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amp;ehk=r" ContentType="image/jpe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746" r:id="rId2"/>
    <p:sldMasterId id="2147483789" r:id="rId3"/>
    <p:sldMasterId id="2147483797" r:id="rId4"/>
    <p:sldMasterId id="2147483910" r:id="rId5"/>
    <p:sldMasterId id="2147483830" r:id="rId6"/>
    <p:sldMasterId id="2147483874" r:id="rId7"/>
  </p:sldMasterIdLst>
  <p:notesMasterIdLst>
    <p:notesMasterId r:id="rId77"/>
  </p:notesMasterIdLst>
  <p:handoutMasterIdLst>
    <p:handoutMasterId r:id="rId78"/>
  </p:handoutMasterIdLst>
  <p:sldIdLst>
    <p:sldId id="361" r:id="rId8"/>
    <p:sldId id="934" r:id="rId9"/>
    <p:sldId id="965" r:id="rId10"/>
    <p:sldId id="1111" r:id="rId11"/>
    <p:sldId id="1110" r:id="rId12"/>
    <p:sldId id="949" r:id="rId13"/>
    <p:sldId id="1137" r:id="rId14"/>
    <p:sldId id="1138" r:id="rId15"/>
    <p:sldId id="1156" r:id="rId16"/>
    <p:sldId id="1157" r:id="rId17"/>
    <p:sldId id="1158" r:id="rId18"/>
    <p:sldId id="1160" r:id="rId19"/>
    <p:sldId id="1112" r:id="rId20"/>
    <p:sldId id="1192" r:id="rId21"/>
    <p:sldId id="1134" r:id="rId22"/>
    <p:sldId id="1161" r:id="rId23"/>
    <p:sldId id="1133" r:id="rId24"/>
    <p:sldId id="1132" r:id="rId25"/>
    <p:sldId id="1163" r:id="rId26"/>
    <p:sldId id="1127" r:id="rId27"/>
    <p:sldId id="1140" r:id="rId28"/>
    <p:sldId id="950" r:id="rId29"/>
    <p:sldId id="1141" r:id="rId30"/>
    <p:sldId id="1143" r:id="rId31"/>
    <p:sldId id="1142" r:id="rId32"/>
    <p:sldId id="1144" r:id="rId33"/>
    <p:sldId id="1135" r:id="rId34"/>
    <p:sldId id="1115" r:id="rId35"/>
    <p:sldId id="1164" r:id="rId36"/>
    <p:sldId id="1165" r:id="rId37"/>
    <p:sldId id="1184" r:id="rId38"/>
    <p:sldId id="1166" r:id="rId39"/>
    <p:sldId id="1167" r:id="rId40"/>
    <p:sldId id="1168" r:id="rId41"/>
    <p:sldId id="1185" r:id="rId42"/>
    <p:sldId id="1186" r:id="rId43"/>
    <p:sldId id="1170" r:id="rId44"/>
    <p:sldId id="1191" r:id="rId45"/>
    <p:sldId id="1190" r:id="rId46"/>
    <p:sldId id="1169" r:id="rId47"/>
    <p:sldId id="1198" r:id="rId48"/>
    <p:sldId id="1187" r:id="rId49"/>
    <p:sldId id="1129" r:id="rId50"/>
    <p:sldId id="1145" r:id="rId51"/>
    <p:sldId id="1117" r:id="rId52"/>
    <p:sldId id="1118" r:id="rId53"/>
    <p:sldId id="1146" r:id="rId54"/>
    <p:sldId id="1147" r:id="rId55"/>
    <p:sldId id="1194" r:id="rId56"/>
    <p:sldId id="1136" r:id="rId57"/>
    <p:sldId id="1195" r:id="rId58"/>
    <p:sldId id="1171" r:id="rId59"/>
    <p:sldId id="1193" r:id="rId60"/>
    <p:sldId id="1175" r:id="rId61"/>
    <p:sldId id="1199" r:id="rId62"/>
    <p:sldId id="1200" r:id="rId63"/>
    <p:sldId id="1201" r:id="rId64"/>
    <p:sldId id="1181" r:id="rId65"/>
    <p:sldId id="1179" r:id="rId66"/>
    <p:sldId id="1180" r:id="rId67"/>
    <p:sldId id="1182" r:id="rId68"/>
    <p:sldId id="1130" r:id="rId69"/>
    <p:sldId id="1148" r:id="rId70"/>
    <p:sldId id="836" r:id="rId71"/>
    <p:sldId id="1174" r:id="rId72"/>
    <p:sldId id="1196" r:id="rId73"/>
    <p:sldId id="1068" r:id="rId74"/>
    <p:sldId id="1149" r:id="rId75"/>
    <p:sldId id="1116"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CEO School" id="{EEBD7FE2-7CAB-4C80-926B-136D7DEBC3D1}">
          <p14:sldIdLst>
            <p14:sldId id="361"/>
            <p14:sldId id="934"/>
            <p14:sldId id="965"/>
            <p14:sldId id="1111"/>
            <p14:sldId id="1110"/>
          </p14:sldIdLst>
        </p14:section>
        <p14:section name="Part 1" id="{DED438B4-C60A-41D8-963F-8D03A53F630D}">
          <p14:sldIdLst>
            <p14:sldId id="949"/>
            <p14:sldId id="1137"/>
            <p14:sldId id="1138"/>
            <p14:sldId id="1156"/>
            <p14:sldId id="1157"/>
            <p14:sldId id="1158"/>
            <p14:sldId id="1160"/>
            <p14:sldId id="1112"/>
            <p14:sldId id="1192"/>
            <p14:sldId id="1134"/>
            <p14:sldId id="1161"/>
            <p14:sldId id="1133"/>
            <p14:sldId id="1132"/>
            <p14:sldId id="1163"/>
            <p14:sldId id="1127"/>
            <p14:sldId id="1140"/>
          </p14:sldIdLst>
        </p14:section>
        <p14:section name="Part 2" id="{655D7FCB-3C14-44BA-8033-A59D8BA94D21}">
          <p14:sldIdLst>
            <p14:sldId id="950"/>
            <p14:sldId id="1141"/>
            <p14:sldId id="1143"/>
            <p14:sldId id="1142"/>
            <p14:sldId id="1144"/>
            <p14:sldId id="1135"/>
            <p14:sldId id="1115"/>
            <p14:sldId id="1164"/>
            <p14:sldId id="1165"/>
            <p14:sldId id="1184"/>
            <p14:sldId id="1166"/>
            <p14:sldId id="1167"/>
            <p14:sldId id="1168"/>
            <p14:sldId id="1185"/>
            <p14:sldId id="1186"/>
            <p14:sldId id="1170"/>
            <p14:sldId id="1191"/>
            <p14:sldId id="1190"/>
            <p14:sldId id="1169"/>
            <p14:sldId id="1198"/>
            <p14:sldId id="1187"/>
            <p14:sldId id="1129"/>
            <p14:sldId id="1145"/>
          </p14:sldIdLst>
        </p14:section>
        <p14:section name="Part 3" id="{0E801E21-1F49-4358-9B94-B905A06DC01C}">
          <p14:sldIdLst>
            <p14:sldId id="1117"/>
            <p14:sldId id="1118"/>
            <p14:sldId id="1146"/>
            <p14:sldId id="1147"/>
            <p14:sldId id="1194"/>
            <p14:sldId id="1136"/>
            <p14:sldId id="1195"/>
            <p14:sldId id="1171"/>
            <p14:sldId id="1193"/>
            <p14:sldId id="1175"/>
            <p14:sldId id="1199"/>
            <p14:sldId id="1200"/>
            <p14:sldId id="1201"/>
            <p14:sldId id="1181"/>
            <p14:sldId id="1179"/>
            <p14:sldId id="1180"/>
            <p14:sldId id="1182"/>
            <p14:sldId id="1130"/>
            <p14:sldId id="1148"/>
          </p14:sldIdLst>
        </p14:section>
        <p14:section name="Wrap-up" id="{7CF9C13F-8B68-4A88-94D4-F46FEB34EB78}">
          <p14:sldIdLst>
            <p14:sldId id="836"/>
            <p14:sldId id="1174"/>
            <p14:sldId id="1196"/>
            <p14:sldId id="1068"/>
            <p14:sldId id="1149"/>
            <p14:sldId id="1116"/>
          </p14:sldIdLst>
        </p14:section>
      </p14:sectionLst>
    </p:ext>
    <p:ext uri="{EFAFB233-063F-42B5-8137-9DF3F51BA10A}">
      <p15:sldGuideLst xmlns:p15="http://schemas.microsoft.com/office/powerpoint/2012/main">
        <p15:guide id="1" orient="horz" pos="1296" userDrawn="1">
          <p15:clr>
            <a:srgbClr val="A4A3A4"/>
          </p15:clr>
        </p15:guide>
        <p15:guide id="2" pos="7360" userDrawn="1">
          <p15:clr>
            <a:srgbClr val="A4A3A4"/>
          </p15:clr>
        </p15:guide>
        <p15:guide id="3" pos="192" userDrawn="1">
          <p15:clr>
            <a:srgbClr val="A4A3A4"/>
          </p15:clr>
        </p15:guide>
        <p15:guide id="4" pos="1536" userDrawn="1">
          <p15:clr>
            <a:srgbClr val="A4A3A4"/>
          </p15:clr>
        </p15:guide>
      </p15:sldGuideLst>
    </p:ext>
    <p:ext uri="{2D200454-40CA-4A62-9FC3-DE9A4176ACB9}">
      <p15:notesGuideLst xmlns:p15="http://schemas.microsoft.com/office/powerpoint/2012/main">
        <p15:guide id="1" orient="horz" pos="511" userDrawn="1">
          <p15:clr>
            <a:srgbClr val="A4A3A4"/>
          </p15:clr>
        </p15:guide>
        <p15:guide id="2" pos="4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C68"/>
    <a:srgbClr val="714D94"/>
    <a:srgbClr val="006838"/>
    <a:srgbClr val="71BF45"/>
    <a:srgbClr val="D55816"/>
    <a:srgbClr val="0F75BC"/>
    <a:srgbClr val="F3A03B"/>
    <a:srgbClr val="FFFFFF"/>
    <a:srgbClr val="FFFF00"/>
    <a:srgbClr val="D56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5585" autoAdjust="0"/>
  </p:normalViewPr>
  <p:slideViewPr>
    <p:cSldViewPr>
      <p:cViewPr varScale="1">
        <p:scale>
          <a:sx n="56" d="100"/>
          <a:sy n="56" d="100"/>
        </p:scale>
        <p:origin x="1008" y="42"/>
      </p:cViewPr>
      <p:guideLst>
        <p:guide orient="horz" pos="1296"/>
        <p:guide pos="7360"/>
        <p:guide pos="192"/>
        <p:guide pos="1536"/>
      </p:guideLst>
    </p:cSldViewPr>
  </p:slideViewPr>
  <p:outlineViewPr>
    <p:cViewPr>
      <p:scale>
        <a:sx n="33" d="100"/>
        <a:sy n="33" d="100"/>
      </p:scale>
      <p:origin x="0" y="-27130"/>
    </p:cViewPr>
  </p:outlineViewPr>
  <p:notesTextViewPr>
    <p:cViewPr>
      <p:scale>
        <a:sx n="100" d="100"/>
        <a:sy n="100" d="100"/>
      </p:scale>
      <p:origin x="0" y="0"/>
    </p:cViewPr>
  </p:notesTextViewPr>
  <p:sorterViewPr>
    <p:cViewPr>
      <p:scale>
        <a:sx n="70" d="100"/>
        <a:sy n="70" d="100"/>
      </p:scale>
      <p:origin x="0" y="-509"/>
    </p:cViewPr>
  </p:sorterViewPr>
  <p:notesViewPr>
    <p:cSldViewPr>
      <p:cViewPr varScale="1">
        <p:scale>
          <a:sx n="69" d="100"/>
          <a:sy n="69" d="100"/>
        </p:scale>
        <p:origin x="2131" y="62"/>
      </p:cViewPr>
      <p:guideLst>
        <p:guide orient="horz" pos="511"/>
        <p:guide pos="4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C8-4A82-8FCB-5ED1BCAFEE5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3C8-4A82-8FCB-5ED1BCAFEE5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3C8-4A82-8FCB-5ED1BCAFEE59}"/>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D3C8-4A82-8FCB-5ED1BCAFEE59}"/>
              </c:ext>
            </c:extLst>
          </c:dPt>
          <c:dLbls>
            <c:dLbl>
              <c:idx val="0"/>
              <c:layout>
                <c:manualLayout>
                  <c:x val="-0.10372561832260593"/>
                  <c:y val="0.207715279489787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3C8-4A82-8FCB-5ED1BCAFEE59}"/>
                </c:ext>
              </c:extLst>
            </c:dLbl>
            <c:dLbl>
              <c:idx val="1"/>
              <c:layout>
                <c:manualLayout>
                  <c:x val="-9.7347012121410129E-2"/>
                  <c:y val="1.6602884187453041E-2"/>
                </c:manualLayout>
              </c:layout>
              <c:spPr>
                <a:noFill/>
                <a:ln>
                  <a:noFill/>
                </a:ln>
                <a:effectLst/>
              </c:spPr>
              <c:txPr>
                <a:bodyPr rot="0" spcFirstLastPara="1" vertOverflow="ellipsis" vert="horz" wrap="square" anchor="ctr" anchorCtr="1"/>
                <a:lstStyle/>
                <a:p>
                  <a:pPr>
                    <a:defRPr lang="en-US"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3C8-4A82-8FCB-5ED1BCAFEE59}"/>
                </c:ext>
              </c:extLst>
            </c:dLbl>
            <c:dLbl>
              <c:idx val="2"/>
              <c:layout>
                <c:manualLayout>
                  <c:x val="-0.13804619858202372"/>
                  <c:y val="-0.198634339214399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3C8-4A82-8FCB-5ED1BCAFEE59}"/>
                </c:ext>
              </c:extLst>
            </c:dLbl>
            <c:dLbl>
              <c:idx val="3"/>
              <c:layout>
                <c:manualLayout>
                  <c:x val="0.15942856209363862"/>
                  <c:y val="2.44691445077409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3C8-4A82-8FCB-5ED1BCAFEE59}"/>
                </c:ext>
              </c:extLst>
            </c:dLbl>
            <c:spPr>
              <a:noFill/>
              <a:ln>
                <a:noFill/>
              </a:ln>
              <a:effectLst/>
            </c:spPr>
            <c:txPr>
              <a:bodyPr rot="0" spcFirstLastPara="1" vertOverflow="ellipsis" vert="horz" wrap="square" anchor="ctr" anchorCtr="1"/>
              <a:lstStyle/>
              <a:p>
                <a:pPr>
                  <a:defRPr lang="en-US"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Face</c:v>
                </c:pt>
                <c:pt idx="1">
                  <c:v>Voice</c:v>
                </c:pt>
                <c:pt idx="2">
                  <c:v>Fingerprint</c:v>
                </c:pt>
                <c:pt idx="3">
                  <c:v>PIN</c:v>
                </c:pt>
              </c:strCache>
            </c:strRef>
          </c:cat>
          <c:val>
            <c:numRef>
              <c:f>Sheet1!$B$2:$B$5</c:f>
              <c:numCache>
                <c:formatCode>General</c:formatCode>
                <c:ptCount val="4"/>
                <c:pt idx="0">
                  <c:v>418</c:v>
                </c:pt>
                <c:pt idx="1">
                  <c:v>140</c:v>
                </c:pt>
                <c:pt idx="2">
                  <c:v>598</c:v>
                </c:pt>
                <c:pt idx="3">
                  <c:v>887</c:v>
                </c:pt>
              </c:numCache>
            </c:numRef>
          </c:val>
          <c:extLst>
            <c:ext xmlns:c16="http://schemas.microsoft.com/office/drawing/2014/chart" uri="{C3380CC4-5D6E-409C-BE32-E72D297353CC}">
              <c16:uniqueId val="{00000008-D3C8-4A82-8FCB-5ED1BCAFEE5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8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4EF3E-9E97-4072-A6AE-6560C95D4D33}" type="doc">
      <dgm:prSet loTypeId="urn:microsoft.com/office/officeart/2005/8/layout/hChevron3" loCatId="process" qsTypeId="urn:microsoft.com/office/officeart/2005/8/quickstyle/simple1" qsCatId="simple" csTypeId="urn:microsoft.com/office/officeart/2005/8/colors/colorful2" csCatId="colorful" phldr="1"/>
      <dgm:spPr/>
    </dgm:pt>
    <dgm:pt modelId="{22F815A8-B940-488A-BAEE-44DE64741DC7}">
      <dgm:prSet phldrT="[Text]"/>
      <dgm:spPr/>
      <dgm:t>
        <a:bodyPr/>
        <a:lstStyle/>
        <a:p>
          <a:r>
            <a:rPr lang="en-US" dirty="0"/>
            <a:t>Ask</a:t>
          </a:r>
        </a:p>
      </dgm:t>
    </dgm:pt>
    <dgm:pt modelId="{0F097544-9938-42B6-B946-BFEAF8A4444F}" type="parTrans" cxnId="{06BD223A-9ED6-49E1-AA9C-4E3B01EC4AF3}">
      <dgm:prSet/>
      <dgm:spPr/>
      <dgm:t>
        <a:bodyPr/>
        <a:lstStyle/>
        <a:p>
          <a:endParaRPr lang="en-US"/>
        </a:p>
      </dgm:t>
    </dgm:pt>
    <dgm:pt modelId="{222D354E-53D3-43F2-9EEE-3C13BD5E9C59}" type="sibTrans" cxnId="{06BD223A-9ED6-49E1-AA9C-4E3B01EC4AF3}">
      <dgm:prSet/>
      <dgm:spPr/>
      <dgm:t>
        <a:bodyPr/>
        <a:lstStyle/>
        <a:p>
          <a:endParaRPr lang="en-US"/>
        </a:p>
      </dgm:t>
    </dgm:pt>
    <dgm:pt modelId="{010655F6-A6A2-40C3-AE54-C6D5ACFC738A}">
      <dgm:prSet phldrT="[Text]"/>
      <dgm:spPr/>
      <dgm:t>
        <a:bodyPr/>
        <a:lstStyle/>
        <a:p>
          <a:r>
            <a:rPr lang="en-US" dirty="0"/>
            <a:t>See</a:t>
          </a:r>
        </a:p>
      </dgm:t>
    </dgm:pt>
    <dgm:pt modelId="{B746B2DF-BA02-43A4-94D5-577FD10FD761}" type="parTrans" cxnId="{98C2C1FC-6D03-4CE5-8134-01D64EC88CB5}">
      <dgm:prSet/>
      <dgm:spPr/>
      <dgm:t>
        <a:bodyPr/>
        <a:lstStyle/>
        <a:p>
          <a:endParaRPr lang="en-US"/>
        </a:p>
      </dgm:t>
    </dgm:pt>
    <dgm:pt modelId="{D0FA9855-FF0A-4399-93E8-AE82E2A1040A}" type="sibTrans" cxnId="{98C2C1FC-6D03-4CE5-8134-01D64EC88CB5}">
      <dgm:prSet/>
      <dgm:spPr/>
      <dgm:t>
        <a:bodyPr/>
        <a:lstStyle/>
        <a:p>
          <a:endParaRPr lang="en-US"/>
        </a:p>
      </dgm:t>
    </dgm:pt>
    <dgm:pt modelId="{C5E18713-B9FA-420D-A714-FD06F672789B}">
      <dgm:prSet phldrT="[Text]"/>
      <dgm:spPr/>
      <dgm:t>
        <a:bodyPr/>
        <a:lstStyle/>
        <a:p>
          <a:r>
            <a:rPr lang="en-US" dirty="0"/>
            <a:t>Act</a:t>
          </a:r>
        </a:p>
      </dgm:t>
    </dgm:pt>
    <dgm:pt modelId="{61F0DB09-94F0-4F95-B0C6-E7449512DE6D}" type="parTrans" cxnId="{58A71F56-E222-4051-9713-DD41C58B14B1}">
      <dgm:prSet/>
      <dgm:spPr/>
      <dgm:t>
        <a:bodyPr/>
        <a:lstStyle/>
        <a:p>
          <a:endParaRPr lang="en-US"/>
        </a:p>
      </dgm:t>
    </dgm:pt>
    <dgm:pt modelId="{5AC9C315-1F5A-41C8-8ADD-53888D332BEC}" type="sibTrans" cxnId="{58A71F56-E222-4051-9713-DD41C58B14B1}">
      <dgm:prSet/>
      <dgm:spPr/>
      <dgm:t>
        <a:bodyPr/>
        <a:lstStyle/>
        <a:p>
          <a:endParaRPr lang="en-US"/>
        </a:p>
      </dgm:t>
    </dgm:pt>
    <dgm:pt modelId="{FB9421C6-B93C-4A08-B04D-47A051C73D07}">
      <dgm:prSet phldrT="[Text]"/>
      <dgm:spPr>
        <a:solidFill>
          <a:schemeClr val="bg1"/>
        </a:solidFill>
      </dgm:spPr>
      <dgm:t>
        <a:bodyPr/>
        <a:lstStyle/>
        <a:p>
          <a:r>
            <a:rPr lang="en-US" dirty="0"/>
            <a:t> </a:t>
          </a:r>
        </a:p>
      </dgm:t>
    </dgm:pt>
    <dgm:pt modelId="{7F6270A8-8161-4712-9372-0D8234BE7646}" type="parTrans" cxnId="{8B11DD67-A82E-4ED0-B62B-78D9E5EF8F9A}">
      <dgm:prSet/>
      <dgm:spPr/>
      <dgm:t>
        <a:bodyPr/>
        <a:lstStyle/>
        <a:p>
          <a:endParaRPr lang="en-US"/>
        </a:p>
      </dgm:t>
    </dgm:pt>
    <dgm:pt modelId="{BE0CA3B9-660D-471F-867E-EDF706671F07}" type="sibTrans" cxnId="{8B11DD67-A82E-4ED0-B62B-78D9E5EF8F9A}">
      <dgm:prSet/>
      <dgm:spPr/>
      <dgm:t>
        <a:bodyPr/>
        <a:lstStyle/>
        <a:p>
          <a:endParaRPr lang="en-US"/>
        </a:p>
      </dgm:t>
    </dgm:pt>
    <dgm:pt modelId="{9A999B42-B693-4299-B3CF-CD6AEADEA65A}" type="pres">
      <dgm:prSet presAssocID="{AE34EF3E-9E97-4072-A6AE-6560C95D4D33}" presName="Name0" presStyleCnt="0">
        <dgm:presLayoutVars>
          <dgm:dir/>
          <dgm:resizeHandles val="exact"/>
        </dgm:presLayoutVars>
      </dgm:prSet>
      <dgm:spPr/>
    </dgm:pt>
    <dgm:pt modelId="{93C38129-C6E9-48D3-B460-51F8A9A53F9E}" type="pres">
      <dgm:prSet presAssocID="{22F815A8-B940-488A-BAEE-44DE64741DC7}" presName="parTxOnly" presStyleLbl="node1" presStyleIdx="0" presStyleCnt="4">
        <dgm:presLayoutVars>
          <dgm:bulletEnabled val="1"/>
        </dgm:presLayoutVars>
      </dgm:prSet>
      <dgm:spPr/>
    </dgm:pt>
    <dgm:pt modelId="{B5A51C13-93B5-40A0-BD8C-8483A3EFF4FE}" type="pres">
      <dgm:prSet presAssocID="{222D354E-53D3-43F2-9EEE-3C13BD5E9C59}" presName="parSpace" presStyleCnt="0"/>
      <dgm:spPr/>
    </dgm:pt>
    <dgm:pt modelId="{A0624070-45FE-432E-87F5-770B68E846BA}" type="pres">
      <dgm:prSet presAssocID="{010655F6-A6A2-40C3-AE54-C6D5ACFC738A}" presName="parTxOnly" presStyleLbl="node1" presStyleIdx="1" presStyleCnt="4">
        <dgm:presLayoutVars>
          <dgm:bulletEnabled val="1"/>
        </dgm:presLayoutVars>
      </dgm:prSet>
      <dgm:spPr/>
    </dgm:pt>
    <dgm:pt modelId="{54044B29-16F7-4D05-901D-97CA7A68987C}" type="pres">
      <dgm:prSet presAssocID="{D0FA9855-FF0A-4399-93E8-AE82E2A1040A}" presName="parSpace" presStyleCnt="0"/>
      <dgm:spPr/>
    </dgm:pt>
    <dgm:pt modelId="{19BFAE4F-3140-4BBD-A8AF-0AB360DF49C3}" type="pres">
      <dgm:prSet presAssocID="{FB9421C6-B93C-4A08-B04D-47A051C73D07}" presName="parTxOnly" presStyleLbl="node1" presStyleIdx="2" presStyleCnt="4">
        <dgm:presLayoutVars>
          <dgm:bulletEnabled val="1"/>
        </dgm:presLayoutVars>
      </dgm:prSet>
      <dgm:spPr/>
    </dgm:pt>
    <dgm:pt modelId="{1A508ECA-7880-402B-BF14-3F6815322244}" type="pres">
      <dgm:prSet presAssocID="{BE0CA3B9-660D-471F-867E-EDF706671F07}" presName="parSpace" presStyleCnt="0"/>
      <dgm:spPr/>
    </dgm:pt>
    <dgm:pt modelId="{7C2B7F61-433A-4018-9300-399C2E03482A}" type="pres">
      <dgm:prSet presAssocID="{C5E18713-B9FA-420D-A714-FD06F672789B}" presName="parTxOnly" presStyleLbl="node1" presStyleIdx="3" presStyleCnt="4">
        <dgm:presLayoutVars>
          <dgm:bulletEnabled val="1"/>
        </dgm:presLayoutVars>
      </dgm:prSet>
      <dgm:spPr/>
    </dgm:pt>
  </dgm:ptLst>
  <dgm:cxnLst>
    <dgm:cxn modelId="{12103A2B-0E68-40A8-B58B-D17005477A06}" type="presOf" srcId="{C5E18713-B9FA-420D-A714-FD06F672789B}" destId="{7C2B7F61-433A-4018-9300-399C2E03482A}" srcOrd="0" destOrd="0" presId="urn:microsoft.com/office/officeart/2005/8/layout/hChevron3"/>
    <dgm:cxn modelId="{BDDE552E-CFFD-490A-82CD-C5D0FD8763E4}" type="presOf" srcId="{010655F6-A6A2-40C3-AE54-C6D5ACFC738A}" destId="{A0624070-45FE-432E-87F5-770B68E846BA}" srcOrd="0" destOrd="0" presId="urn:microsoft.com/office/officeart/2005/8/layout/hChevron3"/>
    <dgm:cxn modelId="{06BD223A-9ED6-49E1-AA9C-4E3B01EC4AF3}" srcId="{AE34EF3E-9E97-4072-A6AE-6560C95D4D33}" destId="{22F815A8-B940-488A-BAEE-44DE64741DC7}" srcOrd="0" destOrd="0" parTransId="{0F097544-9938-42B6-B946-BFEAF8A4444F}" sibTransId="{222D354E-53D3-43F2-9EEE-3C13BD5E9C59}"/>
    <dgm:cxn modelId="{511E545F-98D4-4B1B-8972-1E32FE82FB0C}" type="presOf" srcId="{FB9421C6-B93C-4A08-B04D-47A051C73D07}" destId="{19BFAE4F-3140-4BBD-A8AF-0AB360DF49C3}" srcOrd="0" destOrd="0" presId="urn:microsoft.com/office/officeart/2005/8/layout/hChevron3"/>
    <dgm:cxn modelId="{7C58CD42-B20D-437E-8B44-92DB7B7C7C9B}" type="presOf" srcId="{AE34EF3E-9E97-4072-A6AE-6560C95D4D33}" destId="{9A999B42-B693-4299-B3CF-CD6AEADEA65A}" srcOrd="0" destOrd="0" presId="urn:microsoft.com/office/officeart/2005/8/layout/hChevron3"/>
    <dgm:cxn modelId="{8B11DD67-A82E-4ED0-B62B-78D9E5EF8F9A}" srcId="{AE34EF3E-9E97-4072-A6AE-6560C95D4D33}" destId="{FB9421C6-B93C-4A08-B04D-47A051C73D07}" srcOrd="2" destOrd="0" parTransId="{7F6270A8-8161-4712-9372-0D8234BE7646}" sibTransId="{BE0CA3B9-660D-471F-867E-EDF706671F07}"/>
    <dgm:cxn modelId="{58A71F56-E222-4051-9713-DD41C58B14B1}" srcId="{AE34EF3E-9E97-4072-A6AE-6560C95D4D33}" destId="{C5E18713-B9FA-420D-A714-FD06F672789B}" srcOrd="3" destOrd="0" parTransId="{61F0DB09-94F0-4F95-B0C6-E7449512DE6D}" sibTransId="{5AC9C315-1F5A-41C8-8ADD-53888D332BEC}"/>
    <dgm:cxn modelId="{82219AFC-8ABB-4007-BAFA-DBCFB71BC03F}" type="presOf" srcId="{22F815A8-B940-488A-BAEE-44DE64741DC7}" destId="{93C38129-C6E9-48D3-B460-51F8A9A53F9E}" srcOrd="0" destOrd="0" presId="urn:microsoft.com/office/officeart/2005/8/layout/hChevron3"/>
    <dgm:cxn modelId="{98C2C1FC-6D03-4CE5-8134-01D64EC88CB5}" srcId="{AE34EF3E-9E97-4072-A6AE-6560C95D4D33}" destId="{010655F6-A6A2-40C3-AE54-C6D5ACFC738A}" srcOrd="1" destOrd="0" parTransId="{B746B2DF-BA02-43A4-94D5-577FD10FD761}" sibTransId="{D0FA9855-FF0A-4399-93E8-AE82E2A1040A}"/>
    <dgm:cxn modelId="{AC4CD3AD-BDEE-4FBB-8CA6-7AE1D2AC78F4}" type="presParOf" srcId="{9A999B42-B693-4299-B3CF-CD6AEADEA65A}" destId="{93C38129-C6E9-48D3-B460-51F8A9A53F9E}" srcOrd="0" destOrd="0" presId="urn:microsoft.com/office/officeart/2005/8/layout/hChevron3"/>
    <dgm:cxn modelId="{E05AFE8B-D9F0-4488-B88A-4B68075FB06D}" type="presParOf" srcId="{9A999B42-B693-4299-B3CF-CD6AEADEA65A}" destId="{B5A51C13-93B5-40A0-BD8C-8483A3EFF4FE}" srcOrd="1" destOrd="0" presId="urn:microsoft.com/office/officeart/2005/8/layout/hChevron3"/>
    <dgm:cxn modelId="{256EFE7D-2DDA-41E9-BDDA-528302751781}" type="presParOf" srcId="{9A999B42-B693-4299-B3CF-CD6AEADEA65A}" destId="{A0624070-45FE-432E-87F5-770B68E846BA}" srcOrd="2" destOrd="0" presId="urn:microsoft.com/office/officeart/2005/8/layout/hChevron3"/>
    <dgm:cxn modelId="{2A69AD9B-99BA-488B-86AF-4FF219656796}" type="presParOf" srcId="{9A999B42-B693-4299-B3CF-CD6AEADEA65A}" destId="{54044B29-16F7-4D05-901D-97CA7A68987C}" srcOrd="3" destOrd="0" presId="urn:microsoft.com/office/officeart/2005/8/layout/hChevron3"/>
    <dgm:cxn modelId="{3D697576-6B7F-49EC-8884-A251881C2EB0}" type="presParOf" srcId="{9A999B42-B693-4299-B3CF-CD6AEADEA65A}" destId="{19BFAE4F-3140-4BBD-A8AF-0AB360DF49C3}" srcOrd="4" destOrd="0" presId="urn:microsoft.com/office/officeart/2005/8/layout/hChevron3"/>
    <dgm:cxn modelId="{63037FAF-4D5E-4D00-B6F9-ACD688AC5D4F}" type="presParOf" srcId="{9A999B42-B693-4299-B3CF-CD6AEADEA65A}" destId="{1A508ECA-7880-402B-BF14-3F6815322244}" srcOrd="5" destOrd="0" presId="urn:microsoft.com/office/officeart/2005/8/layout/hChevron3"/>
    <dgm:cxn modelId="{913B167A-D0A4-4C53-A4C0-5CEAC3932EE7}" type="presParOf" srcId="{9A999B42-B693-4299-B3CF-CD6AEADEA65A}" destId="{7C2B7F61-433A-4018-9300-399C2E03482A}"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2B7F4A-5291-4899-ADF3-B0A4D460C0F3}"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FBCE791D-6633-407E-9072-ED192109F1DB}">
      <dgm:prSet phldrT="[Text]" custT="1"/>
      <dgm:spPr/>
      <dgm:t>
        <a:bodyPr/>
        <a:lstStyle/>
        <a:p>
          <a:r>
            <a:rPr lang="en-US" sz="1600" dirty="0"/>
            <a:t>Identity Verification</a:t>
          </a:r>
        </a:p>
      </dgm:t>
    </dgm:pt>
    <dgm:pt modelId="{5F675164-A404-4A7D-8E5A-2334B61F32A0}" type="parTrans" cxnId="{D1C33461-7D7C-4C44-993E-409695E8F8D1}">
      <dgm:prSet/>
      <dgm:spPr/>
      <dgm:t>
        <a:bodyPr/>
        <a:lstStyle/>
        <a:p>
          <a:endParaRPr lang="en-US" sz="1400"/>
        </a:p>
      </dgm:t>
    </dgm:pt>
    <dgm:pt modelId="{C0CA7B6A-4485-4F9C-A612-586BC226B734}" type="sibTrans" cxnId="{D1C33461-7D7C-4C44-993E-409695E8F8D1}">
      <dgm:prSet custT="1"/>
      <dgm:spPr/>
      <dgm:t>
        <a:bodyPr/>
        <a:lstStyle/>
        <a:p>
          <a:endParaRPr lang="en-US" sz="1400"/>
        </a:p>
      </dgm:t>
    </dgm:pt>
    <dgm:pt modelId="{BF16508C-D3CC-47BB-9D24-1848F47CEE2A}">
      <dgm:prSet phldrT="[Text]" custT="1"/>
      <dgm:spPr/>
      <dgm:t>
        <a:bodyPr/>
        <a:lstStyle/>
        <a:p>
          <a:r>
            <a:rPr lang="en-US" sz="1600" dirty="0"/>
            <a:t>Account Creation</a:t>
          </a:r>
        </a:p>
      </dgm:t>
    </dgm:pt>
    <dgm:pt modelId="{E525CFB2-5B4B-45EF-A090-C02F190F10BF}" type="parTrans" cxnId="{8617F0ED-FEFE-4E49-A29A-41E1BBF922C6}">
      <dgm:prSet/>
      <dgm:spPr/>
      <dgm:t>
        <a:bodyPr/>
        <a:lstStyle/>
        <a:p>
          <a:endParaRPr lang="en-US" sz="1400"/>
        </a:p>
      </dgm:t>
    </dgm:pt>
    <dgm:pt modelId="{33DF842D-8BBD-442C-80E1-5C18907F0007}" type="sibTrans" cxnId="{8617F0ED-FEFE-4E49-A29A-41E1BBF922C6}">
      <dgm:prSet custT="1"/>
      <dgm:spPr/>
      <dgm:t>
        <a:bodyPr/>
        <a:lstStyle/>
        <a:p>
          <a:endParaRPr lang="en-US" sz="1400"/>
        </a:p>
      </dgm:t>
    </dgm:pt>
    <dgm:pt modelId="{3A9E97BC-4B58-428A-B093-EB2E358EB398}">
      <dgm:prSet phldrT="[Text]" custT="1"/>
      <dgm:spPr/>
      <dgm:t>
        <a:bodyPr/>
        <a:lstStyle/>
        <a:p>
          <a:r>
            <a:rPr lang="en-US" sz="1600" dirty="0"/>
            <a:t>Funding via credit </a:t>
          </a:r>
          <a:br>
            <a:rPr lang="en-US" sz="1600" dirty="0"/>
          </a:br>
          <a:r>
            <a:rPr lang="en-US" sz="1600" dirty="0"/>
            <a:t>or debit card</a:t>
          </a:r>
        </a:p>
      </dgm:t>
    </dgm:pt>
    <dgm:pt modelId="{801DCF90-6896-42D3-BA52-632CD768C4D4}" type="parTrans" cxnId="{65D669C3-70CA-4A54-AF9B-F308E6A52FA2}">
      <dgm:prSet/>
      <dgm:spPr/>
      <dgm:t>
        <a:bodyPr/>
        <a:lstStyle/>
        <a:p>
          <a:endParaRPr lang="en-US" sz="1400"/>
        </a:p>
      </dgm:t>
    </dgm:pt>
    <dgm:pt modelId="{37725336-0AE8-44A2-A7C1-3616C5F4926F}" type="sibTrans" cxnId="{65D669C3-70CA-4A54-AF9B-F308E6A52FA2}">
      <dgm:prSet custT="1"/>
      <dgm:spPr/>
      <dgm:t>
        <a:bodyPr/>
        <a:lstStyle/>
        <a:p>
          <a:endParaRPr lang="en-US" sz="1400"/>
        </a:p>
      </dgm:t>
    </dgm:pt>
    <dgm:pt modelId="{21FCC4BC-38BD-47A1-BC70-DA7E177ABBEA}">
      <dgm:prSet phldrT="[Text]" custT="1"/>
      <dgm:spPr/>
      <dgm:t>
        <a:bodyPr/>
        <a:lstStyle/>
        <a:p>
          <a:r>
            <a:rPr lang="en-US" sz="1400" dirty="0"/>
            <a:t>Online banking enrollment and initial login</a:t>
          </a:r>
        </a:p>
      </dgm:t>
    </dgm:pt>
    <dgm:pt modelId="{1FD5CD5B-8142-4E21-9290-39E4C6FF156E}" type="parTrans" cxnId="{7A1F4952-101F-4F18-AD9C-398C3BF5EFE3}">
      <dgm:prSet/>
      <dgm:spPr/>
      <dgm:t>
        <a:bodyPr/>
        <a:lstStyle/>
        <a:p>
          <a:endParaRPr lang="en-US" sz="1400"/>
        </a:p>
      </dgm:t>
    </dgm:pt>
    <dgm:pt modelId="{033CEAEA-7F99-4608-A98B-C4E11F2B8B69}" type="sibTrans" cxnId="{7A1F4952-101F-4F18-AD9C-398C3BF5EFE3}">
      <dgm:prSet/>
      <dgm:spPr/>
      <dgm:t>
        <a:bodyPr/>
        <a:lstStyle/>
        <a:p>
          <a:endParaRPr lang="en-US" sz="1400"/>
        </a:p>
      </dgm:t>
    </dgm:pt>
    <dgm:pt modelId="{2FD8ABF5-29F1-4E35-9DA5-382F3ADB5F36}">
      <dgm:prSet phldrT="[Text]" custT="1"/>
      <dgm:spPr/>
      <dgm:t>
        <a:bodyPr/>
        <a:lstStyle/>
        <a:p>
          <a:r>
            <a:rPr lang="en-US" sz="1600" dirty="0"/>
            <a:t>I Want to Become </a:t>
          </a:r>
          <a:br>
            <a:rPr lang="en-US" sz="1600" dirty="0"/>
          </a:br>
          <a:r>
            <a:rPr lang="en-US" sz="1600" dirty="0"/>
            <a:t>a Member</a:t>
          </a:r>
        </a:p>
      </dgm:t>
    </dgm:pt>
    <dgm:pt modelId="{007B795A-8162-4D24-8424-8FEA244FF8E3}" type="parTrans" cxnId="{CD2A3BB6-78A5-4250-B1BA-5D2E60C51F4D}">
      <dgm:prSet/>
      <dgm:spPr/>
      <dgm:t>
        <a:bodyPr/>
        <a:lstStyle/>
        <a:p>
          <a:endParaRPr lang="en-US" sz="1400"/>
        </a:p>
      </dgm:t>
    </dgm:pt>
    <dgm:pt modelId="{FB0175D9-6270-463A-8E8B-3D29DA513EEC}" type="sibTrans" cxnId="{CD2A3BB6-78A5-4250-B1BA-5D2E60C51F4D}">
      <dgm:prSet custT="1"/>
      <dgm:spPr/>
      <dgm:t>
        <a:bodyPr/>
        <a:lstStyle/>
        <a:p>
          <a:endParaRPr lang="en-US" sz="1400"/>
        </a:p>
      </dgm:t>
    </dgm:pt>
    <dgm:pt modelId="{D98A4269-0F90-45A3-B0B7-57521D0FE24C}" type="pres">
      <dgm:prSet presAssocID="{EC2B7F4A-5291-4899-ADF3-B0A4D460C0F3}" presName="Name0" presStyleCnt="0">
        <dgm:presLayoutVars>
          <dgm:dir/>
          <dgm:resizeHandles val="exact"/>
        </dgm:presLayoutVars>
      </dgm:prSet>
      <dgm:spPr/>
    </dgm:pt>
    <dgm:pt modelId="{E6707B68-B3CF-40FF-A938-CBA75C7E213A}" type="pres">
      <dgm:prSet presAssocID="{2FD8ABF5-29F1-4E35-9DA5-382F3ADB5F36}" presName="node" presStyleLbl="node1" presStyleIdx="0" presStyleCnt="5">
        <dgm:presLayoutVars>
          <dgm:bulletEnabled val="1"/>
        </dgm:presLayoutVars>
      </dgm:prSet>
      <dgm:spPr/>
    </dgm:pt>
    <dgm:pt modelId="{1318D685-B787-4F80-A9FF-E479CE7FFA53}" type="pres">
      <dgm:prSet presAssocID="{FB0175D9-6270-463A-8E8B-3D29DA513EEC}" presName="sibTrans" presStyleLbl="sibTrans2D1" presStyleIdx="0" presStyleCnt="4"/>
      <dgm:spPr/>
    </dgm:pt>
    <dgm:pt modelId="{0C245CE9-65F6-43E8-93B5-662CD77515D1}" type="pres">
      <dgm:prSet presAssocID="{FB0175D9-6270-463A-8E8B-3D29DA513EEC}" presName="connectorText" presStyleLbl="sibTrans2D1" presStyleIdx="0" presStyleCnt="4"/>
      <dgm:spPr/>
    </dgm:pt>
    <dgm:pt modelId="{BDA3A10E-B508-46F7-B38C-268743E41996}" type="pres">
      <dgm:prSet presAssocID="{FBCE791D-6633-407E-9072-ED192109F1DB}" presName="node" presStyleLbl="node1" presStyleIdx="1" presStyleCnt="5">
        <dgm:presLayoutVars>
          <dgm:bulletEnabled val="1"/>
        </dgm:presLayoutVars>
      </dgm:prSet>
      <dgm:spPr/>
    </dgm:pt>
    <dgm:pt modelId="{1CECDF24-266E-47B2-9223-EB52F17A48CC}" type="pres">
      <dgm:prSet presAssocID="{C0CA7B6A-4485-4F9C-A612-586BC226B734}" presName="sibTrans" presStyleLbl="sibTrans2D1" presStyleIdx="1" presStyleCnt="4"/>
      <dgm:spPr/>
    </dgm:pt>
    <dgm:pt modelId="{5B26570B-F182-482D-9FE2-7C576E101611}" type="pres">
      <dgm:prSet presAssocID="{C0CA7B6A-4485-4F9C-A612-586BC226B734}" presName="connectorText" presStyleLbl="sibTrans2D1" presStyleIdx="1" presStyleCnt="4"/>
      <dgm:spPr/>
    </dgm:pt>
    <dgm:pt modelId="{DD0B7B22-3FA7-41C1-BB2E-B271CAF85F39}" type="pres">
      <dgm:prSet presAssocID="{BF16508C-D3CC-47BB-9D24-1848F47CEE2A}" presName="node" presStyleLbl="node1" presStyleIdx="2" presStyleCnt="5">
        <dgm:presLayoutVars>
          <dgm:bulletEnabled val="1"/>
        </dgm:presLayoutVars>
      </dgm:prSet>
      <dgm:spPr/>
    </dgm:pt>
    <dgm:pt modelId="{4A072036-C6E9-4CCA-B959-7BD28358A513}" type="pres">
      <dgm:prSet presAssocID="{33DF842D-8BBD-442C-80E1-5C18907F0007}" presName="sibTrans" presStyleLbl="sibTrans2D1" presStyleIdx="2" presStyleCnt="4"/>
      <dgm:spPr/>
    </dgm:pt>
    <dgm:pt modelId="{23E13C8D-74AC-4535-B333-1D027530D212}" type="pres">
      <dgm:prSet presAssocID="{33DF842D-8BBD-442C-80E1-5C18907F0007}" presName="connectorText" presStyleLbl="sibTrans2D1" presStyleIdx="2" presStyleCnt="4"/>
      <dgm:spPr/>
    </dgm:pt>
    <dgm:pt modelId="{E4A75E25-6423-4056-B775-81FC2C3145E4}" type="pres">
      <dgm:prSet presAssocID="{3A9E97BC-4B58-428A-B093-EB2E358EB398}" presName="node" presStyleLbl="node1" presStyleIdx="3" presStyleCnt="5">
        <dgm:presLayoutVars>
          <dgm:bulletEnabled val="1"/>
        </dgm:presLayoutVars>
      </dgm:prSet>
      <dgm:spPr/>
    </dgm:pt>
    <dgm:pt modelId="{7D7949F1-DC29-4170-931D-85AB22BB6670}" type="pres">
      <dgm:prSet presAssocID="{37725336-0AE8-44A2-A7C1-3616C5F4926F}" presName="sibTrans" presStyleLbl="sibTrans2D1" presStyleIdx="3" presStyleCnt="4"/>
      <dgm:spPr/>
    </dgm:pt>
    <dgm:pt modelId="{603FCF85-86B3-4D49-AFE0-877CA57298DE}" type="pres">
      <dgm:prSet presAssocID="{37725336-0AE8-44A2-A7C1-3616C5F4926F}" presName="connectorText" presStyleLbl="sibTrans2D1" presStyleIdx="3" presStyleCnt="4"/>
      <dgm:spPr/>
    </dgm:pt>
    <dgm:pt modelId="{B25DD5D8-9B47-4A82-9257-1E04CE739F65}" type="pres">
      <dgm:prSet presAssocID="{21FCC4BC-38BD-47A1-BC70-DA7E177ABBEA}" presName="node" presStyleLbl="node1" presStyleIdx="4" presStyleCnt="5">
        <dgm:presLayoutVars>
          <dgm:bulletEnabled val="1"/>
        </dgm:presLayoutVars>
      </dgm:prSet>
      <dgm:spPr/>
    </dgm:pt>
  </dgm:ptLst>
  <dgm:cxnLst>
    <dgm:cxn modelId="{DF37C436-5BBD-4636-B07B-C591B008F264}" type="presOf" srcId="{33DF842D-8BBD-442C-80E1-5C18907F0007}" destId="{4A072036-C6E9-4CCA-B959-7BD28358A513}" srcOrd="0" destOrd="0" presId="urn:microsoft.com/office/officeart/2005/8/layout/process1"/>
    <dgm:cxn modelId="{D1C33461-7D7C-4C44-993E-409695E8F8D1}" srcId="{EC2B7F4A-5291-4899-ADF3-B0A4D460C0F3}" destId="{FBCE791D-6633-407E-9072-ED192109F1DB}" srcOrd="1" destOrd="0" parTransId="{5F675164-A404-4A7D-8E5A-2334B61F32A0}" sibTransId="{C0CA7B6A-4485-4F9C-A612-586BC226B734}"/>
    <dgm:cxn modelId="{1812F464-5BF4-4CB0-8310-0DD4A9E70F64}" type="presOf" srcId="{2FD8ABF5-29F1-4E35-9DA5-382F3ADB5F36}" destId="{E6707B68-B3CF-40FF-A938-CBA75C7E213A}" srcOrd="0" destOrd="0" presId="urn:microsoft.com/office/officeart/2005/8/layout/process1"/>
    <dgm:cxn modelId="{7A1F4952-101F-4F18-AD9C-398C3BF5EFE3}" srcId="{EC2B7F4A-5291-4899-ADF3-B0A4D460C0F3}" destId="{21FCC4BC-38BD-47A1-BC70-DA7E177ABBEA}" srcOrd="4" destOrd="0" parTransId="{1FD5CD5B-8142-4E21-9290-39E4C6FF156E}" sibTransId="{033CEAEA-7F99-4608-A98B-C4E11F2B8B69}"/>
    <dgm:cxn modelId="{88F47F53-3DE8-4113-8082-479795057466}" type="presOf" srcId="{C0CA7B6A-4485-4F9C-A612-586BC226B734}" destId="{1CECDF24-266E-47B2-9223-EB52F17A48CC}" srcOrd="0" destOrd="0" presId="urn:microsoft.com/office/officeart/2005/8/layout/process1"/>
    <dgm:cxn modelId="{47EE4B78-080A-4071-BB8B-21B8805E1C49}" type="presOf" srcId="{33DF842D-8BBD-442C-80E1-5C18907F0007}" destId="{23E13C8D-74AC-4535-B333-1D027530D212}" srcOrd="1" destOrd="0" presId="urn:microsoft.com/office/officeart/2005/8/layout/process1"/>
    <dgm:cxn modelId="{4D7F0759-9418-4007-A482-9738B6B75490}" type="presOf" srcId="{37725336-0AE8-44A2-A7C1-3616C5F4926F}" destId="{7D7949F1-DC29-4170-931D-85AB22BB6670}" srcOrd="0" destOrd="0" presId="urn:microsoft.com/office/officeart/2005/8/layout/process1"/>
    <dgm:cxn modelId="{AB30D25A-E38F-4232-B944-D9AA3F8D6FDE}" type="presOf" srcId="{C0CA7B6A-4485-4F9C-A612-586BC226B734}" destId="{5B26570B-F182-482D-9FE2-7C576E101611}" srcOrd="1" destOrd="0" presId="urn:microsoft.com/office/officeart/2005/8/layout/process1"/>
    <dgm:cxn modelId="{8CE0FB86-16A1-405B-97B5-E675953D95C3}" type="presOf" srcId="{FB0175D9-6270-463A-8E8B-3D29DA513EEC}" destId="{0C245CE9-65F6-43E8-93B5-662CD77515D1}" srcOrd="1" destOrd="0" presId="urn:microsoft.com/office/officeart/2005/8/layout/process1"/>
    <dgm:cxn modelId="{63CE4299-C56E-4A88-A76C-D9B6171B5A16}" type="presOf" srcId="{3A9E97BC-4B58-428A-B093-EB2E358EB398}" destId="{E4A75E25-6423-4056-B775-81FC2C3145E4}" srcOrd="0" destOrd="0" presId="urn:microsoft.com/office/officeart/2005/8/layout/process1"/>
    <dgm:cxn modelId="{2750AF9C-496E-460D-B7D8-688765A4FF4E}" type="presOf" srcId="{37725336-0AE8-44A2-A7C1-3616C5F4926F}" destId="{603FCF85-86B3-4D49-AFE0-877CA57298DE}" srcOrd="1" destOrd="0" presId="urn:microsoft.com/office/officeart/2005/8/layout/process1"/>
    <dgm:cxn modelId="{CD2A3BB6-78A5-4250-B1BA-5D2E60C51F4D}" srcId="{EC2B7F4A-5291-4899-ADF3-B0A4D460C0F3}" destId="{2FD8ABF5-29F1-4E35-9DA5-382F3ADB5F36}" srcOrd="0" destOrd="0" parTransId="{007B795A-8162-4D24-8424-8FEA244FF8E3}" sibTransId="{FB0175D9-6270-463A-8E8B-3D29DA513EEC}"/>
    <dgm:cxn modelId="{21A82EC1-284C-4D7F-9011-2711B2E7DD2A}" type="presOf" srcId="{21FCC4BC-38BD-47A1-BC70-DA7E177ABBEA}" destId="{B25DD5D8-9B47-4A82-9257-1E04CE739F65}" srcOrd="0" destOrd="0" presId="urn:microsoft.com/office/officeart/2005/8/layout/process1"/>
    <dgm:cxn modelId="{65D669C3-70CA-4A54-AF9B-F308E6A52FA2}" srcId="{EC2B7F4A-5291-4899-ADF3-B0A4D460C0F3}" destId="{3A9E97BC-4B58-428A-B093-EB2E358EB398}" srcOrd="3" destOrd="0" parTransId="{801DCF90-6896-42D3-BA52-632CD768C4D4}" sibTransId="{37725336-0AE8-44A2-A7C1-3616C5F4926F}"/>
    <dgm:cxn modelId="{5FE734C7-5A1E-4A88-9D79-CECBEA1EC754}" type="presOf" srcId="{FBCE791D-6633-407E-9072-ED192109F1DB}" destId="{BDA3A10E-B508-46F7-B38C-268743E41996}" srcOrd="0" destOrd="0" presId="urn:microsoft.com/office/officeart/2005/8/layout/process1"/>
    <dgm:cxn modelId="{D5A0FBD5-A8DB-46F0-BC9E-70B0F0BCF4E5}" type="presOf" srcId="{EC2B7F4A-5291-4899-ADF3-B0A4D460C0F3}" destId="{D98A4269-0F90-45A3-B0B7-57521D0FE24C}" srcOrd="0" destOrd="0" presId="urn:microsoft.com/office/officeart/2005/8/layout/process1"/>
    <dgm:cxn modelId="{21ACB4E7-FE47-47C9-AC22-F9D870E32AFC}" type="presOf" srcId="{FB0175D9-6270-463A-8E8B-3D29DA513EEC}" destId="{1318D685-B787-4F80-A9FF-E479CE7FFA53}" srcOrd="0" destOrd="0" presId="urn:microsoft.com/office/officeart/2005/8/layout/process1"/>
    <dgm:cxn modelId="{5252C6EB-D50F-4A84-BDB6-000FCF58BAC4}" type="presOf" srcId="{BF16508C-D3CC-47BB-9D24-1848F47CEE2A}" destId="{DD0B7B22-3FA7-41C1-BB2E-B271CAF85F39}" srcOrd="0" destOrd="0" presId="urn:microsoft.com/office/officeart/2005/8/layout/process1"/>
    <dgm:cxn modelId="{8617F0ED-FEFE-4E49-A29A-41E1BBF922C6}" srcId="{EC2B7F4A-5291-4899-ADF3-B0A4D460C0F3}" destId="{BF16508C-D3CC-47BB-9D24-1848F47CEE2A}" srcOrd="2" destOrd="0" parTransId="{E525CFB2-5B4B-45EF-A090-C02F190F10BF}" sibTransId="{33DF842D-8BBD-442C-80E1-5C18907F0007}"/>
    <dgm:cxn modelId="{6C88F478-D8B4-4F31-9CF6-81226FF040DF}" type="presParOf" srcId="{D98A4269-0F90-45A3-B0B7-57521D0FE24C}" destId="{E6707B68-B3CF-40FF-A938-CBA75C7E213A}" srcOrd="0" destOrd="0" presId="urn:microsoft.com/office/officeart/2005/8/layout/process1"/>
    <dgm:cxn modelId="{E87A17D3-22FE-4481-9CAE-381B2F9563E7}" type="presParOf" srcId="{D98A4269-0F90-45A3-B0B7-57521D0FE24C}" destId="{1318D685-B787-4F80-A9FF-E479CE7FFA53}" srcOrd="1" destOrd="0" presId="urn:microsoft.com/office/officeart/2005/8/layout/process1"/>
    <dgm:cxn modelId="{290B4093-E5E4-4E9A-9E3D-2A2E3BFFDFA4}" type="presParOf" srcId="{1318D685-B787-4F80-A9FF-E479CE7FFA53}" destId="{0C245CE9-65F6-43E8-93B5-662CD77515D1}" srcOrd="0" destOrd="0" presId="urn:microsoft.com/office/officeart/2005/8/layout/process1"/>
    <dgm:cxn modelId="{633A414E-3E65-49F0-9449-991744EA2558}" type="presParOf" srcId="{D98A4269-0F90-45A3-B0B7-57521D0FE24C}" destId="{BDA3A10E-B508-46F7-B38C-268743E41996}" srcOrd="2" destOrd="0" presId="urn:microsoft.com/office/officeart/2005/8/layout/process1"/>
    <dgm:cxn modelId="{57D9B5E3-BD6E-4E76-A82F-9330701B5FA1}" type="presParOf" srcId="{D98A4269-0F90-45A3-B0B7-57521D0FE24C}" destId="{1CECDF24-266E-47B2-9223-EB52F17A48CC}" srcOrd="3" destOrd="0" presId="urn:microsoft.com/office/officeart/2005/8/layout/process1"/>
    <dgm:cxn modelId="{5C3CAC95-EC58-4F91-963A-476454DC8379}" type="presParOf" srcId="{1CECDF24-266E-47B2-9223-EB52F17A48CC}" destId="{5B26570B-F182-482D-9FE2-7C576E101611}" srcOrd="0" destOrd="0" presId="urn:microsoft.com/office/officeart/2005/8/layout/process1"/>
    <dgm:cxn modelId="{6B0C8B8B-3CD3-4337-84D0-564E6B7AB42D}" type="presParOf" srcId="{D98A4269-0F90-45A3-B0B7-57521D0FE24C}" destId="{DD0B7B22-3FA7-41C1-BB2E-B271CAF85F39}" srcOrd="4" destOrd="0" presId="urn:microsoft.com/office/officeart/2005/8/layout/process1"/>
    <dgm:cxn modelId="{7E261ACF-DD7A-425E-91CF-127B880B6E0F}" type="presParOf" srcId="{D98A4269-0F90-45A3-B0B7-57521D0FE24C}" destId="{4A072036-C6E9-4CCA-B959-7BD28358A513}" srcOrd="5" destOrd="0" presId="urn:microsoft.com/office/officeart/2005/8/layout/process1"/>
    <dgm:cxn modelId="{AB8679A0-6AFD-492E-A688-0F2E5758250F}" type="presParOf" srcId="{4A072036-C6E9-4CCA-B959-7BD28358A513}" destId="{23E13C8D-74AC-4535-B333-1D027530D212}" srcOrd="0" destOrd="0" presId="urn:microsoft.com/office/officeart/2005/8/layout/process1"/>
    <dgm:cxn modelId="{418A049A-4BD8-47F9-8239-478E5C2D5029}" type="presParOf" srcId="{D98A4269-0F90-45A3-B0B7-57521D0FE24C}" destId="{E4A75E25-6423-4056-B775-81FC2C3145E4}" srcOrd="6" destOrd="0" presId="urn:microsoft.com/office/officeart/2005/8/layout/process1"/>
    <dgm:cxn modelId="{F04CB539-3377-4DC5-89C7-C89FBC466B51}" type="presParOf" srcId="{D98A4269-0F90-45A3-B0B7-57521D0FE24C}" destId="{7D7949F1-DC29-4170-931D-85AB22BB6670}" srcOrd="7" destOrd="0" presId="urn:microsoft.com/office/officeart/2005/8/layout/process1"/>
    <dgm:cxn modelId="{EE9E77CF-483F-491B-B5B9-F1698F87A999}" type="presParOf" srcId="{7D7949F1-DC29-4170-931D-85AB22BB6670}" destId="{603FCF85-86B3-4D49-AFE0-877CA57298DE}" srcOrd="0" destOrd="0" presId="urn:microsoft.com/office/officeart/2005/8/layout/process1"/>
    <dgm:cxn modelId="{64322053-3A0C-43F9-9515-88A7579FC4EB}" type="presParOf" srcId="{D98A4269-0F90-45A3-B0B7-57521D0FE24C}" destId="{B25DD5D8-9B47-4A82-9257-1E04CE739F65}"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8B779E-73CB-452E-A8EC-A21903B2B61B}" type="doc">
      <dgm:prSet loTypeId="urn:microsoft.com/office/officeart/2005/8/layout/pyramid1" loCatId="pyramid" qsTypeId="urn:microsoft.com/office/officeart/2005/8/quickstyle/simple2" qsCatId="simple" csTypeId="urn:microsoft.com/office/officeart/2005/8/colors/accent1_3" csCatId="accent1" phldr="1"/>
      <dgm:spPr/>
    </dgm:pt>
    <dgm:pt modelId="{6A3A8D8D-A4E7-46B3-91FF-E995EA7F01A6}">
      <dgm:prSet phldrT="[Text]" custT="1"/>
      <dgm:spPr/>
      <dgm:t>
        <a:bodyPr/>
        <a:lstStyle/>
        <a:p>
          <a:r>
            <a:rPr lang="en-US" sz="1200" b="1">
              <a:latin typeface="Calibri" panose="020F0502020204030204" pitchFamily="34" charset="0"/>
              <a:cs typeface="Calibri" panose="020F0502020204030204" pitchFamily="34" charset="0"/>
            </a:rPr>
            <a:t>Digital documentation</a:t>
          </a:r>
          <a:endParaRPr lang="en-US" sz="1200" b="1" dirty="0">
            <a:latin typeface="Calibri" panose="020F0502020204030204" pitchFamily="34" charset="0"/>
            <a:cs typeface="Calibri" panose="020F0502020204030204" pitchFamily="34" charset="0"/>
          </a:endParaRPr>
        </a:p>
      </dgm:t>
    </dgm:pt>
    <dgm:pt modelId="{9EFF503F-91AF-406E-8DFE-2C04B21367E0}" type="parTrans" cxnId="{6F2FF887-2AA7-41E2-8113-D6E9015A2322}">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6F606CB5-EDD8-4524-83CC-2C747EF2DF3C}" type="sibTrans" cxnId="{6F2FF887-2AA7-41E2-8113-D6E9015A2322}">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86B16A09-083F-41C6-8894-E920059F5977}">
      <dgm:prSet phldrT="[Text]" custT="1"/>
      <dgm:spPr/>
      <dgm:t>
        <a:bodyPr/>
        <a:lstStyle/>
        <a:p>
          <a:r>
            <a:rPr lang="en-US" sz="1200" b="1">
              <a:latin typeface="Calibri" panose="020F0502020204030204" pitchFamily="34" charset="0"/>
              <a:cs typeface="Calibri" panose="020F0502020204030204" pitchFamily="34" charset="0"/>
            </a:rPr>
            <a:t>Education</a:t>
          </a:r>
          <a:endParaRPr lang="en-US" sz="1200" b="1" dirty="0">
            <a:latin typeface="Calibri" panose="020F0502020204030204" pitchFamily="34" charset="0"/>
            <a:cs typeface="Calibri" panose="020F0502020204030204" pitchFamily="34" charset="0"/>
          </a:endParaRPr>
        </a:p>
      </dgm:t>
    </dgm:pt>
    <dgm:pt modelId="{17097435-6F94-49A7-8C4F-09B3F1DEA56C}" type="parTrans" cxnId="{098CD8EF-9008-4A85-AA54-DAD106867348}">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F06E523-0B82-4722-9FF3-B229368E1025}" type="sibTrans" cxnId="{098CD8EF-9008-4A85-AA54-DAD106867348}">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5067DF9C-0037-4DDA-A2EC-636BE811BC29}">
      <dgm:prSet phldrT="[Text]" custT="1"/>
      <dgm:spPr/>
      <dgm:t>
        <a:bodyPr/>
        <a:lstStyle/>
        <a:p>
          <a:r>
            <a:rPr lang="en-US" sz="1200" b="1">
              <a:latin typeface="Calibri" panose="020F0502020204030204" pitchFamily="34" charset="0"/>
              <a:cs typeface="Calibri" panose="020F0502020204030204" pitchFamily="34" charset="0"/>
            </a:rPr>
            <a:t>Paper documentation</a:t>
          </a:r>
          <a:endParaRPr lang="en-US" sz="1200" b="1" dirty="0">
            <a:latin typeface="Calibri" panose="020F0502020204030204" pitchFamily="34" charset="0"/>
            <a:cs typeface="Calibri" panose="020F0502020204030204" pitchFamily="34" charset="0"/>
          </a:endParaRPr>
        </a:p>
      </dgm:t>
    </dgm:pt>
    <dgm:pt modelId="{8848C5D6-2C37-4565-9C37-C1E742A6498E}" type="parTrans" cxnId="{6602FE81-D18F-4120-B797-9A7FB15899F5}">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0BB5F4AA-78B6-47F4-ABBD-E6D19C6D9970}" type="sibTrans" cxnId="{6602FE81-D18F-4120-B797-9A7FB15899F5}">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D96D7A1-AB96-4484-871F-5F572B098CEE}">
      <dgm:prSet phldrT="[Text]" custT="1"/>
      <dgm:spPr/>
      <dgm:t>
        <a:bodyPr/>
        <a:lstStyle/>
        <a:p>
          <a:r>
            <a:rPr lang="en-US" sz="1200" b="1">
              <a:latin typeface="Calibri" panose="020F0502020204030204" pitchFamily="34" charset="0"/>
              <a:cs typeface="Calibri" panose="020F0502020204030204" pitchFamily="34" charset="0"/>
            </a:rPr>
            <a:t>An expectation of self-service</a:t>
          </a:r>
          <a:endParaRPr lang="en-US" sz="1200" b="1" dirty="0">
            <a:latin typeface="Calibri" panose="020F0502020204030204" pitchFamily="34" charset="0"/>
            <a:cs typeface="Calibri" panose="020F0502020204030204" pitchFamily="34" charset="0"/>
          </a:endParaRPr>
        </a:p>
      </dgm:t>
    </dgm:pt>
    <dgm:pt modelId="{35D63B53-04E8-4C8C-B6C3-F5B97D8C020D}" type="parTrans" cxnId="{06F1174B-6812-4758-ADD9-554A03835DF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C65600A0-5BAF-4BFD-84A9-0727AA1F8040}" type="sibTrans" cxnId="{06F1174B-6812-4758-ADD9-554A03835DF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C9446687-EBF1-42C8-B996-95D0837FA48C}">
      <dgm:prSet phldrT="[Text]" custT="1"/>
      <dgm:spPr/>
      <dgm:t>
        <a:bodyPr/>
        <a:lstStyle/>
        <a:p>
          <a:r>
            <a:rPr lang="en-US" sz="1200" b="1">
              <a:latin typeface="Calibri" panose="020F0502020204030204" pitchFamily="34" charset="0"/>
              <a:cs typeface="Calibri" panose="020F0502020204030204" pitchFamily="34" charset="0"/>
            </a:rPr>
            <a:t>Knowledge base (AnswerBook)</a:t>
          </a:r>
          <a:endParaRPr lang="en-US" sz="1200" b="1" dirty="0">
            <a:latin typeface="Calibri" panose="020F0502020204030204" pitchFamily="34" charset="0"/>
            <a:cs typeface="Calibri" panose="020F0502020204030204" pitchFamily="34" charset="0"/>
          </a:endParaRPr>
        </a:p>
      </dgm:t>
    </dgm:pt>
    <dgm:pt modelId="{7425FE8A-6696-4FD7-A769-B5DE671DBB6F}" type="parTrans" cxnId="{B0508506-52A1-45AE-A091-3AF9E9CB28BB}">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8C8C276-D830-4CC6-A9C9-7061E00A9E91}" type="sibTrans" cxnId="{B0508506-52A1-45AE-A091-3AF9E9CB28BB}">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8B603691-024F-4D99-850C-B395BECD8BC6}">
      <dgm:prSet phldrT="[Text]" custT="1"/>
      <dgm:spPr/>
      <dgm:t>
        <a:bodyPr/>
        <a:lstStyle/>
        <a:p>
          <a:r>
            <a:rPr lang="en-US" sz="1200" b="1">
              <a:latin typeface="Calibri" panose="020F0502020204030204" pitchFamily="34" charset="0"/>
              <a:cs typeface="Calibri" panose="020F0502020204030204" pitchFamily="34" charset="0"/>
            </a:rPr>
            <a:t>Consulting and networking focus groups</a:t>
          </a:r>
          <a:endParaRPr lang="en-US" sz="1200" b="1" dirty="0">
            <a:latin typeface="Calibri" panose="020F0502020204030204" pitchFamily="34" charset="0"/>
            <a:cs typeface="Calibri" panose="020F0502020204030204" pitchFamily="34" charset="0"/>
          </a:endParaRPr>
        </a:p>
      </dgm:t>
    </dgm:pt>
    <dgm:pt modelId="{ED763EA3-865E-4ABE-BD8D-FCB2F4DCB837}" type="parTrans" cxnId="{44547858-1C88-444A-8061-66BEA9B6A74E}">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4801A8E9-2D47-4C8F-AB6C-50AA29B5F2D7}" type="sibTrans" cxnId="{44547858-1C88-444A-8061-66BEA9B6A74E}">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204A0AC-08AC-462A-BD6C-F454F2E73908}">
      <dgm:prSet phldrT="[Text]" custT="1"/>
      <dgm:spPr/>
      <dgm:t>
        <a:bodyPr/>
        <a:lstStyle/>
        <a:p>
          <a:r>
            <a:rPr lang="en-US" sz="1200" b="1">
              <a:latin typeface="Calibri" panose="020F0502020204030204" pitchFamily="34" charset="0"/>
              <a:cs typeface="Calibri" panose="020F0502020204030204" pitchFamily="34" charset="0"/>
            </a:rPr>
            <a:t>Webinars and POV</a:t>
          </a:r>
          <a:endParaRPr lang="en-US" sz="1200" b="1" dirty="0">
            <a:latin typeface="Calibri" panose="020F0502020204030204" pitchFamily="34" charset="0"/>
            <a:cs typeface="Calibri" panose="020F0502020204030204" pitchFamily="34" charset="0"/>
          </a:endParaRPr>
        </a:p>
      </dgm:t>
    </dgm:pt>
    <dgm:pt modelId="{E644859A-C245-4A9F-9B19-064A366CDC0C}" type="parTrans" cxnId="{C8D8C69E-654C-4FD4-BE22-4817D630B679}">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F84E59FD-DF78-4ED5-9326-3C37133ED137}" type="sibTrans" cxnId="{C8D8C69E-654C-4FD4-BE22-4817D630B679}">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38E38F83-38B7-422A-A94D-3F1D1E174792}">
      <dgm:prSet phldrT="[Text]" custT="1"/>
      <dgm:spPr/>
      <dgm:t>
        <a:bodyPr/>
        <a:lstStyle/>
        <a:p>
          <a:r>
            <a:rPr lang="en-US" sz="1200" b="1">
              <a:latin typeface="Calibri" panose="020F0502020204030204" pitchFamily="34" charset="0"/>
              <a:cs typeface="Calibri" panose="020F0502020204030204" pitchFamily="34" charset="0"/>
            </a:rPr>
            <a:t> </a:t>
          </a:r>
          <a:endParaRPr lang="en-US" sz="1200" b="1" dirty="0">
            <a:latin typeface="Calibri" panose="020F0502020204030204" pitchFamily="34" charset="0"/>
            <a:cs typeface="Calibri" panose="020F0502020204030204" pitchFamily="34" charset="0"/>
          </a:endParaRPr>
        </a:p>
      </dgm:t>
    </dgm:pt>
    <dgm:pt modelId="{642F1000-3DAF-4EBC-9525-763CA30D6E7B}" type="parTrans" cxnId="{604103FF-5378-4D42-AA10-2AA3E229F4A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2D42479D-79B0-45C6-A0E0-A31A67FAB090}" type="sibTrans" cxnId="{604103FF-5378-4D42-AA10-2AA3E229F4A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5659258F-F850-4ECC-8299-53F472BB0088}">
      <dgm:prSet phldrT="[Text]" custT="1"/>
      <dgm:spPr/>
      <dgm:t>
        <a:bodyPr/>
        <a:lstStyle/>
        <a:p>
          <a:endParaRPr lang="en-US" sz="1200" b="1" dirty="0">
            <a:solidFill>
              <a:schemeClr val="accent1">
                <a:lumMod val="50000"/>
              </a:schemeClr>
            </a:solidFill>
            <a:latin typeface="Calibri" panose="020F0502020204030204" pitchFamily="34" charset="0"/>
            <a:cs typeface="Calibri" panose="020F0502020204030204" pitchFamily="34" charset="0"/>
          </a:endParaRPr>
        </a:p>
      </dgm:t>
    </dgm:pt>
    <dgm:pt modelId="{BEB60BBB-A5F8-4554-9BE6-AE6270F14AD5}" type="parTrans" cxnId="{B38BC2F5-AE95-4758-9533-BD665F555A0F}">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545A5946-BD24-4EAB-AC69-BB9EACA75C55}" type="sibTrans" cxnId="{B38BC2F5-AE95-4758-9533-BD665F555A0F}">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3687A4D9-059D-405A-A0EA-54A45C38539A}" type="pres">
      <dgm:prSet presAssocID="{DC8B779E-73CB-452E-A8EC-A21903B2B61B}" presName="Name0" presStyleCnt="0">
        <dgm:presLayoutVars>
          <dgm:dir/>
          <dgm:animLvl val="lvl"/>
          <dgm:resizeHandles val="exact"/>
        </dgm:presLayoutVars>
      </dgm:prSet>
      <dgm:spPr/>
    </dgm:pt>
    <dgm:pt modelId="{751F8B02-CDF4-466F-9E29-E3285AB08A0C}" type="pres">
      <dgm:prSet presAssocID="{5659258F-F850-4ECC-8299-53F472BB0088}" presName="Name8" presStyleCnt="0"/>
      <dgm:spPr/>
    </dgm:pt>
    <dgm:pt modelId="{810F7F36-43A9-445A-BF92-1543FE290149}" type="pres">
      <dgm:prSet presAssocID="{5659258F-F850-4ECC-8299-53F472BB0088}" presName="level" presStyleLbl="node1" presStyleIdx="0" presStyleCnt="9">
        <dgm:presLayoutVars>
          <dgm:chMax val="1"/>
          <dgm:bulletEnabled val="1"/>
        </dgm:presLayoutVars>
      </dgm:prSet>
      <dgm:spPr/>
    </dgm:pt>
    <dgm:pt modelId="{C2FBADDC-84CB-44F0-A679-14991F90597A}" type="pres">
      <dgm:prSet presAssocID="{5659258F-F850-4ECC-8299-53F472BB0088}" presName="levelTx" presStyleLbl="revTx" presStyleIdx="0" presStyleCnt="0">
        <dgm:presLayoutVars>
          <dgm:chMax val="1"/>
          <dgm:bulletEnabled val="1"/>
        </dgm:presLayoutVars>
      </dgm:prSet>
      <dgm:spPr/>
    </dgm:pt>
    <dgm:pt modelId="{DFEEB02F-8CAE-419F-AECC-16255843EF4F}" type="pres">
      <dgm:prSet presAssocID="{38E38F83-38B7-422A-A94D-3F1D1E174792}" presName="Name8" presStyleCnt="0"/>
      <dgm:spPr/>
    </dgm:pt>
    <dgm:pt modelId="{F626FD77-AF50-46B6-95BB-4B24336D6154}" type="pres">
      <dgm:prSet presAssocID="{38E38F83-38B7-422A-A94D-3F1D1E174792}" presName="level" presStyleLbl="node1" presStyleIdx="1" presStyleCnt="9">
        <dgm:presLayoutVars>
          <dgm:chMax val="1"/>
          <dgm:bulletEnabled val="1"/>
        </dgm:presLayoutVars>
      </dgm:prSet>
      <dgm:spPr/>
    </dgm:pt>
    <dgm:pt modelId="{361F413D-EFB2-41FB-ACD4-4E4F2C73840F}" type="pres">
      <dgm:prSet presAssocID="{38E38F83-38B7-422A-A94D-3F1D1E174792}" presName="levelTx" presStyleLbl="revTx" presStyleIdx="0" presStyleCnt="0">
        <dgm:presLayoutVars>
          <dgm:chMax val="1"/>
          <dgm:bulletEnabled val="1"/>
        </dgm:presLayoutVars>
      </dgm:prSet>
      <dgm:spPr/>
    </dgm:pt>
    <dgm:pt modelId="{8909200E-14EB-406E-9E8F-5FAAD53207D3}" type="pres">
      <dgm:prSet presAssocID="{E204A0AC-08AC-462A-BD6C-F454F2E73908}" presName="Name8" presStyleCnt="0"/>
      <dgm:spPr/>
    </dgm:pt>
    <dgm:pt modelId="{D21A060E-B7A8-4996-8560-2F1BD08EB8AF}" type="pres">
      <dgm:prSet presAssocID="{E204A0AC-08AC-462A-BD6C-F454F2E73908}" presName="level" presStyleLbl="node1" presStyleIdx="2" presStyleCnt="9">
        <dgm:presLayoutVars>
          <dgm:chMax val="1"/>
          <dgm:bulletEnabled val="1"/>
        </dgm:presLayoutVars>
      </dgm:prSet>
      <dgm:spPr/>
    </dgm:pt>
    <dgm:pt modelId="{33B968F9-E135-497E-8B31-4FF0C56AEC8F}" type="pres">
      <dgm:prSet presAssocID="{E204A0AC-08AC-462A-BD6C-F454F2E73908}" presName="levelTx" presStyleLbl="revTx" presStyleIdx="0" presStyleCnt="0">
        <dgm:presLayoutVars>
          <dgm:chMax val="1"/>
          <dgm:bulletEnabled val="1"/>
        </dgm:presLayoutVars>
      </dgm:prSet>
      <dgm:spPr/>
    </dgm:pt>
    <dgm:pt modelId="{1259EEB4-72C0-4DC5-8642-A056442A4A15}" type="pres">
      <dgm:prSet presAssocID="{8B603691-024F-4D99-850C-B395BECD8BC6}" presName="Name8" presStyleCnt="0"/>
      <dgm:spPr/>
    </dgm:pt>
    <dgm:pt modelId="{AB2C957D-EA23-4A55-9899-4C44BCB53956}" type="pres">
      <dgm:prSet presAssocID="{8B603691-024F-4D99-850C-B395BECD8BC6}" presName="level" presStyleLbl="node1" presStyleIdx="3" presStyleCnt="9">
        <dgm:presLayoutVars>
          <dgm:chMax val="1"/>
          <dgm:bulletEnabled val="1"/>
        </dgm:presLayoutVars>
      </dgm:prSet>
      <dgm:spPr/>
    </dgm:pt>
    <dgm:pt modelId="{59FE59FA-600D-4267-AF95-6FD8DD9ECCAA}" type="pres">
      <dgm:prSet presAssocID="{8B603691-024F-4D99-850C-B395BECD8BC6}" presName="levelTx" presStyleLbl="revTx" presStyleIdx="0" presStyleCnt="0">
        <dgm:presLayoutVars>
          <dgm:chMax val="1"/>
          <dgm:bulletEnabled val="1"/>
        </dgm:presLayoutVars>
      </dgm:prSet>
      <dgm:spPr/>
    </dgm:pt>
    <dgm:pt modelId="{8E651330-DFFF-4C0B-9671-B762DB318E89}" type="pres">
      <dgm:prSet presAssocID="{C9446687-EBF1-42C8-B996-95D0837FA48C}" presName="Name8" presStyleCnt="0"/>
      <dgm:spPr/>
    </dgm:pt>
    <dgm:pt modelId="{C1396F16-C49C-47A0-AE1A-2AF8E9585C6F}" type="pres">
      <dgm:prSet presAssocID="{C9446687-EBF1-42C8-B996-95D0837FA48C}" presName="level" presStyleLbl="node1" presStyleIdx="4" presStyleCnt="9">
        <dgm:presLayoutVars>
          <dgm:chMax val="1"/>
          <dgm:bulletEnabled val="1"/>
        </dgm:presLayoutVars>
      </dgm:prSet>
      <dgm:spPr/>
    </dgm:pt>
    <dgm:pt modelId="{040CF724-B90E-4582-A302-67D6716247E5}" type="pres">
      <dgm:prSet presAssocID="{C9446687-EBF1-42C8-B996-95D0837FA48C}" presName="levelTx" presStyleLbl="revTx" presStyleIdx="0" presStyleCnt="0">
        <dgm:presLayoutVars>
          <dgm:chMax val="1"/>
          <dgm:bulletEnabled val="1"/>
        </dgm:presLayoutVars>
      </dgm:prSet>
      <dgm:spPr/>
    </dgm:pt>
    <dgm:pt modelId="{763379AF-E7AF-4E01-94E2-14D35A2BE057}" type="pres">
      <dgm:prSet presAssocID="{ED96D7A1-AB96-4484-871F-5F572B098CEE}" presName="Name8" presStyleCnt="0"/>
      <dgm:spPr/>
    </dgm:pt>
    <dgm:pt modelId="{B42B0966-64AF-4FB5-A608-E5072A85B0E0}" type="pres">
      <dgm:prSet presAssocID="{ED96D7A1-AB96-4484-871F-5F572B098CEE}" presName="level" presStyleLbl="node1" presStyleIdx="5" presStyleCnt="9">
        <dgm:presLayoutVars>
          <dgm:chMax val="1"/>
          <dgm:bulletEnabled val="1"/>
        </dgm:presLayoutVars>
      </dgm:prSet>
      <dgm:spPr/>
    </dgm:pt>
    <dgm:pt modelId="{DF853E5D-B5F6-449A-A421-BF3FFC15B8F0}" type="pres">
      <dgm:prSet presAssocID="{ED96D7A1-AB96-4484-871F-5F572B098CEE}" presName="levelTx" presStyleLbl="revTx" presStyleIdx="0" presStyleCnt="0">
        <dgm:presLayoutVars>
          <dgm:chMax val="1"/>
          <dgm:bulletEnabled val="1"/>
        </dgm:presLayoutVars>
      </dgm:prSet>
      <dgm:spPr/>
    </dgm:pt>
    <dgm:pt modelId="{3ED0359E-58EA-49C9-98E5-94E4CCE57A6A}" type="pres">
      <dgm:prSet presAssocID="{6A3A8D8D-A4E7-46B3-91FF-E995EA7F01A6}" presName="Name8" presStyleCnt="0"/>
      <dgm:spPr/>
    </dgm:pt>
    <dgm:pt modelId="{FD3B5303-BC5E-4EA3-8585-8E9D9B4D8A51}" type="pres">
      <dgm:prSet presAssocID="{6A3A8D8D-A4E7-46B3-91FF-E995EA7F01A6}" presName="level" presStyleLbl="node1" presStyleIdx="6" presStyleCnt="9">
        <dgm:presLayoutVars>
          <dgm:chMax val="1"/>
          <dgm:bulletEnabled val="1"/>
        </dgm:presLayoutVars>
      </dgm:prSet>
      <dgm:spPr/>
    </dgm:pt>
    <dgm:pt modelId="{05C503AF-5DB3-40E4-ADE7-531554D38923}" type="pres">
      <dgm:prSet presAssocID="{6A3A8D8D-A4E7-46B3-91FF-E995EA7F01A6}" presName="levelTx" presStyleLbl="revTx" presStyleIdx="0" presStyleCnt="0">
        <dgm:presLayoutVars>
          <dgm:chMax val="1"/>
          <dgm:bulletEnabled val="1"/>
        </dgm:presLayoutVars>
      </dgm:prSet>
      <dgm:spPr/>
    </dgm:pt>
    <dgm:pt modelId="{BC3B039C-32F6-4337-A925-7E376690439C}" type="pres">
      <dgm:prSet presAssocID="{86B16A09-083F-41C6-8894-E920059F5977}" presName="Name8" presStyleCnt="0"/>
      <dgm:spPr/>
    </dgm:pt>
    <dgm:pt modelId="{99747B44-C594-4C18-968F-2F2E05CA2F3C}" type="pres">
      <dgm:prSet presAssocID="{86B16A09-083F-41C6-8894-E920059F5977}" presName="level" presStyleLbl="node1" presStyleIdx="7" presStyleCnt="9">
        <dgm:presLayoutVars>
          <dgm:chMax val="1"/>
          <dgm:bulletEnabled val="1"/>
        </dgm:presLayoutVars>
      </dgm:prSet>
      <dgm:spPr/>
    </dgm:pt>
    <dgm:pt modelId="{E546345F-0A3E-460B-8C3D-FC79461B0449}" type="pres">
      <dgm:prSet presAssocID="{86B16A09-083F-41C6-8894-E920059F5977}" presName="levelTx" presStyleLbl="revTx" presStyleIdx="0" presStyleCnt="0">
        <dgm:presLayoutVars>
          <dgm:chMax val="1"/>
          <dgm:bulletEnabled val="1"/>
        </dgm:presLayoutVars>
      </dgm:prSet>
      <dgm:spPr/>
    </dgm:pt>
    <dgm:pt modelId="{0674185A-D1F2-4361-BD23-9BDC5728D128}" type="pres">
      <dgm:prSet presAssocID="{5067DF9C-0037-4DDA-A2EC-636BE811BC29}" presName="Name8" presStyleCnt="0"/>
      <dgm:spPr/>
    </dgm:pt>
    <dgm:pt modelId="{5EA30174-8827-48D3-900C-5949FF26309D}" type="pres">
      <dgm:prSet presAssocID="{5067DF9C-0037-4DDA-A2EC-636BE811BC29}" presName="level" presStyleLbl="node1" presStyleIdx="8" presStyleCnt="9">
        <dgm:presLayoutVars>
          <dgm:chMax val="1"/>
          <dgm:bulletEnabled val="1"/>
        </dgm:presLayoutVars>
      </dgm:prSet>
      <dgm:spPr/>
    </dgm:pt>
    <dgm:pt modelId="{08329117-9039-4F2E-9450-C6C125D8DABC}" type="pres">
      <dgm:prSet presAssocID="{5067DF9C-0037-4DDA-A2EC-636BE811BC29}" presName="levelTx" presStyleLbl="revTx" presStyleIdx="0" presStyleCnt="0">
        <dgm:presLayoutVars>
          <dgm:chMax val="1"/>
          <dgm:bulletEnabled val="1"/>
        </dgm:presLayoutVars>
      </dgm:prSet>
      <dgm:spPr/>
    </dgm:pt>
  </dgm:ptLst>
  <dgm:cxnLst>
    <dgm:cxn modelId="{B7456A01-4DD1-44EC-9013-75B394F2E808}" type="presOf" srcId="{86B16A09-083F-41C6-8894-E920059F5977}" destId="{E546345F-0A3E-460B-8C3D-FC79461B0449}" srcOrd="1" destOrd="0" presId="urn:microsoft.com/office/officeart/2005/8/layout/pyramid1"/>
    <dgm:cxn modelId="{B0508506-52A1-45AE-A091-3AF9E9CB28BB}" srcId="{DC8B779E-73CB-452E-A8EC-A21903B2B61B}" destId="{C9446687-EBF1-42C8-B996-95D0837FA48C}" srcOrd="4" destOrd="0" parTransId="{7425FE8A-6696-4FD7-A769-B5DE671DBB6F}" sibTransId="{E8C8C276-D830-4CC6-A9C9-7061E00A9E91}"/>
    <dgm:cxn modelId="{3C263E0C-CE56-46A6-8519-F764AD285FB7}" type="presOf" srcId="{86B16A09-083F-41C6-8894-E920059F5977}" destId="{99747B44-C594-4C18-968F-2F2E05CA2F3C}" srcOrd="0" destOrd="0" presId="urn:microsoft.com/office/officeart/2005/8/layout/pyramid1"/>
    <dgm:cxn modelId="{63939A33-228E-4B54-B2E7-ACFDEB2902BB}" type="presOf" srcId="{8B603691-024F-4D99-850C-B395BECD8BC6}" destId="{59FE59FA-600D-4267-AF95-6FD8DD9ECCAA}" srcOrd="1" destOrd="0" presId="urn:microsoft.com/office/officeart/2005/8/layout/pyramid1"/>
    <dgm:cxn modelId="{8BD9F539-8D03-4E81-9135-43F080D0F0D8}" type="presOf" srcId="{C9446687-EBF1-42C8-B996-95D0837FA48C}" destId="{040CF724-B90E-4582-A302-67D6716247E5}" srcOrd="1" destOrd="0" presId="urn:microsoft.com/office/officeart/2005/8/layout/pyramid1"/>
    <dgm:cxn modelId="{3A0FD93B-C808-4B8A-B096-F33A654B73D1}" type="presOf" srcId="{5659258F-F850-4ECC-8299-53F472BB0088}" destId="{C2FBADDC-84CB-44F0-A679-14991F90597A}" srcOrd="1" destOrd="0" presId="urn:microsoft.com/office/officeart/2005/8/layout/pyramid1"/>
    <dgm:cxn modelId="{B52E0340-96A9-41CA-8F4B-F3557AD06818}" type="presOf" srcId="{E204A0AC-08AC-462A-BD6C-F454F2E73908}" destId="{D21A060E-B7A8-4996-8560-2F1BD08EB8AF}" srcOrd="0" destOrd="0" presId="urn:microsoft.com/office/officeart/2005/8/layout/pyramid1"/>
    <dgm:cxn modelId="{7F2A2262-A7B2-428F-9139-506AFA9BC6D1}" type="presOf" srcId="{ED96D7A1-AB96-4484-871F-5F572B098CEE}" destId="{B42B0966-64AF-4FB5-A608-E5072A85B0E0}" srcOrd="0" destOrd="0" presId="urn:microsoft.com/office/officeart/2005/8/layout/pyramid1"/>
    <dgm:cxn modelId="{06F1174B-6812-4758-ADD9-554A03835DF3}" srcId="{DC8B779E-73CB-452E-A8EC-A21903B2B61B}" destId="{ED96D7A1-AB96-4484-871F-5F572B098CEE}" srcOrd="5" destOrd="0" parTransId="{35D63B53-04E8-4C8C-B6C3-F5B97D8C020D}" sibTransId="{C65600A0-5BAF-4BFD-84A9-0727AA1F8040}"/>
    <dgm:cxn modelId="{D3A86D6F-E4A1-425D-B633-B9F687ED4D6A}" type="presOf" srcId="{38E38F83-38B7-422A-A94D-3F1D1E174792}" destId="{361F413D-EFB2-41FB-ACD4-4E4F2C73840F}" srcOrd="1" destOrd="0" presId="urn:microsoft.com/office/officeart/2005/8/layout/pyramid1"/>
    <dgm:cxn modelId="{49CD6F72-EC1A-4AA4-9B46-EF28E95EE763}" type="presOf" srcId="{E204A0AC-08AC-462A-BD6C-F454F2E73908}" destId="{33B968F9-E135-497E-8B31-4FF0C56AEC8F}" srcOrd="1" destOrd="0" presId="urn:microsoft.com/office/officeart/2005/8/layout/pyramid1"/>
    <dgm:cxn modelId="{50B9F374-A775-4F61-BCE6-B89F0E8C104A}" type="presOf" srcId="{5067DF9C-0037-4DDA-A2EC-636BE811BC29}" destId="{08329117-9039-4F2E-9450-C6C125D8DABC}" srcOrd="1" destOrd="0" presId="urn:microsoft.com/office/officeart/2005/8/layout/pyramid1"/>
    <dgm:cxn modelId="{A6924455-ABE5-4C2E-BFA8-F4FE28C33ED1}" type="presOf" srcId="{5659258F-F850-4ECC-8299-53F472BB0088}" destId="{810F7F36-43A9-445A-BF92-1543FE290149}" srcOrd="0" destOrd="0" presId="urn:microsoft.com/office/officeart/2005/8/layout/pyramid1"/>
    <dgm:cxn modelId="{44547858-1C88-444A-8061-66BEA9B6A74E}" srcId="{DC8B779E-73CB-452E-A8EC-A21903B2B61B}" destId="{8B603691-024F-4D99-850C-B395BECD8BC6}" srcOrd="3" destOrd="0" parTransId="{ED763EA3-865E-4ABE-BD8D-FCB2F4DCB837}" sibTransId="{4801A8E9-2D47-4C8F-AB6C-50AA29B5F2D7}"/>
    <dgm:cxn modelId="{6602FE81-D18F-4120-B797-9A7FB15899F5}" srcId="{DC8B779E-73CB-452E-A8EC-A21903B2B61B}" destId="{5067DF9C-0037-4DDA-A2EC-636BE811BC29}" srcOrd="8" destOrd="0" parTransId="{8848C5D6-2C37-4565-9C37-C1E742A6498E}" sibTransId="{0BB5F4AA-78B6-47F4-ABBD-E6D19C6D9970}"/>
    <dgm:cxn modelId="{6F2FF887-2AA7-41E2-8113-D6E9015A2322}" srcId="{DC8B779E-73CB-452E-A8EC-A21903B2B61B}" destId="{6A3A8D8D-A4E7-46B3-91FF-E995EA7F01A6}" srcOrd="6" destOrd="0" parTransId="{9EFF503F-91AF-406E-8DFE-2C04B21367E0}" sibTransId="{6F606CB5-EDD8-4524-83CC-2C747EF2DF3C}"/>
    <dgm:cxn modelId="{C8D8C69E-654C-4FD4-BE22-4817D630B679}" srcId="{DC8B779E-73CB-452E-A8EC-A21903B2B61B}" destId="{E204A0AC-08AC-462A-BD6C-F454F2E73908}" srcOrd="2" destOrd="0" parTransId="{E644859A-C245-4A9F-9B19-064A366CDC0C}" sibTransId="{F84E59FD-DF78-4ED5-9326-3C37133ED137}"/>
    <dgm:cxn modelId="{B5DAE9AB-797A-494B-864B-B1852E5AD245}" type="presOf" srcId="{6A3A8D8D-A4E7-46B3-91FF-E995EA7F01A6}" destId="{05C503AF-5DB3-40E4-ADE7-531554D38923}" srcOrd="1" destOrd="0" presId="urn:microsoft.com/office/officeart/2005/8/layout/pyramid1"/>
    <dgm:cxn modelId="{C6B64AAC-8C5F-4F90-9F44-0E029D0AA076}" type="presOf" srcId="{38E38F83-38B7-422A-A94D-3F1D1E174792}" destId="{F626FD77-AF50-46B6-95BB-4B24336D6154}" srcOrd="0" destOrd="0" presId="urn:microsoft.com/office/officeart/2005/8/layout/pyramid1"/>
    <dgm:cxn modelId="{BD11D2AF-ADF3-4FB6-A9F4-0F8DCD6C72BB}" type="presOf" srcId="{5067DF9C-0037-4DDA-A2EC-636BE811BC29}" destId="{5EA30174-8827-48D3-900C-5949FF26309D}" srcOrd="0" destOrd="0" presId="urn:microsoft.com/office/officeart/2005/8/layout/pyramid1"/>
    <dgm:cxn modelId="{E93198B8-A9BD-4231-BAC7-025017EF9E85}" type="presOf" srcId="{ED96D7A1-AB96-4484-871F-5F572B098CEE}" destId="{DF853E5D-B5F6-449A-A421-BF3FFC15B8F0}" srcOrd="1" destOrd="0" presId="urn:microsoft.com/office/officeart/2005/8/layout/pyramid1"/>
    <dgm:cxn modelId="{55319CB9-963B-46A3-B5EB-EF2E8E7BA249}" type="presOf" srcId="{C9446687-EBF1-42C8-B996-95D0837FA48C}" destId="{C1396F16-C49C-47A0-AE1A-2AF8E9585C6F}" srcOrd="0" destOrd="0" presId="urn:microsoft.com/office/officeart/2005/8/layout/pyramid1"/>
    <dgm:cxn modelId="{29816EC0-1A58-4689-B62E-FABA48FE0E7C}" type="presOf" srcId="{6A3A8D8D-A4E7-46B3-91FF-E995EA7F01A6}" destId="{FD3B5303-BC5E-4EA3-8585-8E9D9B4D8A51}" srcOrd="0" destOrd="0" presId="urn:microsoft.com/office/officeart/2005/8/layout/pyramid1"/>
    <dgm:cxn modelId="{A4E9B1CA-64F6-47FB-80B5-89FCD9932DA0}" type="presOf" srcId="{8B603691-024F-4D99-850C-B395BECD8BC6}" destId="{AB2C957D-EA23-4A55-9899-4C44BCB53956}" srcOrd="0" destOrd="0" presId="urn:microsoft.com/office/officeart/2005/8/layout/pyramid1"/>
    <dgm:cxn modelId="{AB09A6E2-499D-4D3B-81EE-28A45492084D}" type="presOf" srcId="{DC8B779E-73CB-452E-A8EC-A21903B2B61B}" destId="{3687A4D9-059D-405A-A0EA-54A45C38539A}" srcOrd="0" destOrd="0" presId="urn:microsoft.com/office/officeart/2005/8/layout/pyramid1"/>
    <dgm:cxn modelId="{098CD8EF-9008-4A85-AA54-DAD106867348}" srcId="{DC8B779E-73CB-452E-A8EC-A21903B2B61B}" destId="{86B16A09-083F-41C6-8894-E920059F5977}" srcOrd="7" destOrd="0" parTransId="{17097435-6F94-49A7-8C4F-09B3F1DEA56C}" sibTransId="{EF06E523-0B82-4722-9FF3-B229368E1025}"/>
    <dgm:cxn modelId="{B38BC2F5-AE95-4758-9533-BD665F555A0F}" srcId="{DC8B779E-73CB-452E-A8EC-A21903B2B61B}" destId="{5659258F-F850-4ECC-8299-53F472BB0088}" srcOrd="0" destOrd="0" parTransId="{BEB60BBB-A5F8-4554-9BE6-AE6270F14AD5}" sibTransId="{545A5946-BD24-4EAB-AC69-BB9EACA75C55}"/>
    <dgm:cxn modelId="{604103FF-5378-4D42-AA10-2AA3E229F4A3}" srcId="{DC8B779E-73CB-452E-A8EC-A21903B2B61B}" destId="{38E38F83-38B7-422A-A94D-3F1D1E174792}" srcOrd="1" destOrd="0" parTransId="{642F1000-3DAF-4EBC-9525-763CA30D6E7B}" sibTransId="{2D42479D-79B0-45C6-A0E0-A31A67FAB090}"/>
    <dgm:cxn modelId="{D15A07B3-199B-4009-9389-3B81725DA06B}" type="presParOf" srcId="{3687A4D9-059D-405A-A0EA-54A45C38539A}" destId="{751F8B02-CDF4-466F-9E29-E3285AB08A0C}" srcOrd="0" destOrd="0" presId="urn:microsoft.com/office/officeart/2005/8/layout/pyramid1"/>
    <dgm:cxn modelId="{8F595F84-BB40-4549-9381-A9092DD6DF7D}" type="presParOf" srcId="{751F8B02-CDF4-466F-9E29-E3285AB08A0C}" destId="{810F7F36-43A9-445A-BF92-1543FE290149}" srcOrd="0" destOrd="0" presId="urn:microsoft.com/office/officeart/2005/8/layout/pyramid1"/>
    <dgm:cxn modelId="{B51CF480-F9EA-4621-BF4C-063089AB55D7}" type="presParOf" srcId="{751F8B02-CDF4-466F-9E29-E3285AB08A0C}" destId="{C2FBADDC-84CB-44F0-A679-14991F90597A}" srcOrd="1" destOrd="0" presId="urn:microsoft.com/office/officeart/2005/8/layout/pyramid1"/>
    <dgm:cxn modelId="{7285378A-CA1F-4529-BEF6-2C3AAE6C20A2}" type="presParOf" srcId="{3687A4D9-059D-405A-A0EA-54A45C38539A}" destId="{DFEEB02F-8CAE-419F-AECC-16255843EF4F}" srcOrd="1" destOrd="0" presId="urn:microsoft.com/office/officeart/2005/8/layout/pyramid1"/>
    <dgm:cxn modelId="{7CF992FE-C33C-4200-AD72-3AEB9F945B97}" type="presParOf" srcId="{DFEEB02F-8CAE-419F-AECC-16255843EF4F}" destId="{F626FD77-AF50-46B6-95BB-4B24336D6154}" srcOrd="0" destOrd="0" presId="urn:microsoft.com/office/officeart/2005/8/layout/pyramid1"/>
    <dgm:cxn modelId="{99B2FB06-C307-405F-97F4-C62F27E3310F}" type="presParOf" srcId="{DFEEB02F-8CAE-419F-AECC-16255843EF4F}" destId="{361F413D-EFB2-41FB-ACD4-4E4F2C73840F}" srcOrd="1" destOrd="0" presId="urn:microsoft.com/office/officeart/2005/8/layout/pyramid1"/>
    <dgm:cxn modelId="{437D486C-77C5-4920-A41A-33FB90CDDD1F}" type="presParOf" srcId="{3687A4D9-059D-405A-A0EA-54A45C38539A}" destId="{8909200E-14EB-406E-9E8F-5FAAD53207D3}" srcOrd="2" destOrd="0" presId="urn:microsoft.com/office/officeart/2005/8/layout/pyramid1"/>
    <dgm:cxn modelId="{AC251CE8-3A92-4C7E-AC68-90E6095DD00D}" type="presParOf" srcId="{8909200E-14EB-406E-9E8F-5FAAD53207D3}" destId="{D21A060E-B7A8-4996-8560-2F1BD08EB8AF}" srcOrd="0" destOrd="0" presId="urn:microsoft.com/office/officeart/2005/8/layout/pyramid1"/>
    <dgm:cxn modelId="{B499392F-884F-4F7D-B444-8AB482D69186}" type="presParOf" srcId="{8909200E-14EB-406E-9E8F-5FAAD53207D3}" destId="{33B968F9-E135-497E-8B31-4FF0C56AEC8F}" srcOrd="1" destOrd="0" presId="urn:microsoft.com/office/officeart/2005/8/layout/pyramid1"/>
    <dgm:cxn modelId="{10BB05A7-F2F2-49EC-820C-FDB4D87C8E12}" type="presParOf" srcId="{3687A4D9-059D-405A-A0EA-54A45C38539A}" destId="{1259EEB4-72C0-4DC5-8642-A056442A4A15}" srcOrd="3" destOrd="0" presId="urn:microsoft.com/office/officeart/2005/8/layout/pyramid1"/>
    <dgm:cxn modelId="{2D23C60A-DB7F-4DB4-A39C-F2D80AE43E0F}" type="presParOf" srcId="{1259EEB4-72C0-4DC5-8642-A056442A4A15}" destId="{AB2C957D-EA23-4A55-9899-4C44BCB53956}" srcOrd="0" destOrd="0" presId="urn:microsoft.com/office/officeart/2005/8/layout/pyramid1"/>
    <dgm:cxn modelId="{8AE1897F-271C-407B-A6B7-DB26E9F06D88}" type="presParOf" srcId="{1259EEB4-72C0-4DC5-8642-A056442A4A15}" destId="{59FE59FA-600D-4267-AF95-6FD8DD9ECCAA}" srcOrd="1" destOrd="0" presId="urn:microsoft.com/office/officeart/2005/8/layout/pyramid1"/>
    <dgm:cxn modelId="{0C0A618F-E617-4ADC-80AE-6126F6B94FA2}" type="presParOf" srcId="{3687A4D9-059D-405A-A0EA-54A45C38539A}" destId="{8E651330-DFFF-4C0B-9671-B762DB318E89}" srcOrd="4" destOrd="0" presId="urn:microsoft.com/office/officeart/2005/8/layout/pyramid1"/>
    <dgm:cxn modelId="{39E4FDC0-07F7-47C7-BD60-C4708D5AE1C1}" type="presParOf" srcId="{8E651330-DFFF-4C0B-9671-B762DB318E89}" destId="{C1396F16-C49C-47A0-AE1A-2AF8E9585C6F}" srcOrd="0" destOrd="0" presId="urn:microsoft.com/office/officeart/2005/8/layout/pyramid1"/>
    <dgm:cxn modelId="{46AC4401-E5BD-4002-8097-7D08925CC868}" type="presParOf" srcId="{8E651330-DFFF-4C0B-9671-B762DB318E89}" destId="{040CF724-B90E-4582-A302-67D6716247E5}" srcOrd="1" destOrd="0" presId="urn:microsoft.com/office/officeart/2005/8/layout/pyramid1"/>
    <dgm:cxn modelId="{FBA0259D-430A-4CC5-80AC-347DF74B363E}" type="presParOf" srcId="{3687A4D9-059D-405A-A0EA-54A45C38539A}" destId="{763379AF-E7AF-4E01-94E2-14D35A2BE057}" srcOrd="5" destOrd="0" presId="urn:microsoft.com/office/officeart/2005/8/layout/pyramid1"/>
    <dgm:cxn modelId="{ECB135C4-76F0-4041-8FCD-CE2508432FDB}" type="presParOf" srcId="{763379AF-E7AF-4E01-94E2-14D35A2BE057}" destId="{B42B0966-64AF-4FB5-A608-E5072A85B0E0}" srcOrd="0" destOrd="0" presId="urn:microsoft.com/office/officeart/2005/8/layout/pyramid1"/>
    <dgm:cxn modelId="{B64981D6-D26F-4CC5-A984-85E8B50E5075}" type="presParOf" srcId="{763379AF-E7AF-4E01-94E2-14D35A2BE057}" destId="{DF853E5D-B5F6-449A-A421-BF3FFC15B8F0}" srcOrd="1" destOrd="0" presId="urn:microsoft.com/office/officeart/2005/8/layout/pyramid1"/>
    <dgm:cxn modelId="{F011BFA8-886C-418E-A6ED-C707FC003A96}" type="presParOf" srcId="{3687A4D9-059D-405A-A0EA-54A45C38539A}" destId="{3ED0359E-58EA-49C9-98E5-94E4CCE57A6A}" srcOrd="6" destOrd="0" presId="urn:microsoft.com/office/officeart/2005/8/layout/pyramid1"/>
    <dgm:cxn modelId="{1AB36739-DD56-4B30-B120-204C23849237}" type="presParOf" srcId="{3ED0359E-58EA-49C9-98E5-94E4CCE57A6A}" destId="{FD3B5303-BC5E-4EA3-8585-8E9D9B4D8A51}" srcOrd="0" destOrd="0" presId="urn:microsoft.com/office/officeart/2005/8/layout/pyramid1"/>
    <dgm:cxn modelId="{F18D859B-E425-471D-89A9-15DD6BB37AFF}" type="presParOf" srcId="{3ED0359E-58EA-49C9-98E5-94E4CCE57A6A}" destId="{05C503AF-5DB3-40E4-ADE7-531554D38923}" srcOrd="1" destOrd="0" presId="urn:microsoft.com/office/officeart/2005/8/layout/pyramid1"/>
    <dgm:cxn modelId="{907F8FB9-DFC0-40BE-A0E0-D4CDBF8350B7}" type="presParOf" srcId="{3687A4D9-059D-405A-A0EA-54A45C38539A}" destId="{BC3B039C-32F6-4337-A925-7E376690439C}" srcOrd="7" destOrd="0" presId="urn:microsoft.com/office/officeart/2005/8/layout/pyramid1"/>
    <dgm:cxn modelId="{F94F82E2-197C-4546-B119-E91209DB0E3D}" type="presParOf" srcId="{BC3B039C-32F6-4337-A925-7E376690439C}" destId="{99747B44-C594-4C18-968F-2F2E05CA2F3C}" srcOrd="0" destOrd="0" presId="urn:microsoft.com/office/officeart/2005/8/layout/pyramid1"/>
    <dgm:cxn modelId="{6E63EE00-B191-4549-9FE0-8E4B79429EF3}" type="presParOf" srcId="{BC3B039C-32F6-4337-A925-7E376690439C}" destId="{E546345F-0A3E-460B-8C3D-FC79461B0449}" srcOrd="1" destOrd="0" presId="urn:microsoft.com/office/officeart/2005/8/layout/pyramid1"/>
    <dgm:cxn modelId="{E637BD96-055B-48BC-9D06-4EC469F79E83}" type="presParOf" srcId="{3687A4D9-059D-405A-A0EA-54A45C38539A}" destId="{0674185A-D1F2-4361-BD23-9BDC5728D128}" srcOrd="8" destOrd="0" presId="urn:microsoft.com/office/officeart/2005/8/layout/pyramid1"/>
    <dgm:cxn modelId="{89E0F121-93DE-4FEB-9C9B-53F136074166}" type="presParOf" srcId="{0674185A-D1F2-4361-BD23-9BDC5728D128}" destId="{5EA30174-8827-48D3-900C-5949FF26309D}" srcOrd="0" destOrd="0" presId="urn:microsoft.com/office/officeart/2005/8/layout/pyramid1"/>
    <dgm:cxn modelId="{B45D771C-3BD7-4138-BF42-9DA0311C564E}" type="presParOf" srcId="{0674185A-D1F2-4361-BD23-9BDC5728D128}" destId="{08329117-9039-4F2E-9450-C6C125D8DAB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8B779E-73CB-452E-A8EC-A21903B2B61B}" type="doc">
      <dgm:prSet loTypeId="urn:microsoft.com/office/officeart/2005/8/layout/pyramid1" loCatId="pyramid" qsTypeId="urn:microsoft.com/office/officeart/2005/8/quickstyle/simple2" qsCatId="simple" csTypeId="urn:microsoft.com/office/officeart/2005/8/colors/accent1_3" csCatId="accent1" phldr="1"/>
      <dgm:spPr/>
    </dgm:pt>
    <dgm:pt modelId="{6A3A8D8D-A4E7-46B3-91FF-E995EA7F01A6}">
      <dgm:prSet phldrT="[Text]" custT="1"/>
      <dgm:spPr/>
      <dgm:t>
        <a:bodyPr/>
        <a:lstStyle/>
        <a:p>
          <a:r>
            <a:rPr lang="en-US" sz="1200" b="1">
              <a:latin typeface="Calibri" panose="020F0502020204030204" pitchFamily="34" charset="0"/>
              <a:cs typeface="Calibri" panose="020F0502020204030204" pitchFamily="34" charset="0"/>
            </a:rPr>
            <a:t>Digital documentation</a:t>
          </a:r>
          <a:endParaRPr lang="en-US" sz="1200" b="1" dirty="0">
            <a:latin typeface="Calibri" panose="020F0502020204030204" pitchFamily="34" charset="0"/>
            <a:cs typeface="Calibri" panose="020F0502020204030204" pitchFamily="34" charset="0"/>
          </a:endParaRPr>
        </a:p>
      </dgm:t>
    </dgm:pt>
    <dgm:pt modelId="{9EFF503F-91AF-406E-8DFE-2C04B21367E0}" type="parTrans" cxnId="{6F2FF887-2AA7-41E2-8113-D6E9015A2322}">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6F606CB5-EDD8-4524-83CC-2C747EF2DF3C}" type="sibTrans" cxnId="{6F2FF887-2AA7-41E2-8113-D6E9015A2322}">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86B16A09-083F-41C6-8894-E920059F5977}">
      <dgm:prSet phldrT="[Text]" custT="1"/>
      <dgm:spPr/>
      <dgm:t>
        <a:bodyPr/>
        <a:lstStyle/>
        <a:p>
          <a:r>
            <a:rPr lang="en-US" sz="1200" b="1">
              <a:latin typeface="Calibri" panose="020F0502020204030204" pitchFamily="34" charset="0"/>
              <a:cs typeface="Calibri" panose="020F0502020204030204" pitchFamily="34" charset="0"/>
            </a:rPr>
            <a:t>Education</a:t>
          </a:r>
          <a:endParaRPr lang="en-US" sz="1200" b="1" dirty="0">
            <a:latin typeface="Calibri" panose="020F0502020204030204" pitchFamily="34" charset="0"/>
            <a:cs typeface="Calibri" panose="020F0502020204030204" pitchFamily="34" charset="0"/>
          </a:endParaRPr>
        </a:p>
      </dgm:t>
    </dgm:pt>
    <dgm:pt modelId="{17097435-6F94-49A7-8C4F-09B3F1DEA56C}" type="parTrans" cxnId="{098CD8EF-9008-4A85-AA54-DAD106867348}">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F06E523-0B82-4722-9FF3-B229368E1025}" type="sibTrans" cxnId="{098CD8EF-9008-4A85-AA54-DAD106867348}">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5067DF9C-0037-4DDA-A2EC-636BE811BC29}">
      <dgm:prSet phldrT="[Text]" custT="1"/>
      <dgm:spPr/>
      <dgm:t>
        <a:bodyPr/>
        <a:lstStyle/>
        <a:p>
          <a:r>
            <a:rPr lang="en-US" sz="1200" b="1">
              <a:latin typeface="Calibri" panose="020F0502020204030204" pitchFamily="34" charset="0"/>
              <a:cs typeface="Calibri" panose="020F0502020204030204" pitchFamily="34" charset="0"/>
            </a:rPr>
            <a:t>Paper documentation</a:t>
          </a:r>
          <a:endParaRPr lang="en-US" sz="1200" b="1" dirty="0">
            <a:latin typeface="Calibri" panose="020F0502020204030204" pitchFamily="34" charset="0"/>
            <a:cs typeface="Calibri" panose="020F0502020204030204" pitchFamily="34" charset="0"/>
          </a:endParaRPr>
        </a:p>
      </dgm:t>
    </dgm:pt>
    <dgm:pt modelId="{8848C5D6-2C37-4565-9C37-C1E742A6498E}" type="parTrans" cxnId="{6602FE81-D18F-4120-B797-9A7FB15899F5}">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0BB5F4AA-78B6-47F4-ABBD-E6D19C6D9970}" type="sibTrans" cxnId="{6602FE81-D18F-4120-B797-9A7FB15899F5}">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D96D7A1-AB96-4484-871F-5F572B098CEE}">
      <dgm:prSet phldrT="[Text]" custT="1"/>
      <dgm:spPr/>
      <dgm:t>
        <a:bodyPr/>
        <a:lstStyle/>
        <a:p>
          <a:r>
            <a:rPr lang="en-US" sz="1200" b="1">
              <a:latin typeface="Calibri" panose="020F0502020204030204" pitchFamily="34" charset="0"/>
              <a:cs typeface="Calibri" panose="020F0502020204030204" pitchFamily="34" charset="0"/>
            </a:rPr>
            <a:t>An expectation of self-service</a:t>
          </a:r>
          <a:endParaRPr lang="en-US" sz="1200" b="1" dirty="0">
            <a:latin typeface="Calibri" panose="020F0502020204030204" pitchFamily="34" charset="0"/>
            <a:cs typeface="Calibri" panose="020F0502020204030204" pitchFamily="34" charset="0"/>
          </a:endParaRPr>
        </a:p>
      </dgm:t>
    </dgm:pt>
    <dgm:pt modelId="{35D63B53-04E8-4C8C-B6C3-F5B97D8C020D}" type="parTrans" cxnId="{06F1174B-6812-4758-ADD9-554A03835DF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C65600A0-5BAF-4BFD-84A9-0727AA1F8040}" type="sibTrans" cxnId="{06F1174B-6812-4758-ADD9-554A03835DF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C9446687-EBF1-42C8-B996-95D0837FA48C}">
      <dgm:prSet phldrT="[Text]" custT="1"/>
      <dgm:spPr/>
      <dgm:t>
        <a:bodyPr/>
        <a:lstStyle/>
        <a:p>
          <a:r>
            <a:rPr lang="en-US" sz="1200" b="1">
              <a:latin typeface="Calibri" panose="020F0502020204030204" pitchFamily="34" charset="0"/>
              <a:cs typeface="Calibri" panose="020F0502020204030204" pitchFamily="34" charset="0"/>
            </a:rPr>
            <a:t>Knowledge base (AnswerBook)</a:t>
          </a:r>
          <a:endParaRPr lang="en-US" sz="1200" b="1" dirty="0">
            <a:latin typeface="Calibri" panose="020F0502020204030204" pitchFamily="34" charset="0"/>
            <a:cs typeface="Calibri" panose="020F0502020204030204" pitchFamily="34" charset="0"/>
          </a:endParaRPr>
        </a:p>
      </dgm:t>
    </dgm:pt>
    <dgm:pt modelId="{7425FE8A-6696-4FD7-A769-B5DE671DBB6F}" type="parTrans" cxnId="{B0508506-52A1-45AE-A091-3AF9E9CB28BB}">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8C8C276-D830-4CC6-A9C9-7061E00A9E91}" type="sibTrans" cxnId="{B0508506-52A1-45AE-A091-3AF9E9CB28BB}">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8B603691-024F-4D99-850C-B395BECD8BC6}">
      <dgm:prSet phldrT="[Text]" custT="1"/>
      <dgm:spPr/>
      <dgm:t>
        <a:bodyPr/>
        <a:lstStyle/>
        <a:p>
          <a:r>
            <a:rPr lang="en-US" sz="1200" b="1">
              <a:latin typeface="Calibri" panose="020F0502020204030204" pitchFamily="34" charset="0"/>
              <a:cs typeface="Calibri" panose="020F0502020204030204" pitchFamily="34" charset="0"/>
            </a:rPr>
            <a:t>Consulting and networking focus groups</a:t>
          </a:r>
          <a:endParaRPr lang="en-US" sz="1200" b="1" dirty="0">
            <a:latin typeface="Calibri" panose="020F0502020204030204" pitchFamily="34" charset="0"/>
            <a:cs typeface="Calibri" panose="020F0502020204030204" pitchFamily="34" charset="0"/>
          </a:endParaRPr>
        </a:p>
      </dgm:t>
    </dgm:pt>
    <dgm:pt modelId="{ED763EA3-865E-4ABE-BD8D-FCB2F4DCB837}" type="parTrans" cxnId="{44547858-1C88-444A-8061-66BEA9B6A74E}">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4801A8E9-2D47-4C8F-AB6C-50AA29B5F2D7}" type="sibTrans" cxnId="{44547858-1C88-444A-8061-66BEA9B6A74E}">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E204A0AC-08AC-462A-BD6C-F454F2E73908}">
      <dgm:prSet phldrT="[Text]" custT="1"/>
      <dgm:spPr/>
      <dgm:t>
        <a:bodyPr/>
        <a:lstStyle/>
        <a:p>
          <a:r>
            <a:rPr lang="en-US" sz="1200" b="1">
              <a:latin typeface="Calibri" panose="020F0502020204030204" pitchFamily="34" charset="0"/>
              <a:cs typeface="Calibri" panose="020F0502020204030204" pitchFamily="34" charset="0"/>
            </a:rPr>
            <a:t>Webinars and POV</a:t>
          </a:r>
          <a:endParaRPr lang="en-US" sz="1200" b="1" dirty="0">
            <a:latin typeface="Calibri" panose="020F0502020204030204" pitchFamily="34" charset="0"/>
            <a:cs typeface="Calibri" panose="020F0502020204030204" pitchFamily="34" charset="0"/>
          </a:endParaRPr>
        </a:p>
      </dgm:t>
    </dgm:pt>
    <dgm:pt modelId="{E644859A-C245-4A9F-9B19-064A366CDC0C}" type="parTrans" cxnId="{C8D8C69E-654C-4FD4-BE22-4817D630B679}">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F84E59FD-DF78-4ED5-9326-3C37133ED137}" type="sibTrans" cxnId="{C8D8C69E-654C-4FD4-BE22-4817D630B679}">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38E38F83-38B7-422A-A94D-3F1D1E174792}">
      <dgm:prSet phldrT="[Text]" custT="1"/>
      <dgm:spPr/>
      <dgm:t>
        <a:bodyPr/>
        <a:lstStyle/>
        <a:p>
          <a:r>
            <a:rPr lang="en-US" sz="1200" b="1">
              <a:latin typeface="Calibri" panose="020F0502020204030204" pitchFamily="34" charset="0"/>
              <a:cs typeface="Calibri" panose="020F0502020204030204" pitchFamily="34" charset="0"/>
            </a:rPr>
            <a:t> </a:t>
          </a:r>
          <a:endParaRPr lang="en-US" sz="1200" b="1" dirty="0">
            <a:latin typeface="Calibri" panose="020F0502020204030204" pitchFamily="34" charset="0"/>
            <a:cs typeface="Calibri" panose="020F0502020204030204" pitchFamily="34" charset="0"/>
          </a:endParaRPr>
        </a:p>
      </dgm:t>
    </dgm:pt>
    <dgm:pt modelId="{642F1000-3DAF-4EBC-9525-763CA30D6E7B}" type="parTrans" cxnId="{604103FF-5378-4D42-AA10-2AA3E229F4A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2D42479D-79B0-45C6-A0E0-A31A67FAB090}" type="sibTrans" cxnId="{604103FF-5378-4D42-AA10-2AA3E229F4A3}">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5659258F-F850-4ECC-8299-53F472BB0088}">
      <dgm:prSet phldrT="[Text]" custT="1"/>
      <dgm:spPr/>
      <dgm:t>
        <a:bodyPr/>
        <a:lstStyle/>
        <a:p>
          <a:endParaRPr lang="en-US" sz="1200" b="1" dirty="0">
            <a:solidFill>
              <a:schemeClr val="accent1">
                <a:lumMod val="50000"/>
              </a:schemeClr>
            </a:solidFill>
            <a:latin typeface="Calibri" panose="020F0502020204030204" pitchFamily="34" charset="0"/>
            <a:cs typeface="Calibri" panose="020F0502020204030204" pitchFamily="34" charset="0"/>
          </a:endParaRPr>
        </a:p>
      </dgm:t>
    </dgm:pt>
    <dgm:pt modelId="{BEB60BBB-A5F8-4554-9BE6-AE6270F14AD5}" type="parTrans" cxnId="{B38BC2F5-AE95-4758-9533-BD665F555A0F}">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545A5946-BD24-4EAB-AC69-BB9EACA75C55}" type="sibTrans" cxnId="{B38BC2F5-AE95-4758-9533-BD665F555A0F}">
      <dgm:prSet/>
      <dgm:spPr/>
      <dgm:t>
        <a:bodyPr/>
        <a:lstStyle/>
        <a:p>
          <a:endParaRPr lang="en-US" sz="3600" b="1">
            <a:solidFill>
              <a:schemeClr val="accent1">
                <a:lumMod val="50000"/>
              </a:schemeClr>
            </a:solidFill>
            <a:latin typeface="Calibri" panose="020F0502020204030204" pitchFamily="34" charset="0"/>
            <a:cs typeface="Calibri" panose="020F0502020204030204" pitchFamily="34" charset="0"/>
          </a:endParaRPr>
        </a:p>
      </dgm:t>
    </dgm:pt>
    <dgm:pt modelId="{3687A4D9-059D-405A-A0EA-54A45C38539A}" type="pres">
      <dgm:prSet presAssocID="{DC8B779E-73CB-452E-A8EC-A21903B2B61B}" presName="Name0" presStyleCnt="0">
        <dgm:presLayoutVars>
          <dgm:dir/>
          <dgm:animLvl val="lvl"/>
          <dgm:resizeHandles val="exact"/>
        </dgm:presLayoutVars>
      </dgm:prSet>
      <dgm:spPr/>
    </dgm:pt>
    <dgm:pt modelId="{751F8B02-CDF4-466F-9E29-E3285AB08A0C}" type="pres">
      <dgm:prSet presAssocID="{5659258F-F850-4ECC-8299-53F472BB0088}" presName="Name8" presStyleCnt="0"/>
      <dgm:spPr/>
    </dgm:pt>
    <dgm:pt modelId="{810F7F36-43A9-445A-BF92-1543FE290149}" type="pres">
      <dgm:prSet presAssocID="{5659258F-F850-4ECC-8299-53F472BB0088}" presName="level" presStyleLbl="node1" presStyleIdx="0" presStyleCnt="9">
        <dgm:presLayoutVars>
          <dgm:chMax val="1"/>
          <dgm:bulletEnabled val="1"/>
        </dgm:presLayoutVars>
      </dgm:prSet>
      <dgm:spPr/>
    </dgm:pt>
    <dgm:pt modelId="{C2FBADDC-84CB-44F0-A679-14991F90597A}" type="pres">
      <dgm:prSet presAssocID="{5659258F-F850-4ECC-8299-53F472BB0088}" presName="levelTx" presStyleLbl="revTx" presStyleIdx="0" presStyleCnt="0">
        <dgm:presLayoutVars>
          <dgm:chMax val="1"/>
          <dgm:bulletEnabled val="1"/>
        </dgm:presLayoutVars>
      </dgm:prSet>
      <dgm:spPr/>
    </dgm:pt>
    <dgm:pt modelId="{DFEEB02F-8CAE-419F-AECC-16255843EF4F}" type="pres">
      <dgm:prSet presAssocID="{38E38F83-38B7-422A-A94D-3F1D1E174792}" presName="Name8" presStyleCnt="0"/>
      <dgm:spPr/>
    </dgm:pt>
    <dgm:pt modelId="{F626FD77-AF50-46B6-95BB-4B24336D6154}" type="pres">
      <dgm:prSet presAssocID="{38E38F83-38B7-422A-A94D-3F1D1E174792}" presName="level" presStyleLbl="node1" presStyleIdx="1" presStyleCnt="9">
        <dgm:presLayoutVars>
          <dgm:chMax val="1"/>
          <dgm:bulletEnabled val="1"/>
        </dgm:presLayoutVars>
      </dgm:prSet>
      <dgm:spPr/>
    </dgm:pt>
    <dgm:pt modelId="{361F413D-EFB2-41FB-ACD4-4E4F2C73840F}" type="pres">
      <dgm:prSet presAssocID="{38E38F83-38B7-422A-A94D-3F1D1E174792}" presName="levelTx" presStyleLbl="revTx" presStyleIdx="0" presStyleCnt="0">
        <dgm:presLayoutVars>
          <dgm:chMax val="1"/>
          <dgm:bulletEnabled val="1"/>
        </dgm:presLayoutVars>
      </dgm:prSet>
      <dgm:spPr/>
    </dgm:pt>
    <dgm:pt modelId="{8909200E-14EB-406E-9E8F-5FAAD53207D3}" type="pres">
      <dgm:prSet presAssocID="{E204A0AC-08AC-462A-BD6C-F454F2E73908}" presName="Name8" presStyleCnt="0"/>
      <dgm:spPr/>
    </dgm:pt>
    <dgm:pt modelId="{D21A060E-B7A8-4996-8560-2F1BD08EB8AF}" type="pres">
      <dgm:prSet presAssocID="{E204A0AC-08AC-462A-BD6C-F454F2E73908}" presName="level" presStyleLbl="node1" presStyleIdx="2" presStyleCnt="9">
        <dgm:presLayoutVars>
          <dgm:chMax val="1"/>
          <dgm:bulletEnabled val="1"/>
        </dgm:presLayoutVars>
      </dgm:prSet>
      <dgm:spPr/>
    </dgm:pt>
    <dgm:pt modelId="{33B968F9-E135-497E-8B31-4FF0C56AEC8F}" type="pres">
      <dgm:prSet presAssocID="{E204A0AC-08AC-462A-BD6C-F454F2E73908}" presName="levelTx" presStyleLbl="revTx" presStyleIdx="0" presStyleCnt="0">
        <dgm:presLayoutVars>
          <dgm:chMax val="1"/>
          <dgm:bulletEnabled val="1"/>
        </dgm:presLayoutVars>
      </dgm:prSet>
      <dgm:spPr/>
    </dgm:pt>
    <dgm:pt modelId="{1259EEB4-72C0-4DC5-8642-A056442A4A15}" type="pres">
      <dgm:prSet presAssocID="{8B603691-024F-4D99-850C-B395BECD8BC6}" presName="Name8" presStyleCnt="0"/>
      <dgm:spPr/>
    </dgm:pt>
    <dgm:pt modelId="{AB2C957D-EA23-4A55-9899-4C44BCB53956}" type="pres">
      <dgm:prSet presAssocID="{8B603691-024F-4D99-850C-B395BECD8BC6}" presName="level" presStyleLbl="node1" presStyleIdx="3" presStyleCnt="9">
        <dgm:presLayoutVars>
          <dgm:chMax val="1"/>
          <dgm:bulletEnabled val="1"/>
        </dgm:presLayoutVars>
      </dgm:prSet>
      <dgm:spPr/>
    </dgm:pt>
    <dgm:pt modelId="{59FE59FA-600D-4267-AF95-6FD8DD9ECCAA}" type="pres">
      <dgm:prSet presAssocID="{8B603691-024F-4D99-850C-B395BECD8BC6}" presName="levelTx" presStyleLbl="revTx" presStyleIdx="0" presStyleCnt="0">
        <dgm:presLayoutVars>
          <dgm:chMax val="1"/>
          <dgm:bulletEnabled val="1"/>
        </dgm:presLayoutVars>
      </dgm:prSet>
      <dgm:spPr/>
    </dgm:pt>
    <dgm:pt modelId="{8E651330-DFFF-4C0B-9671-B762DB318E89}" type="pres">
      <dgm:prSet presAssocID="{C9446687-EBF1-42C8-B996-95D0837FA48C}" presName="Name8" presStyleCnt="0"/>
      <dgm:spPr/>
    </dgm:pt>
    <dgm:pt modelId="{C1396F16-C49C-47A0-AE1A-2AF8E9585C6F}" type="pres">
      <dgm:prSet presAssocID="{C9446687-EBF1-42C8-B996-95D0837FA48C}" presName="level" presStyleLbl="node1" presStyleIdx="4" presStyleCnt="9">
        <dgm:presLayoutVars>
          <dgm:chMax val="1"/>
          <dgm:bulletEnabled val="1"/>
        </dgm:presLayoutVars>
      </dgm:prSet>
      <dgm:spPr/>
    </dgm:pt>
    <dgm:pt modelId="{040CF724-B90E-4582-A302-67D6716247E5}" type="pres">
      <dgm:prSet presAssocID="{C9446687-EBF1-42C8-B996-95D0837FA48C}" presName="levelTx" presStyleLbl="revTx" presStyleIdx="0" presStyleCnt="0">
        <dgm:presLayoutVars>
          <dgm:chMax val="1"/>
          <dgm:bulletEnabled val="1"/>
        </dgm:presLayoutVars>
      </dgm:prSet>
      <dgm:spPr/>
    </dgm:pt>
    <dgm:pt modelId="{763379AF-E7AF-4E01-94E2-14D35A2BE057}" type="pres">
      <dgm:prSet presAssocID="{ED96D7A1-AB96-4484-871F-5F572B098CEE}" presName="Name8" presStyleCnt="0"/>
      <dgm:spPr/>
    </dgm:pt>
    <dgm:pt modelId="{B42B0966-64AF-4FB5-A608-E5072A85B0E0}" type="pres">
      <dgm:prSet presAssocID="{ED96D7A1-AB96-4484-871F-5F572B098CEE}" presName="level" presStyleLbl="node1" presStyleIdx="5" presStyleCnt="9">
        <dgm:presLayoutVars>
          <dgm:chMax val="1"/>
          <dgm:bulletEnabled val="1"/>
        </dgm:presLayoutVars>
      </dgm:prSet>
      <dgm:spPr/>
    </dgm:pt>
    <dgm:pt modelId="{DF853E5D-B5F6-449A-A421-BF3FFC15B8F0}" type="pres">
      <dgm:prSet presAssocID="{ED96D7A1-AB96-4484-871F-5F572B098CEE}" presName="levelTx" presStyleLbl="revTx" presStyleIdx="0" presStyleCnt="0">
        <dgm:presLayoutVars>
          <dgm:chMax val="1"/>
          <dgm:bulletEnabled val="1"/>
        </dgm:presLayoutVars>
      </dgm:prSet>
      <dgm:spPr/>
    </dgm:pt>
    <dgm:pt modelId="{3ED0359E-58EA-49C9-98E5-94E4CCE57A6A}" type="pres">
      <dgm:prSet presAssocID="{6A3A8D8D-A4E7-46B3-91FF-E995EA7F01A6}" presName="Name8" presStyleCnt="0"/>
      <dgm:spPr/>
    </dgm:pt>
    <dgm:pt modelId="{FD3B5303-BC5E-4EA3-8585-8E9D9B4D8A51}" type="pres">
      <dgm:prSet presAssocID="{6A3A8D8D-A4E7-46B3-91FF-E995EA7F01A6}" presName="level" presStyleLbl="node1" presStyleIdx="6" presStyleCnt="9">
        <dgm:presLayoutVars>
          <dgm:chMax val="1"/>
          <dgm:bulletEnabled val="1"/>
        </dgm:presLayoutVars>
      </dgm:prSet>
      <dgm:spPr/>
    </dgm:pt>
    <dgm:pt modelId="{05C503AF-5DB3-40E4-ADE7-531554D38923}" type="pres">
      <dgm:prSet presAssocID="{6A3A8D8D-A4E7-46B3-91FF-E995EA7F01A6}" presName="levelTx" presStyleLbl="revTx" presStyleIdx="0" presStyleCnt="0">
        <dgm:presLayoutVars>
          <dgm:chMax val="1"/>
          <dgm:bulletEnabled val="1"/>
        </dgm:presLayoutVars>
      </dgm:prSet>
      <dgm:spPr/>
    </dgm:pt>
    <dgm:pt modelId="{BC3B039C-32F6-4337-A925-7E376690439C}" type="pres">
      <dgm:prSet presAssocID="{86B16A09-083F-41C6-8894-E920059F5977}" presName="Name8" presStyleCnt="0"/>
      <dgm:spPr/>
    </dgm:pt>
    <dgm:pt modelId="{99747B44-C594-4C18-968F-2F2E05CA2F3C}" type="pres">
      <dgm:prSet presAssocID="{86B16A09-083F-41C6-8894-E920059F5977}" presName="level" presStyleLbl="node1" presStyleIdx="7" presStyleCnt="9">
        <dgm:presLayoutVars>
          <dgm:chMax val="1"/>
          <dgm:bulletEnabled val="1"/>
        </dgm:presLayoutVars>
      </dgm:prSet>
      <dgm:spPr/>
    </dgm:pt>
    <dgm:pt modelId="{E546345F-0A3E-460B-8C3D-FC79461B0449}" type="pres">
      <dgm:prSet presAssocID="{86B16A09-083F-41C6-8894-E920059F5977}" presName="levelTx" presStyleLbl="revTx" presStyleIdx="0" presStyleCnt="0">
        <dgm:presLayoutVars>
          <dgm:chMax val="1"/>
          <dgm:bulletEnabled val="1"/>
        </dgm:presLayoutVars>
      </dgm:prSet>
      <dgm:spPr/>
    </dgm:pt>
    <dgm:pt modelId="{0674185A-D1F2-4361-BD23-9BDC5728D128}" type="pres">
      <dgm:prSet presAssocID="{5067DF9C-0037-4DDA-A2EC-636BE811BC29}" presName="Name8" presStyleCnt="0"/>
      <dgm:spPr/>
    </dgm:pt>
    <dgm:pt modelId="{5EA30174-8827-48D3-900C-5949FF26309D}" type="pres">
      <dgm:prSet presAssocID="{5067DF9C-0037-4DDA-A2EC-636BE811BC29}" presName="level" presStyleLbl="node1" presStyleIdx="8" presStyleCnt="9">
        <dgm:presLayoutVars>
          <dgm:chMax val="1"/>
          <dgm:bulletEnabled val="1"/>
        </dgm:presLayoutVars>
      </dgm:prSet>
      <dgm:spPr/>
    </dgm:pt>
    <dgm:pt modelId="{08329117-9039-4F2E-9450-C6C125D8DABC}" type="pres">
      <dgm:prSet presAssocID="{5067DF9C-0037-4DDA-A2EC-636BE811BC29}" presName="levelTx" presStyleLbl="revTx" presStyleIdx="0" presStyleCnt="0">
        <dgm:presLayoutVars>
          <dgm:chMax val="1"/>
          <dgm:bulletEnabled val="1"/>
        </dgm:presLayoutVars>
      </dgm:prSet>
      <dgm:spPr/>
    </dgm:pt>
  </dgm:ptLst>
  <dgm:cxnLst>
    <dgm:cxn modelId="{B7456A01-4DD1-44EC-9013-75B394F2E808}" type="presOf" srcId="{86B16A09-083F-41C6-8894-E920059F5977}" destId="{E546345F-0A3E-460B-8C3D-FC79461B0449}" srcOrd="1" destOrd="0" presId="urn:microsoft.com/office/officeart/2005/8/layout/pyramid1"/>
    <dgm:cxn modelId="{B0508506-52A1-45AE-A091-3AF9E9CB28BB}" srcId="{DC8B779E-73CB-452E-A8EC-A21903B2B61B}" destId="{C9446687-EBF1-42C8-B996-95D0837FA48C}" srcOrd="4" destOrd="0" parTransId="{7425FE8A-6696-4FD7-A769-B5DE671DBB6F}" sibTransId="{E8C8C276-D830-4CC6-A9C9-7061E00A9E91}"/>
    <dgm:cxn modelId="{3C263E0C-CE56-46A6-8519-F764AD285FB7}" type="presOf" srcId="{86B16A09-083F-41C6-8894-E920059F5977}" destId="{99747B44-C594-4C18-968F-2F2E05CA2F3C}" srcOrd="0" destOrd="0" presId="urn:microsoft.com/office/officeart/2005/8/layout/pyramid1"/>
    <dgm:cxn modelId="{63939A33-228E-4B54-B2E7-ACFDEB2902BB}" type="presOf" srcId="{8B603691-024F-4D99-850C-B395BECD8BC6}" destId="{59FE59FA-600D-4267-AF95-6FD8DD9ECCAA}" srcOrd="1" destOrd="0" presId="urn:microsoft.com/office/officeart/2005/8/layout/pyramid1"/>
    <dgm:cxn modelId="{8BD9F539-8D03-4E81-9135-43F080D0F0D8}" type="presOf" srcId="{C9446687-EBF1-42C8-B996-95D0837FA48C}" destId="{040CF724-B90E-4582-A302-67D6716247E5}" srcOrd="1" destOrd="0" presId="urn:microsoft.com/office/officeart/2005/8/layout/pyramid1"/>
    <dgm:cxn modelId="{3A0FD93B-C808-4B8A-B096-F33A654B73D1}" type="presOf" srcId="{5659258F-F850-4ECC-8299-53F472BB0088}" destId="{C2FBADDC-84CB-44F0-A679-14991F90597A}" srcOrd="1" destOrd="0" presId="urn:microsoft.com/office/officeart/2005/8/layout/pyramid1"/>
    <dgm:cxn modelId="{B52E0340-96A9-41CA-8F4B-F3557AD06818}" type="presOf" srcId="{E204A0AC-08AC-462A-BD6C-F454F2E73908}" destId="{D21A060E-B7A8-4996-8560-2F1BD08EB8AF}" srcOrd="0" destOrd="0" presId="urn:microsoft.com/office/officeart/2005/8/layout/pyramid1"/>
    <dgm:cxn modelId="{7F2A2262-A7B2-428F-9139-506AFA9BC6D1}" type="presOf" srcId="{ED96D7A1-AB96-4484-871F-5F572B098CEE}" destId="{B42B0966-64AF-4FB5-A608-E5072A85B0E0}" srcOrd="0" destOrd="0" presId="urn:microsoft.com/office/officeart/2005/8/layout/pyramid1"/>
    <dgm:cxn modelId="{06F1174B-6812-4758-ADD9-554A03835DF3}" srcId="{DC8B779E-73CB-452E-A8EC-A21903B2B61B}" destId="{ED96D7A1-AB96-4484-871F-5F572B098CEE}" srcOrd="5" destOrd="0" parTransId="{35D63B53-04E8-4C8C-B6C3-F5B97D8C020D}" sibTransId="{C65600A0-5BAF-4BFD-84A9-0727AA1F8040}"/>
    <dgm:cxn modelId="{D3A86D6F-E4A1-425D-B633-B9F687ED4D6A}" type="presOf" srcId="{38E38F83-38B7-422A-A94D-3F1D1E174792}" destId="{361F413D-EFB2-41FB-ACD4-4E4F2C73840F}" srcOrd="1" destOrd="0" presId="urn:microsoft.com/office/officeart/2005/8/layout/pyramid1"/>
    <dgm:cxn modelId="{49CD6F72-EC1A-4AA4-9B46-EF28E95EE763}" type="presOf" srcId="{E204A0AC-08AC-462A-BD6C-F454F2E73908}" destId="{33B968F9-E135-497E-8B31-4FF0C56AEC8F}" srcOrd="1" destOrd="0" presId="urn:microsoft.com/office/officeart/2005/8/layout/pyramid1"/>
    <dgm:cxn modelId="{50B9F374-A775-4F61-BCE6-B89F0E8C104A}" type="presOf" srcId="{5067DF9C-0037-4DDA-A2EC-636BE811BC29}" destId="{08329117-9039-4F2E-9450-C6C125D8DABC}" srcOrd="1" destOrd="0" presId="urn:microsoft.com/office/officeart/2005/8/layout/pyramid1"/>
    <dgm:cxn modelId="{A6924455-ABE5-4C2E-BFA8-F4FE28C33ED1}" type="presOf" srcId="{5659258F-F850-4ECC-8299-53F472BB0088}" destId="{810F7F36-43A9-445A-BF92-1543FE290149}" srcOrd="0" destOrd="0" presId="urn:microsoft.com/office/officeart/2005/8/layout/pyramid1"/>
    <dgm:cxn modelId="{44547858-1C88-444A-8061-66BEA9B6A74E}" srcId="{DC8B779E-73CB-452E-A8EC-A21903B2B61B}" destId="{8B603691-024F-4D99-850C-B395BECD8BC6}" srcOrd="3" destOrd="0" parTransId="{ED763EA3-865E-4ABE-BD8D-FCB2F4DCB837}" sibTransId="{4801A8E9-2D47-4C8F-AB6C-50AA29B5F2D7}"/>
    <dgm:cxn modelId="{6602FE81-D18F-4120-B797-9A7FB15899F5}" srcId="{DC8B779E-73CB-452E-A8EC-A21903B2B61B}" destId="{5067DF9C-0037-4DDA-A2EC-636BE811BC29}" srcOrd="8" destOrd="0" parTransId="{8848C5D6-2C37-4565-9C37-C1E742A6498E}" sibTransId="{0BB5F4AA-78B6-47F4-ABBD-E6D19C6D9970}"/>
    <dgm:cxn modelId="{6F2FF887-2AA7-41E2-8113-D6E9015A2322}" srcId="{DC8B779E-73CB-452E-A8EC-A21903B2B61B}" destId="{6A3A8D8D-A4E7-46B3-91FF-E995EA7F01A6}" srcOrd="6" destOrd="0" parTransId="{9EFF503F-91AF-406E-8DFE-2C04B21367E0}" sibTransId="{6F606CB5-EDD8-4524-83CC-2C747EF2DF3C}"/>
    <dgm:cxn modelId="{C8D8C69E-654C-4FD4-BE22-4817D630B679}" srcId="{DC8B779E-73CB-452E-A8EC-A21903B2B61B}" destId="{E204A0AC-08AC-462A-BD6C-F454F2E73908}" srcOrd="2" destOrd="0" parTransId="{E644859A-C245-4A9F-9B19-064A366CDC0C}" sibTransId="{F84E59FD-DF78-4ED5-9326-3C37133ED137}"/>
    <dgm:cxn modelId="{B5DAE9AB-797A-494B-864B-B1852E5AD245}" type="presOf" srcId="{6A3A8D8D-A4E7-46B3-91FF-E995EA7F01A6}" destId="{05C503AF-5DB3-40E4-ADE7-531554D38923}" srcOrd="1" destOrd="0" presId="urn:microsoft.com/office/officeart/2005/8/layout/pyramid1"/>
    <dgm:cxn modelId="{C6B64AAC-8C5F-4F90-9F44-0E029D0AA076}" type="presOf" srcId="{38E38F83-38B7-422A-A94D-3F1D1E174792}" destId="{F626FD77-AF50-46B6-95BB-4B24336D6154}" srcOrd="0" destOrd="0" presId="urn:microsoft.com/office/officeart/2005/8/layout/pyramid1"/>
    <dgm:cxn modelId="{BD11D2AF-ADF3-4FB6-A9F4-0F8DCD6C72BB}" type="presOf" srcId="{5067DF9C-0037-4DDA-A2EC-636BE811BC29}" destId="{5EA30174-8827-48D3-900C-5949FF26309D}" srcOrd="0" destOrd="0" presId="urn:microsoft.com/office/officeart/2005/8/layout/pyramid1"/>
    <dgm:cxn modelId="{E93198B8-A9BD-4231-BAC7-025017EF9E85}" type="presOf" srcId="{ED96D7A1-AB96-4484-871F-5F572B098CEE}" destId="{DF853E5D-B5F6-449A-A421-BF3FFC15B8F0}" srcOrd="1" destOrd="0" presId="urn:microsoft.com/office/officeart/2005/8/layout/pyramid1"/>
    <dgm:cxn modelId="{55319CB9-963B-46A3-B5EB-EF2E8E7BA249}" type="presOf" srcId="{C9446687-EBF1-42C8-B996-95D0837FA48C}" destId="{C1396F16-C49C-47A0-AE1A-2AF8E9585C6F}" srcOrd="0" destOrd="0" presId="urn:microsoft.com/office/officeart/2005/8/layout/pyramid1"/>
    <dgm:cxn modelId="{29816EC0-1A58-4689-B62E-FABA48FE0E7C}" type="presOf" srcId="{6A3A8D8D-A4E7-46B3-91FF-E995EA7F01A6}" destId="{FD3B5303-BC5E-4EA3-8585-8E9D9B4D8A51}" srcOrd="0" destOrd="0" presId="urn:microsoft.com/office/officeart/2005/8/layout/pyramid1"/>
    <dgm:cxn modelId="{A4E9B1CA-64F6-47FB-80B5-89FCD9932DA0}" type="presOf" srcId="{8B603691-024F-4D99-850C-B395BECD8BC6}" destId="{AB2C957D-EA23-4A55-9899-4C44BCB53956}" srcOrd="0" destOrd="0" presId="urn:microsoft.com/office/officeart/2005/8/layout/pyramid1"/>
    <dgm:cxn modelId="{AB09A6E2-499D-4D3B-81EE-28A45492084D}" type="presOf" srcId="{DC8B779E-73CB-452E-A8EC-A21903B2B61B}" destId="{3687A4D9-059D-405A-A0EA-54A45C38539A}" srcOrd="0" destOrd="0" presId="urn:microsoft.com/office/officeart/2005/8/layout/pyramid1"/>
    <dgm:cxn modelId="{098CD8EF-9008-4A85-AA54-DAD106867348}" srcId="{DC8B779E-73CB-452E-A8EC-A21903B2B61B}" destId="{86B16A09-083F-41C6-8894-E920059F5977}" srcOrd="7" destOrd="0" parTransId="{17097435-6F94-49A7-8C4F-09B3F1DEA56C}" sibTransId="{EF06E523-0B82-4722-9FF3-B229368E1025}"/>
    <dgm:cxn modelId="{B38BC2F5-AE95-4758-9533-BD665F555A0F}" srcId="{DC8B779E-73CB-452E-A8EC-A21903B2B61B}" destId="{5659258F-F850-4ECC-8299-53F472BB0088}" srcOrd="0" destOrd="0" parTransId="{BEB60BBB-A5F8-4554-9BE6-AE6270F14AD5}" sibTransId="{545A5946-BD24-4EAB-AC69-BB9EACA75C55}"/>
    <dgm:cxn modelId="{604103FF-5378-4D42-AA10-2AA3E229F4A3}" srcId="{DC8B779E-73CB-452E-A8EC-A21903B2B61B}" destId="{38E38F83-38B7-422A-A94D-3F1D1E174792}" srcOrd="1" destOrd="0" parTransId="{642F1000-3DAF-4EBC-9525-763CA30D6E7B}" sibTransId="{2D42479D-79B0-45C6-A0E0-A31A67FAB090}"/>
    <dgm:cxn modelId="{D15A07B3-199B-4009-9389-3B81725DA06B}" type="presParOf" srcId="{3687A4D9-059D-405A-A0EA-54A45C38539A}" destId="{751F8B02-CDF4-466F-9E29-E3285AB08A0C}" srcOrd="0" destOrd="0" presId="urn:microsoft.com/office/officeart/2005/8/layout/pyramid1"/>
    <dgm:cxn modelId="{8F595F84-BB40-4549-9381-A9092DD6DF7D}" type="presParOf" srcId="{751F8B02-CDF4-466F-9E29-E3285AB08A0C}" destId="{810F7F36-43A9-445A-BF92-1543FE290149}" srcOrd="0" destOrd="0" presId="urn:microsoft.com/office/officeart/2005/8/layout/pyramid1"/>
    <dgm:cxn modelId="{B51CF480-F9EA-4621-BF4C-063089AB55D7}" type="presParOf" srcId="{751F8B02-CDF4-466F-9E29-E3285AB08A0C}" destId="{C2FBADDC-84CB-44F0-A679-14991F90597A}" srcOrd="1" destOrd="0" presId="urn:microsoft.com/office/officeart/2005/8/layout/pyramid1"/>
    <dgm:cxn modelId="{7285378A-CA1F-4529-BEF6-2C3AAE6C20A2}" type="presParOf" srcId="{3687A4D9-059D-405A-A0EA-54A45C38539A}" destId="{DFEEB02F-8CAE-419F-AECC-16255843EF4F}" srcOrd="1" destOrd="0" presId="urn:microsoft.com/office/officeart/2005/8/layout/pyramid1"/>
    <dgm:cxn modelId="{7CF992FE-C33C-4200-AD72-3AEB9F945B97}" type="presParOf" srcId="{DFEEB02F-8CAE-419F-AECC-16255843EF4F}" destId="{F626FD77-AF50-46B6-95BB-4B24336D6154}" srcOrd="0" destOrd="0" presId="urn:microsoft.com/office/officeart/2005/8/layout/pyramid1"/>
    <dgm:cxn modelId="{99B2FB06-C307-405F-97F4-C62F27E3310F}" type="presParOf" srcId="{DFEEB02F-8CAE-419F-AECC-16255843EF4F}" destId="{361F413D-EFB2-41FB-ACD4-4E4F2C73840F}" srcOrd="1" destOrd="0" presId="urn:microsoft.com/office/officeart/2005/8/layout/pyramid1"/>
    <dgm:cxn modelId="{437D486C-77C5-4920-A41A-33FB90CDDD1F}" type="presParOf" srcId="{3687A4D9-059D-405A-A0EA-54A45C38539A}" destId="{8909200E-14EB-406E-9E8F-5FAAD53207D3}" srcOrd="2" destOrd="0" presId="urn:microsoft.com/office/officeart/2005/8/layout/pyramid1"/>
    <dgm:cxn modelId="{AC251CE8-3A92-4C7E-AC68-90E6095DD00D}" type="presParOf" srcId="{8909200E-14EB-406E-9E8F-5FAAD53207D3}" destId="{D21A060E-B7A8-4996-8560-2F1BD08EB8AF}" srcOrd="0" destOrd="0" presId="urn:microsoft.com/office/officeart/2005/8/layout/pyramid1"/>
    <dgm:cxn modelId="{B499392F-884F-4F7D-B444-8AB482D69186}" type="presParOf" srcId="{8909200E-14EB-406E-9E8F-5FAAD53207D3}" destId="{33B968F9-E135-497E-8B31-4FF0C56AEC8F}" srcOrd="1" destOrd="0" presId="urn:microsoft.com/office/officeart/2005/8/layout/pyramid1"/>
    <dgm:cxn modelId="{10BB05A7-F2F2-49EC-820C-FDB4D87C8E12}" type="presParOf" srcId="{3687A4D9-059D-405A-A0EA-54A45C38539A}" destId="{1259EEB4-72C0-4DC5-8642-A056442A4A15}" srcOrd="3" destOrd="0" presId="urn:microsoft.com/office/officeart/2005/8/layout/pyramid1"/>
    <dgm:cxn modelId="{2D23C60A-DB7F-4DB4-A39C-F2D80AE43E0F}" type="presParOf" srcId="{1259EEB4-72C0-4DC5-8642-A056442A4A15}" destId="{AB2C957D-EA23-4A55-9899-4C44BCB53956}" srcOrd="0" destOrd="0" presId="urn:microsoft.com/office/officeart/2005/8/layout/pyramid1"/>
    <dgm:cxn modelId="{8AE1897F-271C-407B-A6B7-DB26E9F06D88}" type="presParOf" srcId="{1259EEB4-72C0-4DC5-8642-A056442A4A15}" destId="{59FE59FA-600D-4267-AF95-6FD8DD9ECCAA}" srcOrd="1" destOrd="0" presId="urn:microsoft.com/office/officeart/2005/8/layout/pyramid1"/>
    <dgm:cxn modelId="{0C0A618F-E617-4ADC-80AE-6126F6B94FA2}" type="presParOf" srcId="{3687A4D9-059D-405A-A0EA-54A45C38539A}" destId="{8E651330-DFFF-4C0B-9671-B762DB318E89}" srcOrd="4" destOrd="0" presId="urn:microsoft.com/office/officeart/2005/8/layout/pyramid1"/>
    <dgm:cxn modelId="{39E4FDC0-07F7-47C7-BD60-C4708D5AE1C1}" type="presParOf" srcId="{8E651330-DFFF-4C0B-9671-B762DB318E89}" destId="{C1396F16-C49C-47A0-AE1A-2AF8E9585C6F}" srcOrd="0" destOrd="0" presId="urn:microsoft.com/office/officeart/2005/8/layout/pyramid1"/>
    <dgm:cxn modelId="{46AC4401-E5BD-4002-8097-7D08925CC868}" type="presParOf" srcId="{8E651330-DFFF-4C0B-9671-B762DB318E89}" destId="{040CF724-B90E-4582-A302-67D6716247E5}" srcOrd="1" destOrd="0" presId="urn:microsoft.com/office/officeart/2005/8/layout/pyramid1"/>
    <dgm:cxn modelId="{FBA0259D-430A-4CC5-80AC-347DF74B363E}" type="presParOf" srcId="{3687A4D9-059D-405A-A0EA-54A45C38539A}" destId="{763379AF-E7AF-4E01-94E2-14D35A2BE057}" srcOrd="5" destOrd="0" presId="urn:microsoft.com/office/officeart/2005/8/layout/pyramid1"/>
    <dgm:cxn modelId="{ECB135C4-76F0-4041-8FCD-CE2508432FDB}" type="presParOf" srcId="{763379AF-E7AF-4E01-94E2-14D35A2BE057}" destId="{B42B0966-64AF-4FB5-A608-E5072A85B0E0}" srcOrd="0" destOrd="0" presId="urn:microsoft.com/office/officeart/2005/8/layout/pyramid1"/>
    <dgm:cxn modelId="{B64981D6-D26F-4CC5-A984-85E8B50E5075}" type="presParOf" srcId="{763379AF-E7AF-4E01-94E2-14D35A2BE057}" destId="{DF853E5D-B5F6-449A-A421-BF3FFC15B8F0}" srcOrd="1" destOrd="0" presId="urn:microsoft.com/office/officeart/2005/8/layout/pyramid1"/>
    <dgm:cxn modelId="{F011BFA8-886C-418E-A6ED-C707FC003A96}" type="presParOf" srcId="{3687A4D9-059D-405A-A0EA-54A45C38539A}" destId="{3ED0359E-58EA-49C9-98E5-94E4CCE57A6A}" srcOrd="6" destOrd="0" presId="urn:microsoft.com/office/officeart/2005/8/layout/pyramid1"/>
    <dgm:cxn modelId="{1AB36739-DD56-4B30-B120-204C23849237}" type="presParOf" srcId="{3ED0359E-58EA-49C9-98E5-94E4CCE57A6A}" destId="{FD3B5303-BC5E-4EA3-8585-8E9D9B4D8A51}" srcOrd="0" destOrd="0" presId="urn:microsoft.com/office/officeart/2005/8/layout/pyramid1"/>
    <dgm:cxn modelId="{F18D859B-E425-471D-89A9-15DD6BB37AFF}" type="presParOf" srcId="{3ED0359E-58EA-49C9-98E5-94E4CCE57A6A}" destId="{05C503AF-5DB3-40E4-ADE7-531554D38923}" srcOrd="1" destOrd="0" presId="urn:microsoft.com/office/officeart/2005/8/layout/pyramid1"/>
    <dgm:cxn modelId="{907F8FB9-DFC0-40BE-A0E0-D4CDBF8350B7}" type="presParOf" srcId="{3687A4D9-059D-405A-A0EA-54A45C38539A}" destId="{BC3B039C-32F6-4337-A925-7E376690439C}" srcOrd="7" destOrd="0" presId="urn:microsoft.com/office/officeart/2005/8/layout/pyramid1"/>
    <dgm:cxn modelId="{F94F82E2-197C-4546-B119-E91209DB0E3D}" type="presParOf" srcId="{BC3B039C-32F6-4337-A925-7E376690439C}" destId="{99747B44-C594-4C18-968F-2F2E05CA2F3C}" srcOrd="0" destOrd="0" presId="urn:microsoft.com/office/officeart/2005/8/layout/pyramid1"/>
    <dgm:cxn modelId="{6E63EE00-B191-4549-9FE0-8E4B79429EF3}" type="presParOf" srcId="{BC3B039C-32F6-4337-A925-7E376690439C}" destId="{E546345F-0A3E-460B-8C3D-FC79461B0449}" srcOrd="1" destOrd="0" presId="urn:microsoft.com/office/officeart/2005/8/layout/pyramid1"/>
    <dgm:cxn modelId="{E637BD96-055B-48BC-9D06-4EC469F79E83}" type="presParOf" srcId="{3687A4D9-059D-405A-A0EA-54A45C38539A}" destId="{0674185A-D1F2-4361-BD23-9BDC5728D128}" srcOrd="8" destOrd="0" presId="urn:microsoft.com/office/officeart/2005/8/layout/pyramid1"/>
    <dgm:cxn modelId="{89E0F121-93DE-4FEB-9C9B-53F136074166}" type="presParOf" srcId="{0674185A-D1F2-4361-BD23-9BDC5728D128}" destId="{5EA30174-8827-48D3-900C-5949FF26309D}" srcOrd="0" destOrd="0" presId="urn:microsoft.com/office/officeart/2005/8/layout/pyramid1"/>
    <dgm:cxn modelId="{B45D771C-3BD7-4138-BF42-9DA0311C564E}" type="presParOf" srcId="{0674185A-D1F2-4361-BD23-9BDC5728D128}" destId="{08329117-9039-4F2E-9450-C6C125D8DABC}"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38129-C6E9-48D3-B460-51F8A9A53F9E}">
      <dsp:nvSpPr>
        <dsp:cNvPr id="0" name=""/>
        <dsp:cNvSpPr/>
      </dsp:nvSpPr>
      <dsp:spPr>
        <a:xfrm>
          <a:off x="2381" y="0"/>
          <a:ext cx="2389187" cy="53086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Ask</a:t>
          </a:r>
        </a:p>
      </dsp:txBody>
      <dsp:txXfrm>
        <a:off x="2381" y="0"/>
        <a:ext cx="2256470" cy="530869"/>
      </dsp:txXfrm>
    </dsp:sp>
    <dsp:sp modelId="{A0624070-45FE-432E-87F5-770B68E846BA}">
      <dsp:nvSpPr>
        <dsp:cNvPr id="0" name=""/>
        <dsp:cNvSpPr/>
      </dsp:nvSpPr>
      <dsp:spPr>
        <a:xfrm>
          <a:off x="1913731" y="0"/>
          <a:ext cx="2389187" cy="530869"/>
        </a:xfrm>
        <a:prstGeom prst="chevron">
          <a:avLst/>
        </a:prstGeom>
        <a:solidFill>
          <a:schemeClr val="accent2">
            <a:hueOff val="1630218"/>
            <a:satOff val="-13790"/>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See</a:t>
          </a:r>
        </a:p>
      </dsp:txBody>
      <dsp:txXfrm>
        <a:off x="2179166" y="0"/>
        <a:ext cx="1858318" cy="530869"/>
      </dsp:txXfrm>
    </dsp:sp>
    <dsp:sp modelId="{19BFAE4F-3140-4BBD-A8AF-0AB360DF49C3}">
      <dsp:nvSpPr>
        <dsp:cNvPr id="0" name=""/>
        <dsp:cNvSpPr/>
      </dsp:nvSpPr>
      <dsp:spPr>
        <a:xfrm>
          <a:off x="3825081" y="0"/>
          <a:ext cx="2389187" cy="530869"/>
        </a:xfrm>
        <a:prstGeom prst="chevron">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 </a:t>
          </a:r>
        </a:p>
      </dsp:txBody>
      <dsp:txXfrm>
        <a:off x="4090516" y="0"/>
        <a:ext cx="1858318" cy="530869"/>
      </dsp:txXfrm>
    </dsp:sp>
    <dsp:sp modelId="{7C2B7F61-433A-4018-9300-399C2E03482A}">
      <dsp:nvSpPr>
        <dsp:cNvPr id="0" name=""/>
        <dsp:cNvSpPr/>
      </dsp:nvSpPr>
      <dsp:spPr>
        <a:xfrm>
          <a:off x="5736431" y="0"/>
          <a:ext cx="2389187" cy="530869"/>
        </a:xfrm>
        <a:prstGeom prst="chevron">
          <a:avLst/>
        </a:prstGeom>
        <a:solidFill>
          <a:schemeClr val="accent2">
            <a:hueOff val="4890655"/>
            <a:satOff val="-41370"/>
            <a:lumOff val="23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Act</a:t>
          </a:r>
        </a:p>
      </dsp:txBody>
      <dsp:txXfrm>
        <a:off x="6001866" y="0"/>
        <a:ext cx="1858318" cy="530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07B68-B3CF-40FF-A938-CBA75C7E213A}">
      <dsp:nvSpPr>
        <dsp:cNvPr id="0" name=""/>
        <dsp:cNvSpPr/>
      </dsp:nvSpPr>
      <dsp:spPr>
        <a:xfrm>
          <a:off x="4183" y="1608"/>
          <a:ext cx="1296855" cy="85106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 Want to Become </a:t>
          </a:r>
          <a:br>
            <a:rPr lang="en-US" sz="1600" kern="1200" dirty="0"/>
          </a:br>
          <a:r>
            <a:rPr lang="en-US" sz="1600" kern="1200" dirty="0"/>
            <a:t>a Member</a:t>
          </a:r>
        </a:p>
      </dsp:txBody>
      <dsp:txXfrm>
        <a:off x="29110" y="26535"/>
        <a:ext cx="1247001" cy="801207"/>
      </dsp:txXfrm>
    </dsp:sp>
    <dsp:sp modelId="{1318D685-B787-4F80-A9FF-E479CE7FFA53}">
      <dsp:nvSpPr>
        <dsp:cNvPr id="0" name=""/>
        <dsp:cNvSpPr/>
      </dsp:nvSpPr>
      <dsp:spPr>
        <a:xfrm>
          <a:off x="1430724" y="266328"/>
          <a:ext cx="274933" cy="32162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30724" y="330652"/>
        <a:ext cx="192453" cy="192972"/>
      </dsp:txXfrm>
    </dsp:sp>
    <dsp:sp modelId="{BDA3A10E-B508-46F7-B38C-268743E41996}">
      <dsp:nvSpPr>
        <dsp:cNvPr id="0" name=""/>
        <dsp:cNvSpPr/>
      </dsp:nvSpPr>
      <dsp:spPr>
        <a:xfrm>
          <a:off x="1819781" y="1608"/>
          <a:ext cx="1296855" cy="85106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Identity Verification</a:t>
          </a:r>
        </a:p>
      </dsp:txBody>
      <dsp:txXfrm>
        <a:off x="1844708" y="26535"/>
        <a:ext cx="1247001" cy="801207"/>
      </dsp:txXfrm>
    </dsp:sp>
    <dsp:sp modelId="{1CECDF24-266E-47B2-9223-EB52F17A48CC}">
      <dsp:nvSpPr>
        <dsp:cNvPr id="0" name=""/>
        <dsp:cNvSpPr/>
      </dsp:nvSpPr>
      <dsp:spPr>
        <a:xfrm>
          <a:off x="3246322" y="266328"/>
          <a:ext cx="274933" cy="32162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46322" y="330652"/>
        <a:ext cx="192453" cy="192972"/>
      </dsp:txXfrm>
    </dsp:sp>
    <dsp:sp modelId="{DD0B7B22-3FA7-41C1-BB2E-B271CAF85F39}">
      <dsp:nvSpPr>
        <dsp:cNvPr id="0" name=""/>
        <dsp:cNvSpPr/>
      </dsp:nvSpPr>
      <dsp:spPr>
        <a:xfrm>
          <a:off x="3635379" y="1608"/>
          <a:ext cx="1296855" cy="85106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Account Creation</a:t>
          </a:r>
        </a:p>
      </dsp:txBody>
      <dsp:txXfrm>
        <a:off x="3660306" y="26535"/>
        <a:ext cx="1247001" cy="801207"/>
      </dsp:txXfrm>
    </dsp:sp>
    <dsp:sp modelId="{4A072036-C6E9-4CCA-B959-7BD28358A513}">
      <dsp:nvSpPr>
        <dsp:cNvPr id="0" name=""/>
        <dsp:cNvSpPr/>
      </dsp:nvSpPr>
      <dsp:spPr>
        <a:xfrm>
          <a:off x="5061920" y="266328"/>
          <a:ext cx="274933" cy="32162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61920" y="330652"/>
        <a:ext cx="192453" cy="192972"/>
      </dsp:txXfrm>
    </dsp:sp>
    <dsp:sp modelId="{E4A75E25-6423-4056-B775-81FC2C3145E4}">
      <dsp:nvSpPr>
        <dsp:cNvPr id="0" name=""/>
        <dsp:cNvSpPr/>
      </dsp:nvSpPr>
      <dsp:spPr>
        <a:xfrm>
          <a:off x="5450977" y="1608"/>
          <a:ext cx="1296855" cy="85106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Funding via credit </a:t>
          </a:r>
          <a:br>
            <a:rPr lang="en-US" sz="1600" kern="1200" dirty="0"/>
          </a:br>
          <a:r>
            <a:rPr lang="en-US" sz="1600" kern="1200" dirty="0"/>
            <a:t>or debit card</a:t>
          </a:r>
        </a:p>
      </dsp:txBody>
      <dsp:txXfrm>
        <a:off x="5475904" y="26535"/>
        <a:ext cx="1247001" cy="801207"/>
      </dsp:txXfrm>
    </dsp:sp>
    <dsp:sp modelId="{7D7949F1-DC29-4170-931D-85AB22BB6670}">
      <dsp:nvSpPr>
        <dsp:cNvPr id="0" name=""/>
        <dsp:cNvSpPr/>
      </dsp:nvSpPr>
      <dsp:spPr>
        <a:xfrm>
          <a:off x="6877518" y="266328"/>
          <a:ext cx="274933" cy="32162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877518" y="330652"/>
        <a:ext cx="192453" cy="192972"/>
      </dsp:txXfrm>
    </dsp:sp>
    <dsp:sp modelId="{B25DD5D8-9B47-4A82-9257-1E04CE739F65}">
      <dsp:nvSpPr>
        <dsp:cNvPr id="0" name=""/>
        <dsp:cNvSpPr/>
      </dsp:nvSpPr>
      <dsp:spPr>
        <a:xfrm>
          <a:off x="7266574" y="1608"/>
          <a:ext cx="1296855" cy="851061"/>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Online banking enrollment and initial login</a:t>
          </a:r>
        </a:p>
      </dsp:txBody>
      <dsp:txXfrm>
        <a:off x="7291501" y="26535"/>
        <a:ext cx="1247001" cy="801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F7F36-43A9-445A-BF92-1543FE290149}">
      <dsp:nvSpPr>
        <dsp:cNvPr id="0" name=""/>
        <dsp:cNvSpPr/>
      </dsp:nvSpPr>
      <dsp:spPr>
        <a:xfrm>
          <a:off x="1536477" y="0"/>
          <a:ext cx="384119" cy="652378"/>
        </a:xfrm>
        <a:prstGeom prst="trapezoid">
          <a:avLst>
            <a:gd name="adj" fmla="val 5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chemeClr val="accent1">
                <a:lumMod val="50000"/>
              </a:schemeClr>
            </a:solidFill>
            <a:latin typeface="Calibri" panose="020F0502020204030204" pitchFamily="34" charset="0"/>
            <a:cs typeface="Calibri" panose="020F0502020204030204" pitchFamily="34" charset="0"/>
          </a:endParaRPr>
        </a:p>
      </dsp:txBody>
      <dsp:txXfrm>
        <a:off x="1536477" y="0"/>
        <a:ext cx="384119" cy="652378"/>
      </dsp:txXfrm>
    </dsp:sp>
    <dsp:sp modelId="{F626FD77-AF50-46B6-95BB-4B24336D6154}">
      <dsp:nvSpPr>
        <dsp:cNvPr id="0" name=""/>
        <dsp:cNvSpPr/>
      </dsp:nvSpPr>
      <dsp:spPr>
        <a:xfrm>
          <a:off x="1344417" y="652378"/>
          <a:ext cx="768238" cy="652378"/>
        </a:xfrm>
        <a:prstGeom prst="trapezoid">
          <a:avLst>
            <a:gd name="adj" fmla="val 29440"/>
          </a:avLst>
        </a:prstGeom>
        <a:solidFill>
          <a:schemeClr val="accent1">
            <a:shade val="80000"/>
            <a:hueOff val="38281"/>
            <a:satOff val="-549"/>
            <a:lumOff val="320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 </a:t>
          </a:r>
          <a:endParaRPr lang="en-US" sz="1200" b="1" kern="1200" dirty="0">
            <a:latin typeface="Calibri" panose="020F0502020204030204" pitchFamily="34" charset="0"/>
            <a:cs typeface="Calibri" panose="020F0502020204030204" pitchFamily="34" charset="0"/>
          </a:endParaRPr>
        </a:p>
      </dsp:txBody>
      <dsp:txXfrm>
        <a:off x="1478859" y="652378"/>
        <a:ext cx="499355" cy="652378"/>
      </dsp:txXfrm>
    </dsp:sp>
    <dsp:sp modelId="{D21A060E-B7A8-4996-8560-2F1BD08EB8AF}">
      <dsp:nvSpPr>
        <dsp:cNvPr id="0" name=""/>
        <dsp:cNvSpPr/>
      </dsp:nvSpPr>
      <dsp:spPr>
        <a:xfrm>
          <a:off x="1152358" y="1304757"/>
          <a:ext cx="1152358" cy="652378"/>
        </a:xfrm>
        <a:prstGeom prst="trapezoid">
          <a:avLst>
            <a:gd name="adj" fmla="val 29440"/>
          </a:avLst>
        </a:prstGeom>
        <a:solidFill>
          <a:schemeClr val="accent1">
            <a:shade val="80000"/>
            <a:hueOff val="76561"/>
            <a:satOff val="-1098"/>
            <a:lumOff val="64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Webinars and POV</a:t>
          </a:r>
          <a:endParaRPr lang="en-US" sz="1200" b="1" kern="1200" dirty="0">
            <a:latin typeface="Calibri" panose="020F0502020204030204" pitchFamily="34" charset="0"/>
            <a:cs typeface="Calibri" panose="020F0502020204030204" pitchFamily="34" charset="0"/>
          </a:endParaRPr>
        </a:p>
      </dsp:txBody>
      <dsp:txXfrm>
        <a:off x="1354020" y="1304757"/>
        <a:ext cx="749032" cy="652378"/>
      </dsp:txXfrm>
    </dsp:sp>
    <dsp:sp modelId="{AB2C957D-EA23-4A55-9899-4C44BCB53956}">
      <dsp:nvSpPr>
        <dsp:cNvPr id="0" name=""/>
        <dsp:cNvSpPr/>
      </dsp:nvSpPr>
      <dsp:spPr>
        <a:xfrm>
          <a:off x="960298" y="1957136"/>
          <a:ext cx="1536477" cy="652378"/>
        </a:xfrm>
        <a:prstGeom prst="trapezoid">
          <a:avLst>
            <a:gd name="adj" fmla="val 29440"/>
          </a:avLst>
        </a:prstGeom>
        <a:solidFill>
          <a:schemeClr val="accent1">
            <a:shade val="80000"/>
            <a:hueOff val="114842"/>
            <a:satOff val="-1647"/>
            <a:lumOff val="96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Consulting and networking focus groups</a:t>
          </a:r>
          <a:endParaRPr lang="en-US" sz="1200" b="1" kern="1200" dirty="0">
            <a:latin typeface="Calibri" panose="020F0502020204030204" pitchFamily="34" charset="0"/>
            <a:cs typeface="Calibri" panose="020F0502020204030204" pitchFamily="34" charset="0"/>
          </a:endParaRPr>
        </a:p>
      </dsp:txBody>
      <dsp:txXfrm>
        <a:off x="1229181" y="1957136"/>
        <a:ext cx="998710" cy="652378"/>
      </dsp:txXfrm>
    </dsp:sp>
    <dsp:sp modelId="{C1396F16-C49C-47A0-AE1A-2AF8E9585C6F}">
      <dsp:nvSpPr>
        <dsp:cNvPr id="0" name=""/>
        <dsp:cNvSpPr/>
      </dsp:nvSpPr>
      <dsp:spPr>
        <a:xfrm>
          <a:off x="768238" y="2609515"/>
          <a:ext cx="1920596" cy="652378"/>
        </a:xfrm>
        <a:prstGeom prst="trapezoid">
          <a:avLst>
            <a:gd name="adj" fmla="val 29440"/>
          </a:avLst>
        </a:prstGeom>
        <a:solidFill>
          <a:schemeClr val="accent1">
            <a:shade val="80000"/>
            <a:hueOff val="153123"/>
            <a:satOff val="-2196"/>
            <a:lumOff val="128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Knowledge base (AnswerBook)</a:t>
          </a:r>
          <a:endParaRPr lang="en-US" sz="1200" b="1" kern="1200" dirty="0">
            <a:latin typeface="Calibri" panose="020F0502020204030204" pitchFamily="34" charset="0"/>
            <a:cs typeface="Calibri" panose="020F0502020204030204" pitchFamily="34" charset="0"/>
          </a:endParaRPr>
        </a:p>
      </dsp:txBody>
      <dsp:txXfrm>
        <a:off x="1104343" y="2609515"/>
        <a:ext cx="1248387" cy="652378"/>
      </dsp:txXfrm>
    </dsp:sp>
    <dsp:sp modelId="{B42B0966-64AF-4FB5-A608-E5072A85B0E0}">
      <dsp:nvSpPr>
        <dsp:cNvPr id="0" name=""/>
        <dsp:cNvSpPr/>
      </dsp:nvSpPr>
      <dsp:spPr>
        <a:xfrm>
          <a:off x="576178" y="3261893"/>
          <a:ext cx="2304716" cy="652378"/>
        </a:xfrm>
        <a:prstGeom prst="trapezoid">
          <a:avLst>
            <a:gd name="adj" fmla="val 29440"/>
          </a:avLst>
        </a:prstGeom>
        <a:solidFill>
          <a:schemeClr val="accent1">
            <a:shade val="80000"/>
            <a:hueOff val="191404"/>
            <a:satOff val="-2745"/>
            <a:lumOff val="1600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An expectation of self-service</a:t>
          </a:r>
          <a:endParaRPr lang="en-US" sz="1200" b="1" kern="1200" dirty="0">
            <a:latin typeface="Calibri" panose="020F0502020204030204" pitchFamily="34" charset="0"/>
            <a:cs typeface="Calibri" panose="020F0502020204030204" pitchFamily="34" charset="0"/>
          </a:endParaRPr>
        </a:p>
      </dsp:txBody>
      <dsp:txXfrm>
        <a:off x="979504" y="3261893"/>
        <a:ext cx="1498065" cy="652378"/>
      </dsp:txXfrm>
    </dsp:sp>
    <dsp:sp modelId="{FD3B5303-BC5E-4EA3-8585-8E9D9B4D8A51}">
      <dsp:nvSpPr>
        <dsp:cNvPr id="0" name=""/>
        <dsp:cNvSpPr/>
      </dsp:nvSpPr>
      <dsp:spPr>
        <a:xfrm>
          <a:off x="384119" y="3914272"/>
          <a:ext cx="2688835" cy="652378"/>
        </a:xfrm>
        <a:prstGeom prst="trapezoid">
          <a:avLst>
            <a:gd name="adj" fmla="val 29440"/>
          </a:avLst>
        </a:prstGeom>
        <a:solidFill>
          <a:schemeClr val="accent1">
            <a:shade val="80000"/>
            <a:hueOff val="229684"/>
            <a:satOff val="-3294"/>
            <a:lumOff val="192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Digital documentation</a:t>
          </a:r>
          <a:endParaRPr lang="en-US" sz="1200" b="1" kern="1200" dirty="0">
            <a:latin typeface="Calibri" panose="020F0502020204030204" pitchFamily="34" charset="0"/>
            <a:cs typeface="Calibri" panose="020F0502020204030204" pitchFamily="34" charset="0"/>
          </a:endParaRPr>
        </a:p>
      </dsp:txBody>
      <dsp:txXfrm>
        <a:off x="854665" y="3914272"/>
        <a:ext cx="1747742" cy="652378"/>
      </dsp:txXfrm>
    </dsp:sp>
    <dsp:sp modelId="{99747B44-C594-4C18-968F-2F2E05CA2F3C}">
      <dsp:nvSpPr>
        <dsp:cNvPr id="0" name=""/>
        <dsp:cNvSpPr/>
      </dsp:nvSpPr>
      <dsp:spPr>
        <a:xfrm>
          <a:off x="192059" y="4566651"/>
          <a:ext cx="3072954" cy="652378"/>
        </a:xfrm>
        <a:prstGeom prst="trapezoid">
          <a:avLst>
            <a:gd name="adj" fmla="val 29440"/>
          </a:avLst>
        </a:prstGeom>
        <a:solidFill>
          <a:schemeClr val="accent1">
            <a:shade val="80000"/>
            <a:hueOff val="267965"/>
            <a:satOff val="-3843"/>
            <a:lumOff val="2241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Education</a:t>
          </a:r>
          <a:endParaRPr lang="en-US" sz="1200" b="1" kern="1200" dirty="0">
            <a:latin typeface="Calibri" panose="020F0502020204030204" pitchFamily="34" charset="0"/>
            <a:cs typeface="Calibri" panose="020F0502020204030204" pitchFamily="34" charset="0"/>
          </a:endParaRPr>
        </a:p>
      </dsp:txBody>
      <dsp:txXfrm>
        <a:off x="729826" y="4566651"/>
        <a:ext cx="1997420" cy="652378"/>
      </dsp:txXfrm>
    </dsp:sp>
    <dsp:sp modelId="{5EA30174-8827-48D3-900C-5949FF26309D}">
      <dsp:nvSpPr>
        <dsp:cNvPr id="0" name=""/>
        <dsp:cNvSpPr/>
      </dsp:nvSpPr>
      <dsp:spPr>
        <a:xfrm>
          <a:off x="0" y="5219030"/>
          <a:ext cx="3457074" cy="652378"/>
        </a:xfrm>
        <a:prstGeom prst="trapezoid">
          <a:avLst>
            <a:gd name="adj" fmla="val 29440"/>
          </a:avLst>
        </a:prstGeom>
        <a:solidFill>
          <a:schemeClr val="accent1">
            <a:shade val="80000"/>
            <a:hueOff val="306246"/>
            <a:satOff val="-4392"/>
            <a:lumOff val="256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Paper documentation</a:t>
          </a:r>
          <a:endParaRPr lang="en-US" sz="1200" b="1" kern="1200" dirty="0">
            <a:latin typeface="Calibri" panose="020F0502020204030204" pitchFamily="34" charset="0"/>
            <a:cs typeface="Calibri" panose="020F0502020204030204" pitchFamily="34" charset="0"/>
          </a:endParaRPr>
        </a:p>
      </dsp:txBody>
      <dsp:txXfrm>
        <a:off x="604987" y="5219030"/>
        <a:ext cx="2247098" cy="652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F7F36-43A9-445A-BF92-1543FE290149}">
      <dsp:nvSpPr>
        <dsp:cNvPr id="0" name=""/>
        <dsp:cNvSpPr/>
      </dsp:nvSpPr>
      <dsp:spPr>
        <a:xfrm>
          <a:off x="1536477" y="0"/>
          <a:ext cx="384119" cy="652378"/>
        </a:xfrm>
        <a:prstGeom prst="trapezoid">
          <a:avLst>
            <a:gd name="adj" fmla="val 5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chemeClr val="accent1">
                <a:lumMod val="50000"/>
              </a:schemeClr>
            </a:solidFill>
            <a:latin typeface="Calibri" panose="020F0502020204030204" pitchFamily="34" charset="0"/>
            <a:cs typeface="Calibri" panose="020F0502020204030204" pitchFamily="34" charset="0"/>
          </a:endParaRPr>
        </a:p>
      </dsp:txBody>
      <dsp:txXfrm>
        <a:off x="1536477" y="0"/>
        <a:ext cx="384119" cy="652378"/>
      </dsp:txXfrm>
    </dsp:sp>
    <dsp:sp modelId="{F626FD77-AF50-46B6-95BB-4B24336D6154}">
      <dsp:nvSpPr>
        <dsp:cNvPr id="0" name=""/>
        <dsp:cNvSpPr/>
      </dsp:nvSpPr>
      <dsp:spPr>
        <a:xfrm>
          <a:off x="1344417" y="652378"/>
          <a:ext cx="768238" cy="652378"/>
        </a:xfrm>
        <a:prstGeom prst="trapezoid">
          <a:avLst>
            <a:gd name="adj" fmla="val 29440"/>
          </a:avLst>
        </a:prstGeom>
        <a:solidFill>
          <a:schemeClr val="accent1">
            <a:shade val="80000"/>
            <a:hueOff val="38281"/>
            <a:satOff val="-549"/>
            <a:lumOff val="320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 </a:t>
          </a:r>
          <a:endParaRPr lang="en-US" sz="1200" b="1" kern="1200" dirty="0">
            <a:latin typeface="Calibri" panose="020F0502020204030204" pitchFamily="34" charset="0"/>
            <a:cs typeface="Calibri" panose="020F0502020204030204" pitchFamily="34" charset="0"/>
          </a:endParaRPr>
        </a:p>
      </dsp:txBody>
      <dsp:txXfrm>
        <a:off x="1478859" y="652378"/>
        <a:ext cx="499355" cy="652378"/>
      </dsp:txXfrm>
    </dsp:sp>
    <dsp:sp modelId="{D21A060E-B7A8-4996-8560-2F1BD08EB8AF}">
      <dsp:nvSpPr>
        <dsp:cNvPr id="0" name=""/>
        <dsp:cNvSpPr/>
      </dsp:nvSpPr>
      <dsp:spPr>
        <a:xfrm>
          <a:off x="1152358" y="1304757"/>
          <a:ext cx="1152358" cy="652378"/>
        </a:xfrm>
        <a:prstGeom prst="trapezoid">
          <a:avLst>
            <a:gd name="adj" fmla="val 29440"/>
          </a:avLst>
        </a:prstGeom>
        <a:solidFill>
          <a:schemeClr val="accent1">
            <a:shade val="80000"/>
            <a:hueOff val="76561"/>
            <a:satOff val="-1098"/>
            <a:lumOff val="64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Webinars and POV</a:t>
          </a:r>
          <a:endParaRPr lang="en-US" sz="1200" b="1" kern="1200" dirty="0">
            <a:latin typeface="Calibri" panose="020F0502020204030204" pitchFamily="34" charset="0"/>
            <a:cs typeface="Calibri" panose="020F0502020204030204" pitchFamily="34" charset="0"/>
          </a:endParaRPr>
        </a:p>
      </dsp:txBody>
      <dsp:txXfrm>
        <a:off x="1354020" y="1304757"/>
        <a:ext cx="749032" cy="652378"/>
      </dsp:txXfrm>
    </dsp:sp>
    <dsp:sp modelId="{AB2C957D-EA23-4A55-9899-4C44BCB53956}">
      <dsp:nvSpPr>
        <dsp:cNvPr id="0" name=""/>
        <dsp:cNvSpPr/>
      </dsp:nvSpPr>
      <dsp:spPr>
        <a:xfrm>
          <a:off x="960298" y="1957136"/>
          <a:ext cx="1536477" cy="652378"/>
        </a:xfrm>
        <a:prstGeom prst="trapezoid">
          <a:avLst>
            <a:gd name="adj" fmla="val 29440"/>
          </a:avLst>
        </a:prstGeom>
        <a:solidFill>
          <a:schemeClr val="accent1">
            <a:shade val="80000"/>
            <a:hueOff val="114842"/>
            <a:satOff val="-1647"/>
            <a:lumOff val="96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Consulting and networking focus groups</a:t>
          </a:r>
          <a:endParaRPr lang="en-US" sz="1200" b="1" kern="1200" dirty="0">
            <a:latin typeface="Calibri" panose="020F0502020204030204" pitchFamily="34" charset="0"/>
            <a:cs typeface="Calibri" panose="020F0502020204030204" pitchFamily="34" charset="0"/>
          </a:endParaRPr>
        </a:p>
      </dsp:txBody>
      <dsp:txXfrm>
        <a:off x="1229181" y="1957136"/>
        <a:ext cx="998710" cy="652378"/>
      </dsp:txXfrm>
    </dsp:sp>
    <dsp:sp modelId="{C1396F16-C49C-47A0-AE1A-2AF8E9585C6F}">
      <dsp:nvSpPr>
        <dsp:cNvPr id="0" name=""/>
        <dsp:cNvSpPr/>
      </dsp:nvSpPr>
      <dsp:spPr>
        <a:xfrm>
          <a:off x="768238" y="2609515"/>
          <a:ext cx="1920596" cy="652378"/>
        </a:xfrm>
        <a:prstGeom prst="trapezoid">
          <a:avLst>
            <a:gd name="adj" fmla="val 29440"/>
          </a:avLst>
        </a:prstGeom>
        <a:solidFill>
          <a:schemeClr val="accent1">
            <a:shade val="80000"/>
            <a:hueOff val="153123"/>
            <a:satOff val="-2196"/>
            <a:lumOff val="128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Knowledge base (AnswerBook)</a:t>
          </a:r>
          <a:endParaRPr lang="en-US" sz="1200" b="1" kern="1200" dirty="0">
            <a:latin typeface="Calibri" panose="020F0502020204030204" pitchFamily="34" charset="0"/>
            <a:cs typeface="Calibri" panose="020F0502020204030204" pitchFamily="34" charset="0"/>
          </a:endParaRPr>
        </a:p>
      </dsp:txBody>
      <dsp:txXfrm>
        <a:off x="1104343" y="2609515"/>
        <a:ext cx="1248387" cy="652378"/>
      </dsp:txXfrm>
    </dsp:sp>
    <dsp:sp modelId="{B42B0966-64AF-4FB5-A608-E5072A85B0E0}">
      <dsp:nvSpPr>
        <dsp:cNvPr id="0" name=""/>
        <dsp:cNvSpPr/>
      </dsp:nvSpPr>
      <dsp:spPr>
        <a:xfrm>
          <a:off x="576178" y="3261893"/>
          <a:ext cx="2304716" cy="652378"/>
        </a:xfrm>
        <a:prstGeom prst="trapezoid">
          <a:avLst>
            <a:gd name="adj" fmla="val 29440"/>
          </a:avLst>
        </a:prstGeom>
        <a:solidFill>
          <a:schemeClr val="accent1">
            <a:shade val="80000"/>
            <a:hueOff val="191404"/>
            <a:satOff val="-2745"/>
            <a:lumOff val="1600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An expectation of self-service</a:t>
          </a:r>
          <a:endParaRPr lang="en-US" sz="1200" b="1" kern="1200" dirty="0">
            <a:latin typeface="Calibri" panose="020F0502020204030204" pitchFamily="34" charset="0"/>
            <a:cs typeface="Calibri" panose="020F0502020204030204" pitchFamily="34" charset="0"/>
          </a:endParaRPr>
        </a:p>
      </dsp:txBody>
      <dsp:txXfrm>
        <a:off x="979504" y="3261893"/>
        <a:ext cx="1498065" cy="652378"/>
      </dsp:txXfrm>
    </dsp:sp>
    <dsp:sp modelId="{FD3B5303-BC5E-4EA3-8585-8E9D9B4D8A51}">
      <dsp:nvSpPr>
        <dsp:cNvPr id="0" name=""/>
        <dsp:cNvSpPr/>
      </dsp:nvSpPr>
      <dsp:spPr>
        <a:xfrm>
          <a:off x="384119" y="3914272"/>
          <a:ext cx="2688835" cy="652378"/>
        </a:xfrm>
        <a:prstGeom prst="trapezoid">
          <a:avLst>
            <a:gd name="adj" fmla="val 29440"/>
          </a:avLst>
        </a:prstGeom>
        <a:solidFill>
          <a:schemeClr val="accent1">
            <a:shade val="80000"/>
            <a:hueOff val="229684"/>
            <a:satOff val="-3294"/>
            <a:lumOff val="192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Digital documentation</a:t>
          </a:r>
          <a:endParaRPr lang="en-US" sz="1200" b="1" kern="1200" dirty="0">
            <a:latin typeface="Calibri" panose="020F0502020204030204" pitchFamily="34" charset="0"/>
            <a:cs typeface="Calibri" panose="020F0502020204030204" pitchFamily="34" charset="0"/>
          </a:endParaRPr>
        </a:p>
      </dsp:txBody>
      <dsp:txXfrm>
        <a:off x="854665" y="3914272"/>
        <a:ext cx="1747742" cy="652378"/>
      </dsp:txXfrm>
    </dsp:sp>
    <dsp:sp modelId="{99747B44-C594-4C18-968F-2F2E05CA2F3C}">
      <dsp:nvSpPr>
        <dsp:cNvPr id="0" name=""/>
        <dsp:cNvSpPr/>
      </dsp:nvSpPr>
      <dsp:spPr>
        <a:xfrm>
          <a:off x="192059" y="4566651"/>
          <a:ext cx="3072954" cy="652378"/>
        </a:xfrm>
        <a:prstGeom prst="trapezoid">
          <a:avLst>
            <a:gd name="adj" fmla="val 29440"/>
          </a:avLst>
        </a:prstGeom>
        <a:solidFill>
          <a:schemeClr val="accent1">
            <a:shade val="80000"/>
            <a:hueOff val="267965"/>
            <a:satOff val="-3843"/>
            <a:lumOff val="2241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Education</a:t>
          </a:r>
          <a:endParaRPr lang="en-US" sz="1200" b="1" kern="1200" dirty="0">
            <a:latin typeface="Calibri" panose="020F0502020204030204" pitchFamily="34" charset="0"/>
            <a:cs typeface="Calibri" panose="020F0502020204030204" pitchFamily="34" charset="0"/>
          </a:endParaRPr>
        </a:p>
      </dsp:txBody>
      <dsp:txXfrm>
        <a:off x="729826" y="4566651"/>
        <a:ext cx="1997420" cy="652378"/>
      </dsp:txXfrm>
    </dsp:sp>
    <dsp:sp modelId="{5EA30174-8827-48D3-900C-5949FF26309D}">
      <dsp:nvSpPr>
        <dsp:cNvPr id="0" name=""/>
        <dsp:cNvSpPr/>
      </dsp:nvSpPr>
      <dsp:spPr>
        <a:xfrm>
          <a:off x="0" y="5219030"/>
          <a:ext cx="3457074" cy="652378"/>
        </a:xfrm>
        <a:prstGeom prst="trapezoid">
          <a:avLst>
            <a:gd name="adj" fmla="val 29440"/>
          </a:avLst>
        </a:prstGeom>
        <a:solidFill>
          <a:schemeClr val="accent1">
            <a:shade val="80000"/>
            <a:hueOff val="306246"/>
            <a:satOff val="-4392"/>
            <a:lumOff val="256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Paper documentation</a:t>
          </a:r>
          <a:endParaRPr lang="en-US" sz="1200" b="1" kern="1200" dirty="0">
            <a:latin typeface="Calibri" panose="020F0502020204030204" pitchFamily="34" charset="0"/>
            <a:cs typeface="Calibri" panose="020F0502020204030204" pitchFamily="34" charset="0"/>
          </a:endParaRPr>
        </a:p>
      </dsp:txBody>
      <dsp:txXfrm>
        <a:off x="604987" y="5219030"/>
        <a:ext cx="2247098" cy="65237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 y="8829967"/>
            <a:ext cx="7008778" cy="464820"/>
          </a:xfrm>
          <a:prstGeom prst="rect">
            <a:avLst/>
          </a:prstGeom>
        </p:spPr>
        <p:txBody>
          <a:bodyPr vert="horz" lIns="91400" tIns="45699" rIns="91400" bIns="45699" rtlCol="0" anchor="b"/>
          <a:lstStyle>
            <a:lvl1pPr algn="r">
              <a:defRPr sz="1200"/>
            </a:lvl1pPr>
          </a:lstStyle>
          <a:p>
            <a:pPr algn="ctr"/>
            <a:fld id="{4E250ACE-B4ED-4A1C-89CA-4BE599B32B7D}" type="slidenum">
              <a:rPr lang="en-US" smtClean="0"/>
              <a:pPr algn="ctr"/>
              <a:t>‹#›</a:t>
            </a:fld>
            <a:endParaRPr lang="en-US"/>
          </a:p>
        </p:txBody>
      </p:sp>
      <p:sp>
        <p:nvSpPr>
          <p:cNvPr id="4" name="Header Placeholder 1">
            <a:extLst>
              <a:ext uri="{FF2B5EF4-FFF2-40B4-BE49-F238E27FC236}">
                <a16:creationId xmlns:a16="http://schemas.microsoft.com/office/drawing/2014/main" id="{AE7CBEF6-DD32-4E78-BE4F-EFC89D8B5167}"/>
              </a:ext>
            </a:extLst>
          </p:cNvPr>
          <p:cNvSpPr>
            <a:spLocks noGrp="1"/>
          </p:cNvSpPr>
          <p:nvPr>
            <p:ph type="hdr" sz="quarter"/>
          </p:nvPr>
        </p:nvSpPr>
        <p:spPr>
          <a:xfrm>
            <a:off x="7" y="220980"/>
            <a:ext cx="6476995" cy="464820"/>
          </a:xfrm>
          <a:prstGeom prst="rect">
            <a:avLst/>
          </a:prstGeom>
        </p:spPr>
        <p:txBody>
          <a:bodyPr vert="horz" lIns="92348" tIns="46174" rIns="92348" bIns="46174" rtlCol="0"/>
          <a:lstStyle>
            <a:lvl1pPr algn="l" fontAlgn="auto">
              <a:spcBef>
                <a:spcPts val="0"/>
              </a:spcBef>
              <a:spcAft>
                <a:spcPts val="0"/>
              </a:spcAft>
              <a:defRPr sz="1200">
                <a:latin typeface="+mn-lt"/>
              </a:defRPr>
            </a:lvl1pPr>
          </a:lstStyle>
          <a:p>
            <a:pPr algn="r">
              <a:defRPr/>
            </a:pPr>
            <a:r>
              <a:rPr lang="en-US" sz="1000" dirty="0"/>
              <a:t>2017 CEO Strategies Week</a:t>
            </a:r>
          </a:p>
          <a:p>
            <a:pPr algn="r">
              <a:defRPr/>
            </a:pPr>
            <a:r>
              <a:rPr lang="en-US" sz="1000" dirty="0"/>
              <a:t>CEO School</a:t>
            </a:r>
          </a:p>
          <a:p>
            <a:pPr algn="r">
              <a:defRPr/>
            </a:pPr>
            <a:r>
              <a:rPr lang="en-US" sz="1000" dirty="0"/>
              <a:t>November 8, 2017</a:t>
            </a:r>
          </a:p>
        </p:txBody>
      </p:sp>
    </p:spTree>
    <p:extLst>
      <p:ext uri="{BB962C8B-B14F-4D97-AF65-F5344CB8AC3E}">
        <p14:creationId xmlns:p14="http://schemas.microsoft.com/office/powerpoint/2010/main" val="18500928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0" y="0"/>
            <a:ext cx="3037840" cy="464820"/>
          </a:xfrm>
          <a:prstGeom prst="rect">
            <a:avLst/>
          </a:prstGeom>
        </p:spPr>
        <p:txBody>
          <a:bodyPr vert="horz" lIns="91400" tIns="45699" rIns="91400" bIns="45699" rtlCol="0"/>
          <a:lstStyle>
            <a:lvl1pPr algn="r">
              <a:defRPr sz="1200"/>
            </a:lvl1pPr>
          </a:lstStyle>
          <a:p>
            <a:fld id="{1434FD70-6B62-4C5E-95ED-359E99E9BF07}" type="datetime1">
              <a:rPr lang="en-US" smtClean="0"/>
              <a:t>11/6/2017</a:t>
            </a:fld>
            <a:endParaRPr lang="en-US"/>
          </a:p>
        </p:txBody>
      </p:sp>
      <p:sp>
        <p:nvSpPr>
          <p:cNvPr id="5" name="Notes Placeholder 4"/>
          <p:cNvSpPr>
            <a:spLocks noGrp="1"/>
          </p:cNvSpPr>
          <p:nvPr>
            <p:ph type="body" sz="quarter" idx="3"/>
          </p:nvPr>
        </p:nvSpPr>
        <p:spPr>
          <a:xfrm>
            <a:off x="533400" y="4267200"/>
            <a:ext cx="6172200" cy="4648200"/>
          </a:xfrm>
          <a:prstGeom prst="rect">
            <a:avLst/>
          </a:prstGeom>
        </p:spPr>
        <p:txBody>
          <a:bodyPr vert="horz" lIns="91400" tIns="45699" rIns="91400" bIns="4569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 y="8829967"/>
            <a:ext cx="7008779" cy="464820"/>
          </a:xfrm>
          <a:prstGeom prst="rect">
            <a:avLst/>
          </a:prstGeom>
        </p:spPr>
        <p:txBody>
          <a:bodyPr vert="horz" lIns="91400" tIns="45699" rIns="91400" bIns="45699" rtlCol="0" anchor="b"/>
          <a:lstStyle>
            <a:lvl1pPr algn="ctr">
              <a:defRPr sz="1200"/>
            </a:lvl1pPr>
          </a:lstStyle>
          <a:p>
            <a:fld id="{724BCD9C-6906-478B-A001-972AE6D00AA3}" type="slidenum">
              <a:rPr lang="en-US" smtClean="0"/>
              <a:pPr/>
              <a:t>‹#›</a:t>
            </a:fld>
            <a:endParaRPr lang="en-US"/>
          </a:p>
        </p:txBody>
      </p:sp>
      <p:sp>
        <p:nvSpPr>
          <p:cNvPr id="6" name="Slide Image Placeholder 5">
            <a:extLst>
              <a:ext uri="{FF2B5EF4-FFF2-40B4-BE49-F238E27FC236}">
                <a16:creationId xmlns:a16="http://schemas.microsoft.com/office/drawing/2014/main" id="{94C7F353-ABC1-418A-9C2D-C1B50CAC9E4E}"/>
              </a:ext>
            </a:extLst>
          </p:cNvPr>
          <p:cNvSpPr>
            <a:spLocks noGrp="1" noRot="1" noChangeAspect="1"/>
          </p:cNvSpPr>
          <p:nvPr>
            <p:ph type="sldImg" idx="2"/>
          </p:nvPr>
        </p:nvSpPr>
        <p:spPr>
          <a:xfrm>
            <a:off x="703263" y="811213"/>
            <a:ext cx="5573712" cy="3136900"/>
          </a:xfrm>
          <a:prstGeom prst="rect">
            <a:avLst/>
          </a:prstGeom>
          <a:noFill/>
          <a:ln w="12700">
            <a:solidFill>
              <a:prstClr val="black"/>
            </a:solidFill>
          </a:ln>
        </p:spPr>
        <p:txBody>
          <a:bodyPr vert="horz" lIns="88139" tIns="44070" rIns="88139" bIns="44070" rtlCol="0" anchor="ctr"/>
          <a:lstStyle/>
          <a:p>
            <a:endParaRPr lang="en-US"/>
          </a:p>
        </p:txBody>
      </p:sp>
    </p:spTree>
    <p:extLst>
      <p:ext uri="{BB962C8B-B14F-4D97-AF65-F5344CB8AC3E}">
        <p14:creationId xmlns:p14="http://schemas.microsoft.com/office/powerpoint/2010/main" val="78260525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fld id="{5D5534B8-98E6-4CDE-AB08-3B3CF12025A9}" type="datetime1">
              <a:rPr lang="en-US" smtClean="0"/>
              <a:pPr/>
              <a:t>11/6/2017</a:t>
            </a:fld>
            <a:endParaRPr lang="en-US" dirty="0"/>
          </a:p>
        </p:txBody>
      </p:sp>
      <p:sp>
        <p:nvSpPr>
          <p:cNvPr id="5" name="Slide Number Placeholder 4"/>
          <p:cNvSpPr>
            <a:spLocks noGrp="1"/>
          </p:cNvSpPr>
          <p:nvPr>
            <p:ph type="sldNum" sz="quarter" idx="11"/>
          </p:nvPr>
        </p:nvSpPr>
        <p:spPr/>
        <p:txBody>
          <a:bodyPr/>
          <a:lstStyle/>
          <a:p>
            <a:fld id="{724BCD9C-6906-478B-A001-972AE6D00AA3}" type="slidenum">
              <a:rPr lang="en-US" smtClean="0"/>
              <a:pPr/>
              <a:t>1</a:t>
            </a:fld>
            <a:endParaRPr lang="en-US" dirty="0"/>
          </a:p>
        </p:txBody>
      </p:sp>
      <p:sp>
        <p:nvSpPr>
          <p:cNvPr id="12" name="Slide Image Placeholder 11">
            <a:extLst>
              <a:ext uri="{FF2B5EF4-FFF2-40B4-BE49-F238E27FC236}">
                <a16:creationId xmlns:a16="http://schemas.microsoft.com/office/drawing/2014/main" id="{CDCA17B7-C87D-462D-9FBB-5E27EAA262A0}"/>
              </a:ext>
            </a:extLst>
          </p:cNvPr>
          <p:cNvSpPr>
            <a:spLocks noGrp="1" noRot="1" noChangeAspect="1"/>
          </p:cNvSpPr>
          <p:nvPr>
            <p:ph type="sldImg"/>
          </p:nvPr>
        </p:nvSpPr>
        <p:spPr/>
      </p:sp>
      <p:sp>
        <p:nvSpPr>
          <p:cNvPr id="13" name="Notes Placeholder 12">
            <a:extLst>
              <a:ext uri="{FF2B5EF4-FFF2-40B4-BE49-F238E27FC236}">
                <a16:creationId xmlns:a16="http://schemas.microsoft.com/office/drawing/2014/main" id="{2FFA80B8-7E94-4ACD-874D-442F7A2639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4489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811213"/>
            <a:ext cx="5573713"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10</a:t>
            </a:fld>
            <a:endParaRPr lang="en-US"/>
          </a:p>
        </p:txBody>
      </p:sp>
    </p:spTree>
    <p:extLst>
      <p:ext uri="{BB962C8B-B14F-4D97-AF65-F5344CB8AC3E}">
        <p14:creationId xmlns:p14="http://schemas.microsoft.com/office/powerpoint/2010/main" val="411865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796925"/>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11</a:t>
            </a:fld>
            <a:endParaRPr lang="en-US"/>
          </a:p>
        </p:txBody>
      </p:sp>
    </p:spTree>
    <p:extLst>
      <p:ext uri="{BB962C8B-B14F-4D97-AF65-F5344CB8AC3E}">
        <p14:creationId xmlns:p14="http://schemas.microsoft.com/office/powerpoint/2010/main" val="314481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12</a:t>
            </a:fld>
            <a:endParaRPr lang="en-US"/>
          </a:p>
        </p:txBody>
      </p:sp>
    </p:spTree>
    <p:extLst>
      <p:ext uri="{BB962C8B-B14F-4D97-AF65-F5344CB8AC3E}">
        <p14:creationId xmlns:p14="http://schemas.microsoft.com/office/powerpoint/2010/main" val="402735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13</a:t>
            </a:fld>
            <a:endParaRPr lang="en-US"/>
          </a:p>
        </p:txBody>
      </p:sp>
    </p:spTree>
    <p:extLst>
      <p:ext uri="{BB962C8B-B14F-4D97-AF65-F5344CB8AC3E}">
        <p14:creationId xmlns:p14="http://schemas.microsoft.com/office/powerpoint/2010/main" val="2291345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788" y="812800"/>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14</a:t>
            </a:fld>
            <a:endParaRPr lang="en-US"/>
          </a:p>
        </p:txBody>
      </p:sp>
    </p:spTree>
    <p:extLst>
      <p:ext uri="{BB962C8B-B14F-4D97-AF65-F5344CB8AC3E}">
        <p14:creationId xmlns:p14="http://schemas.microsoft.com/office/powerpoint/2010/main" val="236164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15</a:t>
            </a:fld>
            <a:endParaRPr lang="en-US"/>
          </a:p>
        </p:txBody>
      </p:sp>
    </p:spTree>
    <p:extLst>
      <p:ext uri="{BB962C8B-B14F-4D97-AF65-F5344CB8AC3E}">
        <p14:creationId xmlns:p14="http://schemas.microsoft.com/office/powerpoint/2010/main" val="303217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11213"/>
            <a:ext cx="5578475" cy="3138487"/>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92DDDAC-274C-46FB-BF43-20ADB022BD03}"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16</a:t>
            </a:fld>
            <a:endParaRPr lang="en-US"/>
          </a:p>
        </p:txBody>
      </p:sp>
    </p:spTree>
    <p:extLst>
      <p:ext uri="{BB962C8B-B14F-4D97-AF65-F5344CB8AC3E}">
        <p14:creationId xmlns:p14="http://schemas.microsoft.com/office/powerpoint/2010/main" val="102531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lnSpcReduction="10000"/>
          </a:bodyPr>
          <a:lstStyle/>
          <a:p>
            <a:r>
              <a:rPr lang="en-US" b="1" dirty="0"/>
              <a:t>Keegan: </a:t>
            </a:r>
          </a:p>
          <a:p>
            <a:pPr marL="285666" indent="-285666">
              <a:buFont typeface="Arial" panose="020B0604020202020204" pitchFamily="34" charset="0"/>
              <a:buChar char="•"/>
            </a:pPr>
            <a:r>
              <a:rPr lang="en-US" b="0" dirty="0"/>
              <a:t>Tell the audience we still believe our current strategies are robust and will continue to have an active development future</a:t>
            </a:r>
          </a:p>
          <a:p>
            <a:pPr marL="742732" lvl="1" indent="-285666">
              <a:buFont typeface="Arial" panose="020B0604020202020204" pitchFamily="34" charset="0"/>
              <a:buChar char="•"/>
            </a:pPr>
            <a:r>
              <a:rPr lang="en-US" b="1" dirty="0"/>
              <a:t>Reports</a:t>
            </a:r>
            <a:r>
              <a:rPr lang="en-US" b="0" dirty="0"/>
              <a:t> – we  continue to see people want more effective sorting, selection criteria, etc., and new strategies with CU*Answers Imaging Solutions</a:t>
            </a:r>
          </a:p>
          <a:p>
            <a:pPr marL="742732" lvl="1" indent="-285666">
              <a:buFont typeface="Arial" panose="020B0604020202020204" pitchFamily="34" charset="0"/>
              <a:buChar char="•"/>
            </a:pPr>
            <a:r>
              <a:rPr lang="en-US" b="1" dirty="0"/>
              <a:t>Query</a:t>
            </a:r>
            <a:r>
              <a:rPr lang="en-US" b="0" dirty="0"/>
              <a:t> – we continue to enhance database lookup tools; will announce a second Query presentation tool sometime in 2018</a:t>
            </a:r>
          </a:p>
          <a:p>
            <a:pPr marL="742732" lvl="1" indent="-285666">
              <a:buFont typeface="Arial" panose="020B0604020202020204" pitchFamily="34" charset="0"/>
              <a:buChar char="•"/>
            </a:pPr>
            <a:r>
              <a:rPr lang="en-US" b="1" dirty="0"/>
              <a:t>Dashboards</a:t>
            </a:r>
            <a:r>
              <a:rPr lang="en-US" b="0" dirty="0"/>
              <a:t> – educate, educate, educate – webinars and now new services for certification as to being an expert dashboard user</a:t>
            </a:r>
          </a:p>
          <a:p>
            <a:pPr marL="285666" indent="-285666">
              <a:buFont typeface="Arial" panose="020B0604020202020204" pitchFamily="34" charset="0"/>
              <a:buChar char="•"/>
            </a:pPr>
            <a:r>
              <a:rPr lang="en-US" b="0" dirty="0"/>
              <a:t>Pick your favorite 3 dashboards and do a flyby</a:t>
            </a:r>
          </a:p>
          <a:p>
            <a:pPr marL="742732" lvl="1" indent="-285666">
              <a:buFont typeface="Arial" panose="020B0604020202020204" pitchFamily="34" charset="0"/>
              <a:buChar char="•"/>
            </a:pPr>
            <a:r>
              <a:rPr lang="en-US" b="0" dirty="0"/>
              <a:t>One old one</a:t>
            </a:r>
          </a:p>
          <a:p>
            <a:pPr marL="742732" lvl="1" indent="-285666">
              <a:buFont typeface="Arial" panose="020B0604020202020204" pitchFamily="34" charset="0"/>
              <a:buChar char="•"/>
            </a:pPr>
            <a:r>
              <a:rPr lang="en-US" b="0" dirty="0"/>
              <a:t>One not so old</a:t>
            </a:r>
          </a:p>
          <a:p>
            <a:pPr marL="742732" lvl="1" indent="-285666">
              <a:buFont typeface="Arial" panose="020B0604020202020204" pitchFamily="34" charset="0"/>
              <a:buChar char="•"/>
            </a:pPr>
            <a:r>
              <a:rPr lang="en-US" b="0" dirty="0"/>
              <a:t>One new one from 2017</a:t>
            </a:r>
            <a:endParaRPr lang="en-US" b="1"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17</a:t>
            </a:fld>
            <a:endParaRPr lang="en-US"/>
          </a:p>
        </p:txBody>
      </p:sp>
    </p:spTree>
    <p:extLst>
      <p:ext uri="{BB962C8B-B14F-4D97-AF65-F5344CB8AC3E}">
        <p14:creationId xmlns:p14="http://schemas.microsoft.com/office/powerpoint/2010/main" val="1048316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811213"/>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Josh:</a:t>
            </a:r>
          </a:p>
          <a:p>
            <a:pPr marL="285666" indent="-285666">
              <a:buFont typeface="Arial" panose="020B0604020202020204" pitchFamily="34" charset="0"/>
              <a:buChar char="•"/>
            </a:pPr>
            <a:r>
              <a:rPr lang="en-US" b="0" dirty="0"/>
              <a:t>Analytics Booth demos</a:t>
            </a:r>
          </a:p>
          <a:p>
            <a:pPr marL="285666" indent="-285666">
              <a:buFont typeface="Arial" panose="020B0604020202020204" pitchFamily="34" charset="0"/>
              <a:buChar char="•"/>
            </a:pPr>
            <a:r>
              <a:rPr lang="en-US" b="0" dirty="0"/>
              <a:t>Executive Summary / trend lines</a:t>
            </a:r>
          </a:p>
          <a:p>
            <a:pPr marL="285666" indent="-285666">
              <a:buFont typeface="Arial" panose="020B0604020202020204" pitchFamily="34" charset="0"/>
              <a:buChar char="•"/>
            </a:pPr>
            <a:r>
              <a:rPr lang="en-US" b="0" dirty="0"/>
              <a:t>Loan Accruals dashboards ??</a:t>
            </a:r>
          </a:p>
          <a:p>
            <a:pPr marL="285666" indent="-285666">
              <a:buFont typeface="Arial" panose="020B0604020202020204" pitchFamily="34" charset="0"/>
              <a:buChar char="•"/>
            </a:pPr>
            <a:r>
              <a:rPr lang="en-US" b="0" dirty="0"/>
              <a:t>Validation dashboards??</a:t>
            </a:r>
          </a:p>
        </p:txBody>
      </p:sp>
      <p:sp>
        <p:nvSpPr>
          <p:cNvPr id="4" name="Date Placeholder 3"/>
          <p:cNvSpPr>
            <a:spLocks noGrp="1"/>
          </p:cNvSpPr>
          <p:nvPr>
            <p:ph type="dt" idx="10"/>
          </p:nvPr>
        </p:nvSpPr>
        <p:spPr/>
        <p:txBody>
          <a:bodyPr/>
          <a:lstStyle/>
          <a:p>
            <a:fld id="{8CE13C61-EBFB-4531-9124-FDA96E5243C1}"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18</a:t>
            </a:fld>
            <a:endParaRPr lang="en-US"/>
          </a:p>
        </p:txBody>
      </p:sp>
    </p:spTree>
    <p:extLst>
      <p:ext uri="{BB962C8B-B14F-4D97-AF65-F5344CB8AC3E}">
        <p14:creationId xmlns:p14="http://schemas.microsoft.com/office/powerpoint/2010/main" val="2851894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Keegan and Josh:</a:t>
            </a:r>
          </a:p>
          <a:p>
            <a:r>
              <a:rPr lang="en-US" dirty="0"/>
              <a:t>This is where you would introduce your web site and your store.  Do not spend too long on it, because the whole point is for the CU to go home and study and surf your business plan via these pages.</a:t>
            </a:r>
          </a:p>
          <a:p>
            <a:endParaRPr lang="en-US" dirty="0"/>
          </a:p>
          <a:p>
            <a:r>
              <a:rPr lang="en-US" dirty="0"/>
              <a:t>Keegan, explain the difference between a report and a briefing. Stress the idea that you’re going to add analytics to a report presentation.</a:t>
            </a:r>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19</a:t>
            </a:fld>
            <a:endParaRPr lang="en-US"/>
          </a:p>
        </p:txBody>
      </p:sp>
    </p:spTree>
    <p:extLst>
      <p:ext uri="{BB962C8B-B14F-4D97-AF65-F5344CB8AC3E}">
        <p14:creationId xmlns:p14="http://schemas.microsoft.com/office/powerpoint/2010/main" val="256846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fld id="{81057AD1-45C1-4148-8D7D-4010AD8CD831}" type="datetime1">
              <a:rPr lang="en-US" smtClean="0"/>
              <a:pPr/>
              <a:t>11/6/2017</a:t>
            </a:fld>
            <a:endParaRPr lang="en-US" dirty="0"/>
          </a:p>
        </p:txBody>
      </p:sp>
      <p:sp>
        <p:nvSpPr>
          <p:cNvPr id="5" name="Slide Number Placeholder 4"/>
          <p:cNvSpPr>
            <a:spLocks noGrp="1"/>
          </p:cNvSpPr>
          <p:nvPr>
            <p:ph type="sldNum" sz="quarter" idx="11"/>
          </p:nvPr>
        </p:nvSpPr>
        <p:spPr/>
        <p:txBody>
          <a:bodyPr/>
          <a:lstStyle/>
          <a:p>
            <a:fld id="{724BCD9C-6906-478B-A001-972AE6D00AA3}" type="slidenum">
              <a:rPr lang="en-US" smtClean="0"/>
              <a:pPr/>
              <a:t>2</a:t>
            </a:fld>
            <a:endParaRPr lang="en-US" dirty="0"/>
          </a:p>
        </p:txBody>
      </p:sp>
      <p:sp>
        <p:nvSpPr>
          <p:cNvPr id="8" name="Slide Image Placeholder 7">
            <a:extLst>
              <a:ext uri="{FF2B5EF4-FFF2-40B4-BE49-F238E27FC236}">
                <a16:creationId xmlns:a16="http://schemas.microsoft.com/office/drawing/2014/main" id="{46BBDDA9-7E1A-41DC-8ED7-083E03AD33DB}"/>
              </a:ext>
            </a:extLst>
          </p:cNvPr>
          <p:cNvSpPr>
            <a:spLocks noGrp="1" noRot="1" noChangeAspect="1"/>
          </p:cNvSpPr>
          <p:nvPr>
            <p:ph type="sldImg"/>
          </p:nvPr>
        </p:nvSpPr>
        <p:spPr/>
      </p:sp>
      <p:sp>
        <p:nvSpPr>
          <p:cNvPr id="9" name="Notes Placeholder 8">
            <a:extLst>
              <a:ext uri="{FF2B5EF4-FFF2-40B4-BE49-F238E27FC236}">
                <a16:creationId xmlns:a16="http://schemas.microsoft.com/office/drawing/2014/main" id="{13D52E81-7C38-4362-A143-92D151074F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92088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20</a:t>
            </a:fld>
            <a:endParaRPr lang="en-US"/>
          </a:p>
        </p:txBody>
      </p:sp>
    </p:spTree>
    <p:extLst>
      <p:ext uri="{BB962C8B-B14F-4D97-AF65-F5344CB8AC3E}">
        <p14:creationId xmlns:p14="http://schemas.microsoft.com/office/powerpoint/2010/main" val="3236625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Leaving a comment:</a:t>
            </a:r>
          </a:p>
          <a:p>
            <a:pPr marL="285666" indent="-285666">
              <a:buFont typeface="Arial" panose="020B0604020202020204" pitchFamily="34" charset="0"/>
              <a:buChar char="•"/>
            </a:pPr>
            <a:r>
              <a:rPr lang="en-US" dirty="0"/>
              <a:t>See the agenda handout for the URL</a:t>
            </a:r>
          </a:p>
          <a:p>
            <a:pPr marL="285666" indent="-285666">
              <a:buFont typeface="Arial" panose="020B0604020202020204" pitchFamily="34" charset="0"/>
              <a:buChar char="•"/>
            </a:pPr>
            <a:r>
              <a:rPr lang="en-US" dirty="0"/>
              <a:t>Show the page to the group</a:t>
            </a:r>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21</a:t>
            </a:fld>
            <a:endParaRPr lang="en-US"/>
          </a:p>
        </p:txBody>
      </p:sp>
    </p:spTree>
    <p:extLst>
      <p:ext uri="{BB962C8B-B14F-4D97-AF65-F5344CB8AC3E}">
        <p14:creationId xmlns:p14="http://schemas.microsoft.com/office/powerpoint/2010/main" val="3921631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811213"/>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7973533A-45D9-469D-9187-BD5DB1246E69}"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22</a:t>
            </a:fld>
            <a:endParaRPr lang="en-US"/>
          </a:p>
        </p:txBody>
      </p:sp>
    </p:spTree>
    <p:extLst>
      <p:ext uri="{BB962C8B-B14F-4D97-AF65-F5344CB8AC3E}">
        <p14:creationId xmlns:p14="http://schemas.microsoft.com/office/powerpoint/2010/main" val="1574388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11213"/>
            <a:ext cx="5578475" cy="3138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67C00-F679-4C51-9894-9E2214E5C2F1}" type="slidenum">
              <a:rPr lang="en-US" smtClean="0"/>
              <a:t>23</a:t>
            </a:fld>
            <a:endParaRPr lang="en-US" dirty="0"/>
          </a:p>
        </p:txBody>
      </p:sp>
      <p:sp>
        <p:nvSpPr>
          <p:cNvPr id="5" name="Date Placeholder 4"/>
          <p:cNvSpPr>
            <a:spLocks noGrp="1"/>
          </p:cNvSpPr>
          <p:nvPr>
            <p:ph type="dt" idx="11"/>
          </p:nvPr>
        </p:nvSpPr>
        <p:spPr/>
        <p:txBody>
          <a:bodyPr/>
          <a:lstStyle/>
          <a:p>
            <a:fld id="{53A97DC1-A97D-408B-878D-4479F2784665}" type="datetime1">
              <a:rPr lang="en-US" smtClean="0"/>
              <a:t>11/6/2017</a:t>
            </a:fld>
            <a:endParaRPr lang="en-US" dirty="0"/>
          </a:p>
        </p:txBody>
      </p:sp>
    </p:spTree>
    <p:extLst>
      <p:ext uri="{BB962C8B-B14F-4D97-AF65-F5344CB8AC3E}">
        <p14:creationId xmlns:p14="http://schemas.microsoft.com/office/powerpoint/2010/main" val="168060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11213"/>
            <a:ext cx="5578475" cy="3138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67C00-F679-4C51-9894-9E2214E5C2F1}" type="slidenum">
              <a:rPr lang="en-US" smtClean="0"/>
              <a:t>24</a:t>
            </a:fld>
            <a:endParaRPr lang="en-US" dirty="0"/>
          </a:p>
        </p:txBody>
      </p:sp>
      <p:sp>
        <p:nvSpPr>
          <p:cNvPr id="5" name="Date Placeholder 4"/>
          <p:cNvSpPr>
            <a:spLocks noGrp="1"/>
          </p:cNvSpPr>
          <p:nvPr>
            <p:ph type="dt" idx="11"/>
          </p:nvPr>
        </p:nvSpPr>
        <p:spPr/>
        <p:txBody>
          <a:bodyPr/>
          <a:lstStyle/>
          <a:p>
            <a:fld id="{BC070098-3D0D-4123-A12B-8F097562FD9F}" type="datetime1">
              <a:rPr lang="en-US" smtClean="0"/>
              <a:t>11/6/2017</a:t>
            </a:fld>
            <a:endParaRPr lang="en-US" dirty="0"/>
          </a:p>
        </p:txBody>
      </p:sp>
    </p:spTree>
    <p:extLst>
      <p:ext uri="{BB962C8B-B14F-4D97-AF65-F5344CB8AC3E}">
        <p14:creationId xmlns:p14="http://schemas.microsoft.com/office/powerpoint/2010/main" val="219113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811213"/>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25</a:t>
            </a:fld>
            <a:endParaRPr lang="en-US"/>
          </a:p>
        </p:txBody>
      </p:sp>
    </p:spTree>
    <p:extLst>
      <p:ext uri="{BB962C8B-B14F-4D97-AF65-F5344CB8AC3E}">
        <p14:creationId xmlns:p14="http://schemas.microsoft.com/office/powerpoint/2010/main" val="2325576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26</a:t>
            </a:fld>
            <a:endParaRPr lang="en-US"/>
          </a:p>
        </p:txBody>
      </p:sp>
    </p:spTree>
    <p:extLst>
      <p:ext uri="{BB962C8B-B14F-4D97-AF65-F5344CB8AC3E}">
        <p14:creationId xmlns:p14="http://schemas.microsoft.com/office/powerpoint/2010/main" val="1493947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27</a:t>
            </a:fld>
            <a:endParaRPr lang="en-US"/>
          </a:p>
        </p:txBody>
      </p:sp>
    </p:spTree>
    <p:extLst>
      <p:ext uri="{BB962C8B-B14F-4D97-AF65-F5344CB8AC3E}">
        <p14:creationId xmlns:p14="http://schemas.microsoft.com/office/powerpoint/2010/main" val="375479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28</a:t>
            </a:fld>
            <a:endParaRPr lang="en-US"/>
          </a:p>
        </p:txBody>
      </p:sp>
    </p:spTree>
    <p:extLst>
      <p:ext uri="{BB962C8B-B14F-4D97-AF65-F5344CB8AC3E}">
        <p14:creationId xmlns:p14="http://schemas.microsoft.com/office/powerpoint/2010/main" val="1453936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Kristian and Ken and David:</a:t>
            </a:r>
          </a:p>
          <a:p>
            <a:pPr marL="285666" indent="-285666">
              <a:buFont typeface="Arial" panose="020B0604020202020204" pitchFamily="34" charset="0"/>
              <a:buChar char="•"/>
            </a:pPr>
            <a:r>
              <a:rPr lang="en-US" b="0" dirty="0"/>
              <a:t>Demo the Forms Generator</a:t>
            </a:r>
          </a:p>
          <a:p>
            <a:pPr marL="285666" indent="-285666">
              <a:buFont typeface="Arial" panose="020B0604020202020204" pitchFamily="34" charset="0"/>
              <a:buChar char="•"/>
            </a:pPr>
            <a:r>
              <a:rPr lang="en-US" b="0" dirty="0"/>
              <a:t>Demo the Request Center</a:t>
            </a:r>
          </a:p>
          <a:p>
            <a:pPr marL="285666" indent="-285666">
              <a:buFont typeface="Arial" panose="020B0604020202020204" pitchFamily="34" charset="0"/>
              <a:buChar char="•"/>
            </a:pPr>
            <a:r>
              <a:rPr lang="en-US" b="0" dirty="0"/>
              <a:t>Talk about how we used a forms generator solution with the </a:t>
            </a:r>
            <a:r>
              <a:rPr lang="en-US" b="0" dirty="0" err="1"/>
              <a:t>Daon</a:t>
            </a:r>
            <a:r>
              <a:rPr lang="en-US" b="0" dirty="0"/>
              <a:t> beta </a:t>
            </a:r>
          </a:p>
          <a:p>
            <a:pPr marL="285666" indent="-285666">
              <a:buFont typeface="Arial" panose="020B0604020202020204" pitchFamily="34" charset="0"/>
              <a:buChar char="•"/>
            </a:pPr>
            <a:r>
              <a:rPr lang="en-US" b="0" dirty="0"/>
              <a:t>Talk about our goals for </a:t>
            </a:r>
            <a:r>
              <a:rPr lang="en-US" b="0" dirty="0" err="1"/>
              <a:t>IRSC</a:t>
            </a:r>
            <a:r>
              <a:rPr lang="en-US" b="0" dirty="0"/>
              <a:t> to become the new support center for generating forms, as phase 1, and the development of CU self-service for forms as phase 2</a:t>
            </a:r>
          </a:p>
          <a:p>
            <a:pPr marL="285666" indent="-285666">
              <a:buFont typeface="Arial" panose="020B0604020202020204" pitchFamily="34" charset="0"/>
              <a:buChar char="•"/>
            </a:pPr>
            <a:r>
              <a:rPr lang="en-US" b="0" dirty="0"/>
              <a:t>Talk about Web Services as the heavyweight user as they look at the future of web pages and forms</a:t>
            </a:r>
          </a:p>
          <a:p>
            <a:pPr marL="285666" indent="-285666">
              <a:buFont typeface="Arial" panose="020B0604020202020204" pitchFamily="34" charset="0"/>
              <a:buChar char="•"/>
            </a:pPr>
            <a:r>
              <a:rPr lang="en-US" b="0" dirty="0"/>
              <a:t>Commit that this is the final step before CU*Answers turns its attention to creating a first class set of integrated applications, especially loan apps</a:t>
            </a:r>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29</a:t>
            </a:fld>
            <a:endParaRPr lang="en-US"/>
          </a:p>
        </p:txBody>
      </p:sp>
    </p:spTree>
    <p:extLst>
      <p:ext uri="{BB962C8B-B14F-4D97-AF65-F5344CB8AC3E}">
        <p14:creationId xmlns:p14="http://schemas.microsoft.com/office/powerpoint/2010/main" val="369872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a:t>
            </a:fld>
            <a:endParaRPr lang="en-US"/>
          </a:p>
        </p:txBody>
      </p:sp>
    </p:spTree>
    <p:extLst>
      <p:ext uri="{BB962C8B-B14F-4D97-AF65-F5344CB8AC3E}">
        <p14:creationId xmlns:p14="http://schemas.microsoft.com/office/powerpoint/2010/main" val="256793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Ken and Brian:</a:t>
            </a:r>
          </a:p>
          <a:p>
            <a:pPr marL="285666" indent="-285666">
              <a:buFont typeface="Arial" panose="020B0604020202020204" pitchFamily="34" charset="0"/>
              <a:buChar char="•"/>
            </a:pPr>
            <a:r>
              <a:rPr lang="en-US" b="0" dirty="0"/>
              <a:t>Be prepared to do a Q&amp;A with Randy on APIs – less than 5 sentences</a:t>
            </a:r>
          </a:p>
          <a:p>
            <a:pPr marL="285666" indent="-285666">
              <a:buFont typeface="Arial" panose="020B0604020202020204" pitchFamily="34" charset="0"/>
              <a:buChar char="•"/>
            </a:pPr>
            <a:endParaRPr lang="en-US" b="0" dirty="0"/>
          </a:p>
          <a:p>
            <a:pPr marL="285666" indent="-285666">
              <a:buFont typeface="Arial" panose="020B0604020202020204" pitchFamily="34" charset="0"/>
              <a:buChar char="•"/>
            </a:pPr>
            <a:r>
              <a:rPr lang="en-US" b="0" dirty="0"/>
              <a:t>Jump out to the </a:t>
            </a:r>
            <a:r>
              <a:rPr lang="en-US" b="0" dirty="0" err="1"/>
              <a:t>DHD</a:t>
            </a:r>
            <a:r>
              <a:rPr lang="en-US" b="0" dirty="0"/>
              <a:t> store, overview the team, our intentions and specifically how we’re going to keep the marketplace aware of our APIs and how they are used now, so others can dream up ways to use them in the future</a:t>
            </a:r>
          </a:p>
          <a:p>
            <a:pPr marL="742732" lvl="1" indent="-285666">
              <a:buFont typeface="Arial" panose="020B0604020202020204" pitchFamily="34" charset="0"/>
              <a:buChar char="•"/>
            </a:pPr>
            <a:endParaRPr lang="en-US" b="0"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30</a:t>
            </a:fld>
            <a:endParaRPr lang="en-US"/>
          </a:p>
        </p:txBody>
      </p:sp>
    </p:spTree>
    <p:extLst>
      <p:ext uri="{BB962C8B-B14F-4D97-AF65-F5344CB8AC3E}">
        <p14:creationId xmlns:p14="http://schemas.microsoft.com/office/powerpoint/2010/main" val="3930354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14132">
              <a:defRPr/>
            </a:pPr>
            <a:r>
              <a:rPr lang="en-US" b="1" dirty="0"/>
              <a:t>Ken and Kristian:</a:t>
            </a:r>
          </a:p>
          <a:p>
            <a:pPr defTabSz="914132">
              <a:defRPr/>
            </a:pPr>
            <a:r>
              <a:rPr lang="en-US" b="0" dirty="0"/>
              <a:t>As part of our goals for API authentication, we’ll demo and discuss the </a:t>
            </a:r>
            <a:r>
              <a:rPr lang="en-US" b="0" dirty="0" err="1"/>
              <a:t>Daon</a:t>
            </a:r>
            <a:r>
              <a:rPr lang="en-US" b="0" dirty="0"/>
              <a:t> beta</a:t>
            </a:r>
          </a:p>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31</a:t>
            </a:fld>
            <a:endParaRPr lang="en-US"/>
          </a:p>
        </p:txBody>
      </p:sp>
    </p:spTree>
    <p:extLst>
      <p:ext uri="{BB962C8B-B14F-4D97-AF65-F5344CB8AC3E}">
        <p14:creationId xmlns:p14="http://schemas.microsoft.com/office/powerpoint/2010/main" val="2526301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Ken and David:</a:t>
            </a:r>
            <a:endParaRPr lang="en-US" b="0" dirty="0"/>
          </a:p>
          <a:p>
            <a:pPr marL="285666" indent="-285666">
              <a:buFont typeface="Arial" panose="020B0604020202020204" pitchFamily="34" charset="0"/>
              <a:buChar char="•"/>
            </a:pPr>
            <a:r>
              <a:rPr lang="en-US" b="0" dirty="0"/>
              <a:t>Be ready to do a Q&amp;A with Randy on Online19</a:t>
            </a:r>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32</a:t>
            </a:fld>
            <a:endParaRPr lang="en-US"/>
          </a:p>
        </p:txBody>
      </p:sp>
    </p:spTree>
    <p:extLst>
      <p:ext uri="{BB962C8B-B14F-4D97-AF65-F5344CB8AC3E}">
        <p14:creationId xmlns:p14="http://schemas.microsoft.com/office/powerpoint/2010/main" val="3273396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Ken and John B</a:t>
            </a:r>
            <a:r>
              <a:rPr lang="en-US" b="0" dirty="0"/>
              <a:t>: </a:t>
            </a:r>
          </a:p>
          <a:p>
            <a:pPr marL="285666" indent="-285666">
              <a:buFont typeface="Arial" panose="020B0604020202020204" pitchFamily="34" charset="0"/>
              <a:buChar char="•"/>
            </a:pPr>
            <a:r>
              <a:rPr lang="en-US" b="0" dirty="0"/>
              <a:t>Discuss the new virtual closing rooms and how they will work – John, do a pitch for eDOC e-sign and how that is working as well</a:t>
            </a:r>
          </a:p>
          <a:p>
            <a:pPr marL="285666" indent="-285666">
              <a:buFont typeface="Arial" panose="020B0604020202020204" pitchFamily="34" charset="0"/>
              <a:buChar char="•"/>
            </a:pPr>
            <a:r>
              <a:rPr lang="en-US" b="0" dirty="0"/>
              <a:t>Our goals are for these volumes to exceed current CU channels that do the same thing – we are enticing CUs to move to new channels and track the performance so someday they might swap out the expense</a:t>
            </a:r>
          </a:p>
          <a:p>
            <a:endParaRPr lang="en-US" b="0" dirty="0"/>
          </a:p>
          <a:p>
            <a:r>
              <a:rPr lang="en-US" b="1" dirty="0">
                <a:highlight>
                  <a:srgbClr val="FFFF00"/>
                </a:highlight>
              </a:rPr>
              <a:t>CLICK THE PHONE TO GO TO THE PPT SHOWING THE EMAIL MESSAGE</a:t>
            </a:r>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33</a:t>
            </a:fld>
            <a:endParaRPr lang="en-US"/>
          </a:p>
        </p:txBody>
      </p:sp>
    </p:spTree>
    <p:extLst>
      <p:ext uri="{BB962C8B-B14F-4D97-AF65-F5344CB8AC3E}">
        <p14:creationId xmlns:p14="http://schemas.microsoft.com/office/powerpoint/2010/main" val="2626080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Kristian and Ken:</a:t>
            </a:r>
          </a:p>
          <a:p>
            <a:pPr marL="285666" indent="-285666">
              <a:buFont typeface="Arial" panose="020B0604020202020204" pitchFamily="34" charset="0"/>
              <a:buChar char="•"/>
            </a:pPr>
            <a:r>
              <a:rPr lang="en-US" b="0" dirty="0"/>
              <a:t>Discuss the MAP/MOP project and the stats as to where we are today with CUs and their penetration (# of members in our network today that came via this channel, etc.)</a:t>
            </a:r>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34</a:t>
            </a:fld>
            <a:endParaRPr lang="en-US"/>
          </a:p>
        </p:txBody>
      </p:sp>
    </p:spTree>
    <p:extLst>
      <p:ext uri="{BB962C8B-B14F-4D97-AF65-F5344CB8AC3E}">
        <p14:creationId xmlns:p14="http://schemas.microsoft.com/office/powerpoint/2010/main" val="3752680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35</a:t>
            </a:fld>
            <a:endParaRPr lang="en-US"/>
          </a:p>
        </p:txBody>
      </p:sp>
    </p:spTree>
    <p:extLst>
      <p:ext uri="{BB962C8B-B14F-4D97-AF65-F5344CB8AC3E}">
        <p14:creationId xmlns:p14="http://schemas.microsoft.com/office/powerpoint/2010/main" val="2677274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36</a:t>
            </a:fld>
            <a:endParaRPr lang="en-US"/>
          </a:p>
        </p:txBody>
      </p:sp>
    </p:spTree>
    <p:extLst>
      <p:ext uri="{BB962C8B-B14F-4D97-AF65-F5344CB8AC3E}">
        <p14:creationId xmlns:p14="http://schemas.microsoft.com/office/powerpoint/2010/main" val="2066743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Ken and Brian:</a:t>
            </a:r>
          </a:p>
          <a:p>
            <a:pPr marL="285666" indent="-285666">
              <a:buFont typeface="Arial" panose="020B0604020202020204" pitchFamily="34" charset="0"/>
              <a:buChar char="•"/>
            </a:pPr>
            <a:r>
              <a:rPr lang="en-US" b="0" dirty="0"/>
              <a:t>Talk to the group about how you see the future of mobile web solutions and their inclusion in mobile app solutions as well</a:t>
            </a:r>
          </a:p>
          <a:p>
            <a:pPr marL="285666" indent="-285666">
              <a:buFont typeface="Arial" panose="020B0604020202020204" pitchFamily="34" charset="0"/>
              <a:buChar char="•"/>
            </a:pPr>
            <a:r>
              <a:rPr lang="en-US" b="0" dirty="0"/>
              <a:t>Is a chat bot mobile app a viable mobile app for credit unions?  </a:t>
            </a:r>
          </a:p>
          <a:p>
            <a:pPr marL="285666" indent="-285666">
              <a:buFont typeface="Arial" panose="020B0604020202020204" pitchFamily="34" charset="0"/>
              <a:buChar char="•"/>
            </a:pPr>
            <a:endParaRPr lang="en-US" b="0" dirty="0"/>
          </a:p>
          <a:p>
            <a:pPr marL="285666" indent="-285666">
              <a:buFont typeface="Arial" panose="020B0604020202020204" pitchFamily="34" charset="0"/>
              <a:buChar char="•"/>
            </a:pPr>
            <a:endParaRPr lang="en-US" b="0"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37</a:t>
            </a:fld>
            <a:endParaRPr lang="en-US"/>
          </a:p>
        </p:txBody>
      </p:sp>
    </p:spTree>
    <p:extLst>
      <p:ext uri="{BB962C8B-B14F-4D97-AF65-F5344CB8AC3E}">
        <p14:creationId xmlns:p14="http://schemas.microsoft.com/office/powerpoint/2010/main" val="2405046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38</a:t>
            </a:fld>
            <a:endParaRPr lang="en-US"/>
          </a:p>
        </p:txBody>
      </p:sp>
    </p:spTree>
    <p:extLst>
      <p:ext uri="{BB962C8B-B14F-4D97-AF65-F5344CB8AC3E}">
        <p14:creationId xmlns:p14="http://schemas.microsoft.com/office/powerpoint/2010/main" val="2945531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1" dirty="0"/>
              <a:t>Ken and Brian:</a:t>
            </a:r>
          </a:p>
          <a:p>
            <a:pPr marL="285666" indent="-285666">
              <a:buFont typeface="Arial" panose="020B0604020202020204" pitchFamily="34" charset="0"/>
              <a:buChar char="•"/>
            </a:pPr>
            <a:r>
              <a:rPr lang="en-US" b="0" dirty="0"/>
              <a:t>Ken, highlight what’s going to happen with Mobile 1.0, 2.0 and 3.0 in 2018 – do you think there will be a mobile app 4.0 in 2018?</a:t>
            </a:r>
          </a:p>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39</a:t>
            </a:fld>
            <a:endParaRPr lang="en-US"/>
          </a:p>
        </p:txBody>
      </p:sp>
    </p:spTree>
    <p:extLst>
      <p:ext uri="{BB962C8B-B14F-4D97-AF65-F5344CB8AC3E}">
        <p14:creationId xmlns:p14="http://schemas.microsoft.com/office/powerpoint/2010/main" val="22661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a:t>
            </a:fld>
            <a:endParaRPr lang="en-US"/>
          </a:p>
        </p:txBody>
      </p:sp>
    </p:spTree>
    <p:extLst>
      <p:ext uri="{BB962C8B-B14F-4D97-AF65-F5344CB8AC3E}">
        <p14:creationId xmlns:p14="http://schemas.microsoft.com/office/powerpoint/2010/main" val="2463852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b="1" dirty="0"/>
              <a:t>Ken</a:t>
            </a:r>
            <a:r>
              <a:rPr lang="en-US" b="0" dirty="0"/>
              <a:t>: </a:t>
            </a:r>
          </a:p>
          <a:p>
            <a:pPr marL="285666" indent="-285666">
              <a:buFont typeface="Arial" panose="020B0604020202020204" pitchFamily="34" charset="0"/>
              <a:buChar char="•"/>
            </a:pPr>
            <a:r>
              <a:rPr lang="en-US" b="0" dirty="0"/>
              <a:t>Be ready to discuss micro-apps with Randy and the visuals from mobile payments</a:t>
            </a:r>
          </a:p>
          <a:p>
            <a:pPr marL="285666" indent="-285666">
              <a:buFont typeface="Arial" panose="020B0604020202020204" pitchFamily="34" charset="0"/>
              <a:buChar char="•"/>
            </a:pPr>
            <a:r>
              <a:rPr lang="en-US" b="0" dirty="0"/>
              <a:t>Be ready to discuss how API95, once completed, will open the floodgates for small micro-apps using APIs in small groups for very specific reasons and affinity approaches</a:t>
            </a:r>
          </a:p>
          <a:p>
            <a:pPr marL="285666" indent="-285666">
              <a:buFont typeface="Arial" panose="020B0604020202020204" pitchFamily="34" charset="0"/>
              <a:buChar char="•"/>
            </a:pPr>
            <a:endParaRPr lang="en-US" b="0" dirty="0"/>
          </a:p>
          <a:p>
            <a:r>
              <a:rPr lang="en-US" b="1" dirty="0"/>
              <a:t>CLICK ON EITHER SIDE TO BLOW UP LARGER</a:t>
            </a:r>
          </a:p>
          <a:p>
            <a:pPr marL="285666" indent="-285666">
              <a:buFont typeface="Arial" panose="020B0604020202020204" pitchFamily="34" charset="0"/>
              <a:buChar char="•"/>
            </a:pPr>
            <a:endParaRPr lang="en-US" b="0"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40</a:t>
            </a:fld>
            <a:endParaRPr lang="en-US"/>
          </a:p>
        </p:txBody>
      </p:sp>
    </p:spTree>
    <p:extLst>
      <p:ext uri="{BB962C8B-B14F-4D97-AF65-F5344CB8AC3E}">
        <p14:creationId xmlns:p14="http://schemas.microsoft.com/office/powerpoint/2010/main" val="1494944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41</a:t>
            </a:fld>
            <a:endParaRPr lang="en-US"/>
          </a:p>
        </p:txBody>
      </p:sp>
    </p:spTree>
    <p:extLst>
      <p:ext uri="{BB962C8B-B14F-4D97-AF65-F5344CB8AC3E}">
        <p14:creationId xmlns:p14="http://schemas.microsoft.com/office/powerpoint/2010/main" val="2270683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42</a:t>
            </a:fld>
            <a:endParaRPr lang="en-US"/>
          </a:p>
        </p:txBody>
      </p:sp>
    </p:spTree>
    <p:extLst>
      <p:ext uri="{BB962C8B-B14F-4D97-AF65-F5344CB8AC3E}">
        <p14:creationId xmlns:p14="http://schemas.microsoft.com/office/powerpoint/2010/main" val="3565801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43</a:t>
            </a:fld>
            <a:endParaRPr lang="en-US"/>
          </a:p>
        </p:txBody>
      </p:sp>
    </p:spTree>
    <p:extLst>
      <p:ext uri="{BB962C8B-B14F-4D97-AF65-F5344CB8AC3E}">
        <p14:creationId xmlns:p14="http://schemas.microsoft.com/office/powerpoint/2010/main" val="3284183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44</a:t>
            </a:fld>
            <a:endParaRPr lang="en-US"/>
          </a:p>
        </p:txBody>
      </p:sp>
    </p:spTree>
    <p:extLst>
      <p:ext uri="{BB962C8B-B14F-4D97-AF65-F5344CB8AC3E}">
        <p14:creationId xmlns:p14="http://schemas.microsoft.com/office/powerpoint/2010/main" val="2277438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45</a:t>
            </a:fld>
            <a:endParaRPr lang="en-US"/>
          </a:p>
        </p:txBody>
      </p:sp>
    </p:spTree>
    <p:extLst>
      <p:ext uri="{BB962C8B-B14F-4D97-AF65-F5344CB8AC3E}">
        <p14:creationId xmlns:p14="http://schemas.microsoft.com/office/powerpoint/2010/main" val="4011033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46</a:t>
            </a:fld>
            <a:endParaRPr lang="en-US"/>
          </a:p>
        </p:txBody>
      </p:sp>
    </p:spTree>
    <p:extLst>
      <p:ext uri="{BB962C8B-B14F-4D97-AF65-F5344CB8AC3E}">
        <p14:creationId xmlns:p14="http://schemas.microsoft.com/office/powerpoint/2010/main" val="181250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47</a:t>
            </a:fld>
            <a:endParaRPr lang="en-US"/>
          </a:p>
        </p:txBody>
      </p:sp>
    </p:spTree>
    <p:extLst>
      <p:ext uri="{BB962C8B-B14F-4D97-AF65-F5344CB8AC3E}">
        <p14:creationId xmlns:p14="http://schemas.microsoft.com/office/powerpoint/2010/main" val="4049518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48</a:t>
            </a:fld>
            <a:endParaRPr lang="en-US"/>
          </a:p>
        </p:txBody>
      </p:sp>
    </p:spTree>
    <p:extLst>
      <p:ext uri="{BB962C8B-B14F-4D97-AF65-F5344CB8AC3E}">
        <p14:creationId xmlns:p14="http://schemas.microsoft.com/office/powerpoint/2010/main" val="4215690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49</a:t>
            </a:fld>
            <a:endParaRPr lang="en-US"/>
          </a:p>
        </p:txBody>
      </p:sp>
    </p:spTree>
    <p:extLst>
      <p:ext uri="{BB962C8B-B14F-4D97-AF65-F5344CB8AC3E}">
        <p14:creationId xmlns:p14="http://schemas.microsoft.com/office/powerpoint/2010/main" val="501942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239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a:t>
            </a:fld>
            <a:endParaRPr lang="en-US"/>
          </a:p>
        </p:txBody>
      </p:sp>
    </p:spTree>
    <p:extLst>
      <p:ext uri="{BB962C8B-B14F-4D97-AF65-F5344CB8AC3E}">
        <p14:creationId xmlns:p14="http://schemas.microsoft.com/office/powerpoint/2010/main" val="3467718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50</a:t>
            </a:fld>
            <a:endParaRPr lang="en-US"/>
          </a:p>
        </p:txBody>
      </p:sp>
    </p:spTree>
    <p:extLst>
      <p:ext uri="{BB962C8B-B14F-4D97-AF65-F5344CB8AC3E}">
        <p14:creationId xmlns:p14="http://schemas.microsoft.com/office/powerpoint/2010/main" val="118360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51</a:t>
            </a:fld>
            <a:endParaRPr lang="en-US"/>
          </a:p>
        </p:txBody>
      </p:sp>
    </p:spTree>
    <p:extLst>
      <p:ext uri="{BB962C8B-B14F-4D97-AF65-F5344CB8AC3E}">
        <p14:creationId xmlns:p14="http://schemas.microsoft.com/office/powerpoint/2010/main" val="2699575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52</a:t>
            </a:fld>
            <a:endParaRPr lang="en-US"/>
          </a:p>
        </p:txBody>
      </p:sp>
    </p:spTree>
    <p:extLst>
      <p:ext uri="{BB962C8B-B14F-4D97-AF65-F5344CB8AC3E}">
        <p14:creationId xmlns:p14="http://schemas.microsoft.com/office/powerpoint/2010/main" val="37306850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53</a:t>
            </a:fld>
            <a:endParaRPr lang="en-US"/>
          </a:p>
        </p:txBody>
      </p:sp>
    </p:spTree>
    <p:extLst>
      <p:ext uri="{BB962C8B-B14F-4D97-AF65-F5344CB8AC3E}">
        <p14:creationId xmlns:p14="http://schemas.microsoft.com/office/powerpoint/2010/main" val="3606555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54</a:t>
            </a:fld>
            <a:endParaRPr lang="en-US"/>
          </a:p>
        </p:txBody>
      </p:sp>
    </p:spTree>
    <p:extLst>
      <p:ext uri="{BB962C8B-B14F-4D97-AF65-F5344CB8AC3E}">
        <p14:creationId xmlns:p14="http://schemas.microsoft.com/office/powerpoint/2010/main" val="3132993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55</a:t>
            </a:fld>
            <a:endParaRPr lang="en-US"/>
          </a:p>
        </p:txBody>
      </p:sp>
    </p:spTree>
    <p:extLst>
      <p:ext uri="{BB962C8B-B14F-4D97-AF65-F5344CB8AC3E}">
        <p14:creationId xmlns:p14="http://schemas.microsoft.com/office/powerpoint/2010/main" val="4243103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56</a:t>
            </a:fld>
            <a:endParaRPr lang="en-US"/>
          </a:p>
        </p:txBody>
      </p:sp>
    </p:spTree>
    <p:extLst>
      <p:ext uri="{BB962C8B-B14F-4D97-AF65-F5344CB8AC3E}">
        <p14:creationId xmlns:p14="http://schemas.microsoft.com/office/powerpoint/2010/main" val="1574702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57</a:t>
            </a:fld>
            <a:endParaRPr lang="en-US"/>
          </a:p>
        </p:txBody>
      </p:sp>
    </p:spTree>
    <p:extLst>
      <p:ext uri="{BB962C8B-B14F-4D97-AF65-F5344CB8AC3E}">
        <p14:creationId xmlns:p14="http://schemas.microsoft.com/office/powerpoint/2010/main" val="2577888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58</a:t>
            </a:fld>
            <a:endParaRPr lang="en-US"/>
          </a:p>
        </p:txBody>
      </p:sp>
    </p:spTree>
    <p:extLst>
      <p:ext uri="{BB962C8B-B14F-4D97-AF65-F5344CB8AC3E}">
        <p14:creationId xmlns:p14="http://schemas.microsoft.com/office/powerpoint/2010/main" val="3091040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59</a:t>
            </a:fld>
            <a:endParaRPr lang="en-US"/>
          </a:p>
        </p:txBody>
      </p:sp>
    </p:spTree>
    <p:extLst>
      <p:ext uri="{BB962C8B-B14F-4D97-AF65-F5344CB8AC3E}">
        <p14:creationId xmlns:p14="http://schemas.microsoft.com/office/powerpoint/2010/main" val="338083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A2430B8-810A-4EC9-9786-3AF653D23FAF}"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a:t>
            </a:fld>
            <a:endParaRPr lang="en-US"/>
          </a:p>
        </p:txBody>
      </p:sp>
    </p:spTree>
    <p:extLst>
      <p:ext uri="{BB962C8B-B14F-4D97-AF65-F5344CB8AC3E}">
        <p14:creationId xmlns:p14="http://schemas.microsoft.com/office/powerpoint/2010/main" val="3162305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60</a:t>
            </a:fld>
            <a:endParaRPr lang="en-US"/>
          </a:p>
        </p:txBody>
      </p:sp>
    </p:spTree>
    <p:extLst>
      <p:ext uri="{BB962C8B-B14F-4D97-AF65-F5344CB8AC3E}">
        <p14:creationId xmlns:p14="http://schemas.microsoft.com/office/powerpoint/2010/main" val="1149676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61</a:t>
            </a:fld>
            <a:endParaRPr lang="en-US"/>
          </a:p>
        </p:txBody>
      </p:sp>
    </p:spTree>
    <p:extLst>
      <p:ext uri="{BB962C8B-B14F-4D97-AF65-F5344CB8AC3E}">
        <p14:creationId xmlns:p14="http://schemas.microsoft.com/office/powerpoint/2010/main" val="3217707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62</a:t>
            </a:fld>
            <a:endParaRPr lang="en-US"/>
          </a:p>
        </p:txBody>
      </p:sp>
    </p:spTree>
    <p:extLst>
      <p:ext uri="{BB962C8B-B14F-4D97-AF65-F5344CB8AC3E}">
        <p14:creationId xmlns:p14="http://schemas.microsoft.com/office/powerpoint/2010/main" val="19650509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63</a:t>
            </a:fld>
            <a:endParaRPr lang="en-US"/>
          </a:p>
        </p:txBody>
      </p:sp>
    </p:spTree>
    <p:extLst>
      <p:ext uri="{BB962C8B-B14F-4D97-AF65-F5344CB8AC3E}">
        <p14:creationId xmlns:p14="http://schemas.microsoft.com/office/powerpoint/2010/main" val="1099910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5300" cy="3136900"/>
          </a:xfrm>
          <a:prstGeom prst="rect">
            <a:avLst/>
          </a:prstGeom>
        </p:spPr>
      </p:sp>
      <p:sp>
        <p:nvSpPr>
          <p:cNvPr id="3" name="Notes Placeholder 2"/>
          <p:cNvSpPr>
            <a:spLocks noGrp="1"/>
          </p:cNvSpPr>
          <p:nvPr>
            <p:ph type="body" idx="1"/>
          </p:nvPr>
        </p:nvSpPr>
        <p:spPr>
          <a:xfrm>
            <a:off x="701041" y="4415790"/>
            <a:ext cx="5608320" cy="4183380"/>
          </a:xfrm>
          <a:prstGeom prst="rect">
            <a:avLst/>
          </a:prstGeom>
        </p:spPr>
        <p:txBody>
          <a:bodyPr/>
          <a:lstStyle/>
          <a:p>
            <a:endParaRPr lang="en-US"/>
          </a:p>
        </p:txBody>
      </p:sp>
      <p:sp>
        <p:nvSpPr>
          <p:cNvPr id="4" name="Slide Number Placeholder 3"/>
          <p:cNvSpPr>
            <a:spLocks noGrp="1"/>
          </p:cNvSpPr>
          <p:nvPr>
            <p:ph type="sldNum" sz="quarter" idx="10"/>
          </p:nvPr>
        </p:nvSpPr>
        <p:spPr>
          <a:xfrm>
            <a:off x="3971522" y="8830010"/>
            <a:ext cx="3037318" cy="464820"/>
          </a:xfrm>
          <a:prstGeom prst="rect">
            <a:avLst/>
          </a:prstGeom>
        </p:spPr>
        <p:txBody>
          <a:bodyPr/>
          <a:lstStyle/>
          <a:p>
            <a:pPr>
              <a:defRPr/>
            </a:pPr>
            <a:fld id="{E599F337-00A8-4255-A283-9C1500D14BA9}" type="slidenum">
              <a:rPr lang="en-US" smtClean="0"/>
              <a:pPr>
                <a:defRPr/>
              </a:pPr>
              <a:t>64</a:t>
            </a:fld>
            <a:endParaRPr lang="en-US"/>
          </a:p>
        </p:txBody>
      </p:sp>
    </p:spTree>
    <p:extLst>
      <p:ext uri="{BB962C8B-B14F-4D97-AF65-F5344CB8AC3E}">
        <p14:creationId xmlns:p14="http://schemas.microsoft.com/office/powerpoint/2010/main" val="2344203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65</a:t>
            </a:fld>
            <a:endParaRPr lang="en-US"/>
          </a:p>
        </p:txBody>
      </p:sp>
    </p:spTree>
    <p:extLst>
      <p:ext uri="{BB962C8B-B14F-4D97-AF65-F5344CB8AC3E}">
        <p14:creationId xmlns:p14="http://schemas.microsoft.com/office/powerpoint/2010/main" val="1113730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66</a:t>
            </a:fld>
            <a:endParaRPr lang="en-US"/>
          </a:p>
        </p:txBody>
      </p:sp>
    </p:spTree>
    <p:extLst>
      <p:ext uri="{BB962C8B-B14F-4D97-AF65-F5344CB8AC3E}">
        <p14:creationId xmlns:p14="http://schemas.microsoft.com/office/powerpoint/2010/main" val="1103635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5300" cy="3136900"/>
          </a:xfrm>
          <a:prstGeom prst="rect">
            <a:avLst/>
          </a:prstGeo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46EF739-1F06-46F7-8C6B-AF492AE8CEF5}"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67</a:t>
            </a:fld>
            <a:endParaRPr lang="en-US"/>
          </a:p>
        </p:txBody>
      </p:sp>
    </p:spTree>
    <p:extLst>
      <p:ext uri="{BB962C8B-B14F-4D97-AF65-F5344CB8AC3E}">
        <p14:creationId xmlns:p14="http://schemas.microsoft.com/office/powerpoint/2010/main" val="14701392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68</a:t>
            </a:fld>
            <a:endParaRPr lang="en-US"/>
          </a:p>
        </p:txBody>
      </p:sp>
    </p:spTree>
    <p:extLst>
      <p:ext uri="{BB962C8B-B14F-4D97-AF65-F5344CB8AC3E}">
        <p14:creationId xmlns:p14="http://schemas.microsoft.com/office/powerpoint/2010/main" val="8257169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6E66A-BE76-45D5-B02E-6152B4F2EA53}" type="slidenum">
              <a:rPr lang="en-US" smtClean="0"/>
              <a:pPr/>
              <a:t>69</a:t>
            </a:fld>
            <a:endParaRPr lang="en-US"/>
          </a:p>
        </p:txBody>
      </p:sp>
    </p:spTree>
    <p:extLst>
      <p:ext uri="{BB962C8B-B14F-4D97-AF65-F5344CB8AC3E}">
        <p14:creationId xmlns:p14="http://schemas.microsoft.com/office/powerpoint/2010/main" val="425093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7</a:t>
            </a:fld>
            <a:endParaRPr lang="en-US"/>
          </a:p>
        </p:txBody>
      </p:sp>
    </p:spTree>
    <p:extLst>
      <p:ext uri="{BB962C8B-B14F-4D97-AF65-F5344CB8AC3E}">
        <p14:creationId xmlns:p14="http://schemas.microsoft.com/office/powerpoint/2010/main" val="404650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7985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8</a:t>
            </a:fld>
            <a:endParaRPr lang="en-US"/>
          </a:p>
        </p:txBody>
      </p:sp>
    </p:spTree>
    <p:extLst>
      <p:ext uri="{BB962C8B-B14F-4D97-AF65-F5344CB8AC3E}">
        <p14:creationId xmlns:p14="http://schemas.microsoft.com/office/powerpoint/2010/main" val="32035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811213"/>
            <a:ext cx="5573712"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434FD70-6B62-4C5E-95ED-359E99E9BF07}" type="datetime1">
              <a:rPr lang="en-US" smtClean="0"/>
              <a:t>11/6/2017</a:t>
            </a:fld>
            <a:endParaRPr lang="en-US"/>
          </a:p>
        </p:txBody>
      </p:sp>
      <p:sp>
        <p:nvSpPr>
          <p:cNvPr id="5" name="Slide Number Placeholder 4"/>
          <p:cNvSpPr>
            <a:spLocks noGrp="1"/>
          </p:cNvSpPr>
          <p:nvPr>
            <p:ph type="sldNum" sz="quarter" idx="11"/>
          </p:nvPr>
        </p:nvSpPr>
        <p:spPr/>
        <p:txBody>
          <a:bodyPr/>
          <a:lstStyle/>
          <a:p>
            <a:fld id="{724BCD9C-6906-478B-A001-972AE6D00AA3}" type="slidenum">
              <a:rPr lang="en-US" smtClean="0"/>
              <a:pPr/>
              <a:t>9</a:t>
            </a:fld>
            <a:endParaRPr lang="en-US"/>
          </a:p>
        </p:txBody>
      </p:sp>
    </p:spTree>
    <p:extLst>
      <p:ext uri="{BB962C8B-B14F-4D97-AF65-F5344CB8AC3E}">
        <p14:creationId xmlns:p14="http://schemas.microsoft.com/office/powerpoint/2010/main" val="1673637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break%20and%20giveaway.pptx" TargetMode="Externa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23ED12-4257-4F61-8B0D-A1FCAA1A64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2" r="62"/>
          <a:stretch/>
        </p:blipFill>
        <p:spPr>
          <a:xfrm>
            <a:off x="126476" y="2870421"/>
            <a:ext cx="10465324" cy="2185416"/>
          </a:xfrm>
          <a:prstGeom prst="rect">
            <a:avLst/>
          </a:prstGeom>
        </p:spPr>
      </p:pic>
      <p:sp>
        <p:nvSpPr>
          <p:cNvPr id="16" name="Rectangle 15"/>
          <p:cNvSpPr/>
          <p:nvPr userDrawn="1"/>
        </p:nvSpPr>
        <p:spPr>
          <a:xfrm>
            <a:off x="4694548" y="76201"/>
            <a:ext cx="7385492" cy="2706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10591799" y="2870421"/>
            <a:ext cx="1488241" cy="21852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userDrawn="1"/>
        </p:nvSpPr>
        <p:spPr>
          <a:xfrm>
            <a:off x="113554" y="5139144"/>
            <a:ext cx="11952817" cy="1631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1673640" y="2469776"/>
            <a:ext cx="4064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47F28"/>
              </a:solidFill>
            </a:endParaRPr>
          </a:p>
        </p:txBody>
      </p:sp>
      <p:sp>
        <p:nvSpPr>
          <p:cNvPr id="15" name="Text Placeholder 15"/>
          <p:cNvSpPr>
            <a:spLocks noGrp="1"/>
          </p:cNvSpPr>
          <p:nvPr>
            <p:ph type="body" sz="quarter" idx="14" hasCustomPrompt="1"/>
          </p:nvPr>
        </p:nvSpPr>
        <p:spPr>
          <a:xfrm>
            <a:off x="4775200" y="1295400"/>
            <a:ext cx="6807200" cy="1416269"/>
          </a:xfrm>
          <a:prstGeom prst="rect">
            <a:avLst/>
          </a:prstGeom>
        </p:spPr>
        <p:txBody>
          <a:bodyPr anchor="b">
            <a:normAutofit/>
          </a:bodyPr>
          <a:lstStyle>
            <a:lvl1pPr algn="r">
              <a:buNone/>
              <a:defRPr lang="en-US" sz="2200" kern="1200" dirty="0" smtClean="0">
                <a:solidFill>
                  <a:schemeClr val="accent1"/>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264601" y="5219850"/>
            <a:ext cx="9753600" cy="914400"/>
          </a:xfrm>
        </p:spPr>
        <p:txBody>
          <a:bodyPr anchor="t" anchorCtr="0">
            <a:normAutofit/>
          </a:bodyPr>
          <a:lstStyle>
            <a:lvl1pPr marL="0" indent="0">
              <a:defRPr lang="en-US" sz="3200" b="1" kern="1200" baseline="0">
                <a:solidFill>
                  <a:schemeClr val="tx1"/>
                </a:solidFill>
                <a:latin typeface="+mj-lt"/>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dirty="0"/>
              <a:t>Click to edit Master title style</a:t>
            </a:r>
          </a:p>
        </p:txBody>
      </p:sp>
      <p:sp>
        <p:nvSpPr>
          <p:cNvPr id="3" name="Rectangle 2"/>
          <p:cNvSpPr/>
          <p:nvPr userDrawn="1"/>
        </p:nvSpPr>
        <p:spPr>
          <a:xfrm>
            <a:off x="113554" y="76201"/>
            <a:ext cx="4488953" cy="4966713"/>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2058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3744A-45AF-4968-9E37-E4E04FEA45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89400"/>
            <a:ext cx="12192000" cy="2540000"/>
          </a:xfrm>
          <a:prstGeom prst="rect">
            <a:avLst/>
          </a:prstGeom>
        </p:spPr>
      </p:pic>
      <p:sp>
        <p:nvSpPr>
          <p:cNvPr id="16" name="Rectangle 15">
            <a:extLst>
              <a:ext uri="{FF2B5EF4-FFF2-40B4-BE49-F238E27FC236}">
                <a16:creationId xmlns:a16="http://schemas.microsoft.com/office/drawing/2014/main" id="{70F8F502-F5CD-4B1D-9308-6F339B88F1E1}"/>
              </a:ext>
            </a:extLst>
          </p:cNvPr>
          <p:cNvSpPr/>
          <p:nvPr userDrawn="1"/>
        </p:nvSpPr>
        <p:spPr>
          <a:xfrm>
            <a:off x="0" y="747831"/>
            <a:ext cx="12192000" cy="33912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B21108-0BA3-4667-91F7-93EA74583B78}"/>
              </a:ext>
            </a:extLst>
          </p:cNvPr>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330232F1-5904-4BD6-91A5-92DC14B3AFAA}"/>
              </a:ext>
            </a:extLst>
          </p:cNvPr>
          <p:cNvSpPr/>
          <p:nvPr userDrawn="1"/>
        </p:nvSpPr>
        <p:spPr>
          <a:xfrm>
            <a:off x="0" y="0"/>
            <a:ext cx="12192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EC8B0D71-CAAB-4359-90D3-5CC6558ECC9D}"/>
              </a:ext>
            </a:extLst>
          </p:cNvPr>
          <p:cNvCxnSpPr/>
          <p:nvPr userDrawn="1"/>
        </p:nvCxnSpPr>
        <p:spPr>
          <a:xfrm>
            <a:off x="0" y="6529755"/>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E823732D-3E6D-4C39-932F-AC1339CFF00F}"/>
              </a:ext>
            </a:extLst>
          </p:cNvPr>
          <p:cNvSpPr>
            <a:spLocks noGrp="1"/>
          </p:cNvSpPr>
          <p:nvPr>
            <p:ph type="ctrTitle"/>
          </p:nvPr>
        </p:nvSpPr>
        <p:spPr>
          <a:xfrm>
            <a:off x="711200" y="1508041"/>
            <a:ext cx="4673600" cy="1470025"/>
          </a:xfrm>
        </p:spPr>
        <p:txBody>
          <a:bodyPr>
            <a:noAutofit/>
          </a:bodyPr>
          <a:lstStyle>
            <a:lvl1pPr algn="l">
              <a:defRPr lang="en-US" sz="4000"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21" name="Subtitle 2">
            <a:extLst>
              <a:ext uri="{FF2B5EF4-FFF2-40B4-BE49-F238E27FC236}">
                <a16:creationId xmlns:a16="http://schemas.microsoft.com/office/drawing/2014/main" id="{FCE1A803-17A9-46A0-8645-D99C46A56EF7}"/>
              </a:ext>
            </a:extLst>
          </p:cNvPr>
          <p:cNvSpPr>
            <a:spLocks noGrp="1"/>
          </p:cNvSpPr>
          <p:nvPr>
            <p:ph type="subTitle" idx="1"/>
          </p:nvPr>
        </p:nvSpPr>
        <p:spPr>
          <a:xfrm>
            <a:off x="711200" y="4351765"/>
            <a:ext cx="4876800" cy="1066800"/>
          </a:xfrm>
        </p:spPr>
        <p:txBody>
          <a:bodyPr>
            <a:noAutofit/>
          </a:bodyPr>
          <a:lstStyle>
            <a:lvl1pPr marL="0" indent="0" algn="l">
              <a:buNone/>
              <a:defRPr lang="en-US" b="0" cap="none" spc="0" dirty="0">
                <a:ln w="0"/>
                <a:solidFill>
                  <a:schemeClr val="tx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7056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3744A-45AF-4968-9E37-E4E04FEA45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89400"/>
            <a:ext cx="12192000" cy="2540000"/>
          </a:xfrm>
          <a:prstGeom prst="rect">
            <a:avLst/>
          </a:prstGeom>
        </p:spPr>
      </p:pic>
      <p:sp>
        <p:nvSpPr>
          <p:cNvPr id="16" name="Rectangle 15">
            <a:extLst>
              <a:ext uri="{FF2B5EF4-FFF2-40B4-BE49-F238E27FC236}">
                <a16:creationId xmlns:a16="http://schemas.microsoft.com/office/drawing/2014/main" id="{70F8F502-F5CD-4B1D-9308-6F339B88F1E1}"/>
              </a:ext>
            </a:extLst>
          </p:cNvPr>
          <p:cNvSpPr/>
          <p:nvPr userDrawn="1"/>
        </p:nvSpPr>
        <p:spPr>
          <a:xfrm>
            <a:off x="0" y="747831"/>
            <a:ext cx="12192000" cy="33912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B21108-0BA3-4667-91F7-93EA74583B78}"/>
              </a:ext>
            </a:extLst>
          </p:cNvPr>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330232F1-5904-4BD6-91A5-92DC14B3AFAA}"/>
              </a:ext>
            </a:extLst>
          </p:cNvPr>
          <p:cNvSpPr/>
          <p:nvPr userDrawn="1"/>
        </p:nvSpPr>
        <p:spPr>
          <a:xfrm>
            <a:off x="0" y="0"/>
            <a:ext cx="12192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EC8B0D71-CAAB-4359-90D3-5CC6558ECC9D}"/>
              </a:ext>
            </a:extLst>
          </p:cNvPr>
          <p:cNvCxnSpPr/>
          <p:nvPr userDrawn="1"/>
        </p:nvCxnSpPr>
        <p:spPr>
          <a:xfrm>
            <a:off x="0" y="6529755"/>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E823732D-3E6D-4C39-932F-AC1339CFF00F}"/>
              </a:ext>
            </a:extLst>
          </p:cNvPr>
          <p:cNvSpPr>
            <a:spLocks noGrp="1"/>
          </p:cNvSpPr>
          <p:nvPr>
            <p:ph type="ctrTitle"/>
          </p:nvPr>
        </p:nvSpPr>
        <p:spPr>
          <a:xfrm>
            <a:off x="711200" y="1508041"/>
            <a:ext cx="4673600" cy="1470025"/>
          </a:xfrm>
        </p:spPr>
        <p:txBody>
          <a:bodyPr>
            <a:noAutofit/>
          </a:bodyPr>
          <a:lstStyle>
            <a:lvl1pPr algn="l">
              <a:defRPr lang="en-US" sz="4000"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21" name="Subtitle 2">
            <a:extLst>
              <a:ext uri="{FF2B5EF4-FFF2-40B4-BE49-F238E27FC236}">
                <a16:creationId xmlns:a16="http://schemas.microsoft.com/office/drawing/2014/main" id="{FCE1A803-17A9-46A0-8645-D99C46A56EF7}"/>
              </a:ext>
            </a:extLst>
          </p:cNvPr>
          <p:cNvSpPr>
            <a:spLocks noGrp="1"/>
          </p:cNvSpPr>
          <p:nvPr>
            <p:ph type="subTitle" idx="1"/>
          </p:nvPr>
        </p:nvSpPr>
        <p:spPr>
          <a:xfrm>
            <a:off x="711200" y="4351765"/>
            <a:ext cx="4876800" cy="1066800"/>
          </a:xfrm>
        </p:spPr>
        <p:txBody>
          <a:bodyPr>
            <a:noAutofit/>
          </a:bodyPr>
          <a:lstStyle>
            <a:lvl1pPr marL="0" indent="0" algn="l">
              <a:buNone/>
              <a:defRPr lang="en-US" b="0" cap="none" spc="0" dirty="0">
                <a:ln w="0"/>
                <a:solidFill>
                  <a:schemeClr val="tx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2" name="Rectangle 21">
            <a:extLst>
              <a:ext uri="{FF2B5EF4-FFF2-40B4-BE49-F238E27FC236}">
                <a16:creationId xmlns:a16="http://schemas.microsoft.com/office/drawing/2014/main" id="{37BE8048-D720-426A-B707-C0BEDA1C4D2A}"/>
              </a:ext>
            </a:extLst>
          </p:cNvPr>
          <p:cNvSpPr/>
          <p:nvPr userDrawn="1"/>
        </p:nvSpPr>
        <p:spPr>
          <a:xfrm>
            <a:off x="8458200" y="914400"/>
            <a:ext cx="3581400" cy="8382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r"/>
            <a:r>
              <a:rPr lang="en-US" sz="2800" b="0" i="0" dirty="0">
                <a:effectLst/>
              </a:rPr>
              <a:t>CEO Strategies</a:t>
            </a:r>
          </a:p>
          <a:p>
            <a:pPr algn="r"/>
            <a:r>
              <a:rPr lang="en-US" sz="4000" b="0" i="0" dirty="0">
                <a:solidFill>
                  <a:schemeClr val="accent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2017</a:t>
            </a:r>
            <a:r>
              <a:rPr lang="en-US" sz="2000" b="0" i="0" dirty="0">
                <a:solidFill>
                  <a:schemeClr val="accent2"/>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p>
        </p:txBody>
      </p:sp>
      <p:sp>
        <p:nvSpPr>
          <p:cNvPr id="11" name="Text Placeholder 4">
            <a:extLst>
              <a:ext uri="{FF2B5EF4-FFF2-40B4-BE49-F238E27FC236}">
                <a16:creationId xmlns:a16="http://schemas.microsoft.com/office/drawing/2014/main" id="{5BEAFA52-E03A-4DD5-B341-2A9A33E712C1}"/>
              </a:ext>
            </a:extLst>
          </p:cNvPr>
          <p:cNvSpPr>
            <a:spLocks noGrp="1"/>
          </p:cNvSpPr>
          <p:nvPr>
            <p:ph type="body" sz="quarter" idx="10"/>
          </p:nvPr>
        </p:nvSpPr>
        <p:spPr>
          <a:xfrm>
            <a:off x="9496425" y="5491492"/>
            <a:ext cx="2543175" cy="1214108"/>
          </a:xfrm>
        </p:spPr>
        <p:txBody>
          <a:bodyPr anchor="b" anchorCtr="0"/>
          <a:lstStyle>
            <a:lvl1pPr marL="0" indent="0" algn="r">
              <a:buNone/>
              <a:defRPr lang="en-US" sz="3600" kern="1200" cap="all" baseline="0" dirty="0" smtClean="0">
                <a:solidFill>
                  <a:schemeClr val="tx1"/>
                </a:solidFill>
                <a:effectLst>
                  <a:reflection blurRad="6350" stA="55000" endA="300" endPos="45500" dir="5400000" sy="-100000" algn="bl" rotWithShape="0"/>
                </a:effectLst>
                <a:latin typeface="+mn-lt"/>
                <a:ea typeface="+mn-ea"/>
                <a:cs typeface="+mn-cs"/>
              </a:defRPr>
            </a:lvl1pPr>
          </a:lstStyle>
          <a:p>
            <a:pPr lvl="0"/>
            <a:r>
              <a:rPr lang="en-US" dirty="0"/>
              <a:t>Edit Master text styles</a:t>
            </a:r>
          </a:p>
        </p:txBody>
      </p:sp>
      <p:pic>
        <p:nvPicPr>
          <p:cNvPr id="12" name="Picture 11">
            <a:extLst>
              <a:ext uri="{FF2B5EF4-FFF2-40B4-BE49-F238E27FC236}">
                <a16:creationId xmlns:a16="http://schemas.microsoft.com/office/drawing/2014/main" id="{F12C420C-BBA2-4CEC-8798-17B1EB6697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5325" y="292879"/>
            <a:ext cx="2280938" cy="297382"/>
          </a:xfrm>
          <a:prstGeom prst="rect">
            <a:avLst/>
          </a:prstGeom>
        </p:spPr>
      </p:pic>
      <p:pic>
        <p:nvPicPr>
          <p:cNvPr id="13" name="Picture 12">
            <a:extLst>
              <a:ext uri="{FF2B5EF4-FFF2-40B4-BE49-F238E27FC236}">
                <a16:creationId xmlns:a16="http://schemas.microsoft.com/office/drawing/2014/main" id="{2EFB467E-D0E2-4C44-8A28-C135851FB7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48668" y="203404"/>
            <a:ext cx="476332" cy="476332"/>
          </a:xfrm>
          <a:prstGeom prst="rect">
            <a:avLst/>
          </a:prstGeom>
        </p:spPr>
      </p:pic>
    </p:spTree>
    <p:extLst>
      <p:ext uri="{BB962C8B-B14F-4D97-AF65-F5344CB8AC3E}">
        <p14:creationId xmlns:p14="http://schemas.microsoft.com/office/powerpoint/2010/main" val="25747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Clients">
    <p:spTree>
      <p:nvGrpSpPr>
        <p:cNvPr id="1" name=""/>
        <p:cNvGrpSpPr/>
        <p:nvPr/>
      </p:nvGrpSpPr>
      <p:grpSpPr>
        <a:xfrm>
          <a:off x="0" y="0"/>
          <a:ext cx="0" cy="0"/>
          <a:chOff x="0" y="0"/>
          <a:chExt cx="0" cy="0"/>
        </a:xfrm>
      </p:grpSpPr>
      <p:sp>
        <p:nvSpPr>
          <p:cNvPr id="8" name="Rectangle 7"/>
          <p:cNvSpPr/>
          <p:nvPr userDrawn="1"/>
        </p:nvSpPr>
        <p:spPr bwMode="hidden">
          <a:xfrm>
            <a:off x="212365" y="1384299"/>
            <a:ext cx="3671220" cy="5459306"/>
          </a:xfrm>
          <a:prstGeom prst="rect">
            <a:avLst/>
          </a:prstGeom>
          <a:solidFill>
            <a:schemeClr val="accent2"/>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bwMode="hidden">
          <a:xfrm>
            <a:off x="4207895" y="1384299"/>
            <a:ext cx="3671220" cy="5459306"/>
          </a:xfrm>
          <a:prstGeom prst="rect">
            <a:avLst/>
          </a:prstGeom>
          <a:solidFill>
            <a:schemeClr val="accent2"/>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bwMode="hidden">
          <a:xfrm>
            <a:off x="8203426" y="1384299"/>
            <a:ext cx="3671220" cy="5459306"/>
          </a:xfrm>
          <a:prstGeom prst="rect">
            <a:avLst/>
          </a:prstGeom>
          <a:solidFill>
            <a:schemeClr val="accent2"/>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p:nvPr>
        </p:nvSpPr>
        <p:spPr>
          <a:xfrm>
            <a:off x="493495" y="1676400"/>
            <a:ext cx="3108960" cy="5194298"/>
          </a:xfrm>
        </p:spPr>
        <p:txBody>
          <a:bodyPr/>
          <a:lstStyle>
            <a:lvl1pPr>
              <a:buClr>
                <a:schemeClr val="accent1"/>
              </a:buClr>
              <a:buSzPct val="200000"/>
              <a:defRPr lang="en-US" dirty="0">
                <a:solidFill>
                  <a:schemeClr val="bg1"/>
                </a:solidFill>
              </a:defRPr>
            </a:lvl1pPr>
            <a:lvl2pPr>
              <a:spcBef>
                <a:spcPts val="600"/>
              </a:spcBef>
              <a:buClr>
                <a:schemeClr val="accent4"/>
              </a:buCl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Edit Master text styles</a:t>
            </a:r>
          </a:p>
          <a:p>
            <a:pPr lvl="1"/>
            <a:r>
              <a:rPr lang="en-US" dirty="0"/>
              <a:t>Second level</a:t>
            </a:r>
          </a:p>
        </p:txBody>
      </p:sp>
      <p:sp>
        <p:nvSpPr>
          <p:cNvPr id="11" name="Text Placeholder 10"/>
          <p:cNvSpPr>
            <a:spLocks noGrp="1"/>
          </p:cNvSpPr>
          <p:nvPr>
            <p:ph type="body" sz="quarter" idx="11"/>
          </p:nvPr>
        </p:nvSpPr>
        <p:spPr>
          <a:xfrm>
            <a:off x="4489025" y="1676400"/>
            <a:ext cx="3108960" cy="5194298"/>
          </a:xfrm>
        </p:spPr>
        <p:txBody>
          <a:bodyPr/>
          <a:lstStyle>
            <a:lvl1pPr>
              <a:buClr>
                <a:schemeClr val="accent1"/>
              </a:buClr>
              <a:buSzPct val="200000"/>
              <a:defRPr lang="en-US" dirty="0">
                <a:solidFill>
                  <a:schemeClr val="bg1"/>
                </a:solidFill>
              </a:defRPr>
            </a:lvl1pPr>
            <a:lvl2pPr>
              <a:spcBef>
                <a:spcPts val="600"/>
              </a:spcBef>
              <a:buClr>
                <a:schemeClr val="accent4"/>
              </a:buCl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Edit Master text styles</a:t>
            </a:r>
          </a:p>
          <a:p>
            <a:pPr lvl="1"/>
            <a:r>
              <a:rPr lang="en-US" dirty="0"/>
              <a:t>Second level</a:t>
            </a:r>
          </a:p>
        </p:txBody>
      </p:sp>
      <p:sp>
        <p:nvSpPr>
          <p:cNvPr id="22" name="Text Placeholder 21"/>
          <p:cNvSpPr>
            <a:spLocks noGrp="1"/>
          </p:cNvSpPr>
          <p:nvPr>
            <p:ph type="body" sz="quarter" idx="12"/>
          </p:nvPr>
        </p:nvSpPr>
        <p:spPr>
          <a:xfrm>
            <a:off x="8484556" y="1676400"/>
            <a:ext cx="3108960" cy="5194298"/>
          </a:xfrm>
        </p:spPr>
        <p:txBody>
          <a:bodyPr/>
          <a:lstStyle>
            <a:lvl1pPr>
              <a:buClr>
                <a:schemeClr val="accent1"/>
              </a:buClr>
              <a:buSzPct val="200000"/>
              <a:defRPr lang="en-US" dirty="0">
                <a:solidFill>
                  <a:schemeClr val="bg1"/>
                </a:solidFill>
              </a:defRPr>
            </a:lvl1pPr>
            <a:lvl2pPr>
              <a:spcBef>
                <a:spcPts val="600"/>
              </a:spcBef>
              <a:buClr>
                <a:schemeClr val="accent4"/>
              </a:buCl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Edit Master text styles</a:t>
            </a:r>
          </a:p>
          <a:p>
            <a:pPr lvl="1"/>
            <a:r>
              <a:rPr lang="en-US" dirty="0"/>
              <a:t>Second level</a:t>
            </a:r>
          </a:p>
        </p:txBody>
      </p:sp>
      <p:sp>
        <p:nvSpPr>
          <p:cNvPr id="3" name="Title 2">
            <a:extLst>
              <a:ext uri="{FF2B5EF4-FFF2-40B4-BE49-F238E27FC236}">
                <a16:creationId xmlns:a16="http://schemas.microsoft.com/office/drawing/2014/main" id="{E97C66B0-C107-4434-AC25-9C1D956850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585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AF60C90-83C8-4169-8F9C-1A2828619A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704" b="35296"/>
          <a:stretch/>
        </p:blipFill>
        <p:spPr>
          <a:xfrm>
            <a:off x="-7035" y="0"/>
            <a:ext cx="12192000" cy="1143000"/>
          </a:xfrm>
          <a:prstGeom prst="rect">
            <a:avLst/>
          </a:prstGeom>
        </p:spPr>
      </p:pic>
      <p:sp>
        <p:nvSpPr>
          <p:cNvPr id="22" name="Rectangle 21">
            <a:extLst>
              <a:ext uri="{FF2B5EF4-FFF2-40B4-BE49-F238E27FC236}">
                <a16:creationId xmlns:a16="http://schemas.microsoft.com/office/drawing/2014/main" id="{135C4F2A-39CC-4559-9D78-53E30662D376}"/>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Connector 22">
            <a:extLst>
              <a:ext uri="{FF2B5EF4-FFF2-40B4-BE49-F238E27FC236}">
                <a16:creationId xmlns:a16="http://schemas.microsoft.com/office/drawing/2014/main" id="{00CC7870-E9AA-4340-9BA6-8E4AB8CFC3CB}"/>
              </a:ext>
            </a:extLst>
          </p:cNvPr>
          <p:cNvCxnSpPr/>
          <p:nvPr userDrawn="1"/>
        </p:nvCxnSpPr>
        <p:spPr>
          <a:xfrm>
            <a:off x="0" y="66294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800DA4E-8DEF-416D-96B9-12434CAFB06C}"/>
              </a:ext>
            </a:extLst>
          </p:cNvPr>
          <p:cNvCxnSpPr/>
          <p:nvPr userDrawn="1"/>
        </p:nvCxnSpPr>
        <p:spPr>
          <a:xfrm>
            <a:off x="-7035" y="1143000"/>
            <a:ext cx="1219903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7845E98-3EC0-45D6-9C49-1E8D7087F1EF}"/>
              </a:ext>
            </a:extLst>
          </p:cNvPr>
          <p:cNvSpPr/>
          <p:nvPr userDrawn="1"/>
        </p:nvSpPr>
        <p:spPr>
          <a:xfrm>
            <a:off x="10058400" y="-1"/>
            <a:ext cx="2133600" cy="1142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bwMode="hidden">
          <a:xfrm>
            <a:off x="1449420" y="1219200"/>
            <a:ext cx="10742579" cy="1798875"/>
          </a:xfrm>
          <a:prstGeom prst="rect">
            <a:avLst/>
          </a:prstGeom>
          <a:solidFill>
            <a:schemeClr val="accent2"/>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695857" y="1341397"/>
            <a:ext cx="6080760" cy="1468133"/>
          </a:xfrm>
        </p:spPr>
        <p:txBody>
          <a:bodyPr>
            <a:noAutofit/>
          </a:bodyPr>
          <a:lstStyle>
            <a:lvl1pPr marL="0" indent="0">
              <a:buNone/>
              <a:defRPr sz="2400">
                <a:solidFill>
                  <a:schemeClr val="bg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341397"/>
            <a:ext cx="3657600" cy="1554480"/>
          </a:xfrm>
        </p:spPr>
        <p:txBody>
          <a:bodyPr>
            <a:normAutofit/>
          </a:bodyPr>
          <a:lstStyle>
            <a:lvl1pPr marL="0" indent="0">
              <a:lnSpc>
                <a:spcPct val="90000"/>
              </a:lnSpc>
              <a:spcBef>
                <a:spcPts val="1200"/>
              </a:spcBef>
              <a:buNone/>
              <a:defRPr sz="2800" b="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3119195"/>
            <a:ext cx="10742579" cy="1798875"/>
          </a:xfrm>
          <a:prstGeom prst="rect">
            <a:avLst/>
          </a:prstGeom>
          <a:solidFill>
            <a:schemeClr val="accent2"/>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5019189"/>
            <a:ext cx="10742579" cy="1798875"/>
          </a:xfrm>
          <a:prstGeom prst="rect">
            <a:avLst/>
          </a:prstGeom>
          <a:solidFill>
            <a:schemeClr val="accent2"/>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3248018"/>
            <a:ext cx="6080760" cy="1468133"/>
          </a:xfrm>
        </p:spPr>
        <p:txBody>
          <a:bodyPr>
            <a:noAutofit/>
          </a:bodyPr>
          <a:lstStyle>
            <a:lvl1pPr marL="0" indent="0">
              <a:buNone/>
              <a:defRPr sz="2400">
                <a:solidFill>
                  <a:schemeClr val="bg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3248018"/>
            <a:ext cx="3657600" cy="1554480"/>
          </a:xfrm>
        </p:spPr>
        <p:txBody>
          <a:bodyPr>
            <a:noAutofit/>
          </a:bodyPr>
          <a:lstStyle>
            <a:lvl1pPr marL="0" indent="0">
              <a:lnSpc>
                <a:spcPct val="90000"/>
              </a:lnSpc>
              <a:spcBef>
                <a:spcPts val="1200"/>
              </a:spcBef>
              <a:buNone/>
              <a:defRPr sz="2800" b="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5164367"/>
            <a:ext cx="6080760" cy="1468133"/>
          </a:xfrm>
        </p:spPr>
        <p:txBody>
          <a:bodyPr>
            <a:noAutofit/>
          </a:bodyPr>
          <a:lstStyle>
            <a:lvl1pPr marL="0" indent="0">
              <a:buNone/>
              <a:defRPr sz="2400">
                <a:solidFill>
                  <a:schemeClr val="bg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5164367"/>
            <a:ext cx="3657600" cy="1554480"/>
          </a:xfrm>
        </p:spPr>
        <p:txBody>
          <a:bodyPr>
            <a:noAutofit/>
          </a:bodyPr>
          <a:lstStyle>
            <a:lvl1pPr marL="0" indent="0">
              <a:lnSpc>
                <a:spcPct val="90000"/>
              </a:lnSpc>
              <a:spcBef>
                <a:spcPts val="1200"/>
              </a:spcBef>
              <a:buNone/>
              <a:defRPr sz="2800" b="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340660"/>
            <a:ext cx="995128" cy="1554480"/>
          </a:xfrm>
        </p:spPr>
        <p:txBody>
          <a:bodyPr>
            <a:noAutofit/>
          </a:bodyPr>
          <a:lstStyle>
            <a:lvl1pPr marL="0" indent="0" algn="r">
              <a:lnSpc>
                <a:spcPct val="90000"/>
              </a:lnSpc>
              <a:spcBef>
                <a:spcPts val="1200"/>
              </a:spcBef>
              <a:buNone/>
              <a:defRPr sz="4800" b="0">
                <a:solidFill>
                  <a:schemeClr val="tx2"/>
                </a:solidFill>
                <a:effectLst>
                  <a:outerShdw blurRad="38100" dist="38100" dir="2700000" algn="tl">
                    <a:srgbClr val="000000">
                      <a:alpha val="43137"/>
                    </a:srgb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3248018"/>
            <a:ext cx="995128" cy="1554480"/>
          </a:xfrm>
        </p:spPr>
        <p:txBody>
          <a:bodyPr>
            <a:noAutofit/>
          </a:bodyPr>
          <a:lstStyle>
            <a:lvl1pPr marL="0" indent="0" algn="r">
              <a:lnSpc>
                <a:spcPct val="90000"/>
              </a:lnSpc>
              <a:spcBef>
                <a:spcPts val="1200"/>
              </a:spcBef>
              <a:buNone/>
              <a:defRPr sz="4800" b="0">
                <a:solidFill>
                  <a:schemeClr val="tx2"/>
                </a:solidFill>
                <a:effectLst>
                  <a:outerShdw blurRad="38100" dist="38100" dir="2700000" algn="tl">
                    <a:srgbClr val="000000">
                      <a:alpha val="43137"/>
                    </a:srgb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5164367"/>
            <a:ext cx="995128" cy="1554480"/>
          </a:xfrm>
        </p:spPr>
        <p:txBody>
          <a:bodyPr>
            <a:noAutofit/>
          </a:bodyPr>
          <a:lstStyle>
            <a:lvl1pPr marL="0" indent="0" algn="r">
              <a:lnSpc>
                <a:spcPct val="90000"/>
              </a:lnSpc>
              <a:spcBef>
                <a:spcPts val="1200"/>
              </a:spcBef>
              <a:buNone/>
              <a:defRPr sz="4800" b="0">
                <a:solidFill>
                  <a:schemeClr val="tx2"/>
                </a:solidFill>
                <a:effectLst>
                  <a:outerShdw blurRad="38100" dist="38100" dir="2700000" algn="tl">
                    <a:srgbClr val="000000">
                      <a:alpha val="43137"/>
                    </a:srgb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sp>
        <p:nvSpPr>
          <p:cNvPr id="5" name="Title 4">
            <a:extLst>
              <a:ext uri="{FF2B5EF4-FFF2-40B4-BE49-F238E27FC236}">
                <a16:creationId xmlns:a16="http://schemas.microsoft.com/office/drawing/2014/main" id="{7EEC48DE-4721-4541-B747-5FFAA87367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09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6"/>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190077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a:ln>
                  <a:noFill/>
                </a:ln>
              </a:defRPr>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3740267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6"/>
          </p:nvPr>
        </p:nvSpPr>
        <p:spPr>
          <a:xfrm>
            <a:off x="508000" y="2057400"/>
            <a:ext cx="52070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667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15240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6"/>
              </a:buClr>
              <a:defRPr sz="2800">
                <a:solidFill>
                  <a:schemeClr val="bg1"/>
                </a:solidFill>
              </a:defRPr>
            </a:lvl1pPr>
            <a:lvl2pPr>
              <a:buClr>
                <a:schemeClr val="accent2"/>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620363" y="0"/>
            <a:ext cx="7571637" cy="381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06B8DA00-2D27-4084-A582-7ED49ADDB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1513356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a:extLst>
              <a:ext uri="{FF2B5EF4-FFF2-40B4-BE49-F238E27FC236}">
                <a16:creationId xmlns:a16="http://schemas.microsoft.com/office/drawing/2014/main" id="{4C3F4EE3-2102-4568-B9CB-A37D3ABCA50B}"/>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a:extLst>
              <a:ext uri="{FF2B5EF4-FFF2-40B4-BE49-F238E27FC236}">
                <a16:creationId xmlns:a16="http://schemas.microsoft.com/office/drawing/2014/main" id="{B15E1A99-D58E-43E2-8CDA-4844BE0F2878}"/>
              </a:ext>
            </a:extLst>
          </p:cNvPr>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971733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508000" y="2057401"/>
            <a:ext cx="113030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356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F42D85-6D6D-4ED8-A207-576450FE2C32}" type="slidenum">
              <a:rPr lang="en-US" smtClean="0"/>
              <a:pPr/>
              <a:t>‹#›</a:t>
            </a:fld>
            <a:endParaRPr lang="en-US" dirty="0"/>
          </a:p>
        </p:txBody>
      </p:sp>
      <p:sp>
        <p:nvSpPr>
          <p:cNvPr id="6" name="Content Placeholder 5">
            <a:extLst>
              <a:ext uri="{FF2B5EF4-FFF2-40B4-BE49-F238E27FC236}">
                <a16:creationId xmlns:a16="http://schemas.microsoft.com/office/drawing/2014/main" id="{2C3433F3-1ADD-4257-B079-2759E619FB57}"/>
              </a:ext>
            </a:extLst>
          </p:cNvPr>
          <p:cNvSpPr>
            <a:spLocks noGrp="1"/>
          </p:cNvSpPr>
          <p:nvPr>
            <p:ph sz="quarter" idx="12"/>
          </p:nvPr>
        </p:nvSpPr>
        <p:spPr>
          <a:xfrm>
            <a:off x="371061" y="1828800"/>
            <a:ext cx="11049000"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5367148C-AD2B-43CB-9036-A0F86C6ED3C8}"/>
              </a:ext>
            </a:extLst>
          </p:cNvPr>
          <p:cNvSpPr>
            <a:spLocks noGrp="1"/>
          </p:cNvSpPr>
          <p:nvPr>
            <p:ph type="subTitle" idx="14"/>
          </p:nvPr>
        </p:nvSpPr>
        <p:spPr>
          <a:xfrm>
            <a:off x="371061" y="1295400"/>
            <a:ext cx="10947400" cy="381000"/>
          </a:xfrm>
        </p:spPr>
        <p:txBody>
          <a:bodyPr>
            <a:noAutofit/>
          </a:bodyPr>
          <a:lstStyle>
            <a:lvl1pPr marL="0" indent="0" algn="l">
              <a:buNone/>
              <a:defRPr lang="en-US" cap="all" baseline="0" dirty="0">
                <a:solidFill>
                  <a:schemeClr val="accent5"/>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10">
            <a:extLst>
              <a:ext uri="{FF2B5EF4-FFF2-40B4-BE49-F238E27FC236}">
                <a16:creationId xmlns:a16="http://schemas.microsoft.com/office/drawing/2014/main" id="{B4A4D9E9-B338-43F0-A841-5DF42CA9796E}"/>
              </a:ext>
            </a:extLst>
          </p:cNvPr>
          <p:cNvSpPr>
            <a:spLocks noGrp="1"/>
          </p:cNvSpPr>
          <p:nvPr>
            <p:ph type="body" sz="quarter" idx="11"/>
          </p:nvPr>
        </p:nvSpPr>
        <p:spPr>
          <a:xfrm>
            <a:off x="7601146" y="5638800"/>
            <a:ext cx="4267200" cy="914400"/>
          </a:xfrm>
          <a:prstGeom prst="rect">
            <a:avLst/>
          </a:prstGeom>
        </p:spPr>
        <p:txBody>
          <a:bodyPr anchor="b" anchorCtr="0">
            <a:noAutofit/>
          </a:bodyPr>
          <a:lstStyle>
            <a:lvl1pPr marL="0" indent="0" algn="r">
              <a:buNone/>
              <a:defRPr sz="1800" b="1">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a:extLst>
              <a:ext uri="{FF2B5EF4-FFF2-40B4-BE49-F238E27FC236}">
                <a16:creationId xmlns:a16="http://schemas.microsoft.com/office/drawing/2014/main" id="{6D9855C8-F1AF-449A-B2F8-9F40D61CEC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045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21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1"/>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780303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2667000" y="1447800"/>
            <a:ext cx="8356600" cy="41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userDrawn="1">
            <p:ph type="subTitle" idx="14"/>
          </p:nvPr>
        </p:nvSpPr>
        <p:spPr>
          <a:xfrm>
            <a:off x="508000" y="762000"/>
            <a:ext cx="10972800" cy="381000"/>
          </a:xfrm>
        </p:spPr>
        <p:txBody>
          <a:bodyPr>
            <a:noAutofit/>
          </a:bodyPr>
          <a:lstStyle>
            <a:lvl1pPr marL="0" indent="0" algn="l">
              <a:buNone/>
              <a:defRPr sz="1800" b="1"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1" name="Title 2">
            <a:extLst>
              <a:ext uri="{FF2B5EF4-FFF2-40B4-BE49-F238E27FC236}">
                <a16:creationId xmlns:a16="http://schemas.microsoft.com/office/drawing/2014/main" id="{16CD83AF-882E-4A21-9902-A8C650F2CF9A}"/>
              </a:ext>
            </a:extLst>
          </p:cNvPr>
          <p:cNvSpPr>
            <a:spLocks noGrp="1"/>
          </p:cNvSpPr>
          <p:nvPr>
            <p:ph type="title"/>
          </p:nvPr>
        </p:nvSpPr>
        <p:spPr>
          <a:xfrm>
            <a:off x="508000" y="0"/>
            <a:ext cx="10972800" cy="639762"/>
          </a:xfrm>
        </p:spPr>
        <p:txBody>
          <a:bodyPr/>
          <a:lstStyle>
            <a:lvl1pPr>
              <a:defRPr sz="2800">
                <a:ln>
                  <a:noFill/>
                </a:ln>
                <a:solidFill>
                  <a:schemeClr val="accent1"/>
                </a:solidFill>
              </a:defRPr>
            </a:lvl1pPr>
          </a:lstStyle>
          <a:p>
            <a:r>
              <a:rPr lang="en-US" dirty="0"/>
              <a:t>Click to edit Master title style</a:t>
            </a:r>
          </a:p>
        </p:txBody>
      </p:sp>
      <p:sp>
        <p:nvSpPr>
          <p:cNvPr id="22" name="Rectangle 21">
            <a:extLst>
              <a:ext uri="{FF2B5EF4-FFF2-40B4-BE49-F238E27FC236}">
                <a16:creationId xmlns:a16="http://schemas.microsoft.com/office/drawing/2014/main" id="{C0277C4B-25C2-4390-A11B-DBF9A7049B15}"/>
              </a:ext>
            </a:extLst>
          </p:cNvPr>
          <p:cNvSpPr/>
          <p:nvPr userDrawn="1"/>
        </p:nvSpPr>
        <p:spPr>
          <a:xfrm>
            <a:off x="0" y="5867400"/>
            <a:ext cx="12192000" cy="990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24" name="Slide Number Placeholder 5">
            <a:extLst>
              <a:ext uri="{FF2B5EF4-FFF2-40B4-BE49-F238E27FC236}">
                <a16:creationId xmlns:a16="http://schemas.microsoft.com/office/drawing/2014/main" id="{9088031E-BD0C-4B7F-A248-E237BAF3D938}"/>
              </a:ext>
            </a:extLst>
          </p:cNvPr>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26" name="Straight Connector 25">
            <a:extLst>
              <a:ext uri="{FF2B5EF4-FFF2-40B4-BE49-F238E27FC236}">
                <a16:creationId xmlns:a16="http://schemas.microsoft.com/office/drawing/2014/main" id="{611A6D0E-2877-446B-9287-7590B9EEDCC7}"/>
              </a:ext>
            </a:extLst>
          </p:cNvPr>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 Placeholder 7">
            <a:extLst>
              <a:ext uri="{FF2B5EF4-FFF2-40B4-BE49-F238E27FC236}">
                <a16:creationId xmlns:a16="http://schemas.microsoft.com/office/drawing/2014/main" id="{08A39AE6-4282-49E5-AD17-B9A0A22B8909}"/>
              </a:ext>
            </a:extLst>
          </p:cNvPr>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174214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lang="en-US" dirty="0"/>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348945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5"/>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035989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a:ln>
                  <a:noFill/>
                </a:ln>
              </a:defRPr>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279460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6"/>
          </p:nvPr>
        </p:nvSpPr>
        <p:spPr>
          <a:xfrm>
            <a:off x="508000" y="2057400"/>
            <a:ext cx="52070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022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a:extLst>
              <a:ext uri="{FF2B5EF4-FFF2-40B4-BE49-F238E27FC236}">
                <a16:creationId xmlns:a16="http://schemas.microsoft.com/office/drawing/2014/main" id="{33BB18C1-604D-433B-990D-3F5D58133374}"/>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a:extLst>
              <a:ext uri="{FF2B5EF4-FFF2-40B4-BE49-F238E27FC236}">
                <a16:creationId xmlns:a16="http://schemas.microsoft.com/office/drawing/2014/main" id="{6A5D5804-3CB9-43E8-A4C8-A3E56D39B855}"/>
              </a:ext>
            </a:extLst>
          </p:cNvPr>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3626877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012" y="0"/>
            <a:ext cx="32725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29000" y="609600"/>
            <a:ext cx="8458201" cy="4343400"/>
          </a:xfrm>
          <a:prstGeom prst="rect">
            <a:avLst/>
          </a:prstGeom>
        </p:spPr>
        <p:txBody>
          <a:bodyPr/>
          <a:lstStyle>
            <a:lvl1pPr>
              <a:buClr>
                <a:schemeClr val="accent1"/>
              </a:buClr>
              <a:defRPr sz="2800">
                <a:solidFill>
                  <a:schemeClr val="bg1"/>
                </a:solidFill>
              </a:defRPr>
            </a:lvl1pPr>
            <a:lvl2pPr>
              <a:buClr>
                <a:schemeClr val="accent6"/>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0"/>
          </p:nvPr>
        </p:nvSpPr>
        <p:spPr>
          <a:xfrm>
            <a:off x="7315200" y="5791200"/>
            <a:ext cx="4267200" cy="914400"/>
          </a:xfrm>
          <a:prstGeom prst="rect">
            <a:avLst/>
          </a:prstGeo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hasCustomPrompt="1"/>
          </p:nvPr>
        </p:nvSpPr>
        <p:spPr>
          <a:xfrm>
            <a:off x="304801" y="609600"/>
            <a:ext cx="2590799" cy="1371600"/>
          </a:xfrm>
        </p:spPr>
        <p:txBody>
          <a:bodyPr anchor="b">
            <a:noAutofit/>
          </a:bodyPr>
          <a:lstStyle>
            <a:lvl1pPr algn="l">
              <a:defRPr sz="4000" b="1">
                <a:solidFill>
                  <a:schemeClr val="bg1"/>
                </a:solidFill>
              </a:defRPr>
            </a:lvl1pPr>
          </a:lstStyle>
          <a:p>
            <a:r>
              <a:rPr lang="en-US" dirty="0"/>
              <a:t>Meet the Presenters</a:t>
            </a:r>
          </a:p>
        </p:txBody>
      </p:sp>
      <p:sp>
        <p:nvSpPr>
          <p:cNvPr id="7" name="Rectangle 6">
            <a:extLst>
              <a:ext uri="{FF2B5EF4-FFF2-40B4-BE49-F238E27FC236}">
                <a16:creationId xmlns:a16="http://schemas.microsoft.com/office/drawing/2014/main" id="{5E2EE759-F2C7-4DBE-B31B-A726685E99D3}"/>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42414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508000" y="2057401"/>
            <a:ext cx="113030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83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Subtitle 2"/>
          <p:cNvSpPr>
            <a:spLocks noGrp="1"/>
          </p:cNvSpPr>
          <p:nvPr>
            <p:ph type="subTitle" idx="14"/>
          </p:nvPr>
        </p:nvSpPr>
        <p:spPr>
          <a:xfrm>
            <a:off x="371061" y="1295400"/>
            <a:ext cx="10972800" cy="381000"/>
          </a:xfrm>
        </p:spPr>
        <p:txBody>
          <a:bodyPr>
            <a:noAutofit/>
          </a:bodyPr>
          <a:lstStyle>
            <a:lvl1pPr marL="0" indent="0" algn="l">
              <a:buNone/>
              <a:defRPr lang="en-US" cap="all" baseline="0" dirty="0">
                <a:solidFill>
                  <a:schemeClr val="accent5"/>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Content Placeholder 2"/>
          <p:cNvSpPr>
            <a:spLocks noGrp="1"/>
          </p:cNvSpPr>
          <p:nvPr>
            <p:ph idx="1" hasCustomPrompt="1"/>
          </p:nvPr>
        </p:nvSpPr>
        <p:spPr>
          <a:xfrm>
            <a:off x="371061" y="1828799"/>
            <a:ext cx="5283200" cy="4191001"/>
          </a:xfrm>
        </p:spPr>
        <p:txBody>
          <a:bodyPr>
            <a:noAutofit/>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15" hasCustomPrompt="1"/>
          </p:nvPr>
        </p:nvSpPr>
        <p:spPr>
          <a:xfrm>
            <a:off x="6019800" y="1828799"/>
            <a:ext cx="5638800" cy="4191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4EDC59-4B5F-4B22-98F2-4029753E039B}"/>
              </a:ext>
            </a:extLst>
          </p:cNvPr>
          <p:cNvSpPr>
            <a:spLocks noGrp="1"/>
          </p:cNvSpPr>
          <p:nvPr>
            <p:ph type="body" sz="quarter" idx="11"/>
          </p:nvPr>
        </p:nvSpPr>
        <p:spPr>
          <a:xfrm>
            <a:off x="7601146" y="5638800"/>
            <a:ext cx="4267200" cy="914400"/>
          </a:xfrm>
          <a:prstGeom prst="rect">
            <a:avLst/>
          </a:prstGeom>
        </p:spPr>
        <p:txBody>
          <a:bodyPr anchor="b" anchorCtr="0">
            <a:noAutofit/>
          </a:bodyPr>
          <a:lstStyle>
            <a:lvl1pPr marL="0" indent="0" algn="r">
              <a:buNone/>
              <a:defRPr sz="1800" b="1">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B1DB5747-1A57-4C4C-B72D-EA3DB6E359D9}"/>
              </a:ext>
            </a:extLst>
          </p:cNvPr>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6" name="Title 5">
            <a:extLst>
              <a:ext uri="{FF2B5EF4-FFF2-40B4-BE49-F238E27FC236}">
                <a16:creationId xmlns:a16="http://schemas.microsoft.com/office/drawing/2014/main" id="{2558D7C6-45F3-4D9A-803E-F11572326F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998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885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3694224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lang="en-US" dirty="0"/>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2169817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45048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a:t>Click to edit Master title style</a:t>
            </a:r>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9199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3133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a:t>Click to edit Master title style</a:t>
            </a:r>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4" name="Content Placeholder 3"/>
          <p:cNvSpPr>
            <a:spLocks noGrp="1"/>
          </p:cNvSpPr>
          <p:nvPr>
            <p:ph sz="quarter" idx="17"/>
          </p:nvPr>
        </p:nvSpPr>
        <p:spPr>
          <a:xfrm>
            <a:off x="1361008" y="4419600"/>
            <a:ext cx="10373792" cy="122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8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5"/>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848077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512064" y="2397787"/>
            <a:ext cx="53848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5"/>
          <p:cNvSpPr>
            <a:spLocks noGrp="1"/>
          </p:cNvSpPr>
          <p:nvPr>
            <p:ph sz="quarter" idx="14"/>
          </p:nvPr>
        </p:nvSpPr>
        <p:spPr>
          <a:xfrm>
            <a:off x="6073419" y="2397788"/>
            <a:ext cx="5610157"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
          </p:nvPr>
        </p:nvSpPr>
        <p:spPr>
          <a:xfrm>
            <a:off x="508000" y="1752600"/>
            <a:ext cx="5384800" cy="639762"/>
          </a:xfrm>
          <a:solidFill>
            <a:schemeClr val="accent3">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4"/>
          <p:cNvSpPr>
            <a:spLocks noGrp="1"/>
          </p:cNvSpPr>
          <p:nvPr>
            <p:ph type="body" sz="quarter" idx="3"/>
          </p:nvPr>
        </p:nvSpPr>
        <p:spPr>
          <a:xfrm>
            <a:off x="6069355" y="1752600"/>
            <a:ext cx="5614645" cy="639762"/>
          </a:xfrm>
          <a:solidFill>
            <a:schemeClr val="accent2">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76"/>
          <p:cNvSpPr>
            <a:spLocks noGrp="1"/>
          </p:cNvSpPr>
          <p:nvPr>
            <p:ph type="body" sz="quarter" idx="13"/>
          </p:nvPr>
        </p:nvSpPr>
        <p:spPr>
          <a:xfrm>
            <a:off x="6604000" y="5943600"/>
            <a:ext cx="508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a:t>Click to edit Master text styles</a:t>
            </a:r>
          </a:p>
        </p:txBody>
      </p:sp>
    </p:spTree>
    <p:extLst>
      <p:ext uri="{BB962C8B-B14F-4D97-AF65-F5344CB8AC3E}">
        <p14:creationId xmlns:p14="http://schemas.microsoft.com/office/powerpoint/2010/main" val="5017297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15240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5"/>
              </a:buClr>
              <a:defRPr sz="2800">
                <a:solidFill>
                  <a:schemeClr val="bg1"/>
                </a:solidFill>
              </a:defRPr>
            </a:lvl1pPr>
            <a:lvl2pPr>
              <a:buClr>
                <a:schemeClr val="accent2"/>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620363" y="0"/>
            <a:ext cx="7571637" cy="381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06B8DA00-2D27-4084-A582-7ED49ADDB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1995550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5"/>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686930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a:ln>
                  <a:noFill/>
                </a:ln>
              </a:defRPr>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119509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Subtitle 2"/>
          <p:cNvSpPr>
            <a:spLocks noGrp="1"/>
          </p:cNvSpPr>
          <p:nvPr>
            <p:ph type="subTitle" idx="14"/>
          </p:nvPr>
        </p:nvSpPr>
        <p:spPr>
          <a:xfrm>
            <a:off x="371061" y="1295400"/>
            <a:ext cx="10972800" cy="381000"/>
          </a:xfrm>
        </p:spPr>
        <p:txBody>
          <a:bodyPr>
            <a:noAutofit/>
          </a:bodyPr>
          <a:lstStyle>
            <a:lvl1pPr marL="0" indent="0" algn="l">
              <a:buNone/>
              <a:defRPr lang="en-US" cap="all" baseline="0" dirty="0">
                <a:solidFill>
                  <a:schemeClr val="accent5"/>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Content Placeholder 2"/>
          <p:cNvSpPr>
            <a:spLocks noGrp="1"/>
          </p:cNvSpPr>
          <p:nvPr>
            <p:ph idx="1" hasCustomPrompt="1"/>
          </p:nvPr>
        </p:nvSpPr>
        <p:spPr>
          <a:xfrm>
            <a:off x="371061" y="2408676"/>
            <a:ext cx="5283200" cy="3733801"/>
          </a:xfrm>
        </p:spPr>
        <p:txBody>
          <a:bodyPr>
            <a:noAutofit/>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15" hasCustomPrompt="1"/>
          </p:nvPr>
        </p:nvSpPr>
        <p:spPr>
          <a:xfrm>
            <a:off x="5992238" y="2408676"/>
            <a:ext cx="5638800" cy="3733800"/>
          </a:xfrm>
        </p:spPr>
        <p:txBody>
          <a:bodyPr>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4EDC59-4B5F-4B22-98F2-4029753E039B}"/>
              </a:ext>
            </a:extLst>
          </p:cNvPr>
          <p:cNvSpPr>
            <a:spLocks noGrp="1"/>
          </p:cNvSpPr>
          <p:nvPr>
            <p:ph type="body" sz="quarter" idx="11"/>
          </p:nvPr>
        </p:nvSpPr>
        <p:spPr>
          <a:xfrm>
            <a:off x="7601146" y="5638800"/>
            <a:ext cx="4267200" cy="914400"/>
          </a:xfrm>
          <a:prstGeom prst="rect">
            <a:avLst/>
          </a:prstGeom>
        </p:spPr>
        <p:txBody>
          <a:bodyPr anchor="b" anchorCtr="0">
            <a:noAutofit/>
          </a:bodyPr>
          <a:lstStyle>
            <a:lvl1pPr marL="0" indent="0" algn="r">
              <a:buNone/>
              <a:defRPr sz="1800" b="1">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B1DB5747-1A57-4C4C-B72D-EA3DB6E359D9}"/>
              </a:ext>
            </a:extLst>
          </p:cNvPr>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6" name="Text Placeholder 5">
            <a:extLst>
              <a:ext uri="{FF2B5EF4-FFF2-40B4-BE49-F238E27FC236}">
                <a16:creationId xmlns:a16="http://schemas.microsoft.com/office/drawing/2014/main" id="{112003A8-7505-4640-812F-AF32BEA2D67D}"/>
              </a:ext>
            </a:extLst>
          </p:cNvPr>
          <p:cNvSpPr>
            <a:spLocks noGrp="1"/>
          </p:cNvSpPr>
          <p:nvPr>
            <p:ph type="body" sz="quarter" idx="16"/>
          </p:nvPr>
        </p:nvSpPr>
        <p:spPr>
          <a:xfrm>
            <a:off x="371061" y="1828800"/>
            <a:ext cx="5319206" cy="579876"/>
          </a:xfrm>
          <a:solidFill>
            <a:schemeClr val="accent1">
              <a:lumMod val="40000"/>
              <a:lumOff val="60000"/>
            </a:schemeClr>
          </a:solidFill>
          <a:ln>
            <a:noFill/>
          </a:ln>
        </p:spPr>
        <p:txBody>
          <a:bodyPr anchor="b" anchorCtr="0"/>
          <a:lstStyle>
            <a:lvl1pPr marL="0" indent="0" algn="ctr">
              <a:buFontTx/>
              <a:buNone/>
              <a:defRPr sz="2400">
                <a:solidFill>
                  <a:schemeClr val="accent2"/>
                </a:solidFill>
              </a:defRPr>
            </a:lvl1pPr>
          </a:lstStyle>
          <a:p>
            <a:pPr lvl="0"/>
            <a:r>
              <a:rPr lang="en-US" dirty="0"/>
              <a:t>Edit Master text styles</a:t>
            </a:r>
          </a:p>
        </p:txBody>
      </p:sp>
      <p:sp>
        <p:nvSpPr>
          <p:cNvPr id="10" name="Text Placeholder 5">
            <a:extLst>
              <a:ext uri="{FF2B5EF4-FFF2-40B4-BE49-F238E27FC236}">
                <a16:creationId xmlns:a16="http://schemas.microsoft.com/office/drawing/2014/main" id="{24971BFA-EE9D-481A-8ED3-9026526AB5FD}"/>
              </a:ext>
            </a:extLst>
          </p:cNvPr>
          <p:cNvSpPr>
            <a:spLocks noGrp="1"/>
          </p:cNvSpPr>
          <p:nvPr>
            <p:ph type="body" sz="quarter" idx="17"/>
          </p:nvPr>
        </p:nvSpPr>
        <p:spPr>
          <a:xfrm>
            <a:off x="5992238" y="1828800"/>
            <a:ext cx="5666362" cy="579876"/>
          </a:xfrm>
          <a:solidFill>
            <a:schemeClr val="accent5">
              <a:lumMod val="40000"/>
              <a:lumOff val="60000"/>
            </a:schemeClr>
          </a:solidFill>
          <a:ln>
            <a:noFill/>
          </a:ln>
        </p:spPr>
        <p:txBody>
          <a:bodyPr anchor="b" anchorCtr="0"/>
          <a:lstStyle>
            <a:lvl1pPr marL="0" indent="0" algn="ctr">
              <a:buFontTx/>
              <a:buNone/>
              <a:defRPr sz="2400">
                <a:solidFill>
                  <a:schemeClr val="accent2"/>
                </a:solidFill>
              </a:defRPr>
            </a:lvl1pPr>
          </a:lstStyle>
          <a:p>
            <a:pPr lvl="0"/>
            <a:r>
              <a:rPr lang="en-US" dirty="0"/>
              <a:t>Edit Master text styles</a:t>
            </a:r>
          </a:p>
        </p:txBody>
      </p:sp>
      <p:sp>
        <p:nvSpPr>
          <p:cNvPr id="5" name="Title 4">
            <a:extLst>
              <a:ext uri="{FF2B5EF4-FFF2-40B4-BE49-F238E27FC236}">
                <a16:creationId xmlns:a16="http://schemas.microsoft.com/office/drawing/2014/main" id="{0EF4C73C-E0BE-4622-B627-4F3B7A72F5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085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6"/>
          </p:nvPr>
        </p:nvSpPr>
        <p:spPr>
          <a:xfrm>
            <a:off x="508000" y="2057400"/>
            <a:ext cx="52070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043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2"/>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7" name="Rectangle 6">
            <a:extLst>
              <a:ext uri="{FF2B5EF4-FFF2-40B4-BE49-F238E27FC236}">
                <a16:creationId xmlns:a16="http://schemas.microsoft.com/office/drawing/2014/main" id="{01E8B76E-69A2-4483-9B11-7247366614A1}"/>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15788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012" y="0"/>
            <a:ext cx="32725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29000" y="609600"/>
            <a:ext cx="8458201" cy="4343400"/>
          </a:xfrm>
          <a:prstGeom prst="rect">
            <a:avLst/>
          </a:prstGeom>
        </p:spPr>
        <p:txBody>
          <a:bodyPr/>
          <a:lstStyle>
            <a:lvl1pPr>
              <a:buClr>
                <a:schemeClr val="accent1"/>
              </a:buClr>
              <a:defRPr sz="2800">
                <a:solidFill>
                  <a:schemeClr val="bg1"/>
                </a:solidFill>
              </a:defRPr>
            </a:lvl1pPr>
            <a:lvl2pPr>
              <a:buClr>
                <a:schemeClr val="accent6"/>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0"/>
          </p:nvPr>
        </p:nvSpPr>
        <p:spPr>
          <a:xfrm>
            <a:off x="7315200" y="5791200"/>
            <a:ext cx="4267200" cy="914400"/>
          </a:xfrm>
          <a:prstGeom prst="rect">
            <a:avLst/>
          </a:prstGeo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hasCustomPrompt="1"/>
          </p:nvPr>
        </p:nvSpPr>
        <p:spPr>
          <a:xfrm>
            <a:off x="304801" y="609600"/>
            <a:ext cx="2590799" cy="1371600"/>
          </a:xfrm>
        </p:spPr>
        <p:txBody>
          <a:bodyPr anchor="b">
            <a:noAutofit/>
          </a:bodyPr>
          <a:lstStyle>
            <a:lvl1pPr algn="l">
              <a:defRPr sz="4000" b="1">
                <a:solidFill>
                  <a:schemeClr val="bg1"/>
                </a:solidFill>
              </a:defRPr>
            </a:lvl1pPr>
          </a:lstStyle>
          <a:p>
            <a:r>
              <a:rPr lang="en-US" dirty="0"/>
              <a:t>Meet the Presenters</a:t>
            </a:r>
          </a:p>
        </p:txBody>
      </p:sp>
      <p:sp>
        <p:nvSpPr>
          <p:cNvPr id="7" name="Rectangle 6">
            <a:extLst>
              <a:ext uri="{FF2B5EF4-FFF2-40B4-BE49-F238E27FC236}">
                <a16:creationId xmlns:a16="http://schemas.microsoft.com/office/drawing/2014/main" id="{7C40AFD9-AB88-4BA0-9C11-258966A72FBA}"/>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37158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508000" y="2057401"/>
            <a:ext cx="113030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118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65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2409963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45048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a:t>Click to edit Master title style</a:t>
            </a:r>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6" name="Rectangle 5"/>
          <p:cNvSpPr/>
          <p:nvPr userDrawn="1"/>
        </p:nvSpPr>
        <p:spPr>
          <a:xfrm>
            <a:off x="10058400" y="0"/>
            <a:ext cx="21336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71711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lang="en-US" dirty="0"/>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3693023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15240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6"/>
              </a:buClr>
              <a:defRPr sz="2800">
                <a:solidFill>
                  <a:schemeClr val="bg1"/>
                </a:solidFill>
              </a:defRPr>
            </a:lvl1pPr>
            <a:lvl2pPr>
              <a:buClr>
                <a:schemeClr val="accent2"/>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620363" y="0"/>
            <a:ext cx="7571637" cy="381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06B8DA00-2D27-4084-A582-7ED49ADDB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812434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tx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2"/>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2"/>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55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7601146" y="5638800"/>
            <a:ext cx="4267200" cy="914400"/>
          </a:xfrm>
          <a:prstGeom prst="rect">
            <a:avLst/>
          </a:prstGeom>
        </p:spPr>
        <p:txBody>
          <a:bodyPr anchor="b" anchorCtr="0">
            <a:noAutofit/>
          </a:bodyPr>
          <a:lstStyle>
            <a:lvl1pPr marL="0" indent="0" algn="r">
              <a:buNone/>
              <a:defRPr sz="1800" b="1">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8" name="Slide Number Placeholder 2"/>
          <p:cNvSpPr>
            <a:spLocks noGrp="1"/>
          </p:cNvSpPr>
          <p:nvPr>
            <p:ph type="sldNum" sz="quarter" idx="10"/>
          </p:nvPr>
        </p:nvSpPr>
        <p:spPr>
          <a:xfrm>
            <a:off x="222196" y="6144570"/>
            <a:ext cx="812800" cy="365125"/>
          </a:xfrm>
        </p:spPr>
        <p:txBody>
          <a:bodyPr/>
          <a:lstStyle>
            <a:lvl1pPr>
              <a:defRPr>
                <a:solidFill>
                  <a:schemeClr val="bg1"/>
                </a:solidFill>
              </a:defRPr>
            </a:lvl1pPr>
          </a:lstStyle>
          <a:p>
            <a:fld id="{77F42D85-6D6D-4ED8-A207-576450FE2C32}" type="slidenum">
              <a:rPr lang="en-US" smtClean="0"/>
              <a:pPr/>
              <a:t>‹#›</a:t>
            </a:fld>
            <a:endParaRPr lang="en-US" dirty="0"/>
          </a:p>
        </p:txBody>
      </p:sp>
      <p:sp>
        <p:nvSpPr>
          <p:cNvPr id="15" name="Subtitle 2">
            <a:extLst>
              <a:ext uri="{FF2B5EF4-FFF2-40B4-BE49-F238E27FC236}">
                <a16:creationId xmlns:a16="http://schemas.microsoft.com/office/drawing/2014/main" id="{C2114E25-7908-47D1-A41A-6D078C4B5213}"/>
              </a:ext>
            </a:extLst>
          </p:cNvPr>
          <p:cNvSpPr>
            <a:spLocks noGrp="1"/>
          </p:cNvSpPr>
          <p:nvPr>
            <p:ph type="subTitle" idx="14"/>
          </p:nvPr>
        </p:nvSpPr>
        <p:spPr>
          <a:xfrm>
            <a:off x="371061" y="1295400"/>
            <a:ext cx="10972800" cy="381000"/>
          </a:xfrm>
        </p:spPr>
        <p:txBody>
          <a:bodyPr>
            <a:noAutofit/>
          </a:bodyPr>
          <a:lstStyle>
            <a:lvl1pPr marL="0" indent="0" algn="l">
              <a:buNone/>
              <a:defRPr lang="en-US" cap="all" baseline="0" dirty="0">
                <a:solidFill>
                  <a:schemeClr val="accent5"/>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3">
            <a:extLst>
              <a:ext uri="{FF2B5EF4-FFF2-40B4-BE49-F238E27FC236}">
                <a16:creationId xmlns:a16="http://schemas.microsoft.com/office/drawing/2014/main" id="{F0504F46-298E-42E8-9137-A713A523E9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087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a:ln>
                  <a:noFill/>
                </a:ln>
              </a:defRPr>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277297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6"/>
          </p:nvPr>
        </p:nvSpPr>
        <p:spPr>
          <a:xfrm>
            <a:off x="508000" y="2057400"/>
            <a:ext cx="52070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335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2"/>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accent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7" name="Rectangle 6">
            <a:extLst>
              <a:ext uri="{FF2B5EF4-FFF2-40B4-BE49-F238E27FC236}">
                <a16:creationId xmlns:a16="http://schemas.microsoft.com/office/drawing/2014/main" id="{5ED03EBD-DBF9-4262-9F4B-690B2730B6A6}"/>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4839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012" y="0"/>
            <a:ext cx="32725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29000" y="609600"/>
            <a:ext cx="8458201" cy="4343400"/>
          </a:xfrm>
          <a:prstGeom prst="rect">
            <a:avLst/>
          </a:prstGeom>
        </p:spPr>
        <p:txBody>
          <a:bodyPr/>
          <a:lstStyle>
            <a:lvl1pPr>
              <a:buClr>
                <a:schemeClr val="accent1"/>
              </a:buClr>
              <a:defRPr sz="2800">
                <a:solidFill>
                  <a:schemeClr val="bg1"/>
                </a:solidFill>
              </a:defRPr>
            </a:lvl1pPr>
            <a:lvl2pPr>
              <a:buClr>
                <a:schemeClr val="accent6"/>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0"/>
          </p:nvPr>
        </p:nvSpPr>
        <p:spPr>
          <a:xfrm>
            <a:off x="7315200" y="5791200"/>
            <a:ext cx="4267200" cy="914400"/>
          </a:xfrm>
          <a:prstGeom prst="rect">
            <a:avLst/>
          </a:prstGeo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hasCustomPrompt="1"/>
          </p:nvPr>
        </p:nvSpPr>
        <p:spPr>
          <a:xfrm>
            <a:off x="304801" y="609600"/>
            <a:ext cx="2590799" cy="1371600"/>
          </a:xfrm>
        </p:spPr>
        <p:txBody>
          <a:bodyPr anchor="b">
            <a:noAutofit/>
          </a:bodyPr>
          <a:lstStyle>
            <a:lvl1pPr algn="l">
              <a:defRPr sz="4000" b="1">
                <a:solidFill>
                  <a:schemeClr val="bg1"/>
                </a:solidFill>
              </a:defRPr>
            </a:lvl1pPr>
          </a:lstStyle>
          <a:p>
            <a:r>
              <a:rPr lang="en-US" dirty="0"/>
              <a:t>Meet the Presenters</a:t>
            </a:r>
          </a:p>
        </p:txBody>
      </p:sp>
      <p:sp>
        <p:nvSpPr>
          <p:cNvPr id="7" name="Rectangle 6">
            <a:extLst>
              <a:ext uri="{FF2B5EF4-FFF2-40B4-BE49-F238E27FC236}">
                <a16:creationId xmlns:a16="http://schemas.microsoft.com/office/drawing/2014/main" id="{12B99A1D-0323-419A-B392-44B6621F57E8}"/>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71861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508000" y="2057401"/>
            <a:ext cx="113030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980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9" name="Content Placeholder 3"/>
          <p:cNvSpPr>
            <a:spLocks noGrp="1"/>
          </p:cNvSpPr>
          <p:nvPr>
            <p:ph sz="quarter" idx="15"/>
          </p:nvPr>
        </p:nvSpPr>
        <p:spPr>
          <a:xfrm>
            <a:off x="508000" y="2667002"/>
            <a:ext cx="11303000" cy="3047998"/>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hasCustomPrompt="1"/>
          </p:nvPr>
        </p:nvSpPr>
        <p:spPr>
          <a:xfrm>
            <a:off x="508000" y="2057401"/>
            <a:ext cx="11303000" cy="457200"/>
          </a:xfrm>
          <a:solidFill>
            <a:schemeClr val="accent5"/>
          </a:solidFill>
        </p:spPr>
        <p:txBody>
          <a:bodyPr/>
          <a:lstStyle>
            <a:lvl1pPr marL="0" indent="0">
              <a:buNone/>
              <a:defRPr sz="2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769039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a:solidFill>
                  <a:schemeClr val="accent1"/>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675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223502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5"/>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lang="en-US" dirty="0"/>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1938665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15240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6"/>
              </a:buClr>
              <a:defRPr sz="2800">
                <a:solidFill>
                  <a:schemeClr val="accent2"/>
                </a:solidFill>
              </a:defRPr>
            </a:lvl1pPr>
            <a:lvl2pPr>
              <a:buClr>
                <a:schemeClr val="accent2"/>
              </a:buCl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620363" y="0"/>
            <a:ext cx="7571637" cy="381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06B8DA00-2D27-4084-A582-7ED49ADDB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384243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Subtitle 2"/>
          <p:cNvSpPr>
            <a:spLocks noGrp="1"/>
          </p:cNvSpPr>
          <p:nvPr>
            <p:ph type="subTitle" idx="14"/>
          </p:nvPr>
        </p:nvSpPr>
        <p:spPr>
          <a:xfrm>
            <a:off x="371061" y="1295400"/>
            <a:ext cx="10972800" cy="381000"/>
          </a:xfrm>
        </p:spPr>
        <p:txBody>
          <a:bodyPr>
            <a:noAutofit/>
          </a:bodyPr>
          <a:lstStyle>
            <a:lvl1pPr marL="0" indent="0" algn="l">
              <a:buNone/>
              <a:defRPr lang="en-US" cap="all" baseline="0" dirty="0">
                <a:solidFill>
                  <a:schemeClr val="accent5"/>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Content Placeholder 2"/>
          <p:cNvSpPr>
            <a:spLocks noGrp="1"/>
          </p:cNvSpPr>
          <p:nvPr>
            <p:ph idx="1" hasCustomPrompt="1"/>
          </p:nvPr>
        </p:nvSpPr>
        <p:spPr>
          <a:xfrm>
            <a:off x="371060" y="1828799"/>
            <a:ext cx="3566160" cy="4191001"/>
          </a:xfrm>
        </p:spPr>
        <p:txBody>
          <a:bodyPr>
            <a:noAutofit/>
          </a:bodyPr>
          <a:lstStyle>
            <a:lvl1pPr>
              <a:defRPr lang="en-US" dirty="0" smtClean="0"/>
            </a:lvl1pPr>
            <a:lvl2pPr>
              <a:buSzPct val="100000"/>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15" hasCustomPrompt="1"/>
          </p:nvPr>
        </p:nvSpPr>
        <p:spPr>
          <a:xfrm>
            <a:off x="4114800" y="1828799"/>
            <a:ext cx="3566160" cy="4191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4EDC59-4B5F-4B22-98F2-4029753E039B}"/>
              </a:ext>
            </a:extLst>
          </p:cNvPr>
          <p:cNvSpPr>
            <a:spLocks noGrp="1"/>
          </p:cNvSpPr>
          <p:nvPr>
            <p:ph type="body" sz="quarter" idx="11"/>
          </p:nvPr>
        </p:nvSpPr>
        <p:spPr>
          <a:xfrm>
            <a:off x="7601146" y="5638800"/>
            <a:ext cx="4267200" cy="914400"/>
          </a:xfrm>
          <a:prstGeom prst="rect">
            <a:avLst/>
          </a:prstGeom>
        </p:spPr>
        <p:txBody>
          <a:bodyPr anchor="b" anchorCtr="0">
            <a:noAutofit/>
          </a:bodyPr>
          <a:lstStyle>
            <a:lvl1pPr marL="0" indent="0" algn="r">
              <a:buNone/>
              <a:defRPr sz="1800" b="1">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B1DB5747-1A57-4C4C-B72D-EA3DB6E359D9}"/>
              </a:ext>
            </a:extLst>
          </p:cNvPr>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6" name="Title 5">
            <a:extLst>
              <a:ext uri="{FF2B5EF4-FFF2-40B4-BE49-F238E27FC236}">
                <a16:creationId xmlns:a16="http://schemas.microsoft.com/office/drawing/2014/main" id="{2558D7C6-45F3-4D9A-803E-F11572326F4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2A547AF8-FAF8-4F5E-A1D8-C9DAAEA809C0}"/>
              </a:ext>
            </a:extLst>
          </p:cNvPr>
          <p:cNvSpPr>
            <a:spLocks noGrp="1"/>
          </p:cNvSpPr>
          <p:nvPr>
            <p:ph sz="quarter" idx="16"/>
          </p:nvPr>
        </p:nvSpPr>
        <p:spPr>
          <a:xfrm>
            <a:off x="7858540" y="1828799"/>
            <a:ext cx="3566160" cy="4191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482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a:t>Click to edit Master title style</a:t>
            </a:r>
            <a:endParaRPr lang="en-US" dirty="0"/>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5"/>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5287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a:t>Click to edit Master text styles</a:t>
            </a:r>
          </a:p>
        </p:txBody>
      </p:sp>
    </p:spTree>
    <p:extLst>
      <p:ext uri="{BB962C8B-B14F-4D97-AF65-F5344CB8AC3E}">
        <p14:creationId xmlns:p14="http://schemas.microsoft.com/office/powerpoint/2010/main" val="3119034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6"/>
          </p:nvPr>
        </p:nvSpPr>
        <p:spPr>
          <a:xfrm>
            <a:off x="508000" y="2057400"/>
            <a:ext cx="52070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216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5">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lang="en-US" dirty="0"/>
            </a:lvl1pPr>
          </a:lstStyle>
          <a:p>
            <a:r>
              <a:rPr lang="en-US"/>
              <a:t>Click to edit Master title style</a:t>
            </a:r>
            <a:endParaRPr lang="en-US" dirty="0"/>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a:t>Click to edit Master text styles</a:t>
            </a:r>
          </a:p>
        </p:txBody>
      </p:sp>
    </p:spTree>
    <p:extLst>
      <p:ext uri="{BB962C8B-B14F-4D97-AF65-F5344CB8AC3E}">
        <p14:creationId xmlns:p14="http://schemas.microsoft.com/office/powerpoint/2010/main" val="13126677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8"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7" name="Rectangle 6">
            <a:extLst>
              <a:ext uri="{FF2B5EF4-FFF2-40B4-BE49-F238E27FC236}">
                <a16:creationId xmlns:a16="http://schemas.microsoft.com/office/drawing/2014/main" id="{7CEAA424-194C-4680-B610-A3141458129D}"/>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66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012" y="0"/>
            <a:ext cx="3272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29000" y="609600"/>
            <a:ext cx="8458201" cy="4343400"/>
          </a:xfrm>
          <a:prstGeom prst="rect">
            <a:avLst/>
          </a:prstGeom>
        </p:spPr>
        <p:txBody>
          <a:bodyPr/>
          <a:lstStyle>
            <a:lvl1pPr>
              <a:buClr>
                <a:schemeClr val="accent1"/>
              </a:buClr>
              <a:defRPr sz="2800">
                <a:solidFill>
                  <a:schemeClr val="bg1"/>
                </a:solidFill>
              </a:defRPr>
            </a:lvl1pPr>
            <a:lvl2pPr>
              <a:buClr>
                <a:schemeClr val="accent6"/>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0"/>
          </p:nvPr>
        </p:nvSpPr>
        <p:spPr>
          <a:xfrm>
            <a:off x="7315200" y="5791200"/>
            <a:ext cx="4267200" cy="914400"/>
          </a:xfrm>
          <a:prstGeom prst="rect">
            <a:avLst/>
          </a:prstGeo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hasCustomPrompt="1"/>
          </p:nvPr>
        </p:nvSpPr>
        <p:spPr>
          <a:xfrm>
            <a:off x="304801" y="609600"/>
            <a:ext cx="2590799" cy="1371600"/>
          </a:xfrm>
        </p:spPr>
        <p:txBody>
          <a:bodyPr anchor="b">
            <a:noAutofit/>
          </a:bodyPr>
          <a:lstStyle>
            <a:lvl1pPr algn="l">
              <a:defRPr sz="4000" b="1">
                <a:solidFill>
                  <a:schemeClr val="bg1"/>
                </a:solidFill>
              </a:defRPr>
            </a:lvl1pPr>
          </a:lstStyle>
          <a:p>
            <a:r>
              <a:rPr lang="en-US" dirty="0"/>
              <a:t>Meet the Presenters</a:t>
            </a:r>
          </a:p>
        </p:txBody>
      </p:sp>
      <p:sp>
        <p:nvSpPr>
          <p:cNvPr id="7" name="Rectangle 6">
            <a:extLst>
              <a:ext uri="{FF2B5EF4-FFF2-40B4-BE49-F238E27FC236}">
                <a16:creationId xmlns:a16="http://schemas.microsoft.com/office/drawing/2014/main" id="{8C7E1B43-2521-48CB-943A-41B45C6C04D9}"/>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23341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5">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508000" y="2057401"/>
            <a:ext cx="11303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5869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5"/>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679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a:t>Click to edit Master title style</a:t>
            </a:r>
            <a:endParaRPr lang="en-US" dirty="0"/>
          </a:p>
        </p:txBody>
      </p:sp>
      <p:sp>
        <p:nvSpPr>
          <p:cNvPr id="5" name="Rectangle 4"/>
          <p:cNvSpPr/>
          <p:nvPr userDrawn="1"/>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67984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392"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219200"/>
            <a:ext cx="5877992" cy="4428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361008" y="76200"/>
            <a:ext cx="8179419" cy="990600"/>
          </a:xfrm>
        </p:spPr>
        <p:txBody>
          <a:bodyPr anchor="b">
            <a:noAutofit/>
          </a:bodyPr>
          <a:lstStyle>
            <a:lvl1pPr algn="l">
              <a:defRPr sz="2800">
                <a:ln>
                  <a:noFill/>
                </a:ln>
                <a:solidFill>
                  <a:schemeClr val="accent2"/>
                </a:solidFill>
              </a:defRPr>
            </a:lvl1pPr>
          </a:lstStyle>
          <a:p>
            <a:r>
              <a:rPr lang="en-US" dirty="0"/>
              <a:t>Click to edit Master title style</a:t>
            </a:r>
          </a:p>
        </p:txBody>
      </p:sp>
      <p:sp>
        <p:nvSpPr>
          <p:cNvPr id="11" name="Text Placeholder 10"/>
          <p:cNvSpPr>
            <a:spLocks noGrp="1"/>
          </p:cNvSpPr>
          <p:nvPr>
            <p:ph type="body" sz="quarter" idx="10"/>
          </p:nvPr>
        </p:nvSpPr>
        <p:spPr>
          <a:xfrm>
            <a:off x="7440040" y="5791200"/>
            <a:ext cx="4267200" cy="914400"/>
          </a:xfrm>
        </p:spPr>
        <p:txBody>
          <a:bodyPr anchor="b" anchorCtr="0">
            <a:noAutofit/>
          </a:bodyPr>
          <a:lstStyle>
            <a:lvl1pPr marL="0" indent="0" algn="r">
              <a:buNone/>
              <a:defRPr sz="1600" b="1">
                <a:solidFill>
                  <a:schemeClr val="accent2">
                    <a:lumMod val="75000"/>
                  </a:schemeClr>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114064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DCECCB84-F9BA-43D5-87BE-67443E8EF086}">
      <p15:sldGuideLst xmlns:p15="http://schemas.microsoft.com/office/powerpoint/2012/main">
        <p15:guide id="1" orient="horz" pos="2160" userDrawn="1">
          <p15:clr>
            <a:srgbClr val="FBAE40"/>
          </p15:clr>
        </p15:guide>
        <p15:guide id="2" pos="73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New">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C3433F3-1ADD-4257-B079-2759E619FB57}"/>
              </a:ext>
            </a:extLst>
          </p:cNvPr>
          <p:cNvSpPr>
            <a:spLocks noGrp="1"/>
          </p:cNvSpPr>
          <p:nvPr>
            <p:ph sz="quarter" idx="12"/>
          </p:nvPr>
        </p:nvSpPr>
        <p:spPr>
          <a:xfrm>
            <a:off x="371061" y="1295400"/>
            <a:ext cx="5039139"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p>
            <a:fld id="{77F42D85-6D6D-4ED8-A207-576450FE2C32}" type="slidenum">
              <a:rPr lang="en-US" smtClean="0"/>
              <a:pPr/>
              <a:t>‹#›</a:t>
            </a:fld>
            <a:endParaRPr lang="en-US" dirty="0"/>
          </a:p>
        </p:txBody>
      </p:sp>
      <p:sp>
        <p:nvSpPr>
          <p:cNvPr id="9" name="Text Placeholder 10">
            <a:extLst>
              <a:ext uri="{FF2B5EF4-FFF2-40B4-BE49-F238E27FC236}">
                <a16:creationId xmlns:a16="http://schemas.microsoft.com/office/drawing/2014/main" id="{B4A4D9E9-B338-43F0-A841-5DF42CA9796E}"/>
              </a:ext>
            </a:extLst>
          </p:cNvPr>
          <p:cNvSpPr>
            <a:spLocks noGrp="1"/>
          </p:cNvSpPr>
          <p:nvPr>
            <p:ph type="body" sz="quarter" idx="11"/>
          </p:nvPr>
        </p:nvSpPr>
        <p:spPr>
          <a:xfrm>
            <a:off x="7601146" y="5638800"/>
            <a:ext cx="4267200" cy="914400"/>
          </a:xfrm>
          <a:prstGeom prst="rect">
            <a:avLst/>
          </a:prstGeom>
        </p:spPr>
        <p:txBody>
          <a:bodyPr anchor="b" anchorCtr="0">
            <a:noAutofit/>
          </a:bodyPr>
          <a:lstStyle>
            <a:lvl1pPr marL="0" indent="0" algn="r">
              <a:buNone/>
              <a:defRPr sz="1800" b="1">
                <a:solidFill>
                  <a:schemeClr val="accent4"/>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a:extLst>
              <a:ext uri="{FF2B5EF4-FFF2-40B4-BE49-F238E27FC236}">
                <a16:creationId xmlns:a16="http://schemas.microsoft.com/office/drawing/2014/main" id="{6D9855C8-F1AF-449A-B2F8-9F40D61CEC0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12778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15240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1"/>
              </a:buClr>
              <a:defRPr sz="2800">
                <a:solidFill>
                  <a:schemeClr val="bg1"/>
                </a:solidFill>
              </a:defRPr>
            </a:lvl1pPr>
            <a:lvl2pPr>
              <a:buClr>
                <a:schemeClr val="accent2"/>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620363" y="0"/>
            <a:ext cx="7571637" cy="381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06B8DA00-2D27-4084-A582-7ED49ADDB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2613022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Subsection">
    <p:bg>
      <p:bgPr>
        <a:solidFill>
          <a:schemeClr val="accent5"/>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762000" y="890729"/>
            <a:ext cx="11429999" cy="1798875"/>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212365" y="190662"/>
            <a:ext cx="11979634" cy="645917"/>
          </a:xfrm>
        </p:spPr>
        <p:txBody>
          <a:bodyPr anchor="b"/>
          <a:lstStyle>
            <a:lvl1pPr algn="ctr">
              <a:defRPr sz="3600">
                <a:solidFill>
                  <a:schemeClr val="bg1"/>
                </a:solidFill>
                <a:effectLst/>
              </a:defRPr>
            </a:lvl1pPr>
          </a:lstStyle>
          <a:p>
            <a:r>
              <a:rPr lang="en-US" dirty="0"/>
              <a:t>Click to edit Master title style</a:t>
            </a:r>
          </a:p>
        </p:txBody>
      </p:sp>
      <p:sp>
        <p:nvSpPr>
          <p:cNvPr id="3" name="Content Placeholder 2"/>
          <p:cNvSpPr>
            <a:spLocks noGrp="1"/>
          </p:cNvSpPr>
          <p:nvPr>
            <p:ph idx="1"/>
          </p:nvPr>
        </p:nvSpPr>
        <p:spPr>
          <a:xfrm>
            <a:off x="5111804" y="1012926"/>
            <a:ext cx="6664813" cy="1468133"/>
          </a:xfrm>
        </p:spPr>
        <p:txBody>
          <a:bodyPr>
            <a:noAutofit/>
          </a:bodyPr>
          <a:lstStyle>
            <a:lvl1pPr marL="0" indent="0">
              <a:buNone/>
              <a:defRPr sz="2400"/>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914400" y="1012926"/>
            <a:ext cx="3657600" cy="1554480"/>
          </a:xfrm>
        </p:spPr>
        <p:txBody>
          <a:bodyPr>
            <a:normAutofit/>
          </a:bodyPr>
          <a:lstStyle>
            <a:lvl1pPr marL="0" indent="0">
              <a:lnSpc>
                <a:spcPct val="90000"/>
              </a:lnSpc>
              <a:spcBef>
                <a:spcPts val="1200"/>
              </a:spcBef>
              <a:buNone/>
              <a:defRPr sz="2800" b="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762000" y="2790724"/>
            <a:ext cx="11429999" cy="1798875"/>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762000" y="4690718"/>
            <a:ext cx="11429999" cy="1798875"/>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111804" y="2919547"/>
            <a:ext cx="6664813" cy="1468133"/>
          </a:xfrm>
        </p:spPr>
        <p:txBody>
          <a:bodyPr>
            <a:noAutofit/>
          </a:bodyPr>
          <a:lstStyle>
            <a:lvl1pPr marL="0" indent="0">
              <a:buNone/>
              <a:defRPr sz="2400"/>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914400" y="2919547"/>
            <a:ext cx="3657600" cy="1554480"/>
          </a:xfrm>
        </p:spPr>
        <p:txBody>
          <a:bodyPr>
            <a:noAutofit/>
          </a:bodyPr>
          <a:lstStyle>
            <a:lvl1pPr marL="0" indent="0">
              <a:lnSpc>
                <a:spcPct val="90000"/>
              </a:lnSpc>
              <a:spcBef>
                <a:spcPts val="1200"/>
              </a:spcBef>
              <a:buNone/>
              <a:defRPr sz="2800" b="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111804" y="4835896"/>
            <a:ext cx="6664813" cy="1468133"/>
          </a:xfrm>
        </p:spPr>
        <p:txBody>
          <a:bodyPr>
            <a:noAutofit/>
          </a:bodyPr>
          <a:lstStyle>
            <a:lvl1pPr marL="0" indent="0">
              <a:buNone/>
              <a:defRPr sz="2400"/>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914400" y="4835896"/>
            <a:ext cx="3657600" cy="1554480"/>
          </a:xfrm>
        </p:spPr>
        <p:txBody>
          <a:bodyPr>
            <a:noAutofit/>
          </a:bodyPr>
          <a:lstStyle>
            <a:lvl1pPr marL="0" indent="0">
              <a:lnSpc>
                <a:spcPct val="90000"/>
              </a:lnSpc>
              <a:spcBef>
                <a:spcPts val="1200"/>
              </a:spcBef>
              <a:buNone/>
              <a:defRPr sz="2800" b="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22" name="Picture 21">
            <a:hlinkClick r:id="rId2" action="ppaction://hlinkpres?slideindex=1&amp;slidetitle="/>
            <a:extLst>
              <a:ext uri="{FF2B5EF4-FFF2-40B4-BE49-F238E27FC236}">
                <a16:creationId xmlns:a16="http://schemas.microsoft.com/office/drawing/2014/main" id="{5F2AFACE-C593-4604-B572-C9B67AE12D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sp>
        <p:nvSpPr>
          <p:cNvPr id="21" name="Slide Number Placeholder 5">
            <a:extLst>
              <a:ext uri="{FF2B5EF4-FFF2-40B4-BE49-F238E27FC236}">
                <a16:creationId xmlns:a16="http://schemas.microsoft.com/office/drawing/2014/main" id="{51364585-93D1-41DE-BC7E-43CFD791D7BA}"/>
              </a:ext>
            </a:extLst>
          </p:cNvPr>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3979740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747831"/>
            <a:ext cx="12192000" cy="3391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0"/>
            <a:ext cx="121920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609600" y="685800"/>
            <a:ext cx="5080000" cy="23622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432604"/>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609600" y="3048000"/>
            <a:ext cx="5080000" cy="1752600"/>
          </a:xfrm>
          <a:prstGeom prst="rect">
            <a:avLst/>
          </a:prstGeom>
          <a:solidFill>
            <a:srgbClr val="FFFFFF"/>
          </a:solidFill>
          <a:ln w="3175">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800"/>
          </a:p>
        </p:txBody>
      </p:sp>
      <p:sp>
        <p:nvSpPr>
          <p:cNvPr id="11" name="Title 1"/>
          <p:cNvSpPr>
            <a:spLocks noGrp="1"/>
          </p:cNvSpPr>
          <p:nvPr>
            <p:ph type="ctrTitle"/>
          </p:nvPr>
        </p:nvSpPr>
        <p:spPr>
          <a:xfrm>
            <a:off x="711200" y="3273425"/>
            <a:ext cx="4673600" cy="1470025"/>
          </a:xfrm>
        </p:spPr>
        <p:txBody>
          <a:bodyPr>
            <a:noAutofit/>
          </a:bodyPr>
          <a:lstStyle>
            <a:lvl1pPr algn="l">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711200" y="5029200"/>
            <a:ext cx="4876800" cy="1066800"/>
          </a:xfrm>
        </p:spPr>
        <p:txBody>
          <a:bodyPr>
            <a:noAutofit/>
          </a:bodyPr>
          <a:lstStyle>
            <a:lvl1pPr marL="0" indent="0" algn="l">
              <a:buNone/>
              <a:defRPr lang="en-US" b="0" cap="none" spc="0" dirty="0">
                <a:ln w="0"/>
                <a:solidFill>
                  <a:schemeClr val="accent5"/>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93228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057400"/>
            <a:ext cx="105156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a:ln>
                  <a:noFill/>
                </a:ln>
              </a:defRPr>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1473055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9"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4" name="Content Placeholder 3"/>
          <p:cNvSpPr>
            <a:spLocks noGrp="1"/>
          </p:cNvSpPr>
          <p:nvPr>
            <p:ph sz="quarter" idx="15"/>
          </p:nvPr>
        </p:nvSpPr>
        <p:spPr>
          <a:xfrm>
            <a:off x="6019800" y="2057400"/>
            <a:ext cx="5791200" cy="3657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6"/>
          </p:nvPr>
        </p:nvSpPr>
        <p:spPr>
          <a:xfrm>
            <a:off x="508000" y="2057400"/>
            <a:ext cx="5207000" cy="3733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126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Rectangle 1"/>
          <p:cNvSpPr/>
          <p:nvPr userDrawn="1"/>
        </p:nvSpPr>
        <p:spPr>
          <a:xfrm>
            <a:off x="0" y="4743450"/>
            <a:ext cx="12192000" cy="1809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5398052" y="3273425"/>
            <a:ext cx="6489148" cy="1470025"/>
          </a:xfrm>
        </p:spPr>
        <p:txBody>
          <a:bodyPr>
            <a:noAutofit/>
          </a:bodyPr>
          <a:lstStyle>
            <a:lvl1pPr algn="r">
              <a:defRPr lang="en-US" b="1" cap="none" spc="0" dirty="0">
                <a:ln w="0"/>
                <a:solidFill>
                  <a:schemeClr val="accent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2" name="Subtitle 2"/>
          <p:cNvSpPr>
            <a:spLocks noGrp="1"/>
          </p:cNvSpPr>
          <p:nvPr>
            <p:ph type="subTitle" idx="1"/>
          </p:nvPr>
        </p:nvSpPr>
        <p:spPr>
          <a:xfrm>
            <a:off x="5115914" y="5029200"/>
            <a:ext cx="6771285" cy="1066800"/>
          </a:xfrm>
        </p:spPr>
        <p:txBody>
          <a:bodyPr>
            <a:noAutofit/>
          </a:bodyPr>
          <a:lstStyle>
            <a:lvl1pPr marL="0" indent="0" algn="r">
              <a:buNone/>
              <a:defRPr lang="en-US" b="0" cap="none" spc="0" dirty="0">
                <a:ln w="0"/>
                <a:solidFill>
                  <a:schemeClr val="bg1"/>
                </a:solidFill>
                <a:effectLst>
                  <a:outerShdw blurRad="38100" dist="25400" dir="5400000" algn="ctr" rotWithShape="0">
                    <a:srgbClr val="6E747A">
                      <a:alpha val="43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14" name="Rectangle 13"/>
          <p:cNvSpPr/>
          <p:nvPr userDrawn="1"/>
        </p:nvSpPr>
        <p:spPr>
          <a:xfrm>
            <a:off x="0" y="6553200"/>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937357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012" y="0"/>
            <a:ext cx="327258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429000" y="609600"/>
            <a:ext cx="8458201" cy="4343400"/>
          </a:xfrm>
          <a:prstGeom prst="rect">
            <a:avLst/>
          </a:prstGeom>
        </p:spPr>
        <p:txBody>
          <a:bodyPr/>
          <a:lstStyle>
            <a:lvl1pPr>
              <a:buClr>
                <a:schemeClr val="accent1"/>
              </a:buClr>
              <a:defRPr sz="2800">
                <a:solidFill>
                  <a:schemeClr val="bg1"/>
                </a:solidFill>
              </a:defRPr>
            </a:lvl1pPr>
            <a:lvl2pPr>
              <a:buClr>
                <a:schemeClr val="accent6"/>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0"/>
          </p:nvPr>
        </p:nvSpPr>
        <p:spPr>
          <a:xfrm>
            <a:off x="7315200" y="5791200"/>
            <a:ext cx="4267200" cy="914400"/>
          </a:xfrm>
          <a:prstGeom prst="rect">
            <a:avLst/>
          </a:prstGeo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2" name="Title 1"/>
          <p:cNvSpPr>
            <a:spLocks noGrp="1"/>
          </p:cNvSpPr>
          <p:nvPr>
            <p:ph type="title" hasCustomPrompt="1"/>
          </p:nvPr>
        </p:nvSpPr>
        <p:spPr>
          <a:xfrm>
            <a:off x="304801" y="609600"/>
            <a:ext cx="2590799" cy="1371600"/>
          </a:xfrm>
        </p:spPr>
        <p:txBody>
          <a:bodyPr anchor="b">
            <a:noAutofit/>
          </a:bodyPr>
          <a:lstStyle>
            <a:lvl1pPr algn="l">
              <a:defRPr sz="4000" b="1">
                <a:solidFill>
                  <a:schemeClr val="bg1"/>
                </a:solidFill>
              </a:defRPr>
            </a:lvl1pPr>
          </a:lstStyle>
          <a:p>
            <a:r>
              <a:rPr lang="en-US" dirty="0"/>
              <a:t>Meet the Presenters</a:t>
            </a:r>
          </a:p>
        </p:txBody>
      </p:sp>
      <p:sp>
        <p:nvSpPr>
          <p:cNvPr id="7" name="Rectangle 6">
            <a:extLst>
              <a:ext uri="{FF2B5EF4-FFF2-40B4-BE49-F238E27FC236}">
                <a16:creationId xmlns:a16="http://schemas.microsoft.com/office/drawing/2014/main" id="{8C7E1B43-2521-48CB-943A-41B45C6C04D9}"/>
              </a:ext>
            </a:extLst>
          </p:cNvPr>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40138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Subtitle 2"/>
          <p:cNvSpPr>
            <a:spLocks noGrp="1"/>
          </p:cNvSpPr>
          <p:nvPr userDrawn="1">
            <p:ph type="subTitle" idx="14"/>
          </p:nvPr>
        </p:nvSpPr>
        <p:spPr>
          <a:xfrm>
            <a:off x="508000" y="1524000"/>
            <a:ext cx="10972800" cy="381000"/>
          </a:xfrm>
        </p:spPr>
        <p:txBody>
          <a:bodyPr>
            <a:noAutofit/>
          </a:bodyPr>
          <a:lstStyle>
            <a:lvl1pPr marL="0" indent="0" algn="l">
              <a:buNone/>
              <a:defRPr sz="1800" b="1" cap="all" baseline="0">
                <a:solidFill>
                  <a:schemeClr val="accent2">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p>
            <a:r>
              <a:rPr lang="en-US"/>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8"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
        <p:nvSpPr>
          <p:cNvPr id="9" name="Content Placeholder 3"/>
          <p:cNvSpPr>
            <a:spLocks noGrp="1"/>
          </p:cNvSpPr>
          <p:nvPr>
            <p:ph sz="quarter" idx="15"/>
          </p:nvPr>
        </p:nvSpPr>
        <p:spPr>
          <a:xfrm>
            <a:off x="508000" y="3962400"/>
            <a:ext cx="11303000" cy="1752600"/>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508000" y="2057401"/>
            <a:ext cx="113030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5144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9875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sz="2800">
                <a:ln>
                  <a:noFill/>
                </a:ln>
                <a:solidFill>
                  <a:schemeClr val="accent2"/>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cxnSp>
        <p:nvCxnSpPr>
          <p:cNvPr id="8" name="Straight Connector 7"/>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858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1943881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8255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1"/>
              </a:buClr>
              <a:defRPr sz="2800">
                <a:solidFill>
                  <a:schemeClr val="bg1"/>
                </a:solidFill>
              </a:defRPr>
            </a:lvl1pPr>
            <a:lvl2pPr>
              <a:buClr>
                <a:schemeClr val="accent6"/>
              </a:buCl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4801" y="1435102"/>
            <a:ext cx="4011084" cy="3822699"/>
          </a:xfrm>
          <a:prstGeom prst="rect">
            <a:avLst/>
          </a:prstGeo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ext Placeholder 10"/>
          <p:cNvSpPr>
            <a:spLocks noGrp="1"/>
          </p:cNvSpPr>
          <p:nvPr>
            <p:ph type="body" sz="quarter" idx="10"/>
          </p:nvPr>
        </p:nvSpPr>
        <p:spPr>
          <a:xfrm>
            <a:off x="7315200" y="5791200"/>
            <a:ext cx="4267200" cy="914400"/>
          </a:xfrm>
          <a:prstGeom prst="rect">
            <a:avLst/>
          </a:prstGeom>
        </p:spPr>
        <p:txBody>
          <a:bodyPr anchor="b" anchorCtr="0">
            <a:noAutofit/>
          </a:bodyPr>
          <a:lstStyle>
            <a:lvl1pPr marL="0" indent="0" algn="r">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7" name="Rectangle 6"/>
          <p:cNvSpPr/>
          <p:nvPr userDrawn="1"/>
        </p:nvSpPr>
        <p:spPr>
          <a:xfrm>
            <a:off x="4620363" y="0"/>
            <a:ext cx="7571637" cy="381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D9A1180E-6EE9-469B-900A-7F802146F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34132478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08000" y="2057400"/>
            <a:ext cx="3566160" cy="3733801"/>
          </a:xfrm>
        </p:spPr>
        <p:txBody>
          <a:bodyPr/>
          <a:lstStyle>
            <a:lvl1pPr>
              <a:defRPr lang="en-US" dirty="0" smtClean="0"/>
            </a:lvl1pPr>
            <a:lvl2pPr marL="573088" indent="-174625">
              <a:buSzPct val="100000"/>
              <a:defRPr lang="en-US" dirty="0" smtClean="0"/>
            </a:lvl2pPr>
            <a:lvl3pPr>
              <a:defRPr lang="en-US" dirty="0" smtClean="0">
                <a:solidFill>
                  <a:schemeClr val="bg1">
                    <a:lumMod val="50000"/>
                  </a:schemeClr>
                </a:solidFill>
              </a:defRPr>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userDrawn="1">
            <p:ph type="subTitle" idx="14"/>
          </p:nvPr>
        </p:nvSpPr>
        <p:spPr>
          <a:xfrm>
            <a:off x="508000" y="1524000"/>
            <a:ext cx="10972800" cy="381000"/>
          </a:xfrm>
        </p:spPr>
        <p:txBody>
          <a:bodyPr>
            <a:noAutofit/>
          </a:bodyPr>
          <a:lstStyle>
            <a:lvl1pPr marL="0" indent="0" algn="l" defTabSz="914400" rtl="0" eaLnBrk="1" latinLnBrk="0" hangingPunct="1">
              <a:spcBef>
                <a:spcPct val="20000"/>
              </a:spcBef>
              <a:buClr>
                <a:schemeClr val="accent6"/>
              </a:buClr>
              <a:buFont typeface="Wingdings" panose="05000000000000000000" pitchFamily="2" charset="2"/>
              <a:buNone/>
              <a:defRPr lang="en-US" sz="1800" b="1" kern="1200" cap="all" baseline="0" dirty="0">
                <a:solidFill>
                  <a:schemeClr val="accent2">
                    <a:lumMod val="20000"/>
                    <a:lumOff val="80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p:txBody>
          <a:bodyPr/>
          <a:lstStyle>
            <a:lvl1pPr>
              <a:defRPr lang="en-US" dirty="0"/>
            </a:lvl1pPr>
          </a:lstStyle>
          <a:p>
            <a:r>
              <a:rPr lang="en-US" dirty="0"/>
              <a:t>Click to edit Master title style</a:t>
            </a:r>
          </a:p>
        </p:txBody>
      </p:sp>
      <p:sp>
        <p:nvSpPr>
          <p:cNvPr id="14" name="Slide Number Placeholder 5"/>
          <p:cNvSpPr>
            <a:spLocks noGrp="1"/>
          </p:cNvSpPr>
          <p:nvPr>
            <p:ph type="sldNum" sz="quarter" idx="4"/>
          </p:nvPr>
        </p:nvSpPr>
        <p:spPr>
          <a:xfrm>
            <a:off x="228600"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sp>
        <p:nvSpPr>
          <p:cNvPr id="4" name="Content Placeholder 3"/>
          <p:cNvSpPr>
            <a:spLocks noGrp="1"/>
          </p:cNvSpPr>
          <p:nvPr>
            <p:ph sz="quarter" idx="15"/>
          </p:nvPr>
        </p:nvSpPr>
        <p:spPr>
          <a:xfrm>
            <a:off x="4330701"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6"/>
          </p:nvPr>
        </p:nvSpPr>
        <p:spPr>
          <a:xfrm>
            <a:off x="8153402" y="2057400"/>
            <a:ext cx="3566160" cy="3733800"/>
          </a:xfrm>
        </p:spPr>
        <p:txBody>
          <a:bodyPr/>
          <a:lstStyle>
            <a:lvl2pPr marL="684213" indent="-285750">
              <a:defRPr lang="en-US" sz="1800" kern="1200" dirty="0" smtClean="0">
                <a:solidFill>
                  <a:schemeClr val="bg1">
                    <a:lumMod val="50000"/>
                  </a:schemeClr>
                </a:solidFill>
                <a:latin typeface="+mn-lt"/>
                <a:ea typeface="+mn-ea"/>
                <a:cs typeface="+mn-cs"/>
              </a:defRPr>
            </a:lvl2pPr>
          </a:lstStyle>
          <a:p>
            <a:pPr lvl="0"/>
            <a:r>
              <a:rPr lang="en-US" dirty="0"/>
              <a:t>Click to edit Master text styles</a:t>
            </a:r>
          </a:p>
          <a:p>
            <a:pPr marL="573088" lvl="1" indent="-174625" algn="l" defTabSz="914400" rtl="0" eaLnBrk="1" latinLnBrk="0" hangingPunct="1">
              <a:spcBef>
                <a:spcPct val="20000"/>
              </a:spcBef>
              <a:buClr>
                <a:schemeClr val="accent2"/>
              </a:buClr>
              <a:buSzPct val="10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3792722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45048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a:t>Click to edit Master title style</a:t>
            </a:r>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Tree>
    <p:extLst>
      <p:ext uri="{BB962C8B-B14F-4D97-AF65-F5344CB8AC3E}">
        <p14:creationId xmlns:p14="http://schemas.microsoft.com/office/powerpoint/2010/main" val="8270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Sidebar">
    <p:spTree>
      <p:nvGrpSpPr>
        <p:cNvPr id="1" name=""/>
        <p:cNvGrpSpPr/>
        <p:nvPr/>
      </p:nvGrpSpPr>
      <p:grpSpPr>
        <a:xfrm>
          <a:off x="0" y="0"/>
          <a:ext cx="0" cy="0"/>
          <a:chOff x="0" y="0"/>
          <a:chExt cx="0" cy="0"/>
        </a:xfrm>
      </p:grpSpPr>
      <p:sp>
        <p:nvSpPr>
          <p:cNvPr id="7" name="Content Placeholder 2"/>
          <p:cNvSpPr>
            <a:spLocks noGrp="1"/>
          </p:cNvSpPr>
          <p:nvPr>
            <p:ph idx="16"/>
          </p:nvPr>
        </p:nvSpPr>
        <p:spPr>
          <a:xfrm>
            <a:off x="1361008" y="1143000"/>
            <a:ext cx="5877992" cy="3133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361008" y="76200"/>
            <a:ext cx="8179419" cy="838200"/>
          </a:xfrm>
        </p:spPr>
        <p:txBody>
          <a:bodyPr anchor="t" anchorCtr="0">
            <a:noAutofit/>
          </a:bodyPr>
          <a:lstStyle>
            <a:lvl1pPr algn="l">
              <a:defRPr sz="2800">
                <a:ln>
                  <a:noFill/>
                </a:ln>
                <a:solidFill>
                  <a:schemeClr val="accent2"/>
                </a:solidFill>
              </a:defRPr>
            </a:lvl1pPr>
          </a:lstStyle>
          <a:p>
            <a:r>
              <a:rPr lang="en-US" dirty="0"/>
              <a:t>Click to edit Master title style</a:t>
            </a:r>
          </a:p>
        </p:txBody>
      </p:sp>
      <p:sp>
        <p:nvSpPr>
          <p:cNvPr id="11" name="Text Placeholder 10"/>
          <p:cNvSpPr>
            <a:spLocks noGrp="1"/>
          </p:cNvSpPr>
          <p:nvPr>
            <p:ph type="body" sz="quarter" idx="10"/>
          </p:nvPr>
        </p:nvSpPr>
        <p:spPr>
          <a:xfrm>
            <a:off x="7315200" y="5791200"/>
            <a:ext cx="4267200" cy="914400"/>
          </a:xfrm>
        </p:spPr>
        <p:txBody>
          <a:bodyPr anchor="b" anchorCtr="0">
            <a:noAutofit/>
          </a:bodyPr>
          <a:lstStyle>
            <a:lvl1pPr marL="0" indent="0" algn="r">
              <a:buNone/>
              <a:defRPr sz="1800" b="1">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edit Master text styles</a:t>
            </a:r>
          </a:p>
        </p:txBody>
      </p:sp>
      <p:sp>
        <p:nvSpPr>
          <p:cNvPr id="6" name="Rectangle 5"/>
          <p:cNvSpPr/>
          <p:nvPr userDrawn="1"/>
        </p:nvSpPr>
        <p:spPr>
          <a:xfrm>
            <a:off x="10058400" y="0"/>
            <a:ext cx="2133600" cy="9144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0"/>
            <a:ext cx="1295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lang="en-US" smtClean="0"/>
            </a:lvl1pPr>
          </a:lstStyle>
          <a:p>
            <a:fld id="{77F42D85-6D6D-4ED8-A207-576450FE2C32}" type="slidenum">
              <a:rPr lang="en-US" smtClean="0"/>
              <a:pPr/>
              <a:t>‹#›</a:t>
            </a:fld>
            <a:endParaRPr lang="en-US" dirty="0"/>
          </a:p>
        </p:txBody>
      </p:sp>
      <p:sp>
        <p:nvSpPr>
          <p:cNvPr id="4" name="Content Placeholder 3"/>
          <p:cNvSpPr>
            <a:spLocks noGrp="1"/>
          </p:cNvSpPr>
          <p:nvPr>
            <p:ph sz="quarter" idx="17"/>
          </p:nvPr>
        </p:nvSpPr>
        <p:spPr>
          <a:xfrm>
            <a:off x="1361008" y="4419600"/>
            <a:ext cx="10373792" cy="122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23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78" name="Slide Number Placeholder 77"/>
          <p:cNvSpPr>
            <a:spLocks noGrp="1"/>
          </p:cNvSpPr>
          <p:nvPr>
            <p:ph type="sldNum" sz="quarter" idx="14"/>
          </p:nvPr>
        </p:nvSpPr>
        <p:spPr/>
        <p:txBody>
          <a:bodyPr/>
          <a:lstStyle/>
          <a:p>
            <a:fld id="{B21889AB-90DF-4F03-B430-F12A03ED58B3}" type="slidenum">
              <a:rPr lang="en-US" smtClean="0"/>
              <a:pPr/>
              <a:t>‹#›</a:t>
            </a:fld>
            <a:endParaRPr lang="en-US"/>
          </a:p>
        </p:txBody>
      </p:sp>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5"/>
          </p:nvPr>
        </p:nvSpPr>
        <p:spPr>
          <a:xfrm>
            <a:off x="7010400" y="5486401"/>
            <a:ext cx="4673600" cy="1023294"/>
          </a:xfrm>
          <a:noFill/>
          <a:ln>
            <a:noFill/>
          </a:ln>
          <a:effectLst/>
        </p:spPr>
        <p:txBody>
          <a:bodyPr anchor="b" anchorCtr="0">
            <a:noAutofit/>
          </a:bodyPr>
          <a:lstStyle>
            <a:lvl1pPr marL="0" indent="0" algn="r">
              <a:buNone/>
              <a:defRPr sz="1600" b="1">
                <a:solidFill>
                  <a:schemeClr val="accent3"/>
                </a:solidFill>
                <a:effectLst/>
              </a:defRPr>
            </a:lvl1pPr>
            <a:lvl2pPr algn="r">
              <a:buNone/>
              <a:defRPr/>
            </a:lvl2pPr>
            <a:lvl3pPr algn="r">
              <a:buNone/>
              <a:defRPr/>
            </a:lvl3pPr>
            <a:lvl4pPr algn="r">
              <a:buNone/>
              <a:defRPr/>
            </a:lvl4pPr>
            <a:lvl5pPr algn="r">
              <a:buNone/>
              <a:defRPr/>
            </a:lvl5pPr>
          </a:lstStyle>
          <a:p>
            <a:pPr lvl="0"/>
            <a:r>
              <a:rPr lang="en-US" dirty="0"/>
              <a:t>Click to edit Master text styles</a:t>
            </a:r>
          </a:p>
        </p:txBody>
      </p:sp>
    </p:spTree>
    <p:extLst>
      <p:ext uri="{BB962C8B-B14F-4D97-AF65-F5344CB8AC3E}">
        <p14:creationId xmlns:p14="http://schemas.microsoft.com/office/powerpoint/2010/main" val="190296750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21889AB-90DF-4F03-B430-F12A03ED58B3}" type="slidenum">
              <a:rPr lang="en-US" smtClean="0"/>
              <a:pPr/>
              <a:t>‹#›</a:t>
            </a:fld>
            <a:endParaRPr lang="en-US"/>
          </a:p>
        </p:txBody>
      </p:sp>
      <p:sp>
        <p:nvSpPr>
          <p:cNvPr id="5" name="Content Placeholder 45"/>
          <p:cNvSpPr>
            <a:spLocks noGrp="1"/>
          </p:cNvSpPr>
          <p:nvPr>
            <p:ph sz="quarter" idx="12"/>
          </p:nvPr>
        </p:nvSpPr>
        <p:spPr>
          <a:xfrm>
            <a:off x="512064" y="2397787"/>
            <a:ext cx="5384800" cy="3733800"/>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5"/>
          <p:cNvSpPr>
            <a:spLocks noGrp="1"/>
          </p:cNvSpPr>
          <p:nvPr>
            <p:ph sz="quarter" idx="14"/>
          </p:nvPr>
        </p:nvSpPr>
        <p:spPr>
          <a:xfrm>
            <a:off x="6073419" y="2397788"/>
            <a:ext cx="5610157" cy="3208421"/>
          </a:xfrm>
        </p:spPr>
        <p:txBody>
          <a:bodyPr>
            <a:normAutofit/>
          </a:bodyPr>
          <a:lstStyle>
            <a:lvl1pPr>
              <a:defRPr lang="en-US" sz="1800" dirty="0" smtClean="0"/>
            </a:lvl1pPr>
            <a:lvl2pPr>
              <a:defRPr lang="en-US" sz="1600" dirty="0" smtClean="0"/>
            </a:lvl2pPr>
            <a:lvl3pPr>
              <a:defRPr lang="en-US" sz="14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
          </p:nvPr>
        </p:nvSpPr>
        <p:spPr>
          <a:xfrm>
            <a:off x="508000" y="1752600"/>
            <a:ext cx="5384800" cy="639762"/>
          </a:xfrm>
          <a:solidFill>
            <a:schemeClr val="accent3">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Text Placeholder 4"/>
          <p:cNvSpPr>
            <a:spLocks noGrp="1"/>
          </p:cNvSpPr>
          <p:nvPr>
            <p:ph type="body" sz="quarter" idx="3"/>
          </p:nvPr>
        </p:nvSpPr>
        <p:spPr>
          <a:xfrm>
            <a:off x="6069355" y="1752600"/>
            <a:ext cx="5614645" cy="639762"/>
          </a:xfrm>
          <a:solidFill>
            <a:schemeClr val="accent2">
              <a:lumMod val="20000"/>
              <a:lumOff val="80000"/>
            </a:schemeClr>
          </a:solidFill>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76"/>
          <p:cNvSpPr>
            <a:spLocks noGrp="1"/>
          </p:cNvSpPr>
          <p:nvPr>
            <p:ph type="body" sz="quarter" idx="13"/>
          </p:nvPr>
        </p:nvSpPr>
        <p:spPr>
          <a:xfrm>
            <a:off x="6604000" y="5943600"/>
            <a:ext cx="5080000" cy="457200"/>
          </a:xfrm>
        </p:spPr>
        <p:txBody>
          <a:bodyPr anchor="b" anchorCtr="0">
            <a:noAutofit/>
          </a:bodyPr>
          <a:lstStyle>
            <a:lvl1pPr algn="r">
              <a:spcBef>
                <a:spcPts val="600"/>
              </a:spcBef>
              <a:buNone/>
              <a:defRPr sz="1600" b="0">
                <a:solidFill>
                  <a:schemeClr val="accent2">
                    <a:lumMod val="75000"/>
                  </a:schemeClr>
                </a:solidFill>
              </a:defRPr>
            </a:lvl1pPr>
            <a:lvl2pPr algn="r">
              <a:buNone/>
              <a:defRPr sz="1100"/>
            </a:lvl2pPr>
            <a:lvl3pPr algn="r">
              <a:buNone/>
              <a:defRPr sz="1050"/>
            </a:lvl3pPr>
            <a:lvl4pPr algn="r">
              <a:buNone/>
              <a:defRPr sz="1000"/>
            </a:lvl4pPr>
            <a:lvl5pPr algn="r">
              <a:buNone/>
              <a:defRPr sz="1000"/>
            </a:lvl5pPr>
          </a:lstStyle>
          <a:p>
            <a:pPr lvl="0"/>
            <a:r>
              <a:rPr lang="en-US" dirty="0"/>
              <a:t>Click to edit Master text styles</a:t>
            </a:r>
          </a:p>
        </p:txBody>
      </p:sp>
    </p:spTree>
    <p:extLst>
      <p:ext uri="{BB962C8B-B14F-4D97-AF65-F5344CB8AC3E}">
        <p14:creationId xmlns:p14="http://schemas.microsoft.com/office/powerpoint/2010/main" val="150764213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4620363" y="457200"/>
            <a:ext cx="7571637"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1" y="609600"/>
            <a:ext cx="4011084" cy="1524000"/>
          </a:xfrm>
        </p:spPr>
        <p:txBody>
          <a:bodyPr anchor="b">
            <a:noAutofit/>
          </a:bodyPr>
          <a:lstStyle>
            <a:lvl1pPr algn="l">
              <a:defRPr sz="28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071533" y="609600"/>
            <a:ext cx="6815667" cy="5334000"/>
          </a:xfrm>
          <a:prstGeom prst="rect">
            <a:avLst/>
          </a:prstGeom>
        </p:spPr>
        <p:txBody>
          <a:bodyPr/>
          <a:lstStyle>
            <a:lvl1pPr>
              <a:buClr>
                <a:schemeClr val="accent6"/>
              </a:buClr>
              <a:defRPr sz="2800">
                <a:solidFill>
                  <a:schemeClr val="tx1"/>
                </a:solidFill>
              </a:defRPr>
            </a:lvl1pPr>
            <a:lvl2pPr>
              <a:buClr>
                <a:schemeClr val="accent2"/>
              </a:buCl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620363" y="0"/>
            <a:ext cx="7571637" cy="381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0" y="5303520"/>
            <a:ext cx="4548147" cy="15544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06B8DA00-2D27-4084-A582-7ED49ADDB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0563" y="4686300"/>
            <a:ext cx="2209800" cy="2209800"/>
          </a:xfrm>
          <a:prstGeom prst="rect">
            <a:avLst/>
          </a:prstGeom>
        </p:spPr>
      </p:pic>
    </p:spTree>
    <p:extLst>
      <p:ext uri="{BB962C8B-B14F-4D97-AF65-F5344CB8AC3E}">
        <p14:creationId xmlns:p14="http://schemas.microsoft.com/office/powerpoint/2010/main" val="1121363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0972800" cy="639762"/>
          </a:xfrm>
        </p:spPr>
        <p:txBody>
          <a:bodyPr/>
          <a:lstStyle>
            <a:lvl1pPr>
              <a:defRPr lang="en-US" dirty="0">
                <a:solidFill>
                  <a:schemeClr val="accent1"/>
                </a:solidFill>
              </a:defRPr>
            </a:lvl1pPr>
          </a:lstStyle>
          <a:p>
            <a:r>
              <a:rPr lang="en-US" dirty="0"/>
              <a:t>Click to edit Master title style</a:t>
            </a:r>
          </a:p>
        </p:txBody>
      </p:sp>
      <p:sp>
        <p:nvSpPr>
          <p:cNvPr id="5" name="Rectangle 4"/>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0" y="66294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0C08AE0-CC73-4755-8338-D8AEFF895F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77400" y="4341642"/>
            <a:ext cx="2324100" cy="2324100"/>
          </a:xfrm>
          <a:prstGeom prst="rect">
            <a:avLst/>
          </a:prstGeom>
        </p:spPr>
      </p:pic>
    </p:spTree>
    <p:extLst>
      <p:ext uri="{BB962C8B-B14F-4D97-AF65-F5344CB8AC3E}">
        <p14:creationId xmlns:p14="http://schemas.microsoft.com/office/powerpoint/2010/main" val="240941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7.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E50BD-2C12-4CB3-AEB3-491C96ACDED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9704" b="35296"/>
          <a:stretch/>
        </p:blipFill>
        <p:spPr>
          <a:xfrm>
            <a:off x="-7035" y="0"/>
            <a:ext cx="12192000" cy="1143000"/>
          </a:xfrm>
          <a:prstGeom prst="rect">
            <a:avLst/>
          </a:prstGeom>
        </p:spPr>
      </p:pic>
      <p:sp>
        <p:nvSpPr>
          <p:cNvPr id="2" name="Title Placeholder 1"/>
          <p:cNvSpPr>
            <a:spLocks noGrp="1"/>
          </p:cNvSpPr>
          <p:nvPr>
            <p:ph type="title"/>
          </p:nvPr>
        </p:nvSpPr>
        <p:spPr>
          <a:xfrm>
            <a:off x="371061" y="274637"/>
            <a:ext cx="6867939" cy="788745"/>
          </a:xfrm>
          <a:prstGeom prst="rect">
            <a:avLst/>
          </a:prstGeom>
        </p:spPr>
        <p:txBody>
          <a:bodyPr vert="horz" lIns="91440" tIns="45720" rIns="91440" bIns="45720" rtlCol="0" anchor="b" anchorCtr="0">
            <a:noAutofit/>
          </a:bodyPr>
          <a:lstStyle/>
          <a:p>
            <a:r>
              <a:rPr lang="en-US" dirty="0"/>
              <a:t>Click to edit Master title style</a:t>
            </a:r>
          </a:p>
        </p:txBody>
      </p:sp>
      <p:sp>
        <p:nvSpPr>
          <p:cNvPr id="9" name="Rectangle 8"/>
          <p:cNvSpPr/>
          <p:nvPr userDrawn="1"/>
        </p:nvSpPr>
        <p:spPr>
          <a:xfrm>
            <a:off x="0" y="6629400"/>
            <a:ext cx="121920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52400" y="6096000"/>
            <a:ext cx="914400" cy="533400"/>
          </a:xfrm>
          <a:prstGeom prst="rect">
            <a:avLst/>
          </a:prstGeom>
          <a:solidFill>
            <a:schemeClr val="accent4">
              <a:lumMod val="25000"/>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2" name="Straight Connector 11"/>
          <p:cNvCxnSpPr/>
          <p:nvPr userDrawn="1"/>
        </p:nvCxnSpPr>
        <p:spPr>
          <a:xfrm>
            <a:off x="0" y="6629400"/>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idx="1"/>
          </p:nvPr>
        </p:nvSpPr>
        <p:spPr>
          <a:xfrm>
            <a:off x="381000" y="1665045"/>
            <a:ext cx="107442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1E6B229-F93A-4A2E-B57F-FB0E550F8B45}"/>
              </a:ext>
            </a:extLst>
          </p:cNvPr>
          <p:cNvCxnSpPr/>
          <p:nvPr userDrawn="1"/>
        </p:nvCxnSpPr>
        <p:spPr>
          <a:xfrm>
            <a:off x="-7035" y="1143000"/>
            <a:ext cx="1219903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850F29B-6FAD-4BF0-9125-235967B1B91D}"/>
              </a:ext>
            </a:extLst>
          </p:cNvPr>
          <p:cNvSpPr/>
          <p:nvPr userDrawn="1"/>
        </p:nvSpPr>
        <p:spPr>
          <a:xfrm>
            <a:off x="10058400" y="-1"/>
            <a:ext cx="2133600" cy="1142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7324003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hdr="0" ftr="0" dt="0"/>
  <p:txStyles>
    <p:titleStyle>
      <a:lvl1pPr algn="l" defTabSz="914400" rtl="0" eaLnBrk="1" latinLnBrk="0" hangingPunct="1">
        <a:spcBef>
          <a:spcPct val="0"/>
        </a:spcBef>
        <a:buNone/>
        <a:defRPr lang="en-US" sz="2800" b="1" kern="1200" dirty="0">
          <a:solidFill>
            <a:schemeClr val="accent2"/>
          </a:solidFill>
          <a:latin typeface="+mj-lt"/>
          <a:ea typeface="+mj-ea"/>
          <a:cs typeface="+mj-cs"/>
        </a:defRPr>
      </a:lvl1pPr>
    </p:titleStyle>
    <p:bodyStyle>
      <a:lvl1pPr marL="341313" indent="-341313" algn="l" defTabSz="914400" rtl="0" eaLnBrk="1" latinLnBrk="0" hangingPunct="1">
        <a:spcBef>
          <a:spcPct val="20000"/>
        </a:spcBef>
        <a:buClr>
          <a:schemeClr val="accent4"/>
        </a:buClr>
        <a:buFont typeface="Wingdings" panose="05000000000000000000" pitchFamily="2" charset="2"/>
        <a:buChar char="o"/>
        <a:defRPr lang="en-US" sz="2000" kern="1200" dirty="0">
          <a:solidFill>
            <a:schemeClr val="tx1"/>
          </a:solidFill>
          <a:latin typeface="+mn-lt"/>
          <a:ea typeface="+mn-ea"/>
          <a:cs typeface="+mn-cs"/>
        </a:defRPr>
      </a:lvl1pPr>
      <a:lvl2pPr marL="742950" indent="-285750" algn="l" defTabSz="914400" rtl="0" eaLnBrk="1" latinLnBrk="0" hangingPunct="1">
        <a:spcBef>
          <a:spcPct val="20000"/>
        </a:spcBef>
        <a:buClr>
          <a:schemeClr val="accent3"/>
        </a:buClr>
        <a:buFont typeface="Wingdings" panose="05000000000000000000" pitchFamily="2" charset="2"/>
        <a:buChar char="§"/>
        <a:defRPr lang="en-US" sz="1800" kern="1200" dirty="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dirty="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2000" kern="1200" dirty="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2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6469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73" r:id="rId3"/>
    <p:sldLayoutId id="2147483904" r:id="rId4"/>
    <p:sldLayoutId id="2147483808" r:id="rId5"/>
    <p:sldLayoutId id="2147483755" r:id="rId6"/>
    <p:sldLayoutId id="2147483749" r:id="rId7"/>
    <p:sldLayoutId id="2147483788" r:id="rId8"/>
    <p:sldLayoutId id="2147483931" r:id="rId9"/>
    <p:sldLayoutId id="2147483817" r:id="rId10"/>
  </p:sldLayoutIdLst>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6"/>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0971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809" r:id="rId4"/>
    <p:sldLayoutId id="2147483924" r:id="rId5"/>
    <p:sldLayoutId id="2147483793" r:id="rId6"/>
    <p:sldLayoutId id="2147483794" r:id="rId7"/>
    <p:sldLayoutId id="2147483795" r:id="rId8"/>
    <p:sldLayoutId id="2147483816" r:id="rId9"/>
    <p:sldLayoutId id="2147483796" r:id="rId10"/>
    <p:sldLayoutId id="2147483873" r:id="rId11"/>
    <p:sldLayoutId id="2147483813" r:id="rId12"/>
    <p:sldLayoutId id="2147483814" r:id="rId13"/>
    <p:sldLayoutId id="2147483907" r:id="rId14"/>
  </p:sldLayoutIdLst>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6"/>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32746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10" r:id="rId4"/>
    <p:sldLayoutId id="2147483925" r:id="rId5"/>
    <p:sldLayoutId id="2147483801" r:id="rId6"/>
    <p:sldLayoutId id="2147483802" r:id="rId7"/>
    <p:sldLayoutId id="2147483803" r:id="rId8"/>
    <p:sldLayoutId id="2147483804" r:id="rId9"/>
    <p:sldLayoutId id="2147483815" r:id="rId10"/>
    <p:sldLayoutId id="2147483921" r:id="rId11"/>
  </p:sldLayoutIdLst>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5"/>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tx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73861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26" r:id="rId5"/>
    <p:sldLayoutId id="2147483915" r:id="rId6"/>
    <p:sldLayoutId id="2147483930" r:id="rId7"/>
    <p:sldLayoutId id="2147483916" r:id="rId8"/>
    <p:sldLayoutId id="2147483917" r:id="rId9"/>
    <p:sldLayoutId id="2147483919" r:id="rId10"/>
    <p:sldLayoutId id="2147483920" r:id="rId11"/>
  </p:sldLayoutIdLst>
  <p:hf hdr="0" ftr="0" dt="0"/>
  <p:txStyles>
    <p:titleStyle>
      <a:lvl1pPr algn="l" defTabSz="914400" rtl="0" eaLnBrk="1" latinLnBrk="0" hangingPunct="1">
        <a:spcBef>
          <a:spcPct val="0"/>
        </a:spcBef>
        <a:buNone/>
        <a:defRPr lang="en-US" sz="3200" b="1" kern="1200" cap="none" spc="-100" baseline="0" dirty="0">
          <a:ln>
            <a:noFill/>
          </a:ln>
          <a:solidFill>
            <a:schemeClr val="accent2"/>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5"/>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152400" y="6096000"/>
            <a:ext cx="914400" cy="533400"/>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15691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71" r:id="rId5"/>
    <p:sldLayoutId id="2147483927" r:id="rId6"/>
    <p:sldLayoutId id="2147483835" r:id="rId7"/>
    <p:sldLayoutId id="2147483836" r:id="rId8"/>
    <p:sldLayoutId id="2147483837" r:id="rId9"/>
    <p:sldLayoutId id="2147483838" r:id="rId10"/>
    <p:sldLayoutId id="2147483922" r:id="rId11"/>
    <p:sldLayoutId id="2147483923" r:id="rId12"/>
  </p:sldLayoutIdLst>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5"/>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29400"/>
            <a:ext cx="12192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0" y="239486"/>
            <a:ext cx="12192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44000" y="0"/>
            <a:ext cx="2844800" cy="1915886"/>
          </a:xfrm>
          <a:prstGeom prst="rect">
            <a:avLst/>
          </a:prstGeom>
          <a:solidFill>
            <a:schemeClr val="accent2">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08000" y="838200"/>
            <a:ext cx="84328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2057400"/>
            <a:ext cx="10972800" cy="373380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152400" y="6096000"/>
            <a:ext cx="914400" cy="533400"/>
          </a:xfrm>
          <a:prstGeom prst="rect">
            <a:avLst/>
          </a:prstGeom>
          <a:solidFill>
            <a:schemeClr val="accent5">
              <a:alpha val="69804"/>
            </a:schemeClr>
          </a:solidFill>
          <a:ln>
            <a:noFill/>
          </a:ln>
          <a:effectLst>
            <a:outerShdw blurRad="50800" dist="38100" dir="16200000" sx="101000" sy="101000"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5"/>
          <p:cNvSpPr>
            <a:spLocks noGrp="1"/>
          </p:cNvSpPr>
          <p:nvPr>
            <p:ph type="sldNum" sz="quarter" idx="4"/>
          </p:nvPr>
        </p:nvSpPr>
        <p:spPr>
          <a:xfrm>
            <a:off x="222196" y="6144570"/>
            <a:ext cx="812800" cy="365125"/>
          </a:xfrm>
          <a:prstGeom prst="rect">
            <a:avLst/>
          </a:prstGeom>
          <a:effectLst/>
        </p:spPr>
        <p:txBody>
          <a:bodyPr/>
          <a:lstStyle>
            <a:lvl1pPr algn="ctr">
              <a:defRPr>
                <a:solidFill>
                  <a:schemeClr val="bg1"/>
                </a:solidFill>
              </a:defRPr>
            </a:lvl1pPr>
          </a:lstStyle>
          <a:p>
            <a:fld id="{77F42D85-6D6D-4ED8-A207-576450FE2C32}" type="slidenum">
              <a:rPr lang="en-US" smtClean="0"/>
              <a:pPr/>
              <a:t>‹#›</a:t>
            </a:fld>
            <a:endParaRPr lang="en-US" dirty="0"/>
          </a:p>
        </p:txBody>
      </p:sp>
      <p:cxnSp>
        <p:nvCxnSpPr>
          <p:cNvPr id="10" name="Straight Connector 9"/>
          <p:cNvCxnSpPr/>
          <p:nvPr userDrawn="1"/>
        </p:nvCxnSpPr>
        <p:spPr>
          <a:xfrm>
            <a:off x="0" y="6601768"/>
            <a:ext cx="1219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98244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92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908" r:id="rId14"/>
  </p:sldLayoutIdLst>
  <p:hf hdr="0" ftr="0" dt="0"/>
  <p:txStyles>
    <p:titleStyle>
      <a:lvl1pPr algn="l" defTabSz="914400" rtl="0" eaLnBrk="1" latinLnBrk="0" hangingPunct="1">
        <a:spcBef>
          <a:spcPct val="0"/>
        </a:spcBef>
        <a:buNone/>
        <a:defRPr lang="en-US" sz="3200" b="1" kern="1200" cap="none" spc="-100" baseline="0" dirty="0">
          <a:ln>
            <a:noFill/>
          </a:ln>
          <a:solidFill>
            <a:schemeClr val="bg1"/>
          </a:solidFill>
          <a:effectLst/>
          <a:latin typeface="Calibri" pitchFamily="34" charset="0"/>
          <a:ea typeface="+mj-ea"/>
          <a:cs typeface="+mj-cs"/>
        </a:defRPr>
      </a:lvl1pPr>
    </p:titleStyle>
    <p:bodyStyle>
      <a:lvl1pPr marL="342900" indent="-342900" algn="l" defTabSz="914400" rtl="0" eaLnBrk="1" latinLnBrk="0" hangingPunct="1">
        <a:spcBef>
          <a:spcPct val="20000"/>
        </a:spcBef>
        <a:buClr>
          <a:schemeClr val="accent5"/>
        </a:buClr>
        <a:buFont typeface="Wingdings" panose="05000000000000000000" pitchFamily="2" charset="2"/>
        <a:buChar char="p"/>
        <a:defRPr lang="en-US" sz="2000" kern="1200" dirty="0" smtClean="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600" kern="1200" dirty="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hyperlink" Target="https://www.cuanswers.com/resources/kitchen/cu-directed-data-floods" TargetMode="External"/><Relationship Id="rId3" Type="http://schemas.openxmlformats.org/officeDocument/2006/relationships/hyperlink" Target="https://www.cuanswers.com/solutions/asterisk-intelligence/analytics-booth" TargetMode="External"/><Relationship Id="rId7" Type="http://schemas.openxmlformats.org/officeDocument/2006/relationships/hyperlink" Target="https://store.cuanswers.com/product/unique-data-management-udm-custom-data-fields" TargetMode="External"/><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hyperlink" Target="https://www.cuanswers.com/solutions/asterisk-intelligence/data-warehousing" TargetMode="External"/><Relationship Id="rId5" Type="http://schemas.openxmlformats.org/officeDocument/2006/relationships/hyperlink" Target="https://store.cuanswers.com/product-category/asterisk-intelligence" TargetMode="External"/><Relationship Id="rId4" Type="http://schemas.openxmlformats.org/officeDocument/2006/relationships/hyperlink" Target="https://store.cuanswers.com/product/custom-analytical-reques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amp;ehk=r"/><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hyperlink" Target="http://flickr.com/photos/mag3737/608745662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9.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hyperlink" Target="CEO%20School%20jump%20out%20e-sign.pptx"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png"/><Relationship Id="rId7" Type="http://schemas.openxmlformats.org/officeDocument/2006/relationships/diagramColors" Target="../diagrams/colors2.xml"/><Relationship Id="rId2" Type="http://schemas.openxmlformats.org/officeDocument/2006/relationships/notesSlide" Target="../notesSlides/notesSlide34.xml"/><Relationship Id="rId1" Type="http://schemas.openxmlformats.org/officeDocument/2006/relationships/slideLayout" Target="../slideLayouts/slideLayout6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9.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61.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69.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CEO%20School%20jump%20out%20Mobile%20Pay%201.pptx" TargetMode="External"/><Relationship Id="rId2" Type="http://schemas.openxmlformats.org/officeDocument/2006/relationships/notesSlide" Target="../notesSlides/notesSlide40.xml"/><Relationship Id="rId1" Type="http://schemas.openxmlformats.org/officeDocument/2006/relationships/slideLayout" Target="../slideLayouts/slideLayout61.xml"/><Relationship Id="rId6" Type="http://schemas.openxmlformats.org/officeDocument/2006/relationships/image" Target="../media/image54.png"/><Relationship Id="rId5" Type="http://schemas.openxmlformats.org/officeDocument/2006/relationships/hyperlink" Target="CEO%20School%20jump%20out%20Mobile%20Pay%202.pptx" TargetMode="Externa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69.xml"/><Relationship Id="rId6" Type="http://schemas.openxmlformats.org/officeDocument/2006/relationships/image" Target="../media/image37.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69.xml"/><Relationship Id="rId6" Type="http://schemas.openxmlformats.org/officeDocument/2006/relationships/image" Target="../media/image60.png"/><Relationship Id="rId5" Type="http://schemas.openxmlformats.org/officeDocument/2006/relationships/image" Target="../media/image47.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2.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64.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hyperlink" Target="https://datascientistinsights.com/"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82.pn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200" y="2209800"/>
            <a:ext cx="4673600" cy="1600200"/>
          </a:xfrm>
        </p:spPr>
        <p:txBody>
          <a:bodyPr/>
          <a:lstStyle/>
          <a:p>
            <a:r>
              <a:rPr lang="en-US" sz="9600" dirty="0"/>
              <a:t>CEO School</a:t>
            </a:r>
          </a:p>
        </p:txBody>
      </p:sp>
      <p:sp>
        <p:nvSpPr>
          <p:cNvPr id="3074" name="Subtitle 2"/>
          <p:cNvSpPr>
            <a:spLocks noGrp="1"/>
          </p:cNvSpPr>
          <p:nvPr>
            <p:ph type="subTitle" idx="1"/>
          </p:nvPr>
        </p:nvSpPr>
        <p:spPr>
          <a:xfrm>
            <a:off x="711200" y="4191000"/>
            <a:ext cx="5156200" cy="1066800"/>
          </a:xfrm>
        </p:spPr>
        <p:txBody>
          <a:bodyPr/>
          <a:lstStyle/>
          <a:p>
            <a:r>
              <a:rPr lang="en-US" sz="2800" dirty="0"/>
              <a:t>Where everyone’s a teacher, </a:t>
            </a:r>
            <a:br>
              <a:rPr lang="en-US" sz="2800" dirty="0"/>
            </a:br>
            <a:r>
              <a:rPr lang="en-US" sz="2800" dirty="0"/>
              <a:t>and everyone’s a student</a:t>
            </a:r>
          </a:p>
        </p:txBody>
      </p:sp>
      <p:sp>
        <p:nvSpPr>
          <p:cNvPr id="11" name="Text Placeholder 10">
            <a:extLst>
              <a:ext uri="{FF2B5EF4-FFF2-40B4-BE49-F238E27FC236}">
                <a16:creationId xmlns:a16="http://schemas.microsoft.com/office/drawing/2014/main" id="{D4B990F9-23CA-491B-907D-9B2FF68D50D4}"/>
              </a:ext>
            </a:extLst>
          </p:cNvPr>
          <p:cNvSpPr>
            <a:spLocks noGrp="1"/>
          </p:cNvSpPr>
          <p:nvPr>
            <p:ph type="body" sz="quarter" idx="10"/>
          </p:nvPr>
        </p:nvSpPr>
        <p:spPr>
          <a:xfrm>
            <a:off x="9220201" y="5491492"/>
            <a:ext cx="2819400" cy="1214108"/>
          </a:xfrm>
        </p:spPr>
        <p:txBody>
          <a:bodyPr/>
          <a:lstStyle/>
          <a:p>
            <a:r>
              <a:rPr lang="en-US" dirty="0"/>
              <a:t>Wednesday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23F8A1-E187-4A02-B10B-AE31684E1313}"/>
              </a:ext>
            </a:extLst>
          </p:cNvPr>
          <p:cNvSpPr>
            <a:spLocks noGrp="1"/>
          </p:cNvSpPr>
          <p:nvPr>
            <p:ph type="subTitle" idx="14"/>
          </p:nvPr>
        </p:nvSpPr>
        <p:spPr/>
        <p:txBody>
          <a:bodyPr/>
          <a:lstStyle/>
          <a:p>
            <a:r>
              <a:rPr lang="en-US" dirty="0"/>
              <a:t>A development roadmap from 2006 that continues to evolve today</a:t>
            </a:r>
          </a:p>
        </p:txBody>
      </p:sp>
      <p:sp>
        <p:nvSpPr>
          <p:cNvPr id="4" name="Title 3">
            <a:extLst>
              <a:ext uri="{FF2B5EF4-FFF2-40B4-BE49-F238E27FC236}">
                <a16:creationId xmlns:a16="http://schemas.microsoft.com/office/drawing/2014/main" id="{A5A76D7A-BA22-4603-A16C-4A4E1308EB19}"/>
              </a:ext>
            </a:extLst>
          </p:cNvPr>
          <p:cNvSpPr>
            <a:spLocks noGrp="1"/>
          </p:cNvSpPr>
          <p:nvPr>
            <p:ph type="title"/>
          </p:nvPr>
        </p:nvSpPr>
        <p:spPr/>
        <p:txBody>
          <a:bodyPr/>
          <a:lstStyle/>
          <a:p>
            <a:r>
              <a:rPr lang="en-US"/>
              <a:t>ASAP:  Ask, See, Act, Profit</a:t>
            </a:r>
            <a:endParaRPr lang="en-US" dirty="0"/>
          </a:p>
        </p:txBody>
      </p:sp>
      <p:sp>
        <p:nvSpPr>
          <p:cNvPr id="5" name="Slide Number Placeholder 4">
            <a:extLst>
              <a:ext uri="{FF2B5EF4-FFF2-40B4-BE49-F238E27FC236}">
                <a16:creationId xmlns:a16="http://schemas.microsoft.com/office/drawing/2014/main" id="{08E141D6-C17C-4F51-A450-31CE8179701A}"/>
              </a:ext>
            </a:extLst>
          </p:cNvPr>
          <p:cNvSpPr>
            <a:spLocks noGrp="1"/>
          </p:cNvSpPr>
          <p:nvPr>
            <p:ph type="sldNum" sz="quarter" idx="4"/>
          </p:nvPr>
        </p:nvSpPr>
        <p:spPr/>
        <p:txBody>
          <a:bodyPr/>
          <a:lstStyle/>
          <a:p>
            <a:fld id="{77F42D85-6D6D-4ED8-A207-576450FE2C32}" type="slidenum">
              <a:rPr lang="en-US"/>
              <a:pPr/>
              <a:t>10</a:t>
            </a:fld>
            <a:endParaRPr lang="en-US" dirty="0"/>
          </a:p>
        </p:txBody>
      </p:sp>
      <p:sp>
        <p:nvSpPr>
          <p:cNvPr id="13" name="Content Placeholder 12">
            <a:extLst>
              <a:ext uri="{FF2B5EF4-FFF2-40B4-BE49-F238E27FC236}">
                <a16:creationId xmlns:a16="http://schemas.microsoft.com/office/drawing/2014/main" id="{CF8D4848-7867-40D0-B83F-C3F1865DE149}"/>
              </a:ext>
            </a:extLst>
          </p:cNvPr>
          <p:cNvSpPr>
            <a:spLocks noGrp="1"/>
          </p:cNvSpPr>
          <p:nvPr>
            <p:ph sz="quarter" idx="15"/>
          </p:nvPr>
        </p:nvSpPr>
        <p:spPr>
          <a:xfrm>
            <a:off x="508000" y="2667002"/>
            <a:ext cx="6654800" cy="3047998"/>
          </a:xfrm>
        </p:spPr>
        <p:txBody>
          <a:bodyPr/>
          <a:lstStyle/>
          <a:p>
            <a:r>
              <a:rPr lang="en-US" dirty="0"/>
              <a:t>We focused on education and training methods so CUs could </a:t>
            </a:r>
            <a:r>
              <a:rPr lang="en-US" b="1" dirty="0"/>
              <a:t>act</a:t>
            </a:r>
          </a:p>
          <a:p>
            <a:endParaRPr lang="en-US" dirty="0"/>
          </a:p>
          <a:p>
            <a:r>
              <a:rPr lang="en-US" dirty="0"/>
              <a:t>We automated member communications (email contacts, online messages, etc.) and built shared resources like Xtend so we could all </a:t>
            </a:r>
            <a:r>
              <a:rPr lang="en-US" b="1" dirty="0"/>
              <a:t>act together</a:t>
            </a:r>
          </a:p>
          <a:p>
            <a:endParaRPr lang="en-US" dirty="0"/>
          </a:p>
          <a:p>
            <a:r>
              <a:rPr lang="en-US" dirty="0"/>
              <a:t>We are now on the cusp of creating the ability for members to </a:t>
            </a:r>
            <a:r>
              <a:rPr lang="en-US" b="1" dirty="0"/>
              <a:t>act on their own</a:t>
            </a:r>
            <a:r>
              <a:rPr lang="en-US" dirty="0"/>
              <a:t>, with the computer, </a:t>
            </a:r>
            <a:br>
              <a:rPr lang="en-US" dirty="0"/>
            </a:br>
            <a:r>
              <a:rPr lang="en-US" dirty="0"/>
              <a:t>instantly</a:t>
            </a:r>
          </a:p>
        </p:txBody>
      </p:sp>
      <p:sp>
        <p:nvSpPr>
          <p:cNvPr id="14" name="Content Placeholder 13">
            <a:extLst>
              <a:ext uri="{FF2B5EF4-FFF2-40B4-BE49-F238E27FC236}">
                <a16:creationId xmlns:a16="http://schemas.microsoft.com/office/drawing/2014/main" id="{D7D2E0DF-5F1D-4BE4-8B36-107D8AFE8B54}"/>
              </a:ext>
            </a:extLst>
          </p:cNvPr>
          <p:cNvSpPr>
            <a:spLocks noGrp="1"/>
          </p:cNvSpPr>
          <p:nvPr>
            <p:ph idx="16"/>
          </p:nvPr>
        </p:nvSpPr>
        <p:spPr/>
        <p:txBody>
          <a:bodyPr/>
          <a:lstStyle/>
          <a:p>
            <a:r>
              <a:rPr lang="en-US" dirty="0"/>
              <a:t>Act</a:t>
            </a:r>
          </a:p>
        </p:txBody>
      </p:sp>
      <p:sp>
        <p:nvSpPr>
          <p:cNvPr id="15" name="Rectangle 14">
            <a:extLst>
              <a:ext uri="{FF2B5EF4-FFF2-40B4-BE49-F238E27FC236}">
                <a16:creationId xmlns:a16="http://schemas.microsoft.com/office/drawing/2014/main" id="{715EDE1F-EC3F-4B85-9A5E-939CA85F552F}"/>
              </a:ext>
            </a:extLst>
          </p:cNvPr>
          <p:cNvSpPr/>
          <p:nvPr/>
        </p:nvSpPr>
        <p:spPr>
          <a:xfrm>
            <a:off x="7391400" y="2667002"/>
            <a:ext cx="4292600" cy="3733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Ask</a:t>
            </a:r>
            <a:r>
              <a:rPr lang="en-US" sz="3200" dirty="0"/>
              <a:t> more, </a:t>
            </a:r>
            <a:br>
              <a:rPr lang="en-US" sz="3200" dirty="0"/>
            </a:br>
            <a:r>
              <a:rPr lang="en-US" sz="3200" b="1" dirty="0">
                <a:effectLst>
                  <a:outerShdw blurRad="38100" dist="38100" dir="2700000" algn="tl">
                    <a:srgbClr val="000000">
                      <a:alpha val="43137"/>
                    </a:srgbClr>
                  </a:outerShdw>
                </a:effectLst>
              </a:rPr>
              <a:t>See</a:t>
            </a:r>
            <a:r>
              <a:rPr lang="en-US" sz="3200" dirty="0"/>
              <a:t> more, </a:t>
            </a:r>
            <a:br>
              <a:rPr lang="en-US" sz="3200" dirty="0"/>
            </a:br>
            <a:r>
              <a:rPr lang="en-US" sz="3200" b="1" dirty="0">
                <a:effectLst>
                  <a:outerShdw blurRad="38100" dist="38100" dir="2700000" algn="tl">
                    <a:srgbClr val="000000">
                      <a:alpha val="43137"/>
                    </a:srgbClr>
                  </a:outerShdw>
                </a:effectLst>
              </a:rPr>
              <a:t>Act</a:t>
            </a:r>
            <a:r>
              <a:rPr lang="en-US" sz="3200" dirty="0"/>
              <a:t> faster, and </a:t>
            </a:r>
            <a:br>
              <a:rPr lang="en-US" sz="3200" dirty="0"/>
            </a:br>
            <a:r>
              <a:rPr lang="en-US" sz="3200" b="1" dirty="0">
                <a:effectLst>
                  <a:outerShdw blurRad="38100" dist="38100" dir="2700000" algn="tl">
                    <a:srgbClr val="000000">
                      <a:alpha val="43137"/>
                    </a:srgbClr>
                  </a:outerShdw>
                </a:effectLst>
              </a:rPr>
              <a:t>Profit</a:t>
            </a:r>
            <a:r>
              <a:rPr lang="en-US" sz="3200" dirty="0"/>
              <a:t> more</a:t>
            </a:r>
          </a:p>
          <a:p>
            <a:pPr algn="ctr"/>
            <a:endParaRPr lang="en-US" sz="3200" dirty="0"/>
          </a:p>
          <a:p>
            <a:pPr algn="ctr"/>
            <a:r>
              <a:rPr lang="en-US" sz="2400" dirty="0"/>
              <a:t>Profit instantly, from every member interaction</a:t>
            </a:r>
          </a:p>
        </p:txBody>
      </p:sp>
      <p:sp>
        <p:nvSpPr>
          <p:cNvPr id="8" name="Arrow: Down 7">
            <a:extLst>
              <a:ext uri="{FF2B5EF4-FFF2-40B4-BE49-F238E27FC236}">
                <a16:creationId xmlns:a16="http://schemas.microsoft.com/office/drawing/2014/main" id="{6C9B38D2-15CD-499A-A775-5FAD3BEDAD1C}"/>
              </a:ext>
            </a:extLst>
          </p:cNvPr>
          <p:cNvSpPr/>
          <p:nvPr/>
        </p:nvSpPr>
        <p:spPr>
          <a:xfrm>
            <a:off x="1219200" y="3352800"/>
            <a:ext cx="762000" cy="381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2330B132-68F9-4AEF-8D0F-0BC0538C5682}"/>
              </a:ext>
            </a:extLst>
          </p:cNvPr>
          <p:cNvSpPr/>
          <p:nvPr/>
        </p:nvSpPr>
        <p:spPr>
          <a:xfrm>
            <a:off x="1219200" y="4724400"/>
            <a:ext cx="762000" cy="381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47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23F8A1-E187-4A02-B10B-AE31684E1313}"/>
              </a:ext>
            </a:extLst>
          </p:cNvPr>
          <p:cNvSpPr>
            <a:spLocks noGrp="1"/>
          </p:cNvSpPr>
          <p:nvPr>
            <p:ph type="subTitle" idx="14"/>
          </p:nvPr>
        </p:nvSpPr>
        <p:spPr/>
        <p:txBody>
          <a:bodyPr/>
          <a:lstStyle/>
          <a:p>
            <a:r>
              <a:rPr lang="en-US" dirty="0"/>
              <a:t>A development roadmap from 2006 that continues to evolve today</a:t>
            </a:r>
          </a:p>
        </p:txBody>
      </p:sp>
      <p:sp>
        <p:nvSpPr>
          <p:cNvPr id="4" name="Title 3">
            <a:extLst>
              <a:ext uri="{FF2B5EF4-FFF2-40B4-BE49-F238E27FC236}">
                <a16:creationId xmlns:a16="http://schemas.microsoft.com/office/drawing/2014/main" id="{A5A76D7A-BA22-4603-A16C-4A4E1308EB19}"/>
              </a:ext>
            </a:extLst>
          </p:cNvPr>
          <p:cNvSpPr>
            <a:spLocks noGrp="1"/>
          </p:cNvSpPr>
          <p:nvPr>
            <p:ph type="title"/>
          </p:nvPr>
        </p:nvSpPr>
        <p:spPr/>
        <p:txBody>
          <a:bodyPr/>
          <a:lstStyle/>
          <a:p>
            <a:r>
              <a:rPr lang="en-US"/>
              <a:t>ASAP:  Ask, See, Act, Profit</a:t>
            </a:r>
            <a:endParaRPr lang="en-US" dirty="0"/>
          </a:p>
        </p:txBody>
      </p:sp>
      <p:sp>
        <p:nvSpPr>
          <p:cNvPr id="5" name="Slide Number Placeholder 4">
            <a:extLst>
              <a:ext uri="{FF2B5EF4-FFF2-40B4-BE49-F238E27FC236}">
                <a16:creationId xmlns:a16="http://schemas.microsoft.com/office/drawing/2014/main" id="{08E141D6-C17C-4F51-A450-31CE8179701A}"/>
              </a:ext>
            </a:extLst>
          </p:cNvPr>
          <p:cNvSpPr>
            <a:spLocks noGrp="1"/>
          </p:cNvSpPr>
          <p:nvPr>
            <p:ph type="sldNum" sz="quarter" idx="4"/>
          </p:nvPr>
        </p:nvSpPr>
        <p:spPr/>
        <p:txBody>
          <a:bodyPr/>
          <a:lstStyle/>
          <a:p>
            <a:fld id="{77F42D85-6D6D-4ED8-A207-576450FE2C32}" type="slidenum">
              <a:rPr lang="en-US"/>
              <a:pPr/>
              <a:t>11</a:t>
            </a:fld>
            <a:endParaRPr lang="en-US" dirty="0"/>
          </a:p>
        </p:txBody>
      </p:sp>
      <p:sp>
        <p:nvSpPr>
          <p:cNvPr id="13" name="Content Placeholder 12">
            <a:extLst>
              <a:ext uri="{FF2B5EF4-FFF2-40B4-BE49-F238E27FC236}">
                <a16:creationId xmlns:a16="http://schemas.microsoft.com/office/drawing/2014/main" id="{CF8D4848-7867-40D0-B83F-C3F1865DE149}"/>
              </a:ext>
            </a:extLst>
          </p:cNvPr>
          <p:cNvSpPr>
            <a:spLocks noGrp="1"/>
          </p:cNvSpPr>
          <p:nvPr>
            <p:ph sz="quarter" idx="15"/>
          </p:nvPr>
        </p:nvSpPr>
        <p:spPr>
          <a:xfrm>
            <a:off x="508000" y="2667002"/>
            <a:ext cx="6654800" cy="3047998"/>
          </a:xfrm>
        </p:spPr>
        <p:txBody>
          <a:bodyPr/>
          <a:lstStyle/>
          <a:p>
            <a:r>
              <a:rPr lang="en-US" dirty="0"/>
              <a:t>We still leave that up to you</a:t>
            </a:r>
          </a:p>
        </p:txBody>
      </p:sp>
      <p:sp>
        <p:nvSpPr>
          <p:cNvPr id="14" name="Content Placeholder 13">
            <a:extLst>
              <a:ext uri="{FF2B5EF4-FFF2-40B4-BE49-F238E27FC236}">
                <a16:creationId xmlns:a16="http://schemas.microsoft.com/office/drawing/2014/main" id="{D7D2E0DF-5F1D-4BE4-8B36-107D8AFE8B54}"/>
              </a:ext>
            </a:extLst>
          </p:cNvPr>
          <p:cNvSpPr>
            <a:spLocks noGrp="1"/>
          </p:cNvSpPr>
          <p:nvPr>
            <p:ph idx="16"/>
          </p:nvPr>
        </p:nvSpPr>
        <p:spPr/>
        <p:txBody>
          <a:bodyPr/>
          <a:lstStyle/>
          <a:p>
            <a:r>
              <a:rPr lang="en-US" dirty="0"/>
              <a:t>Profit</a:t>
            </a:r>
          </a:p>
        </p:txBody>
      </p:sp>
      <p:sp>
        <p:nvSpPr>
          <p:cNvPr id="15" name="Rectangle 14">
            <a:extLst>
              <a:ext uri="{FF2B5EF4-FFF2-40B4-BE49-F238E27FC236}">
                <a16:creationId xmlns:a16="http://schemas.microsoft.com/office/drawing/2014/main" id="{715EDE1F-EC3F-4B85-9A5E-939CA85F552F}"/>
              </a:ext>
            </a:extLst>
          </p:cNvPr>
          <p:cNvSpPr/>
          <p:nvPr/>
        </p:nvSpPr>
        <p:spPr>
          <a:xfrm>
            <a:off x="7391400" y="2667002"/>
            <a:ext cx="4292600" cy="3733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Ask</a:t>
            </a:r>
            <a:r>
              <a:rPr lang="en-US" sz="3200" dirty="0"/>
              <a:t> more, </a:t>
            </a:r>
            <a:br>
              <a:rPr lang="en-US" sz="3200" dirty="0"/>
            </a:br>
            <a:r>
              <a:rPr lang="en-US" sz="3200" b="1" dirty="0">
                <a:effectLst>
                  <a:outerShdw blurRad="38100" dist="38100" dir="2700000" algn="tl">
                    <a:srgbClr val="000000">
                      <a:alpha val="43137"/>
                    </a:srgbClr>
                  </a:outerShdw>
                </a:effectLst>
              </a:rPr>
              <a:t>See</a:t>
            </a:r>
            <a:r>
              <a:rPr lang="en-US" sz="3200" dirty="0"/>
              <a:t> more, </a:t>
            </a:r>
            <a:br>
              <a:rPr lang="en-US" sz="3200" dirty="0"/>
            </a:br>
            <a:r>
              <a:rPr lang="en-US" sz="3200" b="1" dirty="0">
                <a:effectLst>
                  <a:outerShdw blurRad="38100" dist="38100" dir="2700000" algn="tl">
                    <a:srgbClr val="000000">
                      <a:alpha val="43137"/>
                    </a:srgbClr>
                  </a:outerShdw>
                </a:effectLst>
              </a:rPr>
              <a:t>Act</a:t>
            </a:r>
            <a:r>
              <a:rPr lang="en-US" sz="3200" dirty="0"/>
              <a:t> faster, and </a:t>
            </a:r>
            <a:br>
              <a:rPr lang="en-US" sz="3200" dirty="0"/>
            </a:br>
            <a:r>
              <a:rPr lang="en-US" sz="3200" b="1" dirty="0">
                <a:effectLst>
                  <a:outerShdw blurRad="38100" dist="38100" dir="2700000" algn="tl">
                    <a:srgbClr val="000000">
                      <a:alpha val="43137"/>
                    </a:srgbClr>
                  </a:outerShdw>
                </a:effectLst>
              </a:rPr>
              <a:t>Profit</a:t>
            </a:r>
            <a:r>
              <a:rPr lang="en-US" sz="3200" dirty="0"/>
              <a:t> more</a:t>
            </a:r>
          </a:p>
          <a:p>
            <a:pPr algn="ctr"/>
            <a:endParaRPr lang="en-US" sz="3200" dirty="0"/>
          </a:p>
          <a:p>
            <a:pPr algn="ctr"/>
            <a:r>
              <a:rPr lang="en-US" sz="2400" dirty="0"/>
              <a:t>Profit instantly, from every member interaction</a:t>
            </a:r>
          </a:p>
        </p:txBody>
      </p:sp>
    </p:spTree>
    <p:extLst>
      <p:ext uri="{BB962C8B-B14F-4D97-AF65-F5344CB8AC3E}">
        <p14:creationId xmlns:p14="http://schemas.microsoft.com/office/powerpoint/2010/main" val="3517782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8990C7-4144-460F-B275-BA5247DC0181}"/>
              </a:ext>
            </a:extLst>
          </p:cNvPr>
          <p:cNvSpPr>
            <a:spLocks noGrp="1"/>
          </p:cNvSpPr>
          <p:nvPr>
            <p:ph idx="15"/>
          </p:nvPr>
        </p:nvSpPr>
        <p:spPr>
          <a:xfrm>
            <a:off x="508000" y="4038600"/>
            <a:ext cx="6883400" cy="1752601"/>
          </a:xfrm>
        </p:spPr>
        <p:txBody>
          <a:bodyPr/>
          <a:lstStyle/>
          <a:p>
            <a:pPr marL="0" indent="0">
              <a:buNone/>
            </a:pPr>
            <a:r>
              <a:rPr lang="en-US" dirty="0"/>
              <a:t>Remember those Magic Eye pictures from the 90s?   You could see a picture, but not everyone could see the </a:t>
            </a:r>
            <a:r>
              <a:rPr lang="en-US" i="1" dirty="0"/>
              <a:t>true</a:t>
            </a:r>
            <a:r>
              <a:rPr lang="en-US" dirty="0"/>
              <a:t> picture inside – and if they couldn’t, then they missed the </a:t>
            </a:r>
            <a:r>
              <a:rPr lang="en-US" i="1" dirty="0"/>
              <a:t>value </a:t>
            </a:r>
            <a:r>
              <a:rPr lang="en-US" dirty="0"/>
              <a:t>of the picture</a:t>
            </a:r>
          </a:p>
          <a:p>
            <a:pPr lvl="1"/>
            <a:endParaRPr lang="en-US" dirty="0"/>
          </a:p>
          <a:p>
            <a:pPr marL="0" indent="0">
              <a:buNone/>
            </a:pPr>
            <a:r>
              <a:rPr lang="en-US" b="1" dirty="0">
                <a:solidFill>
                  <a:schemeClr val="accent2"/>
                </a:solidFill>
              </a:rPr>
              <a:t>Analysts help you with the value in what you see</a:t>
            </a:r>
          </a:p>
        </p:txBody>
      </p:sp>
      <p:sp>
        <p:nvSpPr>
          <p:cNvPr id="3" name="Subtitle 2">
            <a:extLst>
              <a:ext uri="{FF2B5EF4-FFF2-40B4-BE49-F238E27FC236}">
                <a16:creationId xmlns:a16="http://schemas.microsoft.com/office/drawing/2014/main" id="{F4E0D50D-6FF2-40C9-9B65-7B07391698DD}"/>
              </a:ext>
            </a:extLst>
          </p:cNvPr>
          <p:cNvSpPr>
            <a:spLocks noGrp="1"/>
          </p:cNvSpPr>
          <p:nvPr>
            <p:ph type="subTitle" idx="14"/>
          </p:nvPr>
        </p:nvSpPr>
        <p:spPr/>
        <p:txBody>
          <a:bodyPr/>
          <a:lstStyle/>
          <a:p>
            <a:r>
              <a:rPr lang="en-US" dirty="0"/>
              <a:t>Asterisk intelligence is an effort to shorten the gap between ‘see’ and ‘act’</a:t>
            </a:r>
          </a:p>
        </p:txBody>
      </p:sp>
      <p:sp>
        <p:nvSpPr>
          <p:cNvPr id="4" name="Title 3">
            <a:extLst>
              <a:ext uri="{FF2B5EF4-FFF2-40B4-BE49-F238E27FC236}">
                <a16:creationId xmlns:a16="http://schemas.microsoft.com/office/drawing/2014/main" id="{3AB9EAB1-4259-48E4-8579-04C4EB691739}"/>
              </a:ext>
            </a:extLst>
          </p:cNvPr>
          <p:cNvSpPr>
            <a:spLocks noGrp="1"/>
          </p:cNvSpPr>
          <p:nvPr>
            <p:ph type="title"/>
          </p:nvPr>
        </p:nvSpPr>
        <p:spPr/>
        <p:txBody>
          <a:bodyPr/>
          <a:lstStyle/>
          <a:p>
            <a:r>
              <a:rPr lang="en-US" dirty="0"/>
              <a:t>“I see it, but I’m not sure I see what to do”</a:t>
            </a:r>
          </a:p>
        </p:txBody>
      </p:sp>
      <p:sp>
        <p:nvSpPr>
          <p:cNvPr id="5" name="Slide Number Placeholder 4">
            <a:extLst>
              <a:ext uri="{FF2B5EF4-FFF2-40B4-BE49-F238E27FC236}">
                <a16:creationId xmlns:a16="http://schemas.microsoft.com/office/drawing/2014/main" id="{8C0B3AA6-71DE-4443-A9A0-B5B47BADAB51}"/>
              </a:ext>
            </a:extLst>
          </p:cNvPr>
          <p:cNvSpPr>
            <a:spLocks noGrp="1"/>
          </p:cNvSpPr>
          <p:nvPr>
            <p:ph type="sldNum" sz="quarter" idx="4"/>
          </p:nvPr>
        </p:nvSpPr>
        <p:spPr/>
        <p:txBody>
          <a:bodyPr/>
          <a:lstStyle/>
          <a:p>
            <a:fld id="{77F42D85-6D6D-4ED8-A207-576450FE2C32}" type="slidenum">
              <a:rPr lang="en-US" smtClean="0"/>
              <a:pPr/>
              <a:t>12</a:t>
            </a:fld>
            <a:endParaRPr lang="en-US" dirty="0"/>
          </a:p>
        </p:txBody>
      </p:sp>
      <p:pic>
        <p:nvPicPr>
          <p:cNvPr id="8" name="Picture 7">
            <a:extLst>
              <a:ext uri="{FF2B5EF4-FFF2-40B4-BE49-F238E27FC236}">
                <a16:creationId xmlns:a16="http://schemas.microsoft.com/office/drawing/2014/main" id="{1F8B5FA9-AC9F-4ADE-9D4F-DFB57AED1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4046706"/>
            <a:ext cx="3271715" cy="2321623"/>
          </a:xfrm>
          <a:prstGeom prst="rect">
            <a:avLst/>
          </a:prstGeom>
        </p:spPr>
      </p:pic>
      <p:graphicFrame>
        <p:nvGraphicFramePr>
          <p:cNvPr id="11" name="Diagram 10">
            <a:extLst>
              <a:ext uri="{FF2B5EF4-FFF2-40B4-BE49-F238E27FC236}">
                <a16:creationId xmlns:a16="http://schemas.microsoft.com/office/drawing/2014/main" id="{7EAD85FE-B00B-4C97-A53C-EFF6018D2EA1}"/>
              </a:ext>
            </a:extLst>
          </p:cNvPr>
          <p:cNvGraphicFramePr/>
          <p:nvPr>
            <p:extLst>
              <p:ext uri="{D42A27DB-BD31-4B8C-83A1-F6EECF244321}">
                <p14:modId xmlns:p14="http://schemas.microsoft.com/office/powerpoint/2010/main" val="3985764084"/>
              </p:ext>
            </p:extLst>
          </p:nvPr>
        </p:nvGraphicFramePr>
        <p:xfrm>
          <a:off x="812800" y="2665227"/>
          <a:ext cx="8128000" cy="530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F711EDE5-AA52-40B1-9014-775740B5A2DA}"/>
              </a:ext>
            </a:extLst>
          </p:cNvPr>
          <p:cNvSpPr txBox="1"/>
          <p:nvPr/>
        </p:nvSpPr>
        <p:spPr>
          <a:xfrm>
            <a:off x="5047034" y="2705912"/>
            <a:ext cx="1371600" cy="461665"/>
          </a:xfrm>
          <a:prstGeom prst="rect">
            <a:avLst/>
          </a:prstGeom>
          <a:noFill/>
        </p:spPr>
        <p:txBody>
          <a:bodyPr wrap="square" rtlCol="0">
            <a:spAutoFit/>
          </a:bodyPr>
          <a:lstStyle/>
          <a:p>
            <a:pPr algn="ctr"/>
            <a:r>
              <a:rPr lang="en-US" sz="2400" b="1" dirty="0">
                <a:solidFill>
                  <a:schemeClr val="accent2"/>
                </a:solidFill>
              </a:rPr>
              <a:t>Analysis</a:t>
            </a:r>
            <a:endParaRPr lang="en-US" b="1" dirty="0">
              <a:solidFill>
                <a:schemeClr val="accent2"/>
              </a:solidFill>
            </a:endParaRPr>
          </a:p>
        </p:txBody>
      </p:sp>
      <p:sp>
        <p:nvSpPr>
          <p:cNvPr id="13" name="TextBox 12">
            <a:extLst>
              <a:ext uri="{FF2B5EF4-FFF2-40B4-BE49-F238E27FC236}">
                <a16:creationId xmlns:a16="http://schemas.microsoft.com/office/drawing/2014/main" id="{15BB401E-7391-4B01-AA9E-8A62B667C9CB}"/>
              </a:ext>
            </a:extLst>
          </p:cNvPr>
          <p:cNvSpPr txBox="1"/>
          <p:nvPr/>
        </p:nvSpPr>
        <p:spPr>
          <a:xfrm>
            <a:off x="4648200" y="3239869"/>
            <a:ext cx="2057400" cy="461665"/>
          </a:xfrm>
          <a:prstGeom prst="rect">
            <a:avLst/>
          </a:prstGeom>
          <a:noFill/>
        </p:spPr>
        <p:txBody>
          <a:bodyPr wrap="square" rtlCol="0">
            <a:spAutoFit/>
          </a:bodyPr>
          <a:lstStyle/>
          <a:p>
            <a:pPr algn="ctr"/>
            <a:r>
              <a:rPr lang="en-US" sz="1200" dirty="0"/>
              <a:t>Converting what you see into something actionable</a:t>
            </a:r>
          </a:p>
        </p:txBody>
      </p:sp>
      <p:pic>
        <p:nvPicPr>
          <p:cNvPr id="15" name="Picture 14">
            <a:extLst>
              <a:ext uri="{FF2B5EF4-FFF2-40B4-BE49-F238E27FC236}">
                <a16:creationId xmlns:a16="http://schemas.microsoft.com/office/drawing/2014/main" id="{855577BB-5B25-4764-AC37-42606FD364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4967" y="2192167"/>
            <a:ext cx="627233" cy="627233"/>
          </a:xfrm>
          <a:prstGeom prst="rect">
            <a:avLst/>
          </a:prstGeom>
        </p:spPr>
      </p:pic>
      <p:sp>
        <p:nvSpPr>
          <p:cNvPr id="16" name="TextBox 15">
            <a:extLst>
              <a:ext uri="{FF2B5EF4-FFF2-40B4-BE49-F238E27FC236}">
                <a16:creationId xmlns:a16="http://schemas.microsoft.com/office/drawing/2014/main" id="{766399A2-1A6E-4D1E-A5E0-1A17AFC99DA5}"/>
              </a:ext>
            </a:extLst>
          </p:cNvPr>
          <p:cNvSpPr txBox="1"/>
          <p:nvPr/>
        </p:nvSpPr>
        <p:spPr>
          <a:xfrm>
            <a:off x="6037433" y="2057400"/>
            <a:ext cx="1964961" cy="369332"/>
          </a:xfrm>
          <a:prstGeom prst="rect">
            <a:avLst/>
          </a:prstGeom>
          <a:noFill/>
        </p:spPr>
        <p:txBody>
          <a:bodyPr wrap="none" rtlCol="0">
            <a:spAutoFit/>
          </a:bodyPr>
          <a:lstStyle/>
          <a:p>
            <a:pPr algn="ctr"/>
            <a:r>
              <a:rPr lang="en-US" dirty="0">
                <a:solidFill>
                  <a:schemeClr val="accent4"/>
                </a:solidFill>
              </a:rPr>
              <a:t>the See-to-Act Gap</a:t>
            </a:r>
          </a:p>
        </p:txBody>
      </p:sp>
    </p:spTree>
    <p:extLst>
      <p:ext uri="{BB962C8B-B14F-4D97-AF65-F5344CB8AC3E}">
        <p14:creationId xmlns:p14="http://schemas.microsoft.com/office/powerpoint/2010/main" val="387453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CFDE3-1AC1-4A56-9C0B-396310D9EA40}"/>
              </a:ext>
            </a:extLst>
          </p:cNvPr>
          <p:cNvSpPr>
            <a:spLocks noGrp="1"/>
          </p:cNvSpPr>
          <p:nvPr>
            <p:ph idx="15"/>
          </p:nvPr>
        </p:nvSpPr>
        <p:spPr>
          <a:xfrm>
            <a:off x="508000" y="2057400"/>
            <a:ext cx="6502400" cy="3733801"/>
          </a:xfrm>
        </p:spPr>
        <p:txBody>
          <a:bodyPr/>
          <a:lstStyle/>
          <a:p>
            <a:r>
              <a:rPr lang="en-US" dirty="0"/>
              <a:t>What does it mean for all network participants now that the CUSO is committed to a data analyst business line and a new data warehousing technology platform? </a:t>
            </a:r>
          </a:p>
          <a:p>
            <a:r>
              <a:rPr lang="en-US" dirty="0"/>
              <a:t>How might credit union CEOs think about this for their 2018 and 2019 business plans?  </a:t>
            </a:r>
          </a:p>
          <a:p>
            <a:r>
              <a:rPr lang="en-US" dirty="0"/>
              <a:t>Will these new business lines be the next breakout CUSO for CUs to consider making equity investments?  Or will these new lines simply be new department offerings for the next couple of years?</a:t>
            </a:r>
          </a:p>
          <a:p>
            <a:pPr lvl="1"/>
            <a:r>
              <a:rPr lang="en-US" dirty="0"/>
              <a:t>As CEOs, how do you make the </a:t>
            </a:r>
            <a:br>
              <a:rPr lang="en-US" dirty="0"/>
            </a:br>
            <a:r>
              <a:rPr lang="en-US" dirty="0"/>
              <a:t>call?  In what direction should </a:t>
            </a:r>
            <a:br>
              <a:rPr lang="en-US" dirty="0"/>
            </a:br>
            <a:r>
              <a:rPr lang="en-US" dirty="0"/>
              <a:t>we move? </a:t>
            </a:r>
          </a:p>
        </p:txBody>
      </p:sp>
      <p:sp>
        <p:nvSpPr>
          <p:cNvPr id="3" name="Subtitle 2">
            <a:extLst>
              <a:ext uri="{FF2B5EF4-FFF2-40B4-BE49-F238E27FC236}">
                <a16:creationId xmlns:a16="http://schemas.microsoft.com/office/drawing/2014/main" id="{301A544B-A524-4D11-BFB6-049599D241FB}"/>
              </a:ext>
            </a:extLst>
          </p:cNvPr>
          <p:cNvSpPr>
            <a:spLocks noGrp="1"/>
          </p:cNvSpPr>
          <p:nvPr>
            <p:ph type="subTitle" idx="14"/>
          </p:nvPr>
        </p:nvSpPr>
        <p:spPr/>
        <p:txBody>
          <a:bodyPr/>
          <a:lstStyle/>
          <a:p>
            <a:r>
              <a:rPr lang="en-US" dirty="0"/>
              <a:t>Asterisk Intelligence will drive a Monday-Friday, 8 </a:t>
            </a:r>
            <a:r>
              <a:rPr lang="en-US" dirty="0" err="1"/>
              <a:t>hr</a:t>
            </a:r>
            <a:r>
              <a:rPr lang="en-US" dirty="0"/>
              <a:t>/day focus</a:t>
            </a:r>
          </a:p>
        </p:txBody>
      </p:sp>
      <p:sp>
        <p:nvSpPr>
          <p:cNvPr id="4" name="Title 3">
            <a:extLst>
              <a:ext uri="{FF2B5EF4-FFF2-40B4-BE49-F238E27FC236}">
                <a16:creationId xmlns:a16="http://schemas.microsoft.com/office/drawing/2014/main" id="{2A9D6378-5FFF-4B38-A85A-2D8C8C4872BA}"/>
              </a:ext>
            </a:extLst>
          </p:cNvPr>
          <p:cNvSpPr>
            <a:spLocks noGrp="1"/>
          </p:cNvSpPr>
          <p:nvPr>
            <p:ph type="title"/>
          </p:nvPr>
        </p:nvSpPr>
        <p:spPr/>
        <p:txBody>
          <a:bodyPr/>
          <a:lstStyle/>
          <a:p>
            <a:r>
              <a:rPr lang="en-US" dirty="0"/>
              <a:t>Data in Action</a:t>
            </a:r>
          </a:p>
        </p:txBody>
      </p:sp>
      <p:sp>
        <p:nvSpPr>
          <p:cNvPr id="5" name="Slide Number Placeholder 4">
            <a:extLst>
              <a:ext uri="{FF2B5EF4-FFF2-40B4-BE49-F238E27FC236}">
                <a16:creationId xmlns:a16="http://schemas.microsoft.com/office/drawing/2014/main" id="{EF76EAD3-B964-461A-8152-3585D57727C0}"/>
              </a:ext>
            </a:extLst>
          </p:cNvPr>
          <p:cNvSpPr>
            <a:spLocks noGrp="1"/>
          </p:cNvSpPr>
          <p:nvPr>
            <p:ph type="sldNum" sz="quarter" idx="4"/>
          </p:nvPr>
        </p:nvSpPr>
        <p:spPr/>
        <p:txBody>
          <a:bodyPr/>
          <a:lstStyle/>
          <a:p>
            <a:fld id="{77F42D85-6D6D-4ED8-A207-576450FE2C32}" type="slidenum">
              <a:rPr lang="en-US" smtClean="0"/>
              <a:pPr/>
              <a:t>13</a:t>
            </a:fld>
            <a:endParaRPr lang="en-US" dirty="0"/>
          </a:p>
        </p:txBody>
      </p:sp>
      <p:sp>
        <p:nvSpPr>
          <p:cNvPr id="6" name="Text Placeholder 5">
            <a:extLst>
              <a:ext uri="{FF2B5EF4-FFF2-40B4-BE49-F238E27FC236}">
                <a16:creationId xmlns:a16="http://schemas.microsoft.com/office/drawing/2014/main" id="{25DF73C2-B2AF-476A-B4D6-C29C4B8540CD}"/>
              </a:ext>
            </a:extLst>
          </p:cNvPr>
          <p:cNvSpPr>
            <a:spLocks noGrp="1"/>
          </p:cNvSpPr>
          <p:nvPr>
            <p:ph type="body" sz="quarter" idx="13"/>
          </p:nvPr>
        </p:nvSpPr>
        <p:spPr>
          <a:xfrm>
            <a:off x="8077200" y="2362201"/>
            <a:ext cx="3606800" cy="3581400"/>
          </a:xfrm>
          <a:ln/>
        </p:spPr>
        <p:style>
          <a:lnRef idx="2">
            <a:schemeClr val="accent2"/>
          </a:lnRef>
          <a:fillRef idx="1">
            <a:schemeClr val="lt1"/>
          </a:fillRef>
          <a:effectRef idx="0">
            <a:schemeClr val="accent2"/>
          </a:effectRef>
          <a:fontRef idx="minor">
            <a:schemeClr val="dk1"/>
          </a:fontRef>
        </p:style>
        <p:txBody>
          <a:bodyPr anchor="ctr" anchorCtr="0"/>
          <a:lstStyle/>
          <a:p>
            <a:pPr algn="ctr"/>
            <a:r>
              <a:rPr lang="en-US" sz="2400" dirty="0">
                <a:solidFill>
                  <a:schemeClr val="accent2"/>
                </a:solidFill>
              </a:rPr>
              <a:t>These are the questions for this section</a:t>
            </a:r>
          </a:p>
          <a:p>
            <a:pPr algn="ctr"/>
            <a:endParaRPr lang="en-US" sz="2400" dirty="0">
              <a:solidFill>
                <a:schemeClr val="accent2"/>
              </a:solidFill>
            </a:endParaRPr>
          </a:p>
          <a:p>
            <a:pPr algn="ctr"/>
            <a:r>
              <a:rPr lang="en-US" sz="2400" dirty="0">
                <a:solidFill>
                  <a:schemeClr val="accent2"/>
                </a:solidFill>
              </a:rPr>
              <a:t>We’ll brainstorm and </a:t>
            </a:r>
            <a:br>
              <a:rPr lang="en-US" sz="2400" dirty="0">
                <a:solidFill>
                  <a:schemeClr val="accent2"/>
                </a:solidFill>
              </a:rPr>
            </a:br>
            <a:r>
              <a:rPr lang="en-US" sz="2400" dirty="0">
                <a:solidFill>
                  <a:schemeClr val="accent2"/>
                </a:solidFill>
              </a:rPr>
              <a:t>think about the actions after some presentations from our teams</a:t>
            </a:r>
          </a:p>
        </p:txBody>
      </p:sp>
      <p:sp>
        <p:nvSpPr>
          <p:cNvPr id="9" name="Arrow: Right 8">
            <a:extLst>
              <a:ext uri="{FF2B5EF4-FFF2-40B4-BE49-F238E27FC236}">
                <a16:creationId xmlns:a16="http://schemas.microsoft.com/office/drawing/2014/main" id="{25495FF0-4CF6-4113-9CBA-38B5FE3DCFC9}"/>
              </a:ext>
            </a:extLst>
          </p:cNvPr>
          <p:cNvSpPr/>
          <p:nvPr/>
        </p:nvSpPr>
        <p:spPr>
          <a:xfrm flipH="1">
            <a:off x="7095392" y="2667000"/>
            <a:ext cx="978408" cy="101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BD61F3-1D2D-4DAD-B775-B387CBA7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493" y="267331"/>
            <a:ext cx="2549813" cy="1180469"/>
          </a:xfrm>
          <a:prstGeom prst="rect">
            <a:avLst/>
          </a:prstGeom>
        </p:spPr>
      </p:pic>
      <p:pic>
        <p:nvPicPr>
          <p:cNvPr id="10" name="Picture 9">
            <a:extLst>
              <a:ext uri="{FF2B5EF4-FFF2-40B4-BE49-F238E27FC236}">
                <a16:creationId xmlns:a16="http://schemas.microsoft.com/office/drawing/2014/main" id="{87CCC5E6-D0DF-492A-AA4B-81C55CC66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4946388"/>
            <a:ext cx="2135124" cy="27614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9538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CFDE3-1AC1-4A56-9C0B-396310D9EA40}"/>
              </a:ext>
            </a:extLst>
          </p:cNvPr>
          <p:cNvSpPr>
            <a:spLocks noGrp="1"/>
          </p:cNvSpPr>
          <p:nvPr>
            <p:ph idx="15"/>
          </p:nvPr>
        </p:nvSpPr>
        <p:spPr>
          <a:xfrm>
            <a:off x="508000" y="2057400"/>
            <a:ext cx="10515600" cy="4452295"/>
          </a:xfrm>
        </p:spPr>
        <p:txBody>
          <a:bodyPr/>
          <a:lstStyle/>
          <a:p>
            <a:r>
              <a:rPr lang="en-US" dirty="0"/>
              <a:t>For our network to succeed with data monetization, it needs:</a:t>
            </a:r>
          </a:p>
          <a:p>
            <a:pPr lvl="1"/>
            <a:r>
              <a:rPr lang="en-US" b="1" dirty="0">
                <a:solidFill>
                  <a:schemeClr val="accent4"/>
                </a:solidFill>
              </a:rPr>
              <a:t>Vision</a:t>
            </a:r>
            <a:r>
              <a:rPr lang="en-US" dirty="0"/>
              <a:t>. Executives who understand the potential for monetizing data and </a:t>
            </a:r>
            <a:br>
              <a:rPr lang="en-US" dirty="0"/>
            </a:br>
            <a:r>
              <a:rPr lang="en-US" dirty="0"/>
              <a:t>allocate their time, energy, and trusted lieutenants to execute the vision.</a:t>
            </a:r>
          </a:p>
          <a:p>
            <a:pPr lvl="1"/>
            <a:r>
              <a:rPr lang="en-US" b="1" dirty="0">
                <a:solidFill>
                  <a:schemeClr val="accent4"/>
                </a:solidFill>
              </a:rPr>
              <a:t>Team</a:t>
            </a:r>
            <a:r>
              <a:rPr lang="en-US" dirty="0"/>
              <a:t>. A close-knit team of product managers, data architects, analytics specialists, </a:t>
            </a:r>
            <a:br>
              <a:rPr lang="en-US" dirty="0"/>
            </a:br>
            <a:r>
              <a:rPr lang="en-US" dirty="0"/>
              <a:t>application developers, and sales and marketing professionals who turn data into dollars.</a:t>
            </a:r>
          </a:p>
          <a:p>
            <a:pPr lvl="1"/>
            <a:r>
              <a:rPr lang="en-US" b="1" dirty="0">
                <a:solidFill>
                  <a:schemeClr val="accent4"/>
                </a:solidFill>
              </a:rPr>
              <a:t>Data</a:t>
            </a:r>
            <a:r>
              <a:rPr lang="en-US" dirty="0"/>
              <a:t>. Voluminous data with lots of attributes that is clean, consistent, and timely. Product usage data and customer transaction and interaction data are good candidates.</a:t>
            </a:r>
          </a:p>
          <a:p>
            <a:pPr lvl="1"/>
            <a:r>
              <a:rPr lang="en-US" b="1" dirty="0">
                <a:solidFill>
                  <a:schemeClr val="accent4"/>
                </a:solidFill>
              </a:rPr>
              <a:t>Analytics</a:t>
            </a:r>
            <a:r>
              <a:rPr lang="en-US" dirty="0"/>
              <a:t>. Analytics that provides shape and meaning to the data through categorization, calculations, summarizations, benchmarks, and models. Data becomes more valuable the more it is processed and analyzed.</a:t>
            </a:r>
          </a:p>
          <a:p>
            <a:pPr lvl="1"/>
            <a:r>
              <a:rPr lang="en-US" b="1" dirty="0">
                <a:solidFill>
                  <a:schemeClr val="accent4"/>
                </a:solidFill>
              </a:rPr>
              <a:t>Processes</a:t>
            </a:r>
            <a:r>
              <a:rPr lang="en-US" dirty="0"/>
              <a:t>. A development process that tailors data and analytics to target customers and go-to-market processes that price, sell, market, service, and enhance the data product throughout its lifecycle.</a:t>
            </a:r>
          </a:p>
          <a:p>
            <a:pPr lvl="1"/>
            <a:r>
              <a:rPr lang="en-US" b="1" dirty="0">
                <a:solidFill>
                  <a:schemeClr val="accent4"/>
                </a:solidFill>
              </a:rPr>
              <a:t>Delivery</a:t>
            </a:r>
            <a:r>
              <a:rPr lang="en-US" dirty="0"/>
              <a:t>. A delivery system that distributes analytics to users. It can be as simple as a PDF document delivered by email, or as sophisticated as an embedded analytic service within a cloud application.</a:t>
            </a:r>
          </a:p>
          <a:p>
            <a:endParaRPr lang="en-US" dirty="0"/>
          </a:p>
        </p:txBody>
      </p:sp>
      <p:sp>
        <p:nvSpPr>
          <p:cNvPr id="3" name="Subtitle 2">
            <a:extLst>
              <a:ext uri="{FF2B5EF4-FFF2-40B4-BE49-F238E27FC236}">
                <a16:creationId xmlns:a16="http://schemas.microsoft.com/office/drawing/2014/main" id="{301A544B-A524-4D11-BFB6-049599D241FB}"/>
              </a:ext>
            </a:extLst>
          </p:cNvPr>
          <p:cNvSpPr>
            <a:spLocks noGrp="1"/>
          </p:cNvSpPr>
          <p:nvPr>
            <p:ph type="subTitle" idx="14"/>
          </p:nvPr>
        </p:nvSpPr>
        <p:spPr/>
        <p:txBody>
          <a:bodyPr/>
          <a:lstStyle/>
          <a:p>
            <a:r>
              <a:rPr lang="en-US"/>
              <a:t>Can asterisk intelligence monetize data for our network?</a:t>
            </a:r>
            <a:endParaRPr lang="en-US" dirty="0"/>
          </a:p>
        </p:txBody>
      </p:sp>
      <p:sp>
        <p:nvSpPr>
          <p:cNvPr id="4" name="Title 3">
            <a:extLst>
              <a:ext uri="{FF2B5EF4-FFF2-40B4-BE49-F238E27FC236}">
                <a16:creationId xmlns:a16="http://schemas.microsoft.com/office/drawing/2014/main" id="{2A9D6378-5FFF-4B38-A85A-2D8C8C4872BA}"/>
              </a:ext>
            </a:extLst>
          </p:cNvPr>
          <p:cNvSpPr>
            <a:spLocks noGrp="1"/>
          </p:cNvSpPr>
          <p:nvPr>
            <p:ph type="title"/>
          </p:nvPr>
        </p:nvSpPr>
        <p:spPr/>
        <p:txBody>
          <a:bodyPr/>
          <a:lstStyle/>
          <a:p>
            <a:r>
              <a:rPr lang="en-US"/>
              <a:t>Data in Action</a:t>
            </a:r>
            <a:endParaRPr lang="en-US" dirty="0"/>
          </a:p>
        </p:txBody>
      </p:sp>
      <p:sp>
        <p:nvSpPr>
          <p:cNvPr id="5" name="Slide Number Placeholder 4">
            <a:extLst>
              <a:ext uri="{FF2B5EF4-FFF2-40B4-BE49-F238E27FC236}">
                <a16:creationId xmlns:a16="http://schemas.microsoft.com/office/drawing/2014/main" id="{EF76EAD3-B964-461A-8152-3585D57727C0}"/>
              </a:ext>
            </a:extLst>
          </p:cNvPr>
          <p:cNvSpPr>
            <a:spLocks noGrp="1"/>
          </p:cNvSpPr>
          <p:nvPr>
            <p:ph type="sldNum" sz="quarter" idx="4"/>
          </p:nvPr>
        </p:nvSpPr>
        <p:spPr/>
        <p:txBody>
          <a:bodyPr/>
          <a:lstStyle/>
          <a:p>
            <a:fld id="{77F42D85-6D6D-4ED8-A207-576450FE2C32}" type="slidenum">
              <a:rPr lang="en-US" smtClean="0"/>
              <a:pPr/>
              <a:t>14</a:t>
            </a:fld>
            <a:endParaRPr lang="en-US" dirty="0"/>
          </a:p>
        </p:txBody>
      </p:sp>
      <p:pic>
        <p:nvPicPr>
          <p:cNvPr id="8" name="Picture 7">
            <a:extLst>
              <a:ext uri="{FF2B5EF4-FFF2-40B4-BE49-F238E27FC236}">
                <a16:creationId xmlns:a16="http://schemas.microsoft.com/office/drawing/2014/main" id="{A9BD61F3-1D2D-4DAD-B775-B387CBA7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493" y="267331"/>
            <a:ext cx="2549813" cy="1180469"/>
          </a:xfrm>
          <a:prstGeom prst="rect">
            <a:avLst/>
          </a:prstGeom>
        </p:spPr>
      </p:pic>
      <p:sp>
        <p:nvSpPr>
          <p:cNvPr id="16" name="TextBox 15">
            <a:extLst>
              <a:ext uri="{FF2B5EF4-FFF2-40B4-BE49-F238E27FC236}">
                <a16:creationId xmlns:a16="http://schemas.microsoft.com/office/drawing/2014/main" id="{DA933AA1-645C-43E7-A66D-321CD9A3C023}"/>
              </a:ext>
            </a:extLst>
          </p:cNvPr>
          <p:cNvSpPr txBox="1"/>
          <p:nvPr/>
        </p:nvSpPr>
        <p:spPr>
          <a:xfrm>
            <a:off x="9198272" y="1912203"/>
            <a:ext cx="2765128" cy="646331"/>
          </a:xfrm>
          <a:prstGeom prst="rect">
            <a:avLst/>
          </a:prstGeom>
          <a:noFill/>
        </p:spPr>
        <p:txBody>
          <a:bodyPr wrap="square" rtlCol="0">
            <a:spAutoFit/>
          </a:bodyPr>
          <a:lstStyle/>
          <a:p>
            <a:pPr algn="ctr"/>
            <a:r>
              <a:rPr lang="en-US" sz="1200" dirty="0">
                <a:solidFill>
                  <a:schemeClr val="accent2"/>
                </a:solidFill>
              </a:rPr>
              <a:t>Excerpt from </a:t>
            </a:r>
            <a:r>
              <a:rPr lang="en-US" sz="1200" b="1" dirty="0">
                <a:solidFill>
                  <a:schemeClr val="accent2"/>
                </a:solidFill>
              </a:rPr>
              <a:t>“A Guide to Monetizing Data: </a:t>
            </a:r>
            <a:r>
              <a:rPr lang="en-US" sz="1200" dirty="0">
                <a:solidFill>
                  <a:schemeClr val="accent2"/>
                </a:solidFill>
              </a:rPr>
              <a:t>How to Create Intelligent Applications and Products”</a:t>
            </a:r>
          </a:p>
        </p:txBody>
      </p:sp>
      <p:pic>
        <p:nvPicPr>
          <p:cNvPr id="18" name="Picture 17">
            <a:extLst>
              <a:ext uri="{FF2B5EF4-FFF2-40B4-BE49-F238E27FC236}">
                <a16:creationId xmlns:a16="http://schemas.microsoft.com/office/drawing/2014/main" id="{368D04FF-3B64-4596-9C0C-552E7EB3E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872" y="2565737"/>
            <a:ext cx="1799928" cy="509569"/>
          </a:xfrm>
          <a:prstGeom prst="rect">
            <a:avLst/>
          </a:prstGeom>
        </p:spPr>
      </p:pic>
      <p:sp>
        <p:nvSpPr>
          <p:cNvPr id="19" name="TextBox 18">
            <a:extLst>
              <a:ext uri="{FF2B5EF4-FFF2-40B4-BE49-F238E27FC236}">
                <a16:creationId xmlns:a16="http://schemas.microsoft.com/office/drawing/2014/main" id="{3FD98591-33B9-41FE-A5EC-8056AB6C259B}"/>
              </a:ext>
            </a:extLst>
          </p:cNvPr>
          <p:cNvSpPr txBox="1"/>
          <p:nvPr/>
        </p:nvSpPr>
        <p:spPr>
          <a:xfrm>
            <a:off x="9829800" y="3048000"/>
            <a:ext cx="1850728" cy="276999"/>
          </a:xfrm>
          <a:prstGeom prst="rect">
            <a:avLst/>
          </a:prstGeom>
          <a:noFill/>
        </p:spPr>
        <p:txBody>
          <a:bodyPr wrap="square" rtlCol="0">
            <a:spAutoFit/>
          </a:bodyPr>
          <a:lstStyle/>
          <a:p>
            <a:pPr algn="ctr"/>
            <a:r>
              <a:rPr lang="en-US" sz="1200" dirty="0"/>
              <a:t>www.eckerson.com</a:t>
            </a:r>
          </a:p>
        </p:txBody>
      </p:sp>
    </p:spTree>
    <p:extLst>
      <p:ext uri="{BB962C8B-B14F-4D97-AF65-F5344CB8AC3E}">
        <p14:creationId xmlns:p14="http://schemas.microsoft.com/office/powerpoint/2010/main" val="202361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2A5497-9D49-41F3-B8FE-FD7B7B1F3AA4}"/>
              </a:ext>
            </a:extLst>
          </p:cNvPr>
          <p:cNvSpPr>
            <a:spLocks noGrp="1"/>
          </p:cNvSpPr>
          <p:nvPr>
            <p:ph type="ctrTitle"/>
          </p:nvPr>
        </p:nvSpPr>
        <p:spPr/>
        <p:txBody>
          <a:bodyPr/>
          <a:lstStyle/>
          <a:p>
            <a:r>
              <a:rPr lang="en-US" dirty="0"/>
              <a:t>Now for the tactical presentations...</a:t>
            </a:r>
          </a:p>
        </p:txBody>
      </p:sp>
      <p:sp>
        <p:nvSpPr>
          <p:cNvPr id="8" name="Subtitle 7">
            <a:extLst>
              <a:ext uri="{FF2B5EF4-FFF2-40B4-BE49-F238E27FC236}">
                <a16:creationId xmlns:a16="http://schemas.microsoft.com/office/drawing/2014/main" id="{2B472571-3E73-4C9A-A09F-1EA3A4529962}"/>
              </a:ext>
            </a:extLst>
          </p:cNvPr>
          <p:cNvSpPr>
            <a:spLocks noGrp="1"/>
          </p:cNvSpPr>
          <p:nvPr>
            <p:ph type="subTitle" idx="1"/>
          </p:nvPr>
        </p:nvSpPr>
        <p:spPr/>
        <p:txBody>
          <a:bodyPr/>
          <a:lstStyle/>
          <a:p>
            <a:r>
              <a:rPr lang="en-US" dirty="0"/>
              <a:t>Data in Action</a:t>
            </a:r>
          </a:p>
        </p:txBody>
      </p:sp>
    </p:spTree>
    <p:extLst>
      <p:ext uri="{BB962C8B-B14F-4D97-AF65-F5344CB8AC3E}">
        <p14:creationId xmlns:p14="http://schemas.microsoft.com/office/powerpoint/2010/main" val="156653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5"/>
          </p:nvPr>
        </p:nvSpPr>
        <p:spPr>
          <a:xfrm>
            <a:off x="508000" y="2057400"/>
            <a:ext cx="7035800" cy="3733801"/>
          </a:xfrm>
        </p:spPr>
        <p:txBody>
          <a:bodyPr/>
          <a:lstStyle/>
          <a:p>
            <a:pPr lvl="0"/>
            <a:r>
              <a:rPr lang="en-US" dirty="0"/>
              <a:t>Our standard for CU*BASE dashboards:</a:t>
            </a:r>
          </a:p>
          <a:p>
            <a:pPr marL="800100" lvl="1" indent="-342900">
              <a:buFont typeface="+mj-lt"/>
              <a:buAutoNum type="arabicPeriod"/>
            </a:pPr>
            <a:r>
              <a:rPr lang="en-US" dirty="0"/>
              <a:t>Select a group of records with something in common </a:t>
            </a:r>
            <a:r>
              <a:rPr lang="en-US" i="1" dirty="0"/>
              <a:t>(loan apps processed in Oct, new members last year, checking accounts opened last month)</a:t>
            </a:r>
          </a:p>
          <a:p>
            <a:pPr marL="800100" lvl="1" indent="-342900">
              <a:buFont typeface="+mj-lt"/>
              <a:buAutoNum type="arabicPeriod"/>
            </a:pPr>
            <a:r>
              <a:rPr lang="en-US" dirty="0"/>
              <a:t>See the list and use various options to work the records, one at a time </a:t>
            </a:r>
            <a:r>
              <a:rPr lang="en-US" i="1" dirty="0"/>
              <a:t>(approve the app, send TIS disclosures, order a debit card)</a:t>
            </a:r>
          </a:p>
          <a:p>
            <a:pPr marL="800100" lvl="1" indent="-342900">
              <a:buFont typeface="+mj-lt"/>
              <a:buAutoNum type="arabicPeriod"/>
            </a:pPr>
            <a:r>
              <a:rPr lang="en-US" dirty="0"/>
              <a:t>You are also presented with a set of analyses that show pertinent facts about that group of records </a:t>
            </a:r>
            <a:r>
              <a:rPr lang="en-US" i="1" dirty="0"/>
              <a:t>(# of apps still pending, new members by age and gender, checking accounts opened by a specific employee)</a:t>
            </a:r>
          </a:p>
          <a:p>
            <a:r>
              <a:rPr lang="en-US" dirty="0"/>
              <a:t>Step 1 is like a report, Step 3 is like the totals or summary section on a report, but Step 2 creates a unique palette of opportunity to work and analyze at the same time</a:t>
            </a:r>
          </a:p>
        </p:txBody>
      </p:sp>
      <p:sp>
        <p:nvSpPr>
          <p:cNvPr id="11" name="Subtitle 10"/>
          <p:cNvSpPr>
            <a:spLocks noGrp="1"/>
          </p:cNvSpPr>
          <p:nvPr>
            <p:ph type="subTitle" idx="14"/>
          </p:nvPr>
        </p:nvSpPr>
        <p:spPr/>
        <p:txBody>
          <a:bodyPr/>
          <a:lstStyle/>
          <a:p>
            <a:r>
              <a:rPr lang="en-US" dirty="0"/>
              <a:t>Improve the competency of cus: what they ask and how they see the answers</a:t>
            </a:r>
            <a:endParaRPr lang="en-US" dirty="0">
              <a:solidFill>
                <a:schemeClr val="accent1"/>
              </a:solidFill>
            </a:endParaRPr>
          </a:p>
        </p:txBody>
      </p:sp>
      <p:sp>
        <p:nvSpPr>
          <p:cNvPr id="2" name="Title 1"/>
          <p:cNvSpPr>
            <a:spLocks noGrp="1"/>
          </p:cNvSpPr>
          <p:nvPr>
            <p:ph type="title"/>
          </p:nvPr>
        </p:nvSpPr>
        <p:spPr/>
        <p:txBody>
          <a:bodyPr/>
          <a:lstStyle/>
          <a:p>
            <a:r>
              <a:rPr lang="en-US" sz="2000" b="0" dirty="0"/>
              <a:t>Tactic #1: </a:t>
            </a:r>
            <a:br>
              <a:rPr lang="en-US" sz="2000" b="0" dirty="0"/>
            </a:br>
            <a:r>
              <a:rPr lang="en-US" dirty="0"/>
              <a:t>Continue to enhance dashboard toolkits</a:t>
            </a:r>
          </a:p>
        </p:txBody>
      </p:sp>
      <p:sp>
        <p:nvSpPr>
          <p:cNvPr id="4" name="Slide Number Placeholder 3"/>
          <p:cNvSpPr>
            <a:spLocks noGrp="1"/>
          </p:cNvSpPr>
          <p:nvPr>
            <p:ph type="sldNum" sz="quarter" idx="4"/>
          </p:nvPr>
        </p:nvSpPr>
        <p:spPr/>
        <p:txBody>
          <a:bodyPr/>
          <a:lstStyle/>
          <a:p>
            <a:fld id="{6944BA86-AC74-40F1-8020-148C6F178E46}" type="slidenum">
              <a:rPr lang="en-US" smtClean="0"/>
              <a:pPr/>
              <a:t>16</a:t>
            </a:fld>
            <a:endParaRPr lang="en-US"/>
          </a:p>
        </p:txBody>
      </p:sp>
      <p:sp>
        <p:nvSpPr>
          <p:cNvPr id="5" name="Text Placeholder 4"/>
          <p:cNvSpPr>
            <a:spLocks noGrp="1"/>
          </p:cNvSpPr>
          <p:nvPr>
            <p:ph type="body" sz="quarter" idx="13"/>
          </p:nvPr>
        </p:nvSpPr>
        <p:spPr/>
        <p:txBody>
          <a:bodyPr/>
          <a:lstStyle/>
          <a:p>
            <a:r>
              <a:rPr lang="en-US" dirty="0"/>
              <a:t>Is this gaining traction in your shop?</a:t>
            </a:r>
          </a:p>
        </p:txBody>
      </p:sp>
      <p:sp>
        <p:nvSpPr>
          <p:cNvPr id="6" name="Rectangle 5"/>
          <p:cNvSpPr/>
          <p:nvPr/>
        </p:nvSpPr>
        <p:spPr>
          <a:xfrm>
            <a:off x="8382000" y="2362200"/>
            <a:ext cx="3251200" cy="3139321"/>
          </a:xfrm>
          <a:prstGeom prst="rect">
            <a:avLst/>
          </a:prstGeom>
          <a:solidFill>
            <a:schemeClr val="accent5"/>
          </a:solidFill>
        </p:spPr>
        <p:txBody>
          <a:bodyPr wrap="square">
            <a:spAutoFit/>
          </a:bodyPr>
          <a:lstStyle/>
          <a:p>
            <a:pPr algn="ctr"/>
            <a:r>
              <a:rPr lang="en-US" dirty="0">
                <a:solidFill>
                  <a:schemeClr val="bg1"/>
                </a:solidFill>
              </a:rPr>
              <a:t>Embedded in these dashboards </a:t>
            </a:r>
            <a:br>
              <a:rPr lang="en-US" dirty="0">
                <a:solidFill>
                  <a:schemeClr val="bg1"/>
                </a:solidFill>
              </a:rPr>
            </a:br>
            <a:r>
              <a:rPr lang="en-US" dirty="0">
                <a:solidFill>
                  <a:schemeClr val="bg1"/>
                </a:solidFill>
              </a:rPr>
              <a:t>is the ability to </a:t>
            </a:r>
            <a:r>
              <a:rPr lang="en-US" b="1" dirty="0">
                <a:solidFill>
                  <a:schemeClr val="accent1"/>
                </a:solidFill>
              </a:rPr>
              <a:t>go active</a:t>
            </a:r>
            <a:r>
              <a:rPr lang="en-US" dirty="0">
                <a:solidFill>
                  <a:schemeClr val="bg1"/>
                </a:solidFill>
              </a:rPr>
              <a:t>, right now, every time...and all you have to do is plan to do so</a:t>
            </a:r>
          </a:p>
          <a:p>
            <a:pPr algn="ctr"/>
            <a:endParaRPr lang="en-US" dirty="0">
              <a:solidFill>
                <a:schemeClr val="bg1"/>
              </a:solidFill>
            </a:endParaRPr>
          </a:p>
          <a:p>
            <a:pPr algn="ctr"/>
            <a:r>
              <a:rPr lang="en-US" dirty="0">
                <a:solidFill>
                  <a:schemeClr val="bg1"/>
                </a:solidFill>
              </a:rPr>
              <a:t>Have you created a communication manager and assigned them regular dashboard activities to ensure a low-cost reach-out to your members?</a:t>
            </a:r>
          </a:p>
        </p:txBody>
      </p:sp>
    </p:spTree>
    <p:extLst>
      <p:ext uri="{BB962C8B-B14F-4D97-AF65-F5344CB8AC3E}">
        <p14:creationId xmlns:p14="http://schemas.microsoft.com/office/powerpoint/2010/main" val="4039714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611478-3B4D-4877-B7D4-DC913017B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8321">
            <a:off x="4868557" y="2874094"/>
            <a:ext cx="2423429" cy="3132217"/>
          </a:xfrm>
          <a:prstGeom prst="rect">
            <a:avLst/>
          </a:prstGeom>
          <a:ln>
            <a:noFill/>
          </a:ln>
          <a:effectLst>
            <a:outerShdw blurRad="190500" algn="tl" rotWithShape="0">
              <a:srgbClr val="000000">
                <a:alpha val="70000"/>
              </a:srgbClr>
            </a:outerShdw>
          </a:effectLst>
        </p:spPr>
      </p:pic>
      <p:sp>
        <p:nvSpPr>
          <p:cNvPr id="3" name="Subtitle 2">
            <a:extLst>
              <a:ext uri="{FF2B5EF4-FFF2-40B4-BE49-F238E27FC236}">
                <a16:creationId xmlns:a16="http://schemas.microsoft.com/office/drawing/2014/main" id="{DB664210-F872-495B-A024-23B403F1AD19}"/>
              </a:ext>
            </a:extLst>
          </p:cNvPr>
          <p:cNvSpPr>
            <a:spLocks noGrp="1"/>
          </p:cNvSpPr>
          <p:nvPr>
            <p:ph type="subTitle" idx="14"/>
          </p:nvPr>
        </p:nvSpPr>
        <p:spPr/>
        <p:txBody>
          <a:bodyPr/>
          <a:lstStyle/>
          <a:p>
            <a:r>
              <a:rPr lang="en-US" dirty="0"/>
              <a:t>Improve the competency of cus: what they ask and how they see the answers</a:t>
            </a:r>
            <a:endParaRPr lang="en-US" dirty="0">
              <a:solidFill>
                <a:schemeClr val="accent1"/>
              </a:solidFill>
            </a:endParaRPr>
          </a:p>
        </p:txBody>
      </p:sp>
      <p:sp>
        <p:nvSpPr>
          <p:cNvPr id="4" name="Title 3">
            <a:extLst>
              <a:ext uri="{FF2B5EF4-FFF2-40B4-BE49-F238E27FC236}">
                <a16:creationId xmlns:a16="http://schemas.microsoft.com/office/drawing/2014/main" id="{3A824018-5B72-4EB5-8B04-DB1E13132ADA}"/>
              </a:ext>
            </a:extLst>
          </p:cNvPr>
          <p:cNvSpPr>
            <a:spLocks noGrp="1"/>
          </p:cNvSpPr>
          <p:nvPr>
            <p:ph type="title"/>
          </p:nvPr>
        </p:nvSpPr>
        <p:spPr/>
        <p:txBody>
          <a:bodyPr/>
          <a:lstStyle/>
          <a:p>
            <a:r>
              <a:rPr lang="en-US" sz="2000" b="0" dirty="0"/>
              <a:t>Tactic #1: </a:t>
            </a:r>
            <a:br>
              <a:rPr lang="en-US" sz="2000" b="0" dirty="0"/>
            </a:br>
            <a:r>
              <a:rPr lang="en-US" dirty="0"/>
              <a:t>Continue to enhance dashboard toolkits</a:t>
            </a:r>
          </a:p>
        </p:txBody>
      </p:sp>
      <p:sp>
        <p:nvSpPr>
          <p:cNvPr id="5" name="Slide Number Placeholder 4">
            <a:extLst>
              <a:ext uri="{FF2B5EF4-FFF2-40B4-BE49-F238E27FC236}">
                <a16:creationId xmlns:a16="http://schemas.microsoft.com/office/drawing/2014/main" id="{540978A1-E868-4C09-8AEB-CA1792F0953A}"/>
              </a:ext>
            </a:extLst>
          </p:cNvPr>
          <p:cNvSpPr>
            <a:spLocks noGrp="1"/>
          </p:cNvSpPr>
          <p:nvPr>
            <p:ph type="sldNum" sz="quarter" idx="4"/>
          </p:nvPr>
        </p:nvSpPr>
        <p:spPr/>
        <p:txBody>
          <a:bodyPr/>
          <a:lstStyle/>
          <a:p>
            <a:fld id="{77F42D85-6D6D-4ED8-A207-576450FE2C32}" type="slidenum">
              <a:rPr lang="en-US" smtClean="0"/>
              <a:pPr/>
              <a:t>17</a:t>
            </a:fld>
            <a:endParaRPr lang="en-US" dirty="0"/>
          </a:p>
        </p:txBody>
      </p:sp>
      <p:sp>
        <p:nvSpPr>
          <p:cNvPr id="6" name="Text Placeholder 5">
            <a:extLst>
              <a:ext uri="{FF2B5EF4-FFF2-40B4-BE49-F238E27FC236}">
                <a16:creationId xmlns:a16="http://schemas.microsoft.com/office/drawing/2014/main" id="{FCCA98FA-2D4D-4680-A16A-E574169CD593}"/>
              </a:ext>
            </a:extLst>
          </p:cNvPr>
          <p:cNvSpPr>
            <a:spLocks noGrp="1"/>
          </p:cNvSpPr>
          <p:nvPr>
            <p:ph type="body" sz="quarter" idx="13"/>
          </p:nvPr>
        </p:nvSpPr>
        <p:spPr>
          <a:xfrm>
            <a:off x="7239000" y="5486401"/>
            <a:ext cx="4445000" cy="1023294"/>
          </a:xfrm>
        </p:spPr>
        <p:txBody>
          <a:bodyPr/>
          <a:lstStyle/>
          <a:p>
            <a:r>
              <a:rPr lang="en-US" dirty="0"/>
              <a:t>CU*BASE users will continue to push us to development more dashboards and improve features inside dashboards for years to come...</a:t>
            </a:r>
          </a:p>
          <a:p>
            <a:r>
              <a:rPr lang="en-US" dirty="0"/>
              <a:t>But the big move is to think of dashboards as </a:t>
            </a:r>
            <a:r>
              <a:rPr lang="en-US" i="1" dirty="0"/>
              <a:t>repeatable analytical approaches</a:t>
            </a:r>
          </a:p>
        </p:txBody>
      </p:sp>
      <p:pic>
        <p:nvPicPr>
          <p:cNvPr id="8" name="Picture 7">
            <a:extLst>
              <a:ext uri="{FF2B5EF4-FFF2-40B4-BE49-F238E27FC236}">
                <a16:creationId xmlns:a16="http://schemas.microsoft.com/office/drawing/2014/main" id="{F1FFD329-0FE4-427B-A628-8B2EE834B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57400"/>
            <a:ext cx="3558848" cy="461050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215631A5-BA15-4407-B62C-87B742547119}"/>
              </a:ext>
            </a:extLst>
          </p:cNvPr>
          <p:cNvPicPr>
            <a:picLocks noChangeAspect="1"/>
          </p:cNvPicPr>
          <p:nvPr/>
        </p:nvPicPr>
        <p:blipFill rotWithShape="1">
          <a:blip r:embed="rId5"/>
          <a:srcRect r="36672"/>
          <a:stretch/>
        </p:blipFill>
        <p:spPr>
          <a:xfrm>
            <a:off x="7848600" y="2133600"/>
            <a:ext cx="4343400" cy="26672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24648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5A6059-CC70-4AEE-882E-529F9B5B569D}"/>
              </a:ext>
            </a:extLst>
          </p:cNvPr>
          <p:cNvPicPr>
            <a:picLocks noChangeAspect="1"/>
          </p:cNvPicPr>
          <p:nvPr/>
        </p:nvPicPr>
        <p:blipFill rotWithShape="1">
          <a:blip r:embed="rId3">
            <a:extLst>
              <a:ext uri="{28A0092B-C50C-407E-A947-70E740481C1C}">
                <a14:useLocalDpi xmlns:a14="http://schemas.microsoft.com/office/drawing/2010/main" val="0"/>
              </a:ext>
            </a:extLst>
          </a:blip>
          <a:srcRect b="30085"/>
          <a:stretch/>
        </p:blipFill>
        <p:spPr>
          <a:xfrm>
            <a:off x="422116" y="1624373"/>
            <a:ext cx="5216684" cy="2204076"/>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7B839209-62E1-4A70-9226-2E6CF6007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954"/>
          <a:stretch/>
        </p:blipFill>
        <p:spPr>
          <a:xfrm>
            <a:off x="6121400" y="1586010"/>
            <a:ext cx="5156200" cy="2242439"/>
          </a:xfrm>
          <a:prstGeom prst="rect">
            <a:avLst/>
          </a:prstGeom>
          <a:ln>
            <a:noFill/>
          </a:ln>
          <a:effectLst>
            <a:outerShdw blurRad="190500" algn="tl" rotWithShape="0">
              <a:srgbClr val="000000">
                <a:alpha val="70000"/>
              </a:srgbClr>
            </a:outerShdw>
          </a:effectLst>
        </p:spPr>
      </p:pic>
      <p:pic>
        <p:nvPicPr>
          <p:cNvPr id="1029" name="Picture 4">
            <a:extLst>
              <a:ext uri="{FF2B5EF4-FFF2-40B4-BE49-F238E27FC236}">
                <a16:creationId xmlns:a16="http://schemas.microsoft.com/office/drawing/2014/main" id="{0730AC38-88FA-40D9-BF09-2751E0AF42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94256" y="4200569"/>
            <a:ext cx="3164224" cy="25409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B0FDE8B9-121C-461A-A6D4-5E8499553573}"/>
              </a:ext>
            </a:extLst>
          </p:cNvPr>
          <p:cNvSpPr>
            <a:spLocks noGrp="1"/>
          </p:cNvSpPr>
          <p:nvPr>
            <p:ph type="title"/>
          </p:nvPr>
        </p:nvSpPr>
        <p:spPr>
          <a:xfrm>
            <a:off x="508000" y="304800"/>
            <a:ext cx="10972800" cy="639762"/>
          </a:xfrm>
        </p:spPr>
        <p:txBody>
          <a:bodyPr/>
          <a:lstStyle/>
          <a:p>
            <a:r>
              <a:rPr lang="en-US" sz="2000" b="0" dirty="0"/>
              <a:t>Tactic #2: </a:t>
            </a:r>
            <a:br>
              <a:rPr lang="en-US" sz="2000" b="0" dirty="0"/>
            </a:br>
            <a:r>
              <a:rPr lang="en-US" dirty="0"/>
              <a:t>Develop presentations with two audiences in mind </a:t>
            </a:r>
          </a:p>
        </p:txBody>
      </p:sp>
      <p:sp>
        <p:nvSpPr>
          <p:cNvPr id="5" name="Slide Number Placeholder 4">
            <a:extLst>
              <a:ext uri="{FF2B5EF4-FFF2-40B4-BE49-F238E27FC236}">
                <a16:creationId xmlns:a16="http://schemas.microsoft.com/office/drawing/2014/main" id="{1900CE1E-A1FD-45DF-AF3E-A18CD3E4D641}"/>
              </a:ext>
            </a:extLst>
          </p:cNvPr>
          <p:cNvSpPr>
            <a:spLocks noGrp="1"/>
          </p:cNvSpPr>
          <p:nvPr>
            <p:ph type="sldNum" sz="quarter" idx="4"/>
          </p:nvPr>
        </p:nvSpPr>
        <p:spPr>
          <a:xfrm>
            <a:off x="0" y="6145213"/>
            <a:ext cx="812800" cy="365125"/>
          </a:xfrm>
        </p:spPr>
        <p:txBody>
          <a:bodyPr/>
          <a:lstStyle/>
          <a:p>
            <a:fld id="{77F42D85-6D6D-4ED8-A207-576450FE2C32}" type="slidenum">
              <a:rPr lang="en-US" smtClean="0"/>
              <a:pPr/>
              <a:t>18</a:t>
            </a:fld>
            <a:endParaRPr lang="en-US" dirty="0"/>
          </a:p>
        </p:txBody>
      </p:sp>
      <p:pic>
        <p:nvPicPr>
          <p:cNvPr id="21" name="Picture 20">
            <a:extLst>
              <a:ext uri="{FF2B5EF4-FFF2-40B4-BE49-F238E27FC236}">
                <a16:creationId xmlns:a16="http://schemas.microsoft.com/office/drawing/2014/main" id="{7F812BA6-E207-4F6B-BB76-EEF242990F5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0559108" flipH="1">
            <a:off x="2865646" y="3996736"/>
            <a:ext cx="2988897" cy="2988897"/>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8DD26A-1A19-4DB9-A31F-8D6D29637FB0}"/>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1040892">
            <a:off x="6416198" y="4130198"/>
            <a:ext cx="2712376" cy="2712376"/>
          </a:xfrm>
          <a:prstGeom prst="rect">
            <a:avLst/>
          </a:prstGeom>
          <a:effectLst>
            <a:outerShdw blurRad="50800" dist="38100" dir="2700000" algn="tl" rotWithShape="0">
              <a:prstClr val="black">
                <a:alpha val="40000"/>
              </a:prstClr>
            </a:outerShdw>
          </a:effectLst>
        </p:spPr>
      </p:pic>
      <p:sp>
        <p:nvSpPr>
          <p:cNvPr id="15" name="Flowchart: Magnetic Disk 14">
            <a:extLst>
              <a:ext uri="{FF2B5EF4-FFF2-40B4-BE49-F238E27FC236}">
                <a16:creationId xmlns:a16="http://schemas.microsoft.com/office/drawing/2014/main" id="{CF207FD9-7550-42B5-869A-A71F57BB8E59}"/>
              </a:ext>
            </a:extLst>
          </p:cNvPr>
          <p:cNvSpPr/>
          <p:nvPr/>
        </p:nvSpPr>
        <p:spPr>
          <a:xfrm>
            <a:off x="9100782" y="3048000"/>
            <a:ext cx="1379846" cy="97826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AB web repository</a:t>
            </a:r>
          </a:p>
        </p:txBody>
      </p:sp>
      <p:sp>
        <p:nvSpPr>
          <p:cNvPr id="14" name="Flowchart: Magnetic Disk 13">
            <a:extLst>
              <a:ext uri="{FF2B5EF4-FFF2-40B4-BE49-F238E27FC236}">
                <a16:creationId xmlns:a16="http://schemas.microsoft.com/office/drawing/2014/main" id="{683347B8-B6D7-4B98-8A13-316C547BD0C0}"/>
              </a:ext>
            </a:extLst>
          </p:cNvPr>
          <p:cNvSpPr/>
          <p:nvPr/>
        </p:nvSpPr>
        <p:spPr>
          <a:xfrm>
            <a:off x="1146729" y="3048000"/>
            <a:ext cx="1379846" cy="97826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t>FILExx</a:t>
            </a:r>
            <a:r>
              <a:rPr lang="en-US" dirty="0"/>
              <a:t> and </a:t>
            </a:r>
            <a:br>
              <a:rPr lang="en-US" dirty="0"/>
            </a:br>
            <a:r>
              <a:rPr lang="en-US" dirty="0" err="1"/>
              <a:t>FILExxE</a:t>
            </a:r>
            <a:endParaRPr lang="en-US" dirty="0"/>
          </a:p>
        </p:txBody>
      </p:sp>
      <p:cxnSp>
        <p:nvCxnSpPr>
          <p:cNvPr id="26" name="Straight Connector 25">
            <a:extLst>
              <a:ext uri="{FF2B5EF4-FFF2-40B4-BE49-F238E27FC236}">
                <a16:creationId xmlns:a16="http://schemas.microsoft.com/office/drawing/2014/main" id="{A5C6B630-0BE8-4D5A-A35B-E7EA24EC30C0}"/>
              </a:ext>
            </a:extLst>
          </p:cNvPr>
          <p:cNvCxnSpPr>
            <a:cxnSpLocks/>
          </p:cNvCxnSpPr>
          <p:nvPr/>
        </p:nvCxnSpPr>
        <p:spPr>
          <a:xfrm>
            <a:off x="5869822" y="1066800"/>
            <a:ext cx="0" cy="2819372"/>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1024" name="Picture 1023">
            <a:extLst>
              <a:ext uri="{FF2B5EF4-FFF2-40B4-BE49-F238E27FC236}">
                <a16:creationId xmlns:a16="http://schemas.microsoft.com/office/drawing/2014/main" id="{CA607775-C999-476E-9CDC-6AAF9C3B3A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4433" y="4551333"/>
            <a:ext cx="1156030" cy="480718"/>
          </a:xfrm>
          <a:prstGeom prst="rect">
            <a:avLst/>
          </a:prstGeom>
        </p:spPr>
      </p:pic>
      <p:sp>
        <p:nvSpPr>
          <p:cNvPr id="1030" name="Rectangle 1029">
            <a:extLst>
              <a:ext uri="{FF2B5EF4-FFF2-40B4-BE49-F238E27FC236}">
                <a16:creationId xmlns:a16="http://schemas.microsoft.com/office/drawing/2014/main" id="{CB7A05D7-675D-470A-8FD6-100D1013B140}"/>
              </a:ext>
            </a:extLst>
          </p:cNvPr>
          <p:cNvSpPr/>
          <p:nvPr/>
        </p:nvSpPr>
        <p:spPr>
          <a:xfrm>
            <a:off x="326127" y="1143000"/>
            <a:ext cx="5352053" cy="392685"/>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800" b="1" dirty="0">
                <a:solidFill>
                  <a:schemeClr val="bg1"/>
                </a:solidFill>
              </a:rPr>
              <a:t>Private / Browser</a:t>
            </a:r>
          </a:p>
        </p:txBody>
      </p:sp>
      <p:sp>
        <p:nvSpPr>
          <p:cNvPr id="39" name="Rectangle 38">
            <a:extLst>
              <a:ext uri="{FF2B5EF4-FFF2-40B4-BE49-F238E27FC236}">
                <a16:creationId xmlns:a16="http://schemas.microsoft.com/office/drawing/2014/main" id="{8F65D3CF-CBA7-4C93-A5C2-7CE7F0475ED3}"/>
              </a:ext>
            </a:extLst>
          </p:cNvPr>
          <p:cNvSpPr/>
          <p:nvPr/>
        </p:nvSpPr>
        <p:spPr>
          <a:xfrm>
            <a:off x="6061464" y="1143000"/>
            <a:ext cx="5292336" cy="392685"/>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chemeClr val="bg1"/>
                </a:solidFill>
              </a:rPr>
              <a:t>Web / Browser</a:t>
            </a:r>
          </a:p>
        </p:txBody>
      </p:sp>
      <p:sp>
        <p:nvSpPr>
          <p:cNvPr id="1031" name="TextBox 1030">
            <a:extLst>
              <a:ext uri="{FF2B5EF4-FFF2-40B4-BE49-F238E27FC236}">
                <a16:creationId xmlns:a16="http://schemas.microsoft.com/office/drawing/2014/main" id="{25C51FDB-79FA-4167-B14F-42785663787E}"/>
              </a:ext>
            </a:extLst>
          </p:cNvPr>
          <p:cNvSpPr txBox="1"/>
          <p:nvPr/>
        </p:nvSpPr>
        <p:spPr>
          <a:xfrm>
            <a:off x="1837628" y="4318869"/>
            <a:ext cx="1219200" cy="923330"/>
          </a:xfrm>
          <a:prstGeom prst="rect">
            <a:avLst/>
          </a:prstGeom>
          <a:noFill/>
        </p:spPr>
        <p:txBody>
          <a:bodyPr wrap="square" rtlCol="0">
            <a:spAutoFit/>
          </a:bodyPr>
          <a:lstStyle/>
          <a:p>
            <a:pPr algn="ctr"/>
            <a:r>
              <a:rPr lang="en-US" dirty="0">
                <a:solidFill>
                  <a:srgbClr val="FFFF00"/>
                </a:solidFill>
              </a:rPr>
              <a:t>Private member data</a:t>
            </a:r>
          </a:p>
        </p:txBody>
      </p:sp>
      <p:sp>
        <p:nvSpPr>
          <p:cNvPr id="41" name="TextBox 40">
            <a:extLst>
              <a:ext uri="{FF2B5EF4-FFF2-40B4-BE49-F238E27FC236}">
                <a16:creationId xmlns:a16="http://schemas.microsoft.com/office/drawing/2014/main" id="{E740AC3C-BB61-4B6E-A8F7-0628DBDE8D49}"/>
              </a:ext>
            </a:extLst>
          </p:cNvPr>
          <p:cNvSpPr txBox="1"/>
          <p:nvPr/>
        </p:nvSpPr>
        <p:spPr>
          <a:xfrm>
            <a:off x="8712682" y="4191000"/>
            <a:ext cx="1726718" cy="923330"/>
          </a:xfrm>
          <a:prstGeom prst="rect">
            <a:avLst/>
          </a:prstGeom>
          <a:noFill/>
        </p:spPr>
        <p:txBody>
          <a:bodyPr wrap="square" rtlCol="0">
            <a:spAutoFit/>
          </a:bodyPr>
          <a:lstStyle/>
          <a:p>
            <a:pPr algn="ctr"/>
            <a:r>
              <a:rPr lang="en-US" dirty="0">
                <a:solidFill>
                  <a:srgbClr val="FFFF00"/>
                </a:solidFill>
              </a:rPr>
              <a:t>Public or scrubbed member data</a:t>
            </a:r>
          </a:p>
        </p:txBody>
      </p:sp>
      <p:sp>
        <p:nvSpPr>
          <p:cNvPr id="2" name="Rectangle 1">
            <a:extLst>
              <a:ext uri="{FF2B5EF4-FFF2-40B4-BE49-F238E27FC236}">
                <a16:creationId xmlns:a16="http://schemas.microsoft.com/office/drawing/2014/main" id="{8720190C-5E53-4BC4-AB05-D9D387D75171}"/>
              </a:ext>
            </a:extLst>
          </p:cNvPr>
          <p:cNvSpPr/>
          <p:nvPr/>
        </p:nvSpPr>
        <p:spPr>
          <a:xfrm>
            <a:off x="8534400" y="5968425"/>
            <a:ext cx="3103859" cy="584775"/>
          </a:xfrm>
          <a:prstGeom prst="rect">
            <a:avLst/>
          </a:prstGeom>
        </p:spPr>
        <p:txBody>
          <a:bodyPr wrap="square" anchor="b" anchorCtr="0">
            <a:spAutoFit/>
          </a:bodyPr>
          <a:lstStyle/>
          <a:p>
            <a:pPr algn="r"/>
            <a:r>
              <a:rPr lang="en-US" sz="1600" b="1" dirty="0">
                <a:solidFill>
                  <a:schemeClr val="bg1"/>
                </a:solidFill>
              </a:rPr>
              <a:t>Creating a bridge between CU*BASE users and web users</a:t>
            </a:r>
          </a:p>
        </p:txBody>
      </p:sp>
    </p:spTree>
    <p:extLst>
      <p:ext uri="{BB962C8B-B14F-4D97-AF65-F5344CB8AC3E}">
        <p14:creationId xmlns:p14="http://schemas.microsoft.com/office/powerpoint/2010/main" val="299891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A0A02-E468-4FC3-B14E-A8793B0DBC5F}"/>
              </a:ext>
            </a:extLst>
          </p:cNvPr>
          <p:cNvSpPr>
            <a:spLocks noGrp="1"/>
          </p:cNvSpPr>
          <p:nvPr>
            <p:ph idx="15"/>
          </p:nvPr>
        </p:nvSpPr>
        <p:spPr>
          <a:xfrm>
            <a:off x="508000" y="2057400"/>
            <a:ext cx="11176000" cy="4087170"/>
          </a:xfrm>
        </p:spPr>
        <p:txBody>
          <a:bodyPr/>
          <a:lstStyle/>
          <a:p>
            <a:r>
              <a:rPr lang="en-US" dirty="0"/>
              <a:t>AI has a broad and diverse business plan designed to include as many stakeholders as possible</a:t>
            </a:r>
          </a:p>
          <a:p>
            <a:pPr marL="457200" lvl="1" indent="0">
              <a:spcBef>
                <a:spcPts val="1200"/>
              </a:spcBef>
              <a:buNone/>
            </a:pPr>
            <a:r>
              <a:rPr lang="en-US" i="1" dirty="0">
                <a:solidFill>
                  <a:schemeClr val="accent2"/>
                </a:solidFill>
              </a:rPr>
              <a:t>Looking at data for insight:</a:t>
            </a:r>
          </a:p>
          <a:p>
            <a:pPr lvl="1"/>
            <a:r>
              <a:rPr lang="en-US" dirty="0"/>
              <a:t>Analytics Booth - </a:t>
            </a:r>
            <a:r>
              <a:rPr lang="en-US" u="sng" dirty="0">
                <a:hlinkClick r:id="rId3"/>
              </a:rPr>
              <a:t>cuanswers.com/solutions/asterisk-intelligence/analytics-booth</a:t>
            </a:r>
            <a:r>
              <a:rPr lang="en-US" dirty="0"/>
              <a:t> </a:t>
            </a:r>
          </a:p>
          <a:p>
            <a:pPr lvl="1"/>
            <a:r>
              <a:rPr lang="en-US" dirty="0"/>
              <a:t>Custom Analytics - </a:t>
            </a:r>
            <a:r>
              <a:rPr lang="en-US" u="sng" dirty="0">
                <a:hlinkClick r:id="rId4"/>
              </a:rPr>
              <a:t>store.cuanswers.com/product/custom-analytical-request</a:t>
            </a:r>
            <a:r>
              <a:rPr lang="en-US" dirty="0"/>
              <a:t> </a:t>
            </a:r>
          </a:p>
          <a:p>
            <a:pPr lvl="1"/>
            <a:r>
              <a:rPr lang="en-US" dirty="0"/>
              <a:t>Asterisk Intelligence Store - </a:t>
            </a:r>
            <a:r>
              <a:rPr lang="en-US" u="sng" dirty="0">
                <a:hlinkClick r:id="rId5"/>
              </a:rPr>
              <a:t>store.cuanswers.com/product-category/asterisk-intelligence</a:t>
            </a:r>
            <a:endParaRPr lang="en-US" u="sng" dirty="0"/>
          </a:p>
          <a:p>
            <a:pPr marL="457200" lvl="1" indent="0">
              <a:spcBef>
                <a:spcPts val="1200"/>
              </a:spcBef>
              <a:buNone/>
            </a:pPr>
            <a:r>
              <a:rPr lang="en-US" i="1" dirty="0">
                <a:solidFill>
                  <a:schemeClr val="accent2"/>
                </a:solidFill>
              </a:rPr>
              <a:t>Creating ways to store data for insight:</a:t>
            </a:r>
          </a:p>
          <a:p>
            <a:pPr lvl="1"/>
            <a:r>
              <a:rPr lang="en-US" dirty="0"/>
              <a:t>Data Warehousing - </a:t>
            </a:r>
            <a:r>
              <a:rPr lang="en-US" u="sng" dirty="0">
                <a:hlinkClick r:id="rId6"/>
              </a:rPr>
              <a:t>cuanswers.com/solutions/asterisk-intelligence/data-warehousing</a:t>
            </a:r>
            <a:endParaRPr lang="en-US" u="sng" dirty="0"/>
          </a:p>
          <a:p>
            <a:pPr marL="457200" lvl="1" indent="0">
              <a:spcBef>
                <a:spcPts val="1200"/>
              </a:spcBef>
              <a:buNone/>
            </a:pPr>
            <a:r>
              <a:rPr lang="en-US" i="1" dirty="0">
                <a:solidFill>
                  <a:schemeClr val="accent2"/>
                </a:solidFill>
              </a:rPr>
              <a:t>Arming a data management leader or team with tools:</a:t>
            </a:r>
          </a:p>
          <a:p>
            <a:pPr lvl="1"/>
            <a:r>
              <a:rPr lang="en-US" dirty="0"/>
              <a:t>Unique Data Management - </a:t>
            </a:r>
            <a:r>
              <a:rPr lang="en-US" u="sng" dirty="0">
                <a:hlinkClick r:id="rId7"/>
              </a:rPr>
              <a:t>store.cuanswers.com/product/unique-data-management-udm-custom-data-fields</a:t>
            </a:r>
            <a:r>
              <a:rPr lang="en-US" dirty="0"/>
              <a:t> </a:t>
            </a:r>
          </a:p>
          <a:p>
            <a:pPr lvl="1"/>
            <a:r>
              <a:rPr lang="en-US" dirty="0"/>
              <a:t>CU Self-Directed Data Floods - </a:t>
            </a:r>
            <a:r>
              <a:rPr lang="en-US" u="sng" dirty="0">
                <a:hlinkClick r:id="rId8"/>
              </a:rPr>
              <a:t>cuanswers.com/resources/kitchen/cu-directed-data-floods</a:t>
            </a:r>
            <a:r>
              <a:rPr lang="en-US" dirty="0"/>
              <a:t> </a:t>
            </a:r>
          </a:p>
        </p:txBody>
      </p:sp>
      <p:sp>
        <p:nvSpPr>
          <p:cNvPr id="3" name="Subtitle 2">
            <a:extLst>
              <a:ext uri="{FF2B5EF4-FFF2-40B4-BE49-F238E27FC236}">
                <a16:creationId xmlns:a16="http://schemas.microsoft.com/office/drawing/2014/main" id="{696CB838-4BD5-452D-8EE4-07DFDD668C53}"/>
              </a:ext>
            </a:extLst>
          </p:cNvPr>
          <p:cNvSpPr>
            <a:spLocks noGrp="1"/>
          </p:cNvSpPr>
          <p:nvPr>
            <p:ph type="subTitle" idx="14"/>
          </p:nvPr>
        </p:nvSpPr>
        <p:spPr/>
        <p:txBody>
          <a:bodyPr/>
          <a:lstStyle/>
          <a:p>
            <a:r>
              <a:rPr lang="en-US" dirty="0"/>
              <a:t>match the diversity of the Ai approach with the talents of your cu</a:t>
            </a:r>
          </a:p>
        </p:txBody>
      </p:sp>
      <p:sp>
        <p:nvSpPr>
          <p:cNvPr id="4" name="Title 3">
            <a:extLst>
              <a:ext uri="{FF2B5EF4-FFF2-40B4-BE49-F238E27FC236}">
                <a16:creationId xmlns:a16="http://schemas.microsoft.com/office/drawing/2014/main" id="{C0A58DD0-79A2-4D86-B642-21B9F6596C1C}"/>
              </a:ext>
            </a:extLst>
          </p:cNvPr>
          <p:cNvSpPr>
            <a:spLocks noGrp="1"/>
          </p:cNvSpPr>
          <p:nvPr>
            <p:ph type="title"/>
          </p:nvPr>
        </p:nvSpPr>
        <p:spPr/>
        <p:txBody>
          <a:bodyPr/>
          <a:lstStyle/>
          <a:p>
            <a:r>
              <a:rPr lang="en-US" sz="2000" b="0" dirty="0"/>
              <a:t>Tactic #3: </a:t>
            </a:r>
            <a:br>
              <a:rPr lang="en-US" sz="2000" b="0" dirty="0"/>
            </a:br>
            <a:r>
              <a:rPr lang="en-US" dirty="0"/>
              <a:t>Create excitement around the See-to-Act gap</a:t>
            </a:r>
            <a:endParaRPr lang="en-US" b="0" dirty="0"/>
          </a:p>
        </p:txBody>
      </p:sp>
      <p:sp>
        <p:nvSpPr>
          <p:cNvPr id="5" name="Slide Number Placeholder 4">
            <a:extLst>
              <a:ext uri="{FF2B5EF4-FFF2-40B4-BE49-F238E27FC236}">
                <a16:creationId xmlns:a16="http://schemas.microsoft.com/office/drawing/2014/main" id="{8BD47D67-DEFD-4AD2-AB62-3481B4A821D1}"/>
              </a:ext>
            </a:extLst>
          </p:cNvPr>
          <p:cNvSpPr>
            <a:spLocks noGrp="1"/>
          </p:cNvSpPr>
          <p:nvPr>
            <p:ph type="sldNum" sz="quarter" idx="4"/>
          </p:nvPr>
        </p:nvSpPr>
        <p:spPr/>
        <p:txBody>
          <a:bodyPr/>
          <a:lstStyle/>
          <a:p>
            <a:fld id="{77F42D85-6D6D-4ED8-A207-576450FE2C32}" type="slidenum">
              <a:rPr lang="en-US" smtClean="0"/>
              <a:pPr/>
              <a:t>19</a:t>
            </a:fld>
            <a:endParaRPr lang="en-US" dirty="0"/>
          </a:p>
        </p:txBody>
      </p:sp>
      <p:sp>
        <p:nvSpPr>
          <p:cNvPr id="6" name="Text Placeholder 5">
            <a:extLst>
              <a:ext uri="{FF2B5EF4-FFF2-40B4-BE49-F238E27FC236}">
                <a16:creationId xmlns:a16="http://schemas.microsoft.com/office/drawing/2014/main" id="{332335BC-4C3D-42F4-BA32-363D0988C104}"/>
              </a:ext>
            </a:extLst>
          </p:cNvPr>
          <p:cNvSpPr>
            <a:spLocks noGrp="1"/>
          </p:cNvSpPr>
          <p:nvPr>
            <p:ph type="body" sz="quarter" idx="13"/>
          </p:nvPr>
        </p:nvSpPr>
        <p:spPr/>
        <p:txBody>
          <a:bodyPr/>
          <a:lstStyle/>
          <a:p>
            <a:r>
              <a:rPr lang="en-US" dirty="0"/>
              <a:t>Do your homework to see the value prop here – as a user, and someday as a potential investor</a:t>
            </a:r>
          </a:p>
        </p:txBody>
      </p:sp>
    </p:spTree>
    <p:extLst>
      <p:ext uri="{BB962C8B-B14F-4D97-AF65-F5344CB8AC3E}">
        <p14:creationId xmlns:p14="http://schemas.microsoft.com/office/powerpoint/2010/main" val="370800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914400" y="1295400"/>
            <a:ext cx="5410200" cy="4495800"/>
          </a:xfrm>
        </p:spPr>
        <p:txBody>
          <a:bodyPr>
            <a:normAutofit/>
          </a:bodyPr>
          <a:lstStyle/>
          <a:p>
            <a:pPr marL="0" indent="0">
              <a:buNone/>
            </a:pPr>
            <a:r>
              <a:rPr lang="en-US" sz="3600" b="1" dirty="0">
                <a:solidFill>
                  <a:schemeClr val="bg1"/>
                </a:solidFill>
                <a:effectLst>
                  <a:outerShdw blurRad="38100" dist="38100" dir="2700000" algn="tl">
                    <a:srgbClr val="000000">
                      <a:alpha val="43137"/>
                    </a:srgbClr>
                  </a:outerShdw>
                </a:effectLst>
                <a:latin typeface="+mj-lt"/>
              </a:rPr>
              <a:t>CEO School helps CEOs understand what they should be thinking about when it comes to </a:t>
            </a:r>
            <a:r>
              <a:rPr lang="en-US" sz="3600" b="1" dirty="0">
                <a:solidFill>
                  <a:schemeClr val="accent1"/>
                </a:solidFill>
                <a:effectLst>
                  <a:outerShdw blurRad="38100" dist="38100" dir="2700000" algn="tl">
                    <a:srgbClr val="000000">
                      <a:alpha val="43137"/>
                    </a:srgbClr>
                  </a:outerShdw>
                </a:effectLst>
                <a:latin typeface="+mj-lt"/>
              </a:rPr>
              <a:t>getting the most from their investments </a:t>
            </a:r>
            <a:r>
              <a:rPr lang="en-US" sz="3600" b="1" dirty="0">
                <a:solidFill>
                  <a:schemeClr val="bg1"/>
                </a:solidFill>
                <a:effectLst>
                  <a:outerShdw blurRad="38100" dist="38100" dir="2700000" algn="tl">
                    <a:srgbClr val="000000">
                      <a:alpha val="43137"/>
                    </a:srgbClr>
                  </a:outerShdw>
                </a:effectLst>
                <a:latin typeface="+mj-lt"/>
              </a:rPr>
              <a:t>in technology and our network</a:t>
            </a:r>
            <a:br>
              <a:rPr lang="en-US" sz="3600" b="1" dirty="0">
                <a:solidFill>
                  <a:schemeClr val="bg1"/>
                </a:solidFill>
                <a:effectLst>
                  <a:outerShdw blurRad="38100" dist="38100" dir="2700000" algn="tl">
                    <a:srgbClr val="000000">
                      <a:alpha val="43137"/>
                    </a:srgbClr>
                  </a:outerShdw>
                </a:effectLst>
                <a:latin typeface="+mj-lt"/>
              </a:rPr>
            </a:br>
            <a:endParaRPr lang="en-US" sz="36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85259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F67E5-440C-484E-B6BD-DD2EE5E8A549}"/>
              </a:ext>
            </a:extLst>
          </p:cNvPr>
          <p:cNvSpPr>
            <a:spLocks noGrp="1"/>
          </p:cNvSpPr>
          <p:nvPr>
            <p:ph type="title"/>
          </p:nvPr>
        </p:nvSpPr>
        <p:spPr>
          <a:xfrm>
            <a:off x="304801" y="609600"/>
            <a:ext cx="4011084" cy="1752600"/>
          </a:xfrm>
        </p:spPr>
        <p:txBody>
          <a:bodyPr/>
          <a:lstStyle/>
          <a:p>
            <a:r>
              <a:rPr lang="en-US" sz="3600" dirty="0"/>
              <a:t>Now let’s do some CEO-to-CEO brainstorming...</a:t>
            </a:r>
          </a:p>
        </p:txBody>
      </p:sp>
      <p:sp>
        <p:nvSpPr>
          <p:cNvPr id="8" name="Subtitle 7">
            <a:extLst>
              <a:ext uri="{FF2B5EF4-FFF2-40B4-BE49-F238E27FC236}">
                <a16:creationId xmlns:a16="http://schemas.microsoft.com/office/drawing/2014/main" id="{6FEEA360-5018-4392-8760-096D4A57E72D}"/>
              </a:ext>
            </a:extLst>
          </p:cNvPr>
          <p:cNvSpPr>
            <a:spLocks noGrp="1"/>
          </p:cNvSpPr>
          <p:nvPr>
            <p:ph idx="1"/>
          </p:nvPr>
        </p:nvSpPr>
        <p:spPr/>
        <p:txBody>
          <a:bodyPr/>
          <a:lstStyle/>
          <a:p>
            <a:r>
              <a:rPr lang="en-US" sz="2600" dirty="0"/>
              <a:t>What does it mean for all network participants now that the CUSO is committed to a data analyst business line and a new data warehousing technology platform? </a:t>
            </a:r>
          </a:p>
          <a:p>
            <a:r>
              <a:rPr lang="en-US" sz="2600" dirty="0"/>
              <a:t>How might credit union CEOs think about this for their 2018 and 2019 business plans?  </a:t>
            </a:r>
          </a:p>
          <a:p>
            <a:r>
              <a:rPr lang="en-US" sz="2600" dirty="0"/>
              <a:t>Will these new business lines be the next breakout CUSO for CUs to consider equity investments?  Or will these new lines simply be new department offerings for the next two years?</a:t>
            </a:r>
          </a:p>
          <a:p>
            <a:pPr lvl="1"/>
            <a:r>
              <a:rPr lang="en-US" sz="2400" dirty="0"/>
              <a:t>As CEOs, how do you make the call?  In what direction should we move? </a:t>
            </a:r>
          </a:p>
        </p:txBody>
      </p:sp>
      <p:sp>
        <p:nvSpPr>
          <p:cNvPr id="9" name="Rectangle 8">
            <a:extLst>
              <a:ext uri="{FF2B5EF4-FFF2-40B4-BE49-F238E27FC236}">
                <a16:creationId xmlns:a16="http://schemas.microsoft.com/office/drawing/2014/main" id="{DC75C244-D057-496A-94B8-E742A89AD45F}"/>
              </a:ext>
            </a:extLst>
          </p:cNvPr>
          <p:cNvSpPr/>
          <p:nvPr/>
        </p:nvSpPr>
        <p:spPr>
          <a:xfrm>
            <a:off x="228600" y="5410200"/>
            <a:ext cx="2438400" cy="1345818"/>
          </a:xfrm>
          <a:prstGeom prst="rect">
            <a:avLst/>
          </a:prstGeom>
        </p:spPr>
        <p:txBody>
          <a:bodyPr wrap="square">
            <a:spAutoFit/>
          </a:bodyPr>
          <a:lstStyle/>
          <a:p>
            <a:pPr>
              <a:lnSpc>
                <a:spcPts val="2400"/>
              </a:lnSpc>
            </a:pPr>
            <a:r>
              <a:rPr lang="en-US" sz="4400" baseline="-10000" dirty="0">
                <a:solidFill>
                  <a:schemeClr val="accent1"/>
                </a:solidFill>
              </a:rPr>
              <a:t>“</a:t>
            </a:r>
            <a:r>
              <a:rPr lang="en-US" sz="1400" i="1" dirty="0">
                <a:solidFill>
                  <a:schemeClr val="bg1"/>
                </a:solidFill>
              </a:rPr>
              <a:t>A TNT session designed to bring out CU leaders ready to </a:t>
            </a:r>
            <a:r>
              <a:rPr lang="en-US" sz="1400" b="1" i="1" dirty="0">
                <a:solidFill>
                  <a:schemeClr val="accent1"/>
                </a:solidFill>
              </a:rPr>
              <a:t>Teach</a:t>
            </a:r>
            <a:r>
              <a:rPr lang="en-US" sz="1400" i="1" dirty="0">
                <a:solidFill>
                  <a:schemeClr val="bg1"/>
                </a:solidFill>
              </a:rPr>
              <a:t>, </a:t>
            </a:r>
            <a:r>
              <a:rPr lang="en-US" sz="1400" b="1" i="1" dirty="0">
                <a:solidFill>
                  <a:schemeClr val="accent1"/>
                </a:solidFill>
              </a:rPr>
              <a:t>Negotiate</a:t>
            </a:r>
            <a:r>
              <a:rPr lang="en-US" sz="1400" i="1" dirty="0">
                <a:solidFill>
                  <a:schemeClr val="bg1"/>
                </a:solidFill>
              </a:rPr>
              <a:t> and </a:t>
            </a:r>
            <a:r>
              <a:rPr lang="en-US" sz="1400" b="1" i="1" dirty="0">
                <a:solidFill>
                  <a:schemeClr val="accent1"/>
                </a:solidFill>
              </a:rPr>
              <a:t>Tell</a:t>
            </a:r>
            <a:r>
              <a:rPr lang="en-US" sz="1400" i="1" dirty="0">
                <a:solidFill>
                  <a:schemeClr val="bg1"/>
                </a:solidFill>
              </a:rPr>
              <a:t> their point of view</a:t>
            </a:r>
            <a:r>
              <a:rPr lang="en-US" sz="4400" baseline="-10000" dirty="0">
                <a:solidFill>
                  <a:schemeClr val="accent1"/>
                </a:solidFill>
              </a:rPr>
              <a:t>”</a:t>
            </a:r>
            <a:endParaRPr lang="en-US" sz="1400" baseline="-10000" dirty="0">
              <a:solidFill>
                <a:schemeClr val="accent1"/>
              </a:solidFill>
            </a:endParaRPr>
          </a:p>
        </p:txBody>
      </p:sp>
    </p:spTree>
    <p:extLst>
      <p:ext uri="{BB962C8B-B14F-4D97-AF65-F5344CB8AC3E}">
        <p14:creationId xmlns:p14="http://schemas.microsoft.com/office/powerpoint/2010/main" val="1540790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F67E5-440C-484E-B6BD-DD2EE5E8A549}"/>
              </a:ext>
            </a:extLst>
          </p:cNvPr>
          <p:cNvSpPr>
            <a:spLocks noGrp="1"/>
          </p:cNvSpPr>
          <p:nvPr>
            <p:ph type="title"/>
          </p:nvPr>
        </p:nvSpPr>
        <p:spPr>
          <a:xfrm>
            <a:off x="304801" y="609600"/>
            <a:ext cx="4011084" cy="1752600"/>
          </a:xfrm>
        </p:spPr>
        <p:txBody>
          <a:bodyPr/>
          <a:lstStyle/>
          <a:p>
            <a:r>
              <a:rPr lang="en-US" sz="3600" dirty="0"/>
              <a:t>Now let’s do some CEO-to-CEO brainstorming...</a:t>
            </a:r>
          </a:p>
        </p:txBody>
      </p:sp>
      <p:sp>
        <p:nvSpPr>
          <p:cNvPr id="8" name="Subtitle 7">
            <a:extLst>
              <a:ext uri="{FF2B5EF4-FFF2-40B4-BE49-F238E27FC236}">
                <a16:creationId xmlns:a16="http://schemas.microsoft.com/office/drawing/2014/main" id="{6FEEA360-5018-4392-8760-096D4A57E72D}"/>
              </a:ext>
            </a:extLst>
          </p:cNvPr>
          <p:cNvSpPr>
            <a:spLocks noGrp="1"/>
          </p:cNvSpPr>
          <p:nvPr>
            <p:ph idx="1"/>
          </p:nvPr>
        </p:nvSpPr>
        <p:spPr/>
        <p:txBody>
          <a:bodyPr/>
          <a:lstStyle/>
          <a:p>
            <a:pPr>
              <a:lnSpc>
                <a:spcPts val="3600"/>
              </a:lnSpc>
            </a:pPr>
            <a:r>
              <a:rPr lang="en-US" dirty="0"/>
              <a:t>What did you hear in Randy’s briefing that interested you?  What did you disagree with?</a:t>
            </a:r>
          </a:p>
          <a:p>
            <a:pPr>
              <a:lnSpc>
                <a:spcPts val="3600"/>
              </a:lnSpc>
            </a:pPr>
            <a:r>
              <a:rPr lang="en-US" dirty="0"/>
              <a:t>What tactical options did you see that you weren’t aware of?</a:t>
            </a:r>
          </a:p>
          <a:p>
            <a:pPr>
              <a:lnSpc>
                <a:spcPts val="3600"/>
              </a:lnSpc>
            </a:pPr>
            <a:r>
              <a:rPr lang="en-US" dirty="0"/>
              <a:t>What tactics did you wish you’d seen?</a:t>
            </a:r>
          </a:p>
          <a:p>
            <a:pPr>
              <a:lnSpc>
                <a:spcPts val="3600"/>
              </a:lnSpc>
            </a:pPr>
            <a:r>
              <a:rPr lang="en-US" dirty="0"/>
              <a:t>What tactics are you already working on related to these ideas?</a:t>
            </a:r>
          </a:p>
        </p:txBody>
      </p:sp>
      <p:sp>
        <p:nvSpPr>
          <p:cNvPr id="9" name="Rectangle 8">
            <a:extLst>
              <a:ext uri="{FF2B5EF4-FFF2-40B4-BE49-F238E27FC236}">
                <a16:creationId xmlns:a16="http://schemas.microsoft.com/office/drawing/2014/main" id="{DC75C244-D057-496A-94B8-E742A89AD45F}"/>
              </a:ext>
            </a:extLst>
          </p:cNvPr>
          <p:cNvSpPr/>
          <p:nvPr/>
        </p:nvSpPr>
        <p:spPr>
          <a:xfrm>
            <a:off x="228600" y="5410200"/>
            <a:ext cx="2438400" cy="1345818"/>
          </a:xfrm>
          <a:prstGeom prst="rect">
            <a:avLst/>
          </a:prstGeom>
        </p:spPr>
        <p:txBody>
          <a:bodyPr wrap="square">
            <a:spAutoFit/>
          </a:bodyPr>
          <a:lstStyle/>
          <a:p>
            <a:pPr>
              <a:lnSpc>
                <a:spcPts val="2400"/>
              </a:lnSpc>
            </a:pPr>
            <a:r>
              <a:rPr lang="en-US" sz="4400" baseline="-10000" dirty="0">
                <a:solidFill>
                  <a:schemeClr val="accent1"/>
                </a:solidFill>
              </a:rPr>
              <a:t>“</a:t>
            </a:r>
            <a:r>
              <a:rPr lang="en-US" sz="1400" i="1" dirty="0">
                <a:solidFill>
                  <a:schemeClr val="bg1"/>
                </a:solidFill>
              </a:rPr>
              <a:t>A TNT session designed to bring out CU leaders ready to </a:t>
            </a:r>
            <a:r>
              <a:rPr lang="en-US" sz="1400" b="1" i="1" dirty="0">
                <a:solidFill>
                  <a:schemeClr val="accent1"/>
                </a:solidFill>
              </a:rPr>
              <a:t>Teach</a:t>
            </a:r>
            <a:r>
              <a:rPr lang="en-US" sz="1400" i="1" dirty="0">
                <a:solidFill>
                  <a:schemeClr val="bg1"/>
                </a:solidFill>
              </a:rPr>
              <a:t>, </a:t>
            </a:r>
            <a:r>
              <a:rPr lang="en-US" sz="1400" b="1" i="1" dirty="0">
                <a:solidFill>
                  <a:schemeClr val="accent1"/>
                </a:solidFill>
              </a:rPr>
              <a:t>Negotiate</a:t>
            </a:r>
            <a:r>
              <a:rPr lang="en-US" sz="1400" i="1" dirty="0">
                <a:solidFill>
                  <a:schemeClr val="bg1"/>
                </a:solidFill>
              </a:rPr>
              <a:t> and </a:t>
            </a:r>
            <a:r>
              <a:rPr lang="en-US" sz="1400" b="1" i="1" dirty="0">
                <a:solidFill>
                  <a:schemeClr val="accent1"/>
                </a:solidFill>
              </a:rPr>
              <a:t>Tell</a:t>
            </a:r>
            <a:r>
              <a:rPr lang="en-US" sz="1400" i="1" dirty="0">
                <a:solidFill>
                  <a:schemeClr val="bg1"/>
                </a:solidFill>
              </a:rPr>
              <a:t> their point of view</a:t>
            </a:r>
            <a:r>
              <a:rPr lang="en-US" sz="4400" baseline="-10000" dirty="0">
                <a:solidFill>
                  <a:schemeClr val="accent1"/>
                </a:solidFill>
              </a:rPr>
              <a:t>”</a:t>
            </a:r>
            <a:endParaRPr lang="en-US" sz="1400" baseline="-10000" dirty="0">
              <a:solidFill>
                <a:schemeClr val="accent1"/>
              </a:solidFill>
            </a:endParaRPr>
          </a:p>
        </p:txBody>
      </p:sp>
      <p:sp>
        <p:nvSpPr>
          <p:cNvPr id="6" name="Cloud Callout 1">
            <a:extLst>
              <a:ext uri="{FF2B5EF4-FFF2-40B4-BE49-F238E27FC236}">
                <a16:creationId xmlns:a16="http://schemas.microsoft.com/office/drawing/2014/main" id="{42A6442D-418C-4E90-A551-CDEB5E6A9DBB}"/>
              </a:ext>
            </a:extLst>
          </p:cNvPr>
          <p:cNvSpPr/>
          <p:nvPr/>
        </p:nvSpPr>
        <p:spPr>
          <a:xfrm>
            <a:off x="4348310" y="4949007"/>
            <a:ext cx="3881290" cy="1499235"/>
          </a:xfrm>
          <a:prstGeom prst="cloudCallout">
            <a:avLst>
              <a:gd name="adj1" fmla="val -55454"/>
              <a:gd name="adj2" fmla="val -36124"/>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spAutoFit/>
          </a:bodyPr>
          <a:lstStyle/>
          <a:p>
            <a:pPr algn="ctr"/>
            <a:r>
              <a:rPr lang="en-US" sz="1600" dirty="0"/>
              <a:t>As other thoughts occur to you over the next few weeks, go to the CEO Strategies page and leave a comment!</a:t>
            </a:r>
          </a:p>
        </p:txBody>
      </p:sp>
    </p:spTree>
    <p:extLst>
      <p:ext uri="{BB962C8B-B14F-4D97-AF65-F5344CB8AC3E}">
        <p14:creationId xmlns:p14="http://schemas.microsoft.com/office/powerpoint/2010/main" val="381180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solidFill>
                  <a:schemeClr val="bg1"/>
                </a:solidFill>
              </a:rPr>
              <a:t>CEO School</a:t>
            </a:r>
            <a:br>
              <a:rPr lang="en-US" dirty="0">
                <a:solidFill>
                  <a:schemeClr val="bg1"/>
                </a:solidFill>
              </a:rPr>
            </a:br>
            <a:r>
              <a:rPr lang="en-US" dirty="0">
                <a:solidFill>
                  <a:schemeClr val="bg1"/>
                </a:solidFill>
              </a:rPr>
              <a:t>Part 2</a:t>
            </a:r>
            <a:br>
              <a:rPr lang="en-US" dirty="0">
                <a:solidFill>
                  <a:schemeClr val="bg1"/>
                </a:solidFill>
              </a:rPr>
            </a:br>
            <a:br>
              <a:rPr lang="en-US" dirty="0"/>
            </a:br>
            <a:br>
              <a:rPr lang="en-US" dirty="0"/>
            </a:br>
            <a:r>
              <a:rPr lang="en-US" dirty="0"/>
              <a:t>What does data mean to an Internet Retailer?</a:t>
            </a:r>
          </a:p>
        </p:txBody>
      </p:sp>
      <p:sp>
        <p:nvSpPr>
          <p:cNvPr id="8" name="Subtitle 7"/>
          <p:cNvSpPr>
            <a:spLocks noGrp="1"/>
          </p:cNvSpPr>
          <p:nvPr>
            <p:ph type="subTitle" idx="1"/>
          </p:nvPr>
        </p:nvSpPr>
        <p:spPr/>
        <p:txBody>
          <a:bodyPr/>
          <a:lstStyle/>
          <a:p>
            <a:r>
              <a:rPr lang="en-US" b="1" dirty="0">
                <a:effectLst/>
              </a:rPr>
              <a:t>Projects CEOs should consider – not just for your </a:t>
            </a:r>
            <a:r>
              <a:rPr lang="en-US" b="1" i="1" dirty="0">
                <a:effectLst/>
              </a:rPr>
              <a:t>consumers</a:t>
            </a:r>
            <a:r>
              <a:rPr lang="en-US" b="1" dirty="0">
                <a:effectLst/>
              </a:rPr>
              <a:t>, but also for your </a:t>
            </a:r>
            <a:r>
              <a:rPr lang="en-US" b="1" i="1" dirty="0">
                <a:effectLst/>
              </a:rPr>
              <a:t>volunteers</a:t>
            </a:r>
          </a:p>
          <a:p>
            <a:r>
              <a:rPr lang="en-US" i="1" dirty="0">
                <a:effectLst/>
              </a:rPr>
              <a:t>How can we make this a headline in CU business plans?</a:t>
            </a:r>
          </a:p>
          <a:p>
            <a:endParaRPr lang="en-US" i="1" dirty="0"/>
          </a:p>
        </p:txBody>
      </p:sp>
      <p:sp>
        <p:nvSpPr>
          <p:cNvPr id="5" name="Slide Number Placeholder 4"/>
          <p:cNvSpPr>
            <a:spLocks noGrp="1"/>
          </p:cNvSpPr>
          <p:nvPr>
            <p:ph type="sldNum" sz="quarter" idx="4294967295"/>
          </p:nvPr>
        </p:nvSpPr>
        <p:spPr>
          <a:xfrm>
            <a:off x="0" y="6145213"/>
            <a:ext cx="812800" cy="365125"/>
          </a:xfrm>
        </p:spPr>
        <p:txBody>
          <a:bodyPr/>
          <a:lstStyle/>
          <a:p>
            <a:fld id="{77F42D85-6D6D-4ED8-A207-576450FE2C32}" type="slidenum">
              <a:rPr lang="en-US" smtClean="0"/>
              <a:pPr/>
              <a:t>22</a:t>
            </a:fld>
            <a:endParaRPr lang="en-US" dirty="0"/>
          </a:p>
        </p:txBody>
      </p:sp>
    </p:spTree>
    <p:extLst>
      <p:ext uri="{BB962C8B-B14F-4D97-AF65-F5344CB8AC3E}">
        <p14:creationId xmlns:p14="http://schemas.microsoft.com/office/powerpoint/2010/main" val="3229300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5"/>
          </p:nvPr>
        </p:nvSpPr>
        <p:spPr>
          <a:xfrm>
            <a:off x="508000" y="2057400"/>
            <a:ext cx="9702800" cy="3733801"/>
          </a:xfrm>
        </p:spPr>
        <p:txBody>
          <a:bodyPr/>
          <a:lstStyle/>
          <a:p>
            <a:pPr marL="0" indent="0">
              <a:buNone/>
            </a:pPr>
            <a:r>
              <a:rPr lang="en-US" dirty="0"/>
              <a:t>When you left the Leadership Conference this year, did you sit down and prioritize these member experiences? In what order did you rank them? Did you assign any budget numbers to these priorities?</a:t>
            </a:r>
          </a:p>
          <a:p>
            <a:r>
              <a:rPr lang="en-US" dirty="0"/>
              <a:t>Retailing face-to-face in the same space</a:t>
            </a:r>
          </a:p>
          <a:p>
            <a:r>
              <a:rPr lang="en-US" dirty="0"/>
              <a:t>Retailing via phone and remote face-to-face experiences</a:t>
            </a:r>
          </a:p>
          <a:p>
            <a:r>
              <a:rPr lang="en-US" dirty="0"/>
              <a:t>Retailing via the Internet without a face-to-face experience</a:t>
            </a:r>
          </a:p>
          <a:p>
            <a:r>
              <a:rPr lang="en-US" dirty="0"/>
              <a:t>Retailing via the Internet with classic desktop interactions</a:t>
            </a:r>
          </a:p>
          <a:p>
            <a:r>
              <a:rPr lang="en-US" dirty="0"/>
              <a:t>Retailing via the Internet with smart phones and tablets</a:t>
            </a:r>
          </a:p>
          <a:p>
            <a:r>
              <a:rPr lang="en-US" dirty="0"/>
              <a:t>Retailing via a third party’s network</a:t>
            </a:r>
          </a:p>
          <a:p>
            <a:r>
              <a:rPr lang="en-US" dirty="0"/>
              <a:t>Retailing a holistic relationship vs. an account relationship</a:t>
            </a:r>
          </a:p>
        </p:txBody>
      </p:sp>
      <p:sp>
        <p:nvSpPr>
          <p:cNvPr id="15" name="Text Placeholder 14"/>
          <p:cNvSpPr>
            <a:spLocks noGrp="1"/>
          </p:cNvSpPr>
          <p:nvPr>
            <p:ph type="subTitle" idx="14"/>
          </p:nvPr>
        </p:nvSpPr>
        <p:spPr/>
        <p:txBody>
          <a:bodyPr/>
          <a:lstStyle/>
          <a:p>
            <a:r>
              <a:rPr lang="en-US" dirty="0"/>
              <a:t>Which are most important to your future?  IN Which will you invest the most?</a:t>
            </a:r>
          </a:p>
        </p:txBody>
      </p:sp>
      <p:sp>
        <p:nvSpPr>
          <p:cNvPr id="12" name="Title 11"/>
          <p:cNvSpPr>
            <a:spLocks noGrp="1"/>
          </p:cNvSpPr>
          <p:nvPr>
            <p:ph type="title"/>
          </p:nvPr>
        </p:nvSpPr>
        <p:spPr/>
        <p:txBody>
          <a:bodyPr/>
          <a:lstStyle/>
          <a:p>
            <a:r>
              <a:rPr lang="en-US" dirty="0"/>
              <a:t>Prioritize these environments and </a:t>
            </a:r>
            <a:br>
              <a:rPr lang="en-US" dirty="0"/>
            </a:br>
            <a:r>
              <a:rPr lang="en-US" dirty="0"/>
              <a:t>your future investments</a:t>
            </a:r>
          </a:p>
        </p:txBody>
      </p:sp>
      <p:sp>
        <p:nvSpPr>
          <p:cNvPr id="2" name="Slide Number Placeholder 1"/>
          <p:cNvSpPr>
            <a:spLocks noGrp="1"/>
          </p:cNvSpPr>
          <p:nvPr>
            <p:ph type="sldNum" sz="quarter" idx="4"/>
          </p:nvPr>
        </p:nvSpPr>
        <p:spPr/>
        <p:txBody>
          <a:bodyPr/>
          <a:lstStyle/>
          <a:p>
            <a:fld id="{E31375A4-56A4-47D6-9801-1991572033F7}" type="slidenum">
              <a:rPr lang="en-US" smtClean="0"/>
              <a:pPr/>
              <a:t>23</a:t>
            </a:fld>
            <a:endParaRPr lang="en-US" dirty="0"/>
          </a:p>
        </p:txBody>
      </p:sp>
      <p:sp>
        <p:nvSpPr>
          <p:cNvPr id="14" name="Text Placeholder 13"/>
          <p:cNvSpPr>
            <a:spLocks noGrp="1"/>
          </p:cNvSpPr>
          <p:nvPr>
            <p:ph type="body" sz="quarter" idx="13"/>
          </p:nvPr>
        </p:nvSpPr>
        <p:spPr/>
        <p:txBody>
          <a:bodyPr/>
          <a:lstStyle/>
          <a:p>
            <a:r>
              <a:rPr lang="en-US" dirty="0"/>
              <a:t>Now’s your chance...</a:t>
            </a:r>
          </a:p>
        </p:txBody>
      </p:sp>
      <p:pic>
        <p:nvPicPr>
          <p:cNvPr id="10" name="Picture 9">
            <a:extLst>
              <a:ext uri="{FF2B5EF4-FFF2-40B4-BE49-F238E27FC236}">
                <a16:creationId xmlns:a16="http://schemas.microsoft.com/office/drawing/2014/main" id="{293EF367-78FE-4B57-B846-2A1476D85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8238" y="3127964"/>
            <a:ext cx="3673577" cy="28399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321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Can you define yourself as a retailer? It’s a big project</a:t>
            </a:r>
            <a:endParaRPr lang="en-US" dirty="0"/>
          </a:p>
        </p:txBody>
      </p:sp>
      <p:sp>
        <p:nvSpPr>
          <p:cNvPr id="8" name="Content Placeholder 7"/>
          <p:cNvSpPr>
            <a:spLocks noGrp="1"/>
          </p:cNvSpPr>
          <p:nvPr>
            <p:ph idx="1"/>
          </p:nvPr>
        </p:nvSpPr>
        <p:spPr>
          <a:xfrm>
            <a:off x="5111804" y="1066800"/>
            <a:ext cx="6664813" cy="1468133"/>
          </a:xfrm>
        </p:spPr>
        <p:txBody>
          <a:bodyPr/>
          <a:lstStyle/>
          <a:p>
            <a:r>
              <a:rPr lang="en-US" dirty="0"/>
              <a:t>“Used to describe something that is so confusing, difficult, etc., that you feel unable to do it” </a:t>
            </a:r>
          </a:p>
          <a:p>
            <a:pPr>
              <a:spcBef>
                <a:spcPts val="1200"/>
              </a:spcBef>
            </a:pPr>
            <a:r>
              <a:rPr lang="en-US" i="1" dirty="0">
                <a:solidFill>
                  <a:schemeClr val="accent5"/>
                </a:solidFill>
              </a:rPr>
              <a:t>Only a CEO can describe where you wish to go</a:t>
            </a:r>
          </a:p>
        </p:txBody>
      </p:sp>
      <p:sp>
        <p:nvSpPr>
          <p:cNvPr id="9" name="Text Placeholder 8"/>
          <p:cNvSpPr>
            <a:spLocks noGrp="1"/>
          </p:cNvSpPr>
          <p:nvPr>
            <p:ph type="body" sz="half" idx="2"/>
          </p:nvPr>
        </p:nvSpPr>
        <p:spPr/>
        <p:txBody>
          <a:bodyPr>
            <a:normAutofit/>
          </a:bodyPr>
          <a:lstStyle/>
          <a:p>
            <a:r>
              <a:rPr lang="en-US" sz="4000" b="1"/>
              <a:t>Overwhelming</a:t>
            </a:r>
            <a:endParaRPr lang="en-US" sz="4000" b="1" dirty="0"/>
          </a:p>
        </p:txBody>
      </p:sp>
      <p:sp>
        <p:nvSpPr>
          <p:cNvPr id="10" name="Content Placeholder 9"/>
          <p:cNvSpPr>
            <a:spLocks noGrp="1"/>
          </p:cNvSpPr>
          <p:nvPr>
            <p:ph idx="10"/>
          </p:nvPr>
        </p:nvSpPr>
        <p:spPr>
          <a:xfrm>
            <a:off x="5111804" y="2836984"/>
            <a:ext cx="6664813" cy="1468133"/>
          </a:xfrm>
        </p:spPr>
        <p:txBody>
          <a:bodyPr/>
          <a:lstStyle/>
          <a:p>
            <a:r>
              <a:rPr lang="en-US" dirty="0"/>
              <a:t>“The sale of commodities or goods in small quantities to ultimate consumers; </a:t>
            </a:r>
            <a:r>
              <a:rPr lang="en-US" i="1" dirty="0"/>
              <a:t>also </a:t>
            </a:r>
            <a:r>
              <a:rPr lang="en-US" dirty="0"/>
              <a:t>the industry of such selling”</a:t>
            </a:r>
          </a:p>
          <a:p>
            <a:pPr>
              <a:spcBef>
                <a:spcPts val="1200"/>
              </a:spcBef>
            </a:pPr>
            <a:r>
              <a:rPr lang="en-US" i="1" dirty="0">
                <a:solidFill>
                  <a:schemeClr val="accent5"/>
                </a:solidFill>
              </a:rPr>
              <a:t>Only a CEO can demand a new narrative</a:t>
            </a:r>
          </a:p>
        </p:txBody>
      </p:sp>
      <p:sp>
        <p:nvSpPr>
          <p:cNvPr id="11" name="Text Placeholder 10"/>
          <p:cNvSpPr>
            <a:spLocks noGrp="1"/>
          </p:cNvSpPr>
          <p:nvPr>
            <p:ph type="body" sz="half" idx="11"/>
          </p:nvPr>
        </p:nvSpPr>
        <p:spPr/>
        <p:txBody>
          <a:bodyPr/>
          <a:lstStyle/>
          <a:p>
            <a:r>
              <a:rPr lang="en-US" sz="4000" b="1"/>
              <a:t>Retail</a:t>
            </a:r>
            <a:endParaRPr lang="en-US" sz="4000" b="1" dirty="0"/>
          </a:p>
        </p:txBody>
      </p:sp>
      <p:sp>
        <p:nvSpPr>
          <p:cNvPr id="12" name="Content Placeholder 11"/>
          <p:cNvSpPr>
            <a:spLocks noGrp="1"/>
          </p:cNvSpPr>
          <p:nvPr>
            <p:ph idx="12"/>
          </p:nvPr>
        </p:nvSpPr>
        <p:spPr>
          <a:xfrm>
            <a:off x="5111804" y="4932667"/>
            <a:ext cx="6664813" cy="1468133"/>
          </a:xfrm>
        </p:spPr>
        <p:txBody>
          <a:bodyPr/>
          <a:lstStyle/>
          <a:p>
            <a:r>
              <a:rPr lang="en-US" dirty="0"/>
              <a:t>“The characteristic features of everyday existence shared by people in a place or time”</a:t>
            </a:r>
          </a:p>
          <a:p>
            <a:pPr>
              <a:spcBef>
                <a:spcPts val="1200"/>
              </a:spcBef>
            </a:pPr>
            <a:r>
              <a:rPr lang="en-US" i="1" dirty="0">
                <a:solidFill>
                  <a:schemeClr val="accent5"/>
                </a:solidFill>
              </a:rPr>
              <a:t>Only a CEO can force a new default reaction</a:t>
            </a:r>
          </a:p>
        </p:txBody>
      </p:sp>
      <p:sp>
        <p:nvSpPr>
          <p:cNvPr id="13" name="Text Placeholder 12"/>
          <p:cNvSpPr>
            <a:spLocks noGrp="1"/>
          </p:cNvSpPr>
          <p:nvPr>
            <p:ph type="body" sz="half" idx="13"/>
          </p:nvPr>
        </p:nvSpPr>
        <p:spPr/>
        <p:txBody>
          <a:bodyPr/>
          <a:lstStyle/>
          <a:p>
            <a:r>
              <a:rPr lang="en-US" sz="4000" b="1"/>
              <a:t>Cultures</a:t>
            </a:r>
            <a:endParaRPr lang="en-US" sz="4000" b="1" dirty="0"/>
          </a:p>
        </p:txBody>
      </p:sp>
    </p:spTree>
    <p:extLst>
      <p:ext uri="{BB962C8B-B14F-4D97-AF65-F5344CB8AC3E}">
        <p14:creationId xmlns:p14="http://schemas.microsoft.com/office/powerpoint/2010/main" val="3148243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BC730832-AD7E-4527-85F3-AD0253C41256}"/>
              </a:ext>
            </a:extLst>
          </p:cNvPr>
          <p:cNvSpPr>
            <a:spLocks noGrp="1"/>
          </p:cNvSpPr>
          <p:nvPr>
            <p:ph type="subTitle" idx="14"/>
          </p:nvPr>
        </p:nvSpPr>
        <p:spPr/>
        <p:txBody>
          <a:bodyPr/>
          <a:lstStyle/>
          <a:p>
            <a:r>
              <a:rPr lang="en-US" dirty="0"/>
              <a:t>We have to move from Internet service to a new set of goals for investing in new economies</a:t>
            </a:r>
          </a:p>
        </p:txBody>
      </p:sp>
      <p:sp>
        <p:nvSpPr>
          <p:cNvPr id="15" name="Title 14">
            <a:extLst>
              <a:ext uri="{FF2B5EF4-FFF2-40B4-BE49-F238E27FC236}">
                <a16:creationId xmlns:a16="http://schemas.microsoft.com/office/drawing/2014/main" id="{785C103C-DC9A-4312-9CEF-85663C121FB1}"/>
              </a:ext>
            </a:extLst>
          </p:cNvPr>
          <p:cNvSpPr>
            <a:spLocks noGrp="1"/>
          </p:cNvSpPr>
          <p:nvPr>
            <p:ph type="title"/>
          </p:nvPr>
        </p:nvSpPr>
        <p:spPr/>
        <p:txBody>
          <a:bodyPr/>
          <a:lstStyle/>
          <a:p>
            <a:r>
              <a:rPr lang="en-US" dirty="0"/>
              <a:t>As a CEO, can you tackle culture change and win?</a:t>
            </a:r>
          </a:p>
        </p:txBody>
      </p:sp>
      <p:sp>
        <p:nvSpPr>
          <p:cNvPr id="5" name="Slide Number Placeholder 4">
            <a:extLst>
              <a:ext uri="{FF2B5EF4-FFF2-40B4-BE49-F238E27FC236}">
                <a16:creationId xmlns:a16="http://schemas.microsoft.com/office/drawing/2014/main" id="{2C3A8D6F-5205-487B-978A-9C0E01966D40}"/>
              </a:ext>
            </a:extLst>
          </p:cNvPr>
          <p:cNvSpPr>
            <a:spLocks noGrp="1"/>
          </p:cNvSpPr>
          <p:nvPr>
            <p:ph type="sldNum" sz="quarter" idx="4"/>
          </p:nvPr>
        </p:nvSpPr>
        <p:spPr/>
        <p:txBody>
          <a:bodyPr/>
          <a:lstStyle/>
          <a:p>
            <a:fld id="{77F42D85-6D6D-4ED8-A207-576450FE2C32}" type="slidenum">
              <a:rPr lang="en-US" smtClean="0"/>
              <a:pPr/>
              <a:t>25</a:t>
            </a:fld>
            <a:endParaRPr lang="en-US" dirty="0"/>
          </a:p>
        </p:txBody>
      </p:sp>
      <p:sp>
        <p:nvSpPr>
          <p:cNvPr id="2" name="Content Placeholder 1">
            <a:extLst>
              <a:ext uri="{FF2B5EF4-FFF2-40B4-BE49-F238E27FC236}">
                <a16:creationId xmlns:a16="http://schemas.microsoft.com/office/drawing/2014/main" id="{AF2D4D91-B12F-4AD9-83BD-D614476D3EC0}"/>
              </a:ext>
            </a:extLst>
          </p:cNvPr>
          <p:cNvSpPr>
            <a:spLocks noGrp="1"/>
          </p:cNvSpPr>
          <p:nvPr>
            <p:ph sz="quarter" idx="15"/>
          </p:nvPr>
        </p:nvSpPr>
        <p:spPr>
          <a:xfrm>
            <a:off x="6781800" y="2057399"/>
            <a:ext cx="5029200" cy="4191001"/>
          </a:xfrm>
          <a:solidFill>
            <a:schemeClr val="accent5"/>
          </a:solidFill>
        </p:spPr>
        <p:txBody>
          <a:bodyPr/>
          <a:lstStyle/>
          <a:p>
            <a:pPr marL="0" indent="0" algn="ctr">
              <a:buNone/>
            </a:pPr>
            <a:r>
              <a:rPr lang="en-US" sz="2400" b="1" dirty="0">
                <a:solidFill>
                  <a:schemeClr val="bg1"/>
                </a:solidFill>
                <a:effectLst>
                  <a:outerShdw blurRad="38100" dist="38100" dir="2700000" algn="tl">
                    <a:srgbClr val="000000">
                      <a:alpha val="43137"/>
                    </a:srgbClr>
                  </a:outerShdw>
                </a:effectLst>
              </a:rPr>
              <a:t>INTERNET RETAILING</a:t>
            </a:r>
          </a:p>
          <a:p>
            <a:pPr>
              <a:buClr>
                <a:schemeClr val="accent1"/>
              </a:buClr>
            </a:pPr>
            <a:r>
              <a:rPr lang="en-US" sz="2400" dirty="0">
                <a:solidFill>
                  <a:schemeClr val="bg1"/>
                </a:solidFill>
              </a:rPr>
              <a:t>24x7 member experiences</a:t>
            </a:r>
          </a:p>
          <a:p>
            <a:pPr>
              <a:buClr>
                <a:schemeClr val="accent1"/>
              </a:buClr>
            </a:pPr>
            <a:r>
              <a:rPr lang="en-US" sz="2400" dirty="0">
                <a:solidFill>
                  <a:schemeClr val="bg1"/>
                </a:solidFill>
              </a:rPr>
              <a:t>Break down everything that is the CU value proposition into small consumables, sold via Internet interactions with members</a:t>
            </a:r>
          </a:p>
          <a:p>
            <a:pPr lvl="1">
              <a:buClr>
                <a:schemeClr val="accent2">
                  <a:lumMod val="20000"/>
                  <a:lumOff val="80000"/>
                </a:schemeClr>
              </a:buClr>
            </a:pPr>
            <a:r>
              <a:rPr lang="en-US" sz="2000" dirty="0">
                <a:solidFill>
                  <a:schemeClr val="bg1"/>
                </a:solidFill>
              </a:rPr>
              <a:t>Consumer value exchanges</a:t>
            </a:r>
          </a:p>
          <a:p>
            <a:pPr lvl="1">
              <a:buClr>
                <a:schemeClr val="accent2">
                  <a:lumMod val="20000"/>
                  <a:lumOff val="80000"/>
                </a:schemeClr>
              </a:buClr>
            </a:pPr>
            <a:r>
              <a:rPr lang="en-US" sz="2000" dirty="0">
                <a:solidFill>
                  <a:schemeClr val="bg1"/>
                </a:solidFill>
              </a:rPr>
              <a:t>Owner value exchanges</a:t>
            </a:r>
          </a:p>
          <a:p>
            <a:pPr lvl="1">
              <a:buClr>
                <a:schemeClr val="accent2">
                  <a:lumMod val="20000"/>
                  <a:lumOff val="80000"/>
                </a:schemeClr>
              </a:buClr>
            </a:pPr>
            <a:r>
              <a:rPr lang="en-US" sz="2000" dirty="0">
                <a:solidFill>
                  <a:schemeClr val="bg1"/>
                </a:solidFill>
              </a:rPr>
              <a:t>At-large market value exchanges</a:t>
            </a:r>
          </a:p>
          <a:p>
            <a:pPr lvl="1">
              <a:buClr>
                <a:schemeClr val="accent2">
                  <a:lumMod val="20000"/>
                  <a:lumOff val="80000"/>
                </a:schemeClr>
              </a:buClr>
            </a:pPr>
            <a:r>
              <a:rPr lang="en-US" sz="2000" dirty="0">
                <a:solidFill>
                  <a:schemeClr val="bg1"/>
                </a:solidFill>
              </a:rPr>
              <a:t>3</a:t>
            </a:r>
            <a:r>
              <a:rPr lang="en-US" sz="2000" baseline="30000" dirty="0">
                <a:solidFill>
                  <a:schemeClr val="bg1"/>
                </a:solidFill>
              </a:rPr>
              <a:t>rd</a:t>
            </a:r>
            <a:r>
              <a:rPr lang="en-US" sz="2000" dirty="0">
                <a:solidFill>
                  <a:schemeClr val="bg1"/>
                </a:solidFill>
              </a:rPr>
              <a:t>-party stakeholder value exchanges</a:t>
            </a:r>
          </a:p>
          <a:p>
            <a:endParaRPr lang="en-US" sz="2400" dirty="0">
              <a:solidFill>
                <a:schemeClr val="bg1"/>
              </a:solidFill>
            </a:endParaRPr>
          </a:p>
          <a:p>
            <a:pPr lvl="1"/>
            <a:endParaRPr lang="en-US" sz="2000" dirty="0">
              <a:solidFill>
                <a:schemeClr val="bg1"/>
              </a:solidFill>
            </a:endParaRPr>
          </a:p>
        </p:txBody>
      </p:sp>
      <p:sp>
        <p:nvSpPr>
          <p:cNvPr id="11" name="Content Placeholder 10">
            <a:extLst>
              <a:ext uri="{FF2B5EF4-FFF2-40B4-BE49-F238E27FC236}">
                <a16:creationId xmlns:a16="http://schemas.microsoft.com/office/drawing/2014/main" id="{6BB0971F-DDC5-496C-8D3C-7769CBD96312}"/>
              </a:ext>
            </a:extLst>
          </p:cNvPr>
          <p:cNvSpPr>
            <a:spLocks noGrp="1"/>
          </p:cNvSpPr>
          <p:nvPr>
            <p:ph idx="16"/>
          </p:nvPr>
        </p:nvSpPr>
        <p:spPr>
          <a:xfrm>
            <a:off x="508000" y="2057400"/>
            <a:ext cx="5435600" cy="3733801"/>
          </a:xfrm>
        </p:spPr>
        <p:txBody>
          <a:bodyPr/>
          <a:lstStyle/>
          <a:p>
            <a:r>
              <a:rPr lang="en-US" dirty="0"/>
              <a:t>You do not change culture by selling a set of philosophical ideas about how great it’ll be when you get there</a:t>
            </a:r>
          </a:p>
          <a:p>
            <a:r>
              <a:rPr lang="en-US" dirty="0"/>
              <a:t>You change culture by </a:t>
            </a:r>
          </a:p>
          <a:p>
            <a:pPr lvl="1"/>
            <a:r>
              <a:rPr lang="en-US" dirty="0"/>
              <a:t>Declaring the need for a new reality</a:t>
            </a:r>
          </a:p>
          <a:p>
            <a:pPr lvl="1"/>
            <a:r>
              <a:rPr lang="en-US" dirty="0"/>
              <a:t>Repeatedly making small, symbolic investments that support where you want to go</a:t>
            </a:r>
          </a:p>
          <a:p>
            <a:pPr lvl="1"/>
            <a:r>
              <a:rPr lang="en-US" dirty="0"/>
              <a:t>Enforcing the default reaction from your organization, creating new muscle memory so that people are acting in new ways, without even thinking about it</a:t>
            </a:r>
          </a:p>
          <a:p>
            <a:pPr lvl="1"/>
            <a:endParaRPr lang="en-US" dirty="0"/>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3303889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BC730832-AD7E-4527-85F3-AD0253C41256}"/>
              </a:ext>
            </a:extLst>
          </p:cNvPr>
          <p:cNvSpPr>
            <a:spLocks noGrp="1"/>
          </p:cNvSpPr>
          <p:nvPr>
            <p:ph type="subTitle" idx="14"/>
          </p:nvPr>
        </p:nvSpPr>
        <p:spPr/>
        <p:txBody>
          <a:bodyPr/>
          <a:lstStyle/>
          <a:p>
            <a:r>
              <a:rPr lang="en-US" dirty="0"/>
              <a:t>The outside world has to intuitively feel the culture change through interactions and data</a:t>
            </a:r>
          </a:p>
        </p:txBody>
      </p:sp>
      <p:sp>
        <p:nvSpPr>
          <p:cNvPr id="15" name="Title 14">
            <a:extLst>
              <a:ext uri="{FF2B5EF4-FFF2-40B4-BE49-F238E27FC236}">
                <a16:creationId xmlns:a16="http://schemas.microsoft.com/office/drawing/2014/main" id="{785C103C-DC9A-4312-9CEF-85663C121FB1}"/>
              </a:ext>
            </a:extLst>
          </p:cNvPr>
          <p:cNvSpPr>
            <a:spLocks noGrp="1"/>
          </p:cNvSpPr>
          <p:nvPr>
            <p:ph type="title"/>
          </p:nvPr>
        </p:nvSpPr>
        <p:spPr>
          <a:xfrm>
            <a:off x="508000" y="838200"/>
            <a:ext cx="5969000" cy="639762"/>
          </a:xfrm>
        </p:spPr>
        <p:txBody>
          <a:bodyPr/>
          <a:lstStyle/>
          <a:p>
            <a:r>
              <a:rPr lang="en-US" dirty="0"/>
              <a:t>It’s a little different with members and the outside world</a:t>
            </a:r>
          </a:p>
        </p:txBody>
      </p:sp>
      <p:sp>
        <p:nvSpPr>
          <p:cNvPr id="5" name="Slide Number Placeholder 4">
            <a:extLst>
              <a:ext uri="{FF2B5EF4-FFF2-40B4-BE49-F238E27FC236}">
                <a16:creationId xmlns:a16="http://schemas.microsoft.com/office/drawing/2014/main" id="{2C3A8D6F-5205-487B-978A-9C0E01966D40}"/>
              </a:ext>
            </a:extLst>
          </p:cNvPr>
          <p:cNvSpPr>
            <a:spLocks noGrp="1"/>
          </p:cNvSpPr>
          <p:nvPr>
            <p:ph type="sldNum" sz="quarter" idx="4"/>
          </p:nvPr>
        </p:nvSpPr>
        <p:spPr/>
        <p:txBody>
          <a:bodyPr/>
          <a:lstStyle/>
          <a:p>
            <a:fld id="{77F42D85-6D6D-4ED8-A207-576450FE2C32}" type="slidenum">
              <a:rPr lang="en-US" smtClean="0"/>
              <a:pPr/>
              <a:t>26</a:t>
            </a:fld>
            <a:endParaRPr lang="en-US" dirty="0"/>
          </a:p>
        </p:txBody>
      </p:sp>
      <p:sp>
        <p:nvSpPr>
          <p:cNvPr id="2" name="Content Placeholder 1">
            <a:extLst>
              <a:ext uri="{FF2B5EF4-FFF2-40B4-BE49-F238E27FC236}">
                <a16:creationId xmlns:a16="http://schemas.microsoft.com/office/drawing/2014/main" id="{AF2D4D91-B12F-4AD9-83BD-D614476D3EC0}"/>
              </a:ext>
            </a:extLst>
          </p:cNvPr>
          <p:cNvSpPr>
            <a:spLocks noGrp="1"/>
          </p:cNvSpPr>
          <p:nvPr>
            <p:ph sz="quarter" idx="15"/>
          </p:nvPr>
        </p:nvSpPr>
        <p:spPr>
          <a:xfrm>
            <a:off x="6781800" y="2057399"/>
            <a:ext cx="5029200" cy="4191001"/>
          </a:xfrm>
          <a:solidFill>
            <a:schemeClr val="accent5"/>
          </a:solidFill>
        </p:spPr>
        <p:txBody>
          <a:bodyPr/>
          <a:lstStyle/>
          <a:p>
            <a:pPr marL="0" indent="0" algn="ctr">
              <a:buNone/>
            </a:pPr>
            <a:r>
              <a:rPr lang="en-US" sz="2400" b="1" dirty="0">
                <a:solidFill>
                  <a:schemeClr val="bg1"/>
                </a:solidFill>
                <a:effectLst>
                  <a:outerShdw blurRad="38100" dist="38100" dir="2700000" algn="tl">
                    <a:srgbClr val="000000">
                      <a:alpha val="43137"/>
                    </a:srgbClr>
                  </a:outerShdw>
                </a:effectLst>
              </a:rPr>
              <a:t>INTERNET RETAILING</a:t>
            </a:r>
          </a:p>
          <a:p>
            <a:pPr>
              <a:buClr>
                <a:schemeClr val="accent1"/>
              </a:buClr>
            </a:pPr>
            <a:r>
              <a:rPr lang="en-US" sz="2400" dirty="0">
                <a:solidFill>
                  <a:schemeClr val="bg1"/>
                </a:solidFill>
              </a:rPr>
              <a:t>24x7 member experiences</a:t>
            </a:r>
          </a:p>
          <a:p>
            <a:pPr>
              <a:buClr>
                <a:schemeClr val="accent1"/>
              </a:buClr>
            </a:pPr>
            <a:r>
              <a:rPr lang="en-US" sz="2400" dirty="0">
                <a:solidFill>
                  <a:schemeClr val="bg1"/>
                </a:solidFill>
              </a:rPr>
              <a:t>Break down everything that is the CU value proposition into small consumables, sold via Internet interactions with members</a:t>
            </a:r>
          </a:p>
          <a:p>
            <a:pPr lvl="1">
              <a:buClr>
                <a:schemeClr val="accent2">
                  <a:lumMod val="20000"/>
                  <a:lumOff val="80000"/>
                </a:schemeClr>
              </a:buClr>
            </a:pPr>
            <a:r>
              <a:rPr lang="en-US" sz="2000" dirty="0">
                <a:solidFill>
                  <a:schemeClr val="bg1"/>
                </a:solidFill>
              </a:rPr>
              <a:t>Consumer value exchanges</a:t>
            </a:r>
          </a:p>
          <a:p>
            <a:pPr lvl="1">
              <a:buClr>
                <a:schemeClr val="accent2">
                  <a:lumMod val="20000"/>
                  <a:lumOff val="80000"/>
                </a:schemeClr>
              </a:buClr>
            </a:pPr>
            <a:r>
              <a:rPr lang="en-US" sz="2000" dirty="0">
                <a:solidFill>
                  <a:schemeClr val="bg1"/>
                </a:solidFill>
              </a:rPr>
              <a:t>Owner value exchanges</a:t>
            </a:r>
          </a:p>
          <a:p>
            <a:pPr lvl="1">
              <a:buClr>
                <a:schemeClr val="accent2">
                  <a:lumMod val="20000"/>
                  <a:lumOff val="80000"/>
                </a:schemeClr>
              </a:buClr>
            </a:pPr>
            <a:r>
              <a:rPr lang="en-US" sz="2000" dirty="0">
                <a:solidFill>
                  <a:schemeClr val="bg1"/>
                </a:solidFill>
              </a:rPr>
              <a:t>At-large market value exchanges</a:t>
            </a:r>
          </a:p>
          <a:p>
            <a:pPr lvl="1">
              <a:buClr>
                <a:schemeClr val="accent2">
                  <a:lumMod val="20000"/>
                  <a:lumOff val="80000"/>
                </a:schemeClr>
              </a:buClr>
            </a:pPr>
            <a:r>
              <a:rPr lang="en-US" sz="2000" dirty="0">
                <a:solidFill>
                  <a:schemeClr val="bg1"/>
                </a:solidFill>
              </a:rPr>
              <a:t>3</a:t>
            </a:r>
            <a:r>
              <a:rPr lang="en-US" sz="2000" baseline="30000" dirty="0">
                <a:solidFill>
                  <a:schemeClr val="bg1"/>
                </a:solidFill>
              </a:rPr>
              <a:t>rd</a:t>
            </a:r>
            <a:r>
              <a:rPr lang="en-US" sz="2000" dirty="0">
                <a:solidFill>
                  <a:schemeClr val="bg1"/>
                </a:solidFill>
              </a:rPr>
              <a:t>-party stakeholder value exchanges</a:t>
            </a:r>
          </a:p>
          <a:p>
            <a:endParaRPr lang="en-US" sz="2400" dirty="0">
              <a:solidFill>
                <a:schemeClr val="bg1"/>
              </a:solidFill>
            </a:endParaRPr>
          </a:p>
          <a:p>
            <a:pPr lvl="1"/>
            <a:endParaRPr lang="en-US" sz="2000" dirty="0">
              <a:solidFill>
                <a:schemeClr val="bg1"/>
              </a:solidFill>
            </a:endParaRPr>
          </a:p>
        </p:txBody>
      </p:sp>
      <p:sp>
        <p:nvSpPr>
          <p:cNvPr id="11" name="Content Placeholder 10">
            <a:extLst>
              <a:ext uri="{FF2B5EF4-FFF2-40B4-BE49-F238E27FC236}">
                <a16:creationId xmlns:a16="http://schemas.microsoft.com/office/drawing/2014/main" id="{6BB0971F-DDC5-496C-8D3C-7769CBD96312}"/>
              </a:ext>
            </a:extLst>
          </p:cNvPr>
          <p:cNvSpPr>
            <a:spLocks noGrp="1"/>
          </p:cNvSpPr>
          <p:nvPr>
            <p:ph idx="16"/>
          </p:nvPr>
        </p:nvSpPr>
        <p:spPr>
          <a:xfrm>
            <a:off x="508000" y="2057400"/>
            <a:ext cx="5664200" cy="4087170"/>
          </a:xfrm>
        </p:spPr>
        <p:txBody>
          <a:bodyPr/>
          <a:lstStyle/>
          <a:p>
            <a:r>
              <a:rPr lang="en-US" dirty="0"/>
              <a:t>In other words, you have to prove it to them as you’re interacting with them</a:t>
            </a:r>
          </a:p>
          <a:p>
            <a:r>
              <a:rPr lang="en-US" dirty="0"/>
              <a:t>From the consumer’s standpoint</a:t>
            </a:r>
          </a:p>
          <a:p>
            <a:pPr lvl="1"/>
            <a:r>
              <a:rPr lang="en-US" dirty="0"/>
              <a:t>Does your culture blend with how consumers interact with today’s retail market players?</a:t>
            </a:r>
          </a:p>
          <a:p>
            <a:pPr lvl="1"/>
            <a:r>
              <a:rPr lang="en-US" dirty="0"/>
              <a:t>Do not trust that everything old is new again unless you’re looking for a nostalgic niche...or not</a:t>
            </a:r>
          </a:p>
          <a:p>
            <a:r>
              <a:rPr lang="en-US" dirty="0"/>
              <a:t>From the owner’s standpoint</a:t>
            </a:r>
          </a:p>
          <a:p>
            <a:pPr lvl="1"/>
            <a:r>
              <a:rPr lang="en-US" dirty="0"/>
              <a:t>Data, data, data – the currency of letting people know their ownership is important</a:t>
            </a:r>
          </a:p>
          <a:p>
            <a:r>
              <a:rPr lang="en-US" dirty="0"/>
              <a:t>From everyone else’s standpoint</a:t>
            </a:r>
          </a:p>
          <a:p>
            <a:pPr lvl="1"/>
            <a:r>
              <a:rPr lang="en-US" dirty="0"/>
              <a:t>Making it easy to work with you and convenient to know you</a:t>
            </a:r>
          </a:p>
        </p:txBody>
      </p:sp>
    </p:spTree>
    <p:extLst>
      <p:ext uri="{BB962C8B-B14F-4D97-AF65-F5344CB8AC3E}">
        <p14:creationId xmlns:p14="http://schemas.microsoft.com/office/powerpoint/2010/main" val="3535517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AD7FEA-6663-43FF-9B93-BD35C5BCFFB1}"/>
              </a:ext>
            </a:extLst>
          </p:cNvPr>
          <p:cNvSpPr>
            <a:spLocks noGrp="1"/>
          </p:cNvSpPr>
          <p:nvPr>
            <p:ph type="ctrTitle"/>
          </p:nvPr>
        </p:nvSpPr>
        <p:spPr/>
        <p:txBody>
          <a:bodyPr/>
          <a:lstStyle/>
          <a:p>
            <a:r>
              <a:rPr lang="en-US" dirty="0"/>
              <a:t>Now for the tactical presentations...</a:t>
            </a:r>
          </a:p>
        </p:txBody>
      </p:sp>
      <p:sp>
        <p:nvSpPr>
          <p:cNvPr id="8" name="Subtitle 7">
            <a:extLst>
              <a:ext uri="{FF2B5EF4-FFF2-40B4-BE49-F238E27FC236}">
                <a16:creationId xmlns:a16="http://schemas.microsoft.com/office/drawing/2014/main" id="{1BCE6A02-9EA9-4DC1-A735-81B3A013352A}"/>
              </a:ext>
            </a:extLst>
          </p:cNvPr>
          <p:cNvSpPr>
            <a:spLocks noGrp="1"/>
          </p:cNvSpPr>
          <p:nvPr>
            <p:ph type="subTitle" idx="1"/>
          </p:nvPr>
        </p:nvSpPr>
        <p:spPr/>
        <p:txBody>
          <a:bodyPr/>
          <a:lstStyle/>
          <a:p>
            <a:r>
              <a:rPr lang="en-US" dirty="0"/>
              <a:t>What does data mean to an Internet Retailer?</a:t>
            </a:r>
          </a:p>
        </p:txBody>
      </p:sp>
      <p:sp>
        <p:nvSpPr>
          <p:cNvPr id="5" name="Slide Number Placeholder 4">
            <a:extLst>
              <a:ext uri="{FF2B5EF4-FFF2-40B4-BE49-F238E27FC236}">
                <a16:creationId xmlns:a16="http://schemas.microsoft.com/office/drawing/2014/main" id="{88CA5B36-F906-47EA-9BE5-53E125162636}"/>
              </a:ext>
            </a:extLst>
          </p:cNvPr>
          <p:cNvSpPr>
            <a:spLocks noGrp="1"/>
          </p:cNvSpPr>
          <p:nvPr>
            <p:ph type="sldNum" sz="quarter" idx="4"/>
          </p:nvPr>
        </p:nvSpPr>
        <p:spPr/>
        <p:txBody>
          <a:bodyPr/>
          <a:lstStyle/>
          <a:p>
            <a:fld id="{77F42D85-6D6D-4ED8-A207-576450FE2C32}" type="slidenum">
              <a:rPr lang="en-US" smtClean="0"/>
              <a:pPr/>
              <a:t>27</a:t>
            </a:fld>
            <a:endParaRPr lang="en-US" dirty="0"/>
          </a:p>
        </p:txBody>
      </p:sp>
    </p:spTree>
    <p:extLst>
      <p:ext uri="{BB962C8B-B14F-4D97-AF65-F5344CB8AC3E}">
        <p14:creationId xmlns:p14="http://schemas.microsoft.com/office/powerpoint/2010/main" val="152903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41278E-C966-4D81-9698-E8AF5A15D72E}"/>
              </a:ext>
            </a:extLst>
          </p:cNvPr>
          <p:cNvSpPr>
            <a:spLocks noGrp="1"/>
          </p:cNvSpPr>
          <p:nvPr>
            <p:ph idx="15"/>
          </p:nvPr>
        </p:nvSpPr>
        <p:spPr>
          <a:xfrm>
            <a:off x="508000" y="2057400"/>
            <a:ext cx="7112000" cy="3733801"/>
          </a:xfrm>
        </p:spPr>
        <p:txBody>
          <a:bodyPr/>
          <a:lstStyle/>
          <a:p>
            <a:r>
              <a:rPr lang="en-US" dirty="0"/>
              <a:t>Flipping the script: CU*Answers will now default to 7-day/week processing, and CUs will have to opt out</a:t>
            </a:r>
          </a:p>
          <a:p>
            <a:r>
              <a:rPr lang="en-US" dirty="0"/>
              <a:t>Eradicating the idea of stand-in processing by individualizing the process in a condo stack</a:t>
            </a:r>
          </a:p>
          <a:p>
            <a:r>
              <a:rPr lang="en-US" dirty="0"/>
              <a:t>Time zone processing – looking local no matter where your host computer resides</a:t>
            </a:r>
          </a:p>
          <a:p>
            <a:r>
              <a:rPr lang="en-US" dirty="0"/>
              <a:t>In the past, lobby hours defined your service...now it is a patchwork of services that defines your daily hours</a:t>
            </a:r>
          </a:p>
          <a:p>
            <a:r>
              <a:rPr lang="en-US" dirty="0"/>
              <a:t>Adding time to our ops cycle, and adding new data transfer cycles around the clock</a:t>
            </a:r>
          </a:p>
        </p:txBody>
      </p:sp>
      <p:sp>
        <p:nvSpPr>
          <p:cNvPr id="3" name="Subtitle 2">
            <a:extLst>
              <a:ext uri="{FF2B5EF4-FFF2-40B4-BE49-F238E27FC236}">
                <a16:creationId xmlns:a16="http://schemas.microsoft.com/office/drawing/2014/main" id="{9C45FAB8-C73F-4337-A6A0-F85512F7EBD2}"/>
              </a:ext>
            </a:extLst>
          </p:cNvPr>
          <p:cNvSpPr>
            <a:spLocks noGrp="1"/>
          </p:cNvSpPr>
          <p:nvPr>
            <p:ph type="subTitle" idx="14"/>
          </p:nvPr>
        </p:nvSpPr>
        <p:spPr/>
        <p:txBody>
          <a:bodyPr/>
          <a:lstStyle/>
          <a:p>
            <a:r>
              <a:rPr lang="en-US" dirty="0"/>
              <a:t>24 hours a day, 365 days a year, and a data footprint that proves it to your members</a:t>
            </a:r>
          </a:p>
        </p:txBody>
      </p:sp>
      <p:sp>
        <p:nvSpPr>
          <p:cNvPr id="4" name="Title 3">
            <a:extLst>
              <a:ext uri="{FF2B5EF4-FFF2-40B4-BE49-F238E27FC236}">
                <a16:creationId xmlns:a16="http://schemas.microsoft.com/office/drawing/2014/main" id="{5A3A3F84-85A9-4CD9-86CA-643687B290C6}"/>
              </a:ext>
            </a:extLst>
          </p:cNvPr>
          <p:cNvSpPr>
            <a:spLocks noGrp="1"/>
          </p:cNvSpPr>
          <p:nvPr>
            <p:ph type="title"/>
          </p:nvPr>
        </p:nvSpPr>
        <p:spPr/>
        <p:txBody>
          <a:bodyPr/>
          <a:lstStyle/>
          <a:p>
            <a:r>
              <a:rPr lang="en-US" sz="2000" b="0" dirty="0"/>
              <a:t>Tactic #1: </a:t>
            </a:r>
            <a:br>
              <a:rPr lang="en-US" dirty="0"/>
            </a:br>
            <a:r>
              <a:rPr lang="en-US" dirty="0"/>
              <a:t>Create the 24x7 member experience</a:t>
            </a:r>
          </a:p>
        </p:txBody>
      </p:sp>
      <p:sp>
        <p:nvSpPr>
          <p:cNvPr id="5" name="Slide Number Placeholder 4">
            <a:extLst>
              <a:ext uri="{FF2B5EF4-FFF2-40B4-BE49-F238E27FC236}">
                <a16:creationId xmlns:a16="http://schemas.microsoft.com/office/drawing/2014/main" id="{87BF3AA2-0C55-466F-AA6B-F7B5BC93A79E}"/>
              </a:ext>
            </a:extLst>
          </p:cNvPr>
          <p:cNvSpPr>
            <a:spLocks noGrp="1"/>
          </p:cNvSpPr>
          <p:nvPr>
            <p:ph type="sldNum" sz="quarter" idx="4"/>
          </p:nvPr>
        </p:nvSpPr>
        <p:spPr/>
        <p:txBody>
          <a:bodyPr/>
          <a:lstStyle/>
          <a:p>
            <a:fld id="{77F42D85-6D6D-4ED8-A207-576450FE2C32}" type="slidenum">
              <a:rPr lang="en-US" smtClean="0"/>
              <a:pPr/>
              <a:t>28</a:t>
            </a:fld>
            <a:endParaRPr lang="en-US" dirty="0"/>
          </a:p>
        </p:txBody>
      </p:sp>
      <p:sp>
        <p:nvSpPr>
          <p:cNvPr id="6" name="Text Placeholder 5">
            <a:extLst>
              <a:ext uri="{FF2B5EF4-FFF2-40B4-BE49-F238E27FC236}">
                <a16:creationId xmlns:a16="http://schemas.microsoft.com/office/drawing/2014/main" id="{B52ECDC3-6CD2-4A3B-94D2-42B0B4F8A3A6}"/>
              </a:ext>
            </a:extLst>
          </p:cNvPr>
          <p:cNvSpPr>
            <a:spLocks noGrp="1"/>
          </p:cNvSpPr>
          <p:nvPr>
            <p:ph type="body" sz="quarter" idx="13"/>
          </p:nvPr>
        </p:nvSpPr>
        <p:spPr>
          <a:xfrm>
            <a:off x="6324600" y="5486401"/>
            <a:ext cx="5359400" cy="1023294"/>
          </a:xfrm>
        </p:spPr>
        <p:txBody>
          <a:bodyPr/>
          <a:lstStyle/>
          <a:p>
            <a:r>
              <a:rPr lang="en-US" dirty="0"/>
              <a:t>It was a great year for our </a:t>
            </a:r>
            <a:r>
              <a:rPr lang="en-US" dirty="0" err="1"/>
              <a:t>OpsEngine</a:t>
            </a:r>
            <a:r>
              <a:rPr lang="en-US" dirty="0"/>
              <a:t> Production Center development, and in 2018, you’ll get to know why</a:t>
            </a:r>
          </a:p>
        </p:txBody>
      </p:sp>
      <p:pic>
        <p:nvPicPr>
          <p:cNvPr id="11" name="Picture 10">
            <a:extLst>
              <a:ext uri="{FF2B5EF4-FFF2-40B4-BE49-F238E27FC236}">
                <a16:creationId xmlns:a16="http://schemas.microsoft.com/office/drawing/2014/main" id="{03AA08AF-1BC7-4E0D-833D-C480C38D2E0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29600" y="2517199"/>
            <a:ext cx="3171954" cy="2499500"/>
          </a:xfrm>
          <a:prstGeom prst="rect">
            <a:avLst/>
          </a:prstGeom>
        </p:spPr>
      </p:pic>
    </p:spTree>
    <p:extLst>
      <p:ext uri="{BB962C8B-B14F-4D97-AF65-F5344CB8AC3E}">
        <p14:creationId xmlns:p14="http://schemas.microsoft.com/office/powerpoint/2010/main" val="719831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8CE71A-A220-4C67-A992-D5F86124FFB5}"/>
              </a:ext>
            </a:extLst>
          </p:cNvPr>
          <p:cNvSpPr>
            <a:spLocks noGrp="1"/>
          </p:cNvSpPr>
          <p:nvPr>
            <p:ph idx="15"/>
          </p:nvPr>
        </p:nvSpPr>
        <p:spPr>
          <a:xfrm>
            <a:off x="508000" y="2057400"/>
            <a:ext cx="5511800" cy="3733801"/>
          </a:xfrm>
        </p:spPr>
        <p:txBody>
          <a:bodyPr/>
          <a:lstStyle/>
          <a:p>
            <a:r>
              <a:rPr lang="en-US" dirty="0">
                <a:solidFill>
                  <a:schemeClr val="accent3"/>
                </a:solidFill>
              </a:rPr>
              <a:t>The </a:t>
            </a:r>
            <a:r>
              <a:rPr lang="en-US" b="1" dirty="0">
                <a:solidFill>
                  <a:schemeClr val="accent3"/>
                </a:solidFill>
              </a:rPr>
              <a:t>It’s Me 247 </a:t>
            </a:r>
            <a:r>
              <a:rPr lang="en-US" dirty="0">
                <a:solidFill>
                  <a:schemeClr val="accent3"/>
                </a:solidFill>
              </a:rPr>
              <a:t>Request Center:  </a:t>
            </a:r>
            <a:r>
              <a:rPr lang="en-US" dirty="0"/>
              <a:t>Drop a form into a website, a mobile app, desktop banking, and a micro-sales site – all via one process</a:t>
            </a:r>
          </a:p>
          <a:p>
            <a:pPr lvl="1"/>
            <a:r>
              <a:rPr lang="en-US" dirty="0"/>
              <a:t>Respond to all of these delivery channels from a single fulfillment center</a:t>
            </a:r>
          </a:p>
          <a:p>
            <a:pPr lvl="1"/>
            <a:endParaRPr lang="en-US" dirty="0"/>
          </a:p>
          <a:p>
            <a:pPr lvl="1"/>
            <a:endParaRPr lang="en-US" dirty="0"/>
          </a:p>
        </p:txBody>
      </p:sp>
      <p:sp>
        <p:nvSpPr>
          <p:cNvPr id="3" name="Subtitle 2">
            <a:extLst>
              <a:ext uri="{FF2B5EF4-FFF2-40B4-BE49-F238E27FC236}">
                <a16:creationId xmlns:a16="http://schemas.microsoft.com/office/drawing/2014/main" id="{FD6D45BA-56BB-49C2-9DEE-F901DC311E08}"/>
              </a:ext>
            </a:extLst>
          </p:cNvPr>
          <p:cNvSpPr>
            <a:spLocks noGrp="1"/>
          </p:cNvSpPr>
          <p:nvPr>
            <p:ph type="subTitle" idx="14"/>
          </p:nvPr>
        </p:nvSpPr>
        <p:spPr/>
        <p:txBody>
          <a:bodyPr/>
          <a:lstStyle/>
          <a:p>
            <a:r>
              <a:rPr lang="en-US" dirty="0"/>
              <a:t>New services that will allow cus to customize and standardize channel approaches</a:t>
            </a:r>
          </a:p>
        </p:txBody>
      </p:sp>
      <p:sp>
        <p:nvSpPr>
          <p:cNvPr id="4" name="Title 3">
            <a:extLst>
              <a:ext uri="{FF2B5EF4-FFF2-40B4-BE49-F238E27FC236}">
                <a16:creationId xmlns:a16="http://schemas.microsoft.com/office/drawing/2014/main" id="{C2E136F5-14EC-4FAF-87F8-869AAC11416F}"/>
              </a:ext>
            </a:extLst>
          </p:cNvPr>
          <p:cNvSpPr>
            <a:spLocks noGrp="1"/>
          </p:cNvSpPr>
          <p:nvPr>
            <p:ph type="title"/>
          </p:nvPr>
        </p:nvSpPr>
        <p:spPr/>
        <p:txBody>
          <a:bodyPr/>
          <a:lstStyle/>
          <a:p>
            <a:r>
              <a:rPr lang="en-US" sz="2000" b="0" dirty="0"/>
              <a:t>Tactic #2:</a:t>
            </a:r>
            <a:br>
              <a:rPr lang="en-US" dirty="0"/>
            </a:br>
            <a:r>
              <a:rPr lang="en-US" dirty="0"/>
              <a:t>Continuity across Internet delivery channels</a:t>
            </a:r>
          </a:p>
        </p:txBody>
      </p:sp>
      <p:sp>
        <p:nvSpPr>
          <p:cNvPr id="5" name="Slide Number Placeholder 4">
            <a:extLst>
              <a:ext uri="{FF2B5EF4-FFF2-40B4-BE49-F238E27FC236}">
                <a16:creationId xmlns:a16="http://schemas.microsoft.com/office/drawing/2014/main" id="{286D3AF5-86B6-496B-AC6C-941214E92348}"/>
              </a:ext>
            </a:extLst>
          </p:cNvPr>
          <p:cNvSpPr>
            <a:spLocks noGrp="1"/>
          </p:cNvSpPr>
          <p:nvPr>
            <p:ph type="sldNum" sz="quarter" idx="4"/>
          </p:nvPr>
        </p:nvSpPr>
        <p:spPr/>
        <p:txBody>
          <a:bodyPr/>
          <a:lstStyle/>
          <a:p>
            <a:fld id="{77F42D85-6D6D-4ED8-A207-576450FE2C32}" type="slidenum">
              <a:rPr lang="en-US" smtClean="0"/>
              <a:pPr/>
              <a:t>29</a:t>
            </a:fld>
            <a:endParaRPr lang="en-US" dirty="0"/>
          </a:p>
        </p:txBody>
      </p:sp>
      <p:sp>
        <p:nvSpPr>
          <p:cNvPr id="6" name="Text Placeholder 5">
            <a:extLst>
              <a:ext uri="{FF2B5EF4-FFF2-40B4-BE49-F238E27FC236}">
                <a16:creationId xmlns:a16="http://schemas.microsoft.com/office/drawing/2014/main" id="{53CCEB6E-F95B-43BA-9B06-6F90661806D3}"/>
              </a:ext>
            </a:extLst>
          </p:cNvPr>
          <p:cNvSpPr>
            <a:spLocks noGrp="1"/>
          </p:cNvSpPr>
          <p:nvPr>
            <p:ph type="body" sz="quarter" idx="13"/>
          </p:nvPr>
        </p:nvSpPr>
        <p:spPr/>
        <p:txBody>
          <a:bodyPr/>
          <a:lstStyle/>
          <a:p>
            <a:r>
              <a:rPr lang="en-US" dirty="0"/>
              <a:t>The success of both forms and the fulfillment center will be a compass to what’s next via CU*BASE and CU*Answers Internet channels</a:t>
            </a:r>
            <a:endParaRPr lang="en-US" b="0" dirty="0"/>
          </a:p>
        </p:txBody>
      </p:sp>
      <p:pic>
        <p:nvPicPr>
          <p:cNvPr id="9" name="Picture 8">
            <a:extLst>
              <a:ext uri="{FF2B5EF4-FFF2-40B4-BE49-F238E27FC236}">
                <a16:creationId xmlns:a16="http://schemas.microsoft.com/office/drawing/2014/main" id="{6A289E54-DEA7-4790-9A24-FBB158B43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038600"/>
            <a:ext cx="4615441" cy="2603134"/>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AD936B25-C9F4-4E0F-BE01-C1BCDCF48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8373" y="2057400"/>
            <a:ext cx="5922907" cy="3631716"/>
          </a:xfrm>
          <a:prstGeom prst="rect">
            <a:avLst/>
          </a:prstGeom>
        </p:spPr>
      </p:pic>
    </p:spTree>
    <p:extLst>
      <p:ext uri="{BB962C8B-B14F-4D97-AF65-F5344CB8AC3E}">
        <p14:creationId xmlns:p14="http://schemas.microsoft.com/office/powerpoint/2010/main" val="1329430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36188D-B097-458A-B7C2-1FB6DD1F3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9536">
            <a:off x="7416541" y="1832497"/>
            <a:ext cx="3180617" cy="4092216"/>
          </a:xfrm>
          <a:prstGeom prst="rect">
            <a:avLst/>
          </a:prstGeom>
          <a:ln>
            <a:noFill/>
          </a:ln>
          <a:effectLst>
            <a:outerShdw blurRad="190500" algn="tl" rotWithShape="0">
              <a:srgbClr val="000000">
                <a:alpha val="70000"/>
              </a:srgbClr>
            </a:outerShdw>
          </a:effectLst>
        </p:spPr>
      </p:pic>
      <p:sp>
        <p:nvSpPr>
          <p:cNvPr id="6" name="Slide Number Placeholder 5"/>
          <p:cNvSpPr>
            <a:spLocks noGrp="1"/>
          </p:cNvSpPr>
          <p:nvPr>
            <p:ph type="sldNum" sz="quarter" idx="10"/>
          </p:nvPr>
        </p:nvSpPr>
        <p:spPr/>
        <p:txBody>
          <a:bodyPr/>
          <a:lstStyle/>
          <a:p>
            <a:fld id="{77F42D85-6D6D-4ED8-A207-576450FE2C32}" type="slidenum">
              <a:rPr lang="en-US" smtClean="0"/>
              <a:pPr/>
              <a:t>3</a:t>
            </a:fld>
            <a:endParaRPr lang="en-US" dirty="0"/>
          </a:p>
        </p:txBody>
      </p:sp>
      <p:sp>
        <p:nvSpPr>
          <p:cNvPr id="9" name="Title 8"/>
          <p:cNvSpPr>
            <a:spLocks noGrp="1"/>
          </p:cNvSpPr>
          <p:nvPr>
            <p:ph type="title"/>
          </p:nvPr>
        </p:nvSpPr>
        <p:spPr/>
        <p:txBody>
          <a:bodyPr/>
          <a:lstStyle/>
          <a:p>
            <a:r>
              <a:rPr lang="en-US"/>
              <a:t>A Second Shot at CEO School Every Year</a:t>
            </a:r>
            <a:endParaRPr lang="en-US" dirty="0"/>
          </a:p>
        </p:txBody>
      </p:sp>
      <p:pic>
        <p:nvPicPr>
          <p:cNvPr id="12" name="Picture 11">
            <a:extLst>
              <a:ext uri="{FF2B5EF4-FFF2-40B4-BE49-F238E27FC236}">
                <a16:creationId xmlns:a16="http://schemas.microsoft.com/office/drawing/2014/main" id="{17670BB1-E97B-4ED0-B5AB-480A8F5F424B}"/>
              </a:ext>
            </a:extLst>
          </p:cNvPr>
          <p:cNvPicPr>
            <a:picLocks noChangeAspect="1"/>
          </p:cNvPicPr>
          <p:nvPr/>
        </p:nvPicPr>
        <p:blipFill>
          <a:blip r:embed="rId4"/>
          <a:stretch>
            <a:fillRect/>
          </a:stretch>
        </p:blipFill>
        <p:spPr>
          <a:xfrm>
            <a:off x="1251370" y="1351113"/>
            <a:ext cx="6349776" cy="47448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8015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8CE71A-A220-4C67-A992-D5F86124FFB5}"/>
              </a:ext>
            </a:extLst>
          </p:cNvPr>
          <p:cNvSpPr>
            <a:spLocks noGrp="1"/>
          </p:cNvSpPr>
          <p:nvPr>
            <p:ph idx="15"/>
          </p:nvPr>
        </p:nvSpPr>
        <p:spPr>
          <a:xfrm>
            <a:off x="508000" y="2057400"/>
            <a:ext cx="4445000" cy="3733801"/>
          </a:xfrm>
        </p:spPr>
        <p:txBody>
          <a:bodyPr/>
          <a:lstStyle/>
          <a:p>
            <a:r>
              <a:rPr lang="en-US" dirty="0"/>
              <a:t>API95 will support consistent multi-channel development</a:t>
            </a:r>
          </a:p>
          <a:p>
            <a:pPr lvl="1"/>
            <a:r>
              <a:rPr lang="en-US" dirty="0"/>
              <a:t>In Feb 2018 we plan for both mobile apps and desktop banking to use the same authentication API – what does this mean to you as a CEO?</a:t>
            </a:r>
          </a:p>
          <a:p>
            <a:pPr lvl="1"/>
            <a:endParaRPr lang="en-US" dirty="0"/>
          </a:p>
        </p:txBody>
      </p:sp>
      <p:sp>
        <p:nvSpPr>
          <p:cNvPr id="3" name="Subtitle 2">
            <a:extLst>
              <a:ext uri="{FF2B5EF4-FFF2-40B4-BE49-F238E27FC236}">
                <a16:creationId xmlns:a16="http://schemas.microsoft.com/office/drawing/2014/main" id="{FD6D45BA-56BB-49C2-9DEE-F901DC311E08}"/>
              </a:ext>
            </a:extLst>
          </p:cNvPr>
          <p:cNvSpPr>
            <a:spLocks noGrp="1"/>
          </p:cNvSpPr>
          <p:nvPr>
            <p:ph type="subTitle" idx="14"/>
          </p:nvPr>
        </p:nvSpPr>
        <p:spPr/>
        <p:txBody>
          <a:bodyPr/>
          <a:lstStyle/>
          <a:p>
            <a:r>
              <a:rPr lang="en-US" dirty="0"/>
              <a:t>New services that will allow cus to customize and standardize channel approaches</a:t>
            </a:r>
          </a:p>
        </p:txBody>
      </p:sp>
      <p:sp>
        <p:nvSpPr>
          <p:cNvPr id="4" name="Title 3">
            <a:extLst>
              <a:ext uri="{FF2B5EF4-FFF2-40B4-BE49-F238E27FC236}">
                <a16:creationId xmlns:a16="http://schemas.microsoft.com/office/drawing/2014/main" id="{C2E136F5-14EC-4FAF-87F8-869AAC11416F}"/>
              </a:ext>
            </a:extLst>
          </p:cNvPr>
          <p:cNvSpPr>
            <a:spLocks noGrp="1"/>
          </p:cNvSpPr>
          <p:nvPr>
            <p:ph type="title"/>
          </p:nvPr>
        </p:nvSpPr>
        <p:spPr/>
        <p:txBody>
          <a:bodyPr/>
          <a:lstStyle/>
          <a:p>
            <a:r>
              <a:rPr lang="en-US" sz="2000" b="0" dirty="0"/>
              <a:t>Tactic #2:</a:t>
            </a:r>
            <a:br>
              <a:rPr lang="en-US" dirty="0"/>
            </a:br>
            <a:r>
              <a:rPr lang="en-US" dirty="0"/>
              <a:t>Continuity across Internet delivery channels</a:t>
            </a:r>
          </a:p>
        </p:txBody>
      </p:sp>
      <p:sp>
        <p:nvSpPr>
          <p:cNvPr id="5" name="Slide Number Placeholder 4">
            <a:extLst>
              <a:ext uri="{FF2B5EF4-FFF2-40B4-BE49-F238E27FC236}">
                <a16:creationId xmlns:a16="http://schemas.microsoft.com/office/drawing/2014/main" id="{286D3AF5-86B6-496B-AC6C-941214E92348}"/>
              </a:ext>
            </a:extLst>
          </p:cNvPr>
          <p:cNvSpPr>
            <a:spLocks noGrp="1"/>
          </p:cNvSpPr>
          <p:nvPr>
            <p:ph type="sldNum" sz="quarter" idx="4"/>
          </p:nvPr>
        </p:nvSpPr>
        <p:spPr/>
        <p:txBody>
          <a:bodyPr/>
          <a:lstStyle/>
          <a:p>
            <a:fld id="{77F42D85-6D6D-4ED8-A207-576450FE2C32}" type="slidenum">
              <a:rPr lang="en-US" smtClean="0"/>
              <a:pPr/>
              <a:t>30</a:t>
            </a:fld>
            <a:endParaRPr lang="en-US" dirty="0"/>
          </a:p>
        </p:txBody>
      </p:sp>
      <p:pic>
        <p:nvPicPr>
          <p:cNvPr id="8" name="Picture 7">
            <a:extLst>
              <a:ext uri="{FF2B5EF4-FFF2-40B4-BE49-F238E27FC236}">
                <a16:creationId xmlns:a16="http://schemas.microsoft.com/office/drawing/2014/main" id="{726C68C2-62B5-4803-9280-7DD91EFD4113}"/>
              </a:ext>
            </a:extLst>
          </p:cNvPr>
          <p:cNvPicPr>
            <a:picLocks noChangeAspect="1"/>
          </p:cNvPicPr>
          <p:nvPr/>
        </p:nvPicPr>
        <p:blipFill>
          <a:blip r:embed="rId3"/>
          <a:stretch>
            <a:fillRect/>
          </a:stretch>
        </p:blipFill>
        <p:spPr>
          <a:xfrm>
            <a:off x="5715000" y="2438251"/>
            <a:ext cx="5944127" cy="3343571"/>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3CBDE6E3-23A0-4B17-B81A-5DBE660BFE48}"/>
              </a:ext>
            </a:extLst>
          </p:cNvPr>
          <p:cNvSpPr txBox="1"/>
          <p:nvPr/>
        </p:nvSpPr>
        <p:spPr>
          <a:xfrm>
            <a:off x="5715000" y="2133600"/>
            <a:ext cx="2566023" cy="276999"/>
          </a:xfrm>
          <a:prstGeom prst="rect">
            <a:avLst/>
          </a:prstGeom>
          <a:noFill/>
        </p:spPr>
        <p:txBody>
          <a:bodyPr wrap="none" rtlCol="0">
            <a:spAutoFit/>
          </a:bodyPr>
          <a:lstStyle/>
          <a:p>
            <a:r>
              <a:rPr lang="en-US" sz="1200" dirty="0">
                <a:solidFill>
                  <a:schemeClr val="accent1"/>
                </a:solidFill>
              </a:rPr>
              <a:t>From the 2017 Leadership Conference</a:t>
            </a:r>
          </a:p>
        </p:txBody>
      </p:sp>
      <p:pic>
        <p:nvPicPr>
          <p:cNvPr id="7" name="Picture 6">
            <a:extLst>
              <a:ext uri="{FF2B5EF4-FFF2-40B4-BE49-F238E27FC236}">
                <a16:creationId xmlns:a16="http://schemas.microsoft.com/office/drawing/2014/main" id="{8C89BB77-0740-4294-BDDB-E16DA11DF17C}"/>
              </a:ext>
            </a:extLst>
          </p:cNvPr>
          <p:cNvPicPr>
            <a:picLocks noChangeAspect="1"/>
          </p:cNvPicPr>
          <p:nvPr/>
        </p:nvPicPr>
        <p:blipFill>
          <a:blip r:embed="rId4"/>
          <a:stretch>
            <a:fillRect/>
          </a:stretch>
        </p:blipFill>
        <p:spPr>
          <a:xfrm>
            <a:off x="1752600" y="4119463"/>
            <a:ext cx="2590800" cy="3080417"/>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6900144D-E8F6-424B-84BF-98DE29760D61}"/>
              </a:ext>
            </a:extLst>
          </p:cNvPr>
          <p:cNvSpPr/>
          <p:nvPr/>
        </p:nvSpPr>
        <p:spPr>
          <a:xfrm>
            <a:off x="2514600" y="5562600"/>
            <a:ext cx="2971800" cy="58197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dirty="0"/>
              <a:t>dhd.cuanswers.com</a:t>
            </a:r>
          </a:p>
        </p:txBody>
      </p:sp>
    </p:spTree>
    <p:extLst>
      <p:ext uri="{BB962C8B-B14F-4D97-AF65-F5344CB8AC3E}">
        <p14:creationId xmlns:p14="http://schemas.microsoft.com/office/powerpoint/2010/main" val="197057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CE1687-6230-42E5-ABA8-343E9D0845D0}"/>
              </a:ext>
            </a:extLst>
          </p:cNvPr>
          <p:cNvSpPr>
            <a:spLocks noGrp="1"/>
          </p:cNvSpPr>
          <p:nvPr>
            <p:ph type="title"/>
          </p:nvPr>
        </p:nvSpPr>
        <p:spPr>
          <a:xfrm>
            <a:off x="1361009" y="228600"/>
            <a:ext cx="7097192" cy="838200"/>
          </a:xfrm>
        </p:spPr>
        <p:txBody>
          <a:bodyPr>
            <a:noAutofit/>
          </a:bodyPr>
          <a:lstStyle/>
          <a:p>
            <a:r>
              <a:rPr lang="en-US" dirty="0"/>
              <a:t>CUs need to be in the business of tactical authentication styles, security, and innovation</a:t>
            </a:r>
          </a:p>
        </p:txBody>
      </p:sp>
      <p:sp>
        <p:nvSpPr>
          <p:cNvPr id="5" name="Slide Number Placeholder 4">
            <a:extLst>
              <a:ext uri="{FF2B5EF4-FFF2-40B4-BE49-F238E27FC236}">
                <a16:creationId xmlns:a16="http://schemas.microsoft.com/office/drawing/2014/main" id="{103BD16E-6858-4361-A83C-9FE580F4907C}"/>
              </a:ext>
            </a:extLst>
          </p:cNvPr>
          <p:cNvSpPr>
            <a:spLocks noGrp="1"/>
          </p:cNvSpPr>
          <p:nvPr>
            <p:ph type="sldNum" sz="quarter" idx="4"/>
          </p:nvPr>
        </p:nvSpPr>
        <p:spPr/>
        <p:txBody>
          <a:bodyPr/>
          <a:lstStyle/>
          <a:p>
            <a:fld id="{77F42D85-6D6D-4ED8-A207-576450FE2C32}" type="slidenum">
              <a:rPr lang="en-US" smtClean="0"/>
              <a:pPr/>
              <a:t>31</a:t>
            </a:fld>
            <a:endParaRPr lang="en-US" dirty="0"/>
          </a:p>
        </p:txBody>
      </p:sp>
      <p:graphicFrame>
        <p:nvGraphicFramePr>
          <p:cNvPr id="7" name="Table 6">
            <a:extLst>
              <a:ext uri="{FF2B5EF4-FFF2-40B4-BE49-F238E27FC236}">
                <a16:creationId xmlns:a16="http://schemas.microsoft.com/office/drawing/2014/main" id="{6AA1ED30-8B96-4101-8712-D9F7C136DD9C}"/>
              </a:ext>
            </a:extLst>
          </p:cNvPr>
          <p:cNvGraphicFramePr>
            <a:graphicFrameLocks noGrp="1"/>
          </p:cNvGraphicFramePr>
          <p:nvPr>
            <p:extLst>
              <p:ext uri="{D42A27DB-BD31-4B8C-83A1-F6EECF244321}">
                <p14:modId xmlns:p14="http://schemas.microsoft.com/office/powerpoint/2010/main" val="670630956"/>
              </p:ext>
            </p:extLst>
          </p:nvPr>
        </p:nvGraphicFramePr>
        <p:xfrm>
          <a:off x="641485" y="1335812"/>
          <a:ext cx="6186806" cy="1631868"/>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2184083">
                  <a:extLst>
                    <a:ext uri="{9D8B030D-6E8A-4147-A177-3AD203B41FA5}">
                      <a16:colId xmlns:a16="http://schemas.microsoft.com/office/drawing/2014/main" val="3169969454"/>
                    </a:ext>
                  </a:extLst>
                </a:gridCol>
                <a:gridCol w="943293">
                  <a:extLst>
                    <a:ext uri="{9D8B030D-6E8A-4147-A177-3AD203B41FA5}">
                      <a16:colId xmlns:a16="http://schemas.microsoft.com/office/drawing/2014/main" val="1724126152"/>
                    </a:ext>
                  </a:extLst>
                </a:gridCol>
                <a:gridCol w="3059430">
                  <a:extLst>
                    <a:ext uri="{9D8B030D-6E8A-4147-A177-3AD203B41FA5}">
                      <a16:colId xmlns:a16="http://schemas.microsoft.com/office/drawing/2014/main" val="618638532"/>
                    </a:ext>
                  </a:extLst>
                </a:gridCol>
              </a:tblGrid>
              <a:tr h="495894">
                <a:tc gridSpan="3">
                  <a:txBody>
                    <a:bodyPr/>
                    <a:lstStyle/>
                    <a:p>
                      <a:pPr algn="ctr"/>
                      <a:r>
                        <a:rPr lang="en-US" sz="2400" dirty="0"/>
                        <a:t>2017 </a:t>
                      </a:r>
                      <a:r>
                        <a:rPr lang="en-US" sz="2400" dirty="0" err="1"/>
                        <a:t>Daon</a:t>
                      </a:r>
                      <a:r>
                        <a:rPr lang="en-US" sz="2400" dirty="0"/>
                        <a:t> Authentication Beta Project</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47980905"/>
                  </a:ext>
                </a:extLst>
              </a:tr>
              <a:tr h="495894">
                <a:tc>
                  <a:txBody>
                    <a:bodyPr/>
                    <a:lstStyle/>
                    <a:p>
                      <a:r>
                        <a:rPr lang="en-US" dirty="0"/>
                        <a:t>Total # of users </a:t>
                      </a:r>
                    </a:p>
                  </a:txBody>
                  <a:tcPr anchor="ctr"/>
                </a:tc>
                <a:tc>
                  <a:txBody>
                    <a:bodyPr/>
                    <a:lstStyle/>
                    <a:p>
                      <a:pPr algn="r"/>
                      <a:r>
                        <a:rPr lang="en-US" sz="2400" dirty="0"/>
                        <a:t>918</a:t>
                      </a:r>
                      <a:endParaRPr lang="en-US" sz="2400" b="1" dirty="0"/>
                    </a:p>
                  </a:txBody>
                  <a:tcPr anchor="ctr"/>
                </a:tc>
                <a:tc>
                  <a:txBody>
                    <a:bodyPr/>
                    <a:lstStyle/>
                    <a:p>
                      <a:r>
                        <a:rPr lang="en-US" dirty="0"/>
                        <a:t>26% of these are active</a:t>
                      </a:r>
                    </a:p>
                  </a:txBody>
                  <a:tcPr anchor="ctr"/>
                </a:tc>
                <a:extLst>
                  <a:ext uri="{0D108BD9-81ED-4DB2-BD59-A6C34878D82A}">
                    <a16:rowId xmlns:a16="http://schemas.microsoft.com/office/drawing/2014/main" val="880324885"/>
                  </a:ext>
                </a:extLst>
              </a:tr>
              <a:tr h="495894">
                <a:tc>
                  <a:txBody>
                    <a:bodyPr/>
                    <a:lstStyle/>
                    <a:p>
                      <a:r>
                        <a:rPr lang="en-US" dirty="0"/>
                        <a:t># of  authentications attempted</a:t>
                      </a:r>
                    </a:p>
                  </a:txBody>
                  <a:tcPr anchor="ctr"/>
                </a:tc>
                <a:tc>
                  <a:txBody>
                    <a:bodyPr/>
                    <a:lstStyle/>
                    <a:p>
                      <a:pPr algn="r"/>
                      <a:r>
                        <a:rPr lang="en-US" sz="2400" dirty="0"/>
                        <a:t>7,409</a:t>
                      </a:r>
                      <a:endParaRPr lang="en-US" sz="2400" b="1" dirty="0"/>
                    </a:p>
                  </a:txBody>
                  <a:tcPr anchor="ctr"/>
                </a:tc>
                <a:tc>
                  <a:txBody>
                    <a:bodyPr/>
                    <a:lstStyle/>
                    <a:p>
                      <a:r>
                        <a:rPr lang="en-US" dirty="0"/>
                        <a:t>95% of these were successful </a:t>
                      </a:r>
                    </a:p>
                  </a:txBody>
                  <a:tcPr anchor="ctr"/>
                </a:tc>
                <a:extLst>
                  <a:ext uri="{0D108BD9-81ED-4DB2-BD59-A6C34878D82A}">
                    <a16:rowId xmlns:a16="http://schemas.microsoft.com/office/drawing/2014/main" val="2720551975"/>
                  </a:ext>
                </a:extLst>
              </a:tr>
            </a:tbl>
          </a:graphicData>
        </a:graphic>
      </p:graphicFrame>
      <p:graphicFrame>
        <p:nvGraphicFramePr>
          <p:cNvPr id="8" name="Chart 7">
            <a:extLst>
              <a:ext uri="{FF2B5EF4-FFF2-40B4-BE49-F238E27FC236}">
                <a16:creationId xmlns:a16="http://schemas.microsoft.com/office/drawing/2014/main" id="{1585524A-8844-4932-8F54-153C7DC2FC65}"/>
              </a:ext>
            </a:extLst>
          </p:cNvPr>
          <p:cNvGraphicFramePr/>
          <p:nvPr>
            <p:extLst>
              <p:ext uri="{D42A27DB-BD31-4B8C-83A1-F6EECF244321}">
                <p14:modId xmlns:p14="http://schemas.microsoft.com/office/powerpoint/2010/main" val="853471326"/>
              </p:ext>
            </p:extLst>
          </p:nvPr>
        </p:nvGraphicFramePr>
        <p:xfrm>
          <a:off x="6075464" y="265651"/>
          <a:ext cx="6121400" cy="3395133"/>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2482BB23-2DF9-44E2-8679-C693B4C4B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228573"/>
            <a:ext cx="4903915" cy="345919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7343F46B-41D4-455C-8B32-7B7F8A5D4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7566" y="3647814"/>
            <a:ext cx="3768634" cy="33625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49055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8CE71A-A220-4C67-A992-D5F86124FFB5}"/>
              </a:ext>
            </a:extLst>
          </p:cNvPr>
          <p:cNvSpPr>
            <a:spLocks noGrp="1"/>
          </p:cNvSpPr>
          <p:nvPr>
            <p:ph idx="15"/>
          </p:nvPr>
        </p:nvSpPr>
        <p:spPr>
          <a:xfrm>
            <a:off x="508000" y="2057400"/>
            <a:ext cx="4597400" cy="3733801"/>
          </a:xfrm>
        </p:spPr>
        <p:txBody>
          <a:bodyPr/>
          <a:lstStyle/>
          <a:p>
            <a:r>
              <a:rPr lang="en-US" dirty="0"/>
              <a:t>Online19 will merge websites and interactive online banking via website authentication approaches</a:t>
            </a:r>
          </a:p>
          <a:p>
            <a:pPr lvl="1"/>
            <a:r>
              <a:rPr lang="en-US" dirty="0"/>
              <a:t>When your member visits the lobby, how do you log them in?</a:t>
            </a:r>
          </a:p>
          <a:p>
            <a:pPr lvl="1"/>
            <a:endParaRPr lang="en-US" dirty="0"/>
          </a:p>
        </p:txBody>
      </p:sp>
      <p:sp>
        <p:nvSpPr>
          <p:cNvPr id="3" name="Subtitle 2">
            <a:extLst>
              <a:ext uri="{FF2B5EF4-FFF2-40B4-BE49-F238E27FC236}">
                <a16:creationId xmlns:a16="http://schemas.microsoft.com/office/drawing/2014/main" id="{FD6D45BA-56BB-49C2-9DEE-F901DC311E08}"/>
              </a:ext>
            </a:extLst>
          </p:cNvPr>
          <p:cNvSpPr>
            <a:spLocks noGrp="1"/>
          </p:cNvSpPr>
          <p:nvPr>
            <p:ph type="subTitle" idx="14"/>
          </p:nvPr>
        </p:nvSpPr>
        <p:spPr/>
        <p:txBody>
          <a:bodyPr/>
          <a:lstStyle/>
          <a:p>
            <a:r>
              <a:rPr lang="en-US" dirty="0"/>
              <a:t>New services that will allow cus to customize and standardize channel approaches</a:t>
            </a:r>
          </a:p>
        </p:txBody>
      </p:sp>
      <p:sp>
        <p:nvSpPr>
          <p:cNvPr id="4" name="Title 3">
            <a:extLst>
              <a:ext uri="{FF2B5EF4-FFF2-40B4-BE49-F238E27FC236}">
                <a16:creationId xmlns:a16="http://schemas.microsoft.com/office/drawing/2014/main" id="{C2E136F5-14EC-4FAF-87F8-869AAC11416F}"/>
              </a:ext>
            </a:extLst>
          </p:cNvPr>
          <p:cNvSpPr>
            <a:spLocks noGrp="1"/>
          </p:cNvSpPr>
          <p:nvPr>
            <p:ph type="title"/>
          </p:nvPr>
        </p:nvSpPr>
        <p:spPr/>
        <p:txBody>
          <a:bodyPr/>
          <a:lstStyle/>
          <a:p>
            <a:r>
              <a:rPr lang="en-US" sz="2000" b="0" dirty="0"/>
              <a:t>Tactic #2:</a:t>
            </a:r>
            <a:br>
              <a:rPr lang="en-US" dirty="0"/>
            </a:br>
            <a:r>
              <a:rPr lang="en-US" dirty="0"/>
              <a:t>Continuity across Internet delivery channels</a:t>
            </a:r>
          </a:p>
        </p:txBody>
      </p:sp>
      <p:sp>
        <p:nvSpPr>
          <p:cNvPr id="5" name="Slide Number Placeholder 4">
            <a:extLst>
              <a:ext uri="{FF2B5EF4-FFF2-40B4-BE49-F238E27FC236}">
                <a16:creationId xmlns:a16="http://schemas.microsoft.com/office/drawing/2014/main" id="{286D3AF5-86B6-496B-AC6C-941214E92348}"/>
              </a:ext>
            </a:extLst>
          </p:cNvPr>
          <p:cNvSpPr>
            <a:spLocks noGrp="1"/>
          </p:cNvSpPr>
          <p:nvPr>
            <p:ph type="sldNum" sz="quarter" idx="4"/>
          </p:nvPr>
        </p:nvSpPr>
        <p:spPr/>
        <p:txBody>
          <a:bodyPr/>
          <a:lstStyle/>
          <a:p>
            <a:fld id="{77F42D85-6D6D-4ED8-A207-576450FE2C32}" type="slidenum">
              <a:rPr lang="en-US" smtClean="0"/>
              <a:pPr/>
              <a:t>32</a:t>
            </a:fld>
            <a:endParaRPr lang="en-US" dirty="0"/>
          </a:p>
        </p:txBody>
      </p:sp>
      <p:pic>
        <p:nvPicPr>
          <p:cNvPr id="7" name="Picture 6">
            <a:extLst>
              <a:ext uri="{FF2B5EF4-FFF2-40B4-BE49-F238E27FC236}">
                <a16:creationId xmlns:a16="http://schemas.microsoft.com/office/drawing/2014/main" id="{6748E884-CC12-4408-B309-46E68D4C1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981387"/>
            <a:ext cx="4800600" cy="3037046"/>
          </a:xfrm>
          <a:prstGeom prst="rect">
            <a:avLst/>
          </a:prstGeom>
          <a:ln>
            <a:solidFill>
              <a:schemeClr val="bg1"/>
            </a:solidFill>
          </a:ln>
          <a:effectLst>
            <a:outerShdw blurRad="114300" dist="190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D2A05A-40C2-4E6A-9600-6FFABE72E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4800600" cy="3037046"/>
          </a:xfrm>
          <a:prstGeom prst="rect">
            <a:avLst/>
          </a:prstGeom>
          <a:ln>
            <a:solidFill>
              <a:schemeClr val="bg1"/>
            </a:solidFill>
          </a:ln>
          <a:effectLst>
            <a:outerShdw blurRad="114300" dist="190500" sx="102000" sy="102000" algn="ctr" rotWithShape="0">
              <a:prstClr val="black">
                <a:alpha val="40000"/>
              </a:prstClr>
            </a:outerShdw>
          </a:effectLst>
        </p:spPr>
      </p:pic>
      <p:pic>
        <p:nvPicPr>
          <p:cNvPr id="9" name="Picture 8">
            <a:extLst>
              <a:ext uri="{FF2B5EF4-FFF2-40B4-BE49-F238E27FC236}">
                <a16:creationId xmlns:a16="http://schemas.microsoft.com/office/drawing/2014/main" id="{9D39D90F-20E9-442D-AEDA-95CF0DFE53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1900" y="4626047"/>
            <a:ext cx="4800600" cy="3037046"/>
          </a:xfrm>
          <a:prstGeom prst="rect">
            <a:avLst/>
          </a:prstGeom>
          <a:ln>
            <a:solidFill>
              <a:schemeClr val="bg1"/>
            </a:solidFill>
          </a:ln>
          <a:effectLst>
            <a:outerShdw blurRad="114300" dist="190500" sx="102000" sy="102000" algn="ctr" rotWithShape="0">
              <a:prstClr val="black">
                <a:alpha val="40000"/>
              </a:prstClr>
            </a:outerShdw>
          </a:effectLst>
        </p:spPr>
      </p:pic>
      <p:pic>
        <p:nvPicPr>
          <p:cNvPr id="13" name="Picture 12">
            <a:extLst>
              <a:ext uri="{FF2B5EF4-FFF2-40B4-BE49-F238E27FC236}">
                <a16:creationId xmlns:a16="http://schemas.microsoft.com/office/drawing/2014/main" id="{2B71E2E9-7F51-4975-BFCE-F2F1D8EBB4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902729"/>
            <a:ext cx="4800600" cy="3037046"/>
          </a:xfrm>
          <a:prstGeom prst="rect">
            <a:avLst/>
          </a:prstGeom>
          <a:ln>
            <a:solidFill>
              <a:schemeClr val="bg1"/>
            </a:solidFill>
          </a:ln>
          <a:effectLst>
            <a:outerShdw blurRad="114300" dist="190500" sx="102000" sy="102000" algn="ctr" rotWithShape="0">
              <a:prstClr val="black">
                <a:alpha val="40000"/>
              </a:prstClr>
            </a:outerShdw>
          </a:effectLst>
        </p:spPr>
      </p:pic>
      <p:pic>
        <p:nvPicPr>
          <p:cNvPr id="15" name="Picture 14">
            <a:extLst>
              <a:ext uri="{FF2B5EF4-FFF2-40B4-BE49-F238E27FC236}">
                <a16:creationId xmlns:a16="http://schemas.microsoft.com/office/drawing/2014/main" id="{F044C0DA-89AF-47D1-BB86-5AAA72AB4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12158" y="3054158"/>
            <a:ext cx="1511683" cy="1511683"/>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03C4F391-B561-435C-8EFA-680DE98EA5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00232" flipH="1">
            <a:off x="8501879" y="5277280"/>
            <a:ext cx="1511683" cy="1511683"/>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F659ACD2-ED38-49D3-A21E-71AB9BA38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18185" flipH="1">
            <a:off x="5289327" y="4942928"/>
            <a:ext cx="1511683" cy="15116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60617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D755A8-64F3-40F9-B9A1-72AECCE659B0}"/>
              </a:ext>
            </a:extLst>
          </p:cNvPr>
          <p:cNvSpPr>
            <a:spLocks noGrp="1"/>
          </p:cNvSpPr>
          <p:nvPr>
            <p:ph idx="15"/>
          </p:nvPr>
        </p:nvSpPr>
        <p:spPr/>
        <p:txBody>
          <a:bodyPr/>
          <a:lstStyle/>
          <a:p>
            <a:r>
              <a:rPr lang="en-US" dirty="0"/>
              <a:t>Add new virtual closing rooms to desktop/mobile</a:t>
            </a:r>
          </a:p>
          <a:p>
            <a:pPr lvl="1"/>
            <a:r>
              <a:rPr lang="en-US" dirty="0"/>
              <a:t>How would this change in-person closings?</a:t>
            </a:r>
          </a:p>
          <a:p>
            <a:endParaRPr lang="en-US" dirty="0"/>
          </a:p>
        </p:txBody>
      </p:sp>
      <p:sp>
        <p:nvSpPr>
          <p:cNvPr id="3" name="Subtitle 2">
            <a:extLst>
              <a:ext uri="{FF2B5EF4-FFF2-40B4-BE49-F238E27FC236}">
                <a16:creationId xmlns:a16="http://schemas.microsoft.com/office/drawing/2014/main" id="{AEA1D5D8-D530-4B2A-86D3-D465E75689C1}"/>
              </a:ext>
            </a:extLst>
          </p:cNvPr>
          <p:cNvSpPr>
            <a:spLocks noGrp="1"/>
          </p:cNvSpPr>
          <p:nvPr>
            <p:ph type="subTitle" idx="14"/>
          </p:nvPr>
        </p:nvSpPr>
        <p:spPr/>
        <p:txBody>
          <a:bodyPr/>
          <a:lstStyle/>
          <a:p>
            <a:r>
              <a:rPr lang="en-US" dirty="0"/>
              <a:t>Build services on the ‘net that allow you to eliminate services in the lobby</a:t>
            </a:r>
          </a:p>
        </p:txBody>
      </p:sp>
      <p:sp>
        <p:nvSpPr>
          <p:cNvPr id="4" name="Title 3">
            <a:extLst>
              <a:ext uri="{FF2B5EF4-FFF2-40B4-BE49-F238E27FC236}">
                <a16:creationId xmlns:a16="http://schemas.microsoft.com/office/drawing/2014/main" id="{972CBB07-95FA-4DFC-834E-12D1F32AC0D8}"/>
              </a:ext>
            </a:extLst>
          </p:cNvPr>
          <p:cNvSpPr>
            <a:spLocks noGrp="1"/>
          </p:cNvSpPr>
          <p:nvPr>
            <p:ph type="title"/>
          </p:nvPr>
        </p:nvSpPr>
        <p:spPr>
          <a:xfrm>
            <a:off x="508000" y="838200"/>
            <a:ext cx="9931400" cy="639762"/>
          </a:xfrm>
        </p:spPr>
        <p:txBody>
          <a:bodyPr/>
          <a:lstStyle/>
          <a:p>
            <a:r>
              <a:rPr lang="en-US" sz="2000" b="0" dirty="0"/>
              <a:t>Tactic #3:</a:t>
            </a:r>
            <a:br>
              <a:rPr lang="en-US" dirty="0"/>
            </a:br>
            <a:r>
              <a:rPr lang="en-US" dirty="0"/>
              <a:t>Shift from service to the heavy lifting needed to be a retailer</a:t>
            </a:r>
          </a:p>
        </p:txBody>
      </p:sp>
      <p:sp>
        <p:nvSpPr>
          <p:cNvPr id="5" name="Slide Number Placeholder 4">
            <a:extLst>
              <a:ext uri="{FF2B5EF4-FFF2-40B4-BE49-F238E27FC236}">
                <a16:creationId xmlns:a16="http://schemas.microsoft.com/office/drawing/2014/main" id="{9C75124C-25FA-46DB-9AA7-439E58CF0ADE}"/>
              </a:ext>
            </a:extLst>
          </p:cNvPr>
          <p:cNvSpPr>
            <a:spLocks noGrp="1"/>
          </p:cNvSpPr>
          <p:nvPr>
            <p:ph type="sldNum" sz="quarter" idx="4"/>
          </p:nvPr>
        </p:nvSpPr>
        <p:spPr/>
        <p:txBody>
          <a:bodyPr/>
          <a:lstStyle/>
          <a:p>
            <a:fld id="{77F42D85-6D6D-4ED8-A207-576450FE2C32}" type="slidenum">
              <a:rPr lang="en-US" smtClean="0"/>
              <a:pPr/>
              <a:t>33</a:t>
            </a:fld>
            <a:endParaRPr lang="en-US" dirty="0"/>
          </a:p>
        </p:txBody>
      </p:sp>
      <p:pic>
        <p:nvPicPr>
          <p:cNvPr id="11" name="Picture 10">
            <a:extLst>
              <a:ext uri="{FF2B5EF4-FFF2-40B4-BE49-F238E27FC236}">
                <a16:creationId xmlns:a16="http://schemas.microsoft.com/office/drawing/2014/main" id="{AD083772-DFF9-47CA-B9A6-F3BFC21436CF}"/>
              </a:ext>
            </a:extLst>
          </p:cNvPr>
          <p:cNvPicPr>
            <a:picLocks noChangeAspect="1"/>
          </p:cNvPicPr>
          <p:nvPr/>
        </p:nvPicPr>
        <p:blipFill rotWithShape="1">
          <a:blip r:embed="rId3">
            <a:extLst>
              <a:ext uri="{28A0092B-C50C-407E-A947-70E740481C1C}">
                <a14:useLocalDpi xmlns:a14="http://schemas.microsoft.com/office/drawing/2010/main" val="0"/>
              </a:ext>
            </a:extLst>
          </a:blip>
          <a:srcRect l="4795" t="7358" r="8381" b="27260"/>
          <a:stretch/>
        </p:blipFill>
        <p:spPr>
          <a:xfrm>
            <a:off x="685800" y="3055931"/>
            <a:ext cx="4409957" cy="3424581"/>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0A7E6C14-CA65-4776-936D-F054FC19A717}"/>
              </a:ext>
            </a:extLst>
          </p:cNvPr>
          <p:cNvPicPr>
            <a:picLocks noChangeAspect="1"/>
          </p:cNvPicPr>
          <p:nvPr/>
        </p:nvPicPr>
        <p:blipFill rotWithShape="1">
          <a:blip r:embed="rId4">
            <a:extLst>
              <a:ext uri="{28A0092B-C50C-407E-A947-70E740481C1C}">
                <a14:useLocalDpi xmlns:a14="http://schemas.microsoft.com/office/drawing/2010/main" val="0"/>
              </a:ext>
            </a:extLst>
          </a:blip>
          <a:srcRect l="6216" t="7790" r="9198" b="45657"/>
          <a:stretch/>
        </p:blipFill>
        <p:spPr>
          <a:xfrm>
            <a:off x="6631079" y="1994278"/>
            <a:ext cx="4296255" cy="2438400"/>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AFFC5874-0F0D-4017-8B0A-B743391046AE}"/>
              </a:ext>
            </a:extLst>
          </p:cNvPr>
          <p:cNvPicPr>
            <a:picLocks noChangeAspect="1"/>
          </p:cNvPicPr>
          <p:nvPr/>
        </p:nvPicPr>
        <p:blipFill rotWithShape="1">
          <a:blip r:embed="rId5">
            <a:extLst>
              <a:ext uri="{28A0092B-C50C-407E-A947-70E740481C1C}">
                <a14:useLocalDpi xmlns:a14="http://schemas.microsoft.com/office/drawing/2010/main" val="0"/>
              </a:ext>
            </a:extLst>
          </a:blip>
          <a:srcRect l="5587" t="7548" r="9446" b="36825"/>
          <a:stretch/>
        </p:blipFill>
        <p:spPr>
          <a:xfrm>
            <a:off x="5095757" y="4267200"/>
            <a:ext cx="4288947" cy="2895601"/>
          </a:xfrm>
          <a:prstGeom prst="rect">
            <a:avLst/>
          </a:prstGeom>
          <a:ln>
            <a:noFill/>
          </a:ln>
          <a:effectLst>
            <a:outerShdw blurRad="190500" algn="tl" rotWithShape="0">
              <a:srgbClr val="000000">
                <a:alpha val="70000"/>
              </a:srgbClr>
            </a:outerShdw>
          </a:effectLst>
        </p:spPr>
      </p:pic>
      <p:pic>
        <p:nvPicPr>
          <p:cNvPr id="20" name="Picture 19">
            <a:hlinkClick r:id="rId6" action="ppaction://hlinkpres?slideindex=1&amp;slidetitle="/>
            <a:extLst>
              <a:ext uri="{FF2B5EF4-FFF2-40B4-BE49-F238E27FC236}">
                <a16:creationId xmlns:a16="http://schemas.microsoft.com/office/drawing/2014/main" id="{EF77EDDF-0464-4F7C-AEC2-167CAF00E1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1385" y="2936475"/>
            <a:ext cx="1871663" cy="3743325"/>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FBF2E602-175C-4CBB-96EA-296A43473224}"/>
              </a:ext>
            </a:extLst>
          </p:cNvPr>
          <p:cNvPicPr>
            <a:picLocks noChangeAspect="1"/>
          </p:cNvPicPr>
          <p:nvPr/>
        </p:nvPicPr>
        <p:blipFill rotWithShape="1">
          <a:blip r:embed="rId3">
            <a:extLst>
              <a:ext uri="{28A0092B-C50C-407E-A947-70E740481C1C}">
                <a14:useLocalDpi xmlns:a14="http://schemas.microsoft.com/office/drawing/2010/main" val="0"/>
              </a:ext>
            </a:extLst>
          </a:blip>
          <a:srcRect l="4795" t="23155" r="11492" b="65085"/>
          <a:stretch/>
        </p:blipFill>
        <p:spPr>
          <a:xfrm>
            <a:off x="-762000" y="3850386"/>
            <a:ext cx="7086600" cy="1026592"/>
          </a:xfrm>
          <a:prstGeom prst="rect">
            <a:avLst/>
          </a:prstGeom>
          <a:ln>
            <a:noFill/>
          </a:ln>
          <a:effectLst>
            <a:outerShdw blurRad="50800" dist="406400" dir="5400000" algn="t" rotWithShape="0">
              <a:prstClr val="black">
                <a:alpha val="40000"/>
              </a:prstClr>
            </a:outerShdw>
          </a:effectLst>
        </p:spPr>
      </p:pic>
      <p:pic>
        <p:nvPicPr>
          <p:cNvPr id="24" name="Picture 23">
            <a:extLst>
              <a:ext uri="{FF2B5EF4-FFF2-40B4-BE49-F238E27FC236}">
                <a16:creationId xmlns:a16="http://schemas.microsoft.com/office/drawing/2014/main" id="{3E81B9D7-4954-4157-BB37-239B5FE4CE4A}"/>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0168" y="3427284"/>
            <a:ext cx="3277432" cy="19244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49882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5DB350-3BAA-4CF6-9C84-7AFB2E64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7843">
            <a:off x="688479" y="3245606"/>
            <a:ext cx="1945470" cy="2500722"/>
          </a:xfrm>
          <a:prstGeom prst="rect">
            <a:avLst/>
          </a:prstGeom>
          <a:ln>
            <a:noFill/>
          </a:ln>
          <a:effectLst>
            <a:outerShdw blurRad="190500" algn="tl" rotWithShape="0">
              <a:srgbClr val="000000">
                <a:alpha val="70000"/>
              </a:srgbClr>
            </a:outerShdw>
          </a:effectLst>
        </p:spPr>
      </p:pic>
      <p:sp>
        <p:nvSpPr>
          <p:cNvPr id="2" name="Content Placeholder 1">
            <a:extLst>
              <a:ext uri="{FF2B5EF4-FFF2-40B4-BE49-F238E27FC236}">
                <a16:creationId xmlns:a16="http://schemas.microsoft.com/office/drawing/2014/main" id="{A9D755A8-64F3-40F9-B9A1-72AECCE659B0}"/>
              </a:ext>
            </a:extLst>
          </p:cNvPr>
          <p:cNvSpPr>
            <a:spLocks noGrp="1"/>
          </p:cNvSpPr>
          <p:nvPr>
            <p:ph idx="15"/>
          </p:nvPr>
        </p:nvSpPr>
        <p:spPr>
          <a:xfrm>
            <a:off x="508000" y="2057400"/>
            <a:ext cx="8559800" cy="3733801"/>
          </a:xfrm>
        </p:spPr>
        <p:txBody>
          <a:bodyPr/>
          <a:lstStyle/>
          <a:p>
            <a:r>
              <a:rPr lang="en-US" dirty="0"/>
              <a:t>When will MAP/MOP sites overwhelm your in-person membership openings?</a:t>
            </a:r>
          </a:p>
          <a:p>
            <a:pPr lvl="1"/>
            <a:r>
              <a:rPr lang="en-US" dirty="0"/>
              <a:t>How would this change your budget for supporting outlets in decline?</a:t>
            </a:r>
          </a:p>
          <a:p>
            <a:endParaRPr lang="en-US" dirty="0"/>
          </a:p>
        </p:txBody>
      </p:sp>
      <p:sp>
        <p:nvSpPr>
          <p:cNvPr id="3" name="Subtitle 2">
            <a:extLst>
              <a:ext uri="{FF2B5EF4-FFF2-40B4-BE49-F238E27FC236}">
                <a16:creationId xmlns:a16="http://schemas.microsoft.com/office/drawing/2014/main" id="{AEA1D5D8-D530-4B2A-86D3-D465E75689C1}"/>
              </a:ext>
            </a:extLst>
          </p:cNvPr>
          <p:cNvSpPr>
            <a:spLocks noGrp="1"/>
          </p:cNvSpPr>
          <p:nvPr>
            <p:ph type="subTitle" idx="14"/>
          </p:nvPr>
        </p:nvSpPr>
        <p:spPr/>
        <p:txBody>
          <a:bodyPr/>
          <a:lstStyle/>
          <a:p>
            <a:r>
              <a:rPr lang="en-US" dirty="0"/>
              <a:t>Build services on the ‘net that allow you to eliminate services in the lobby</a:t>
            </a:r>
          </a:p>
        </p:txBody>
      </p:sp>
      <p:sp>
        <p:nvSpPr>
          <p:cNvPr id="4" name="Title 3">
            <a:extLst>
              <a:ext uri="{FF2B5EF4-FFF2-40B4-BE49-F238E27FC236}">
                <a16:creationId xmlns:a16="http://schemas.microsoft.com/office/drawing/2014/main" id="{972CBB07-95FA-4DFC-834E-12D1F32AC0D8}"/>
              </a:ext>
            </a:extLst>
          </p:cNvPr>
          <p:cNvSpPr>
            <a:spLocks noGrp="1"/>
          </p:cNvSpPr>
          <p:nvPr>
            <p:ph type="title"/>
          </p:nvPr>
        </p:nvSpPr>
        <p:spPr>
          <a:xfrm>
            <a:off x="508000" y="838200"/>
            <a:ext cx="9931400" cy="639762"/>
          </a:xfrm>
        </p:spPr>
        <p:txBody>
          <a:bodyPr/>
          <a:lstStyle/>
          <a:p>
            <a:r>
              <a:rPr lang="en-US" sz="2000" b="0" dirty="0"/>
              <a:t>Tactic #3:</a:t>
            </a:r>
            <a:br>
              <a:rPr lang="en-US" dirty="0"/>
            </a:br>
            <a:r>
              <a:rPr lang="en-US" dirty="0"/>
              <a:t>Shift from service to the heavy lifting needed to be a retailer</a:t>
            </a:r>
          </a:p>
        </p:txBody>
      </p:sp>
      <p:sp>
        <p:nvSpPr>
          <p:cNvPr id="5" name="Slide Number Placeholder 4">
            <a:extLst>
              <a:ext uri="{FF2B5EF4-FFF2-40B4-BE49-F238E27FC236}">
                <a16:creationId xmlns:a16="http://schemas.microsoft.com/office/drawing/2014/main" id="{9C75124C-25FA-46DB-9AA7-439E58CF0ADE}"/>
              </a:ext>
            </a:extLst>
          </p:cNvPr>
          <p:cNvSpPr>
            <a:spLocks noGrp="1"/>
          </p:cNvSpPr>
          <p:nvPr>
            <p:ph type="sldNum" sz="quarter" idx="4"/>
          </p:nvPr>
        </p:nvSpPr>
        <p:spPr/>
        <p:txBody>
          <a:bodyPr/>
          <a:lstStyle/>
          <a:p>
            <a:fld id="{77F42D85-6D6D-4ED8-A207-576450FE2C32}" type="slidenum">
              <a:rPr lang="en-US" smtClean="0"/>
              <a:pPr/>
              <a:t>34</a:t>
            </a:fld>
            <a:endParaRPr lang="en-US" dirty="0"/>
          </a:p>
        </p:txBody>
      </p:sp>
      <p:graphicFrame>
        <p:nvGraphicFramePr>
          <p:cNvPr id="10" name="Diagram 9">
            <a:extLst>
              <a:ext uri="{FF2B5EF4-FFF2-40B4-BE49-F238E27FC236}">
                <a16:creationId xmlns:a16="http://schemas.microsoft.com/office/drawing/2014/main" id="{4B45FA31-70E8-477C-85F1-E56EAE3686C5}"/>
              </a:ext>
            </a:extLst>
          </p:cNvPr>
          <p:cNvGraphicFramePr/>
          <p:nvPr>
            <p:extLst>
              <p:ext uri="{D42A27DB-BD31-4B8C-83A1-F6EECF244321}">
                <p14:modId xmlns:p14="http://schemas.microsoft.com/office/powerpoint/2010/main" val="2901263289"/>
              </p:ext>
            </p:extLst>
          </p:nvPr>
        </p:nvGraphicFramePr>
        <p:xfrm>
          <a:off x="1858816" y="5540747"/>
          <a:ext cx="8567614" cy="854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a:extLst>
              <a:ext uri="{FF2B5EF4-FFF2-40B4-BE49-F238E27FC236}">
                <a16:creationId xmlns:a16="http://schemas.microsoft.com/office/drawing/2014/main" id="{D5E2793A-FF9D-4B89-BA02-D45C772924B0}"/>
              </a:ext>
            </a:extLst>
          </p:cNvPr>
          <p:cNvGrpSpPr/>
          <p:nvPr/>
        </p:nvGrpSpPr>
        <p:grpSpPr>
          <a:xfrm>
            <a:off x="2058808" y="4024280"/>
            <a:ext cx="2647682" cy="832104"/>
            <a:chOff x="5124718" y="4279296"/>
            <a:chExt cx="2647682" cy="832104"/>
          </a:xfrm>
        </p:grpSpPr>
        <p:sp>
          <p:nvSpPr>
            <p:cNvPr id="12" name="Rectangle 11">
              <a:extLst>
                <a:ext uri="{FF2B5EF4-FFF2-40B4-BE49-F238E27FC236}">
                  <a16:creationId xmlns:a16="http://schemas.microsoft.com/office/drawing/2014/main" id="{F5665782-B487-4E72-ADB8-6A001682D997}"/>
                </a:ext>
              </a:extLst>
            </p:cNvPr>
            <p:cNvSpPr/>
            <p:nvPr/>
          </p:nvSpPr>
          <p:spPr>
            <a:xfrm>
              <a:off x="5124718" y="4279296"/>
              <a:ext cx="2647682" cy="8321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Buy it:</a:t>
              </a:r>
            </a:p>
            <a:p>
              <a:pPr algn="ctr"/>
              <a:r>
                <a:rPr lang="en-US" sz="2000" dirty="0"/>
                <a:t>store.cuanswers.com</a:t>
              </a:r>
            </a:p>
          </p:txBody>
        </p:sp>
        <p:sp>
          <p:nvSpPr>
            <p:cNvPr id="13" name="Oval 12">
              <a:extLst>
                <a:ext uri="{FF2B5EF4-FFF2-40B4-BE49-F238E27FC236}">
                  <a16:creationId xmlns:a16="http://schemas.microsoft.com/office/drawing/2014/main" id="{4DB5070B-B483-4C36-B7E7-6F8F48A02F42}"/>
                </a:ext>
              </a:extLst>
            </p:cNvPr>
            <p:cNvSpPr/>
            <p:nvPr/>
          </p:nvSpPr>
          <p:spPr>
            <a:xfrm>
              <a:off x="5516098" y="4322934"/>
              <a:ext cx="419970" cy="419970"/>
            </a:xfrm>
            <a:prstGeom prst="ellipse">
              <a:avLst/>
            </a:prstGeom>
            <a:blipFill>
              <a:blip r:embed="rId9"/>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5" name="Table 14">
            <a:extLst>
              <a:ext uri="{FF2B5EF4-FFF2-40B4-BE49-F238E27FC236}">
                <a16:creationId xmlns:a16="http://schemas.microsoft.com/office/drawing/2014/main" id="{A15F1950-234F-4026-8D40-5BD82BA3270D}"/>
              </a:ext>
            </a:extLst>
          </p:cNvPr>
          <p:cNvGraphicFramePr>
            <a:graphicFrameLocks noGrp="1"/>
          </p:cNvGraphicFramePr>
          <p:nvPr>
            <p:extLst>
              <p:ext uri="{D42A27DB-BD31-4B8C-83A1-F6EECF244321}">
                <p14:modId xmlns:p14="http://schemas.microsoft.com/office/powerpoint/2010/main" val="953086150"/>
              </p:ext>
            </p:extLst>
          </p:nvPr>
        </p:nvGraphicFramePr>
        <p:xfrm>
          <a:off x="5257800" y="3162735"/>
          <a:ext cx="3657600" cy="1219200"/>
        </p:xfrm>
        <a:graphic>
          <a:graphicData uri="http://schemas.openxmlformats.org/drawingml/2006/table">
            <a:tbl>
              <a:tblPr firstRow="1" bandRow="1">
                <a:tableStyleId>{7DF18680-E054-41AD-8BC1-D1AEF772440D}</a:tableStyleId>
              </a:tblPr>
              <a:tblGrid>
                <a:gridCol w="1219200">
                  <a:extLst>
                    <a:ext uri="{9D8B030D-6E8A-4147-A177-3AD203B41FA5}">
                      <a16:colId xmlns:a16="http://schemas.microsoft.com/office/drawing/2014/main" val="2967353223"/>
                    </a:ext>
                  </a:extLst>
                </a:gridCol>
                <a:gridCol w="1219200">
                  <a:extLst>
                    <a:ext uri="{9D8B030D-6E8A-4147-A177-3AD203B41FA5}">
                      <a16:colId xmlns:a16="http://schemas.microsoft.com/office/drawing/2014/main" val="3162436493"/>
                    </a:ext>
                  </a:extLst>
                </a:gridCol>
                <a:gridCol w="1219200">
                  <a:extLst>
                    <a:ext uri="{9D8B030D-6E8A-4147-A177-3AD203B41FA5}">
                      <a16:colId xmlns:a16="http://schemas.microsoft.com/office/drawing/2014/main" val="1507059624"/>
                    </a:ext>
                  </a:extLst>
                </a:gridCol>
              </a:tblGrid>
              <a:tr h="334525">
                <a:tc>
                  <a:txBody>
                    <a:bodyPr/>
                    <a:lstStyle/>
                    <a:p>
                      <a:pPr algn="ctr"/>
                      <a:r>
                        <a:rPr lang="en-US" dirty="0"/>
                        <a:t># OF CUS</a:t>
                      </a:r>
                    </a:p>
                  </a:txBody>
                  <a:tcPr anchor="b"/>
                </a:tc>
                <a:tc>
                  <a:txBody>
                    <a:bodyPr/>
                    <a:lstStyle/>
                    <a:p>
                      <a:pPr algn="ctr"/>
                      <a:r>
                        <a:rPr lang="en-US" dirty="0"/>
                        <a:t>APPS REC’D</a:t>
                      </a:r>
                    </a:p>
                  </a:txBody>
                  <a:tcPr anchor="b"/>
                </a:tc>
                <a:tc>
                  <a:txBody>
                    <a:bodyPr/>
                    <a:lstStyle/>
                    <a:p>
                      <a:pPr algn="ctr"/>
                      <a:r>
                        <a:rPr lang="en-US" dirty="0" err="1"/>
                        <a:t>MBRS</a:t>
                      </a:r>
                      <a:r>
                        <a:rPr lang="en-US" dirty="0"/>
                        <a:t> OPENED</a:t>
                      </a:r>
                    </a:p>
                  </a:txBody>
                  <a:tcPr anchor="b"/>
                </a:tc>
                <a:extLst>
                  <a:ext uri="{0D108BD9-81ED-4DB2-BD59-A6C34878D82A}">
                    <a16:rowId xmlns:a16="http://schemas.microsoft.com/office/drawing/2014/main" val="1734528155"/>
                  </a:ext>
                </a:extLst>
              </a:tr>
              <a:tr h="334525">
                <a:tc>
                  <a:txBody>
                    <a:bodyPr/>
                    <a:lstStyle/>
                    <a:p>
                      <a:pPr algn="ctr"/>
                      <a:r>
                        <a:rPr lang="en-US" sz="3200" dirty="0"/>
                        <a:t>18</a:t>
                      </a:r>
                    </a:p>
                  </a:txBody>
                  <a:tcPr anchor="ctr"/>
                </a:tc>
                <a:tc>
                  <a:txBody>
                    <a:bodyPr/>
                    <a:lstStyle/>
                    <a:p>
                      <a:pPr algn="ctr"/>
                      <a:r>
                        <a:rPr lang="en-US" sz="3200" dirty="0"/>
                        <a:t>1,576</a:t>
                      </a:r>
                    </a:p>
                  </a:txBody>
                  <a:tcPr anchor="ctr"/>
                </a:tc>
                <a:tc>
                  <a:txBody>
                    <a:bodyPr/>
                    <a:lstStyle/>
                    <a:p>
                      <a:pPr algn="ctr"/>
                      <a:r>
                        <a:rPr lang="en-US" sz="3200" b="1" dirty="0"/>
                        <a:t>837</a:t>
                      </a:r>
                    </a:p>
                  </a:txBody>
                  <a:tcPr anchor="ctr"/>
                </a:tc>
                <a:extLst>
                  <a:ext uri="{0D108BD9-81ED-4DB2-BD59-A6C34878D82A}">
                    <a16:rowId xmlns:a16="http://schemas.microsoft.com/office/drawing/2014/main" val="3875318734"/>
                  </a:ext>
                </a:extLst>
              </a:tr>
            </a:tbl>
          </a:graphicData>
        </a:graphic>
      </p:graphicFrame>
      <p:sp>
        <p:nvSpPr>
          <p:cNvPr id="16" name="TextBox 15">
            <a:extLst>
              <a:ext uri="{FF2B5EF4-FFF2-40B4-BE49-F238E27FC236}">
                <a16:creationId xmlns:a16="http://schemas.microsoft.com/office/drawing/2014/main" id="{DC53D340-D5B4-444C-AB55-5C0D96B3A702}"/>
              </a:ext>
            </a:extLst>
          </p:cNvPr>
          <p:cNvSpPr txBox="1"/>
          <p:nvPr/>
        </p:nvSpPr>
        <p:spPr>
          <a:xfrm>
            <a:off x="5227803" y="4406847"/>
            <a:ext cx="4128116" cy="276999"/>
          </a:xfrm>
          <a:prstGeom prst="rect">
            <a:avLst/>
          </a:prstGeom>
          <a:noFill/>
        </p:spPr>
        <p:txBody>
          <a:bodyPr wrap="square" rtlCol="0">
            <a:spAutoFit/>
          </a:bodyPr>
          <a:lstStyle/>
          <a:p>
            <a:r>
              <a:rPr lang="en-US" sz="1200" i="1" dirty="0">
                <a:solidFill>
                  <a:schemeClr val="accent5"/>
                </a:solidFill>
              </a:rPr>
              <a:t>Most CUs in production since May 2017</a:t>
            </a:r>
          </a:p>
        </p:txBody>
      </p:sp>
      <p:sp>
        <p:nvSpPr>
          <p:cNvPr id="18" name="Speech Bubble: Rectangle 17">
            <a:extLst>
              <a:ext uri="{FF2B5EF4-FFF2-40B4-BE49-F238E27FC236}">
                <a16:creationId xmlns:a16="http://schemas.microsoft.com/office/drawing/2014/main" id="{7B0604BB-271C-45B0-86E4-6C96BB3D59AC}"/>
              </a:ext>
            </a:extLst>
          </p:cNvPr>
          <p:cNvSpPr/>
          <p:nvPr/>
        </p:nvSpPr>
        <p:spPr>
          <a:xfrm>
            <a:off x="9601200" y="2723971"/>
            <a:ext cx="2057400" cy="1200329"/>
          </a:xfrm>
          <a:prstGeom prst="wedgeRectCallout">
            <a:avLst>
              <a:gd name="adj1" fmla="val -81353"/>
              <a:gd name="adj2" fmla="val 51965"/>
            </a:avLst>
          </a:prstGeom>
        </p:spPr>
        <p:style>
          <a:lnRef idx="1">
            <a:schemeClr val="accent2"/>
          </a:lnRef>
          <a:fillRef idx="3">
            <a:schemeClr val="accent2"/>
          </a:fillRef>
          <a:effectRef idx="2">
            <a:schemeClr val="accent2"/>
          </a:effectRef>
          <a:fontRef idx="minor">
            <a:schemeClr val="lt1"/>
          </a:fontRef>
        </p:style>
        <p:txBody>
          <a:bodyPr rtlCol="0" anchor="ctr">
            <a:spAutoFit/>
          </a:bodyPr>
          <a:lstStyle/>
          <a:p>
            <a:pPr algn="ctr"/>
            <a:r>
              <a:rPr lang="en-US" b="1" dirty="0">
                <a:solidFill>
                  <a:srgbClr val="FFFF00"/>
                </a:solidFill>
              </a:rPr>
              <a:t>Honor CU</a:t>
            </a:r>
            <a:r>
              <a:rPr lang="en-US" b="1" dirty="0"/>
              <a:t> </a:t>
            </a:r>
            <a:r>
              <a:rPr lang="en-US" dirty="0"/>
              <a:t>leads the pack with 216 memberships opened</a:t>
            </a:r>
          </a:p>
        </p:txBody>
      </p:sp>
    </p:spTree>
    <p:extLst>
      <p:ext uri="{BB962C8B-B14F-4D97-AF65-F5344CB8AC3E}">
        <p14:creationId xmlns:p14="http://schemas.microsoft.com/office/powerpoint/2010/main" val="114725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AA7B944-C9C8-44B8-B189-29D53E1CCA47}"/>
              </a:ext>
            </a:extLst>
          </p:cNvPr>
          <p:cNvSpPr>
            <a:spLocks noGrp="1"/>
          </p:cNvSpPr>
          <p:nvPr>
            <p:ph idx="16"/>
          </p:nvPr>
        </p:nvSpPr>
        <p:spPr>
          <a:xfrm>
            <a:off x="1361008" y="1219200"/>
            <a:ext cx="8849792" cy="4428657"/>
          </a:xfrm>
        </p:spPr>
        <p:txBody>
          <a:bodyPr/>
          <a:lstStyle/>
          <a:p>
            <a:r>
              <a:rPr lang="en-US" dirty="0"/>
              <a:t>We will push for images and signatures – what else would you have us do?</a:t>
            </a:r>
          </a:p>
        </p:txBody>
      </p:sp>
      <p:sp>
        <p:nvSpPr>
          <p:cNvPr id="7" name="Title 6">
            <a:extLst>
              <a:ext uri="{FF2B5EF4-FFF2-40B4-BE49-F238E27FC236}">
                <a16:creationId xmlns:a16="http://schemas.microsoft.com/office/drawing/2014/main" id="{527322D8-91A2-4A7F-84D2-8E03581CF2D0}"/>
              </a:ext>
            </a:extLst>
          </p:cNvPr>
          <p:cNvSpPr>
            <a:spLocks noGrp="1"/>
          </p:cNvSpPr>
          <p:nvPr>
            <p:ph type="title"/>
          </p:nvPr>
        </p:nvSpPr>
        <p:spPr/>
        <p:txBody>
          <a:bodyPr/>
          <a:lstStyle/>
          <a:p>
            <a:r>
              <a:rPr lang="en-US" dirty="0"/>
              <a:t>Not a lot planned for MAP/MOP in 2018, other than increasing usage</a:t>
            </a:r>
          </a:p>
        </p:txBody>
      </p:sp>
      <p:sp>
        <p:nvSpPr>
          <p:cNvPr id="5" name="Slide Number Placeholder 4">
            <a:extLst>
              <a:ext uri="{FF2B5EF4-FFF2-40B4-BE49-F238E27FC236}">
                <a16:creationId xmlns:a16="http://schemas.microsoft.com/office/drawing/2014/main" id="{1CF5FACF-2E0A-44A4-A1EC-F7F5E57620CF}"/>
              </a:ext>
            </a:extLst>
          </p:cNvPr>
          <p:cNvSpPr>
            <a:spLocks noGrp="1"/>
          </p:cNvSpPr>
          <p:nvPr>
            <p:ph type="sldNum" sz="quarter" idx="4"/>
          </p:nvPr>
        </p:nvSpPr>
        <p:spPr/>
        <p:txBody>
          <a:bodyPr/>
          <a:lstStyle/>
          <a:p>
            <a:fld id="{77F42D85-6D6D-4ED8-A207-576450FE2C32}" type="slidenum">
              <a:rPr lang="en-US" smtClean="0"/>
              <a:pPr/>
              <a:t>35</a:t>
            </a:fld>
            <a:endParaRPr lang="en-US" dirty="0"/>
          </a:p>
        </p:txBody>
      </p:sp>
      <p:pic>
        <p:nvPicPr>
          <p:cNvPr id="10" name="Picture 9">
            <a:extLst>
              <a:ext uri="{FF2B5EF4-FFF2-40B4-BE49-F238E27FC236}">
                <a16:creationId xmlns:a16="http://schemas.microsoft.com/office/drawing/2014/main" id="{E8D301B7-0D8A-4B9A-9A6F-FC5FB557428E}"/>
              </a:ext>
            </a:extLst>
          </p:cNvPr>
          <p:cNvPicPr>
            <a:picLocks noChangeAspect="1"/>
          </p:cNvPicPr>
          <p:nvPr/>
        </p:nvPicPr>
        <p:blipFill rotWithShape="1">
          <a:blip r:embed="rId3">
            <a:extLst>
              <a:ext uri="{28A0092B-C50C-407E-A947-70E740481C1C}">
                <a14:useLocalDpi xmlns:a14="http://schemas.microsoft.com/office/drawing/2010/main" val="0"/>
              </a:ext>
            </a:extLst>
          </a:blip>
          <a:srcRect b="11824"/>
          <a:stretch/>
        </p:blipFill>
        <p:spPr>
          <a:xfrm>
            <a:off x="4495800" y="2203731"/>
            <a:ext cx="7415734" cy="4447954"/>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4EB4B167-6BBF-4BF4-886C-087DD5F8F50D}"/>
              </a:ext>
            </a:extLst>
          </p:cNvPr>
          <p:cNvPicPr>
            <a:picLocks noChangeAspect="1"/>
          </p:cNvPicPr>
          <p:nvPr/>
        </p:nvPicPr>
        <p:blipFill rotWithShape="1">
          <a:blip r:embed="rId4">
            <a:extLst>
              <a:ext uri="{28A0092B-C50C-407E-A947-70E740481C1C}">
                <a14:useLocalDpi xmlns:a14="http://schemas.microsoft.com/office/drawing/2010/main" val="0"/>
              </a:ext>
            </a:extLst>
          </a:blip>
          <a:srcRect l="21865" t="3722" r="21392"/>
          <a:stretch/>
        </p:blipFill>
        <p:spPr>
          <a:xfrm>
            <a:off x="909536" y="1828800"/>
            <a:ext cx="3738664" cy="44267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9187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3E7006-8BEA-41FD-A4EE-0B5AFF6EEFC0}"/>
              </a:ext>
            </a:extLst>
          </p:cNvPr>
          <p:cNvSpPr>
            <a:spLocks noGrp="1"/>
          </p:cNvSpPr>
          <p:nvPr>
            <p:ph idx="16"/>
          </p:nvPr>
        </p:nvSpPr>
        <p:spPr>
          <a:xfrm>
            <a:off x="1361008" y="1143000"/>
            <a:ext cx="4734992" cy="4504857"/>
          </a:xfrm>
        </p:spPr>
        <p:txBody>
          <a:bodyPr/>
          <a:lstStyle/>
          <a:p>
            <a:r>
              <a:rPr lang="en-US" dirty="0"/>
              <a:t>As retailers, we need to move from just selling a relationship to greatly increasing our effectiveness and options for selling accounts</a:t>
            </a:r>
          </a:p>
          <a:p>
            <a:pPr lvl="1"/>
            <a:r>
              <a:rPr lang="en-US" dirty="0"/>
              <a:t>Leverage funding for deposits and payments</a:t>
            </a:r>
          </a:p>
          <a:p>
            <a:pPr lvl="1"/>
            <a:r>
              <a:rPr lang="en-US" dirty="0"/>
              <a:t>Rethink indirect outlets for more than loans</a:t>
            </a:r>
          </a:p>
          <a:p>
            <a:pPr lvl="1"/>
            <a:r>
              <a:rPr lang="en-US" dirty="0"/>
              <a:t>Should we have AAP/</a:t>
            </a:r>
            <a:r>
              <a:rPr lang="en-US" dirty="0" err="1"/>
              <a:t>AOP</a:t>
            </a:r>
            <a:r>
              <a:rPr lang="en-US" dirty="0"/>
              <a:t> micro-sites outside of </a:t>
            </a:r>
            <a:r>
              <a:rPr lang="en-US" b="1" dirty="0"/>
              <a:t>It’s Me 247</a:t>
            </a:r>
            <a:r>
              <a:rPr lang="en-US" dirty="0"/>
              <a:t>?</a:t>
            </a:r>
          </a:p>
          <a:p>
            <a:r>
              <a:rPr lang="en-US" dirty="0"/>
              <a:t>What have we learned so far from MAP/MOP that sets the roadmap for improving our AAP/</a:t>
            </a:r>
            <a:r>
              <a:rPr lang="en-US" dirty="0" err="1"/>
              <a:t>AOP</a:t>
            </a:r>
            <a:r>
              <a:rPr lang="en-US" dirty="0"/>
              <a:t> processes?</a:t>
            </a:r>
          </a:p>
          <a:p>
            <a:pPr lvl="1"/>
            <a:r>
              <a:rPr lang="en-US" dirty="0"/>
              <a:t>Is it too early? Or should we get started?</a:t>
            </a:r>
          </a:p>
        </p:txBody>
      </p:sp>
      <p:sp>
        <p:nvSpPr>
          <p:cNvPr id="3" name="Title 2">
            <a:extLst>
              <a:ext uri="{FF2B5EF4-FFF2-40B4-BE49-F238E27FC236}">
                <a16:creationId xmlns:a16="http://schemas.microsoft.com/office/drawing/2014/main" id="{87E870BC-A9C6-42D0-961F-A75886131172}"/>
              </a:ext>
            </a:extLst>
          </p:cNvPr>
          <p:cNvSpPr>
            <a:spLocks noGrp="1"/>
          </p:cNvSpPr>
          <p:nvPr>
            <p:ph type="title"/>
          </p:nvPr>
        </p:nvSpPr>
        <p:spPr/>
        <p:txBody>
          <a:bodyPr>
            <a:noAutofit/>
          </a:bodyPr>
          <a:lstStyle/>
          <a:p>
            <a:r>
              <a:rPr lang="en-US" dirty="0"/>
              <a:t>Moving from MAP/MOP to AAP/</a:t>
            </a:r>
            <a:r>
              <a:rPr lang="en-US" dirty="0" err="1"/>
              <a:t>AOP</a:t>
            </a:r>
            <a:r>
              <a:rPr lang="en-US" dirty="0"/>
              <a:t> </a:t>
            </a:r>
            <a:br>
              <a:rPr lang="en-US" dirty="0"/>
            </a:br>
            <a:r>
              <a:rPr lang="en-US" sz="2000" dirty="0"/>
              <a:t>(Account Application &amp; Opening)</a:t>
            </a:r>
          </a:p>
        </p:txBody>
      </p:sp>
      <p:sp>
        <p:nvSpPr>
          <p:cNvPr id="5" name="Slide Number Placeholder 4">
            <a:extLst>
              <a:ext uri="{FF2B5EF4-FFF2-40B4-BE49-F238E27FC236}">
                <a16:creationId xmlns:a16="http://schemas.microsoft.com/office/drawing/2014/main" id="{5DEBC036-7FE6-47D7-A0FD-C1D086E950D0}"/>
              </a:ext>
            </a:extLst>
          </p:cNvPr>
          <p:cNvSpPr>
            <a:spLocks noGrp="1"/>
          </p:cNvSpPr>
          <p:nvPr>
            <p:ph type="sldNum" sz="quarter" idx="4"/>
          </p:nvPr>
        </p:nvSpPr>
        <p:spPr/>
        <p:txBody>
          <a:bodyPr/>
          <a:lstStyle/>
          <a:p>
            <a:fld id="{77F42D85-6D6D-4ED8-A207-576450FE2C32}" type="slidenum">
              <a:rPr lang="en-US" smtClean="0"/>
              <a:pPr/>
              <a:t>36</a:t>
            </a:fld>
            <a:endParaRPr lang="en-US" dirty="0"/>
          </a:p>
        </p:txBody>
      </p:sp>
      <p:pic>
        <p:nvPicPr>
          <p:cNvPr id="11" name="Picture 10">
            <a:extLst>
              <a:ext uri="{FF2B5EF4-FFF2-40B4-BE49-F238E27FC236}">
                <a16:creationId xmlns:a16="http://schemas.microsoft.com/office/drawing/2014/main" id="{31366929-5A68-4A52-A823-7B4D2E6566F8}"/>
              </a:ext>
            </a:extLst>
          </p:cNvPr>
          <p:cNvPicPr>
            <a:picLocks noChangeAspect="1"/>
          </p:cNvPicPr>
          <p:nvPr/>
        </p:nvPicPr>
        <p:blipFill>
          <a:blip r:embed="rId3"/>
          <a:stretch>
            <a:fillRect/>
          </a:stretch>
        </p:blipFill>
        <p:spPr>
          <a:xfrm>
            <a:off x="6934200" y="393073"/>
            <a:ext cx="5013094" cy="64649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178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D755A8-64F3-40F9-B9A1-72AECCE659B0}"/>
              </a:ext>
            </a:extLst>
          </p:cNvPr>
          <p:cNvSpPr>
            <a:spLocks noGrp="1"/>
          </p:cNvSpPr>
          <p:nvPr>
            <p:ph idx="15"/>
          </p:nvPr>
        </p:nvSpPr>
        <p:spPr>
          <a:xfrm>
            <a:off x="508000" y="2057400"/>
            <a:ext cx="5740400" cy="3733801"/>
          </a:xfrm>
        </p:spPr>
        <p:txBody>
          <a:bodyPr/>
          <a:lstStyle/>
          <a:p>
            <a:r>
              <a:rPr lang="en-US" dirty="0"/>
              <a:t>So far, most of mobile banking development has been catching up with desktop banking, and recreating services from other channels</a:t>
            </a:r>
          </a:p>
          <a:p>
            <a:r>
              <a:rPr lang="en-US" dirty="0"/>
              <a:t>Even RDC and </a:t>
            </a:r>
            <a:r>
              <a:rPr lang="en-US" dirty="0" err="1"/>
              <a:t>Daon</a:t>
            </a:r>
            <a:r>
              <a:rPr lang="en-US" dirty="0"/>
              <a:t> authentication don’t strike us as innovations towards redefining a phone from a service device to a retail interaction with members</a:t>
            </a:r>
          </a:p>
          <a:p>
            <a:r>
              <a:rPr lang="en-US" dirty="0"/>
              <a:t>We need to sell things, significant things, </a:t>
            </a:r>
            <a:br>
              <a:rPr lang="en-US" dirty="0"/>
            </a:br>
            <a:r>
              <a:rPr lang="en-US" dirty="0"/>
              <a:t>and transfer our retail investments </a:t>
            </a:r>
            <a:br>
              <a:rPr lang="en-US" dirty="0"/>
            </a:br>
            <a:r>
              <a:rPr lang="en-US" dirty="0"/>
              <a:t>from old channels to the mobile device</a:t>
            </a:r>
          </a:p>
        </p:txBody>
      </p:sp>
      <p:sp>
        <p:nvSpPr>
          <p:cNvPr id="3" name="Subtitle 2">
            <a:extLst>
              <a:ext uri="{FF2B5EF4-FFF2-40B4-BE49-F238E27FC236}">
                <a16:creationId xmlns:a16="http://schemas.microsoft.com/office/drawing/2014/main" id="{AEA1D5D8-D530-4B2A-86D3-D465E75689C1}"/>
              </a:ext>
            </a:extLst>
          </p:cNvPr>
          <p:cNvSpPr>
            <a:spLocks noGrp="1"/>
          </p:cNvSpPr>
          <p:nvPr>
            <p:ph type="subTitle" idx="14"/>
          </p:nvPr>
        </p:nvSpPr>
        <p:spPr/>
        <p:txBody>
          <a:bodyPr/>
          <a:lstStyle/>
          <a:p>
            <a:r>
              <a:rPr lang="en-US" dirty="0"/>
              <a:t>Build services on the ‘net that allow you to eliminate services in the lobby</a:t>
            </a:r>
          </a:p>
        </p:txBody>
      </p:sp>
      <p:sp>
        <p:nvSpPr>
          <p:cNvPr id="4" name="Title 3">
            <a:extLst>
              <a:ext uri="{FF2B5EF4-FFF2-40B4-BE49-F238E27FC236}">
                <a16:creationId xmlns:a16="http://schemas.microsoft.com/office/drawing/2014/main" id="{972CBB07-95FA-4DFC-834E-12D1F32AC0D8}"/>
              </a:ext>
            </a:extLst>
          </p:cNvPr>
          <p:cNvSpPr>
            <a:spLocks noGrp="1"/>
          </p:cNvSpPr>
          <p:nvPr>
            <p:ph type="title"/>
          </p:nvPr>
        </p:nvSpPr>
        <p:spPr>
          <a:xfrm>
            <a:off x="508000" y="838200"/>
            <a:ext cx="9931400" cy="639762"/>
          </a:xfrm>
        </p:spPr>
        <p:txBody>
          <a:bodyPr/>
          <a:lstStyle/>
          <a:p>
            <a:r>
              <a:rPr lang="en-US" sz="2000" b="0" dirty="0"/>
              <a:t>Tactic #3:</a:t>
            </a:r>
            <a:br>
              <a:rPr lang="en-US" dirty="0"/>
            </a:br>
            <a:r>
              <a:rPr lang="en-US" dirty="0"/>
              <a:t>Shift from service to the heavy lifting needed to be a retailer</a:t>
            </a:r>
          </a:p>
        </p:txBody>
      </p:sp>
      <p:sp>
        <p:nvSpPr>
          <p:cNvPr id="5" name="Slide Number Placeholder 4">
            <a:extLst>
              <a:ext uri="{FF2B5EF4-FFF2-40B4-BE49-F238E27FC236}">
                <a16:creationId xmlns:a16="http://schemas.microsoft.com/office/drawing/2014/main" id="{9C75124C-25FA-46DB-9AA7-439E58CF0ADE}"/>
              </a:ext>
            </a:extLst>
          </p:cNvPr>
          <p:cNvSpPr>
            <a:spLocks noGrp="1"/>
          </p:cNvSpPr>
          <p:nvPr>
            <p:ph type="sldNum" sz="quarter" idx="4"/>
          </p:nvPr>
        </p:nvSpPr>
        <p:spPr/>
        <p:txBody>
          <a:bodyPr/>
          <a:lstStyle/>
          <a:p>
            <a:fld id="{77F42D85-6D6D-4ED8-A207-576450FE2C32}" type="slidenum">
              <a:rPr lang="en-US" smtClean="0"/>
              <a:pPr/>
              <a:t>37</a:t>
            </a:fld>
            <a:endParaRPr lang="en-US" dirty="0"/>
          </a:p>
        </p:txBody>
      </p:sp>
      <p:pic>
        <p:nvPicPr>
          <p:cNvPr id="23" name="Picture 22">
            <a:extLst>
              <a:ext uri="{FF2B5EF4-FFF2-40B4-BE49-F238E27FC236}">
                <a16:creationId xmlns:a16="http://schemas.microsoft.com/office/drawing/2014/main" id="{9A56384E-941E-4E78-9494-ECF0B15D3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603" y="1979759"/>
            <a:ext cx="2183800" cy="3793608"/>
          </a:xfrm>
          <a:prstGeom prst="rect">
            <a:avLst/>
          </a:prstGeom>
        </p:spPr>
      </p:pic>
      <p:pic>
        <p:nvPicPr>
          <p:cNvPr id="25" name="Picture 24">
            <a:extLst>
              <a:ext uri="{FF2B5EF4-FFF2-40B4-BE49-F238E27FC236}">
                <a16:creationId xmlns:a16="http://schemas.microsoft.com/office/drawing/2014/main" id="{FCF0B9B6-8261-4D68-93AF-67628E10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854" y="2347719"/>
            <a:ext cx="2164081" cy="3793608"/>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931A890B-4B0C-40AC-A0BB-871F1625F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34675">
            <a:off x="5742672" y="4443413"/>
            <a:ext cx="1795503" cy="23129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30851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D80E0F-B38A-40EE-B309-3D56DCA24165}"/>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9F38A0CB-9937-4467-B332-EF066783E126}"/>
              </a:ext>
            </a:extLst>
          </p:cNvPr>
          <p:cNvSpPr>
            <a:spLocks noGrp="1"/>
          </p:cNvSpPr>
          <p:nvPr>
            <p:ph type="body" sz="quarter" idx="13"/>
          </p:nvPr>
        </p:nvSpPr>
        <p:spPr/>
        <p:txBody>
          <a:bodyPr/>
          <a:lstStyle/>
          <a:p>
            <a:endParaRPr lang="en-US"/>
          </a:p>
        </p:txBody>
      </p:sp>
      <p:pic>
        <p:nvPicPr>
          <p:cNvPr id="10" name="Picture 9">
            <a:extLst>
              <a:ext uri="{FF2B5EF4-FFF2-40B4-BE49-F238E27FC236}">
                <a16:creationId xmlns:a16="http://schemas.microsoft.com/office/drawing/2014/main" id="{B815F745-D1A7-42E2-9937-2CA53F30E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602518"/>
          </a:xfrm>
          <a:prstGeom prst="rect">
            <a:avLst/>
          </a:prstGeom>
        </p:spPr>
      </p:pic>
    </p:spTree>
    <p:extLst>
      <p:ext uri="{BB962C8B-B14F-4D97-AF65-F5344CB8AC3E}">
        <p14:creationId xmlns:p14="http://schemas.microsoft.com/office/powerpoint/2010/main" val="3704999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D6D4FF-E425-4FEA-AF04-32E4003DF12C}"/>
              </a:ext>
            </a:extLst>
          </p:cNvPr>
          <p:cNvSpPr>
            <a:spLocks noGrp="1"/>
          </p:cNvSpPr>
          <p:nvPr>
            <p:ph type="title"/>
          </p:nvPr>
        </p:nvSpPr>
        <p:spPr>
          <a:xfrm>
            <a:off x="1361009" y="76200"/>
            <a:ext cx="6079032" cy="990600"/>
          </a:xfrm>
        </p:spPr>
        <p:txBody>
          <a:bodyPr/>
          <a:lstStyle/>
          <a:p>
            <a:r>
              <a:rPr lang="en-US" dirty="0"/>
              <a:t>Mobile App 1.0 will be sunset in January – where will you go?</a:t>
            </a:r>
          </a:p>
        </p:txBody>
      </p:sp>
      <p:sp>
        <p:nvSpPr>
          <p:cNvPr id="5" name="Slide Number Placeholder 4">
            <a:extLst>
              <a:ext uri="{FF2B5EF4-FFF2-40B4-BE49-F238E27FC236}">
                <a16:creationId xmlns:a16="http://schemas.microsoft.com/office/drawing/2014/main" id="{DD0F0E3C-D41C-4EE1-BD9A-8B33D6548B44}"/>
              </a:ext>
            </a:extLst>
          </p:cNvPr>
          <p:cNvSpPr>
            <a:spLocks noGrp="1"/>
          </p:cNvSpPr>
          <p:nvPr>
            <p:ph type="sldNum" sz="quarter" idx="4"/>
          </p:nvPr>
        </p:nvSpPr>
        <p:spPr/>
        <p:txBody>
          <a:bodyPr/>
          <a:lstStyle/>
          <a:p>
            <a:fld id="{77F42D85-6D6D-4ED8-A207-576450FE2C32}" type="slidenum">
              <a:rPr lang="en-US" smtClean="0"/>
              <a:pPr/>
              <a:t>39</a:t>
            </a:fld>
            <a:endParaRPr lang="en-US" dirty="0"/>
          </a:p>
        </p:txBody>
      </p:sp>
      <p:grpSp>
        <p:nvGrpSpPr>
          <p:cNvPr id="26" name="Group 25">
            <a:extLst>
              <a:ext uri="{FF2B5EF4-FFF2-40B4-BE49-F238E27FC236}">
                <a16:creationId xmlns:a16="http://schemas.microsoft.com/office/drawing/2014/main" id="{D0608335-E706-491E-9684-B374DAE0BA93}"/>
              </a:ext>
            </a:extLst>
          </p:cNvPr>
          <p:cNvGrpSpPr/>
          <p:nvPr/>
        </p:nvGrpSpPr>
        <p:grpSpPr>
          <a:xfrm>
            <a:off x="7086600" y="1752600"/>
            <a:ext cx="1847088" cy="3657600"/>
            <a:chOff x="9706493" y="1270867"/>
            <a:chExt cx="2445918" cy="4843498"/>
          </a:xfrm>
        </p:grpSpPr>
        <p:pic>
          <p:nvPicPr>
            <p:cNvPr id="24" name="Picture 23">
              <a:extLst>
                <a:ext uri="{FF2B5EF4-FFF2-40B4-BE49-F238E27FC236}">
                  <a16:creationId xmlns:a16="http://schemas.microsoft.com/office/drawing/2014/main" id="{74C2ED82-4749-4C86-B4D2-552E4872A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493" y="1270867"/>
              <a:ext cx="2445918" cy="4843498"/>
            </a:xfrm>
            <a:prstGeom prst="rect">
              <a:avLst/>
            </a:prstGeom>
          </p:spPr>
        </p:pic>
        <p:pic>
          <p:nvPicPr>
            <p:cNvPr id="11" name="Picture 10">
              <a:extLst>
                <a:ext uri="{FF2B5EF4-FFF2-40B4-BE49-F238E27FC236}">
                  <a16:creationId xmlns:a16="http://schemas.microsoft.com/office/drawing/2014/main" id="{3737E672-D2C0-4090-9B0E-D86CF618F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1862315"/>
              <a:ext cx="2060620" cy="3657600"/>
            </a:xfrm>
            <a:prstGeom prst="rect">
              <a:avLst/>
            </a:prstGeom>
            <a:ln>
              <a:noFill/>
            </a:ln>
            <a:effectLst>
              <a:outerShdw blurRad="190500" algn="tl" rotWithShape="0">
                <a:srgbClr val="000000">
                  <a:alpha val="70000"/>
                </a:srgbClr>
              </a:outerShdw>
            </a:effectLst>
          </p:spPr>
        </p:pic>
      </p:grpSp>
      <p:grpSp>
        <p:nvGrpSpPr>
          <p:cNvPr id="28" name="Group 27">
            <a:extLst>
              <a:ext uri="{FF2B5EF4-FFF2-40B4-BE49-F238E27FC236}">
                <a16:creationId xmlns:a16="http://schemas.microsoft.com/office/drawing/2014/main" id="{BD28342A-C134-4D7C-9D16-68D79991425D}"/>
              </a:ext>
            </a:extLst>
          </p:cNvPr>
          <p:cNvGrpSpPr/>
          <p:nvPr/>
        </p:nvGrpSpPr>
        <p:grpSpPr>
          <a:xfrm>
            <a:off x="729679" y="1752600"/>
            <a:ext cx="1847051" cy="3657600"/>
            <a:chOff x="1068408" y="862071"/>
            <a:chExt cx="2445918" cy="4843498"/>
          </a:xfrm>
        </p:grpSpPr>
        <p:pic>
          <p:nvPicPr>
            <p:cNvPr id="22" name="Picture 21">
              <a:extLst>
                <a:ext uri="{FF2B5EF4-FFF2-40B4-BE49-F238E27FC236}">
                  <a16:creationId xmlns:a16="http://schemas.microsoft.com/office/drawing/2014/main" id="{B3FE985C-27B6-4165-9D9F-B9C55CE2B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408" y="862071"/>
              <a:ext cx="2445918" cy="4843498"/>
            </a:xfrm>
            <a:prstGeom prst="rect">
              <a:avLst/>
            </a:prstGeom>
          </p:spPr>
        </p:pic>
        <p:pic>
          <p:nvPicPr>
            <p:cNvPr id="12" name="Picture 11">
              <a:extLst>
                <a:ext uri="{FF2B5EF4-FFF2-40B4-BE49-F238E27FC236}">
                  <a16:creationId xmlns:a16="http://schemas.microsoft.com/office/drawing/2014/main" id="{84C36DAA-8911-4341-B4DC-A36FDAFE0589}"/>
                </a:ext>
              </a:extLst>
            </p:cNvPr>
            <p:cNvPicPr>
              <a:picLocks noChangeAspect="1"/>
            </p:cNvPicPr>
            <p:nvPr/>
          </p:nvPicPr>
          <p:blipFill rotWithShape="1">
            <a:blip r:embed="rId5">
              <a:extLst>
                <a:ext uri="{28A0092B-C50C-407E-A947-70E740481C1C}">
                  <a14:useLocalDpi xmlns:a14="http://schemas.microsoft.com/office/drawing/2010/main" val="0"/>
                </a:ext>
              </a:extLst>
            </a:blip>
            <a:srcRect l="5477" t="26766" r="56990" b="14350"/>
            <a:stretch/>
          </p:blipFill>
          <p:spPr>
            <a:xfrm>
              <a:off x="1270814" y="1438617"/>
              <a:ext cx="2066495" cy="3657600"/>
            </a:xfrm>
            <a:prstGeom prst="rect">
              <a:avLst/>
            </a:prstGeom>
            <a:ln>
              <a:noFill/>
            </a:ln>
            <a:effectLst>
              <a:outerShdw blurRad="190500" algn="tl" rotWithShape="0">
                <a:srgbClr val="000000">
                  <a:alpha val="70000"/>
                </a:srgbClr>
              </a:outerShdw>
            </a:effectLst>
          </p:spPr>
        </p:pic>
      </p:grpSp>
      <p:grpSp>
        <p:nvGrpSpPr>
          <p:cNvPr id="25" name="Group 24">
            <a:extLst>
              <a:ext uri="{FF2B5EF4-FFF2-40B4-BE49-F238E27FC236}">
                <a16:creationId xmlns:a16="http://schemas.microsoft.com/office/drawing/2014/main" id="{B8E1C023-4FFB-497D-9475-CEB689E3BFAE}"/>
              </a:ext>
            </a:extLst>
          </p:cNvPr>
          <p:cNvGrpSpPr/>
          <p:nvPr/>
        </p:nvGrpSpPr>
        <p:grpSpPr>
          <a:xfrm>
            <a:off x="2895600" y="1777425"/>
            <a:ext cx="1847051" cy="3657600"/>
            <a:chOff x="4647552" y="862071"/>
            <a:chExt cx="2445918" cy="4843498"/>
          </a:xfrm>
        </p:grpSpPr>
        <p:pic>
          <p:nvPicPr>
            <p:cNvPr id="21" name="Picture 20">
              <a:extLst>
                <a:ext uri="{FF2B5EF4-FFF2-40B4-BE49-F238E27FC236}">
                  <a16:creationId xmlns:a16="http://schemas.microsoft.com/office/drawing/2014/main" id="{4B2AE1DB-E7A9-4A27-90A0-7247E08EE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552" y="862071"/>
              <a:ext cx="2445918" cy="4843498"/>
            </a:xfrm>
            <a:prstGeom prst="rect">
              <a:avLst/>
            </a:prstGeom>
          </p:spPr>
        </p:pic>
        <p:pic>
          <p:nvPicPr>
            <p:cNvPr id="13" name="Picture 12">
              <a:extLst>
                <a:ext uri="{FF2B5EF4-FFF2-40B4-BE49-F238E27FC236}">
                  <a16:creationId xmlns:a16="http://schemas.microsoft.com/office/drawing/2014/main" id="{FCD7EEEC-7104-4090-BBDC-1063F7447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3117" y="1461315"/>
              <a:ext cx="2060620" cy="3657600"/>
            </a:xfrm>
            <a:prstGeom prst="rect">
              <a:avLst/>
            </a:prstGeom>
            <a:ln>
              <a:noFill/>
            </a:ln>
            <a:effectLst>
              <a:outerShdw blurRad="190500" algn="tl" rotWithShape="0">
                <a:srgbClr val="000000">
                  <a:alpha val="70000"/>
                </a:srgbClr>
              </a:outerShdw>
            </a:effectLst>
          </p:spPr>
        </p:pic>
      </p:grpSp>
      <p:sp>
        <p:nvSpPr>
          <p:cNvPr id="15" name="TextBox 14">
            <a:extLst>
              <a:ext uri="{FF2B5EF4-FFF2-40B4-BE49-F238E27FC236}">
                <a16:creationId xmlns:a16="http://schemas.microsoft.com/office/drawing/2014/main" id="{AFC73915-B8CB-4A35-B191-88C40DA53F5E}"/>
              </a:ext>
            </a:extLst>
          </p:cNvPr>
          <p:cNvSpPr txBox="1"/>
          <p:nvPr/>
        </p:nvSpPr>
        <p:spPr>
          <a:xfrm>
            <a:off x="2930756" y="5511225"/>
            <a:ext cx="1776738"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dirty="0">
                <a:solidFill>
                  <a:schemeClr val="bg1"/>
                </a:solidFill>
              </a:rPr>
              <a:t>Mobile App 2.0 </a:t>
            </a:r>
          </a:p>
          <a:p>
            <a:pPr algn="ctr"/>
            <a:r>
              <a:rPr lang="en-US" sz="1400" dirty="0">
                <a:solidFill>
                  <a:schemeClr val="bg1"/>
                </a:solidFill>
              </a:rPr>
              <a:t>1.0 + RDC</a:t>
            </a:r>
          </a:p>
        </p:txBody>
      </p:sp>
      <p:sp>
        <p:nvSpPr>
          <p:cNvPr id="16" name="TextBox 15">
            <a:extLst>
              <a:ext uri="{FF2B5EF4-FFF2-40B4-BE49-F238E27FC236}">
                <a16:creationId xmlns:a16="http://schemas.microsoft.com/office/drawing/2014/main" id="{F70F7CD0-7468-4C59-A3AA-CCAAAF3DAC78}"/>
              </a:ext>
            </a:extLst>
          </p:cNvPr>
          <p:cNvSpPr txBox="1"/>
          <p:nvPr/>
        </p:nvSpPr>
        <p:spPr>
          <a:xfrm>
            <a:off x="5987724" y="5498812"/>
            <a:ext cx="2089476"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dirty="0">
                <a:solidFill>
                  <a:schemeClr val="bg1"/>
                </a:solidFill>
              </a:rPr>
              <a:t>Mobile App 3.0 </a:t>
            </a:r>
            <a:br>
              <a:rPr lang="en-US" b="1" dirty="0">
                <a:solidFill>
                  <a:schemeClr val="bg1"/>
                </a:solidFill>
              </a:rPr>
            </a:br>
            <a:r>
              <a:rPr lang="en-US" sz="1400" dirty="0">
                <a:solidFill>
                  <a:schemeClr val="bg1"/>
                </a:solidFill>
              </a:rPr>
              <a:t>1.0 + RDC + </a:t>
            </a:r>
            <a:r>
              <a:rPr lang="en-US" sz="1400" dirty="0" err="1">
                <a:solidFill>
                  <a:schemeClr val="bg1"/>
                </a:solidFill>
              </a:rPr>
              <a:t>Daon</a:t>
            </a:r>
            <a:endParaRPr lang="en-US" dirty="0">
              <a:solidFill>
                <a:schemeClr val="bg1"/>
              </a:solidFill>
            </a:endParaRPr>
          </a:p>
        </p:txBody>
      </p:sp>
      <p:sp>
        <p:nvSpPr>
          <p:cNvPr id="17" name="TextBox 16">
            <a:extLst>
              <a:ext uri="{FF2B5EF4-FFF2-40B4-BE49-F238E27FC236}">
                <a16:creationId xmlns:a16="http://schemas.microsoft.com/office/drawing/2014/main" id="{21CB332C-22FD-4E1B-8DC2-872309193FE5}"/>
              </a:ext>
            </a:extLst>
          </p:cNvPr>
          <p:cNvSpPr txBox="1"/>
          <p:nvPr/>
        </p:nvSpPr>
        <p:spPr>
          <a:xfrm>
            <a:off x="729678" y="5511225"/>
            <a:ext cx="1847052" cy="58477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b="1" dirty="0">
                <a:solidFill>
                  <a:schemeClr val="bg1"/>
                </a:solidFill>
              </a:rPr>
              <a:t>Mobile App 1.0 </a:t>
            </a:r>
            <a:br>
              <a:rPr lang="en-US" b="1" dirty="0">
                <a:solidFill>
                  <a:schemeClr val="bg1"/>
                </a:solidFill>
              </a:rPr>
            </a:br>
            <a:r>
              <a:rPr lang="en-US" sz="1400" dirty="0">
                <a:solidFill>
                  <a:schemeClr val="bg1"/>
                </a:solidFill>
              </a:rPr>
              <a:t>Sunsetting 1/15/2018</a:t>
            </a:r>
            <a:endParaRPr lang="en-US" dirty="0">
              <a:solidFill>
                <a:schemeClr val="bg1"/>
              </a:solidFill>
            </a:endParaRPr>
          </a:p>
        </p:txBody>
      </p:sp>
      <p:grpSp>
        <p:nvGrpSpPr>
          <p:cNvPr id="27" name="Group 26">
            <a:extLst>
              <a:ext uri="{FF2B5EF4-FFF2-40B4-BE49-F238E27FC236}">
                <a16:creationId xmlns:a16="http://schemas.microsoft.com/office/drawing/2014/main" id="{6EBAC2F1-ACC4-4C1E-89A1-FAF263B625E2}"/>
              </a:ext>
            </a:extLst>
          </p:cNvPr>
          <p:cNvGrpSpPr/>
          <p:nvPr/>
        </p:nvGrpSpPr>
        <p:grpSpPr>
          <a:xfrm>
            <a:off x="5087112" y="1143000"/>
            <a:ext cx="1847088" cy="3657600"/>
            <a:chOff x="7350308" y="283713"/>
            <a:chExt cx="2445918" cy="4843498"/>
          </a:xfrm>
        </p:grpSpPr>
        <p:pic>
          <p:nvPicPr>
            <p:cNvPr id="23" name="Picture 22">
              <a:extLst>
                <a:ext uri="{FF2B5EF4-FFF2-40B4-BE49-F238E27FC236}">
                  <a16:creationId xmlns:a16="http://schemas.microsoft.com/office/drawing/2014/main" id="{0EFF3E00-0E86-4E33-9D52-A5543B080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308" y="283713"/>
              <a:ext cx="2445918" cy="4843498"/>
            </a:xfrm>
            <a:prstGeom prst="rect">
              <a:avLst/>
            </a:prstGeom>
          </p:spPr>
        </p:pic>
        <p:pic>
          <p:nvPicPr>
            <p:cNvPr id="14" name="Picture 13">
              <a:extLst>
                <a:ext uri="{FF2B5EF4-FFF2-40B4-BE49-F238E27FC236}">
                  <a16:creationId xmlns:a16="http://schemas.microsoft.com/office/drawing/2014/main" id="{7E7CA4EA-E60C-49A8-8766-FB3FE87E3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6669" y="876662"/>
              <a:ext cx="2060620" cy="3657600"/>
            </a:xfrm>
            <a:prstGeom prst="rect">
              <a:avLst/>
            </a:prstGeom>
            <a:ln>
              <a:noFill/>
            </a:ln>
            <a:effectLst>
              <a:outerShdw blurRad="190500" algn="tl" rotWithShape="0">
                <a:srgbClr val="000000">
                  <a:alpha val="70000"/>
                </a:srgbClr>
              </a:outerShdw>
            </a:effectLst>
          </p:spPr>
        </p:pic>
      </p:grpSp>
      <p:sp>
        <p:nvSpPr>
          <p:cNvPr id="19" name="Plus Sign 18">
            <a:extLst>
              <a:ext uri="{FF2B5EF4-FFF2-40B4-BE49-F238E27FC236}">
                <a16:creationId xmlns:a16="http://schemas.microsoft.com/office/drawing/2014/main" id="{38599DE0-6853-4C5B-BA99-27A0AD46BE1B}"/>
              </a:ext>
            </a:extLst>
          </p:cNvPr>
          <p:cNvSpPr/>
          <p:nvPr/>
        </p:nvSpPr>
        <p:spPr>
          <a:xfrm>
            <a:off x="6576693" y="3424420"/>
            <a:ext cx="914400" cy="914400"/>
          </a:xfrm>
          <a:prstGeom prst="mathPlus">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54D119C-FEC9-4990-84C7-D07D3C11BF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966" y="3487526"/>
            <a:ext cx="2200893" cy="2839863"/>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89B59C28-0C14-4892-8EE9-8106130313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5765">
            <a:off x="9900280" y="4631498"/>
            <a:ext cx="2181961" cy="2835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7689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E0C767-D4D0-49D4-B116-0FCA721CD70B}"/>
              </a:ext>
            </a:extLst>
          </p:cNvPr>
          <p:cNvSpPr>
            <a:spLocks noGrp="1"/>
          </p:cNvSpPr>
          <p:nvPr>
            <p:ph type="title"/>
          </p:nvPr>
        </p:nvSpPr>
        <p:spPr>
          <a:xfrm>
            <a:off x="304801" y="609600"/>
            <a:ext cx="3428999" cy="2743200"/>
          </a:xfrm>
        </p:spPr>
        <p:txBody>
          <a:bodyPr/>
          <a:lstStyle/>
          <a:p>
            <a:r>
              <a:rPr lang="en-US" sz="4000" dirty="0"/>
              <a:t>Remember our new rhythm for this year’s interactions...</a:t>
            </a:r>
          </a:p>
        </p:txBody>
      </p:sp>
      <p:sp>
        <p:nvSpPr>
          <p:cNvPr id="4" name="Content Placeholder 3">
            <a:extLst>
              <a:ext uri="{FF2B5EF4-FFF2-40B4-BE49-F238E27FC236}">
                <a16:creationId xmlns:a16="http://schemas.microsoft.com/office/drawing/2014/main" id="{98A60E86-C284-464E-880B-0D834D8D79CC}"/>
              </a:ext>
            </a:extLst>
          </p:cNvPr>
          <p:cNvSpPr>
            <a:spLocks noGrp="1"/>
          </p:cNvSpPr>
          <p:nvPr>
            <p:ph idx="1"/>
          </p:nvPr>
        </p:nvSpPr>
        <p:spPr/>
        <p:txBody>
          <a:bodyPr/>
          <a:lstStyle/>
          <a:p>
            <a:pPr marL="0" indent="0">
              <a:buNone/>
            </a:pPr>
            <a:r>
              <a:rPr lang="en-US" dirty="0"/>
              <a:t>For each topic:</a:t>
            </a:r>
          </a:p>
          <a:p>
            <a:pPr marL="514350" indent="-514350">
              <a:buFont typeface="+mj-lt"/>
              <a:buAutoNum type="arabicParenR"/>
            </a:pPr>
            <a:r>
              <a:rPr lang="en-US" dirty="0"/>
              <a:t>Briefing targeted to CEOs</a:t>
            </a:r>
          </a:p>
          <a:p>
            <a:pPr lvl="1"/>
            <a:r>
              <a:rPr lang="en-US" dirty="0"/>
              <a:t>Randy will introduce the topic </a:t>
            </a:r>
          </a:p>
          <a:p>
            <a:pPr marL="514350" indent="-514350">
              <a:buFont typeface="+mj-lt"/>
              <a:buAutoNum type="arabicParenR"/>
            </a:pPr>
            <a:r>
              <a:rPr lang="en-US" dirty="0"/>
              <a:t>Presentation by marketplace experts</a:t>
            </a:r>
          </a:p>
          <a:p>
            <a:pPr lvl="1"/>
            <a:r>
              <a:rPr lang="en-US" dirty="0"/>
              <a:t>Tactical responses to the topic from our technical or other teams (including software demos, etc.)</a:t>
            </a:r>
          </a:p>
          <a:p>
            <a:pPr marL="514350" indent="-514350">
              <a:buFont typeface="+mj-lt"/>
              <a:buAutoNum type="arabicParenR"/>
            </a:pPr>
            <a:r>
              <a:rPr lang="en-US" dirty="0"/>
              <a:t>CEO discussion/brainstorming </a:t>
            </a:r>
          </a:p>
          <a:p>
            <a:pPr lvl="1"/>
            <a:r>
              <a:rPr lang="en-US" dirty="0"/>
              <a:t>A TNT session designed to bring out CU leaders ready to </a:t>
            </a:r>
            <a:r>
              <a:rPr lang="en-US" dirty="0">
                <a:solidFill>
                  <a:schemeClr val="accent1"/>
                </a:solidFill>
              </a:rPr>
              <a:t>Teach</a:t>
            </a:r>
            <a:r>
              <a:rPr lang="en-US" dirty="0"/>
              <a:t>, </a:t>
            </a:r>
            <a:r>
              <a:rPr lang="en-US" dirty="0">
                <a:solidFill>
                  <a:schemeClr val="accent1"/>
                </a:solidFill>
              </a:rPr>
              <a:t>Negotiate</a:t>
            </a:r>
            <a:r>
              <a:rPr lang="en-US" dirty="0"/>
              <a:t> and </a:t>
            </a:r>
            <a:r>
              <a:rPr lang="en-US" dirty="0">
                <a:solidFill>
                  <a:schemeClr val="accent1"/>
                </a:solidFill>
              </a:rPr>
              <a:t>Tell</a:t>
            </a:r>
            <a:r>
              <a:rPr lang="en-US" dirty="0"/>
              <a:t> their point of view</a:t>
            </a:r>
          </a:p>
        </p:txBody>
      </p:sp>
      <p:sp>
        <p:nvSpPr>
          <p:cNvPr id="5" name="Cloud Callout 1">
            <a:extLst>
              <a:ext uri="{FF2B5EF4-FFF2-40B4-BE49-F238E27FC236}">
                <a16:creationId xmlns:a16="http://schemas.microsoft.com/office/drawing/2014/main" id="{46E6CBDD-C959-4CD1-8890-70FF5805B190}"/>
              </a:ext>
            </a:extLst>
          </p:cNvPr>
          <p:cNvSpPr/>
          <p:nvPr/>
        </p:nvSpPr>
        <p:spPr>
          <a:xfrm>
            <a:off x="14140" y="5123706"/>
            <a:ext cx="2667000" cy="1639788"/>
          </a:xfrm>
          <a:prstGeom prst="cloudCallout">
            <a:avLst>
              <a:gd name="adj1" fmla="val 58985"/>
              <a:gd name="adj2" fmla="val -45388"/>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spAutoFit/>
          </a:bodyPr>
          <a:lstStyle/>
          <a:p>
            <a:pPr algn="ctr"/>
            <a:r>
              <a:rPr lang="en-US" sz="1400" dirty="0"/>
              <a:t>And as other thoughts occur to you over the next few weeks, go to the CEO Strategies page and leave a comment!</a:t>
            </a:r>
          </a:p>
        </p:txBody>
      </p:sp>
    </p:spTree>
    <p:extLst>
      <p:ext uri="{BB962C8B-B14F-4D97-AF65-F5344CB8AC3E}">
        <p14:creationId xmlns:p14="http://schemas.microsoft.com/office/powerpoint/2010/main" val="20522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D755A8-64F3-40F9-B9A1-72AECCE659B0}"/>
              </a:ext>
            </a:extLst>
          </p:cNvPr>
          <p:cNvSpPr>
            <a:spLocks noGrp="1"/>
          </p:cNvSpPr>
          <p:nvPr>
            <p:ph idx="15"/>
          </p:nvPr>
        </p:nvSpPr>
        <p:spPr/>
        <p:txBody>
          <a:bodyPr/>
          <a:lstStyle/>
          <a:p>
            <a:r>
              <a:rPr lang="en-US" dirty="0"/>
              <a:t>Focus on the disengaged member </a:t>
            </a:r>
          </a:p>
          <a:p>
            <a:pPr lvl="1"/>
            <a:r>
              <a:rPr lang="en-US" dirty="0"/>
              <a:t>How will low- or no-impact authentication allow you to work more effectively with indirect members?</a:t>
            </a:r>
          </a:p>
          <a:p>
            <a:pPr lvl="1"/>
            <a:r>
              <a:rPr lang="en-US" dirty="0"/>
              <a:t>Can micro-apps allow you to run two channels when you are running two membership models?</a:t>
            </a:r>
          </a:p>
          <a:p>
            <a:endParaRPr lang="en-US" dirty="0"/>
          </a:p>
        </p:txBody>
      </p:sp>
      <p:sp>
        <p:nvSpPr>
          <p:cNvPr id="3" name="Subtitle 2">
            <a:extLst>
              <a:ext uri="{FF2B5EF4-FFF2-40B4-BE49-F238E27FC236}">
                <a16:creationId xmlns:a16="http://schemas.microsoft.com/office/drawing/2014/main" id="{AEA1D5D8-D530-4B2A-86D3-D465E75689C1}"/>
              </a:ext>
            </a:extLst>
          </p:cNvPr>
          <p:cNvSpPr>
            <a:spLocks noGrp="1"/>
          </p:cNvSpPr>
          <p:nvPr>
            <p:ph type="subTitle" idx="14"/>
          </p:nvPr>
        </p:nvSpPr>
        <p:spPr/>
        <p:txBody>
          <a:bodyPr/>
          <a:lstStyle/>
          <a:p>
            <a:r>
              <a:rPr lang="en-US"/>
              <a:t>Build services on the ‘net that allow you to eliminate services in the lobby</a:t>
            </a:r>
            <a:endParaRPr lang="en-US" dirty="0"/>
          </a:p>
        </p:txBody>
      </p:sp>
      <p:sp>
        <p:nvSpPr>
          <p:cNvPr id="4" name="Title 3">
            <a:extLst>
              <a:ext uri="{FF2B5EF4-FFF2-40B4-BE49-F238E27FC236}">
                <a16:creationId xmlns:a16="http://schemas.microsoft.com/office/drawing/2014/main" id="{972CBB07-95FA-4DFC-834E-12D1F32AC0D8}"/>
              </a:ext>
            </a:extLst>
          </p:cNvPr>
          <p:cNvSpPr>
            <a:spLocks noGrp="1"/>
          </p:cNvSpPr>
          <p:nvPr>
            <p:ph type="title"/>
          </p:nvPr>
        </p:nvSpPr>
        <p:spPr>
          <a:xfrm>
            <a:off x="508000" y="838200"/>
            <a:ext cx="11150600" cy="639762"/>
          </a:xfrm>
        </p:spPr>
        <p:txBody>
          <a:bodyPr/>
          <a:lstStyle/>
          <a:p>
            <a:r>
              <a:rPr lang="en-US" sz="2000" b="0" dirty="0"/>
              <a:t>Tactic #3:</a:t>
            </a:r>
            <a:br>
              <a:rPr lang="en-US" dirty="0"/>
            </a:br>
            <a:r>
              <a:rPr lang="en-US" dirty="0"/>
              <a:t>Shift from service to the heavy lifting needed to be a retailer</a:t>
            </a:r>
          </a:p>
        </p:txBody>
      </p:sp>
      <p:sp>
        <p:nvSpPr>
          <p:cNvPr id="5" name="Slide Number Placeholder 4">
            <a:extLst>
              <a:ext uri="{FF2B5EF4-FFF2-40B4-BE49-F238E27FC236}">
                <a16:creationId xmlns:a16="http://schemas.microsoft.com/office/drawing/2014/main" id="{9C75124C-25FA-46DB-9AA7-439E58CF0ADE}"/>
              </a:ext>
            </a:extLst>
          </p:cNvPr>
          <p:cNvSpPr>
            <a:spLocks noGrp="1"/>
          </p:cNvSpPr>
          <p:nvPr>
            <p:ph type="sldNum" sz="quarter" idx="4"/>
          </p:nvPr>
        </p:nvSpPr>
        <p:spPr/>
        <p:txBody>
          <a:bodyPr/>
          <a:lstStyle/>
          <a:p>
            <a:fld id="{77F42D85-6D6D-4ED8-A207-576450FE2C32}" type="slidenum">
              <a:rPr lang="en-US" smtClean="0"/>
              <a:pPr/>
              <a:t>40</a:t>
            </a:fld>
            <a:endParaRPr lang="en-US" dirty="0"/>
          </a:p>
        </p:txBody>
      </p:sp>
      <p:pic>
        <p:nvPicPr>
          <p:cNvPr id="9" name="Picture 8">
            <a:hlinkClick r:id="rId3" action="ppaction://hlinkpres?slideindex=1&amp;slidetitle="/>
            <a:extLst>
              <a:ext uri="{FF2B5EF4-FFF2-40B4-BE49-F238E27FC236}">
                <a16:creationId xmlns:a16="http://schemas.microsoft.com/office/drawing/2014/main" id="{A8DC240B-4109-4A4F-AEB5-B76080A7C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251965"/>
            <a:ext cx="4978400" cy="2685957"/>
          </a:xfrm>
          <a:prstGeom prst="rect">
            <a:avLst/>
          </a:prstGeom>
        </p:spPr>
      </p:pic>
      <p:pic>
        <p:nvPicPr>
          <p:cNvPr id="11" name="Picture 10">
            <a:hlinkClick r:id="rId5" action="ppaction://hlinkpres?slideindex=1&amp;slidetitle="/>
            <a:extLst>
              <a:ext uri="{FF2B5EF4-FFF2-40B4-BE49-F238E27FC236}">
                <a16:creationId xmlns:a16="http://schemas.microsoft.com/office/drawing/2014/main" id="{BB8424BE-E832-495D-923B-37CAB21FE5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0678" y="3265113"/>
            <a:ext cx="4934122" cy="2662068"/>
          </a:xfrm>
          <a:prstGeom prst="rect">
            <a:avLst/>
          </a:prstGeom>
        </p:spPr>
      </p:pic>
      <p:sp>
        <p:nvSpPr>
          <p:cNvPr id="21" name="TextBox 20">
            <a:extLst>
              <a:ext uri="{FF2B5EF4-FFF2-40B4-BE49-F238E27FC236}">
                <a16:creationId xmlns:a16="http://schemas.microsoft.com/office/drawing/2014/main" id="{D2124028-A6B2-4184-9C55-ADA26A807103}"/>
              </a:ext>
            </a:extLst>
          </p:cNvPr>
          <p:cNvSpPr txBox="1"/>
          <p:nvPr/>
        </p:nvSpPr>
        <p:spPr>
          <a:xfrm>
            <a:off x="1651000" y="5943600"/>
            <a:ext cx="2895600" cy="307777"/>
          </a:xfrm>
          <a:prstGeom prst="rect">
            <a:avLst/>
          </a:prstGeom>
          <a:noFill/>
        </p:spPr>
        <p:txBody>
          <a:bodyPr wrap="square" rtlCol="0">
            <a:spAutoFit/>
          </a:bodyPr>
          <a:lstStyle/>
          <a:p>
            <a:pPr algn="ctr"/>
            <a:r>
              <a:rPr lang="en-US" sz="1400" dirty="0">
                <a:solidFill>
                  <a:schemeClr val="tx2"/>
                </a:solidFill>
              </a:rPr>
              <a:t>PAY NOW VIA TRANSFER</a:t>
            </a:r>
          </a:p>
        </p:txBody>
      </p:sp>
      <p:sp>
        <p:nvSpPr>
          <p:cNvPr id="22" name="TextBox 21">
            <a:extLst>
              <a:ext uri="{FF2B5EF4-FFF2-40B4-BE49-F238E27FC236}">
                <a16:creationId xmlns:a16="http://schemas.microsoft.com/office/drawing/2014/main" id="{7BA5944F-39C1-480A-AC6C-45772A22F7D0}"/>
              </a:ext>
            </a:extLst>
          </p:cNvPr>
          <p:cNvSpPr txBox="1"/>
          <p:nvPr/>
        </p:nvSpPr>
        <p:spPr>
          <a:xfrm>
            <a:off x="7819939" y="5943600"/>
            <a:ext cx="2895600" cy="307777"/>
          </a:xfrm>
          <a:prstGeom prst="rect">
            <a:avLst/>
          </a:prstGeom>
          <a:noFill/>
        </p:spPr>
        <p:txBody>
          <a:bodyPr wrap="square" rtlCol="0">
            <a:spAutoFit/>
          </a:bodyPr>
          <a:lstStyle/>
          <a:p>
            <a:pPr algn="ctr"/>
            <a:r>
              <a:rPr lang="en-US" sz="1400" dirty="0">
                <a:solidFill>
                  <a:schemeClr val="tx2"/>
                </a:solidFill>
              </a:rPr>
              <a:t>PAY NOW VIA CHECK DEPOSIT</a:t>
            </a:r>
          </a:p>
        </p:txBody>
      </p:sp>
    </p:spTree>
    <p:extLst>
      <p:ext uri="{BB962C8B-B14F-4D97-AF65-F5344CB8AC3E}">
        <p14:creationId xmlns:p14="http://schemas.microsoft.com/office/powerpoint/2010/main" val="790102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81F2C29-B597-42D5-B5AB-DD06E25FC98E}"/>
              </a:ext>
            </a:extLst>
          </p:cNvPr>
          <p:cNvSpPr>
            <a:spLocks noGrp="1"/>
          </p:cNvSpPr>
          <p:nvPr>
            <p:ph idx="16"/>
          </p:nvPr>
        </p:nvSpPr>
        <p:spPr>
          <a:xfrm>
            <a:off x="1361008" y="1219200"/>
            <a:ext cx="7024909" cy="4428657"/>
          </a:xfrm>
        </p:spPr>
        <p:txBody>
          <a:bodyPr/>
          <a:lstStyle/>
          <a:p>
            <a:r>
              <a:rPr lang="en-US" dirty="0"/>
              <a:t>Text transfers – a solid concept but the look and feel is still a work in progress</a:t>
            </a:r>
          </a:p>
        </p:txBody>
      </p:sp>
      <p:sp>
        <p:nvSpPr>
          <p:cNvPr id="3" name="Title 2">
            <a:extLst>
              <a:ext uri="{FF2B5EF4-FFF2-40B4-BE49-F238E27FC236}">
                <a16:creationId xmlns:a16="http://schemas.microsoft.com/office/drawing/2014/main" id="{117D10B8-69E4-4686-9D36-72D4A523E6D7}"/>
              </a:ext>
            </a:extLst>
          </p:cNvPr>
          <p:cNvSpPr>
            <a:spLocks noGrp="1"/>
          </p:cNvSpPr>
          <p:nvPr>
            <p:ph type="title"/>
          </p:nvPr>
        </p:nvSpPr>
        <p:spPr/>
        <p:txBody>
          <a:bodyPr/>
          <a:lstStyle/>
          <a:p>
            <a:r>
              <a:rPr lang="en-US" dirty="0"/>
              <a:t>Creating solutions without heavy authentication</a:t>
            </a:r>
          </a:p>
        </p:txBody>
      </p:sp>
      <p:sp>
        <p:nvSpPr>
          <p:cNvPr id="5" name="Slide Number Placeholder 4">
            <a:extLst>
              <a:ext uri="{FF2B5EF4-FFF2-40B4-BE49-F238E27FC236}">
                <a16:creationId xmlns:a16="http://schemas.microsoft.com/office/drawing/2014/main" id="{7A7DA7C6-0A94-4D39-85A3-2569161EA8B1}"/>
              </a:ext>
            </a:extLst>
          </p:cNvPr>
          <p:cNvSpPr>
            <a:spLocks noGrp="1"/>
          </p:cNvSpPr>
          <p:nvPr>
            <p:ph type="sldNum" sz="quarter" idx="4"/>
          </p:nvPr>
        </p:nvSpPr>
        <p:spPr/>
        <p:txBody>
          <a:bodyPr/>
          <a:lstStyle/>
          <a:p>
            <a:fld id="{77F42D85-6D6D-4ED8-A207-576450FE2C32}" type="slidenum">
              <a:rPr lang="en-US" smtClean="0"/>
              <a:pPr/>
              <a:t>41</a:t>
            </a:fld>
            <a:endParaRPr lang="en-US" dirty="0"/>
          </a:p>
        </p:txBody>
      </p:sp>
      <p:pic>
        <p:nvPicPr>
          <p:cNvPr id="4" name="Picture 3">
            <a:extLst>
              <a:ext uri="{FF2B5EF4-FFF2-40B4-BE49-F238E27FC236}">
                <a16:creationId xmlns:a16="http://schemas.microsoft.com/office/drawing/2014/main" id="{F6FB31D4-2853-42F4-AD2F-F339452F0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2005274"/>
            <a:ext cx="4495800" cy="3964652"/>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51242FED-C65C-40E5-BA72-FB4BBC680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4068969"/>
            <a:ext cx="2996963" cy="2688321"/>
          </a:xfrm>
          <a:prstGeom prst="rect">
            <a:avLst/>
          </a:prstGeom>
        </p:spPr>
      </p:pic>
      <p:pic>
        <p:nvPicPr>
          <p:cNvPr id="14" name="Picture 13">
            <a:extLst>
              <a:ext uri="{FF2B5EF4-FFF2-40B4-BE49-F238E27FC236}">
                <a16:creationId xmlns:a16="http://schemas.microsoft.com/office/drawing/2014/main" id="{7BDE4FC4-2423-435E-B65A-AEDFB14A9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005274"/>
            <a:ext cx="3818628" cy="4701921"/>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09E1DFDB-2A02-4DD3-8286-3B525619CD6A}"/>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47699" y="5795148"/>
            <a:ext cx="1701712" cy="844201"/>
          </a:xfrm>
          <a:prstGeom prst="rect">
            <a:avLst/>
          </a:prstGeom>
          <a:ln>
            <a:noFill/>
          </a:ln>
          <a:effectLst>
            <a:outerShdw blurRad="190500" algn="tl" rotWithShape="0">
              <a:srgbClr val="000000">
                <a:alpha val="70000"/>
              </a:srgbClr>
            </a:outerShdw>
          </a:effectLst>
        </p:spPr>
      </p:pic>
      <p:sp>
        <p:nvSpPr>
          <p:cNvPr id="9" name="Explosion: 8 Points 8">
            <a:extLst>
              <a:ext uri="{FF2B5EF4-FFF2-40B4-BE49-F238E27FC236}">
                <a16:creationId xmlns:a16="http://schemas.microsoft.com/office/drawing/2014/main" id="{5E0C067D-275C-420E-AC64-095ADC2827FF}"/>
              </a:ext>
            </a:extLst>
          </p:cNvPr>
          <p:cNvSpPr/>
          <p:nvPr/>
        </p:nvSpPr>
        <p:spPr>
          <a:xfrm>
            <a:off x="6553200" y="5179975"/>
            <a:ext cx="2819400" cy="2074545"/>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US" sz="1400" dirty="0"/>
              <a:t>Shooting for possible beta prior to June Leadership</a:t>
            </a:r>
          </a:p>
        </p:txBody>
      </p:sp>
    </p:spTree>
    <p:extLst>
      <p:ext uri="{BB962C8B-B14F-4D97-AF65-F5344CB8AC3E}">
        <p14:creationId xmlns:p14="http://schemas.microsoft.com/office/powerpoint/2010/main" val="3848969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42988-AEA0-4F2A-875B-48926C5CE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280" y="2057400"/>
            <a:ext cx="3327195" cy="4243253"/>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DBE9C521-85FD-4C57-911F-AECF7966B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088204"/>
            <a:ext cx="3327195" cy="2390756"/>
          </a:xfrm>
          <a:prstGeom prst="rect">
            <a:avLst/>
          </a:prstGeom>
          <a:ln>
            <a:noFill/>
          </a:ln>
          <a:effectLst>
            <a:outerShdw blurRad="190500" algn="tl" rotWithShape="0">
              <a:srgbClr val="000000">
                <a:alpha val="70000"/>
              </a:srgbClr>
            </a:outerShdw>
          </a:effectLst>
        </p:spPr>
      </p:pic>
      <p:sp>
        <p:nvSpPr>
          <p:cNvPr id="8" name="Content Placeholder 7">
            <a:extLst>
              <a:ext uri="{FF2B5EF4-FFF2-40B4-BE49-F238E27FC236}">
                <a16:creationId xmlns:a16="http://schemas.microsoft.com/office/drawing/2014/main" id="{181F2C29-B597-42D5-B5AB-DD06E25FC98E}"/>
              </a:ext>
            </a:extLst>
          </p:cNvPr>
          <p:cNvSpPr>
            <a:spLocks noGrp="1"/>
          </p:cNvSpPr>
          <p:nvPr>
            <p:ph idx="16"/>
          </p:nvPr>
        </p:nvSpPr>
        <p:spPr>
          <a:xfrm>
            <a:off x="1361008" y="1219200"/>
            <a:ext cx="7097192" cy="4428657"/>
          </a:xfrm>
        </p:spPr>
        <p:txBody>
          <a:bodyPr/>
          <a:lstStyle/>
          <a:p>
            <a:r>
              <a:rPr lang="en-US" dirty="0"/>
              <a:t>Text transfers – a solid concept but the look and feel is still a work in progress</a:t>
            </a:r>
          </a:p>
        </p:txBody>
      </p:sp>
      <p:sp>
        <p:nvSpPr>
          <p:cNvPr id="3" name="Title 2">
            <a:extLst>
              <a:ext uri="{FF2B5EF4-FFF2-40B4-BE49-F238E27FC236}">
                <a16:creationId xmlns:a16="http://schemas.microsoft.com/office/drawing/2014/main" id="{117D10B8-69E4-4686-9D36-72D4A523E6D7}"/>
              </a:ext>
            </a:extLst>
          </p:cNvPr>
          <p:cNvSpPr>
            <a:spLocks noGrp="1"/>
          </p:cNvSpPr>
          <p:nvPr>
            <p:ph type="title"/>
          </p:nvPr>
        </p:nvSpPr>
        <p:spPr/>
        <p:txBody>
          <a:bodyPr/>
          <a:lstStyle/>
          <a:p>
            <a:r>
              <a:rPr lang="en-US"/>
              <a:t>Creating solutions without heavy authentication</a:t>
            </a:r>
            <a:endParaRPr lang="en-US" dirty="0"/>
          </a:p>
        </p:txBody>
      </p:sp>
      <p:sp>
        <p:nvSpPr>
          <p:cNvPr id="5" name="Slide Number Placeholder 4">
            <a:extLst>
              <a:ext uri="{FF2B5EF4-FFF2-40B4-BE49-F238E27FC236}">
                <a16:creationId xmlns:a16="http://schemas.microsoft.com/office/drawing/2014/main" id="{7A7DA7C6-0A94-4D39-85A3-2569161EA8B1}"/>
              </a:ext>
            </a:extLst>
          </p:cNvPr>
          <p:cNvSpPr>
            <a:spLocks noGrp="1"/>
          </p:cNvSpPr>
          <p:nvPr>
            <p:ph type="sldNum" sz="quarter" idx="4"/>
          </p:nvPr>
        </p:nvSpPr>
        <p:spPr/>
        <p:txBody>
          <a:bodyPr/>
          <a:lstStyle/>
          <a:p>
            <a:fld id="{77F42D85-6D6D-4ED8-A207-576450FE2C32}" type="slidenum">
              <a:rPr lang="en-US" smtClean="0"/>
              <a:pPr/>
              <a:t>42</a:t>
            </a:fld>
            <a:endParaRPr lang="en-US" dirty="0"/>
          </a:p>
        </p:txBody>
      </p:sp>
      <p:grpSp>
        <p:nvGrpSpPr>
          <p:cNvPr id="15" name="Group 14">
            <a:extLst>
              <a:ext uri="{FF2B5EF4-FFF2-40B4-BE49-F238E27FC236}">
                <a16:creationId xmlns:a16="http://schemas.microsoft.com/office/drawing/2014/main" id="{D2FD812E-10CC-4DC9-9CBF-A8BA19A08814}"/>
              </a:ext>
            </a:extLst>
          </p:cNvPr>
          <p:cNvGrpSpPr>
            <a:grpSpLocks noChangeAspect="1"/>
          </p:cNvGrpSpPr>
          <p:nvPr/>
        </p:nvGrpSpPr>
        <p:grpSpPr>
          <a:xfrm>
            <a:off x="8780324" y="642936"/>
            <a:ext cx="2667000" cy="5281292"/>
            <a:chOff x="8686800" y="231421"/>
            <a:chExt cx="2895600" cy="5733975"/>
          </a:xfrm>
        </p:grpSpPr>
        <p:pic>
          <p:nvPicPr>
            <p:cNvPr id="14" name="Picture 13">
              <a:extLst>
                <a:ext uri="{FF2B5EF4-FFF2-40B4-BE49-F238E27FC236}">
                  <a16:creationId xmlns:a16="http://schemas.microsoft.com/office/drawing/2014/main" id="{A6A52BF2-B384-4BAE-AE24-593452C1F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231421"/>
              <a:ext cx="2895600" cy="5733975"/>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649EC70-7C85-4060-8209-877B4C0DC5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1389" y="914400"/>
              <a:ext cx="2486852" cy="4414163"/>
            </a:xfrm>
            <a:prstGeom prst="rect">
              <a:avLst/>
            </a:prstGeom>
            <a:ln>
              <a:noFill/>
            </a:ln>
            <a:effectLst>
              <a:outerShdw blurRad="190500" algn="tl" rotWithShape="0">
                <a:srgbClr val="000000">
                  <a:alpha val="70000"/>
                </a:srgbClr>
              </a:outerShdw>
            </a:effectLst>
          </p:spPr>
        </p:pic>
      </p:grpSp>
      <p:sp>
        <p:nvSpPr>
          <p:cNvPr id="11" name="Explosion: 8 Points 10">
            <a:extLst>
              <a:ext uri="{FF2B5EF4-FFF2-40B4-BE49-F238E27FC236}">
                <a16:creationId xmlns:a16="http://schemas.microsoft.com/office/drawing/2014/main" id="{EA448DA7-C0DB-45C2-B617-17591EFBB962}"/>
              </a:ext>
            </a:extLst>
          </p:cNvPr>
          <p:cNvSpPr/>
          <p:nvPr/>
        </p:nvSpPr>
        <p:spPr>
          <a:xfrm>
            <a:off x="6553200" y="5179975"/>
            <a:ext cx="2819400" cy="2074545"/>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a:r>
              <a:rPr lang="en-US" sz="1400" dirty="0"/>
              <a:t>Shooting for possible beta prior to June Leadership</a:t>
            </a:r>
          </a:p>
        </p:txBody>
      </p:sp>
    </p:spTree>
    <p:extLst>
      <p:ext uri="{BB962C8B-B14F-4D97-AF65-F5344CB8AC3E}">
        <p14:creationId xmlns:p14="http://schemas.microsoft.com/office/powerpoint/2010/main" val="49735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F67E5-440C-484E-B6BD-DD2EE5E8A549}"/>
              </a:ext>
            </a:extLst>
          </p:cNvPr>
          <p:cNvSpPr>
            <a:spLocks noGrp="1"/>
          </p:cNvSpPr>
          <p:nvPr>
            <p:ph type="title"/>
          </p:nvPr>
        </p:nvSpPr>
        <p:spPr>
          <a:xfrm>
            <a:off x="304801" y="609600"/>
            <a:ext cx="4011084" cy="1752600"/>
          </a:xfrm>
        </p:spPr>
        <p:txBody>
          <a:bodyPr/>
          <a:lstStyle/>
          <a:p>
            <a:r>
              <a:rPr lang="en-US" sz="3600" dirty="0"/>
              <a:t>Now let’s do some CEO-to-CEO brainstorming...</a:t>
            </a:r>
          </a:p>
        </p:txBody>
      </p:sp>
      <p:sp>
        <p:nvSpPr>
          <p:cNvPr id="8" name="Subtitle 7">
            <a:extLst>
              <a:ext uri="{FF2B5EF4-FFF2-40B4-BE49-F238E27FC236}">
                <a16:creationId xmlns:a16="http://schemas.microsoft.com/office/drawing/2014/main" id="{6FEEA360-5018-4392-8760-096D4A57E72D}"/>
              </a:ext>
            </a:extLst>
          </p:cNvPr>
          <p:cNvSpPr>
            <a:spLocks noGrp="1"/>
          </p:cNvSpPr>
          <p:nvPr>
            <p:ph idx="1"/>
          </p:nvPr>
        </p:nvSpPr>
        <p:spPr/>
        <p:txBody>
          <a:bodyPr/>
          <a:lstStyle/>
          <a:p>
            <a:pPr>
              <a:lnSpc>
                <a:spcPts val="3600"/>
              </a:lnSpc>
            </a:pPr>
            <a:r>
              <a:rPr lang="en-US" dirty="0"/>
              <a:t>Do you need a new cultural response to your members and their needs?</a:t>
            </a:r>
          </a:p>
          <a:p>
            <a:pPr lvl="1">
              <a:lnSpc>
                <a:spcPts val="3600"/>
              </a:lnSpc>
            </a:pPr>
            <a:r>
              <a:rPr lang="en-US" sz="2400" dirty="0"/>
              <a:t>Do you think it will be black and white </a:t>
            </a:r>
            <a:r>
              <a:rPr lang="en-US" sz="2400" i="1" dirty="0"/>
              <a:t>(an organized process, declared and tracked)</a:t>
            </a:r>
            <a:r>
              <a:rPr lang="en-US" dirty="0"/>
              <a:t> </a:t>
            </a:r>
            <a:r>
              <a:rPr lang="en-US" sz="2400" dirty="0"/>
              <a:t>or will it happen organically?</a:t>
            </a:r>
          </a:p>
          <a:p>
            <a:pPr>
              <a:lnSpc>
                <a:spcPts val="3600"/>
              </a:lnSpc>
            </a:pPr>
            <a:r>
              <a:rPr lang="en-US" dirty="0"/>
              <a:t>We’re about to be 20 years into the new century – do you have a choice as you watch the world change around us?</a:t>
            </a:r>
          </a:p>
          <a:p>
            <a:pPr lvl="1">
              <a:lnSpc>
                <a:spcPts val="3600"/>
              </a:lnSpc>
            </a:pPr>
            <a:r>
              <a:rPr lang="en-US" sz="2400" dirty="0"/>
              <a:t>What was once an interesting alternative for retailers will soon redefine everything for employees and customer-owners</a:t>
            </a:r>
          </a:p>
        </p:txBody>
      </p:sp>
      <p:sp>
        <p:nvSpPr>
          <p:cNvPr id="9" name="Rectangle 8">
            <a:extLst>
              <a:ext uri="{FF2B5EF4-FFF2-40B4-BE49-F238E27FC236}">
                <a16:creationId xmlns:a16="http://schemas.microsoft.com/office/drawing/2014/main" id="{DC75C244-D057-496A-94B8-E742A89AD45F}"/>
              </a:ext>
            </a:extLst>
          </p:cNvPr>
          <p:cNvSpPr/>
          <p:nvPr/>
        </p:nvSpPr>
        <p:spPr>
          <a:xfrm>
            <a:off x="228600" y="5410200"/>
            <a:ext cx="2438400" cy="1345818"/>
          </a:xfrm>
          <a:prstGeom prst="rect">
            <a:avLst/>
          </a:prstGeom>
        </p:spPr>
        <p:txBody>
          <a:bodyPr wrap="square">
            <a:spAutoFit/>
          </a:bodyPr>
          <a:lstStyle/>
          <a:p>
            <a:pPr>
              <a:lnSpc>
                <a:spcPts val="2400"/>
              </a:lnSpc>
            </a:pPr>
            <a:r>
              <a:rPr lang="en-US" sz="4400" baseline="-10000" dirty="0">
                <a:solidFill>
                  <a:srgbClr val="FFFF00"/>
                </a:solidFill>
              </a:rPr>
              <a:t>“</a:t>
            </a:r>
            <a:r>
              <a:rPr lang="en-US" sz="1400" i="1" dirty="0">
                <a:solidFill>
                  <a:schemeClr val="bg1"/>
                </a:solidFill>
              </a:rPr>
              <a:t>A TNT session designed to bring out CU leaders ready to </a:t>
            </a:r>
            <a:r>
              <a:rPr lang="en-US" sz="1400" b="1" i="1" dirty="0">
                <a:solidFill>
                  <a:srgbClr val="FFFF00"/>
                </a:solidFill>
              </a:rPr>
              <a:t>Teach</a:t>
            </a:r>
            <a:r>
              <a:rPr lang="en-US" sz="1400" i="1" dirty="0">
                <a:solidFill>
                  <a:schemeClr val="bg1"/>
                </a:solidFill>
              </a:rPr>
              <a:t>, </a:t>
            </a:r>
            <a:r>
              <a:rPr lang="en-US" sz="1400" b="1" i="1" dirty="0">
                <a:solidFill>
                  <a:srgbClr val="FFFF00"/>
                </a:solidFill>
              </a:rPr>
              <a:t>Negotiate</a:t>
            </a:r>
            <a:r>
              <a:rPr lang="en-US" sz="1400" i="1" dirty="0">
                <a:solidFill>
                  <a:schemeClr val="bg1"/>
                </a:solidFill>
              </a:rPr>
              <a:t> and </a:t>
            </a:r>
            <a:r>
              <a:rPr lang="en-US" sz="1400" b="1" i="1" dirty="0">
                <a:solidFill>
                  <a:srgbClr val="FFFF00"/>
                </a:solidFill>
              </a:rPr>
              <a:t>Tell</a:t>
            </a:r>
            <a:r>
              <a:rPr lang="en-US" sz="1400" i="1" dirty="0">
                <a:solidFill>
                  <a:schemeClr val="bg1"/>
                </a:solidFill>
              </a:rPr>
              <a:t> their point of view</a:t>
            </a:r>
            <a:r>
              <a:rPr lang="en-US" sz="4400" baseline="-10000" dirty="0">
                <a:solidFill>
                  <a:srgbClr val="FFFF00"/>
                </a:solidFill>
              </a:rPr>
              <a:t>”</a:t>
            </a:r>
            <a:endParaRPr lang="en-US" sz="1400" baseline="-10000" dirty="0">
              <a:solidFill>
                <a:srgbClr val="FFFF00"/>
              </a:solidFill>
            </a:endParaRPr>
          </a:p>
        </p:txBody>
      </p:sp>
    </p:spTree>
    <p:extLst>
      <p:ext uri="{BB962C8B-B14F-4D97-AF65-F5344CB8AC3E}">
        <p14:creationId xmlns:p14="http://schemas.microsoft.com/office/powerpoint/2010/main" val="759228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F67E5-440C-484E-B6BD-DD2EE5E8A549}"/>
              </a:ext>
            </a:extLst>
          </p:cNvPr>
          <p:cNvSpPr>
            <a:spLocks noGrp="1"/>
          </p:cNvSpPr>
          <p:nvPr>
            <p:ph type="title"/>
          </p:nvPr>
        </p:nvSpPr>
        <p:spPr>
          <a:xfrm>
            <a:off x="304801" y="609600"/>
            <a:ext cx="4011084" cy="1752600"/>
          </a:xfrm>
        </p:spPr>
        <p:txBody>
          <a:bodyPr/>
          <a:lstStyle/>
          <a:p>
            <a:r>
              <a:rPr lang="en-US" sz="3600" dirty="0"/>
              <a:t>Now let’s do some CEO-to-CEO brainstorming...</a:t>
            </a:r>
          </a:p>
        </p:txBody>
      </p:sp>
      <p:sp>
        <p:nvSpPr>
          <p:cNvPr id="8" name="Subtitle 7">
            <a:extLst>
              <a:ext uri="{FF2B5EF4-FFF2-40B4-BE49-F238E27FC236}">
                <a16:creationId xmlns:a16="http://schemas.microsoft.com/office/drawing/2014/main" id="{6FEEA360-5018-4392-8760-096D4A57E72D}"/>
              </a:ext>
            </a:extLst>
          </p:cNvPr>
          <p:cNvSpPr>
            <a:spLocks noGrp="1"/>
          </p:cNvSpPr>
          <p:nvPr>
            <p:ph idx="1"/>
          </p:nvPr>
        </p:nvSpPr>
        <p:spPr/>
        <p:txBody>
          <a:bodyPr/>
          <a:lstStyle/>
          <a:p>
            <a:pPr>
              <a:lnSpc>
                <a:spcPts val="3600"/>
              </a:lnSpc>
            </a:pPr>
            <a:r>
              <a:rPr lang="en-US" dirty="0"/>
              <a:t>What did you hear in Randy’s briefing that interested you?  What did you disagree with?</a:t>
            </a:r>
          </a:p>
          <a:p>
            <a:pPr>
              <a:lnSpc>
                <a:spcPts val="3600"/>
              </a:lnSpc>
            </a:pPr>
            <a:r>
              <a:rPr lang="en-US" dirty="0"/>
              <a:t>What tactical options did you see that you weren’t aware of?</a:t>
            </a:r>
          </a:p>
          <a:p>
            <a:pPr>
              <a:lnSpc>
                <a:spcPts val="3600"/>
              </a:lnSpc>
            </a:pPr>
            <a:r>
              <a:rPr lang="en-US" dirty="0"/>
              <a:t>What tactics did you wish you’d seen?</a:t>
            </a:r>
          </a:p>
          <a:p>
            <a:pPr>
              <a:lnSpc>
                <a:spcPts val="3600"/>
              </a:lnSpc>
            </a:pPr>
            <a:r>
              <a:rPr lang="en-US" dirty="0"/>
              <a:t>What tactics are you already working on related to these ideas?</a:t>
            </a:r>
          </a:p>
        </p:txBody>
      </p:sp>
      <p:sp>
        <p:nvSpPr>
          <p:cNvPr id="9" name="Rectangle 8">
            <a:extLst>
              <a:ext uri="{FF2B5EF4-FFF2-40B4-BE49-F238E27FC236}">
                <a16:creationId xmlns:a16="http://schemas.microsoft.com/office/drawing/2014/main" id="{DC75C244-D057-496A-94B8-E742A89AD45F}"/>
              </a:ext>
            </a:extLst>
          </p:cNvPr>
          <p:cNvSpPr/>
          <p:nvPr/>
        </p:nvSpPr>
        <p:spPr>
          <a:xfrm>
            <a:off x="228600" y="5410200"/>
            <a:ext cx="2438400" cy="1345818"/>
          </a:xfrm>
          <a:prstGeom prst="rect">
            <a:avLst/>
          </a:prstGeom>
        </p:spPr>
        <p:txBody>
          <a:bodyPr wrap="square">
            <a:spAutoFit/>
          </a:bodyPr>
          <a:lstStyle/>
          <a:p>
            <a:pPr>
              <a:lnSpc>
                <a:spcPts val="2400"/>
              </a:lnSpc>
            </a:pPr>
            <a:r>
              <a:rPr lang="en-US" sz="4400" baseline="-10000" dirty="0">
                <a:solidFill>
                  <a:srgbClr val="FFFF00"/>
                </a:solidFill>
              </a:rPr>
              <a:t>“</a:t>
            </a:r>
            <a:r>
              <a:rPr lang="en-US" sz="1400" i="1" dirty="0">
                <a:solidFill>
                  <a:schemeClr val="bg1"/>
                </a:solidFill>
              </a:rPr>
              <a:t>A TNT session designed to bring out CU leaders ready to </a:t>
            </a:r>
            <a:r>
              <a:rPr lang="en-US" sz="1400" b="1" i="1" dirty="0">
                <a:solidFill>
                  <a:srgbClr val="FFFF00"/>
                </a:solidFill>
              </a:rPr>
              <a:t>Teach</a:t>
            </a:r>
            <a:r>
              <a:rPr lang="en-US" sz="1400" i="1" dirty="0">
                <a:solidFill>
                  <a:schemeClr val="bg1"/>
                </a:solidFill>
              </a:rPr>
              <a:t>, </a:t>
            </a:r>
            <a:r>
              <a:rPr lang="en-US" sz="1400" b="1" i="1" dirty="0">
                <a:solidFill>
                  <a:srgbClr val="FFFF00"/>
                </a:solidFill>
              </a:rPr>
              <a:t>Negotiate</a:t>
            </a:r>
            <a:r>
              <a:rPr lang="en-US" sz="1400" i="1" dirty="0">
                <a:solidFill>
                  <a:schemeClr val="bg1"/>
                </a:solidFill>
              </a:rPr>
              <a:t> and </a:t>
            </a:r>
            <a:r>
              <a:rPr lang="en-US" sz="1400" b="1" i="1" dirty="0">
                <a:solidFill>
                  <a:srgbClr val="FFFF00"/>
                </a:solidFill>
              </a:rPr>
              <a:t>Tell</a:t>
            </a:r>
            <a:r>
              <a:rPr lang="en-US" sz="1400" i="1" dirty="0">
                <a:solidFill>
                  <a:schemeClr val="bg1"/>
                </a:solidFill>
              </a:rPr>
              <a:t> their point of view</a:t>
            </a:r>
            <a:r>
              <a:rPr lang="en-US" sz="4400" baseline="-10000" dirty="0">
                <a:solidFill>
                  <a:srgbClr val="FFFF00"/>
                </a:solidFill>
              </a:rPr>
              <a:t>”</a:t>
            </a:r>
            <a:endParaRPr lang="en-US" sz="1400" baseline="-10000" dirty="0">
              <a:solidFill>
                <a:srgbClr val="FFFF00"/>
              </a:solidFill>
            </a:endParaRPr>
          </a:p>
        </p:txBody>
      </p:sp>
      <p:sp>
        <p:nvSpPr>
          <p:cNvPr id="5" name="Cloud Callout 1">
            <a:extLst>
              <a:ext uri="{FF2B5EF4-FFF2-40B4-BE49-F238E27FC236}">
                <a16:creationId xmlns:a16="http://schemas.microsoft.com/office/drawing/2014/main" id="{316FE4D5-C3EA-4EB1-B7A5-E6E191F6C302}"/>
              </a:ext>
            </a:extLst>
          </p:cNvPr>
          <p:cNvSpPr/>
          <p:nvPr/>
        </p:nvSpPr>
        <p:spPr>
          <a:xfrm>
            <a:off x="4348310" y="4949007"/>
            <a:ext cx="3881290" cy="1499235"/>
          </a:xfrm>
          <a:prstGeom prst="cloudCallout">
            <a:avLst>
              <a:gd name="adj1" fmla="val -55454"/>
              <a:gd name="adj2" fmla="val -36124"/>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spAutoFit/>
          </a:bodyPr>
          <a:lstStyle/>
          <a:p>
            <a:pPr algn="ctr"/>
            <a:r>
              <a:rPr lang="en-US" sz="1600" dirty="0"/>
              <a:t>As other thoughts occur to you over the next few weeks, go to the CEO Strategies page and leave a comment</a:t>
            </a:r>
          </a:p>
        </p:txBody>
      </p:sp>
    </p:spTree>
    <p:extLst>
      <p:ext uri="{BB962C8B-B14F-4D97-AF65-F5344CB8AC3E}">
        <p14:creationId xmlns:p14="http://schemas.microsoft.com/office/powerpoint/2010/main" val="1160284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01919-D9DE-4F32-911D-42298D5A97D8}"/>
              </a:ext>
            </a:extLst>
          </p:cNvPr>
          <p:cNvSpPr>
            <a:spLocks noGrp="1"/>
          </p:cNvSpPr>
          <p:nvPr>
            <p:ph type="ctrTitle"/>
          </p:nvPr>
        </p:nvSpPr>
        <p:spPr>
          <a:xfrm>
            <a:off x="711200" y="3273425"/>
            <a:ext cx="4673600" cy="1470025"/>
          </a:xfrm>
        </p:spPr>
        <p:txBody>
          <a:bodyPr/>
          <a:lstStyle/>
          <a:p>
            <a:r>
              <a:rPr lang="en-US" dirty="0">
                <a:solidFill>
                  <a:schemeClr val="bg1"/>
                </a:solidFill>
              </a:rPr>
              <a:t>CEO School</a:t>
            </a:r>
            <a:br>
              <a:rPr lang="en-US" dirty="0">
                <a:solidFill>
                  <a:schemeClr val="bg1"/>
                </a:solidFill>
              </a:rPr>
            </a:br>
            <a:r>
              <a:rPr lang="en-US" dirty="0">
                <a:solidFill>
                  <a:schemeClr val="bg1"/>
                </a:solidFill>
              </a:rPr>
              <a:t>Part 3</a:t>
            </a:r>
            <a:br>
              <a:rPr lang="en-US" dirty="0"/>
            </a:br>
            <a:br>
              <a:rPr lang="en-US" dirty="0"/>
            </a:br>
            <a:r>
              <a:rPr lang="en-US" dirty="0"/>
              <a:t>What does it mean to add a data administrator to your organizational chart?</a:t>
            </a:r>
          </a:p>
        </p:txBody>
      </p:sp>
      <p:sp>
        <p:nvSpPr>
          <p:cNvPr id="8" name="Subtitle 7">
            <a:extLst>
              <a:ext uri="{FF2B5EF4-FFF2-40B4-BE49-F238E27FC236}">
                <a16:creationId xmlns:a16="http://schemas.microsoft.com/office/drawing/2014/main" id="{135BA7B1-8590-4D55-B887-0465DBA7A18C}"/>
              </a:ext>
            </a:extLst>
          </p:cNvPr>
          <p:cNvSpPr>
            <a:spLocks noGrp="1"/>
          </p:cNvSpPr>
          <p:nvPr>
            <p:ph type="subTitle" idx="1"/>
          </p:nvPr>
        </p:nvSpPr>
        <p:spPr>
          <a:xfrm>
            <a:off x="711200" y="5029200"/>
            <a:ext cx="5537200" cy="1066800"/>
          </a:xfrm>
        </p:spPr>
        <p:txBody>
          <a:bodyPr/>
          <a:lstStyle/>
          <a:p>
            <a:r>
              <a:rPr lang="en-US" b="1" dirty="0">
                <a:effectLst/>
              </a:rPr>
              <a:t>What if you as a CEO had to add these new duties to your daily work?  Could you?  Should you?</a:t>
            </a:r>
          </a:p>
          <a:p>
            <a:r>
              <a:rPr lang="en-US" i="1" dirty="0">
                <a:effectLst/>
              </a:rPr>
              <a:t>Building teams that will change your future</a:t>
            </a:r>
          </a:p>
          <a:p>
            <a:endParaRPr lang="en-US" dirty="0">
              <a:effectLst/>
            </a:endParaRPr>
          </a:p>
        </p:txBody>
      </p:sp>
      <p:sp>
        <p:nvSpPr>
          <p:cNvPr id="5" name="Slide Number Placeholder 4">
            <a:extLst>
              <a:ext uri="{FF2B5EF4-FFF2-40B4-BE49-F238E27FC236}">
                <a16:creationId xmlns:a16="http://schemas.microsoft.com/office/drawing/2014/main" id="{AB37045A-CAB3-4DBD-A89D-6927AC557F49}"/>
              </a:ext>
            </a:extLst>
          </p:cNvPr>
          <p:cNvSpPr>
            <a:spLocks noGrp="1"/>
          </p:cNvSpPr>
          <p:nvPr>
            <p:ph type="sldNum" sz="quarter" idx="4294967295"/>
          </p:nvPr>
        </p:nvSpPr>
        <p:spPr>
          <a:xfrm>
            <a:off x="0" y="6145213"/>
            <a:ext cx="812800" cy="365125"/>
          </a:xfrm>
        </p:spPr>
        <p:txBody>
          <a:bodyPr/>
          <a:lstStyle/>
          <a:p>
            <a:fld id="{77F42D85-6D6D-4ED8-A207-576450FE2C32}" type="slidenum">
              <a:rPr lang="en-US" smtClean="0"/>
              <a:pPr/>
              <a:t>45</a:t>
            </a:fld>
            <a:endParaRPr lang="en-US" dirty="0"/>
          </a:p>
        </p:txBody>
      </p:sp>
    </p:spTree>
    <p:extLst>
      <p:ext uri="{BB962C8B-B14F-4D97-AF65-F5344CB8AC3E}">
        <p14:creationId xmlns:p14="http://schemas.microsoft.com/office/powerpoint/2010/main" val="8250108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8EE72-B594-48BB-AD83-E10EFD961219}"/>
              </a:ext>
            </a:extLst>
          </p:cNvPr>
          <p:cNvSpPr>
            <a:spLocks noGrp="1"/>
          </p:cNvSpPr>
          <p:nvPr>
            <p:ph idx="15"/>
          </p:nvPr>
        </p:nvSpPr>
        <p:spPr>
          <a:xfrm>
            <a:off x="508000" y="2057400"/>
            <a:ext cx="7035800" cy="3733801"/>
          </a:xfrm>
        </p:spPr>
        <p:txBody>
          <a:bodyPr/>
          <a:lstStyle/>
          <a:p>
            <a:r>
              <a:rPr lang="en-US" dirty="0"/>
              <a:t>Data competency is not like choosing to enter a new business</a:t>
            </a:r>
          </a:p>
          <a:p>
            <a:pPr lvl="1"/>
            <a:r>
              <a:rPr lang="en-US" dirty="0"/>
              <a:t>For example, adding mortgage loans as something new to sell</a:t>
            </a:r>
          </a:p>
          <a:p>
            <a:r>
              <a:rPr lang="en-US" dirty="0"/>
              <a:t>In every business today, there is an intuitive belief that everyone, providers and consumers, need to be better at data</a:t>
            </a:r>
          </a:p>
          <a:p>
            <a:pPr lvl="1"/>
            <a:r>
              <a:rPr lang="en-US" dirty="0"/>
              <a:t>Better at finding digital content</a:t>
            </a:r>
          </a:p>
          <a:p>
            <a:pPr lvl="1"/>
            <a:r>
              <a:rPr lang="en-US" dirty="0"/>
              <a:t>Better at consuming digital content</a:t>
            </a:r>
          </a:p>
          <a:p>
            <a:pPr lvl="1"/>
            <a:r>
              <a:rPr lang="en-US" dirty="0"/>
              <a:t>Better at acting on content to solve a problem</a:t>
            </a:r>
          </a:p>
          <a:p>
            <a:pPr lvl="1"/>
            <a:r>
              <a:rPr lang="en-US" dirty="0"/>
              <a:t>Better at navigating a world based on content that is </a:t>
            </a:r>
            <a:br>
              <a:rPr lang="en-US" dirty="0"/>
            </a:br>
            <a:r>
              <a:rPr lang="en-US" dirty="0"/>
              <a:t>instantly available</a:t>
            </a:r>
          </a:p>
          <a:p>
            <a:r>
              <a:rPr lang="en-US" dirty="0"/>
              <a:t>Who is leading this charge at your credit union? </a:t>
            </a:r>
          </a:p>
          <a:p>
            <a:pPr lvl="1"/>
            <a:r>
              <a:rPr lang="en-US" dirty="0"/>
              <a:t>What job title do they have today?  What will it be tomorrow? </a:t>
            </a:r>
          </a:p>
          <a:p>
            <a:pPr lvl="1"/>
            <a:r>
              <a:rPr lang="en-US" dirty="0"/>
              <a:t>What external team might you engage with your internal resources?</a:t>
            </a:r>
          </a:p>
        </p:txBody>
      </p:sp>
      <p:sp>
        <p:nvSpPr>
          <p:cNvPr id="3" name="Subtitle 2">
            <a:extLst>
              <a:ext uri="{FF2B5EF4-FFF2-40B4-BE49-F238E27FC236}">
                <a16:creationId xmlns:a16="http://schemas.microsoft.com/office/drawing/2014/main" id="{F566B35A-641D-4792-8F14-1D7628C50D67}"/>
              </a:ext>
            </a:extLst>
          </p:cNvPr>
          <p:cNvSpPr>
            <a:spLocks noGrp="1"/>
          </p:cNvSpPr>
          <p:nvPr>
            <p:ph type="subTitle" idx="14"/>
          </p:nvPr>
        </p:nvSpPr>
        <p:spPr/>
        <p:txBody>
          <a:bodyPr/>
          <a:lstStyle/>
          <a:p>
            <a:r>
              <a:rPr lang="en-US" dirty="0"/>
              <a:t>Do you need a person?  Do you need a team?  How do you build new competencies?</a:t>
            </a:r>
          </a:p>
        </p:txBody>
      </p:sp>
      <p:sp>
        <p:nvSpPr>
          <p:cNvPr id="4" name="Title 3">
            <a:extLst>
              <a:ext uri="{FF2B5EF4-FFF2-40B4-BE49-F238E27FC236}">
                <a16:creationId xmlns:a16="http://schemas.microsoft.com/office/drawing/2014/main" id="{11EE2FA8-0024-432A-A3A3-FF07079EB810}"/>
              </a:ext>
            </a:extLst>
          </p:cNvPr>
          <p:cNvSpPr>
            <a:spLocks noGrp="1"/>
          </p:cNvSpPr>
          <p:nvPr>
            <p:ph type="title"/>
          </p:nvPr>
        </p:nvSpPr>
        <p:spPr/>
        <p:txBody>
          <a:bodyPr/>
          <a:lstStyle/>
          <a:p>
            <a:r>
              <a:rPr lang="en-US" dirty="0"/>
              <a:t>Data, data, data: A competency you must secure</a:t>
            </a:r>
          </a:p>
        </p:txBody>
      </p:sp>
      <p:sp>
        <p:nvSpPr>
          <p:cNvPr id="5" name="Slide Number Placeholder 4">
            <a:extLst>
              <a:ext uri="{FF2B5EF4-FFF2-40B4-BE49-F238E27FC236}">
                <a16:creationId xmlns:a16="http://schemas.microsoft.com/office/drawing/2014/main" id="{E786EE5D-B411-46F3-B394-ECE050184722}"/>
              </a:ext>
            </a:extLst>
          </p:cNvPr>
          <p:cNvSpPr>
            <a:spLocks noGrp="1"/>
          </p:cNvSpPr>
          <p:nvPr>
            <p:ph type="sldNum" sz="quarter" idx="4"/>
          </p:nvPr>
        </p:nvSpPr>
        <p:spPr/>
        <p:txBody>
          <a:bodyPr/>
          <a:lstStyle/>
          <a:p>
            <a:fld id="{77F42D85-6D6D-4ED8-A207-576450FE2C32}" type="slidenum">
              <a:rPr lang="en-US" smtClean="0"/>
              <a:pPr/>
              <a:t>46</a:t>
            </a:fld>
            <a:endParaRPr lang="en-US" dirty="0"/>
          </a:p>
        </p:txBody>
      </p:sp>
      <p:pic>
        <p:nvPicPr>
          <p:cNvPr id="9" name="Picture 8">
            <a:extLst>
              <a:ext uri="{FF2B5EF4-FFF2-40B4-BE49-F238E27FC236}">
                <a16:creationId xmlns:a16="http://schemas.microsoft.com/office/drawing/2014/main" id="{9455E36A-7C09-4C29-B678-FF52CEF9A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2667000"/>
            <a:ext cx="4029074" cy="2686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3836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193BB6-DC8B-439C-BEC8-04B14E327FF0}"/>
              </a:ext>
            </a:extLst>
          </p:cNvPr>
          <p:cNvSpPr>
            <a:spLocks noGrp="1"/>
          </p:cNvSpPr>
          <p:nvPr>
            <p:ph type="title"/>
          </p:nvPr>
        </p:nvSpPr>
        <p:spPr/>
        <p:txBody>
          <a:bodyPr/>
          <a:lstStyle/>
          <a:p>
            <a:r>
              <a:rPr lang="en-US" dirty="0"/>
              <a:t>Digital content is not the same as statistical analysis – specialize in both</a:t>
            </a:r>
          </a:p>
        </p:txBody>
      </p:sp>
      <p:sp>
        <p:nvSpPr>
          <p:cNvPr id="5" name="Slide Number Placeholder 4">
            <a:extLst>
              <a:ext uri="{FF2B5EF4-FFF2-40B4-BE49-F238E27FC236}">
                <a16:creationId xmlns:a16="http://schemas.microsoft.com/office/drawing/2014/main" id="{FAF752B6-72AB-44E8-AA88-7E1EE201D9B1}"/>
              </a:ext>
            </a:extLst>
          </p:cNvPr>
          <p:cNvSpPr>
            <a:spLocks noGrp="1"/>
          </p:cNvSpPr>
          <p:nvPr>
            <p:ph type="sldNum" sz="quarter" idx="4"/>
          </p:nvPr>
        </p:nvSpPr>
        <p:spPr/>
        <p:txBody>
          <a:bodyPr/>
          <a:lstStyle/>
          <a:p>
            <a:fld id="{77F42D85-6D6D-4ED8-A207-576450FE2C32}" type="slidenum">
              <a:rPr lang="en-US" smtClean="0"/>
              <a:pPr/>
              <a:t>47</a:t>
            </a:fld>
            <a:endParaRPr lang="en-US" dirty="0"/>
          </a:p>
        </p:txBody>
      </p:sp>
      <p:graphicFrame>
        <p:nvGraphicFramePr>
          <p:cNvPr id="15" name="Diagram 14">
            <a:extLst>
              <a:ext uri="{FF2B5EF4-FFF2-40B4-BE49-F238E27FC236}">
                <a16:creationId xmlns:a16="http://schemas.microsoft.com/office/drawing/2014/main" id="{8884446D-3AFB-422C-BCCA-8ECB12EA80FF}"/>
              </a:ext>
            </a:extLst>
          </p:cNvPr>
          <p:cNvGraphicFramePr/>
          <p:nvPr>
            <p:extLst>
              <p:ext uri="{D42A27DB-BD31-4B8C-83A1-F6EECF244321}">
                <p14:modId xmlns:p14="http://schemas.microsoft.com/office/powerpoint/2010/main" val="3894665241"/>
              </p:ext>
            </p:extLst>
          </p:nvPr>
        </p:nvGraphicFramePr>
        <p:xfrm>
          <a:off x="1594374" y="605591"/>
          <a:ext cx="3457074" cy="5871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9C364592-EE80-466B-B02A-B45618DC5ED7}"/>
              </a:ext>
            </a:extLst>
          </p:cNvPr>
          <p:cNvSpPr txBox="1"/>
          <p:nvPr/>
        </p:nvSpPr>
        <p:spPr>
          <a:xfrm>
            <a:off x="762000" y="2826056"/>
            <a:ext cx="987643" cy="923330"/>
          </a:xfrm>
          <a:prstGeom prst="rect">
            <a:avLst/>
          </a:prstGeom>
          <a:noFill/>
        </p:spPr>
        <p:txBody>
          <a:bodyPr wrap="none" rtlCol="0">
            <a:spAutoFit/>
          </a:bodyPr>
          <a:lstStyle/>
          <a:p>
            <a:pPr algn="ctr"/>
            <a:r>
              <a:rPr lang="en-US" b="1" dirty="0">
                <a:solidFill>
                  <a:schemeClr val="accent3"/>
                </a:solidFill>
                <a:latin typeface="Calibri" panose="020F0502020204030204" pitchFamily="34" charset="0"/>
                <a:cs typeface="Calibri" panose="020F0502020204030204" pitchFamily="34" charset="0"/>
              </a:rPr>
              <a:t>For </a:t>
            </a:r>
            <a:br>
              <a:rPr lang="en-US" b="1" dirty="0">
                <a:solidFill>
                  <a:schemeClr val="accent3"/>
                </a:solidFill>
                <a:latin typeface="Calibri" panose="020F0502020204030204" pitchFamily="34" charset="0"/>
                <a:cs typeface="Calibri" panose="020F0502020204030204" pitchFamily="34" charset="0"/>
              </a:rPr>
            </a:br>
            <a:r>
              <a:rPr lang="en-US" b="1" dirty="0">
                <a:solidFill>
                  <a:schemeClr val="accent3"/>
                </a:solidFill>
                <a:latin typeface="Calibri" panose="020F0502020204030204" pitchFamily="34" charset="0"/>
                <a:cs typeface="Calibri" panose="020F0502020204030204" pitchFamily="34" charset="0"/>
              </a:rPr>
              <a:t>Internal </a:t>
            </a:r>
            <a:br>
              <a:rPr lang="en-US" b="1" dirty="0">
                <a:solidFill>
                  <a:schemeClr val="accent3"/>
                </a:solidFill>
                <a:latin typeface="Calibri" panose="020F0502020204030204" pitchFamily="34" charset="0"/>
                <a:cs typeface="Calibri" panose="020F0502020204030204" pitchFamily="34" charset="0"/>
              </a:rPr>
            </a:br>
            <a:r>
              <a:rPr lang="en-US" b="1" dirty="0">
                <a:solidFill>
                  <a:schemeClr val="accent3"/>
                </a:solidFill>
                <a:latin typeface="Calibri" panose="020F0502020204030204" pitchFamily="34" charset="0"/>
                <a:cs typeface="Calibri" panose="020F0502020204030204" pitchFamily="34" charset="0"/>
              </a:rPr>
              <a:t>Users</a:t>
            </a:r>
          </a:p>
        </p:txBody>
      </p:sp>
      <p:sp>
        <p:nvSpPr>
          <p:cNvPr id="17" name="TextBox 16">
            <a:extLst>
              <a:ext uri="{FF2B5EF4-FFF2-40B4-BE49-F238E27FC236}">
                <a16:creationId xmlns:a16="http://schemas.microsoft.com/office/drawing/2014/main" id="{EC7D74B6-CB31-4BF0-ACE1-3AF9DEF24DB6}"/>
              </a:ext>
            </a:extLst>
          </p:cNvPr>
          <p:cNvSpPr txBox="1"/>
          <p:nvPr/>
        </p:nvSpPr>
        <p:spPr>
          <a:xfrm>
            <a:off x="5012261" y="3108341"/>
            <a:ext cx="826958" cy="646331"/>
          </a:xfrm>
          <a:prstGeom prst="rect">
            <a:avLst/>
          </a:prstGeom>
          <a:noFill/>
        </p:spPr>
        <p:txBody>
          <a:bodyPr wrap="none" rtlCol="0">
            <a:spAutoFit/>
          </a:bodyPr>
          <a:lstStyle/>
          <a:p>
            <a:pPr algn="ctr"/>
            <a:r>
              <a:rPr lang="en-US" b="1" dirty="0">
                <a:solidFill>
                  <a:schemeClr val="accent3"/>
                </a:solidFill>
                <a:latin typeface="Calibri" panose="020F0502020204030204" pitchFamily="34" charset="0"/>
                <a:cs typeface="Calibri" panose="020F0502020204030204" pitchFamily="34" charset="0"/>
              </a:rPr>
              <a:t>For </a:t>
            </a:r>
            <a:br>
              <a:rPr lang="en-US" b="1" dirty="0">
                <a:solidFill>
                  <a:schemeClr val="accent3"/>
                </a:solidFill>
                <a:latin typeface="Calibri" panose="020F0502020204030204" pitchFamily="34" charset="0"/>
                <a:cs typeface="Calibri" panose="020F0502020204030204" pitchFamily="34" charset="0"/>
              </a:rPr>
            </a:br>
            <a:r>
              <a:rPr lang="en-US" b="1" dirty="0">
                <a:solidFill>
                  <a:schemeClr val="accent3"/>
                </a:solidFill>
                <a:latin typeface="Calibri" panose="020F0502020204030204" pitchFamily="34" charset="0"/>
                <a:cs typeface="Calibri" panose="020F0502020204030204" pitchFamily="34" charset="0"/>
              </a:rPr>
              <a:t>Clients</a:t>
            </a:r>
          </a:p>
        </p:txBody>
      </p:sp>
      <p:sp>
        <p:nvSpPr>
          <p:cNvPr id="18" name="Rectangle 17">
            <a:extLst>
              <a:ext uri="{FF2B5EF4-FFF2-40B4-BE49-F238E27FC236}">
                <a16:creationId xmlns:a16="http://schemas.microsoft.com/office/drawing/2014/main" id="{63D2109B-0A16-48B3-8765-20C066121FBF}"/>
              </a:ext>
            </a:extLst>
          </p:cNvPr>
          <p:cNvSpPr/>
          <p:nvPr/>
        </p:nvSpPr>
        <p:spPr>
          <a:xfrm>
            <a:off x="3494027" y="774976"/>
            <a:ext cx="1191352" cy="430887"/>
          </a:xfrm>
          <a:prstGeom prst="rect">
            <a:avLst/>
          </a:prstGeom>
        </p:spPr>
        <p:txBody>
          <a:bodyPr wrap="none">
            <a:spAutoFit/>
          </a:bodyPr>
          <a:lstStyle/>
          <a:p>
            <a:pPr lvl="0" algn="ctr"/>
            <a:r>
              <a:rPr lang="en-US" sz="1100" b="1" dirty="0">
                <a:solidFill>
                  <a:schemeClr val="accent1"/>
                </a:solidFill>
                <a:latin typeface="Calibri" panose="020F0502020204030204" pitchFamily="34" charset="0"/>
                <a:cs typeface="Calibri" panose="020F0502020204030204" pitchFamily="34" charset="0"/>
              </a:rPr>
              <a:t>Personalized call </a:t>
            </a:r>
            <a:br>
              <a:rPr lang="en-US" sz="1100" b="1" dirty="0">
                <a:solidFill>
                  <a:schemeClr val="accent1"/>
                </a:solidFill>
                <a:latin typeface="Calibri" panose="020F0502020204030204" pitchFamily="34" charset="0"/>
                <a:cs typeface="Calibri" panose="020F0502020204030204" pitchFamily="34" charset="0"/>
              </a:rPr>
            </a:br>
            <a:r>
              <a:rPr lang="en-US" sz="1100" b="1" dirty="0">
                <a:solidFill>
                  <a:schemeClr val="accent1"/>
                </a:solidFill>
                <a:latin typeface="Calibri" panose="020F0502020204030204" pitchFamily="34" charset="0"/>
                <a:cs typeface="Calibri" panose="020F0502020204030204" pitchFamily="34" charset="0"/>
              </a:rPr>
              <a:t>center response</a:t>
            </a:r>
          </a:p>
        </p:txBody>
      </p:sp>
      <p:sp>
        <p:nvSpPr>
          <p:cNvPr id="19" name="Rectangle 18">
            <a:extLst>
              <a:ext uri="{FF2B5EF4-FFF2-40B4-BE49-F238E27FC236}">
                <a16:creationId xmlns:a16="http://schemas.microsoft.com/office/drawing/2014/main" id="{31B62B05-E760-43A1-936D-A530D64F29E8}"/>
              </a:ext>
            </a:extLst>
          </p:cNvPr>
          <p:cNvSpPr/>
          <p:nvPr/>
        </p:nvSpPr>
        <p:spPr>
          <a:xfrm>
            <a:off x="3595016" y="1366864"/>
            <a:ext cx="1124027" cy="430887"/>
          </a:xfrm>
          <a:prstGeom prst="rect">
            <a:avLst/>
          </a:prstGeom>
        </p:spPr>
        <p:txBody>
          <a:bodyPr wrap="none">
            <a:spAutoFit/>
          </a:bodyPr>
          <a:lstStyle/>
          <a:p>
            <a:pPr lvl="0" algn="ctr"/>
            <a:r>
              <a:rPr lang="en-US" sz="1100" b="1" dirty="0">
                <a:solidFill>
                  <a:schemeClr val="accent1"/>
                </a:solidFill>
                <a:latin typeface="Calibri" panose="020F0502020204030204" pitchFamily="34" charset="0"/>
                <a:cs typeface="Calibri" panose="020F0502020204030204" pitchFamily="34" charset="0"/>
              </a:rPr>
              <a:t>An explosion of </a:t>
            </a:r>
            <a:br>
              <a:rPr lang="en-US" sz="1100" b="1" dirty="0">
                <a:solidFill>
                  <a:schemeClr val="accent1"/>
                </a:solidFill>
                <a:latin typeface="Calibri" panose="020F0502020204030204" pitchFamily="34" charset="0"/>
                <a:cs typeface="Calibri" panose="020F0502020204030204" pitchFamily="34" charset="0"/>
              </a:rPr>
            </a:br>
            <a:r>
              <a:rPr lang="en-US" sz="1100" b="1" dirty="0">
                <a:solidFill>
                  <a:schemeClr val="accent1"/>
                </a:solidFill>
                <a:latin typeface="Calibri" panose="020F0502020204030204" pitchFamily="34" charset="0"/>
                <a:cs typeface="Calibri" panose="020F0502020204030204" pitchFamily="34" charset="0"/>
              </a:rPr>
              <a:t>how-to videos</a:t>
            </a:r>
          </a:p>
        </p:txBody>
      </p:sp>
      <p:sp>
        <p:nvSpPr>
          <p:cNvPr id="20" name="Left Brace 19">
            <a:extLst>
              <a:ext uri="{FF2B5EF4-FFF2-40B4-BE49-F238E27FC236}">
                <a16:creationId xmlns:a16="http://schemas.microsoft.com/office/drawing/2014/main" id="{0D3D2B20-5C28-4478-8BC3-84E458A0FEDE}"/>
              </a:ext>
            </a:extLst>
          </p:cNvPr>
          <p:cNvSpPr/>
          <p:nvPr/>
        </p:nvSpPr>
        <p:spPr>
          <a:xfrm rot="985359">
            <a:off x="1668590" y="2319463"/>
            <a:ext cx="411267" cy="2597626"/>
          </a:xfrm>
          <a:prstGeom prst="leftBrace">
            <a:avLst>
              <a:gd name="adj1" fmla="val 207593"/>
              <a:gd name="adj2"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sp>
        <p:nvSpPr>
          <p:cNvPr id="21" name="Left Brace 20">
            <a:extLst>
              <a:ext uri="{FF2B5EF4-FFF2-40B4-BE49-F238E27FC236}">
                <a16:creationId xmlns:a16="http://schemas.microsoft.com/office/drawing/2014/main" id="{18A0DA5C-44C8-4375-95A6-ADB3F08D4DCC}"/>
              </a:ext>
            </a:extLst>
          </p:cNvPr>
          <p:cNvSpPr/>
          <p:nvPr/>
        </p:nvSpPr>
        <p:spPr>
          <a:xfrm rot="9899298">
            <a:off x="4558103" y="2323266"/>
            <a:ext cx="411267" cy="2596896"/>
          </a:xfrm>
          <a:prstGeom prst="leftBrace">
            <a:avLst>
              <a:gd name="adj1" fmla="val 207885"/>
              <a:gd name="adj2"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graphicFrame>
        <p:nvGraphicFramePr>
          <p:cNvPr id="28" name="Diagram 27">
            <a:extLst>
              <a:ext uri="{FF2B5EF4-FFF2-40B4-BE49-F238E27FC236}">
                <a16:creationId xmlns:a16="http://schemas.microsoft.com/office/drawing/2014/main" id="{425FBA56-7B3C-49D8-AC84-EA3ECEE7795D}"/>
              </a:ext>
            </a:extLst>
          </p:cNvPr>
          <p:cNvGraphicFramePr/>
          <p:nvPr>
            <p:extLst>
              <p:ext uri="{D42A27DB-BD31-4B8C-83A1-F6EECF244321}">
                <p14:modId xmlns:p14="http://schemas.microsoft.com/office/powerpoint/2010/main" val="1374864632"/>
              </p:ext>
            </p:extLst>
          </p:nvPr>
        </p:nvGraphicFramePr>
        <p:xfrm>
          <a:off x="7747288" y="605591"/>
          <a:ext cx="3457074" cy="58714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 name="TextBox 28">
            <a:extLst>
              <a:ext uri="{FF2B5EF4-FFF2-40B4-BE49-F238E27FC236}">
                <a16:creationId xmlns:a16="http://schemas.microsoft.com/office/drawing/2014/main" id="{01FA83C1-1D4B-4905-91C5-0F340A99BFD3}"/>
              </a:ext>
            </a:extLst>
          </p:cNvPr>
          <p:cNvSpPr txBox="1"/>
          <p:nvPr/>
        </p:nvSpPr>
        <p:spPr>
          <a:xfrm>
            <a:off x="6781800" y="2969842"/>
            <a:ext cx="987643" cy="923330"/>
          </a:xfrm>
          <a:prstGeom prst="rect">
            <a:avLst/>
          </a:prstGeom>
          <a:noFill/>
        </p:spPr>
        <p:txBody>
          <a:bodyPr wrap="none" rtlCol="0">
            <a:spAutoFit/>
          </a:bodyPr>
          <a:lstStyle/>
          <a:p>
            <a:pPr algn="ctr"/>
            <a:r>
              <a:rPr lang="en-US" b="1" dirty="0">
                <a:solidFill>
                  <a:schemeClr val="accent3"/>
                </a:solidFill>
                <a:latin typeface="Calibri" panose="020F0502020204030204" pitchFamily="34" charset="0"/>
                <a:cs typeface="Calibri" panose="020F0502020204030204" pitchFamily="34" charset="0"/>
              </a:rPr>
              <a:t>For </a:t>
            </a:r>
            <a:br>
              <a:rPr lang="en-US" b="1" dirty="0">
                <a:solidFill>
                  <a:schemeClr val="accent3"/>
                </a:solidFill>
                <a:latin typeface="Calibri" panose="020F0502020204030204" pitchFamily="34" charset="0"/>
                <a:cs typeface="Calibri" panose="020F0502020204030204" pitchFamily="34" charset="0"/>
              </a:rPr>
            </a:br>
            <a:r>
              <a:rPr lang="en-US" b="1" dirty="0">
                <a:solidFill>
                  <a:schemeClr val="accent3"/>
                </a:solidFill>
                <a:latin typeface="Calibri" panose="020F0502020204030204" pitchFamily="34" charset="0"/>
                <a:cs typeface="Calibri" panose="020F0502020204030204" pitchFamily="34" charset="0"/>
              </a:rPr>
              <a:t>Internal </a:t>
            </a:r>
            <a:br>
              <a:rPr lang="en-US" b="1" dirty="0">
                <a:solidFill>
                  <a:schemeClr val="accent3"/>
                </a:solidFill>
                <a:latin typeface="Calibri" panose="020F0502020204030204" pitchFamily="34" charset="0"/>
                <a:cs typeface="Calibri" panose="020F0502020204030204" pitchFamily="34" charset="0"/>
              </a:rPr>
            </a:br>
            <a:r>
              <a:rPr lang="en-US" b="1" dirty="0">
                <a:solidFill>
                  <a:schemeClr val="accent3"/>
                </a:solidFill>
                <a:latin typeface="Calibri" panose="020F0502020204030204" pitchFamily="34" charset="0"/>
                <a:cs typeface="Calibri" panose="020F0502020204030204" pitchFamily="34" charset="0"/>
              </a:rPr>
              <a:t>Users</a:t>
            </a:r>
          </a:p>
        </p:txBody>
      </p:sp>
      <p:sp>
        <p:nvSpPr>
          <p:cNvPr id="30" name="TextBox 29">
            <a:extLst>
              <a:ext uri="{FF2B5EF4-FFF2-40B4-BE49-F238E27FC236}">
                <a16:creationId xmlns:a16="http://schemas.microsoft.com/office/drawing/2014/main" id="{30971CEA-CEE7-491E-BD0B-D696BECE47FD}"/>
              </a:ext>
            </a:extLst>
          </p:cNvPr>
          <p:cNvSpPr txBox="1"/>
          <p:nvPr/>
        </p:nvSpPr>
        <p:spPr>
          <a:xfrm>
            <a:off x="11165175" y="3108341"/>
            <a:ext cx="826958" cy="646331"/>
          </a:xfrm>
          <a:prstGeom prst="rect">
            <a:avLst/>
          </a:prstGeom>
          <a:noFill/>
        </p:spPr>
        <p:txBody>
          <a:bodyPr wrap="none" rtlCol="0">
            <a:spAutoFit/>
          </a:bodyPr>
          <a:lstStyle/>
          <a:p>
            <a:pPr algn="ctr"/>
            <a:r>
              <a:rPr lang="en-US" b="1" dirty="0">
                <a:solidFill>
                  <a:schemeClr val="accent3"/>
                </a:solidFill>
                <a:latin typeface="Calibri" panose="020F0502020204030204" pitchFamily="34" charset="0"/>
                <a:cs typeface="Calibri" panose="020F0502020204030204" pitchFamily="34" charset="0"/>
              </a:rPr>
              <a:t>For </a:t>
            </a:r>
            <a:br>
              <a:rPr lang="en-US" b="1" dirty="0">
                <a:solidFill>
                  <a:schemeClr val="accent3"/>
                </a:solidFill>
                <a:latin typeface="Calibri" panose="020F0502020204030204" pitchFamily="34" charset="0"/>
                <a:cs typeface="Calibri" panose="020F0502020204030204" pitchFamily="34" charset="0"/>
              </a:rPr>
            </a:br>
            <a:r>
              <a:rPr lang="en-US" b="1" dirty="0">
                <a:solidFill>
                  <a:schemeClr val="accent3"/>
                </a:solidFill>
                <a:latin typeface="Calibri" panose="020F0502020204030204" pitchFamily="34" charset="0"/>
                <a:cs typeface="Calibri" panose="020F0502020204030204" pitchFamily="34" charset="0"/>
              </a:rPr>
              <a:t>Clients</a:t>
            </a:r>
          </a:p>
        </p:txBody>
      </p:sp>
      <p:sp>
        <p:nvSpPr>
          <p:cNvPr id="31" name="Rectangle 30">
            <a:extLst>
              <a:ext uri="{FF2B5EF4-FFF2-40B4-BE49-F238E27FC236}">
                <a16:creationId xmlns:a16="http://schemas.microsoft.com/office/drawing/2014/main" id="{9A8DFD4E-8555-4D56-8F37-801676FA9F4A}"/>
              </a:ext>
            </a:extLst>
          </p:cNvPr>
          <p:cNvSpPr/>
          <p:nvPr/>
        </p:nvSpPr>
        <p:spPr>
          <a:xfrm>
            <a:off x="9646941" y="774976"/>
            <a:ext cx="1191352" cy="430887"/>
          </a:xfrm>
          <a:prstGeom prst="rect">
            <a:avLst/>
          </a:prstGeom>
        </p:spPr>
        <p:txBody>
          <a:bodyPr wrap="none">
            <a:spAutoFit/>
          </a:bodyPr>
          <a:lstStyle/>
          <a:p>
            <a:pPr lvl="0" algn="ctr"/>
            <a:r>
              <a:rPr lang="en-US" sz="1100" b="1" dirty="0">
                <a:solidFill>
                  <a:schemeClr val="accent1"/>
                </a:solidFill>
                <a:latin typeface="Calibri" panose="020F0502020204030204" pitchFamily="34" charset="0"/>
                <a:cs typeface="Calibri" panose="020F0502020204030204" pitchFamily="34" charset="0"/>
              </a:rPr>
              <a:t>Personalized call </a:t>
            </a:r>
            <a:br>
              <a:rPr lang="en-US" sz="1100" b="1" dirty="0">
                <a:solidFill>
                  <a:schemeClr val="accent1"/>
                </a:solidFill>
                <a:latin typeface="Calibri" panose="020F0502020204030204" pitchFamily="34" charset="0"/>
                <a:cs typeface="Calibri" panose="020F0502020204030204" pitchFamily="34" charset="0"/>
              </a:rPr>
            </a:br>
            <a:r>
              <a:rPr lang="en-US" sz="1100" b="1" dirty="0">
                <a:solidFill>
                  <a:schemeClr val="accent1"/>
                </a:solidFill>
                <a:latin typeface="Calibri" panose="020F0502020204030204" pitchFamily="34" charset="0"/>
                <a:cs typeface="Calibri" panose="020F0502020204030204" pitchFamily="34" charset="0"/>
              </a:rPr>
              <a:t>center response</a:t>
            </a:r>
          </a:p>
        </p:txBody>
      </p:sp>
      <p:sp>
        <p:nvSpPr>
          <p:cNvPr id="32" name="Rectangle 31">
            <a:extLst>
              <a:ext uri="{FF2B5EF4-FFF2-40B4-BE49-F238E27FC236}">
                <a16:creationId xmlns:a16="http://schemas.microsoft.com/office/drawing/2014/main" id="{6F42B27D-D7DB-43BA-9165-87FEB7130558}"/>
              </a:ext>
            </a:extLst>
          </p:cNvPr>
          <p:cNvSpPr/>
          <p:nvPr/>
        </p:nvSpPr>
        <p:spPr>
          <a:xfrm>
            <a:off x="9747930" y="1366864"/>
            <a:ext cx="1124027" cy="430887"/>
          </a:xfrm>
          <a:prstGeom prst="rect">
            <a:avLst/>
          </a:prstGeom>
        </p:spPr>
        <p:txBody>
          <a:bodyPr wrap="none">
            <a:spAutoFit/>
          </a:bodyPr>
          <a:lstStyle/>
          <a:p>
            <a:pPr lvl="0" algn="ctr"/>
            <a:r>
              <a:rPr lang="en-US" sz="1100" b="1" dirty="0">
                <a:solidFill>
                  <a:schemeClr val="accent1"/>
                </a:solidFill>
                <a:latin typeface="Calibri" panose="020F0502020204030204" pitchFamily="34" charset="0"/>
                <a:cs typeface="Calibri" panose="020F0502020204030204" pitchFamily="34" charset="0"/>
              </a:rPr>
              <a:t>An explosion of </a:t>
            </a:r>
            <a:br>
              <a:rPr lang="en-US" sz="1100" b="1" dirty="0">
                <a:solidFill>
                  <a:schemeClr val="accent1"/>
                </a:solidFill>
                <a:latin typeface="Calibri" panose="020F0502020204030204" pitchFamily="34" charset="0"/>
                <a:cs typeface="Calibri" panose="020F0502020204030204" pitchFamily="34" charset="0"/>
              </a:rPr>
            </a:br>
            <a:r>
              <a:rPr lang="en-US" sz="1100" b="1" dirty="0">
                <a:solidFill>
                  <a:schemeClr val="accent1"/>
                </a:solidFill>
                <a:latin typeface="Calibri" panose="020F0502020204030204" pitchFamily="34" charset="0"/>
                <a:cs typeface="Calibri" panose="020F0502020204030204" pitchFamily="34" charset="0"/>
              </a:rPr>
              <a:t>how-to videos</a:t>
            </a:r>
          </a:p>
        </p:txBody>
      </p:sp>
      <p:sp>
        <p:nvSpPr>
          <p:cNvPr id="33" name="Left Brace 32">
            <a:extLst>
              <a:ext uri="{FF2B5EF4-FFF2-40B4-BE49-F238E27FC236}">
                <a16:creationId xmlns:a16="http://schemas.microsoft.com/office/drawing/2014/main" id="{41C80945-DC1C-4D28-91AB-4BBFFBFE90C3}"/>
              </a:ext>
            </a:extLst>
          </p:cNvPr>
          <p:cNvSpPr/>
          <p:nvPr/>
        </p:nvSpPr>
        <p:spPr>
          <a:xfrm rot="985359">
            <a:off x="7688390" y="2319463"/>
            <a:ext cx="411267" cy="2597626"/>
          </a:xfrm>
          <a:prstGeom prst="leftBrace">
            <a:avLst>
              <a:gd name="adj1" fmla="val 207593"/>
              <a:gd name="adj2"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sp>
        <p:nvSpPr>
          <p:cNvPr id="34" name="Left Brace 33">
            <a:extLst>
              <a:ext uri="{FF2B5EF4-FFF2-40B4-BE49-F238E27FC236}">
                <a16:creationId xmlns:a16="http://schemas.microsoft.com/office/drawing/2014/main" id="{2D9FB290-3586-4B8D-BBED-12136F099546}"/>
              </a:ext>
            </a:extLst>
          </p:cNvPr>
          <p:cNvSpPr/>
          <p:nvPr/>
        </p:nvSpPr>
        <p:spPr>
          <a:xfrm rot="9899298">
            <a:off x="10711017" y="2323266"/>
            <a:ext cx="411267" cy="2596896"/>
          </a:xfrm>
          <a:prstGeom prst="leftBrace">
            <a:avLst>
              <a:gd name="adj1" fmla="val 207885"/>
              <a:gd name="adj2"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EDFEF344-8F09-4159-BBD5-E594B7EC7519}"/>
              </a:ext>
            </a:extLst>
          </p:cNvPr>
          <p:cNvSpPr/>
          <p:nvPr/>
        </p:nvSpPr>
        <p:spPr>
          <a:xfrm>
            <a:off x="8066738" y="2314314"/>
            <a:ext cx="2769282" cy="2987338"/>
          </a:xfrm>
          <a:prstGeom prst="ellipse">
            <a:avLst/>
          </a:prstGeom>
          <a:solidFill>
            <a:srgbClr val="FFFFFF">
              <a:alpha val="80000"/>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rPr>
              <a:t>Your </a:t>
            </a:r>
            <a:br>
              <a:rPr lang="en-US" sz="2400" b="1" dirty="0">
                <a:solidFill>
                  <a:schemeClr val="accent1">
                    <a:lumMod val="50000"/>
                  </a:schemeClr>
                </a:solidFill>
              </a:rPr>
            </a:br>
            <a:r>
              <a:rPr lang="en-US" sz="2400" b="1" dirty="0">
                <a:solidFill>
                  <a:schemeClr val="accent1">
                    <a:lumMod val="50000"/>
                  </a:schemeClr>
                </a:solidFill>
              </a:rPr>
              <a:t>Online Stores</a:t>
            </a:r>
          </a:p>
        </p:txBody>
      </p:sp>
      <p:pic>
        <p:nvPicPr>
          <p:cNvPr id="25" name="Picture 24">
            <a:extLst>
              <a:ext uri="{FF2B5EF4-FFF2-40B4-BE49-F238E27FC236}">
                <a16:creationId xmlns:a16="http://schemas.microsoft.com/office/drawing/2014/main" id="{A465E4E0-6534-44EB-9B0B-EAE05157D1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8397" y="4516467"/>
            <a:ext cx="2005370" cy="536245"/>
          </a:xfrm>
          <a:prstGeom prst="rect">
            <a:avLst/>
          </a:prstGeom>
        </p:spPr>
      </p:pic>
      <p:pic>
        <p:nvPicPr>
          <p:cNvPr id="26" name="Picture 25">
            <a:extLst>
              <a:ext uri="{FF2B5EF4-FFF2-40B4-BE49-F238E27FC236}">
                <a16:creationId xmlns:a16="http://schemas.microsoft.com/office/drawing/2014/main" id="{22D3C017-1E6E-4559-B75C-F2FE293B04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8596" y="2707206"/>
            <a:ext cx="826813" cy="1047466"/>
          </a:xfrm>
          <a:prstGeom prst="rect">
            <a:avLst/>
          </a:prstGeom>
        </p:spPr>
      </p:pic>
      <p:pic>
        <p:nvPicPr>
          <p:cNvPr id="27" name="Picture 26">
            <a:extLst>
              <a:ext uri="{FF2B5EF4-FFF2-40B4-BE49-F238E27FC236}">
                <a16:creationId xmlns:a16="http://schemas.microsoft.com/office/drawing/2014/main" id="{492FDEB8-8C85-4B21-A817-FF5BBB4F59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75843" y="2671491"/>
            <a:ext cx="648785" cy="960456"/>
          </a:xfrm>
          <a:prstGeom prst="rect">
            <a:avLst/>
          </a:prstGeom>
        </p:spPr>
      </p:pic>
    </p:spTree>
    <p:extLst>
      <p:ext uri="{BB962C8B-B14F-4D97-AF65-F5344CB8AC3E}">
        <p14:creationId xmlns:p14="http://schemas.microsoft.com/office/powerpoint/2010/main" val="2840123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0">
            <a:extLst>
              <a:ext uri="{FF2B5EF4-FFF2-40B4-BE49-F238E27FC236}">
                <a16:creationId xmlns:a16="http://schemas.microsoft.com/office/drawing/2014/main" id="{4CC0E267-3B57-438C-B5BC-0CE2C404BC2C}"/>
              </a:ext>
            </a:extLst>
          </p:cNvPr>
          <p:cNvSpPr>
            <a:spLocks noGrp="1"/>
          </p:cNvSpPr>
          <p:nvPr>
            <p:ph type="subTitle" idx="14"/>
          </p:nvPr>
        </p:nvSpPr>
        <p:spPr/>
        <p:txBody>
          <a:bodyPr/>
          <a:lstStyle/>
          <a:p>
            <a:r>
              <a:rPr lang="en-US" dirty="0"/>
              <a:t>One more thing for you to consume, or to bake into your organization’s resume </a:t>
            </a:r>
          </a:p>
        </p:txBody>
      </p:sp>
      <p:sp>
        <p:nvSpPr>
          <p:cNvPr id="6" name="Title 5">
            <a:extLst>
              <a:ext uri="{FF2B5EF4-FFF2-40B4-BE49-F238E27FC236}">
                <a16:creationId xmlns:a16="http://schemas.microsoft.com/office/drawing/2014/main" id="{99F3699B-55E4-4C86-93D5-E498C2BADB03}"/>
              </a:ext>
            </a:extLst>
          </p:cNvPr>
          <p:cNvSpPr>
            <a:spLocks noGrp="1"/>
          </p:cNvSpPr>
          <p:nvPr>
            <p:ph type="title"/>
          </p:nvPr>
        </p:nvSpPr>
        <p:spPr/>
        <p:txBody>
          <a:bodyPr/>
          <a:lstStyle/>
          <a:p>
            <a:r>
              <a:rPr lang="en-US"/>
              <a:t>Why all of this is a CEO project (and problem)</a:t>
            </a:r>
            <a:endParaRPr lang="en-US" dirty="0"/>
          </a:p>
        </p:txBody>
      </p:sp>
      <p:sp>
        <p:nvSpPr>
          <p:cNvPr id="3" name="Slide Number Placeholder 2">
            <a:extLst>
              <a:ext uri="{FF2B5EF4-FFF2-40B4-BE49-F238E27FC236}">
                <a16:creationId xmlns:a16="http://schemas.microsoft.com/office/drawing/2014/main" id="{5D4FA9C0-A9C1-459A-8DAD-27006271366A}"/>
              </a:ext>
            </a:extLst>
          </p:cNvPr>
          <p:cNvSpPr>
            <a:spLocks noGrp="1"/>
          </p:cNvSpPr>
          <p:nvPr>
            <p:ph type="sldNum" sz="quarter" idx="4"/>
          </p:nvPr>
        </p:nvSpPr>
        <p:spPr/>
        <p:txBody>
          <a:bodyPr/>
          <a:lstStyle/>
          <a:p>
            <a:fld id="{77F42D85-6D6D-4ED8-A207-576450FE2C32}" type="slidenum">
              <a:rPr lang="en-US" smtClean="0"/>
              <a:pPr/>
              <a:t>48</a:t>
            </a:fld>
            <a:endParaRPr lang="en-US" dirty="0"/>
          </a:p>
        </p:txBody>
      </p:sp>
      <p:sp>
        <p:nvSpPr>
          <p:cNvPr id="20" name="Text Placeholder 19">
            <a:extLst>
              <a:ext uri="{FF2B5EF4-FFF2-40B4-BE49-F238E27FC236}">
                <a16:creationId xmlns:a16="http://schemas.microsoft.com/office/drawing/2014/main" id="{12ED0BD6-B3BC-48F5-9A9E-45784BAF7F0B}"/>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9546D395-A4E2-45DB-9157-CB81CB92E2BB}"/>
              </a:ext>
            </a:extLst>
          </p:cNvPr>
          <p:cNvPicPr>
            <a:picLocks noChangeAspect="1"/>
          </p:cNvPicPr>
          <p:nvPr/>
        </p:nvPicPr>
        <p:blipFill rotWithShape="1">
          <a:blip r:embed="rId3"/>
          <a:srcRect b="19759"/>
          <a:stretch/>
        </p:blipFill>
        <p:spPr>
          <a:xfrm>
            <a:off x="6248400" y="2362200"/>
            <a:ext cx="5748774" cy="185332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B4F281EF-B218-4814-B3B7-DD8F65194738}"/>
              </a:ext>
            </a:extLst>
          </p:cNvPr>
          <p:cNvPicPr>
            <a:picLocks noChangeAspect="1"/>
          </p:cNvPicPr>
          <p:nvPr/>
        </p:nvPicPr>
        <p:blipFill rotWithShape="1">
          <a:blip r:embed="rId4"/>
          <a:srcRect b="29583"/>
          <a:stretch/>
        </p:blipFill>
        <p:spPr>
          <a:xfrm>
            <a:off x="386087" y="4317891"/>
            <a:ext cx="5738599" cy="1526091"/>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5012DD14-CEA8-4D2C-B941-6AC3C94F32A2}"/>
              </a:ext>
            </a:extLst>
          </p:cNvPr>
          <p:cNvPicPr>
            <a:picLocks noChangeAspect="1"/>
          </p:cNvPicPr>
          <p:nvPr/>
        </p:nvPicPr>
        <p:blipFill>
          <a:blip r:embed="rId5"/>
          <a:stretch>
            <a:fillRect/>
          </a:stretch>
        </p:blipFill>
        <p:spPr>
          <a:xfrm>
            <a:off x="360403" y="2133600"/>
            <a:ext cx="5728424" cy="1729719"/>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B3570767-888D-4819-BA33-53BD2845FDAC}"/>
              </a:ext>
            </a:extLst>
          </p:cNvPr>
          <p:cNvPicPr>
            <a:picLocks noChangeAspect="1"/>
          </p:cNvPicPr>
          <p:nvPr/>
        </p:nvPicPr>
        <p:blipFill rotWithShape="1">
          <a:blip r:embed="rId6"/>
          <a:srcRect b="23407"/>
          <a:stretch/>
        </p:blipFill>
        <p:spPr>
          <a:xfrm>
            <a:off x="6334774" y="4572000"/>
            <a:ext cx="5738598" cy="2057399"/>
          </a:xfrm>
          <a:prstGeom prst="rect">
            <a:avLst/>
          </a:prstGeom>
          <a:ln>
            <a:noFill/>
          </a:ln>
          <a:effectLst>
            <a:outerShdw blurRad="190500" algn="tl" rotWithShape="0">
              <a:srgbClr val="000000">
                <a:alpha val="70000"/>
              </a:srgbClr>
            </a:outerShdw>
          </a:effectLst>
        </p:spPr>
      </p:pic>
      <p:sp>
        <p:nvSpPr>
          <p:cNvPr id="14" name="Cloud Callout 1">
            <a:extLst>
              <a:ext uri="{FF2B5EF4-FFF2-40B4-BE49-F238E27FC236}">
                <a16:creationId xmlns:a16="http://schemas.microsoft.com/office/drawing/2014/main" id="{9FAC6366-C360-402D-9A87-D70C8CF66EF5}"/>
              </a:ext>
            </a:extLst>
          </p:cNvPr>
          <p:cNvSpPr/>
          <p:nvPr/>
        </p:nvSpPr>
        <p:spPr>
          <a:xfrm>
            <a:off x="4558553" y="3668945"/>
            <a:ext cx="990600" cy="421660"/>
          </a:xfrm>
          <a:prstGeom prst="cloudCallout">
            <a:avLst>
              <a:gd name="adj1" fmla="val -44535"/>
              <a:gd name="adj2" fmla="val -78882"/>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dirty="0"/>
              <a:t>CIO</a:t>
            </a:r>
          </a:p>
        </p:txBody>
      </p:sp>
      <p:sp>
        <p:nvSpPr>
          <p:cNvPr id="15" name="Cloud Callout 1">
            <a:extLst>
              <a:ext uri="{FF2B5EF4-FFF2-40B4-BE49-F238E27FC236}">
                <a16:creationId xmlns:a16="http://schemas.microsoft.com/office/drawing/2014/main" id="{104CAFE6-A2A2-41C3-AE0D-8099D25309B6}"/>
              </a:ext>
            </a:extLst>
          </p:cNvPr>
          <p:cNvSpPr/>
          <p:nvPr/>
        </p:nvSpPr>
        <p:spPr>
          <a:xfrm>
            <a:off x="4038600" y="5758769"/>
            <a:ext cx="1066800" cy="421660"/>
          </a:xfrm>
          <a:prstGeom prst="cloudCallout">
            <a:avLst>
              <a:gd name="adj1" fmla="val -44535"/>
              <a:gd name="adj2" fmla="val -78882"/>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dirty="0"/>
              <a:t>COO</a:t>
            </a:r>
          </a:p>
        </p:txBody>
      </p:sp>
      <p:sp>
        <p:nvSpPr>
          <p:cNvPr id="16" name="Cloud Callout 1">
            <a:extLst>
              <a:ext uri="{FF2B5EF4-FFF2-40B4-BE49-F238E27FC236}">
                <a16:creationId xmlns:a16="http://schemas.microsoft.com/office/drawing/2014/main" id="{34522B69-C9AD-4234-A2BB-CBB585A0EC3F}"/>
              </a:ext>
            </a:extLst>
          </p:cNvPr>
          <p:cNvSpPr/>
          <p:nvPr/>
        </p:nvSpPr>
        <p:spPr>
          <a:xfrm>
            <a:off x="10695418" y="2397741"/>
            <a:ext cx="1024441" cy="421660"/>
          </a:xfrm>
          <a:prstGeom prst="cloudCallout">
            <a:avLst>
              <a:gd name="adj1" fmla="val -64662"/>
              <a:gd name="adj2" fmla="val 61437"/>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dirty="0"/>
              <a:t>??</a:t>
            </a:r>
          </a:p>
        </p:txBody>
      </p:sp>
      <p:sp>
        <p:nvSpPr>
          <p:cNvPr id="17" name="Cloud Callout 1">
            <a:extLst>
              <a:ext uri="{FF2B5EF4-FFF2-40B4-BE49-F238E27FC236}">
                <a16:creationId xmlns:a16="http://schemas.microsoft.com/office/drawing/2014/main" id="{59BA994D-691E-4E2E-8160-79D8FF5C2865}"/>
              </a:ext>
            </a:extLst>
          </p:cNvPr>
          <p:cNvSpPr/>
          <p:nvPr/>
        </p:nvSpPr>
        <p:spPr>
          <a:xfrm>
            <a:off x="10014596" y="4419600"/>
            <a:ext cx="1394035" cy="421660"/>
          </a:xfrm>
          <a:prstGeom prst="cloudCallout">
            <a:avLst>
              <a:gd name="adj1" fmla="val -53538"/>
              <a:gd name="adj2" fmla="val 82698"/>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dirty="0"/>
              <a:t>The Team</a:t>
            </a:r>
          </a:p>
        </p:txBody>
      </p:sp>
    </p:spTree>
    <p:extLst>
      <p:ext uri="{BB962C8B-B14F-4D97-AF65-F5344CB8AC3E}">
        <p14:creationId xmlns:p14="http://schemas.microsoft.com/office/powerpoint/2010/main" val="459767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6F2643-1147-4B3E-A8FA-1DE68A0739A8}"/>
              </a:ext>
            </a:extLst>
          </p:cNvPr>
          <p:cNvSpPr>
            <a:spLocks noGrp="1"/>
          </p:cNvSpPr>
          <p:nvPr>
            <p:ph idx="15"/>
          </p:nvPr>
        </p:nvSpPr>
        <p:spPr>
          <a:xfrm>
            <a:off x="508000" y="2057400"/>
            <a:ext cx="10515600" cy="4267200"/>
          </a:xfrm>
        </p:spPr>
        <p:txBody>
          <a:bodyPr/>
          <a:lstStyle/>
          <a:p>
            <a:r>
              <a:rPr lang="en-US" dirty="0"/>
              <a:t>Types of analysis </a:t>
            </a:r>
            <a:br>
              <a:rPr lang="en-US" dirty="0"/>
            </a:br>
            <a:r>
              <a:rPr lang="en-US" sz="1400" dirty="0">
                <a:solidFill>
                  <a:schemeClr val="accent1"/>
                </a:solidFill>
              </a:rPr>
              <a:t>(From “Six Types of Analyses Every Data Scientist Should Know” by Dr. Jeffrey Leek, Assistant Professor of Biostatistics at John Hopkins Bloomberg School of Public Health”, </a:t>
            </a:r>
            <a:r>
              <a:rPr lang="en-US" sz="1400" dirty="0">
                <a:solidFill>
                  <a:schemeClr val="accent1"/>
                </a:solidFill>
                <a:hlinkClick r:id="rId3"/>
              </a:rPr>
              <a:t>https://datascientistinsights.com</a:t>
            </a:r>
            <a:r>
              <a:rPr lang="en-US" sz="1400" dirty="0">
                <a:solidFill>
                  <a:schemeClr val="accent1"/>
                </a:solidFill>
              </a:rPr>
              <a:t>)</a:t>
            </a:r>
          </a:p>
          <a:p>
            <a:pPr lvl="1"/>
            <a:r>
              <a:rPr lang="en-US" b="1" dirty="0"/>
              <a:t>Descriptive</a:t>
            </a:r>
            <a:r>
              <a:rPr lang="en-US" dirty="0"/>
              <a:t> (least amount of effort):  The discipline of quantitatively describing the main features of a collection of data. In essence, it describes a set of data</a:t>
            </a:r>
          </a:p>
          <a:p>
            <a:pPr lvl="1"/>
            <a:r>
              <a:rPr lang="en-US" b="1" dirty="0"/>
              <a:t>Exploratory</a:t>
            </a:r>
            <a:r>
              <a:rPr lang="en-US" dirty="0"/>
              <a:t>: An approach to analyzing data sets to find previously unknown relationships</a:t>
            </a:r>
          </a:p>
          <a:p>
            <a:pPr lvl="1"/>
            <a:r>
              <a:rPr lang="en-US" b="1" dirty="0"/>
              <a:t>Inferential</a:t>
            </a:r>
            <a:r>
              <a:rPr lang="en-US" dirty="0"/>
              <a:t>: Aims to test theories about the nature of the world in general (or some part of it) based on samples of “subjects” taken from the world (or some part of it). That is, use a relatively small sample of data to say something about a bigger population</a:t>
            </a:r>
          </a:p>
          <a:p>
            <a:pPr lvl="1"/>
            <a:r>
              <a:rPr lang="en-US" b="1" dirty="0"/>
              <a:t>Predictive</a:t>
            </a:r>
            <a:r>
              <a:rPr lang="en-US" dirty="0"/>
              <a:t>: The various types of methods that analyze current and historical facts to make predictions about future events. In essence, to use the data on some objects to predict values for another object</a:t>
            </a:r>
          </a:p>
          <a:p>
            <a:pPr lvl="1"/>
            <a:r>
              <a:rPr lang="en-US" b="1" dirty="0"/>
              <a:t>Causal</a:t>
            </a:r>
            <a:r>
              <a:rPr lang="en-US" dirty="0"/>
              <a:t>: To find out what happens to one variable when you change another</a:t>
            </a:r>
          </a:p>
          <a:p>
            <a:pPr lvl="1"/>
            <a:r>
              <a:rPr lang="en-US" b="1" dirty="0"/>
              <a:t>Mechanistic</a:t>
            </a:r>
            <a:r>
              <a:rPr lang="en-US" dirty="0"/>
              <a:t> (most amount of effort): Understand the exact changes in variables that lead to changes in other variables for individual objects</a:t>
            </a:r>
          </a:p>
        </p:txBody>
      </p:sp>
      <p:sp>
        <p:nvSpPr>
          <p:cNvPr id="3" name="Subtitle 2">
            <a:extLst>
              <a:ext uri="{FF2B5EF4-FFF2-40B4-BE49-F238E27FC236}">
                <a16:creationId xmlns:a16="http://schemas.microsoft.com/office/drawing/2014/main" id="{7F5C62F6-7606-4E0A-B630-30277506719A}"/>
              </a:ext>
            </a:extLst>
          </p:cNvPr>
          <p:cNvSpPr>
            <a:spLocks noGrp="1"/>
          </p:cNvSpPr>
          <p:nvPr>
            <p:ph type="subTitle" idx="14"/>
          </p:nvPr>
        </p:nvSpPr>
        <p:spPr/>
        <p:txBody>
          <a:bodyPr/>
          <a:lstStyle/>
          <a:p>
            <a:r>
              <a:rPr lang="en-US" dirty="0"/>
              <a:t>What kind of analysis will you get for your investment in infrastructure and tools?</a:t>
            </a:r>
          </a:p>
        </p:txBody>
      </p:sp>
      <p:sp>
        <p:nvSpPr>
          <p:cNvPr id="4" name="Title 3">
            <a:extLst>
              <a:ext uri="{FF2B5EF4-FFF2-40B4-BE49-F238E27FC236}">
                <a16:creationId xmlns:a16="http://schemas.microsoft.com/office/drawing/2014/main" id="{9FC479AE-8472-4F3B-8932-95864C1468A9}"/>
              </a:ext>
            </a:extLst>
          </p:cNvPr>
          <p:cNvSpPr>
            <a:spLocks noGrp="1"/>
          </p:cNvSpPr>
          <p:nvPr>
            <p:ph type="title"/>
          </p:nvPr>
        </p:nvSpPr>
        <p:spPr/>
        <p:txBody>
          <a:bodyPr/>
          <a:lstStyle/>
          <a:p>
            <a:r>
              <a:rPr lang="en-US" dirty="0"/>
              <a:t>What is the expectation for the work product from your business intelligence team?</a:t>
            </a:r>
          </a:p>
        </p:txBody>
      </p:sp>
      <p:sp>
        <p:nvSpPr>
          <p:cNvPr id="5" name="Slide Number Placeholder 4">
            <a:extLst>
              <a:ext uri="{FF2B5EF4-FFF2-40B4-BE49-F238E27FC236}">
                <a16:creationId xmlns:a16="http://schemas.microsoft.com/office/drawing/2014/main" id="{39EF1822-A333-4234-9BF3-0B10A194AED5}"/>
              </a:ext>
            </a:extLst>
          </p:cNvPr>
          <p:cNvSpPr>
            <a:spLocks noGrp="1"/>
          </p:cNvSpPr>
          <p:nvPr>
            <p:ph type="sldNum" sz="quarter" idx="4"/>
          </p:nvPr>
        </p:nvSpPr>
        <p:spPr/>
        <p:txBody>
          <a:bodyPr/>
          <a:lstStyle/>
          <a:p>
            <a:fld id="{77F42D85-6D6D-4ED8-A207-576450FE2C32}" type="slidenum">
              <a:rPr lang="en-US" smtClean="0"/>
              <a:pPr/>
              <a:t>49</a:t>
            </a:fld>
            <a:endParaRPr lang="en-US" dirty="0"/>
          </a:p>
        </p:txBody>
      </p:sp>
      <p:sp>
        <p:nvSpPr>
          <p:cNvPr id="6" name="Text Placeholder 5">
            <a:extLst>
              <a:ext uri="{FF2B5EF4-FFF2-40B4-BE49-F238E27FC236}">
                <a16:creationId xmlns:a16="http://schemas.microsoft.com/office/drawing/2014/main" id="{DF016B89-1290-4888-A7F1-351C3A8403A5}"/>
              </a:ext>
            </a:extLst>
          </p:cNvPr>
          <p:cNvSpPr>
            <a:spLocks noGrp="1"/>
          </p:cNvSpPr>
          <p:nvPr>
            <p:ph type="body" sz="quarter" idx="13"/>
          </p:nvPr>
        </p:nvSpPr>
        <p:spPr>
          <a:xfrm>
            <a:off x="6324600" y="5486401"/>
            <a:ext cx="5359400" cy="1023294"/>
          </a:xfrm>
        </p:spPr>
        <p:txBody>
          <a:bodyPr/>
          <a:lstStyle/>
          <a:p>
            <a:r>
              <a:rPr lang="en-US" dirty="0"/>
              <a:t>Google “types of analysis” and you’ll get 192 million hits</a:t>
            </a:r>
          </a:p>
        </p:txBody>
      </p:sp>
    </p:spTree>
    <p:extLst>
      <p:ext uri="{BB962C8B-B14F-4D97-AF65-F5344CB8AC3E}">
        <p14:creationId xmlns:p14="http://schemas.microsoft.com/office/powerpoint/2010/main" val="16556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03D4C57-48C1-4862-97A3-AEAA4A53A640}"/>
              </a:ext>
            </a:extLst>
          </p:cNvPr>
          <p:cNvSpPr>
            <a:spLocks noGrp="1"/>
          </p:cNvSpPr>
          <p:nvPr>
            <p:ph idx="1"/>
          </p:nvPr>
        </p:nvSpPr>
        <p:spPr>
          <a:xfrm>
            <a:off x="5695857" y="1427467"/>
            <a:ext cx="6080760" cy="1468133"/>
          </a:xfrm>
        </p:spPr>
        <p:txBody>
          <a:bodyPr/>
          <a:lstStyle/>
          <a:p>
            <a:r>
              <a:rPr lang="en-US" dirty="0"/>
              <a:t>What does it mean to double down on all of our investments over the past decade?</a:t>
            </a:r>
          </a:p>
          <a:p>
            <a:r>
              <a:rPr lang="en-US" i="1" dirty="0">
                <a:solidFill>
                  <a:schemeClr val="accent6"/>
                </a:solidFill>
              </a:rPr>
              <a:t>Will CUs do the same?</a:t>
            </a:r>
          </a:p>
        </p:txBody>
      </p:sp>
      <p:sp>
        <p:nvSpPr>
          <p:cNvPr id="13" name="Text Placeholder 12">
            <a:extLst>
              <a:ext uri="{FF2B5EF4-FFF2-40B4-BE49-F238E27FC236}">
                <a16:creationId xmlns:a16="http://schemas.microsoft.com/office/drawing/2014/main" id="{93AAEA20-2575-40D1-BCC4-284BBC9211E6}"/>
              </a:ext>
            </a:extLst>
          </p:cNvPr>
          <p:cNvSpPr>
            <a:spLocks noGrp="1"/>
          </p:cNvSpPr>
          <p:nvPr>
            <p:ph type="body" sz="half" idx="2"/>
          </p:nvPr>
        </p:nvSpPr>
        <p:spPr>
          <a:xfrm>
            <a:off x="1622875" y="1341397"/>
            <a:ext cx="3657600" cy="1554480"/>
          </a:xfrm>
        </p:spPr>
        <p:txBody>
          <a:bodyPr/>
          <a:lstStyle/>
          <a:p>
            <a:r>
              <a:rPr lang="en-US" dirty="0"/>
              <a:t>Data in action</a:t>
            </a:r>
          </a:p>
        </p:txBody>
      </p:sp>
      <p:sp>
        <p:nvSpPr>
          <p:cNvPr id="14" name="Content Placeholder 13">
            <a:extLst>
              <a:ext uri="{FF2B5EF4-FFF2-40B4-BE49-F238E27FC236}">
                <a16:creationId xmlns:a16="http://schemas.microsoft.com/office/drawing/2014/main" id="{A7C14CE0-CD3D-4983-ACAA-F159BBD4DEAA}"/>
              </a:ext>
            </a:extLst>
          </p:cNvPr>
          <p:cNvSpPr>
            <a:spLocks noGrp="1"/>
          </p:cNvSpPr>
          <p:nvPr>
            <p:ph idx="10"/>
          </p:nvPr>
        </p:nvSpPr>
        <p:spPr>
          <a:xfrm>
            <a:off x="5695857" y="3200400"/>
            <a:ext cx="6080760" cy="1468133"/>
          </a:xfrm>
        </p:spPr>
        <p:txBody>
          <a:bodyPr/>
          <a:lstStyle/>
          <a:p>
            <a:r>
              <a:rPr lang="en-US" dirty="0"/>
              <a:t>Projects CEOs should consider – not just for your </a:t>
            </a:r>
            <a:r>
              <a:rPr lang="en-US" i="1" dirty="0"/>
              <a:t>consumers</a:t>
            </a:r>
            <a:r>
              <a:rPr lang="en-US" dirty="0"/>
              <a:t>, but also for your </a:t>
            </a:r>
            <a:r>
              <a:rPr lang="en-US" i="1" dirty="0"/>
              <a:t>volunteers</a:t>
            </a:r>
          </a:p>
          <a:p>
            <a:r>
              <a:rPr lang="en-US" i="1" dirty="0">
                <a:solidFill>
                  <a:schemeClr val="accent6"/>
                </a:solidFill>
              </a:rPr>
              <a:t>How can we make this a headline in CU business plans?</a:t>
            </a:r>
          </a:p>
        </p:txBody>
      </p:sp>
      <p:sp>
        <p:nvSpPr>
          <p:cNvPr id="15" name="Text Placeholder 14">
            <a:extLst>
              <a:ext uri="{FF2B5EF4-FFF2-40B4-BE49-F238E27FC236}">
                <a16:creationId xmlns:a16="http://schemas.microsoft.com/office/drawing/2014/main" id="{43AA8474-429B-4D91-AF66-4862F11894E3}"/>
              </a:ext>
            </a:extLst>
          </p:cNvPr>
          <p:cNvSpPr>
            <a:spLocks noGrp="1"/>
          </p:cNvSpPr>
          <p:nvPr>
            <p:ph type="body" sz="half" idx="11"/>
          </p:nvPr>
        </p:nvSpPr>
        <p:spPr/>
        <p:txBody>
          <a:bodyPr/>
          <a:lstStyle/>
          <a:p>
            <a:r>
              <a:rPr lang="en-US" dirty="0"/>
              <a:t>What does data mean to an Internet Retailer?</a:t>
            </a:r>
          </a:p>
        </p:txBody>
      </p:sp>
      <p:sp>
        <p:nvSpPr>
          <p:cNvPr id="16" name="Content Placeholder 15">
            <a:extLst>
              <a:ext uri="{FF2B5EF4-FFF2-40B4-BE49-F238E27FC236}">
                <a16:creationId xmlns:a16="http://schemas.microsoft.com/office/drawing/2014/main" id="{A3276CEC-A6B3-4DAA-ADE4-D92803CC8EB6}"/>
              </a:ext>
            </a:extLst>
          </p:cNvPr>
          <p:cNvSpPr>
            <a:spLocks noGrp="1"/>
          </p:cNvSpPr>
          <p:nvPr>
            <p:ph idx="12"/>
          </p:nvPr>
        </p:nvSpPr>
        <p:spPr>
          <a:xfrm>
            <a:off x="5695857" y="5257800"/>
            <a:ext cx="6080760" cy="1468133"/>
          </a:xfrm>
        </p:spPr>
        <p:txBody>
          <a:bodyPr/>
          <a:lstStyle/>
          <a:p>
            <a:r>
              <a:rPr lang="en-US" dirty="0"/>
              <a:t>What if you as a CEO had to add these new duties to your daily work?</a:t>
            </a:r>
          </a:p>
          <a:p>
            <a:r>
              <a:rPr lang="en-US" i="1" dirty="0">
                <a:solidFill>
                  <a:schemeClr val="accent6"/>
                </a:solidFill>
              </a:rPr>
              <a:t>Building teams that will change your future</a:t>
            </a:r>
          </a:p>
        </p:txBody>
      </p:sp>
      <p:sp>
        <p:nvSpPr>
          <p:cNvPr id="17" name="Text Placeholder 16">
            <a:extLst>
              <a:ext uri="{FF2B5EF4-FFF2-40B4-BE49-F238E27FC236}">
                <a16:creationId xmlns:a16="http://schemas.microsoft.com/office/drawing/2014/main" id="{9CA5C1EA-55AE-42D3-A93F-06323029B42E}"/>
              </a:ext>
            </a:extLst>
          </p:cNvPr>
          <p:cNvSpPr>
            <a:spLocks noGrp="1"/>
          </p:cNvSpPr>
          <p:nvPr>
            <p:ph type="body" sz="half" idx="13"/>
          </p:nvPr>
        </p:nvSpPr>
        <p:spPr/>
        <p:txBody>
          <a:bodyPr/>
          <a:lstStyle/>
          <a:p>
            <a:r>
              <a:rPr lang="en-US" sz="2600" dirty="0"/>
              <a:t>What does it mean to add a data administrator to your organizational chart?</a:t>
            </a:r>
          </a:p>
        </p:txBody>
      </p:sp>
      <p:sp>
        <p:nvSpPr>
          <p:cNvPr id="18" name="Text Placeholder 17">
            <a:extLst>
              <a:ext uri="{FF2B5EF4-FFF2-40B4-BE49-F238E27FC236}">
                <a16:creationId xmlns:a16="http://schemas.microsoft.com/office/drawing/2014/main" id="{A944DB8C-4A00-4F0E-AE0A-2F2C96E839B0}"/>
              </a:ext>
            </a:extLst>
          </p:cNvPr>
          <p:cNvSpPr>
            <a:spLocks noGrp="1"/>
          </p:cNvSpPr>
          <p:nvPr>
            <p:ph type="body" sz="half" idx="14"/>
          </p:nvPr>
        </p:nvSpPr>
        <p:spPr/>
        <p:txBody>
          <a:bodyPr/>
          <a:lstStyle/>
          <a:p>
            <a:r>
              <a:rPr lang="en-US" dirty="0"/>
              <a:t>1</a:t>
            </a:r>
          </a:p>
        </p:txBody>
      </p:sp>
      <p:sp>
        <p:nvSpPr>
          <p:cNvPr id="19" name="Text Placeholder 18">
            <a:extLst>
              <a:ext uri="{FF2B5EF4-FFF2-40B4-BE49-F238E27FC236}">
                <a16:creationId xmlns:a16="http://schemas.microsoft.com/office/drawing/2014/main" id="{31E2B4BC-603E-482B-B6D8-1A17B7E40C26}"/>
              </a:ext>
            </a:extLst>
          </p:cNvPr>
          <p:cNvSpPr>
            <a:spLocks noGrp="1"/>
          </p:cNvSpPr>
          <p:nvPr>
            <p:ph type="body" sz="half" idx="15"/>
          </p:nvPr>
        </p:nvSpPr>
        <p:spPr/>
        <p:txBody>
          <a:bodyPr/>
          <a:lstStyle/>
          <a:p>
            <a:r>
              <a:rPr lang="en-US" dirty="0"/>
              <a:t>2</a:t>
            </a:r>
          </a:p>
        </p:txBody>
      </p:sp>
      <p:sp>
        <p:nvSpPr>
          <p:cNvPr id="20" name="Text Placeholder 19">
            <a:extLst>
              <a:ext uri="{FF2B5EF4-FFF2-40B4-BE49-F238E27FC236}">
                <a16:creationId xmlns:a16="http://schemas.microsoft.com/office/drawing/2014/main" id="{3D277B7F-886D-424D-9CC5-7102B5969827}"/>
              </a:ext>
            </a:extLst>
          </p:cNvPr>
          <p:cNvSpPr>
            <a:spLocks noGrp="1"/>
          </p:cNvSpPr>
          <p:nvPr>
            <p:ph type="body" sz="half" idx="16"/>
          </p:nvPr>
        </p:nvSpPr>
        <p:spPr/>
        <p:txBody>
          <a:bodyPr/>
          <a:lstStyle/>
          <a:p>
            <a:r>
              <a:rPr lang="en-US" dirty="0"/>
              <a:t>3</a:t>
            </a:r>
          </a:p>
        </p:txBody>
      </p:sp>
      <p:sp>
        <p:nvSpPr>
          <p:cNvPr id="8" name="Title 7">
            <a:extLst>
              <a:ext uri="{FF2B5EF4-FFF2-40B4-BE49-F238E27FC236}">
                <a16:creationId xmlns:a16="http://schemas.microsoft.com/office/drawing/2014/main" id="{F1FC7ECA-4469-4B66-81F5-AF9A0B036727}"/>
              </a:ext>
            </a:extLst>
          </p:cNvPr>
          <p:cNvSpPr>
            <a:spLocks noGrp="1"/>
          </p:cNvSpPr>
          <p:nvPr>
            <p:ph type="title"/>
          </p:nvPr>
        </p:nvSpPr>
        <p:spPr/>
        <p:txBody>
          <a:bodyPr/>
          <a:lstStyle/>
          <a:p>
            <a:r>
              <a:rPr lang="en-US" dirty="0"/>
              <a:t>Today’s Focus</a:t>
            </a:r>
          </a:p>
        </p:txBody>
      </p:sp>
    </p:spTree>
    <p:extLst>
      <p:ext uri="{BB962C8B-B14F-4D97-AF65-F5344CB8AC3E}">
        <p14:creationId xmlns:p14="http://schemas.microsoft.com/office/powerpoint/2010/main" val="3583851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4BA236-98E9-4A07-B920-9385DF92C8B6}"/>
              </a:ext>
            </a:extLst>
          </p:cNvPr>
          <p:cNvSpPr>
            <a:spLocks noGrp="1"/>
          </p:cNvSpPr>
          <p:nvPr>
            <p:ph type="ctrTitle"/>
          </p:nvPr>
        </p:nvSpPr>
        <p:spPr/>
        <p:txBody>
          <a:bodyPr/>
          <a:lstStyle/>
          <a:p>
            <a:r>
              <a:rPr lang="en-US" dirty="0"/>
              <a:t>Now for the tactical presentations...</a:t>
            </a:r>
          </a:p>
        </p:txBody>
      </p:sp>
      <p:sp>
        <p:nvSpPr>
          <p:cNvPr id="13" name="Subtitle 12">
            <a:extLst>
              <a:ext uri="{FF2B5EF4-FFF2-40B4-BE49-F238E27FC236}">
                <a16:creationId xmlns:a16="http://schemas.microsoft.com/office/drawing/2014/main" id="{6ACE3961-A70D-4040-82E1-399703727337}"/>
              </a:ext>
            </a:extLst>
          </p:cNvPr>
          <p:cNvSpPr>
            <a:spLocks noGrp="1"/>
          </p:cNvSpPr>
          <p:nvPr>
            <p:ph type="subTitle" idx="1"/>
          </p:nvPr>
        </p:nvSpPr>
        <p:spPr>
          <a:xfrm>
            <a:off x="6934200" y="5029200"/>
            <a:ext cx="4952999" cy="1066800"/>
          </a:xfrm>
        </p:spPr>
        <p:txBody>
          <a:bodyPr/>
          <a:lstStyle/>
          <a:p>
            <a:r>
              <a:rPr lang="en-US" dirty="0"/>
              <a:t>What does it mean to add a data administrator to your organizational chart?</a:t>
            </a:r>
          </a:p>
        </p:txBody>
      </p:sp>
      <p:sp>
        <p:nvSpPr>
          <p:cNvPr id="5" name="Slide Number Placeholder 4">
            <a:extLst>
              <a:ext uri="{FF2B5EF4-FFF2-40B4-BE49-F238E27FC236}">
                <a16:creationId xmlns:a16="http://schemas.microsoft.com/office/drawing/2014/main" id="{61DB6B92-DAC2-4222-8A43-CCFDF3E71C0B}"/>
              </a:ext>
            </a:extLst>
          </p:cNvPr>
          <p:cNvSpPr>
            <a:spLocks noGrp="1"/>
          </p:cNvSpPr>
          <p:nvPr>
            <p:ph type="sldNum" sz="quarter" idx="4"/>
          </p:nvPr>
        </p:nvSpPr>
        <p:spPr>
          <a:xfrm>
            <a:off x="222196" y="6144570"/>
            <a:ext cx="812800" cy="365125"/>
          </a:xfrm>
        </p:spPr>
        <p:txBody>
          <a:bodyPr/>
          <a:lstStyle/>
          <a:p>
            <a:fld id="{77F42D85-6D6D-4ED8-A207-576450FE2C32}" type="slidenum">
              <a:rPr lang="en-US" smtClean="0"/>
              <a:pPr/>
              <a:t>50</a:t>
            </a:fld>
            <a:endParaRPr lang="en-US" dirty="0"/>
          </a:p>
        </p:txBody>
      </p:sp>
    </p:spTree>
    <p:extLst>
      <p:ext uri="{BB962C8B-B14F-4D97-AF65-F5344CB8AC3E}">
        <p14:creationId xmlns:p14="http://schemas.microsoft.com/office/powerpoint/2010/main" val="772363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1B935C7-C1A5-40A4-8BCA-E6480CC636E1}"/>
              </a:ext>
            </a:extLst>
          </p:cNvPr>
          <p:cNvSpPr>
            <a:spLocks noGrp="1"/>
          </p:cNvSpPr>
          <p:nvPr>
            <p:ph idx="15"/>
          </p:nvPr>
        </p:nvSpPr>
        <p:spPr>
          <a:xfrm>
            <a:off x="508000" y="2057400"/>
            <a:ext cx="5283200" cy="3733801"/>
          </a:xfrm>
        </p:spPr>
        <p:txBody>
          <a:bodyPr/>
          <a:lstStyle/>
          <a:p>
            <a:r>
              <a:rPr lang="en-US" dirty="0"/>
              <a:t>Today, most CUs have key vendors who have data, and have assigned key leaders in the CU to specialize in understanding this data</a:t>
            </a:r>
          </a:p>
          <a:p>
            <a:pPr lvl="1"/>
            <a:r>
              <a:rPr lang="en-US" dirty="0"/>
              <a:t>In other words, who knows the data that’s important to your credit union via your relationship with CU*Answers?</a:t>
            </a:r>
          </a:p>
          <a:p>
            <a:r>
              <a:rPr lang="en-US" dirty="0"/>
              <a:t>A database administrator sees the forest, not the trees</a:t>
            </a:r>
          </a:p>
          <a:p>
            <a:pPr lvl="1"/>
            <a:r>
              <a:rPr lang="en-US" dirty="0"/>
              <a:t>Sooner or later, they’ll want a warehouse that gives the forest perspective, as a central place from which to work</a:t>
            </a:r>
          </a:p>
          <a:p>
            <a:pPr lvl="1"/>
            <a:endParaRPr lang="en-US" dirty="0"/>
          </a:p>
        </p:txBody>
      </p:sp>
      <p:sp>
        <p:nvSpPr>
          <p:cNvPr id="7" name="Subtitle 6">
            <a:extLst>
              <a:ext uri="{FF2B5EF4-FFF2-40B4-BE49-F238E27FC236}">
                <a16:creationId xmlns:a16="http://schemas.microsoft.com/office/drawing/2014/main" id="{5D8A835C-83C2-41A0-986C-8F9572DD83C6}"/>
              </a:ext>
            </a:extLst>
          </p:cNvPr>
          <p:cNvSpPr>
            <a:spLocks noGrp="1"/>
          </p:cNvSpPr>
          <p:nvPr>
            <p:ph type="subTitle" idx="14"/>
          </p:nvPr>
        </p:nvSpPr>
        <p:spPr/>
        <p:txBody>
          <a:bodyPr/>
          <a:lstStyle/>
          <a:p>
            <a:r>
              <a:rPr lang="en-US" dirty="0"/>
              <a:t>SO You’ve hired a database administrator – what will they administer?</a:t>
            </a:r>
          </a:p>
        </p:txBody>
      </p:sp>
      <p:sp>
        <p:nvSpPr>
          <p:cNvPr id="5" name="Title 4">
            <a:extLst>
              <a:ext uri="{FF2B5EF4-FFF2-40B4-BE49-F238E27FC236}">
                <a16:creationId xmlns:a16="http://schemas.microsoft.com/office/drawing/2014/main" id="{35B0B19C-1237-4EB3-9D0D-AEDB3B70654B}"/>
              </a:ext>
            </a:extLst>
          </p:cNvPr>
          <p:cNvSpPr>
            <a:spLocks noGrp="1"/>
          </p:cNvSpPr>
          <p:nvPr>
            <p:ph type="title"/>
          </p:nvPr>
        </p:nvSpPr>
        <p:spPr/>
        <p:txBody>
          <a:bodyPr/>
          <a:lstStyle/>
          <a:p>
            <a:r>
              <a:rPr lang="en-US" sz="2000" b="0" dirty="0"/>
              <a:t>Tactic #1:</a:t>
            </a:r>
            <a:br>
              <a:rPr lang="en-US" dirty="0"/>
            </a:br>
            <a:r>
              <a:rPr lang="en-US" dirty="0"/>
              <a:t>Build the data warehouses...and the mentality</a:t>
            </a:r>
          </a:p>
        </p:txBody>
      </p:sp>
      <p:sp>
        <p:nvSpPr>
          <p:cNvPr id="4" name="Slide Number Placeholder 3">
            <a:extLst>
              <a:ext uri="{FF2B5EF4-FFF2-40B4-BE49-F238E27FC236}">
                <a16:creationId xmlns:a16="http://schemas.microsoft.com/office/drawing/2014/main" id="{9EDD093C-EC38-4C5C-B60D-D52F44F165AD}"/>
              </a:ext>
            </a:extLst>
          </p:cNvPr>
          <p:cNvSpPr>
            <a:spLocks noGrp="1"/>
          </p:cNvSpPr>
          <p:nvPr>
            <p:ph type="sldNum" sz="quarter" idx="4"/>
          </p:nvPr>
        </p:nvSpPr>
        <p:spPr/>
        <p:txBody>
          <a:bodyPr/>
          <a:lstStyle/>
          <a:p>
            <a:fld id="{77F42D85-6D6D-4ED8-A207-576450FE2C32}" type="slidenum">
              <a:rPr lang="en-US" smtClean="0"/>
              <a:pPr/>
              <a:t>51</a:t>
            </a:fld>
            <a:endParaRPr lang="en-US" dirty="0"/>
          </a:p>
        </p:txBody>
      </p:sp>
      <p:sp>
        <p:nvSpPr>
          <p:cNvPr id="6" name="Text Placeholder 5">
            <a:extLst>
              <a:ext uri="{FF2B5EF4-FFF2-40B4-BE49-F238E27FC236}">
                <a16:creationId xmlns:a16="http://schemas.microsoft.com/office/drawing/2014/main" id="{C431A33B-CAE0-417C-90C2-1037491DFC2F}"/>
              </a:ext>
            </a:extLst>
          </p:cNvPr>
          <p:cNvSpPr>
            <a:spLocks noGrp="1"/>
          </p:cNvSpPr>
          <p:nvPr>
            <p:ph type="body" sz="quarter" idx="13"/>
          </p:nvPr>
        </p:nvSpPr>
        <p:spPr>
          <a:xfrm>
            <a:off x="6553200" y="5486401"/>
            <a:ext cx="5130800" cy="1023294"/>
          </a:xfrm>
        </p:spPr>
        <p:txBody>
          <a:bodyPr/>
          <a:lstStyle/>
          <a:p>
            <a:r>
              <a:rPr lang="en-US" dirty="0"/>
              <a:t>Data warehouses are simply places </a:t>
            </a:r>
            <a:br>
              <a:rPr lang="en-US" dirty="0"/>
            </a:br>
            <a:r>
              <a:rPr lang="en-US" dirty="0"/>
              <a:t>where people store data</a:t>
            </a:r>
          </a:p>
          <a:p>
            <a:r>
              <a:rPr lang="en-US" dirty="0"/>
              <a:t>But getting your hands around the data that is stored in dozens of places can be a daunting task, and sooner or later, a data administrator will a special storage place</a:t>
            </a:r>
          </a:p>
        </p:txBody>
      </p:sp>
      <p:pic>
        <p:nvPicPr>
          <p:cNvPr id="10" name="Picture 9">
            <a:extLst>
              <a:ext uri="{FF2B5EF4-FFF2-40B4-BE49-F238E27FC236}">
                <a16:creationId xmlns:a16="http://schemas.microsoft.com/office/drawing/2014/main" id="{9C0C3D57-D5A3-49E1-88F6-F2BD5354E765}"/>
              </a:ext>
            </a:extLst>
          </p:cNvPr>
          <p:cNvPicPr>
            <a:picLocks noChangeAspect="1"/>
          </p:cNvPicPr>
          <p:nvPr/>
        </p:nvPicPr>
        <p:blipFill rotWithShape="1">
          <a:blip r:embed="rId3"/>
          <a:srcRect b="19759"/>
          <a:stretch/>
        </p:blipFill>
        <p:spPr>
          <a:xfrm>
            <a:off x="6248400" y="2362200"/>
            <a:ext cx="5748774" cy="185332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A57C94F6-85CB-4BB5-A103-FC44A6B49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5416224"/>
            <a:ext cx="2667000" cy="1441776"/>
          </a:xfrm>
          <a:prstGeom prst="rect">
            <a:avLst/>
          </a:prstGeom>
          <a:ln>
            <a:no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2837322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74209F-5D7B-4895-BEFA-D1DAB2C085C5}"/>
              </a:ext>
            </a:extLst>
          </p:cNvPr>
          <p:cNvSpPr>
            <a:spLocks noGrp="1"/>
          </p:cNvSpPr>
          <p:nvPr>
            <p:ph type="subTitle" idx="14"/>
          </p:nvPr>
        </p:nvSpPr>
        <p:spPr/>
        <p:txBody>
          <a:bodyPr/>
          <a:lstStyle/>
          <a:p>
            <a:r>
              <a:rPr lang="en-US" dirty="0"/>
              <a:t>Analysis is intangible, Data and Data warehouses are tangible (and buying is fun)</a:t>
            </a:r>
          </a:p>
        </p:txBody>
      </p:sp>
      <p:sp>
        <p:nvSpPr>
          <p:cNvPr id="4" name="Title 3">
            <a:extLst>
              <a:ext uri="{FF2B5EF4-FFF2-40B4-BE49-F238E27FC236}">
                <a16:creationId xmlns:a16="http://schemas.microsoft.com/office/drawing/2014/main" id="{E5F541B6-7006-44DC-A722-6FF06743D970}"/>
              </a:ext>
            </a:extLst>
          </p:cNvPr>
          <p:cNvSpPr>
            <a:spLocks noGrp="1"/>
          </p:cNvSpPr>
          <p:nvPr>
            <p:ph type="title"/>
          </p:nvPr>
        </p:nvSpPr>
        <p:spPr>
          <a:xfrm>
            <a:off x="508000" y="838200"/>
            <a:ext cx="10972800" cy="639762"/>
          </a:xfrm>
        </p:spPr>
        <p:txBody>
          <a:bodyPr/>
          <a:lstStyle/>
          <a:p>
            <a:r>
              <a:rPr lang="en-US" dirty="0"/>
              <a:t>Why these people get excited about data warehouse strategies</a:t>
            </a:r>
          </a:p>
        </p:txBody>
      </p:sp>
      <p:sp>
        <p:nvSpPr>
          <p:cNvPr id="5" name="Slide Number Placeholder 4">
            <a:extLst>
              <a:ext uri="{FF2B5EF4-FFF2-40B4-BE49-F238E27FC236}">
                <a16:creationId xmlns:a16="http://schemas.microsoft.com/office/drawing/2014/main" id="{4A7915E7-9E40-4B39-A5BF-52B90AECFC26}"/>
              </a:ext>
            </a:extLst>
          </p:cNvPr>
          <p:cNvSpPr>
            <a:spLocks noGrp="1"/>
          </p:cNvSpPr>
          <p:nvPr>
            <p:ph type="sldNum" sz="quarter" idx="4"/>
          </p:nvPr>
        </p:nvSpPr>
        <p:spPr/>
        <p:txBody>
          <a:bodyPr/>
          <a:lstStyle/>
          <a:p>
            <a:fld id="{77F42D85-6D6D-4ED8-A207-576450FE2C32}" type="slidenum">
              <a:rPr lang="en-US" smtClean="0"/>
              <a:pPr/>
              <a:t>52</a:t>
            </a:fld>
            <a:endParaRPr lang="en-US" dirty="0"/>
          </a:p>
        </p:txBody>
      </p:sp>
      <p:sp>
        <p:nvSpPr>
          <p:cNvPr id="7" name="Cylinder 6">
            <a:extLst>
              <a:ext uri="{FF2B5EF4-FFF2-40B4-BE49-F238E27FC236}">
                <a16:creationId xmlns:a16="http://schemas.microsoft.com/office/drawing/2014/main" id="{966B01AD-6FCF-452C-87B8-B370B83B74DB}"/>
              </a:ext>
            </a:extLst>
          </p:cNvPr>
          <p:cNvSpPr/>
          <p:nvPr/>
        </p:nvSpPr>
        <p:spPr>
          <a:xfrm>
            <a:off x="152400" y="2532434"/>
            <a:ext cx="1836906" cy="2801566"/>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FILExx</a:t>
            </a:r>
            <a:r>
              <a:rPr lang="en-US" sz="1600" dirty="0"/>
              <a:t> </a:t>
            </a:r>
          </a:p>
          <a:p>
            <a:pPr algn="ctr"/>
            <a:endParaRPr lang="en-US" dirty="0"/>
          </a:p>
          <a:p>
            <a:pPr algn="ctr"/>
            <a:r>
              <a:rPr lang="en-US" dirty="0"/>
              <a:t>Your primary production database</a:t>
            </a:r>
          </a:p>
        </p:txBody>
      </p:sp>
      <p:sp>
        <p:nvSpPr>
          <p:cNvPr id="8" name="Cylinder 7">
            <a:extLst>
              <a:ext uri="{FF2B5EF4-FFF2-40B4-BE49-F238E27FC236}">
                <a16:creationId xmlns:a16="http://schemas.microsoft.com/office/drawing/2014/main" id="{C93724D7-07E6-4B1C-B3D2-97050378221C}"/>
              </a:ext>
            </a:extLst>
          </p:cNvPr>
          <p:cNvSpPr/>
          <p:nvPr/>
        </p:nvSpPr>
        <p:spPr>
          <a:xfrm>
            <a:off x="2147219" y="2532434"/>
            <a:ext cx="1836906" cy="28015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outerShdw blurRad="38100" dist="38100" dir="2700000" algn="tl">
                    <a:srgbClr val="000000">
                      <a:alpha val="43137"/>
                    </a:srgbClr>
                  </a:outerShdw>
                </a:effectLst>
              </a:rPr>
              <a:t>FILExxSS</a:t>
            </a:r>
            <a:r>
              <a:rPr lang="en-US" sz="2800" b="1" dirty="0">
                <a:effectLst>
                  <a:outerShdw blurRad="38100" dist="38100" dir="2700000" algn="tl">
                    <a:srgbClr val="000000">
                      <a:alpha val="43137"/>
                    </a:srgbClr>
                  </a:outerShdw>
                </a:effectLst>
              </a:rPr>
              <a:t> </a:t>
            </a:r>
          </a:p>
          <a:p>
            <a:pPr algn="ctr"/>
            <a:endParaRPr lang="en-US" dirty="0"/>
          </a:p>
          <a:p>
            <a:pPr algn="ctr"/>
            <a:r>
              <a:rPr lang="en-US" dirty="0"/>
              <a:t>A constant view as of previous EOD</a:t>
            </a:r>
          </a:p>
        </p:txBody>
      </p:sp>
      <p:sp>
        <p:nvSpPr>
          <p:cNvPr id="9" name="Cylinder 8">
            <a:extLst>
              <a:ext uri="{FF2B5EF4-FFF2-40B4-BE49-F238E27FC236}">
                <a16:creationId xmlns:a16="http://schemas.microsoft.com/office/drawing/2014/main" id="{3EACB81A-CAE6-4945-BE0A-74F5587E2A45}"/>
              </a:ext>
            </a:extLst>
          </p:cNvPr>
          <p:cNvSpPr/>
          <p:nvPr/>
        </p:nvSpPr>
        <p:spPr>
          <a:xfrm>
            <a:off x="4142038" y="2532434"/>
            <a:ext cx="1836906" cy="2801566"/>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FILExxE </a:t>
            </a:r>
          </a:p>
          <a:p>
            <a:pPr algn="ctr"/>
            <a:endParaRPr lang="en-US" dirty="0"/>
          </a:p>
          <a:p>
            <a:pPr algn="ctr"/>
            <a:r>
              <a:rPr lang="en-US" dirty="0"/>
              <a:t>EOM </a:t>
            </a:r>
            <a:br>
              <a:rPr lang="en-US" dirty="0"/>
            </a:br>
            <a:r>
              <a:rPr lang="en-US" dirty="0"/>
              <a:t>snapshots</a:t>
            </a:r>
            <a:br>
              <a:rPr lang="en-US" dirty="0"/>
            </a:br>
            <a:endParaRPr lang="en-US" dirty="0"/>
          </a:p>
        </p:txBody>
      </p:sp>
      <p:sp>
        <p:nvSpPr>
          <p:cNvPr id="10" name="Cylinder 9">
            <a:extLst>
              <a:ext uri="{FF2B5EF4-FFF2-40B4-BE49-F238E27FC236}">
                <a16:creationId xmlns:a16="http://schemas.microsoft.com/office/drawing/2014/main" id="{BD1BED31-0691-4001-A807-4FD9C4E5939B}"/>
              </a:ext>
            </a:extLst>
          </p:cNvPr>
          <p:cNvSpPr/>
          <p:nvPr/>
        </p:nvSpPr>
        <p:spPr>
          <a:xfrm>
            <a:off x="6136857" y="2532434"/>
            <a:ext cx="1836906" cy="2801566"/>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QUERYxx</a:t>
            </a:r>
          </a:p>
          <a:p>
            <a:pPr algn="ctr"/>
            <a:endParaRPr lang="en-US" dirty="0"/>
          </a:p>
          <a:p>
            <a:pPr algn="ctr"/>
            <a:r>
              <a:rPr lang="en-US" dirty="0"/>
              <a:t>Storing your analytical approaches</a:t>
            </a:r>
          </a:p>
        </p:txBody>
      </p:sp>
      <p:sp>
        <p:nvSpPr>
          <p:cNvPr id="11" name="Cylinder 10">
            <a:extLst>
              <a:ext uri="{FF2B5EF4-FFF2-40B4-BE49-F238E27FC236}">
                <a16:creationId xmlns:a16="http://schemas.microsoft.com/office/drawing/2014/main" id="{B8A30885-B191-40D4-856E-290ECE430C65}"/>
              </a:ext>
            </a:extLst>
          </p:cNvPr>
          <p:cNvSpPr/>
          <p:nvPr/>
        </p:nvSpPr>
        <p:spPr>
          <a:xfrm>
            <a:off x="8131676" y="2532434"/>
            <a:ext cx="1836906" cy="2801566"/>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FILExxDW</a:t>
            </a:r>
          </a:p>
          <a:p>
            <a:pPr algn="ctr"/>
            <a:endParaRPr lang="en-US" dirty="0"/>
          </a:p>
          <a:p>
            <a:pPr algn="ctr"/>
            <a:r>
              <a:rPr lang="en-US" dirty="0"/>
              <a:t>You control the data as it merges for your tactics</a:t>
            </a:r>
          </a:p>
        </p:txBody>
      </p:sp>
      <p:sp>
        <p:nvSpPr>
          <p:cNvPr id="12" name="Cylinder 11">
            <a:extLst>
              <a:ext uri="{FF2B5EF4-FFF2-40B4-BE49-F238E27FC236}">
                <a16:creationId xmlns:a16="http://schemas.microsoft.com/office/drawing/2014/main" id="{130CD8F2-4F48-4E55-BFD7-2D86E6765C5B}"/>
              </a:ext>
            </a:extLst>
          </p:cNvPr>
          <p:cNvSpPr/>
          <p:nvPr/>
        </p:nvSpPr>
        <p:spPr>
          <a:xfrm>
            <a:off x="10126495" y="2532434"/>
            <a:ext cx="1836906" cy="2801566"/>
          </a:xfrm>
          <a:prstGeom prst="can">
            <a:avLst/>
          </a:prstGeom>
          <a:ln w="254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effectLst>
                  <a:outerShdw blurRad="38100" dist="38100" dir="2700000" algn="tl">
                    <a:srgbClr val="000000">
                      <a:alpha val="43137"/>
                    </a:srgbClr>
                  </a:outerShdw>
                </a:effectLst>
              </a:rPr>
              <a:t>Analytics Booth</a:t>
            </a:r>
          </a:p>
          <a:p>
            <a:pPr algn="ctr"/>
            <a:endParaRPr lang="en-US" dirty="0"/>
          </a:p>
          <a:p>
            <a:pPr algn="ctr"/>
            <a:r>
              <a:rPr lang="en-US" dirty="0"/>
              <a:t>Outside of the POWER </a:t>
            </a:r>
            <a:r>
              <a:rPr lang="en-US" dirty="0" err="1"/>
              <a:t>i</a:t>
            </a:r>
            <a:r>
              <a:rPr lang="en-US" dirty="0"/>
              <a:t>, space for innovation</a:t>
            </a:r>
          </a:p>
        </p:txBody>
      </p:sp>
      <p:sp>
        <p:nvSpPr>
          <p:cNvPr id="13" name="Cloud Callout 1">
            <a:extLst>
              <a:ext uri="{FF2B5EF4-FFF2-40B4-BE49-F238E27FC236}">
                <a16:creationId xmlns:a16="http://schemas.microsoft.com/office/drawing/2014/main" id="{7D89C2F0-7B7A-4239-9F23-961366B3B19B}"/>
              </a:ext>
            </a:extLst>
          </p:cNvPr>
          <p:cNvSpPr/>
          <p:nvPr/>
        </p:nvSpPr>
        <p:spPr>
          <a:xfrm>
            <a:off x="1143000" y="592760"/>
            <a:ext cx="990600" cy="281107"/>
          </a:xfrm>
          <a:prstGeom prst="cloudCallout">
            <a:avLst>
              <a:gd name="adj1" fmla="val 39917"/>
              <a:gd name="adj2" fmla="val 105678"/>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sz="1200" dirty="0"/>
              <a:t>CIO</a:t>
            </a:r>
          </a:p>
        </p:txBody>
      </p:sp>
      <p:sp>
        <p:nvSpPr>
          <p:cNvPr id="14" name="Cloud Callout 1">
            <a:extLst>
              <a:ext uri="{FF2B5EF4-FFF2-40B4-BE49-F238E27FC236}">
                <a16:creationId xmlns:a16="http://schemas.microsoft.com/office/drawing/2014/main" id="{D8CE3BE8-FD08-4A9B-91A2-4F936754B37F}"/>
              </a:ext>
            </a:extLst>
          </p:cNvPr>
          <p:cNvSpPr/>
          <p:nvPr/>
        </p:nvSpPr>
        <p:spPr>
          <a:xfrm>
            <a:off x="1828800" y="320898"/>
            <a:ext cx="1066800" cy="281107"/>
          </a:xfrm>
          <a:prstGeom prst="cloudCallout">
            <a:avLst>
              <a:gd name="adj1" fmla="val 5616"/>
              <a:gd name="adj2" fmla="val 127594"/>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sz="1200" dirty="0"/>
              <a:t>COO</a:t>
            </a:r>
          </a:p>
        </p:txBody>
      </p:sp>
      <p:sp>
        <p:nvSpPr>
          <p:cNvPr id="15" name="Cloud Callout 1">
            <a:extLst>
              <a:ext uri="{FF2B5EF4-FFF2-40B4-BE49-F238E27FC236}">
                <a16:creationId xmlns:a16="http://schemas.microsoft.com/office/drawing/2014/main" id="{BF759ADE-5580-42F3-BBC7-8CB2FEF377AD}"/>
              </a:ext>
            </a:extLst>
          </p:cNvPr>
          <p:cNvSpPr/>
          <p:nvPr/>
        </p:nvSpPr>
        <p:spPr>
          <a:xfrm>
            <a:off x="2895600" y="153267"/>
            <a:ext cx="1114138" cy="562213"/>
          </a:xfrm>
          <a:prstGeom prst="cloudCallout">
            <a:avLst>
              <a:gd name="adj1" fmla="val -53950"/>
              <a:gd name="adj2" fmla="val 83065"/>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sz="1200" dirty="0"/>
              <a:t>Database Admin.</a:t>
            </a:r>
          </a:p>
        </p:txBody>
      </p:sp>
      <p:sp>
        <p:nvSpPr>
          <p:cNvPr id="16" name="Cloud Callout 1">
            <a:extLst>
              <a:ext uri="{FF2B5EF4-FFF2-40B4-BE49-F238E27FC236}">
                <a16:creationId xmlns:a16="http://schemas.microsoft.com/office/drawing/2014/main" id="{652DD2C3-AA32-4145-8636-6F3C284FCEFA}"/>
              </a:ext>
            </a:extLst>
          </p:cNvPr>
          <p:cNvSpPr/>
          <p:nvPr/>
        </p:nvSpPr>
        <p:spPr>
          <a:xfrm>
            <a:off x="3581401" y="651930"/>
            <a:ext cx="1066800" cy="281107"/>
          </a:xfrm>
          <a:prstGeom prst="cloudCallout">
            <a:avLst>
              <a:gd name="adj1" fmla="val -72379"/>
              <a:gd name="adj2" fmla="val 80391"/>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0" tIns="0" rIns="0" bIns="0" rtlCol="0" anchor="ctr">
            <a:spAutoFit/>
          </a:bodyPr>
          <a:lstStyle/>
          <a:p>
            <a:pPr algn="ctr"/>
            <a:r>
              <a:rPr lang="en-US" sz="1200" dirty="0"/>
              <a:t>The Team</a:t>
            </a:r>
          </a:p>
        </p:txBody>
      </p:sp>
    </p:spTree>
    <p:extLst>
      <p:ext uri="{BB962C8B-B14F-4D97-AF65-F5344CB8AC3E}">
        <p14:creationId xmlns:p14="http://schemas.microsoft.com/office/powerpoint/2010/main" val="2863543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9C7131-3423-4561-9B75-673DE4322CFB}"/>
              </a:ext>
            </a:extLst>
          </p:cNvPr>
          <p:cNvSpPr>
            <a:spLocks noGrp="1"/>
          </p:cNvSpPr>
          <p:nvPr>
            <p:ph idx="15"/>
          </p:nvPr>
        </p:nvSpPr>
        <p:spPr>
          <a:xfrm>
            <a:off x="508000" y="2057400"/>
            <a:ext cx="6654800" cy="3733801"/>
          </a:xfrm>
        </p:spPr>
        <p:txBody>
          <a:bodyPr/>
          <a:lstStyle/>
          <a:p>
            <a:r>
              <a:rPr lang="en-US" dirty="0"/>
              <a:t>When you complete your due diligence you may want to use our data warehouse and create your own data lake</a:t>
            </a:r>
          </a:p>
          <a:p>
            <a:pPr lvl="1"/>
            <a:r>
              <a:rPr lang="en-US" dirty="0"/>
              <a:t>You may want to do neither, but after you send someone to learn about it, they’ll want you to make the call</a:t>
            </a:r>
          </a:p>
        </p:txBody>
      </p:sp>
      <p:sp>
        <p:nvSpPr>
          <p:cNvPr id="3" name="Subtitle 2">
            <a:extLst>
              <a:ext uri="{FF2B5EF4-FFF2-40B4-BE49-F238E27FC236}">
                <a16:creationId xmlns:a16="http://schemas.microsoft.com/office/drawing/2014/main" id="{8643B049-4D58-4266-815C-98825787FB65}"/>
              </a:ext>
            </a:extLst>
          </p:cNvPr>
          <p:cNvSpPr>
            <a:spLocks noGrp="1"/>
          </p:cNvSpPr>
          <p:nvPr>
            <p:ph type="subTitle" idx="14"/>
          </p:nvPr>
        </p:nvSpPr>
        <p:spPr/>
        <p:txBody>
          <a:bodyPr/>
          <a:lstStyle/>
          <a:p>
            <a:r>
              <a:rPr lang="en-US" dirty="0"/>
              <a:t>Asterisk Intelligence is entering the data warehousing business</a:t>
            </a:r>
          </a:p>
        </p:txBody>
      </p:sp>
      <p:sp>
        <p:nvSpPr>
          <p:cNvPr id="4" name="Title 3">
            <a:extLst>
              <a:ext uri="{FF2B5EF4-FFF2-40B4-BE49-F238E27FC236}">
                <a16:creationId xmlns:a16="http://schemas.microsoft.com/office/drawing/2014/main" id="{554F813C-54BE-437F-84EC-405BB9F866D0}"/>
              </a:ext>
            </a:extLst>
          </p:cNvPr>
          <p:cNvSpPr>
            <a:spLocks noGrp="1"/>
          </p:cNvSpPr>
          <p:nvPr>
            <p:ph type="title"/>
          </p:nvPr>
        </p:nvSpPr>
        <p:spPr/>
        <p:txBody>
          <a:bodyPr/>
          <a:lstStyle/>
          <a:p>
            <a:r>
              <a:rPr lang="en-US" dirty="0"/>
              <a:t>What will you buy, and how will you use it?</a:t>
            </a:r>
          </a:p>
        </p:txBody>
      </p:sp>
      <p:sp>
        <p:nvSpPr>
          <p:cNvPr id="5" name="Slide Number Placeholder 4">
            <a:extLst>
              <a:ext uri="{FF2B5EF4-FFF2-40B4-BE49-F238E27FC236}">
                <a16:creationId xmlns:a16="http://schemas.microsoft.com/office/drawing/2014/main" id="{8D23EDA5-6DEC-4CDE-8B36-5E202543FF8D}"/>
              </a:ext>
            </a:extLst>
          </p:cNvPr>
          <p:cNvSpPr>
            <a:spLocks noGrp="1"/>
          </p:cNvSpPr>
          <p:nvPr>
            <p:ph type="sldNum" sz="quarter" idx="4"/>
          </p:nvPr>
        </p:nvSpPr>
        <p:spPr/>
        <p:txBody>
          <a:bodyPr/>
          <a:lstStyle/>
          <a:p>
            <a:fld id="{77F42D85-6D6D-4ED8-A207-576450FE2C32}" type="slidenum">
              <a:rPr lang="en-US" smtClean="0"/>
              <a:pPr/>
              <a:t>53</a:t>
            </a:fld>
            <a:endParaRPr lang="en-US" dirty="0"/>
          </a:p>
        </p:txBody>
      </p:sp>
      <p:sp>
        <p:nvSpPr>
          <p:cNvPr id="6" name="Text Placeholder 5">
            <a:extLst>
              <a:ext uri="{FF2B5EF4-FFF2-40B4-BE49-F238E27FC236}">
                <a16:creationId xmlns:a16="http://schemas.microsoft.com/office/drawing/2014/main" id="{422A05E9-640C-4BFF-B1CD-9A7D9D60F3D3}"/>
              </a:ext>
            </a:extLst>
          </p:cNvPr>
          <p:cNvSpPr>
            <a:spLocks noGrp="1"/>
          </p:cNvSpPr>
          <p:nvPr>
            <p:ph type="body" sz="quarter" idx="13"/>
          </p:nvPr>
        </p:nvSpPr>
        <p:spPr>
          <a:xfrm>
            <a:off x="6324600" y="5486401"/>
            <a:ext cx="5359400" cy="1023294"/>
          </a:xfrm>
        </p:spPr>
        <p:txBody>
          <a:bodyPr/>
          <a:lstStyle/>
          <a:p>
            <a:r>
              <a:rPr lang="en-US" dirty="0"/>
              <a:t>Remember this: you have already paid for two-thirds of the data in the CU*Answers data warehouse, and the fees for the final third are low and based on participation</a:t>
            </a:r>
          </a:p>
        </p:txBody>
      </p:sp>
      <p:pic>
        <p:nvPicPr>
          <p:cNvPr id="7" name="Picture 6">
            <a:extLst>
              <a:ext uri="{FF2B5EF4-FFF2-40B4-BE49-F238E27FC236}">
                <a16:creationId xmlns:a16="http://schemas.microsoft.com/office/drawing/2014/main" id="{031B30FD-E168-46EE-88D7-885F4AD4B0D8}"/>
              </a:ext>
            </a:extLst>
          </p:cNvPr>
          <p:cNvPicPr>
            <a:picLocks noChangeAspect="1"/>
          </p:cNvPicPr>
          <p:nvPr/>
        </p:nvPicPr>
        <p:blipFill>
          <a:blip r:embed="rId3"/>
          <a:stretch>
            <a:fillRect/>
          </a:stretch>
        </p:blipFill>
        <p:spPr>
          <a:xfrm>
            <a:off x="635000" y="3581400"/>
            <a:ext cx="5409533" cy="226916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96AA423-48C7-4947-B9D7-5C8AF29FB6BB}"/>
              </a:ext>
            </a:extLst>
          </p:cNvPr>
          <p:cNvPicPr>
            <a:picLocks noChangeAspect="1"/>
          </p:cNvPicPr>
          <p:nvPr/>
        </p:nvPicPr>
        <p:blipFill>
          <a:blip r:embed="rId4"/>
          <a:stretch>
            <a:fillRect/>
          </a:stretch>
        </p:blipFill>
        <p:spPr>
          <a:xfrm>
            <a:off x="6477000" y="3310978"/>
            <a:ext cx="5260217" cy="19892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909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6DD37D-A8A4-44B9-993E-D4B1A0F9FA4E}"/>
              </a:ext>
            </a:extLst>
          </p:cNvPr>
          <p:cNvSpPr>
            <a:spLocks noGrp="1"/>
          </p:cNvSpPr>
          <p:nvPr>
            <p:ph idx="15"/>
          </p:nvPr>
        </p:nvSpPr>
        <p:spPr/>
        <p:txBody>
          <a:bodyPr/>
          <a:lstStyle/>
          <a:p>
            <a:pPr marL="0" indent="0">
              <a:buNone/>
            </a:pPr>
            <a:r>
              <a:rPr lang="en-US" i="1" dirty="0"/>
              <a:t>In 2017: </a:t>
            </a:r>
          </a:p>
          <a:p>
            <a:r>
              <a:rPr lang="en-US" dirty="0"/>
              <a:t>We doubled the amount of transaction history retained by CU*BASE</a:t>
            </a:r>
          </a:p>
          <a:p>
            <a:r>
              <a:rPr lang="en-US" dirty="0"/>
              <a:t>We added </a:t>
            </a:r>
            <a:r>
              <a:rPr lang="en-US" dirty="0" err="1"/>
              <a:t>UDM</a:t>
            </a:r>
            <a:r>
              <a:rPr lang="en-US" dirty="0"/>
              <a:t> (Unique Data Management) </a:t>
            </a:r>
          </a:p>
          <a:p>
            <a:pPr lvl="1"/>
            <a:r>
              <a:rPr lang="en-US" dirty="0"/>
              <a:t>Data customized by your CU</a:t>
            </a:r>
          </a:p>
          <a:p>
            <a:pPr lvl="1"/>
            <a:r>
              <a:rPr lang="en-US" dirty="0"/>
              <a:t>For accounts and general membership information</a:t>
            </a:r>
          </a:p>
          <a:p>
            <a:pPr marL="0" indent="0">
              <a:buNone/>
            </a:pPr>
            <a:endParaRPr lang="en-US" i="1" dirty="0"/>
          </a:p>
          <a:p>
            <a:pPr marL="0" indent="0">
              <a:buNone/>
            </a:pPr>
            <a:r>
              <a:rPr lang="en-US" i="1" dirty="0"/>
              <a:t>In 2018:</a:t>
            </a:r>
          </a:p>
          <a:p>
            <a:r>
              <a:rPr lang="en-US" dirty="0"/>
              <a:t>Envisioning new CU self-directed data flood features</a:t>
            </a:r>
          </a:p>
          <a:p>
            <a:r>
              <a:rPr lang="en-US" dirty="0"/>
              <a:t>Additional files for </a:t>
            </a:r>
            <a:r>
              <a:rPr lang="en-US" dirty="0" err="1"/>
              <a:t>UDM</a:t>
            </a:r>
            <a:endParaRPr lang="en-US" dirty="0"/>
          </a:p>
          <a:p>
            <a:r>
              <a:rPr lang="en-US" dirty="0"/>
              <a:t>CU self-directed floods for </a:t>
            </a:r>
            <a:r>
              <a:rPr lang="en-US" dirty="0" err="1"/>
              <a:t>UDM</a:t>
            </a:r>
            <a:r>
              <a:rPr lang="en-US" dirty="0"/>
              <a:t> data</a:t>
            </a:r>
          </a:p>
        </p:txBody>
      </p:sp>
      <p:sp>
        <p:nvSpPr>
          <p:cNvPr id="3" name="Subtitle 2">
            <a:extLst>
              <a:ext uri="{FF2B5EF4-FFF2-40B4-BE49-F238E27FC236}">
                <a16:creationId xmlns:a16="http://schemas.microsoft.com/office/drawing/2014/main" id="{8E24AEDE-9EE2-4F3D-B4A6-EA89CF231161}"/>
              </a:ext>
            </a:extLst>
          </p:cNvPr>
          <p:cNvSpPr>
            <a:spLocks noGrp="1"/>
          </p:cNvSpPr>
          <p:nvPr>
            <p:ph type="subTitle" idx="14"/>
          </p:nvPr>
        </p:nvSpPr>
        <p:spPr/>
        <p:txBody>
          <a:bodyPr/>
          <a:lstStyle/>
          <a:p>
            <a:r>
              <a:rPr lang="en-US" dirty="0"/>
              <a:t>Part of the two-thirds you’ve already bought</a:t>
            </a:r>
          </a:p>
        </p:txBody>
      </p:sp>
      <p:sp>
        <p:nvSpPr>
          <p:cNvPr id="4" name="Title 3">
            <a:extLst>
              <a:ext uri="{FF2B5EF4-FFF2-40B4-BE49-F238E27FC236}">
                <a16:creationId xmlns:a16="http://schemas.microsoft.com/office/drawing/2014/main" id="{56BB5293-6207-47D4-ADF6-01C7AB48AB94}"/>
              </a:ext>
            </a:extLst>
          </p:cNvPr>
          <p:cNvSpPr>
            <a:spLocks noGrp="1"/>
          </p:cNvSpPr>
          <p:nvPr>
            <p:ph type="title"/>
          </p:nvPr>
        </p:nvSpPr>
        <p:spPr/>
        <p:txBody>
          <a:bodyPr/>
          <a:lstStyle/>
          <a:p>
            <a:r>
              <a:rPr lang="en-US" dirty="0"/>
              <a:t>CU*Answers Data Warehouse Strategies</a:t>
            </a:r>
          </a:p>
        </p:txBody>
      </p:sp>
      <p:sp>
        <p:nvSpPr>
          <p:cNvPr id="5" name="Slide Number Placeholder 4">
            <a:extLst>
              <a:ext uri="{FF2B5EF4-FFF2-40B4-BE49-F238E27FC236}">
                <a16:creationId xmlns:a16="http://schemas.microsoft.com/office/drawing/2014/main" id="{87F3D825-0D41-46C4-A49C-BE351D8B216D}"/>
              </a:ext>
            </a:extLst>
          </p:cNvPr>
          <p:cNvSpPr>
            <a:spLocks noGrp="1"/>
          </p:cNvSpPr>
          <p:nvPr>
            <p:ph type="sldNum" sz="quarter" idx="4"/>
          </p:nvPr>
        </p:nvSpPr>
        <p:spPr/>
        <p:txBody>
          <a:bodyPr/>
          <a:lstStyle/>
          <a:p>
            <a:fld id="{77F42D85-6D6D-4ED8-A207-576450FE2C32}" type="slidenum">
              <a:rPr lang="en-US" smtClean="0"/>
              <a:pPr/>
              <a:t>54</a:t>
            </a:fld>
            <a:endParaRPr lang="en-US" dirty="0"/>
          </a:p>
        </p:txBody>
      </p:sp>
      <p:sp>
        <p:nvSpPr>
          <p:cNvPr id="7" name="Cylinder 6">
            <a:extLst>
              <a:ext uri="{FF2B5EF4-FFF2-40B4-BE49-F238E27FC236}">
                <a16:creationId xmlns:a16="http://schemas.microsoft.com/office/drawing/2014/main" id="{A1422865-0466-4416-ACA3-61B747E4B378}"/>
              </a:ext>
            </a:extLst>
          </p:cNvPr>
          <p:cNvSpPr/>
          <p:nvPr/>
        </p:nvSpPr>
        <p:spPr>
          <a:xfrm>
            <a:off x="449094" y="2057400"/>
            <a:ext cx="1836906" cy="2801566"/>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FILExx</a:t>
            </a:r>
            <a:r>
              <a:rPr lang="en-US" sz="1600" dirty="0"/>
              <a:t> </a:t>
            </a:r>
          </a:p>
          <a:p>
            <a:pPr algn="ctr"/>
            <a:endParaRPr lang="en-US" dirty="0"/>
          </a:p>
          <a:p>
            <a:pPr algn="ctr"/>
            <a:r>
              <a:rPr lang="en-US" dirty="0"/>
              <a:t>Your primary production database</a:t>
            </a:r>
          </a:p>
        </p:txBody>
      </p:sp>
      <p:pic>
        <p:nvPicPr>
          <p:cNvPr id="10" name="Picture 9">
            <a:extLst>
              <a:ext uri="{FF2B5EF4-FFF2-40B4-BE49-F238E27FC236}">
                <a16:creationId xmlns:a16="http://schemas.microsoft.com/office/drawing/2014/main" id="{E0E736B8-DDCC-4927-90FD-598764BAB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2493116"/>
            <a:ext cx="2438400" cy="1551093"/>
          </a:xfrm>
          <a:prstGeom prst="rect">
            <a:avLst/>
          </a:prstGeom>
        </p:spPr>
      </p:pic>
      <p:sp>
        <p:nvSpPr>
          <p:cNvPr id="12" name="Arrow: Right 11">
            <a:extLst>
              <a:ext uri="{FF2B5EF4-FFF2-40B4-BE49-F238E27FC236}">
                <a16:creationId xmlns:a16="http://schemas.microsoft.com/office/drawing/2014/main" id="{5F67BDD5-ECC3-4093-951B-FE3C45883EE5}"/>
              </a:ext>
            </a:extLst>
          </p:cNvPr>
          <p:cNvSpPr/>
          <p:nvPr/>
        </p:nvSpPr>
        <p:spPr>
          <a:xfrm flipH="1">
            <a:off x="7543800" y="4942167"/>
            <a:ext cx="609600" cy="18003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AD7E1AC-F420-494F-BE85-2D99F13FC589}"/>
              </a:ext>
            </a:extLst>
          </p:cNvPr>
          <p:cNvSpPr txBox="1"/>
          <p:nvPr/>
        </p:nvSpPr>
        <p:spPr>
          <a:xfrm>
            <a:off x="8178800" y="4800600"/>
            <a:ext cx="2286000" cy="523220"/>
          </a:xfrm>
          <a:prstGeom prst="rect">
            <a:avLst/>
          </a:prstGeom>
          <a:noFill/>
        </p:spPr>
        <p:txBody>
          <a:bodyPr wrap="square" rtlCol="0">
            <a:spAutoFit/>
          </a:bodyPr>
          <a:lstStyle/>
          <a:p>
            <a:r>
              <a:rPr lang="en-US" sz="1400" dirty="0">
                <a:solidFill>
                  <a:schemeClr val="accent1"/>
                </a:solidFill>
              </a:rPr>
              <a:t>Keep an eye on the Kitchen for news about this project!</a:t>
            </a:r>
          </a:p>
        </p:txBody>
      </p:sp>
    </p:spTree>
    <p:extLst>
      <p:ext uri="{BB962C8B-B14F-4D97-AF65-F5344CB8AC3E}">
        <p14:creationId xmlns:p14="http://schemas.microsoft.com/office/powerpoint/2010/main" val="2849649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C10AAD88-18A6-4789-91D8-8CC97A78002A}"/>
              </a:ext>
            </a:extLst>
          </p:cNvPr>
          <p:cNvSpPr/>
          <p:nvPr/>
        </p:nvSpPr>
        <p:spPr>
          <a:xfrm>
            <a:off x="432881" y="2057400"/>
            <a:ext cx="1836906" cy="28015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outerShdw blurRad="38100" dist="38100" dir="2700000" algn="tl">
                    <a:srgbClr val="000000">
                      <a:alpha val="43137"/>
                    </a:srgbClr>
                  </a:outerShdw>
                </a:effectLst>
              </a:rPr>
              <a:t>FILExxSS</a:t>
            </a:r>
            <a:r>
              <a:rPr lang="en-US" sz="2800" b="1" dirty="0">
                <a:effectLst>
                  <a:outerShdw blurRad="38100" dist="38100" dir="2700000" algn="tl">
                    <a:srgbClr val="000000">
                      <a:alpha val="43137"/>
                    </a:srgbClr>
                  </a:outerShdw>
                </a:effectLst>
              </a:rPr>
              <a:t> </a:t>
            </a:r>
          </a:p>
          <a:p>
            <a:pPr algn="ctr"/>
            <a:endParaRPr lang="en-US" dirty="0"/>
          </a:p>
          <a:p>
            <a:pPr algn="ctr"/>
            <a:r>
              <a:rPr lang="en-US" dirty="0"/>
              <a:t>A constant view as of previous EOD</a:t>
            </a:r>
          </a:p>
        </p:txBody>
      </p:sp>
      <p:sp>
        <p:nvSpPr>
          <p:cNvPr id="2" name="Content Placeholder 1">
            <a:extLst>
              <a:ext uri="{FF2B5EF4-FFF2-40B4-BE49-F238E27FC236}">
                <a16:creationId xmlns:a16="http://schemas.microsoft.com/office/drawing/2014/main" id="{FB6DD37D-A8A4-44B9-993E-D4B1A0F9FA4E}"/>
              </a:ext>
            </a:extLst>
          </p:cNvPr>
          <p:cNvSpPr>
            <a:spLocks noGrp="1"/>
          </p:cNvSpPr>
          <p:nvPr>
            <p:ph idx="15"/>
          </p:nvPr>
        </p:nvSpPr>
        <p:spPr/>
        <p:txBody>
          <a:bodyPr/>
          <a:lstStyle/>
          <a:p>
            <a:pPr marL="0" indent="0">
              <a:buNone/>
            </a:pPr>
            <a:r>
              <a:rPr lang="en-US" i="1" dirty="0"/>
              <a:t>In 2017:</a:t>
            </a:r>
          </a:p>
          <a:p>
            <a:r>
              <a:rPr lang="en-US" dirty="0"/>
              <a:t>A new library for consistent data transfer processing</a:t>
            </a:r>
          </a:p>
          <a:p>
            <a:r>
              <a:rPr lang="en-US" dirty="0"/>
              <a:t>Daily snapshot of the prior day’s activity</a:t>
            </a:r>
          </a:p>
          <a:p>
            <a:r>
              <a:rPr lang="en-US" dirty="0"/>
              <a:t>Data transfer programs are now being migrated to the </a:t>
            </a:r>
            <a:r>
              <a:rPr lang="en-US" dirty="0" err="1"/>
              <a:t>FILExxSS</a:t>
            </a:r>
            <a:r>
              <a:rPr lang="en-US" dirty="0"/>
              <a:t> library</a:t>
            </a:r>
          </a:p>
          <a:p>
            <a:pPr marL="0" indent="0">
              <a:buNone/>
            </a:pPr>
            <a:endParaRPr lang="en-US" i="1" dirty="0"/>
          </a:p>
          <a:p>
            <a:pPr marL="0" indent="0">
              <a:buNone/>
            </a:pPr>
            <a:r>
              <a:rPr lang="en-US" i="1" dirty="0"/>
              <a:t>In 2018:</a:t>
            </a:r>
          </a:p>
          <a:p>
            <a:r>
              <a:rPr lang="en-US" dirty="0"/>
              <a:t>Introduce </a:t>
            </a:r>
            <a:r>
              <a:rPr lang="en-US" dirty="0" err="1"/>
              <a:t>FILExxSS</a:t>
            </a:r>
            <a:r>
              <a:rPr lang="en-US" dirty="0"/>
              <a:t> as a CU-employee accessible</a:t>
            </a:r>
            <a:br>
              <a:rPr lang="en-US" dirty="0"/>
            </a:br>
            <a:r>
              <a:rPr lang="en-US" dirty="0"/>
              <a:t>file for Query</a:t>
            </a:r>
          </a:p>
        </p:txBody>
      </p:sp>
      <p:sp>
        <p:nvSpPr>
          <p:cNvPr id="3" name="Subtitle 2">
            <a:extLst>
              <a:ext uri="{FF2B5EF4-FFF2-40B4-BE49-F238E27FC236}">
                <a16:creationId xmlns:a16="http://schemas.microsoft.com/office/drawing/2014/main" id="{8E24AEDE-9EE2-4F3D-B4A6-EA89CF231161}"/>
              </a:ext>
            </a:extLst>
          </p:cNvPr>
          <p:cNvSpPr>
            <a:spLocks noGrp="1"/>
          </p:cNvSpPr>
          <p:nvPr>
            <p:ph type="subTitle" idx="14"/>
          </p:nvPr>
        </p:nvSpPr>
        <p:spPr/>
        <p:txBody>
          <a:bodyPr/>
          <a:lstStyle/>
          <a:p>
            <a:r>
              <a:rPr lang="en-US" dirty="0"/>
              <a:t>Part of the two-thirds you’ve already bought</a:t>
            </a:r>
          </a:p>
        </p:txBody>
      </p:sp>
      <p:sp>
        <p:nvSpPr>
          <p:cNvPr id="4" name="Title 3">
            <a:extLst>
              <a:ext uri="{FF2B5EF4-FFF2-40B4-BE49-F238E27FC236}">
                <a16:creationId xmlns:a16="http://schemas.microsoft.com/office/drawing/2014/main" id="{56BB5293-6207-47D4-ADF6-01C7AB48AB94}"/>
              </a:ext>
            </a:extLst>
          </p:cNvPr>
          <p:cNvSpPr>
            <a:spLocks noGrp="1"/>
          </p:cNvSpPr>
          <p:nvPr>
            <p:ph type="title"/>
          </p:nvPr>
        </p:nvSpPr>
        <p:spPr/>
        <p:txBody>
          <a:bodyPr/>
          <a:lstStyle/>
          <a:p>
            <a:r>
              <a:rPr lang="en-US" dirty="0"/>
              <a:t>CU*Answers Data Warehouse Strategies</a:t>
            </a:r>
          </a:p>
        </p:txBody>
      </p:sp>
      <p:sp>
        <p:nvSpPr>
          <p:cNvPr id="5" name="Slide Number Placeholder 4">
            <a:extLst>
              <a:ext uri="{FF2B5EF4-FFF2-40B4-BE49-F238E27FC236}">
                <a16:creationId xmlns:a16="http://schemas.microsoft.com/office/drawing/2014/main" id="{87F3D825-0D41-46C4-A49C-BE351D8B216D}"/>
              </a:ext>
            </a:extLst>
          </p:cNvPr>
          <p:cNvSpPr>
            <a:spLocks noGrp="1"/>
          </p:cNvSpPr>
          <p:nvPr>
            <p:ph type="sldNum" sz="quarter" idx="4"/>
          </p:nvPr>
        </p:nvSpPr>
        <p:spPr/>
        <p:txBody>
          <a:bodyPr/>
          <a:lstStyle/>
          <a:p>
            <a:fld id="{77F42D85-6D6D-4ED8-A207-576450FE2C32}" type="slidenum">
              <a:rPr lang="en-US" smtClean="0"/>
              <a:pPr/>
              <a:t>55</a:t>
            </a:fld>
            <a:endParaRPr lang="en-US" dirty="0"/>
          </a:p>
        </p:txBody>
      </p:sp>
      <p:pic>
        <p:nvPicPr>
          <p:cNvPr id="12" name="Picture 11">
            <a:extLst>
              <a:ext uri="{FF2B5EF4-FFF2-40B4-BE49-F238E27FC236}">
                <a16:creationId xmlns:a16="http://schemas.microsoft.com/office/drawing/2014/main" id="{69569435-4BEF-4F60-9B9C-576D8EEE4884}"/>
              </a:ext>
            </a:extLst>
          </p:cNvPr>
          <p:cNvPicPr>
            <a:picLocks noChangeAspect="1"/>
          </p:cNvPicPr>
          <p:nvPr/>
        </p:nvPicPr>
        <p:blipFill>
          <a:blip r:embed="rId3"/>
          <a:stretch>
            <a:fillRect/>
          </a:stretch>
        </p:blipFill>
        <p:spPr>
          <a:xfrm>
            <a:off x="8503805" y="3332405"/>
            <a:ext cx="3688195" cy="24587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5119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87B8D540-7682-43EC-A6AF-9D5437EC5B67}"/>
              </a:ext>
            </a:extLst>
          </p:cNvPr>
          <p:cNvSpPr/>
          <p:nvPr/>
        </p:nvSpPr>
        <p:spPr>
          <a:xfrm>
            <a:off x="440988" y="2057400"/>
            <a:ext cx="1836906" cy="2801566"/>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FILExxE </a:t>
            </a:r>
          </a:p>
          <a:p>
            <a:pPr algn="ctr"/>
            <a:endParaRPr lang="en-US" dirty="0"/>
          </a:p>
          <a:p>
            <a:pPr algn="ctr"/>
            <a:r>
              <a:rPr lang="en-US" dirty="0"/>
              <a:t>EOM </a:t>
            </a:r>
            <a:br>
              <a:rPr lang="en-US" dirty="0"/>
            </a:br>
            <a:r>
              <a:rPr lang="en-US" dirty="0"/>
              <a:t>snapshots</a:t>
            </a:r>
            <a:br>
              <a:rPr lang="en-US" dirty="0"/>
            </a:br>
            <a:endParaRPr lang="en-US" dirty="0"/>
          </a:p>
        </p:txBody>
      </p:sp>
      <p:sp>
        <p:nvSpPr>
          <p:cNvPr id="2" name="Content Placeholder 1">
            <a:extLst>
              <a:ext uri="{FF2B5EF4-FFF2-40B4-BE49-F238E27FC236}">
                <a16:creationId xmlns:a16="http://schemas.microsoft.com/office/drawing/2014/main" id="{FB6DD37D-A8A4-44B9-993E-D4B1A0F9FA4E}"/>
              </a:ext>
            </a:extLst>
          </p:cNvPr>
          <p:cNvSpPr>
            <a:spLocks noGrp="1"/>
          </p:cNvSpPr>
          <p:nvPr>
            <p:ph idx="15"/>
          </p:nvPr>
        </p:nvSpPr>
        <p:spPr/>
        <p:txBody>
          <a:bodyPr/>
          <a:lstStyle/>
          <a:p>
            <a:pPr marL="0" indent="0">
              <a:buNone/>
            </a:pPr>
            <a:r>
              <a:rPr lang="en-US" i="1" dirty="0"/>
              <a:t>In 2017:</a:t>
            </a:r>
          </a:p>
          <a:p>
            <a:r>
              <a:rPr lang="en-US" dirty="0"/>
              <a:t>Doubled the number of month-ends available to online clients, from 3 to 6</a:t>
            </a:r>
          </a:p>
          <a:p>
            <a:endParaRPr lang="en-US" dirty="0"/>
          </a:p>
        </p:txBody>
      </p:sp>
      <p:sp>
        <p:nvSpPr>
          <p:cNvPr id="3" name="Subtitle 2">
            <a:extLst>
              <a:ext uri="{FF2B5EF4-FFF2-40B4-BE49-F238E27FC236}">
                <a16:creationId xmlns:a16="http://schemas.microsoft.com/office/drawing/2014/main" id="{8E24AEDE-9EE2-4F3D-B4A6-EA89CF231161}"/>
              </a:ext>
            </a:extLst>
          </p:cNvPr>
          <p:cNvSpPr>
            <a:spLocks noGrp="1"/>
          </p:cNvSpPr>
          <p:nvPr>
            <p:ph type="subTitle" idx="14"/>
          </p:nvPr>
        </p:nvSpPr>
        <p:spPr/>
        <p:txBody>
          <a:bodyPr/>
          <a:lstStyle/>
          <a:p>
            <a:r>
              <a:rPr lang="en-US" dirty="0"/>
              <a:t>Part of the two-thirds you’ve already bought</a:t>
            </a:r>
          </a:p>
        </p:txBody>
      </p:sp>
      <p:sp>
        <p:nvSpPr>
          <p:cNvPr id="4" name="Title 3">
            <a:extLst>
              <a:ext uri="{FF2B5EF4-FFF2-40B4-BE49-F238E27FC236}">
                <a16:creationId xmlns:a16="http://schemas.microsoft.com/office/drawing/2014/main" id="{56BB5293-6207-47D4-ADF6-01C7AB48AB94}"/>
              </a:ext>
            </a:extLst>
          </p:cNvPr>
          <p:cNvSpPr>
            <a:spLocks noGrp="1"/>
          </p:cNvSpPr>
          <p:nvPr>
            <p:ph type="title"/>
          </p:nvPr>
        </p:nvSpPr>
        <p:spPr/>
        <p:txBody>
          <a:bodyPr/>
          <a:lstStyle/>
          <a:p>
            <a:r>
              <a:rPr lang="en-US" dirty="0"/>
              <a:t>CU*Answers Data Warehouse Strategies</a:t>
            </a:r>
          </a:p>
        </p:txBody>
      </p:sp>
      <p:sp>
        <p:nvSpPr>
          <p:cNvPr id="5" name="Slide Number Placeholder 4">
            <a:extLst>
              <a:ext uri="{FF2B5EF4-FFF2-40B4-BE49-F238E27FC236}">
                <a16:creationId xmlns:a16="http://schemas.microsoft.com/office/drawing/2014/main" id="{87F3D825-0D41-46C4-A49C-BE351D8B216D}"/>
              </a:ext>
            </a:extLst>
          </p:cNvPr>
          <p:cNvSpPr>
            <a:spLocks noGrp="1"/>
          </p:cNvSpPr>
          <p:nvPr>
            <p:ph type="sldNum" sz="quarter" idx="4"/>
          </p:nvPr>
        </p:nvSpPr>
        <p:spPr/>
        <p:txBody>
          <a:bodyPr/>
          <a:lstStyle/>
          <a:p>
            <a:fld id="{77F42D85-6D6D-4ED8-A207-576450FE2C32}" type="slidenum">
              <a:rPr lang="en-US" smtClean="0"/>
              <a:pPr/>
              <a:t>56</a:t>
            </a:fld>
            <a:endParaRPr lang="en-US" dirty="0"/>
          </a:p>
        </p:txBody>
      </p:sp>
      <p:pic>
        <p:nvPicPr>
          <p:cNvPr id="14" name="Picture 13">
            <a:extLst>
              <a:ext uri="{FF2B5EF4-FFF2-40B4-BE49-F238E27FC236}">
                <a16:creationId xmlns:a16="http://schemas.microsoft.com/office/drawing/2014/main" id="{EE557FCB-B2ED-4A2F-B991-184F93B4F64B}"/>
              </a:ext>
            </a:extLst>
          </p:cNvPr>
          <p:cNvPicPr>
            <a:picLocks noChangeAspect="1"/>
          </p:cNvPicPr>
          <p:nvPr/>
        </p:nvPicPr>
        <p:blipFill rotWithShape="1">
          <a:blip r:embed="rId3">
            <a:extLst>
              <a:ext uri="{28A0092B-C50C-407E-A947-70E740481C1C}">
                <a14:useLocalDpi xmlns:a14="http://schemas.microsoft.com/office/drawing/2010/main" val="0"/>
              </a:ext>
            </a:extLst>
          </a:blip>
          <a:srcRect b="6612"/>
          <a:stretch/>
        </p:blipFill>
        <p:spPr>
          <a:xfrm>
            <a:off x="5410200" y="2667000"/>
            <a:ext cx="6206830" cy="4191000"/>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4B8FDAE1-DA3E-4662-9B4E-48052F04D79F}"/>
              </a:ext>
            </a:extLst>
          </p:cNvPr>
          <p:cNvSpPr txBox="1"/>
          <p:nvPr/>
        </p:nvSpPr>
        <p:spPr>
          <a:xfrm>
            <a:off x="4322615" y="4640454"/>
            <a:ext cx="36068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dirty="0"/>
              <a:t>Tool #332 Database Search Assistant</a:t>
            </a:r>
          </a:p>
        </p:txBody>
      </p:sp>
      <p:pic>
        <p:nvPicPr>
          <p:cNvPr id="16" name="Picture 15">
            <a:extLst>
              <a:ext uri="{FF2B5EF4-FFF2-40B4-BE49-F238E27FC236}">
                <a16:creationId xmlns:a16="http://schemas.microsoft.com/office/drawing/2014/main" id="{9A463074-5D74-4744-94A3-2A8D49A11BFE}"/>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86800" y="3048000"/>
            <a:ext cx="2200319" cy="22003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9544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7038CBF4-FCF7-41CB-82B0-D9039F842AF1}"/>
              </a:ext>
            </a:extLst>
          </p:cNvPr>
          <p:cNvSpPr/>
          <p:nvPr/>
        </p:nvSpPr>
        <p:spPr>
          <a:xfrm>
            <a:off x="449094" y="2057400"/>
            <a:ext cx="1836906" cy="2801566"/>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QUERYxx</a:t>
            </a:r>
          </a:p>
          <a:p>
            <a:pPr algn="ctr"/>
            <a:endParaRPr lang="en-US" dirty="0"/>
          </a:p>
          <a:p>
            <a:pPr algn="ctr"/>
            <a:r>
              <a:rPr lang="en-US" dirty="0"/>
              <a:t>Storing your analytical approaches</a:t>
            </a:r>
          </a:p>
        </p:txBody>
      </p:sp>
      <p:sp>
        <p:nvSpPr>
          <p:cNvPr id="2" name="Content Placeholder 1">
            <a:extLst>
              <a:ext uri="{FF2B5EF4-FFF2-40B4-BE49-F238E27FC236}">
                <a16:creationId xmlns:a16="http://schemas.microsoft.com/office/drawing/2014/main" id="{FB6DD37D-A8A4-44B9-993E-D4B1A0F9FA4E}"/>
              </a:ext>
            </a:extLst>
          </p:cNvPr>
          <p:cNvSpPr>
            <a:spLocks noGrp="1"/>
          </p:cNvSpPr>
          <p:nvPr>
            <p:ph idx="15"/>
          </p:nvPr>
        </p:nvSpPr>
        <p:spPr>
          <a:xfrm>
            <a:off x="2667000" y="1447800"/>
            <a:ext cx="3429000" cy="4142433"/>
          </a:xfrm>
        </p:spPr>
        <p:txBody>
          <a:bodyPr/>
          <a:lstStyle/>
          <a:p>
            <a:pPr marL="0" indent="0">
              <a:buNone/>
            </a:pPr>
            <a:r>
              <a:rPr lang="en-US" i="1" dirty="0"/>
              <a:t>In 2017:</a:t>
            </a:r>
          </a:p>
          <a:p>
            <a:r>
              <a:rPr lang="en-US" dirty="0"/>
              <a:t>Added a new Library Dashboard to analyze the database files your teams create via Query</a:t>
            </a:r>
          </a:p>
          <a:p>
            <a:endParaRPr lang="en-US" dirty="0"/>
          </a:p>
          <a:p>
            <a:pPr marL="0" indent="0">
              <a:buNone/>
            </a:pPr>
            <a:r>
              <a:rPr lang="en-US" i="1" dirty="0"/>
              <a:t>In 2018:</a:t>
            </a:r>
          </a:p>
          <a:p>
            <a:r>
              <a:rPr lang="en-US" dirty="0"/>
              <a:t>Add another premium tool </a:t>
            </a:r>
            <a:br>
              <a:rPr lang="en-US" dirty="0"/>
            </a:br>
            <a:r>
              <a:rPr lang="en-US" dirty="0"/>
              <a:t>for Query and presentation</a:t>
            </a:r>
          </a:p>
          <a:p>
            <a:endParaRPr lang="en-US" dirty="0"/>
          </a:p>
        </p:txBody>
      </p:sp>
      <p:sp>
        <p:nvSpPr>
          <p:cNvPr id="3" name="Subtitle 2">
            <a:extLst>
              <a:ext uri="{FF2B5EF4-FFF2-40B4-BE49-F238E27FC236}">
                <a16:creationId xmlns:a16="http://schemas.microsoft.com/office/drawing/2014/main" id="{8E24AEDE-9EE2-4F3D-B4A6-EA89CF231161}"/>
              </a:ext>
            </a:extLst>
          </p:cNvPr>
          <p:cNvSpPr>
            <a:spLocks noGrp="1"/>
          </p:cNvSpPr>
          <p:nvPr>
            <p:ph type="subTitle" idx="14"/>
          </p:nvPr>
        </p:nvSpPr>
        <p:spPr/>
        <p:txBody>
          <a:bodyPr/>
          <a:lstStyle/>
          <a:p>
            <a:r>
              <a:rPr lang="en-US" dirty="0"/>
              <a:t>Part of the two-thirds you’ve already bought</a:t>
            </a:r>
          </a:p>
        </p:txBody>
      </p:sp>
      <p:sp>
        <p:nvSpPr>
          <p:cNvPr id="4" name="Title 3">
            <a:extLst>
              <a:ext uri="{FF2B5EF4-FFF2-40B4-BE49-F238E27FC236}">
                <a16:creationId xmlns:a16="http://schemas.microsoft.com/office/drawing/2014/main" id="{56BB5293-6207-47D4-ADF6-01C7AB48AB94}"/>
              </a:ext>
            </a:extLst>
          </p:cNvPr>
          <p:cNvSpPr>
            <a:spLocks noGrp="1"/>
          </p:cNvSpPr>
          <p:nvPr>
            <p:ph type="title"/>
          </p:nvPr>
        </p:nvSpPr>
        <p:spPr/>
        <p:txBody>
          <a:bodyPr/>
          <a:lstStyle/>
          <a:p>
            <a:r>
              <a:rPr lang="en-US" dirty="0"/>
              <a:t>CU*Answers Data Warehouse Strategies</a:t>
            </a:r>
          </a:p>
        </p:txBody>
      </p:sp>
      <p:sp>
        <p:nvSpPr>
          <p:cNvPr id="5" name="Slide Number Placeholder 4">
            <a:extLst>
              <a:ext uri="{FF2B5EF4-FFF2-40B4-BE49-F238E27FC236}">
                <a16:creationId xmlns:a16="http://schemas.microsoft.com/office/drawing/2014/main" id="{87F3D825-0D41-46C4-A49C-BE351D8B216D}"/>
              </a:ext>
            </a:extLst>
          </p:cNvPr>
          <p:cNvSpPr>
            <a:spLocks noGrp="1"/>
          </p:cNvSpPr>
          <p:nvPr>
            <p:ph type="sldNum" sz="quarter" idx="4"/>
          </p:nvPr>
        </p:nvSpPr>
        <p:spPr/>
        <p:txBody>
          <a:bodyPr/>
          <a:lstStyle/>
          <a:p>
            <a:fld id="{77F42D85-6D6D-4ED8-A207-576450FE2C32}" type="slidenum">
              <a:rPr lang="en-US" smtClean="0"/>
              <a:pPr/>
              <a:t>57</a:t>
            </a:fld>
            <a:endParaRPr lang="en-US" dirty="0"/>
          </a:p>
        </p:txBody>
      </p:sp>
      <p:pic>
        <p:nvPicPr>
          <p:cNvPr id="13" name="Picture 12">
            <a:extLst>
              <a:ext uri="{FF2B5EF4-FFF2-40B4-BE49-F238E27FC236}">
                <a16:creationId xmlns:a16="http://schemas.microsoft.com/office/drawing/2014/main" id="{31CF006C-0254-41C3-9AD4-77034C23C942}"/>
              </a:ext>
            </a:extLst>
          </p:cNvPr>
          <p:cNvPicPr>
            <a:picLocks noChangeAspect="1"/>
          </p:cNvPicPr>
          <p:nvPr/>
        </p:nvPicPr>
        <p:blipFill rotWithShape="1">
          <a:blip r:embed="rId3">
            <a:extLst>
              <a:ext uri="{28A0092B-C50C-407E-A947-70E740481C1C}">
                <a14:useLocalDpi xmlns:a14="http://schemas.microsoft.com/office/drawing/2010/main" val="0"/>
              </a:ext>
            </a:extLst>
          </a:blip>
          <a:srcRect t="1" b="640"/>
          <a:stretch/>
        </p:blipFill>
        <p:spPr>
          <a:xfrm>
            <a:off x="6377772" y="1646192"/>
            <a:ext cx="5875879" cy="4221207"/>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5C975FE5-2811-4848-BEA3-E5F7B81A2CC3}"/>
              </a:ext>
            </a:extLst>
          </p:cNvPr>
          <p:cNvSpPr txBox="1"/>
          <p:nvPr/>
        </p:nvSpPr>
        <p:spPr>
          <a:xfrm>
            <a:off x="8382000" y="1378129"/>
            <a:ext cx="3606800"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dirty="0"/>
              <a:t>Tool #1980 Library Dashboard</a:t>
            </a:r>
          </a:p>
        </p:txBody>
      </p:sp>
    </p:spTree>
    <p:extLst>
      <p:ext uri="{BB962C8B-B14F-4D97-AF65-F5344CB8AC3E}">
        <p14:creationId xmlns:p14="http://schemas.microsoft.com/office/powerpoint/2010/main" val="3962366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1B935C7-C1A5-40A4-8BCA-E6480CC636E1}"/>
              </a:ext>
            </a:extLst>
          </p:cNvPr>
          <p:cNvSpPr>
            <a:spLocks noGrp="1"/>
          </p:cNvSpPr>
          <p:nvPr>
            <p:ph idx="15"/>
          </p:nvPr>
        </p:nvSpPr>
        <p:spPr>
          <a:xfrm>
            <a:off x="508000" y="2057400"/>
            <a:ext cx="5969000" cy="3733801"/>
          </a:xfrm>
        </p:spPr>
        <p:txBody>
          <a:bodyPr/>
          <a:lstStyle/>
          <a:p>
            <a:r>
              <a:rPr lang="en-US" dirty="0"/>
              <a:t>Today, CUs want to design their own approach and value propositions for the data they put into their individual warehouses</a:t>
            </a:r>
          </a:p>
          <a:p>
            <a:pPr lvl="1"/>
            <a:r>
              <a:rPr lang="en-US" dirty="0"/>
              <a:t>Share someone else’s computer </a:t>
            </a:r>
            <a:r>
              <a:rPr lang="en-US" i="1" dirty="0">
                <a:solidFill>
                  <a:schemeClr val="accent2"/>
                </a:solidFill>
              </a:rPr>
              <a:t>(coming in 2018)</a:t>
            </a:r>
          </a:p>
          <a:p>
            <a:pPr lvl="1"/>
            <a:r>
              <a:rPr lang="en-US" dirty="0"/>
              <a:t>Have your own</a:t>
            </a:r>
            <a:r>
              <a:rPr lang="en-US" dirty="0">
                <a:solidFill>
                  <a:schemeClr val="accent2"/>
                </a:solidFill>
              </a:rPr>
              <a:t> </a:t>
            </a:r>
            <a:r>
              <a:rPr lang="en-US" i="1" dirty="0">
                <a:solidFill>
                  <a:schemeClr val="accent2"/>
                </a:solidFill>
              </a:rPr>
              <a:t>(selling turn-key in 2019)</a:t>
            </a:r>
          </a:p>
          <a:p>
            <a:r>
              <a:rPr lang="en-US" dirty="0"/>
              <a:t>Our </a:t>
            </a:r>
            <a:r>
              <a:rPr lang="en-US" dirty="0" err="1"/>
              <a:t>FILExxDW</a:t>
            </a:r>
            <a:r>
              <a:rPr lang="en-US" dirty="0"/>
              <a:t> warehouse will be a CU-directed space </a:t>
            </a:r>
          </a:p>
          <a:p>
            <a:pPr lvl="1"/>
            <a:r>
              <a:rPr lang="en-US" dirty="0"/>
              <a:t>The only data in it will be what you tell us to put there</a:t>
            </a:r>
          </a:p>
          <a:p>
            <a:pPr lvl="1"/>
            <a:r>
              <a:rPr lang="en-US" dirty="0"/>
              <a:t>We’ll create unique data opportunities for CU*BASE users, but CUs will choose whether or not to put that data into their warehouse </a:t>
            </a:r>
          </a:p>
          <a:p>
            <a:endParaRPr lang="en-US" dirty="0"/>
          </a:p>
        </p:txBody>
      </p:sp>
      <p:sp>
        <p:nvSpPr>
          <p:cNvPr id="7" name="Subtitle 6">
            <a:extLst>
              <a:ext uri="{FF2B5EF4-FFF2-40B4-BE49-F238E27FC236}">
                <a16:creationId xmlns:a16="http://schemas.microsoft.com/office/drawing/2014/main" id="{5D8A835C-83C2-41A0-986C-8F9572DD83C6}"/>
              </a:ext>
            </a:extLst>
          </p:cNvPr>
          <p:cNvSpPr>
            <a:spLocks noGrp="1"/>
          </p:cNvSpPr>
          <p:nvPr>
            <p:ph type="subTitle" idx="14"/>
          </p:nvPr>
        </p:nvSpPr>
        <p:spPr/>
        <p:txBody>
          <a:bodyPr/>
          <a:lstStyle/>
          <a:p>
            <a:r>
              <a:rPr lang="en-US" dirty="0"/>
              <a:t>Working with cu architects, building the data warehouse they wish to have</a:t>
            </a:r>
          </a:p>
        </p:txBody>
      </p:sp>
      <p:sp>
        <p:nvSpPr>
          <p:cNvPr id="5" name="Title 4">
            <a:extLst>
              <a:ext uri="{FF2B5EF4-FFF2-40B4-BE49-F238E27FC236}">
                <a16:creationId xmlns:a16="http://schemas.microsoft.com/office/drawing/2014/main" id="{35B0B19C-1237-4EB3-9D0D-AEDB3B70654B}"/>
              </a:ext>
            </a:extLst>
          </p:cNvPr>
          <p:cNvSpPr>
            <a:spLocks noGrp="1"/>
          </p:cNvSpPr>
          <p:nvPr>
            <p:ph type="title"/>
          </p:nvPr>
        </p:nvSpPr>
        <p:spPr/>
        <p:txBody>
          <a:bodyPr/>
          <a:lstStyle/>
          <a:p>
            <a:r>
              <a:rPr lang="en-US" sz="2000" b="0" dirty="0"/>
              <a:t>Tactic #2: </a:t>
            </a:r>
            <a:br>
              <a:rPr lang="en-US" sz="2000" b="0" dirty="0"/>
            </a:br>
            <a:r>
              <a:rPr lang="en-US" dirty="0" err="1"/>
              <a:t>FILExxDW</a:t>
            </a:r>
            <a:r>
              <a:rPr lang="en-US" dirty="0"/>
              <a:t> as a new frontier</a:t>
            </a:r>
          </a:p>
        </p:txBody>
      </p:sp>
      <p:sp>
        <p:nvSpPr>
          <p:cNvPr id="4" name="Slide Number Placeholder 3">
            <a:extLst>
              <a:ext uri="{FF2B5EF4-FFF2-40B4-BE49-F238E27FC236}">
                <a16:creationId xmlns:a16="http://schemas.microsoft.com/office/drawing/2014/main" id="{9EDD093C-EC38-4C5C-B60D-D52F44F165AD}"/>
              </a:ext>
            </a:extLst>
          </p:cNvPr>
          <p:cNvSpPr>
            <a:spLocks noGrp="1"/>
          </p:cNvSpPr>
          <p:nvPr>
            <p:ph type="sldNum" sz="quarter" idx="4"/>
          </p:nvPr>
        </p:nvSpPr>
        <p:spPr/>
        <p:txBody>
          <a:bodyPr/>
          <a:lstStyle/>
          <a:p>
            <a:fld id="{77F42D85-6D6D-4ED8-A207-576450FE2C32}" type="slidenum">
              <a:rPr lang="en-US" smtClean="0"/>
              <a:pPr/>
              <a:t>58</a:t>
            </a:fld>
            <a:endParaRPr lang="en-US" dirty="0"/>
          </a:p>
        </p:txBody>
      </p:sp>
      <p:pic>
        <p:nvPicPr>
          <p:cNvPr id="2" name="Picture 1">
            <a:extLst>
              <a:ext uri="{FF2B5EF4-FFF2-40B4-BE49-F238E27FC236}">
                <a16:creationId xmlns:a16="http://schemas.microsoft.com/office/drawing/2014/main" id="{3866C504-6CF7-4A58-AB81-C244BDAD20D0}"/>
              </a:ext>
            </a:extLst>
          </p:cNvPr>
          <p:cNvPicPr>
            <a:picLocks noChangeAspect="1"/>
          </p:cNvPicPr>
          <p:nvPr/>
        </p:nvPicPr>
        <p:blipFill>
          <a:blip r:embed="rId3"/>
          <a:stretch>
            <a:fillRect/>
          </a:stretch>
        </p:blipFill>
        <p:spPr>
          <a:xfrm>
            <a:off x="6854005" y="2163466"/>
            <a:ext cx="4779393" cy="3584545"/>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FA38FE4B-38EC-413F-A7A0-B986BF82D7AF}"/>
              </a:ext>
            </a:extLst>
          </p:cNvPr>
          <p:cNvSpPr/>
          <p:nvPr/>
        </p:nvSpPr>
        <p:spPr>
          <a:xfrm>
            <a:off x="7498892" y="5422755"/>
            <a:ext cx="4495800" cy="646331"/>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r>
              <a:rPr lang="en-US" dirty="0"/>
              <a:t>https://www.cuanswers.com/events/2017-data-investment-symposium/</a:t>
            </a:r>
          </a:p>
        </p:txBody>
      </p:sp>
    </p:spTree>
    <p:extLst>
      <p:ext uri="{BB962C8B-B14F-4D97-AF65-F5344CB8AC3E}">
        <p14:creationId xmlns:p14="http://schemas.microsoft.com/office/powerpoint/2010/main" val="137348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B6CE464E-CB12-4FF2-B73D-69384B688FEF}"/>
              </a:ext>
            </a:extLst>
          </p:cNvPr>
          <p:cNvSpPr/>
          <p:nvPr/>
        </p:nvSpPr>
        <p:spPr>
          <a:xfrm>
            <a:off x="445851" y="2057400"/>
            <a:ext cx="1836906" cy="2801566"/>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FILExxDW</a:t>
            </a:r>
          </a:p>
          <a:p>
            <a:pPr algn="ctr"/>
            <a:endParaRPr lang="en-US" dirty="0"/>
          </a:p>
          <a:p>
            <a:pPr algn="ctr"/>
            <a:r>
              <a:rPr lang="en-US" dirty="0"/>
              <a:t>You control the data as it merges for your tactics</a:t>
            </a:r>
          </a:p>
        </p:txBody>
      </p:sp>
      <p:sp>
        <p:nvSpPr>
          <p:cNvPr id="2" name="Content Placeholder 1">
            <a:extLst>
              <a:ext uri="{FF2B5EF4-FFF2-40B4-BE49-F238E27FC236}">
                <a16:creationId xmlns:a16="http://schemas.microsoft.com/office/drawing/2014/main" id="{FB6DD37D-A8A4-44B9-993E-D4B1A0F9FA4E}"/>
              </a:ext>
            </a:extLst>
          </p:cNvPr>
          <p:cNvSpPr>
            <a:spLocks noGrp="1"/>
          </p:cNvSpPr>
          <p:nvPr>
            <p:ph idx="15"/>
          </p:nvPr>
        </p:nvSpPr>
        <p:spPr/>
        <p:txBody>
          <a:bodyPr/>
          <a:lstStyle/>
          <a:p>
            <a:pPr marL="0" indent="0">
              <a:buNone/>
            </a:pPr>
            <a:r>
              <a:rPr lang="en-US" i="1" dirty="0"/>
              <a:t>In 2017:</a:t>
            </a:r>
          </a:p>
          <a:p>
            <a:r>
              <a:rPr lang="en-US" dirty="0"/>
              <a:t>Created the Library Authority Management tool </a:t>
            </a:r>
          </a:p>
          <a:p>
            <a:pPr marL="0" indent="0">
              <a:buNone/>
            </a:pPr>
            <a:endParaRPr lang="en-US" i="1" dirty="0"/>
          </a:p>
          <a:p>
            <a:pPr marL="0" indent="0">
              <a:buNone/>
            </a:pPr>
            <a:r>
              <a:rPr lang="en-US" i="1" dirty="0"/>
              <a:t>In 2018:</a:t>
            </a:r>
          </a:p>
          <a:p>
            <a:r>
              <a:rPr lang="en-US" dirty="0"/>
              <a:t>Rolling out to clients late 2</a:t>
            </a:r>
            <a:r>
              <a:rPr lang="en-US" baseline="30000" dirty="0"/>
              <a:t>nd</a:t>
            </a:r>
            <a:r>
              <a:rPr lang="en-US" dirty="0"/>
              <a:t> half of 2018 </a:t>
            </a:r>
          </a:p>
          <a:p>
            <a:r>
              <a:rPr lang="en-US" dirty="0"/>
              <a:t>CU-defined data</a:t>
            </a:r>
          </a:p>
          <a:p>
            <a:pPr lvl="1"/>
            <a:r>
              <a:rPr lang="en-US" dirty="0"/>
              <a:t>About 80% sourced from CU*BASE data warehouses</a:t>
            </a:r>
          </a:p>
          <a:p>
            <a:pPr lvl="1"/>
            <a:r>
              <a:rPr lang="en-US" dirty="0"/>
              <a:t>About 20% sourced from third-party sources</a:t>
            </a:r>
          </a:p>
          <a:p>
            <a:r>
              <a:rPr lang="en-US" dirty="0"/>
              <a:t>Priced based on CU sign-</a:t>
            </a:r>
            <a:r>
              <a:rPr lang="en-US" dirty="0" err="1"/>
              <a:t>ons</a:t>
            </a:r>
            <a:r>
              <a:rPr lang="en-US" dirty="0"/>
              <a:t> + space used</a:t>
            </a:r>
          </a:p>
          <a:p>
            <a:r>
              <a:rPr lang="en-US" dirty="0"/>
              <a:t>Premium tool for Query and presentation</a:t>
            </a:r>
          </a:p>
          <a:p>
            <a:r>
              <a:rPr lang="en-US" dirty="0"/>
              <a:t>Developing </a:t>
            </a:r>
            <a:r>
              <a:rPr lang="en-US" dirty="0" err="1"/>
              <a:t>DEX</a:t>
            </a:r>
            <a:r>
              <a:rPr lang="en-US" dirty="0"/>
              <a:t> (Data Exchanges) with analytical </a:t>
            </a:r>
            <a:br>
              <a:rPr lang="en-US" dirty="0"/>
            </a:br>
            <a:r>
              <a:rPr lang="en-US" dirty="0"/>
              <a:t>warehouses as a transfer approach</a:t>
            </a:r>
          </a:p>
          <a:p>
            <a:endParaRPr lang="en-US" dirty="0"/>
          </a:p>
        </p:txBody>
      </p:sp>
      <p:sp>
        <p:nvSpPr>
          <p:cNvPr id="3" name="Subtitle 2">
            <a:extLst>
              <a:ext uri="{FF2B5EF4-FFF2-40B4-BE49-F238E27FC236}">
                <a16:creationId xmlns:a16="http://schemas.microsoft.com/office/drawing/2014/main" id="{8E24AEDE-9EE2-4F3D-B4A6-EA89CF231161}"/>
              </a:ext>
            </a:extLst>
          </p:cNvPr>
          <p:cNvSpPr>
            <a:spLocks noGrp="1"/>
          </p:cNvSpPr>
          <p:nvPr>
            <p:ph type="subTitle" idx="14"/>
          </p:nvPr>
        </p:nvSpPr>
        <p:spPr/>
        <p:txBody>
          <a:bodyPr/>
          <a:lstStyle/>
          <a:p>
            <a:r>
              <a:rPr lang="en-US" dirty="0"/>
              <a:t>Will start slow, but based on the attention cus are giving to data warehouses, will pick up speed</a:t>
            </a:r>
          </a:p>
        </p:txBody>
      </p:sp>
      <p:sp>
        <p:nvSpPr>
          <p:cNvPr id="4" name="Title 3">
            <a:extLst>
              <a:ext uri="{FF2B5EF4-FFF2-40B4-BE49-F238E27FC236}">
                <a16:creationId xmlns:a16="http://schemas.microsoft.com/office/drawing/2014/main" id="{56BB5293-6207-47D4-ADF6-01C7AB48AB94}"/>
              </a:ext>
            </a:extLst>
          </p:cNvPr>
          <p:cNvSpPr>
            <a:spLocks noGrp="1"/>
          </p:cNvSpPr>
          <p:nvPr>
            <p:ph type="title"/>
          </p:nvPr>
        </p:nvSpPr>
        <p:spPr/>
        <p:txBody>
          <a:bodyPr/>
          <a:lstStyle/>
          <a:p>
            <a:r>
              <a:rPr lang="en-US" dirty="0"/>
              <a:t>CU*Answers Data Warehouse Strategies</a:t>
            </a:r>
          </a:p>
        </p:txBody>
      </p:sp>
      <p:sp>
        <p:nvSpPr>
          <p:cNvPr id="5" name="Slide Number Placeholder 4">
            <a:extLst>
              <a:ext uri="{FF2B5EF4-FFF2-40B4-BE49-F238E27FC236}">
                <a16:creationId xmlns:a16="http://schemas.microsoft.com/office/drawing/2014/main" id="{87F3D825-0D41-46C4-A49C-BE351D8B216D}"/>
              </a:ext>
            </a:extLst>
          </p:cNvPr>
          <p:cNvSpPr>
            <a:spLocks noGrp="1"/>
          </p:cNvSpPr>
          <p:nvPr>
            <p:ph type="sldNum" sz="quarter" idx="4"/>
          </p:nvPr>
        </p:nvSpPr>
        <p:spPr/>
        <p:txBody>
          <a:bodyPr/>
          <a:lstStyle/>
          <a:p>
            <a:fld id="{77F42D85-6D6D-4ED8-A207-576450FE2C32}" type="slidenum">
              <a:rPr lang="en-US" smtClean="0"/>
              <a:pPr/>
              <a:t>59</a:t>
            </a:fld>
            <a:endParaRPr lang="en-US" dirty="0"/>
          </a:p>
        </p:txBody>
      </p:sp>
      <p:pic>
        <p:nvPicPr>
          <p:cNvPr id="11" name="Picture 10">
            <a:extLst>
              <a:ext uri="{FF2B5EF4-FFF2-40B4-BE49-F238E27FC236}">
                <a16:creationId xmlns:a16="http://schemas.microsoft.com/office/drawing/2014/main" id="{82771D19-B99D-4623-A423-0196F9F50F83}"/>
              </a:ext>
            </a:extLst>
          </p:cNvPr>
          <p:cNvPicPr>
            <a:picLocks noChangeAspect="1"/>
          </p:cNvPicPr>
          <p:nvPr/>
        </p:nvPicPr>
        <p:blipFill rotWithShape="1">
          <a:blip r:embed="rId3">
            <a:extLst>
              <a:ext uri="{28A0092B-C50C-407E-A947-70E740481C1C}">
                <a14:useLocalDpi xmlns:a14="http://schemas.microsoft.com/office/drawing/2010/main" val="0"/>
              </a:ext>
            </a:extLst>
          </a:blip>
          <a:srcRect t="-1" r="46093" b="58756"/>
          <a:stretch/>
        </p:blipFill>
        <p:spPr>
          <a:xfrm>
            <a:off x="8455270" y="1361872"/>
            <a:ext cx="3736730" cy="2067128"/>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D2D6A676-2D1F-4DE1-BFD1-348EC66DCA0C}"/>
              </a:ext>
            </a:extLst>
          </p:cNvPr>
          <p:cNvSpPr txBox="1"/>
          <p:nvPr/>
        </p:nvSpPr>
        <p:spPr>
          <a:xfrm>
            <a:off x="8001000" y="2589312"/>
            <a:ext cx="3606800" cy="30777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400" dirty="0"/>
              <a:t>Tool #1981 Library Authority Management</a:t>
            </a:r>
          </a:p>
        </p:txBody>
      </p:sp>
      <p:pic>
        <p:nvPicPr>
          <p:cNvPr id="12" name="Picture 11">
            <a:extLst>
              <a:ext uri="{FF2B5EF4-FFF2-40B4-BE49-F238E27FC236}">
                <a16:creationId xmlns:a16="http://schemas.microsoft.com/office/drawing/2014/main" id="{70D8DA9E-1036-4171-9234-8FCC21B99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2453">
            <a:off x="8915400" y="3886200"/>
            <a:ext cx="2058014" cy="26754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155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solidFill>
                  <a:schemeClr val="bg1"/>
                </a:solidFill>
              </a:rPr>
              <a:t>CEO School </a:t>
            </a:r>
            <a:br>
              <a:rPr lang="en-US" dirty="0">
                <a:solidFill>
                  <a:schemeClr val="bg1"/>
                </a:solidFill>
              </a:rPr>
            </a:br>
            <a:r>
              <a:rPr lang="en-US" dirty="0">
                <a:solidFill>
                  <a:schemeClr val="bg1"/>
                </a:solidFill>
              </a:rPr>
              <a:t>Part 1</a:t>
            </a:r>
            <a:br>
              <a:rPr lang="en-US" dirty="0"/>
            </a:br>
            <a:br>
              <a:rPr lang="en-US" dirty="0"/>
            </a:br>
            <a:br>
              <a:rPr lang="en-US" dirty="0"/>
            </a:br>
            <a:br>
              <a:rPr lang="en-US" dirty="0"/>
            </a:br>
            <a:r>
              <a:rPr lang="en-US" dirty="0"/>
              <a:t>Data in Action</a:t>
            </a:r>
          </a:p>
        </p:txBody>
      </p:sp>
      <p:sp>
        <p:nvSpPr>
          <p:cNvPr id="8" name="Subtitle 7"/>
          <p:cNvSpPr>
            <a:spLocks noGrp="1"/>
          </p:cNvSpPr>
          <p:nvPr>
            <p:ph type="subTitle" idx="1"/>
          </p:nvPr>
        </p:nvSpPr>
        <p:spPr/>
        <p:txBody>
          <a:bodyPr/>
          <a:lstStyle/>
          <a:p>
            <a:r>
              <a:rPr lang="en-US" b="1" dirty="0">
                <a:solidFill>
                  <a:schemeClr val="accent5"/>
                </a:solidFill>
                <a:effectLst/>
              </a:rPr>
              <a:t>What does it mean to double down on all of our investments over the past decade? </a:t>
            </a:r>
          </a:p>
          <a:p>
            <a:r>
              <a:rPr lang="en-US" i="1" dirty="0">
                <a:solidFill>
                  <a:schemeClr val="accent5"/>
                </a:solidFill>
                <a:effectLst/>
              </a:rPr>
              <a:t>Will CUs do the same?</a:t>
            </a:r>
          </a:p>
          <a:p>
            <a:endParaRPr lang="en-US" dirty="0"/>
          </a:p>
          <a:p>
            <a:endParaRPr lang="en-US" dirty="0"/>
          </a:p>
        </p:txBody>
      </p:sp>
      <p:sp>
        <p:nvSpPr>
          <p:cNvPr id="5" name="Slide Number Placeholder 4"/>
          <p:cNvSpPr>
            <a:spLocks noGrp="1"/>
          </p:cNvSpPr>
          <p:nvPr>
            <p:ph type="sldNum" sz="quarter" idx="4294967295"/>
          </p:nvPr>
        </p:nvSpPr>
        <p:spPr>
          <a:xfrm>
            <a:off x="0" y="6145213"/>
            <a:ext cx="812800" cy="365125"/>
          </a:xfrm>
        </p:spPr>
        <p:txBody>
          <a:bodyPr/>
          <a:lstStyle/>
          <a:p>
            <a:fld id="{77F42D85-6D6D-4ED8-A207-576450FE2C32}" type="slidenum">
              <a:rPr lang="en-US" smtClean="0"/>
              <a:pPr/>
              <a:t>6</a:t>
            </a:fld>
            <a:endParaRPr lang="en-US" dirty="0"/>
          </a:p>
        </p:txBody>
      </p:sp>
    </p:spTree>
    <p:extLst>
      <p:ext uri="{BB962C8B-B14F-4D97-AF65-F5344CB8AC3E}">
        <p14:creationId xmlns:p14="http://schemas.microsoft.com/office/powerpoint/2010/main" val="1916190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ylinder 7">
            <a:extLst>
              <a:ext uri="{FF2B5EF4-FFF2-40B4-BE49-F238E27FC236}">
                <a16:creationId xmlns:a16="http://schemas.microsoft.com/office/drawing/2014/main" id="{9C9E3E91-68BA-4C97-91AB-7B9877F08426}"/>
              </a:ext>
            </a:extLst>
          </p:cNvPr>
          <p:cNvSpPr/>
          <p:nvPr/>
        </p:nvSpPr>
        <p:spPr>
          <a:xfrm>
            <a:off x="449094" y="2057400"/>
            <a:ext cx="1836906" cy="2801566"/>
          </a:xfrm>
          <a:prstGeom prst="can">
            <a:avLst/>
          </a:prstGeom>
          <a:ln w="254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effectLst>
                  <a:outerShdw blurRad="38100" dist="38100" dir="2700000" algn="tl">
                    <a:srgbClr val="000000">
                      <a:alpha val="43137"/>
                    </a:srgbClr>
                  </a:outerShdw>
                </a:effectLst>
              </a:rPr>
              <a:t>Analytics Booth</a:t>
            </a:r>
          </a:p>
          <a:p>
            <a:pPr algn="ctr"/>
            <a:endParaRPr lang="en-US" dirty="0"/>
          </a:p>
          <a:p>
            <a:pPr algn="ctr"/>
            <a:r>
              <a:rPr lang="en-US" dirty="0"/>
              <a:t>Outside of the POWER </a:t>
            </a:r>
            <a:r>
              <a:rPr lang="en-US" dirty="0" err="1"/>
              <a:t>i</a:t>
            </a:r>
            <a:r>
              <a:rPr lang="en-US" dirty="0"/>
              <a:t>, space for innovation</a:t>
            </a:r>
          </a:p>
        </p:txBody>
      </p:sp>
      <p:sp>
        <p:nvSpPr>
          <p:cNvPr id="2" name="Content Placeholder 1">
            <a:extLst>
              <a:ext uri="{FF2B5EF4-FFF2-40B4-BE49-F238E27FC236}">
                <a16:creationId xmlns:a16="http://schemas.microsoft.com/office/drawing/2014/main" id="{FB6DD37D-A8A4-44B9-993E-D4B1A0F9FA4E}"/>
              </a:ext>
            </a:extLst>
          </p:cNvPr>
          <p:cNvSpPr>
            <a:spLocks noGrp="1"/>
          </p:cNvSpPr>
          <p:nvPr>
            <p:ph idx="15"/>
          </p:nvPr>
        </p:nvSpPr>
        <p:spPr/>
        <p:txBody>
          <a:bodyPr/>
          <a:lstStyle/>
          <a:p>
            <a:pPr marL="0" indent="0">
              <a:buNone/>
            </a:pPr>
            <a:r>
              <a:rPr lang="en-US" i="1" dirty="0"/>
              <a:t>In 2017:</a:t>
            </a:r>
          </a:p>
          <a:p>
            <a:r>
              <a:rPr lang="en-US" dirty="0"/>
              <a:t>Sanitized database, safe for external web users</a:t>
            </a:r>
          </a:p>
          <a:p>
            <a:r>
              <a:rPr lang="en-US" dirty="0"/>
              <a:t>Time-sliced based on short feedback loops</a:t>
            </a:r>
          </a:p>
          <a:p>
            <a:r>
              <a:rPr lang="en-US" dirty="0"/>
              <a:t>Browser-based presentation</a:t>
            </a:r>
          </a:p>
          <a:p>
            <a:r>
              <a:rPr lang="en-US" dirty="0"/>
              <a:t>Accessible anywhere </a:t>
            </a:r>
            <a:r>
              <a:rPr lang="en-US" dirty="0" err="1"/>
              <a:t>WiFi</a:t>
            </a:r>
            <a:r>
              <a:rPr lang="en-US" dirty="0"/>
              <a:t> or Internet services are available</a:t>
            </a:r>
          </a:p>
          <a:p>
            <a:r>
              <a:rPr lang="en-US" dirty="0"/>
              <a:t>Foundation for audience expansion for both CU*Answers as a CUSO and for CUs and their communities</a:t>
            </a:r>
          </a:p>
          <a:p>
            <a:pPr marL="0" indent="0">
              <a:spcBef>
                <a:spcPts val="1200"/>
              </a:spcBef>
              <a:buNone/>
            </a:pPr>
            <a:r>
              <a:rPr lang="en-US" i="1" dirty="0"/>
              <a:t>In 2018:</a:t>
            </a:r>
          </a:p>
          <a:p>
            <a:r>
              <a:rPr lang="en-US" dirty="0"/>
              <a:t>Add ability for analysts to sign on directly to the AB database and work with their own presentation tools and skills</a:t>
            </a:r>
          </a:p>
          <a:p>
            <a:r>
              <a:rPr lang="en-US" dirty="0"/>
              <a:t>Expand sales of AB from the CU*Answers network to any CU in the country, independent of their core processing solution</a:t>
            </a:r>
          </a:p>
        </p:txBody>
      </p:sp>
      <p:sp>
        <p:nvSpPr>
          <p:cNvPr id="3" name="Subtitle 2">
            <a:extLst>
              <a:ext uri="{FF2B5EF4-FFF2-40B4-BE49-F238E27FC236}">
                <a16:creationId xmlns:a16="http://schemas.microsoft.com/office/drawing/2014/main" id="{8E24AEDE-9EE2-4F3D-B4A6-EA89CF231161}"/>
              </a:ext>
            </a:extLst>
          </p:cNvPr>
          <p:cNvSpPr>
            <a:spLocks noGrp="1"/>
          </p:cNvSpPr>
          <p:nvPr>
            <p:ph type="subTitle" idx="14"/>
          </p:nvPr>
        </p:nvSpPr>
        <p:spPr/>
        <p:txBody>
          <a:bodyPr/>
          <a:lstStyle/>
          <a:p>
            <a:r>
              <a:rPr lang="en-US" dirty="0"/>
              <a:t>Analytics booth will become a hybrid: presentation + direct analysis + web repository</a:t>
            </a:r>
          </a:p>
        </p:txBody>
      </p:sp>
      <p:sp>
        <p:nvSpPr>
          <p:cNvPr id="4" name="Title 3">
            <a:extLst>
              <a:ext uri="{FF2B5EF4-FFF2-40B4-BE49-F238E27FC236}">
                <a16:creationId xmlns:a16="http://schemas.microsoft.com/office/drawing/2014/main" id="{56BB5293-6207-47D4-ADF6-01C7AB48AB94}"/>
              </a:ext>
            </a:extLst>
          </p:cNvPr>
          <p:cNvSpPr>
            <a:spLocks noGrp="1"/>
          </p:cNvSpPr>
          <p:nvPr>
            <p:ph type="title"/>
          </p:nvPr>
        </p:nvSpPr>
        <p:spPr/>
        <p:txBody>
          <a:bodyPr/>
          <a:lstStyle/>
          <a:p>
            <a:r>
              <a:rPr lang="en-US" dirty="0"/>
              <a:t>CU*Answers Data Warehouse Strategies</a:t>
            </a:r>
          </a:p>
        </p:txBody>
      </p:sp>
      <p:sp>
        <p:nvSpPr>
          <p:cNvPr id="5" name="Slide Number Placeholder 4">
            <a:extLst>
              <a:ext uri="{FF2B5EF4-FFF2-40B4-BE49-F238E27FC236}">
                <a16:creationId xmlns:a16="http://schemas.microsoft.com/office/drawing/2014/main" id="{87F3D825-0D41-46C4-A49C-BE351D8B216D}"/>
              </a:ext>
            </a:extLst>
          </p:cNvPr>
          <p:cNvSpPr>
            <a:spLocks noGrp="1"/>
          </p:cNvSpPr>
          <p:nvPr>
            <p:ph type="sldNum" sz="quarter" idx="4"/>
          </p:nvPr>
        </p:nvSpPr>
        <p:spPr/>
        <p:txBody>
          <a:bodyPr/>
          <a:lstStyle/>
          <a:p>
            <a:fld id="{77F42D85-6D6D-4ED8-A207-576450FE2C32}" type="slidenum">
              <a:rPr lang="en-US" smtClean="0"/>
              <a:pPr/>
              <a:t>60</a:t>
            </a:fld>
            <a:endParaRPr lang="en-US" dirty="0"/>
          </a:p>
        </p:txBody>
      </p:sp>
      <p:pic>
        <p:nvPicPr>
          <p:cNvPr id="11" name="Picture 10">
            <a:extLst>
              <a:ext uri="{FF2B5EF4-FFF2-40B4-BE49-F238E27FC236}">
                <a16:creationId xmlns:a16="http://schemas.microsoft.com/office/drawing/2014/main" id="{AAF84104-35AA-46ED-819F-165104F8E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1283072"/>
            <a:ext cx="2844801" cy="1219200"/>
          </a:xfrm>
          <a:prstGeom prst="rect">
            <a:avLst/>
          </a:prstGeom>
        </p:spPr>
      </p:pic>
    </p:spTree>
    <p:extLst>
      <p:ext uri="{BB962C8B-B14F-4D97-AF65-F5344CB8AC3E}">
        <p14:creationId xmlns:p14="http://schemas.microsoft.com/office/powerpoint/2010/main" val="1975533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D50A2273-874D-4582-8348-9EE3DC9CD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5369">
            <a:off x="9535957" y="590428"/>
            <a:ext cx="1738217" cy="2248144"/>
          </a:xfrm>
          <a:prstGeom prst="rect">
            <a:avLst/>
          </a:prstGeom>
          <a:ln>
            <a:noFill/>
          </a:ln>
          <a:effectLst>
            <a:outerShdw blurRad="190500" algn="tl" rotWithShape="0">
              <a:srgbClr val="000000">
                <a:alpha val="70000"/>
              </a:srgbClr>
            </a:outerShdw>
          </a:effectLst>
        </p:spPr>
      </p:pic>
      <p:sp>
        <p:nvSpPr>
          <p:cNvPr id="7" name="Subtitle 6">
            <a:extLst>
              <a:ext uri="{FF2B5EF4-FFF2-40B4-BE49-F238E27FC236}">
                <a16:creationId xmlns:a16="http://schemas.microsoft.com/office/drawing/2014/main" id="{5D8A835C-83C2-41A0-986C-8F9572DD83C6}"/>
              </a:ext>
            </a:extLst>
          </p:cNvPr>
          <p:cNvSpPr>
            <a:spLocks noGrp="1"/>
          </p:cNvSpPr>
          <p:nvPr>
            <p:ph type="subTitle" idx="14"/>
          </p:nvPr>
        </p:nvSpPr>
        <p:spPr>
          <a:xfrm>
            <a:off x="508000" y="1524000"/>
            <a:ext cx="10972800" cy="381000"/>
          </a:xfrm>
        </p:spPr>
        <p:txBody>
          <a:bodyPr/>
          <a:lstStyle/>
          <a:p>
            <a:r>
              <a:rPr lang="en-US" dirty="0"/>
              <a:t>What if data transfer routines increased by 10x?</a:t>
            </a:r>
          </a:p>
        </p:txBody>
      </p:sp>
      <p:sp>
        <p:nvSpPr>
          <p:cNvPr id="5" name="Title 4">
            <a:extLst>
              <a:ext uri="{FF2B5EF4-FFF2-40B4-BE49-F238E27FC236}">
                <a16:creationId xmlns:a16="http://schemas.microsoft.com/office/drawing/2014/main" id="{35B0B19C-1237-4EB3-9D0D-AEDB3B70654B}"/>
              </a:ext>
            </a:extLst>
          </p:cNvPr>
          <p:cNvSpPr>
            <a:spLocks noGrp="1"/>
          </p:cNvSpPr>
          <p:nvPr>
            <p:ph type="title"/>
          </p:nvPr>
        </p:nvSpPr>
        <p:spPr/>
        <p:txBody>
          <a:bodyPr/>
          <a:lstStyle/>
          <a:p>
            <a:r>
              <a:rPr lang="en-US" sz="2000" b="0" dirty="0"/>
              <a:t>Tactic #3:</a:t>
            </a:r>
            <a:br>
              <a:rPr lang="en-US" dirty="0"/>
            </a:br>
            <a:r>
              <a:rPr lang="en-US" dirty="0"/>
              <a:t>Develop a data transfer business</a:t>
            </a:r>
          </a:p>
        </p:txBody>
      </p:sp>
      <p:sp>
        <p:nvSpPr>
          <p:cNvPr id="4" name="Slide Number Placeholder 3">
            <a:extLst>
              <a:ext uri="{FF2B5EF4-FFF2-40B4-BE49-F238E27FC236}">
                <a16:creationId xmlns:a16="http://schemas.microsoft.com/office/drawing/2014/main" id="{9EDD093C-EC38-4C5C-B60D-D52F44F165AD}"/>
              </a:ext>
            </a:extLst>
          </p:cNvPr>
          <p:cNvSpPr>
            <a:spLocks noGrp="1"/>
          </p:cNvSpPr>
          <p:nvPr>
            <p:ph type="sldNum" sz="quarter" idx="4"/>
          </p:nvPr>
        </p:nvSpPr>
        <p:spPr/>
        <p:txBody>
          <a:bodyPr/>
          <a:lstStyle/>
          <a:p>
            <a:fld id="{77F42D85-6D6D-4ED8-A207-576450FE2C32}" type="slidenum">
              <a:rPr lang="en-US" smtClean="0"/>
              <a:pPr/>
              <a:t>61</a:t>
            </a:fld>
            <a:endParaRPr lang="en-US" dirty="0"/>
          </a:p>
        </p:txBody>
      </p:sp>
      <p:sp>
        <p:nvSpPr>
          <p:cNvPr id="21" name="Content Placeholder 20">
            <a:extLst>
              <a:ext uri="{FF2B5EF4-FFF2-40B4-BE49-F238E27FC236}">
                <a16:creationId xmlns:a16="http://schemas.microsoft.com/office/drawing/2014/main" id="{39D84846-FCCB-42F7-8EF3-92A3EEAB5CF0}"/>
              </a:ext>
            </a:extLst>
          </p:cNvPr>
          <p:cNvSpPr>
            <a:spLocks noGrp="1"/>
          </p:cNvSpPr>
          <p:nvPr>
            <p:ph sz="quarter" idx="15"/>
          </p:nvPr>
        </p:nvSpPr>
        <p:spPr>
          <a:xfrm>
            <a:off x="7620000" y="2057400"/>
            <a:ext cx="4191000" cy="4267200"/>
          </a:xfrm>
          <a:solidFill>
            <a:schemeClr val="accent1"/>
          </a:solidFill>
        </p:spPr>
        <p:txBody>
          <a:bodyPr anchor="ctr" anchorCtr="0"/>
          <a:lstStyle/>
          <a:p>
            <a:r>
              <a:rPr lang="en-US" dirty="0" err="1">
                <a:solidFill>
                  <a:schemeClr val="bg1"/>
                </a:solidFill>
              </a:rPr>
              <a:t>DEX</a:t>
            </a:r>
            <a:r>
              <a:rPr lang="en-US" dirty="0">
                <a:solidFill>
                  <a:schemeClr val="bg1"/>
                </a:solidFill>
              </a:rPr>
              <a:t> is a transfer protocol and service from CU*Answers that will grow from 1x today (2 CUs) to 10x or more in the next two annuals</a:t>
            </a:r>
          </a:p>
          <a:p>
            <a:r>
              <a:rPr lang="en-US" dirty="0" err="1">
                <a:solidFill>
                  <a:schemeClr val="bg1"/>
                </a:solidFill>
              </a:rPr>
              <a:t>DEX</a:t>
            </a:r>
            <a:r>
              <a:rPr lang="en-US" dirty="0">
                <a:solidFill>
                  <a:schemeClr val="bg1"/>
                </a:solidFill>
              </a:rPr>
              <a:t> moves data to analytical databases where CU administrators and analysts do their work</a:t>
            </a:r>
          </a:p>
          <a:p>
            <a:r>
              <a:rPr lang="en-US" dirty="0">
                <a:solidFill>
                  <a:schemeClr val="bg1"/>
                </a:solidFill>
              </a:rPr>
              <a:t>Today, </a:t>
            </a:r>
            <a:r>
              <a:rPr lang="en-US" dirty="0" err="1">
                <a:solidFill>
                  <a:schemeClr val="bg1"/>
                </a:solidFill>
              </a:rPr>
              <a:t>DEX</a:t>
            </a:r>
            <a:r>
              <a:rPr lang="en-US" dirty="0">
                <a:solidFill>
                  <a:schemeClr val="bg1"/>
                </a:solidFill>
              </a:rPr>
              <a:t> is a technical setup, tomorrow it will be an AI setup, and the day after that, it will be a self-service tool for a database administrator</a:t>
            </a:r>
          </a:p>
        </p:txBody>
      </p:sp>
      <p:sp>
        <p:nvSpPr>
          <p:cNvPr id="37" name="Content Placeholder 36">
            <a:extLst>
              <a:ext uri="{FF2B5EF4-FFF2-40B4-BE49-F238E27FC236}">
                <a16:creationId xmlns:a16="http://schemas.microsoft.com/office/drawing/2014/main" id="{34DA2447-FF44-4EB8-B867-F4403FA6DB1B}"/>
              </a:ext>
            </a:extLst>
          </p:cNvPr>
          <p:cNvSpPr>
            <a:spLocks noGrp="1"/>
          </p:cNvSpPr>
          <p:nvPr>
            <p:ph idx="16"/>
          </p:nvPr>
        </p:nvSpPr>
        <p:spPr>
          <a:xfrm>
            <a:off x="508000" y="2057400"/>
            <a:ext cx="5207000" cy="361899"/>
          </a:xfrm>
        </p:spPr>
        <p:txBody>
          <a:bodyPr/>
          <a:lstStyle/>
          <a:p>
            <a:r>
              <a:rPr lang="en-US" dirty="0"/>
              <a:t>We would have to build a new machine</a:t>
            </a:r>
          </a:p>
        </p:txBody>
      </p:sp>
      <p:sp>
        <p:nvSpPr>
          <p:cNvPr id="27" name="TextBox 26">
            <a:extLst>
              <a:ext uri="{FF2B5EF4-FFF2-40B4-BE49-F238E27FC236}">
                <a16:creationId xmlns:a16="http://schemas.microsoft.com/office/drawing/2014/main" id="{A4FE8A96-F66C-401B-B13B-A2B8D1145501}"/>
              </a:ext>
            </a:extLst>
          </p:cNvPr>
          <p:cNvSpPr txBox="1"/>
          <p:nvPr/>
        </p:nvSpPr>
        <p:spPr>
          <a:xfrm>
            <a:off x="3564068" y="5265003"/>
            <a:ext cx="3370132" cy="830997"/>
          </a:xfrm>
          <a:prstGeom prst="rect">
            <a:avLst/>
          </a:prstGeom>
          <a:noFill/>
        </p:spPr>
        <p:txBody>
          <a:bodyPr wrap="square" rtlCol="0">
            <a:spAutoFit/>
          </a:bodyPr>
          <a:lstStyle/>
          <a:p>
            <a:pPr algn="ctr"/>
            <a:r>
              <a:rPr lang="en-US" sz="2000" b="1" dirty="0"/>
              <a:t>Data Transfers (</a:t>
            </a:r>
            <a:r>
              <a:rPr lang="en-US" sz="2000" b="1" dirty="0" err="1"/>
              <a:t>FILExxSS</a:t>
            </a:r>
            <a:r>
              <a:rPr lang="en-US" sz="2000" b="1" dirty="0"/>
              <a:t>)</a:t>
            </a:r>
            <a:br>
              <a:rPr lang="en-US" sz="2000" b="1" dirty="0"/>
            </a:br>
            <a:r>
              <a:rPr lang="en-US" sz="1400" i="1" dirty="0"/>
              <a:t>Unlimited time window for data transfers </a:t>
            </a:r>
            <a:br>
              <a:rPr lang="en-US" sz="1400" i="1" dirty="0"/>
            </a:br>
            <a:r>
              <a:rPr lang="en-US" sz="1400" i="1" dirty="0"/>
              <a:t>and other vendor interactions</a:t>
            </a:r>
            <a:endParaRPr lang="en-US" sz="1600" dirty="0"/>
          </a:p>
        </p:txBody>
      </p:sp>
      <p:sp>
        <p:nvSpPr>
          <p:cNvPr id="28" name="TextBox 27">
            <a:extLst>
              <a:ext uri="{FF2B5EF4-FFF2-40B4-BE49-F238E27FC236}">
                <a16:creationId xmlns:a16="http://schemas.microsoft.com/office/drawing/2014/main" id="{859D5C3C-97AB-42A9-9A0F-FDC138A9C73C}"/>
              </a:ext>
            </a:extLst>
          </p:cNvPr>
          <p:cNvSpPr txBox="1"/>
          <p:nvPr/>
        </p:nvSpPr>
        <p:spPr>
          <a:xfrm>
            <a:off x="533400" y="5265003"/>
            <a:ext cx="2710077" cy="830997"/>
          </a:xfrm>
          <a:prstGeom prst="rect">
            <a:avLst/>
          </a:prstGeom>
          <a:noFill/>
        </p:spPr>
        <p:txBody>
          <a:bodyPr wrap="square" rtlCol="0">
            <a:spAutoFit/>
          </a:bodyPr>
          <a:lstStyle/>
          <a:p>
            <a:pPr algn="ctr"/>
            <a:r>
              <a:rPr lang="en-US" sz="2000" b="1" dirty="0"/>
              <a:t>Daily Operations</a:t>
            </a:r>
          </a:p>
          <a:p>
            <a:pPr algn="ctr"/>
            <a:r>
              <a:rPr lang="en-US" sz="1400" i="1" dirty="0"/>
              <a:t>Limited time window before CUs are open for business</a:t>
            </a:r>
          </a:p>
        </p:txBody>
      </p:sp>
      <p:pic>
        <p:nvPicPr>
          <p:cNvPr id="39" name="Picture 38">
            <a:extLst>
              <a:ext uri="{FF2B5EF4-FFF2-40B4-BE49-F238E27FC236}">
                <a16:creationId xmlns:a16="http://schemas.microsoft.com/office/drawing/2014/main" id="{BA9A8F07-8539-4A52-A492-5D80046F7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208" y="2659735"/>
            <a:ext cx="2573187" cy="2560320"/>
          </a:xfrm>
          <a:prstGeom prst="rect">
            <a:avLst/>
          </a:prstGeom>
        </p:spPr>
      </p:pic>
      <p:cxnSp>
        <p:nvCxnSpPr>
          <p:cNvPr id="40" name="Straight Arrow Connector 39">
            <a:extLst>
              <a:ext uri="{FF2B5EF4-FFF2-40B4-BE49-F238E27FC236}">
                <a16:creationId xmlns:a16="http://schemas.microsoft.com/office/drawing/2014/main" id="{5A0AD6D0-7C1E-473D-AA08-26D1322AAEC2}"/>
              </a:ext>
            </a:extLst>
          </p:cNvPr>
          <p:cNvCxnSpPr>
            <a:cxnSpLocks/>
          </p:cNvCxnSpPr>
          <p:nvPr/>
        </p:nvCxnSpPr>
        <p:spPr>
          <a:xfrm flipV="1">
            <a:off x="5139804" y="3017987"/>
            <a:ext cx="0" cy="924957"/>
          </a:xfrm>
          <a:prstGeom prst="straightConnector1">
            <a:avLst/>
          </a:prstGeom>
          <a:ln w="571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Partial Circle 33">
            <a:extLst>
              <a:ext uri="{FF2B5EF4-FFF2-40B4-BE49-F238E27FC236}">
                <a16:creationId xmlns:a16="http://schemas.microsoft.com/office/drawing/2014/main" id="{13D31F80-DAEC-4DD3-B1F4-1263CB02348E}"/>
              </a:ext>
            </a:extLst>
          </p:cNvPr>
          <p:cNvSpPr/>
          <p:nvPr/>
        </p:nvSpPr>
        <p:spPr>
          <a:xfrm>
            <a:off x="3903712" y="2720287"/>
            <a:ext cx="2480312" cy="2480312"/>
          </a:xfrm>
          <a:prstGeom prst="pie">
            <a:avLst>
              <a:gd name="adj1" fmla="val 17962644"/>
              <a:gd name="adj2" fmla="val 14031285"/>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3" name="Group 42">
            <a:extLst>
              <a:ext uri="{FF2B5EF4-FFF2-40B4-BE49-F238E27FC236}">
                <a16:creationId xmlns:a16="http://schemas.microsoft.com/office/drawing/2014/main" id="{4A04016E-317E-4B84-97FE-948AE2F6863C}"/>
              </a:ext>
            </a:extLst>
          </p:cNvPr>
          <p:cNvGrpSpPr/>
          <p:nvPr/>
        </p:nvGrpSpPr>
        <p:grpSpPr>
          <a:xfrm>
            <a:off x="644608" y="2524698"/>
            <a:ext cx="2830395" cy="2830395"/>
            <a:chOff x="644608" y="2524698"/>
            <a:chExt cx="2830395" cy="2830395"/>
          </a:xfrm>
        </p:grpSpPr>
        <p:grpSp>
          <p:nvGrpSpPr>
            <p:cNvPr id="29" name="Group 28">
              <a:extLst>
                <a:ext uri="{FF2B5EF4-FFF2-40B4-BE49-F238E27FC236}">
                  <a16:creationId xmlns:a16="http://schemas.microsoft.com/office/drawing/2014/main" id="{4C8E32C0-CA8F-4DDA-B2FD-9A935287961A}"/>
                </a:ext>
              </a:extLst>
            </p:cNvPr>
            <p:cNvGrpSpPr/>
            <p:nvPr/>
          </p:nvGrpSpPr>
          <p:grpSpPr>
            <a:xfrm>
              <a:off x="644608" y="2524698"/>
              <a:ext cx="2830395" cy="2830395"/>
              <a:chOff x="4898922" y="2231922"/>
              <a:chExt cx="4626077" cy="4626077"/>
            </a:xfrm>
          </p:grpSpPr>
          <p:pic>
            <p:nvPicPr>
              <p:cNvPr id="30" name="Picture 29">
                <a:extLst>
                  <a:ext uri="{FF2B5EF4-FFF2-40B4-BE49-F238E27FC236}">
                    <a16:creationId xmlns:a16="http://schemas.microsoft.com/office/drawing/2014/main" id="{104E0286-5C5E-45F1-BE47-10BAC09AFFD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244" b="96532" l="4251" r="96868"/>
                        </a14:imgEffect>
                      </a14:imgLayer>
                    </a14:imgProps>
                  </a:ext>
                  <a:ext uri="{28A0092B-C50C-407E-A947-70E740481C1C}">
                    <a14:useLocalDpi xmlns:a14="http://schemas.microsoft.com/office/drawing/2010/main" val="0"/>
                  </a:ext>
                </a:extLst>
              </a:blip>
              <a:stretch>
                <a:fillRect/>
              </a:stretch>
            </p:blipFill>
            <p:spPr>
              <a:xfrm>
                <a:off x="4898922" y="2231922"/>
                <a:ext cx="4626077" cy="4626077"/>
              </a:xfrm>
              <a:prstGeom prst="rect">
                <a:avLst/>
              </a:prstGeom>
            </p:spPr>
          </p:pic>
          <p:cxnSp>
            <p:nvCxnSpPr>
              <p:cNvPr id="31" name="Straight Arrow Connector 30">
                <a:extLst>
                  <a:ext uri="{FF2B5EF4-FFF2-40B4-BE49-F238E27FC236}">
                    <a16:creationId xmlns:a16="http://schemas.microsoft.com/office/drawing/2014/main" id="{8102EF09-439C-4645-82A6-392BE7C0F109}"/>
                  </a:ext>
                </a:extLst>
              </p:cNvPr>
              <p:cNvCxnSpPr/>
              <p:nvPr/>
            </p:nvCxnSpPr>
            <p:spPr>
              <a:xfrm flipV="1">
                <a:off x="7211960" y="3038168"/>
                <a:ext cx="0" cy="1506792"/>
              </a:xfrm>
              <a:prstGeom prst="straightConnector1">
                <a:avLst/>
              </a:prstGeom>
              <a:ln w="571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32A45ED-4107-40B9-8C43-45B194160128}"/>
                  </a:ext>
                </a:extLst>
              </p:cNvPr>
              <p:cNvCxnSpPr>
                <a:cxnSpLocks/>
              </p:cNvCxnSpPr>
              <p:nvPr/>
            </p:nvCxnSpPr>
            <p:spPr>
              <a:xfrm flipV="1">
                <a:off x="7211960" y="4031226"/>
                <a:ext cx="889821" cy="513734"/>
              </a:xfrm>
              <a:prstGeom prst="straightConnector1">
                <a:avLst/>
              </a:prstGeom>
              <a:ln w="571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3" name="Partial Circle 32">
              <a:extLst>
                <a:ext uri="{FF2B5EF4-FFF2-40B4-BE49-F238E27FC236}">
                  <a16:creationId xmlns:a16="http://schemas.microsoft.com/office/drawing/2014/main" id="{2BDE0E65-EB6A-4F59-8712-A6AA05AD18AA}"/>
                </a:ext>
              </a:extLst>
            </p:cNvPr>
            <p:cNvSpPr/>
            <p:nvPr/>
          </p:nvSpPr>
          <p:spPr>
            <a:xfrm>
              <a:off x="819649" y="2699739"/>
              <a:ext cx="2480312" cy="2480312"/>
            </a:xfrm>
            <a:prstGeom prst="pie">
              <a:avLst>
                <a:gd name="adj1" fmla="val 16172628"/>
                <a:gd name="adj2" fmla="val 7183318"/>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466066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F67E5-440C-484E-B6BD-DD2EE5E8A549}"/>
              </a:ext>
            </a:extLst>
          </p:cNvPr>
          <p:cNvSpPr>
            <a:spLocks noGrp="1"/>
          </p:cNvSpPr>
          <p:nvPr>
            <p:ph type="title"/>
          </p:nvPr>
        </p:nvSpPr>
        <p:spPr>
          <a:xfrm>
            <a:off x="304801" y="609600"/>
            <a:ext cx="4011084" cy="1752600"/>
          </a:xfrm>
        </p:spPr>
        <p:txBody>
          <a:bodyPr/>
          <a:lstStyle/>
          <a:p>
            <a:r>
              <a:rPr lang="en-US" sz="3600" dirty="0"/>
              <a:t>Now let’s do some CEO-to-CEO brainstorming...</a:t>
            </a:r>
          </a:p>
        </p:txBody>
      </p:sp>
      <p:sp>
        <p:nvSpPr>
          <p:cNvPr id="8" name="Subtitle 7">
            <a:extLst>
              <a:ext uri="{FF2B5EF4-FFF2-40B4-BE49-F238E27FC236}">
                <a16:creationId xmlns:a16="http://schemas.microsoft.com/office/drawing/2014/main" id="{6FEEA360-5018-4392-8760-096D4A57E72D}"/>
              </a:ext>
            </a:extLst>
          </p:cNvPr>
          <p:cNvSpPr>
            <a:spLocks noGrp="1"/>
          </p:cNvSpPr>
          <p:nvPr>
            <p:ph idx="1"/>
          </p:nvPr>
        </p:nvSpPr>
        <p:spPr/>
        <p:txBody>
          <a:bodyPr/>
          <a:lstStyle/>
          <a:p>
            <a:pPr>
              <a:lnSpc>
                <a:spcPts val="3600"/>
              </a:lnSpc>
            </a:pPr>
            <a:r>
              <a:rPr lang="en-US" dirty="0"/>
              <a:t>How will you build data competency in your organization?</a:t>
            </a:r>
          </a:p>
          <a:p>
            <a:pPr lvl="1">
              <a:lnSpc>
                <a:spcPts val="3600"/>
              </a:lnSpc>
            </a:pPr>
            <a:r>
              <a:rPr lang="en-US" sz="2400" dirty="0"/>
              <a:t>Who will lead the effort? Will it be a team? Or will it be an external resource?  </a:t>
            </a:r>
          </a:p>
          <a:p>
            <a:pPr lvl="1">
              <a:lnSpc>
                <a:spcPts val="3600"/>
              </a:lnSpc>
            </a:pPr>
            <a:r>
              <a:rPr lang="en-US" sz="2400" dirty="0"/>
              <a:t>How will you be accountable?</a:t>
            </a:r>
          </a:p>
          <a:p>
            <a:pPr>
              <a:lnSpc>
                <a:spcPts val="3600"/>
              </a:lnSpc>
            </a:pPr>
            <a:r>
              <a:rPr lang="en-US" dirty="0"/>
              <a:t>This has been our most tactical </a:t>
            </a:r>
            <a:r>
              <a:rPr lang="en-US" dirty="0" err="1"/>
              <a:t>presenta-tion</a:t>
            </a:r>
            <a:r>
              <a:rPr lang="en-US" dirty="0"/>
              <a:t>: put your best people on this project, with a budget that expresses it as a priority </a:t>
            </a:r>
          </a:p>
          <a:p>
            <a:pPr lvl="1">
              <a:lnSpc>
                <a:spcPts val="3600"/>
              </a:lnSpc>
            </a:pPr>
            <a:r>
              <a:rPr lang="en-US" sz="2400" dirty="0"/>
              <a:t>Can you do it? Will you do it? </a:t>
            </a:r>
          </a:p>
          <a:p>
            <a:pPr lvl="1">
              <a:lnSpc>
                <a:spcPts val="3600"/>
              </a:lnSpc>
            </a:pPr>
            <a:r>
              <a:rPr lang="en-US" sz="2400" dirty="0"/>
              <a:t>How can CU*Answers help?</a:t>
            </a:r>
          </a:p>
          <a:p>
            <a:pPr lvl="1">
              <a:lnSpc>
                <a:spcPts val="3600"/>
              </a:lnSpc>
            </a:pPr>
            <a:endParaRPr lang="en-US" sz="2400" dirty="0"/>
          </a:p>
        </p:txBody>
      </p:sp>
      <p:sp>
        <p:nvSpPr>
          <p:cNvPr id="9" name="Rectangle 8">
            <a:extLst>
              <a:ext uri="{FF2B5EF4-FFF2-40B4-BE49-F238E27FC236}">
                <a16:creationId xmlns:a16="http://schemas.microsoft.com/office/drawing/2014/main" id="{DC75C244-D057-496A-94B8-E742A89AD45F}"/>
              </a:ext>
            </a:extLst>
          </p:cNvPr>
          <p:cNvSpPr/>
          <p:nvPr/>
        </p:nvSpPr>
        <p:spPr>
          <a:xfrm>
            <a:off x="228600" y="5410200"/>
            <a:ext cx="2438400" cy="1345818"/>
          </a:xfrm>
          <a:prstGeom prst="rect">
            <a:avLst/>
          </a:prstGeom>
        </p:spPr>
        <p:txBody>
          <a:bodyPr wrap="square">
            <a:spAutoFit/>
          </a:bodyPr>
          <a:lstStyle/>
          <a:p>
            <a:pPr>
              <a:lnSpc>
                <a:spcPts val="2400"/>
              </a:lnSpc>
            </a:pPr>
            <a:r>
              <a:rPr lang="en-US" sz="4400" baseline="-10000" dirty="0">
                <a:solidFill>
                  <a:schemeClr val="accent1"/>
                </a:solidFill>
              </a:rPr>
              <a:t>“</a:t>
            </a:r>
            <a:r>
              <a:rPr lang="en-US" sz="1400" i="1" dirty="0">
                <a:solidFill>
                  <a:schemeClr val="bg1"/>
                </a:solidFill>
              </a:rPr>
              <a:t>A TNT session designed to bring out CU leaders ready to </a:t>
            </a:r>
            <a:r>
              <a:rPr lang="en-US" sz="1400" b="1" i="1" dirty="0">
                <a:solidFill>
                  <a:schemeClr val="accent1"/>
                </a:solidFill>
              </a:rPr>
              <a:t>Teach</a:t>
            </a:r>
            <a:r>
              <a:rPr lang="en-US" sz="1400" i="1" dirty="0">
                <a:solidFill>
                  <a:schemeClr val="bg1"/>
                </a:solidFill>
              </a:rPr>
              <a:t>, </a:t>
            </a:r>
            <a:r>
              <a:rPr lang="en-US" sz="1400" b="1" i="1" dirty="0">
                <a:solidFill>
                  <a:schemeClr val="accent1"/>
                </a:solidFill>
              </a:rPr>
              <a:t>Negotiate</a:t>
            </a:r>
            <a:r>
              <a:rPr lang="en-US" sz="1400" i="1" dirty="0">
                <a:solidFill>
                  <a:schemeClr val="bg1"/>
                </a:solidFill>
              </a:rPr>
              <a:t> and </a:t>
            </a:r>
            <a:r>
              <a:rPr lang="en-US" sz="1400" b="1" i="1" dirty="0">
                <a:solidFill>
                  <a:schemeClr val="accent1"/>
                </a:solidFill>
              </a:rPr>
              <a:t>Tell</a:t>
            </a:r>
            <a:r>
              <a:rPr lang="en-US" sz="1400" i="1" dirty="0">
                <a:solidFill>
                  <a:schemeClr val="bg1"/>
                </a:solidFill>
              </a:rPr>
              <a:t> their point of view</a:t>
            </a:r>
            <a:r>
              <a:rPr lang="en-US" sz="4400" baseline="-10000" dirty="0">
                <a:solidFill>
                  <a:schemeClr val="accent1"/>
                </a:solidFill>
              </a:rPr>
              <a:t>”</a:t>
            </a:r>
            <a:endParaRPr lang="en-US" sz="1400" baseline="-10000" dirty="0">
              <a:solidFill>
                <a:schemeClr val="accent1"/>
              </a:solidFill>
            </a:endParaRPr>
          </a:p>
        </p:txBody>
      </p:sp>
    </p:spTree>
    <p:extLst>
      <p:ext uri="{BB962C8B-B14F-4D97-AF65-F5344CB8AC3E}">
        <p14:creationId xmlns:p14="http://schemas.microsoft.com/office/powerpoint/2010/main" val="3009740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F67E5-440C-484E-B6BD-DD2EE5E8A549}"/>
              </a:ext>
            </a:extLst>
          </p:cNvPr>
          <p:cNvSpPr>
            <a:spLocks noGrp="1"/>
          </p:cNvSpPr>
          <p:nvPr>
            <p:ph type="title"/>
          </p:nvPr>
        </p:nvSpPr>
        <p:spPr>
          <a:xfrm>
            <a:off x="304801" y="609600"/>
            <a:ext cx="4011084" cy="1752600"/>
          </a:xfrm>
        </p:spPr>
        <p:txBody>
          <a:bodyPr/>
          <a:lstStyle/>
          <a:p>
            <a:r>
              <a:rPr lang="en-US" sz="3600" dirty="0"/>
              <a:t>Now let’s do some CEO-to-CEO brainstorming...</a:t>
            </a:r>
          </a:p>
        </p:txBody>
      </p:sp>
      <p:sp>
        <p:nvSpPr>
          <p:cNvPr id="8" name="Subtitle 7">
            <a:extLst>
              <a:ext uri="{FF2B5EF4-FFF2-40B4-BE49-F238E27FC236}">
                <a16:creationId xmlns:a16="http://schemas.microsoft.com/office/drawing/2014/main" id="{6FEEA360-5018-4392-8760-096D4A57E72D}"/>
              </a:ext>
            </a:extLst>
          </p:cNvPr>
          <p:cNvSpPr>
            <a:spLocks noGrp="1"/>
          </p:cNvSpPr>
          <p:nvPr>
            <p:ph idx="1"/>
          </p:nvPr>
        </p:nvSpPr>
        <p:spPr/>
        <p:txBody>
          <a:bodyPr/>
          <a:lstStyle/>
          <a:p>
            <a:pPr>
              <a:lnSpc>
                <a:spcPts val="3600"/>
              </a:lnSpc>
            </a:pPr>
            <a:r>
              <a:rPr lang="en-US" dirty="0"/>
              <a:t>What did you hear in Randy’s briefing that interested you?  What did you disagree with?</a:t>
            </a:r>
          </a:p>
          <a:p>
            <a:pPr>
              <a:lnSpc>
                <a:spcPts val="3600"/>
              </a:lnSpc>
            </a:pPr>
            <a:r>
              <a:rPr lang="en-US" dirty="0"/>
              <a:t>What tactical options did you see that you weren’t aware of?</a:t>
            </a:r>
          </a:p>
          <a:p>
            <a:pPr>
              <a:lnSpc>
                <a:spcPts val="3600"/>
              </a:lnSpc>
            </a:pPr>
            <a:r>
              <a:rPr lang="en-US" dirty="0"/>
              <a:t>What tactics did you wish you’d seen?</a:t>
            </a:r>
          </a:p>
          <a:p>
            <a:pPr>
              <a:lnSpc>
                <a:spcPts val="3600"/>
              </a:lnSpc>
            </a:pPr>
            <a:r>
              <a:rPr lang="en-US" dirty="0"/>
              <a:t>What tactics are you already working on related to these ideas?</a:t>
            </a:r>
          </a:p>
        </p:txBody>
      </p:sp>
      <p:sp>
        <p:nvSpPr>
          <p:cNvPr id="9" name="Rectangle 8">
            <a:extLst>
              <a:ext uri="{FF2B5EF4-FFF2-40B4-BE49-F238E27FC236}">
                <a16:creationId xmlns:a16="http://schemas.microsoft.com/office/drawing/2014/main" id="{DC75C244-D057-496A-94B8-E742A89AD45F}"/>
              </a:ext>
            </a:extLst>
          </p:cNvPr>
          <p:cNvSpPr/>
          <p:nvPr/>
        </p:nvSpPr>
        <p:spPr>
          <a:xfrm>
            <a:off x="228600" y="5410200"/>
            <a:ext cx="2438400" cy="1345818"/>
          </a:xfrm>
          <a:prstGeom prst="rect">
            <a:avLst/>
          </a:prstGeom>
        </p:spPr>
        <p:txBody>
          <a:bodyPr wrap="square">
            <a:spAutoFit/>
          </a:bodyPr>
          <a:lstStyle/>
          <a:p>
            <a:pPr>
              <a:lnSpc>
                <a:spcPts val="2400"/>
              </a:lnSpc>
            </a:pPr>
            <a:r>
              <a:rPr lang="en-US" sz="4400" baseline="-10000" dirty="0">
                <a:solidFill>
                  <a:schemeClr val="accent1"/>
                </a:solidFill>
              </a:rPr>
              <a:t>“</a:t>
            </a:r>
            <a:r>
              <a:rPr lang="en-US" sz="1400" i="1" dirty="0">
                <a:solidFill>
                  <a:schemeClr val="bg1"/>
                </a:solidFill>
              </a:rPr>
              <a:t>A TNT session designed to bring out CU leaders ready to </a:t>
            </a:r>
            <a:r>
              <a:rPr lang="en-US" sz="1400" b="1" i="1" dirty="0">
                <a:solidFill>
                  <a:schemeClr val="accent1"/>
                </a:solidFill>
              </a:rPr>
              <a:t>Teach</a:t>
            </a:r>
            <a:r>
              <a:rPr lang="en-US" sz="1400" i="1" dirty="0">
                <a:solidFill>
                  <a:schemeClr val="bg1"/>
                </a:solidFill>
              </a:rPr>
              <a:t>, </a:t>
            </a:r>
            <a:r>
              <a:rPr lang="en-US" sz="1400" b="1" i="1" dirty="0">
                <a:solidFill>
                  <a:schemeClr val="accent1"/>
                </a:solidFill>
              </a:rPr>
              <a:t>Negotiate</a:t>
            </a:r>
            <a:r>
              <a:rPr lang="en-US" sz="1400" i="1" dirty="0">
                <a:solidFill>
                  <a:schemeClr val="bg1"/>
                </a:solidFill>
              </a:rPr>
              <a:t> and </a:t>
            </a:r>
            <a:r>
              <a:rPr lang="en-US" sz="1400" b="1" i="1" dirty="0">
                <a:solidFill>
                  <a:schemeClr val="accent1"/>
                </a:solidFill>
              </a:rPr>
              <a:t>Tell</a:t>
            </a:r>
            <a:r>
              <a:rPr lang="en-US" sz="1400" i="1" dirty="0">
                <a:solidFill>
                  <a:schemeClr val="bg1"/>
                </a:solidFill>
              </a:rPr>
              <a:t> their point of view</a:t>
            </a:r>
            <a:r>
              <a:rPr lang="en-US" sz="4400" baseline="-10000" dirty="0">
                <a:solidFill>
                  <a:schemeClr val="accent1"/>
                </a:solidFill>
              </a:rPr>
              <a:t>”</a:t>
            </a:r>
            <a:endParaRPr lang="en-US" sz="1400" baseline="-10000" dirty="0">
              <a:solidFill>
                <a:schemeClr val="accent1"/>
              </a:solidFill>
            </a:endParaRPr>
          </a:p>
        </p:txBody>
      </p:sp>
      <p:sp>
        <p:nvSpPr>
          <p:cNvPr id="5" name="Cloud Callout 1">
            <a:extLst>
              <a:ext uri="{FF2B5EF4-FFF2-40B4-BE49-F238E27FC236}">
                <a16:creationId xmlns:a16="http://schemas.microsoft.com/office/drawing/2014/main" id="{259541AD-BDA6-4417-A5AA-E56D307A3147}"/>
              </a:ext>
            </a:extLst>
          </p:cNvPr>
          <p:cNvSpPr/>
          <p:nvPr/>
        </p:nvSpPr>
        <p:spPr>
          <a:xfrm>
            <a:off x="4348310" y="4949007"/>
            <a:ext cx="3881290" cy="1499235"/>
          </a:xfrm>
          <a:prstGeom prst="cloudCallout">
            <a:avLst>
              <a:gd name="adj1" fmla="val -55454"/>
              <a:gd name="adj2" fmla="val -36124"/>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spAutoFit/>
          </a:bodyPr>
          <a:lstStyle/>
          <a:p>
            <a:pPr algn="ctr"/>
            <a:r>
              <a:rPr lang="en-US" sz="1600" dirty="0"/>
              <a:t>As other thoughts occur to you over the next few weeks, go to the CEO Strategies page and leave a comment</a:t>
            </a:r>
          </a:p>
        </p:txBody>
      </p:sp>
    </p:spTree>
    <p:extLst>
      <p:ext uri="{BB962C8B-B14F-4D97-AF65-F5344CB8AC3E}">
        <p14:creationId xmlns:p14="http://schemas.microsoft.com/office/powerpoint/2010/main" val="803650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dirty="0"/>
              <a:t>Wrap-up</a:t>
            </a:r>
          </a:p>
        </p:txBody>
      </p:sp>
    </p:spTree>
    <p:extLst>
      <p:ext uri="{BB962C8B-B14F-4D97-AF65-F5344CB8AC3E}">
        <p14:creationId xmlns:p14="http://schemas.microsoft.com/office/powerpoint/2010/main" val="2906135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027D15D-D2DC-42D1-89F4-A88117556149}"/>
              </a:ext>
            </a:extLst>
          </p:cNvPr>
          <p:cNvSpPr>
            <a:spLocks noGrp="1"/>
          </p:cNvSpPr>
          <p:nvPr>
            <p:ph idx="15"/>
          </p:nvPr>
        </p:nvSpPr>
        <p:spPr/>
        <p:txBody>
          <a:bodyPr/>
          <a:lstStyle/>
          <a:p>
            <a:r>
              <a:rPr lang="en-US" dirty="0"/>
              <a:t>A deeper dive on </a:t>
            </a:r>
            <a:r>
              <a:rPr lang="en-US" dirty="0" err="1"/>
              <a:t>DHD</a:t>
            </a:r>
            <a:r>
              <a:rPr lang="en-US" dirty="0"/>
              <a:t> and the development of a DIY movement at CU*Answers </a:t>
            </a:r>
          </a:p>
          <a:p>
            <a:r>
              <a:rPr lang="en-US" dirty="0"/>
              <a:t>More time with you to get into the nuances of retail stores on the Internet</a:t>
            </a:r>
          </a:p>
          <a:p>
            <a:r>
              <a:rPr lang="en-US" dirty="0"/>
              <a:t>A project update on card controls and a new push notification engine, coming to CU*Answers in 2018</a:t>
            </a:r>
          </a:p>
          <a:p>
            <a:r>
              <a:rPr lang="en-US" dirty="0"/>
              <a:t>A project update on the development of our second auto-decision engine, and what it might mean to how we do credit reports</a:t>
            </a:r>
          </a:p>
          <a:p>
            <a:r>
              <a:rPr lang="en-US" dirty="0"/>
              <a:t>Why </a:t>
            </a:r>
            <a:r>
              <a:rPr lang="en-US" dirty="0" err="1"/>
              <a:t>Daon</a:t>
            </a:r>
            <a:r>
              <a:rPr lang="en-US" dirty="0"/>
              <a:t> means more about how we think, than about the cool gadgets we’ll promote to members</a:t>
            </a:r>
          </a:p>
          <a:p>
            <a:r>
              <a:rPr lang="en-US" dirty="0"/>
              <a:t>A deeper dive on ten other things from the Leadership Conference </a:t>
            </a:r>
          </a:p>
          <a:p>
            <a:r>
              <a:rPr lang="en-US" dirty="0"/>
              <a:t>Your top 10 CEO issues, if you had time to give me a list</a:t>
            </a:r>
          </a:p>
          <a:p>
            <a:endParaRPr lang="en-US" dirty="0"/>
          </a:p>
          <a:p>
            <a:endParaRPr lang="en-US" dirty="0"/>
          </a:p>
          <a:p>
            <a:endParaRPr lang="en-US" dirty="0"/>
          </a:p>
        </p:txBody>
      </p:sp>
      <p:sp>
        <p:nvSpPr>
          <p:cNvPr id="7" name="Title 6">
            <a:extLst>
              <a:ext uri="{FF2B5EF4-FFF2-40B4-BE49-F238E27FC236}">
                <a16:creationId xmlns:a16="http://schemas.microsoft.com/office/drawing/2014/main" id="{8994CC91-FDAF-4E3C-B754-B6A586A4F105}"/>
              </a:ext>
            </a:extLst>
          </p:cNvPr>
          <p:cNvSpPr>
            <a:spLocks noGrp="1"/>
          </p:cNvSpPr>
          <p:nvPr>
            <p:ph type="title"/>
          </p:nvPr>
        </p:nvSpPr>
        <p:spPr/>
        <p:txBody>
          <a:bodyPr/>
          <a:lstStyle/>
          <a:p>
            <a:r>
              <a:rPr lang="en-US" dirty="0"/>
              <a:t>Things I wish I would’ve had time for...</a:t>
            </a:r>
          </a:p>
        </p:txBody>
      </p:sp>
      <p:sp>
        <p:nvSpPr>
          <p:cNvPr id="2" name="Slide Number Placeholder 1">
            <a:extLst>
              <a:ext uri="{FF2B5EF4-FFF2-40B4-BE49-F238E27FC236}">
                <a16:creationId xmlns:a16="http://schemas.microsoft.com/office/drawing/2014/main" id="{47092B40-A1DD-4D1C-B978-12BE2900B469}"/>
              </a:ext>
            </a:extLst>
          </p:cNvPr>
          <p:cNvSpPr>
            <a:spLocks noGrp="1"/>
          </p:cNvSpPr>
          <p:nvPr>
            <p:ph type="sldNum" sz="quarter" idx="4"/>
          </p:nvPr>
        </p:nvSpPr>
        <p:spPr/>
        <p:txBody>
          <a:bodyPr/>
          <a:lstStyle/>
          <a:p>
            <a:fld id="{77F42D85-6D6D-4ED8-A207-576450FE2C32}" type="slidenum">
              <a:rPr lang="en-US" smtClean="0"/>
              <a:pPr/>
              <a:t>65</a:t>
            </a:fld>
            <a:endParaRPr lang="en-US" dirty="0"/>
          </a:p>
        </p:txBody>
      </p:sp>
      <p:sp>
        <p:nvSpPr>
          <p:cNvPr id="8" name="Text Placeholder 7">
            <a:extLst>
              <a:ext uri="{FF2B5EF4-FFF2-40B4-BE49-F238E27FC236}">
                <a16:creationId xmlns:a16="http://schemas.microsoft.com/office/drawing/2014/main" id="{FDD4AE80-76FD-4B65-AC20-4AD4A0CBB239}"/>
              </a:ext>
            </a:extLst>
          </p:cNvPr>
          <p:cNvSpPr>
            <a:spLocks noGrp="1"/>
          </p:cNvSpPr>
          <p:nvPr>
            <p:ph type="body" sz="quarter" idx="13"/>
          </p:nvPr>
        </p:nvSpPr>
        <p:spPr>
          <a:xfrm>
            <a:off x="7772400" y="5486401"/>
            <a:ext cx="3911600" cy="1023294"/>
          </a:xfrm>
        </p:spPr>
        <p:txBody>
          <a:bodyPr/>
          <a:lstStyle/>
          <a:p>
            <a:r>
              <a:rPr lang="en-US" dirty="0"/>
              <a:t>We’re all busy, but we don’t meet often enough wearing our CEO hat, focused on one thing: the art of leading cooperatives</a:t>
            </a:r>
          </a:p>
        </p:txBody>
      </p:sp>
    </p:spTree>
    <p:extLst>
      <p:ext uri="{BB962C8B-B14F-4D97-AF65-F5344CB8AC3E}">
        <p14:creationId xmlns:p14="http://schemas.microsoft.com/office/powerpoint/2010/main" val="1689120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5D5757-07C0-4E3C-B9FE-906DD76DA889}"/>
              </a:ext>
            </a:extLst>
          </p:cNvPr>
          <p:cNvSpPr>
            <a:spLocks noGrp="1"/>
          </p:cNvSpPr>
          <p:nvPr>
            <p:ph type="title"/>
          </p:nvPr>
        </p:nvSpPr>
        <p:spPr>
          <a:xfrm>
            <a:off x="304801" y="609600"/>
            <a:ext cx="4011084" cy="1752600"/>
          </a:xfrm>
        </p:spPr>
        <p:txBody>
          <a:bodyPr/>
          <a:lstStyle/>
          <a:p>
            <a:r>
              <a:rPr lang="en-US" sz="3600" dirty="0"/>
              <a:t>The value of stage fright to a CEO</a:t>
            </a:r>
          </a:p>
        </p:txBody>
      </p:sp>
      <p:sp>
        <p:nvSpPr>
          <p:cNvPr id="9" name="Content Placeholder 8">
            <a:extLst>
              <a:ext uri="{FF2B5EF4-FFF2-40B4-BE49-F238E27FC236}">
                <a16:creationId xmlns:a16="http://schemas.microsoft.com/office/drawing/2014/main" id="{53E60F50-AB0E-4536-BD43-0DE6D59D9830}"/>
              </a:ext>
            </a:extLst>
          </p:cNvPr>
          <p:cNvSpPr>
            <a:spLocks noGrp="1"/>
          </p:cNvSpPr>
          <p:nvPr>
            <p:ph idx="1"/>
          </p:nvPr>
        </p:nvSpPr>
        <p:spPr>
          <a:xfrm>
            <a:off x="5071533" y="609600"/>
            <a:ext cx="6206067" cy="5334000"/>
          </a:xfrm>
        </p:spPr>
        <p:txBody>
          <a:bodyPr/>
          <a:lstStyle/>
          <a:p>
            <a:r>
              <a:rPr lang="en-US" dirty="0"/>
              <a:t>Where do you prove to the marketplace that you have grasp of your situation?</a:t>
            </a:r>
          </a:p>
          <a:p>
            <a:r>
              <a:rPr lang="en-US" dirty="0"/>
              <a:t>Where do you prove that your focus on execution results in big things?</a:t>
            </a:r>
          </a:p>
          <a:p>
            <a:r>
              <a:rPr lang="en-US" dirty="0"/>
              <a:t>When was the last time you feared that a  board event wasn’t enough to impress?</a:t>
            </a:r>
          </a:p>
          <a:p>
            <a:r>
              <a:rPr lang="en-US" dirty="0"/>
              <a:t>When was the last time you tried to impress your staff?</a:t>
            </a:r>
          </a:p>
          <a:p>
            <a:r>
              <a:rPr lang="en-US" dirty="0"/>
              <a:t>Get on stage</a:t>
            </a:r>
          </a:p>
        </p:txBody>
      </p:sp>
      <p:sp>
        <p:nvSpPr>
          <p:cNvPr id="10" name="Text Placeholder 9">
            <a:extLst>
              <a:ext uri="{FF2B5EF4-FFF2-40B4-BE49-F238E27FC236}">
                <a16:creationId xmlns:a16="http://schemas.microsoft.com/office/drawing/2014/main" id="{CDE1DA9B-8011-42DF-ADCA-BE7816E70FC4}"/>
              </a:ext>
            </a:extLst>
          </p:cNvPr>
          <p:cNvSpPr>
            <a:spLocks noGrp="1"/>
          </p:cNvSpPr>
          <p:nvPr>
            <p:ph type="body" sz="half" idx="2"/>
          </p:nvPr>
        </p:nvSpPr>
        <p:spPr>
          <a:xfrm>
            <a:off x="304801" y="2514600"/>
            <a:ext cx="4011084" cy="2743201"/>
          </a:xfrm>
        </p:spPr>
        <p:txBody>
          <a:bodyPr/>
          <a:lstStyle/>
          <a:p>
            <a:r>
              <a:rPr lang="en-US" sz="2400" dirty="0"/>
              <a:t>Do you get on stage often enough to inspire you to excel?</a:t>
            </a:r>
          </a:p>
        </p:txBody>
      </p:sp>
      <p:sp>
        <p:nvSpPr>
          <p:cNvPr id="11" name="Text Placeholder 10">
            <a:extLst>
              <a:ext uri="{FF2B5EF4-FFF2-40B4-BE49-F238E27FC236}">
                <a16:creationId xmlns:a16="http://schemas.microsoft.com/office/drawing/2014/main" id="{FD9F7867-F9D7-4E1A-84B5-3B14A0642393}"/>
              </a:ext>
            </a:extLst>
          </p:cNvPr>
          <p:cNvSpPr>
            <a:spLocks noGrp="1"/>
          </p:cNvSpPr>
          <p:nvPr>
            <p:ph type="body" sz="quarter" idx="10"/>
          </p:nvPr>
        </p:nvSpPr>
        <p:spPr/>
        <p:txBody>
          <a:bodyPr/>
          <a:lstStyle/>
          <a:p>
            <a:r>
              <a:rPr lang="en-US" sz="1600" b="1" dirty="0">
                <a:solidFill>
                  <a:schemeClr val="accent1"/>
                </a:solidFill>
              </a:rPr>
              <a:t>Try as hard with others as you do with regulators and examiners (I know you have stage fright when </a:t>
            </a:r>
            <a:r>
              <a:rPr lang="en-US" sz="1600" b="1" i="1" dirty="0">
                <a:solidFill>
                  <a:schemeClr val="accent1"/>
                </a:solidFill>
              </a:rPr>
              <a:t>they</a:t>
            </a:r>
            <a:r>
              <a:rPr lang="en-US" sz="1600" b="1" dirty="0">
                <a:solidFill>
                  <a:schemeClr val="accent1"/>
                </a:solidFill>
              </a:rPr>
              <a:t> come to town)</a:t>
            </a:r>
          </a:p>
        </p:txBody>
      </p:sp>
      <p:sp>
        <p:nvSpPr>
          <p:cNvPr id="5" name="Slide Number Placeholder 4">
            <a:extLst>
              <a:ext uri="{FF2B5EF4-FFF2-40B4-BE49-F238E27FC236}">
                <a16:creationId xmlns:a16="http://schemas.microsoft.com/office/drawing/2014/main" id="{C445EA3E-305A-4568-AED7-5BE81E257017}"/>
              </a:ext>
            </a:extLst>
          </p:cNvPr>
          <p:cNvSpPr>
            <a:spLocks noGrp="1"/>
          </p:cNvSpPr>
          <p:nvPr>
            <p:ph type="sldNum" sz="quarter" idx="4294967295"/>
          </p:nvPr>
        </p:nvSpPr>
        <p:spPr>
          <a:xfrm>
            <a:off x="0" y="6145213"/>
            <a:ext cx="812800" cy="365125"/>
          </a:xfrm>
        </p:spPr>
        <p:txBody>
          <a:bodyPr/>
          <a:lstStyle/>
          <a:p>
            <a:fld id="{77F42D85-6D6D-4ED8-A207-576450FE2C32}" type="slidenum">
              <a:rPr lang="en-US" smtClean="0">
                <a:solidFill>
                  <a:schemeClr val="accent2"/>
                </a:solidFill>
              </a:rPr>
              <a:pPr/>
              <a:t>66</a:t>
            </a:fld>
            <a:endParaRPr lang="en-US" dirty="0">
              <a:solidFill>
                <a:schemeClr val="accent2"/>
              </a:solidFill>
            </a:endParaRPr>
          </a:p>
        </p:txBody>
      </p:sp>
    </p:spTree>
    <p:extLst>
      <p:ext uri="{BB962C8B-B14F-4D97-AF65-F5344CB8AC3E}">
        <p14:creationId xmlns:p14="http://schemas.microsoft.com/office/powerpoint/2010/main" val="2483949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76CF44-964B-4D2C-B94F-4E14739F0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178" y="3498641"/>
            <a:ext cx="2106569" cy="270780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71E2CCA0-6131-410D-8B4F-F94A579D2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37" y="1431466"/>
            <a:ext cx="2093008" cy="2712322"/>
          </a:xfrm>
          <a:prstGeom prst="rect">
            <a:avLst/>
          </a:prstGeom>
          <a:ln>
            <a:noFill/>
          </a:ln>
          <a:effectLst>
            <a:outerShdw blurRad="190500" algn="tl" rotWithShape="0">
              <a:srgbClr val="000000">
                <a:alpha val="70000"/>
              </a:srgbClr>
            </a:outerShdw>
          </a:effectLst>
        </p:spPr>
      </p:pic>
      <p:sp>
        <p:nvSpPr>
          <p:cNvPr id="8" name="Title 7"/>
          <p:cNvSpPr>
            <a:spLocks noGrp="1"/>
          </p:cNvSpPr>
          <p:nvPr>
            <p:ph type="title"/>
          </p:nvPr>
        </p:nvSpPr>
        <p:spPr/>
        <p:txBody>
          <a:bodyPr/>
          <a:lstStyle/>
          <a:p>
            <a:r>
              <a:rPr lang="en-US" dirty="0"/>
              <a:t>Also in your packet...</a:t>
            </a:r>
          </a:p>
        </p:txBody>
      </p:sp>
      <p:sp>
        <p:nvSpPr>
          <p:cNvPr id="12" name="Slide Number Placeholder 11"/>
          <p:cNvSpPr>
            <a:spLocks noGrp="1"/>
          </p:cNvSpPr>
          <p:nvPr>
            <p:ph type="sldNum" sz="quarter" idx="4294967295"/>
          </p:nvPr>
        </p:nvSpPr>
        <p:spPr>
          <a:xfrm>
            <a:off x="0" y="6145213"/>
            <a:ext cx="812800" cy="331787"/>
          </a:xfrm>
        </p:spPr>
        <p:txBody>
          <a:bodyPr/>
          <a:lstStyle/>
          <a:p>
            <a:fld id="{77F42D85-6D6D-4ED8-A207-576450FE2C32}" type="slidenum">
              <a:rPr lang="en-US" smtClean="0"/>
              <a:pPr/>
              <a:t>67</a:t>
            </a:fld>
            <a:endParaRPr lang="en-US" dirty="0"/>
          </a:p>
        </p:txBody>
      </p:sp>
      <p:pic>
        <p:nvPicPr>
          <p:cNvPr id="21" name="Picture 20">
            <a:extLst>
              <a:ext uri="{FF2B5EF4-FFF2-40B4-BE49-F238E27FC236}">
                <a16:creationId xmlns:a16="http://schemas.microsoft.com/office/drawing/2014/main" id="{28F0DF2E-2DC9-42AD-A229-40CA2A104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3285" y="568799"/>
            <a:ext cx="2106569" cy="2707801"/>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C8E9C45C-54BE-42A1-B0FA-103E34937F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0093" y="847236"/>
            <a:ext cx="2110907" cy="2730167"/>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12167D34-5532-4031-8327-870BB85C42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80" y="1935878"/>
            <a:ext cx="2093008" cy="2712322"/>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D5E3F2C2-A9EA-4EA9-95FC-FFCF8DD75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800" y="4019032"/>
            <a:ext cx="2088486" cy="2712321"/>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75D48E97-82C0-4CC7-A639-B9F2D9289D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1809" y="4732677"/>
            <a:ext cx="2115609" cy="2734923"/>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5E05D37C-6D08-47F1-99B1-5F005D9281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41760" y="973236"/>
            <a:ext cx="2093008" cy="271232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C6E3C86-0630-4532-BBF7-E643A230AC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7342" y="4935492"/>
            <a:ext cx="2335454" cy="302411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E0CC44B4-D7C0-43FF-A9F0-94C27D5737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9110" y="241026"/>
            <a:ext cx="2128496" cy="27340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6611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06781E-EBD1-4E19-BFBF-A2A77B3DFE37}"/>
              </a:ext>
            </a:extLst>
          </p:cNvPr>
          <p:cNvSpPr>
            <a:spLocks noGrp="1"/>
          </p:cNvSpPr>
          <p:nvPr>
            <p:ph type="title"/>
          </p:nvPr>
        </p:nvSpPr>
        <p:spPr>
          <a:xfrm>
            <a:off x="304801" y="609600"/>
            <a:ext cx="1981199" cy="1981200"/>
          </a:xfrm>
        </p:spPr>
        <p:txBody>
          <a:bodyPr/>
          <a:lstStyle/>
          <a:p>
            <a:r>
              <a:rPr lang="en-US" dirty="0"/>
              <a:t>Topic for tonight’s networking session</a:t>
            </a:r>
          </a:p>
        </p:txBody>
      </p:sp>
      <p:sp>
        <p:nvSpPr>
          <p:cNvPr id="8" name="Content Placeholder 7">
            <a:extLst>
              <a:ext uri="{FF2B5EF4-FFF2-40B4-BE49-F238E27FC236}">
                <a16:creationId xmlns:a16="http://schemas.microsoft.com/office/drawing/2014/main" id="{D44AF4C4-8844-41D2-9073-BB3E27176F90}"/>
              </a:ext>
            </a:extLst>
          </p:cNvPr>
          <p:cNvSpPr>
            <a:spLocks noGrp="1"/>
          </p:cNvSpPr>
          <p:nvPr>
            <p:ph idx="1"/>
          </p:nvPr>
        </p:nvSpPr>
        <p:spPr>
          <a:xfrm>
            <a:off x="5943600" y="609600"/>
            <a:ext cx="5943600" cy="5334000"/>
          </a:xfrm>
        </p:spPr>
        <p:txBody>
          <a:bodyPr/>
          <a:lstStyle/>
          <a:p>
            <a:r>
              <a:rPr lang="en-US" dirty="0"/>
              <a:t>How many of you saw this movie?  </a:t>
            </a:r>
            <a:br>
              <a:rPr lang="en-US" dirty="0"/>
            </a:br>
            <a:r>
              <a:rPr lang="en-US" dirty="0"/>
              <a:t>I think it’s wonderful imagery for what the CU industry faces today</a:t>
            </a:r>
          </a:p>
          <a:p>
            <a:r>
              <a:rPr lang="en-US" dirty="0"/>
              <a:t>You are the leaders of our industry and network</a:t>
            </a:r>
          </a:p>
          <a:p>
            <a:pPr lvl="1"/>
            <a:r>
              <a:rPr lang="en-US" sz="2400" dirty="0"/>
              <a:t>Because local is where all big things start</a:t>
            </a:r>
          </a:p>
          <a:p>
            <a:pPr lvl="1"/>
            <a:r>
              <a:rPr lang="en-US" sz="2400" dirty="0"/>
              <a:t>You face the project of what to take to the future</a:t>
            </a:r>
          </a:p>
          <a:p>
            <a:r>
              <a:rPr lang="en-US" dirty="0"/>
              <a:t>Your ark is a business plan – what do you plan to take to the future?  When will you pack?</a:t>
            </a:r>
          </a:p>
        </p:txBody>
      </p:sp>
      <p:pic>
        <p:nvPicPr>
          <p:cNvPr id="12" name="Picture 11">
            <a:extLst>
              <a:ext uri="{FF2B5EF4-FFF2-40B4-BE49-F238E27FC236}">
                <a16:creationId xmlns:a16="http://schemas.microsoft.com/office/drawing/2014/main" id="{8D5FE0E5-0519-4056-8C3E-1793824C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464" y="997915"/>
            <a:ext cx="3332672" cy="49456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133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Thanks for the day!</a:t>
            </a:r>
          </a:p>
        </p:txBody>
      </p:sp>
      <p:sp>
        <p:nvSpPr>
          <p:cNvPr id="3" name="Subtitle 2">
            <a:extLst>
              <a:ext uri="{FF2B5EF4-FFF2-40B4-BE49-F238E27FC236}">
                <a16:creationId xmlns:a16="http://schemas.microsoft.com/office/drawing/2014/main" id="{00491C57-8B2D-4CB3-A8B3-EEAA347EABC0}"/>
              </a:ext>
            </a:extLst>
          </p:cNvPr>
          <p:cNvSpPr>
            <a:spLocks noGrp="1"/>
          </p:cNvSpPr>
          <p:nvPr>
            <p:ph type="subTitle" idx="1"/>
          </p:nvPr>
        </p:nvSpPr>
        <p:spPr/>
        <p:txBody>
          <a:bodyPr/>
          <a:lstStyle/>
          <a:p>
            <a:r>
              <a:rPr lang="en-US" dirty="0"/>
              <a:t>See you in the morning for even more focused CEO-to-CEO interactions</a:t>
            </a:r>
          </a:p>
        </p:txBody>
      </p:sp>
    </p:spTree>
    <p:extLst>
      <p:ext uri="{BB962C8B-B14F-4D97-AF65-F5344CB8AC3E}">
        <p14:creationId xmlns:p14="http://schemas.microsoft.com/office/powerpoint/2010/main" val="3342366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8" name="Content Placeholder 7"/>
          <p:cNvGraphicFramePr>
            <a:graphicFrameLocks noGrp="1"/>
          </p:cNvGraphicFramePr>
          <p:nvPr>
            <p:ph idx="1"/>
            <p:extLst>
              <p:ext uri="{D42A27DB-BD31-4B8C-83A1-F6EECF244321}">
                <p14:modId xmlns:p14="http://schemas.microsoft.com/office/powerpoint/2010/main" val="1534210131"/>
              </p:ext>
            </p:extLst>
          </p:nvPr>
        </p:nvGraphicFramePr>
        <p:xfrm>
          <a:off x="508000" y="914400"/>
          <a:ext cx="8864600" cy="5090160"/>
        </p:xfrm>
        <a:graphic>
          <a:graphicData uri="http://schemas.openxmlformats.org/drawingml/2006/table">
            <a:tbl>
              <a:tblPr bandRow="1">
                <a:tableStyleId>{F5AB1C69-6EDB-4FF4-983F-18BD219EF322}</a:tableStyleId>
              </a:tblPr>
              <a:tblGrid>
                <a:gridCol w="902384">
                  <a:extLst>
                    <a:ext uri="{9D8B030D-6E8A-4147-A177-3AD203B41FA5}">
                      <a16:colId xmlns:a16="http://schemas.microsoft.com/office/drawing/2014/main" val="20000"/>
                    </a:ext>
                  </a:extLst>
                </a:gridCol>
                <a:gridCol w="7962216">
                  <a:extLst>
                    <a:ext uri="{9D8B030D-6E8A-4147-A177-3AD203B41FA5}">
                      <a16:colId xmlns:a16="http://schemas.microsoft.com/office/drawing/2014/main" val="20001"/>
                    </a:ext>
                  </a:extLst>
                </a:gridCol>
              </a:tblGrid>
              <a:tr h="327281">
                <a:tc>
                  <a:txBody>
                    <a:bodyPr/>
                    <a:lstStyle/>
                    <a:p>
                      <a:pPr algn="ctr"/>
                      <a:r>
                        <a:rPr lang="en-US" dirty="0">
                          <a:solidFill>
                            <a:schemeClr val="tx1"/>
                          </a:solidFill>
                        </a:rPr>
                        <a:t>2007</a:t>
                      </a:r>
                    </a:p>
                  </a:txBody>
                  <a:tcPr marL="63398" marR="63398"/>
                </a:tc>
                <a:tc>
                  <a:txBody>
                    <a:bodyPr/>
                    <a:lstStyle/>
                    <a:p>
                      <a:r>
                        <a:rPr lang="en-US" sz="1300" dirty="0">
                          <a:solidFill>
                            <a:schemeClr val="tx1"/>
                          </a:solidFill>
                          <a:latin typeface="+mn-lt"/>
                        </a:rPr>
                        <a:t>What a CEO Should Know about Member Data;</a:t>
                      </a:r>
                      <a:r>
                        <a:rPr lang="en-US" sz="1300" baseline="0" dirty="0">
                          <a:solidFill>
                            <a:schemeClr val="tx1"/>
                          </a:solidFill>
                          <a:latin typeface="+mn-lt"/>
                        </a:rPr>
                        <a:t> </a:t>
                      </a:r>
                      <a:r>
                        <a:rPr lang="en-US" sz="1300" dirty="0">
                          <a:solidFill>
                            <a:schemeClr val="tx1"/>
                          </a:solidFill>
                          <a:latin typeface="+mn-lt"/>
                        </a:rPr>
                        <a:t>Leading Meetings; Driving the Buzz With Your Membership; Understanding Service Income;</a:t>
                      </a:r>
                      <a:r>
                        <a:rPr lang="en-US" sz="1300" baseline="0" dirty="0">
                          <a:solidFill>
                            <a:schemeClr val="tx1"/>
                          </a:solidFill>
                          <a:latin typeface="+mn-lt"/>
                        </a:rPr>
                        <a:t> </a:t>
                      </a:r>
                      <a:r>
                        <a:rPr lang="en-US" sz="1300" dirty="0">
                          <a:solidFill>
                            <a:schemeClr val="tx1"/>
                          </a:solidFill>
                          <a:latin typeface="+mn-lt"/>
                        </a:rPr>
                        <a:t>Networking Credit Unions for Growth; Working Under the Best Contracts</a:t>
                      </a:r>
                    </a:p>
                  </a:txBody>
                  <a:tcPr marL="63398" marR="63398"/>
                </a:tc>
                <a:extLst>
                  <a:ext uri="{0D108BD9-81ED-4DB2-BD59-A6C34878D82A}">
                    <a16:rowId xmlns:a16="http://schemas.microsoft.com/office/drawing/2014/main" val="10001"/>
                  </a:ext>
                </a:extLst>
              </a:tr>
              <a:tr h="460239">
                <a:tc>
                  <a:txBody>
                    <a:bodyPr/>
                    <a:lstStyle/>
                    <a:p>
                      <a:pPr algn="ctr"/>
                      <a:r>
                        <a:rPr lang="en-US" dirty="0">
                          <a:solidFill>
                            <a:schemeClr val="tx1"/>
                          </a:solidFill>
                        </a:rPr>
                        <a:t>2008</a:t>
                      </a:r>
                    </a:p>
                  </a:txBody>
                  <a:tcPr marL="63398" marR="63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300" dirty="0">
                          <a:solidFill>
                            <a:schemeClr val="tx1"/>
                          </a:solidFill>
                          <a:latin typeface="+mn-lt"/>
                        </a:rPr>
                        <a:t>What CEOs Should Have On Their Radar: </a:t>
                      </a:r>
                      <a:r>
                        <a:rPr lang="en-US" altLang="en-US" sz="1300" baseline="0" dirty="0">
                          <a:solidFill>
                            <a:schemeClr val="tx1"/>
                          </a:solidFill>
                          <a:latin typeface="+mn-lt"/>
                        </a:rPr>
                        <a:t>A</a:t>
                      </a:r>
                      <a:r>
                        <a:rPr lang="en-US" altLang="en-US" sz="1300" dirty="0">
                          <a:solidFill>
                            <a:schemeClr val="tx1"/>
                          </a:solidFill>
                          <a:latin typeface="+mn-lt"/>
                        </a:rPr>
                        <a:t>chieving the lowest cost of going active with innovation; Having the lowest cost in the industry for compliance; Being known as one of the most aggressive mortgage servicing networks</a:t>
                      </a:r>
                      <a:endParaRPr lang="en-US" sz="1300" dirty="0">
                        <a:solidFill>
                          <a:schemeClr val="tx1"/>
                        </a:solidFill>
                        <a:latin typeface="+mn-lt"/>
                      </a:endParaRPr>
                    </a:p>
                  </a:txBody>
                  <a:tcPr marL="63398" marR="63398"/>
                </a:tc>
                <a:extLst>
                  <a:ext uri="{0D108BD9-81ED-4DB2-BD59-A6C34878D82A}">
                    <a16:rowId xmlns:a16="http://schemas.microsoft.com/office/drawing/2014/main" val="10002"/>
                  </a:ext>
                </a:extLst>
              </a:tr>
              <a:tr h="327281">
                <a:tc>
                  <a:txBody>
                    <a:bodyPr/>
                    <a:lstStyle/>
                    <a:p>
                      <a:pPr algn="ctr"/>
                      <a:r>
                        <a:rPr lang="en-US" dirty="0">
                          <a:solidFill>
                            <a:schemeClr val="tx1"/>
                          </a:solidFill>
                        </a:rPr>
                        <a:t>2009</a:t>
                      </a:r>
                    </a:p>
                  </a:txBody>
                  <a:tcPr marL="63398" marR="63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Getting a Handle on Automated Service Income; Pinning Down the “Duh” Statistics; Learn From a Peer</a:t>
                      </a:r>
                      <a:r>
                        <a:rPr lang="en-US" sz="1300" dirty="0">
                          <a:solidFill>
                            <a:schemeClr val="tx1"/>
                          </a:solidFill>
                          <a:latin typeface="+mn-lt"/>
                        </a:rPr>
                        <a:t>;</a:t>
                      </a:r>
                      <a:r>
                        <a:rPr lang="en-US" sz="1300" baseline="0" dirty="0">
                          <a:solidFill>
                            <a:schemeClr val="tx1"/>
                          </a:solidFill>
                          <a:latin typeface="+mn-lt"/>
                        </a:rPr>
                        <a:t> </a:t>
                      </a:r>
                      <a:r>
                        <a:rPr lang="en-US" sz="1300" dirty="0">
                          <a:solidFill>
                            <a:schemeClr val="tx1"/>
                          </a:solidFill>
                        </a:rPr>
                        <a:t>Reviewing CEO Dashboards</a:t>
                      </a:r>
                    </a:p>
                  </a:txBody>
                  <a:tcPr marL="63398" marR="63398"/>
                </a:tc>
                <a:extLst>
                  <a:ext uri="{0D108BD9-81ED-4DB2-BD59-A6C34878D82A}">
                    <a16:rowId xmlns:a16="http://schemas.microsoft.com/office/drawing/2014/main" val="10003"/>
                  </a:ext>
                </a:extLst>
              </a:tr>
              <a:tr h="327281">
                <a:tc>
                  <a:txBody>
                    <a:bodyPr/>
                    <a:lstStyle/>
                    <a:p>
                      <a:pPr algn="ctr"/>
                      <a:r>
                        <a:rPr lang="en-US" dirty="0">
                          <a:solidFill>
                            <a:schemeClr val="tx1"/>
                          </a:solidFill>
                        </a:rPr>
                        <a:t>2010</a:t>
                      </a:r>
                    </a:p>
                  </a:txBody>
                  <a:tcPr marL="63398" marR="63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Putting on your Developer Hat; Introducing the Analytics Team; A new style/template for analysis</a:t>
                      </a:r>
                      <a:r>
                        <a:rPr lang="en-US" sz="1300" dirty="0">
                          <a:solidFill>
                            <a:schemeClr val="tx1"/>
                          </a:solidFill>
                          <a:latin typeface="+mn-lt"/>
                        </a:rPr>
                        <a:t>;</a:t>
                      </a:r>
                      <a:r>
                        <a:rPr lang="en-US" sz="1300" baseline="0" dirty="0">
                          <a:solidFill>
                            <a:schemeClr val="tx1"/>
                          </a:solidFill>
                          <a:latin typeface="+mn-lt"/>
                        </a:rPr>
                        <a:t> </a:t>
                      </a:r>
                      <a:r>
                        <a:rPr lang="en-US" sz="1300" dirty="0">
                          <a:solidFill>
                            <a:schemeClr val="tx1"/>
                          </a:solidFill>
                        </a:rPr>
                        <a:t>Micro-awareness vs. Micromanagement; Pushing the buttons (or assigning someone to push them for you)</a:t>
                      </a:r>
                    </a:p>
                  </a:txBody>
                  <a:tcPr marL="63398" marR="63398"/>
                </a:tc>
                <a:extLst>
                  <a:ext uri="{0D108BD9-81ED-4DB2-BD59-A6C34878D82A}">
                    <a16:rowId xmlns:a16="http://schemas.microsoft.com/office/drawing/2014/main" val="10004"/>
                  </a:ext>
                </a:extLst>
              </a:tr>
              <a:tr h="460239">
                <a:tc>
                  <a:txBody>
                    <a:bodyPr/>
                    <a:lstStyle/>
                    <a:p>
                      <a:pPr algn="ctr"/>
                      <a:r>
                        <a:rPr lang="en-US" dirty="0">
                          <a:solidFill>
                            <a:schemeClr val="tx1"/>
                          </a:solidFill>
                        </a:rPr>
                        <a:t>2011</a:t>
                      </a:r>
                    </a:p>
                  </a:txBody>
                  <a:tcPr marL="63398" marR="63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cap="none" dirty="0">
                          <a:solidFill>
                            <a:schemeClr val="tx1"/>
                          </a:solidFill>
                        </a:rPr>
                        <a:t>Building Solutions With the Spirit of Collaborative Venture Capitalists</a:t>
                      </a:r>
                      <a:r>
                        <a:rPr lang="en-US" sz="1300" b="0" cap="none" dirty="0">
                          <a:solidFill>
                            <a:schemeClr val="tx1"/>
                          </a:solidFill>
                          <a:latin typeface="+mn-lt"/>
                        </a:rPr>
                        <a:t>:</a:t>
                      </a:r>
                      <a:r>
                        <a:rPr lang="en-US" sz="1300" b="0" cap="none" baseline="0" dirty="0">
                          <a:solidFill>
                            <a:schemeClr val="tx1"/>
                          </a:solidFill>
                          <a:latin typeface="+mn-lt"/>
                        </a:rPr>
                        <a:t> What a CEO Needs to Know (pushing the buttons or having someone push them for you); CEOs as Solution Designers; CEOs Inspiring Your Teams to be Developers; CEOs Creating an Innovator’s Culture</a:t>
                      </a:r>
                    </a:p>
                  </a:txBody>
                  <a:tcPr marL="63398" marR="63398"/>
                </a:tc>
                <a:extLst>
                  <a:ext uri="{0D108BD9-81ED-4DB2-BD59-A6C34878D82A}">
                    <a16:rowId xmlns:a16="http://schemas.microsoft.com/office/drawing/2014/main" val="10005"/>
                  </a:ext>
                </a:extLst>
              </a:tr>
              <a:tr h="327281">
                <a:tc>
                  <a:txBody>
                    <a:bodyPr/>
                    <a:lstStyle/>
                    <a:p>
                      <a:pPr algn="ctr"/>
                      <a:r>
                        <a:rPr lang="en-US" dirty="0">
                          <a:solidFill>
                            <a:schemeClr val="tx1"/>
                          </a:solidFill>
                        </a:rPr>
                        <a:t>2012</a:t>
                      </a:r>
                    </a:p>
                  </a:txBody>
                  <a:tcPr marL="63398" marR="63398"/>
                </a:tc>
                <a:tc>
                  <a:txBody>
                    <a:bodyPr/>
                    <a:lstStyle/>
                    <a:p>
                      <a:r>
                        <a:rPr lang="en-US" sz="1300" b="1" dirty="0">
                          <a:solidFill>
                            <a:schemeClr val="tx1"/>
                          </a:solidFill>
                          <a:latin typeface="+mn-lt"/>
                        </a:rPr>
                        <a:t>A Community Focused On Driving Opportunity</a:t>
                      </a:r>
                      <a:r>
                        <a:rPr lang="en-US" sz="1300" dirty="0">
                          <a:solidFill>
                            <a:schemeClr val="tx1"/>
                          </a:solidFill>
                          <a:latin typeface="+mn-lt"/>
                        </a:rPr>
                        <a:t>: Actionable Analytical Approach;</a:t>
                      </a:r>
                      <a:r>
                        <a:rPr lang="en-US" sz="1300" baseline="0" dirty="0">
                          <a:solidFill>
                            <a:schemeClr val="tx1"/>
                          </a:solidFill>
                          <a:latin typeface="+mn-lt"/>
                        </a:rPr>
                        <a:t> Making Ownership Real; Do You Have an Online Channel Strategy?</a:t>
                      </a:r>
                      <a:endParaRPr lang="en-US" sz="1300" dirty="0">
                        <a:solidFill>
                          <a:schemeClr val="tx1"/>
                        </a:solidFill>
                        <a:latin typeface="+mn-lt"/>
                      </a:endParaRPr>
                    </a:p>
                  </a:txBody>
                  <a:tcPr marL="63398" marR="63398"/>
                </a:tc>
                <a:extLst>
                  <a:ext uri="{0D108BD9-81ED-4DB2-BD59-A6C34878D82A}">
                    <a16:rowId xmlns:a16="http://schemas.microsoft.com/office/drawing/2014/main" val="10006"/>
                  </a:ext>
                </a:extLst>
              </a:tr>
              <a:tr h="327281">
                <a:tc>
                  <a:txBody>
                    <a:bodyPr/>
                    <a:lstStyle/>
                    <a:p>
                      <a:pPr algn="ctr"/>
                      <a:r>
                        <a:rPr lang="en-US" dirty="0">
                          <a:solidFill>
                            <a:schemeClr val="tx1"/>
                          </a:solidFill>
                        </a:rPr>
                        <a:t>2013</a:t>
                      </a:r>
                    </a:p>
                  </a:txBody>
                  <a:tcPr marL="63398" marR="63398"/>
                </a:tc>
                <a:tc>
                  <a:txBody>
                    <a:bodyPr/>
                    <a:lstStyle/>
                    <a:p>
                      <a:r>
                        <a:rPr lang="en-US" sz="1300" b="1" dirty="0">
                          <a:solidFill>
                            <a:schemeClr val="tx1"/>
                          </a:solidFill>
                          <a:latin typeface="+mn-lt"/>
                        </a:rPr>
                        <a:t>Responding to the Challenges of Big Data</a:t>
                      </a:r>
                      <a:r>
                        <a:rPr lang="en-US" sz="1300" dirty="0">
                          <a:solidFill>
                            <a:schemeClr val="tx1"/>
                          </a:solidFill>
                          <a:latin typeface="+mn-lt"/>
                        </a:rPr>
                        <a:t>:  Actionable Analytical Approach 2.0;</a:t>
                      </a:r>
                      <a:r>
                        <a:rPr lang="en-US" sz="1300" baseline="0" dirty="0">
                          <a:solidFill>
                            <a:schemeClr val="tx1"/>
                          </a:solidFill>
                          <a:latin typeface="+mn-lt"/>
                        </a:rPr>
                        <a:t> Patronage Databases; Big projects where CEOs need to lead the way</a:t>
                      </a:r>
                    </a:p>
                  </a:txBody>
                  <a:tcPr marL="63398" marR="63398"/>
                </a:tc>
                <a:extLst>
                  <a:ext uri="{0D108BD9-81ED-4DB2-BD59-A6C34878D82A}">
                    <a16:rowId xmlns:a16="http://schemas.microsoft.com/office/drawing/2014/main" val="10007"/>
                  </a:ext>
                </a:extLst>
              </a:tr>
              <a:tr h="327281">
                <a:tc>
                  <a:txBody>
                    <a:bodyPr/>
                    <a:lstStyle/>
                    <a:p>
                      <a:pPr algn="ctr"/>
                      <a:r>
                        <a:rPr lang="en-US" dirty="0">
                          <a:solidFill>
                            <a:schemeClr val="tx1"/>
                          </a:solidFill>
                        </a:rPr>
                        <a:t>2014</a:t>
                      </a:r>
                    </a:p>
                  </a:txBody>
                  <a:tcPr marL="63398" marR="63398"/>
                </a:tc>
                <a:tc>
                  <a:txBody>
                    <a:bodyPr/>
                    <a:lstStyle/>
                    <a:p>
                      <a:r>
                        <a:rPr lang="en-US" sz="1300" b="1" dirty="0">
                          <a:solidFill>
                            <a:schemeClr val="tx1"/>
                          </a:solidFill>
                          <a:latin typeface="+mn-lt"/>
                        </a:rPr>
                        <a:t>A Day of Mentoring and Coaching around Using CU*BASE Tools:</a:t>
                      </a:r>
                      <a:r>
                        <a:rPr lang="en-US" sz="1300" dirty="0">
                          <a:solidFill>
                            <a:schemeClr val="tx1"/>
                          </a:solidFill>
                          <a:latin typeface="+mn-lt"/>
                        </a:rPr>
                        <a:t> Actionable Analytical Approach 3.0;</a:t>
                      </a:r>
                      <a:r>
                        <a:rPr lang="en-US" sz="1300" baseline="0" dirty="0">
                          <a:solidFill>
                            <a:schemeClr val="tx1"/>
                          </a:solidFill>
                          <a:latin typeface="+mn-lt"/>
                        </a:rPr>
                        <a:t> Moving Data to the Edge of Your Cooperative; Retooling for the Next Decade at CUs &amp; Our CUSO</a:t>
                      </a:r>
                    </a:p>
                  </a:txBody>
                  <a:tcPr marL="63398" marR="63398"/>
                </a:tc>
                <a:extLst>
                  <a:ext uri="{0D108BD9-81ED-4DB2-BD59-A6C34878D82A}">
                    <a16:rowId xmlns:a16="http://schemas.microsoft.com/office/drawing/2014/main" val="10008"/>
                  </a:ext>
                </a:extLst>
              </a:tr>
              <a:tr h="327281">
                <a:tc>
                  <a:txBody>
                    <a:bodyPr/>
                    <a:lstStyle/>
                    <a:p>
                      <a:pPr algn="ctr"/>
                      <a:r>
                        <a:rPr lang="en-US" dirty="0">
                          <a:solidFill>
                            <a:schemeClr val="tx1"/>
                          </a:solidFill>
                        </a:rPr>
                        <a:t>2015</a:t>
                      </a:r>
                    </a:p>
                  </a:txBody>
                  <a:tcPr marL="63398" marR="63398"/>
                </a:tc>
                <a:tc>
                  <a:txBody>
                    <a:bodyPr/>
                    <a:lstStyle/>
                    <a:p>
                      <a:r>
                        <a:rPr lang="en-US" sz="1300" b="1" dirty="0">
                          <a:solidFill>
                            <a:schemeClr val="tx1"/>
                          </a:solidFill>
                        </a:rPr>
                        <a:t>A Day of Mentoring and Coaching around Using CU*BASE Tools:</a:t>
                      </a:r>
                      <a:r>
                        <a:rPr lang="en-US" sz="1300" dirty="0">
                          <a:solidFill>
                            <a:schemeClr val="tx1"/>
                          </a:solidFill>
                        </a:rPr>
                        <a:t> Data 2016,</a:t>
                      </a:r>
                      <a:r>
                        <a:rPr lang="en-US" sz="1300" baseline="0" dirty="0">
                          <a:solidFill>
                            <a:schemeClr val="tx1"/>
                          </a:solidFill>
                        </a:rPr>
                        <a:t> </a:t>
                      </a:r>
                      <a:r>
                        <a:rPr lang="en-US" sz="1300" dirty="0">
                          <a:solidFill>
                            <a:schemeClr val="tx1"/>
                          </a:solidFill>
                        </a:rPr>
                        <a:t>Behind the Firewall; Data 2016, Out in the Open, Extended for the World to See; Building a Collaborative Bench of Data Analysts</a:t>
                      </a:r>
                      <a:endParaRPr lang="en-US" sz="1300" dirty="0">
                        <a:solidFill>
                          <a:schemeClr val="tx1"/>
                        </a:solidFill>
                        <a:latin typeface="+mn-lt"/>
                      </a:endParaRPr>
                    </a:p>
                  </a:txBody>
                  <a:tcPr marL="63398" marR="63398"/>
                </a:tc>
                <a:extLst>
                  <a:ext uri="{0D108BD9-81ED-4DB2-BD59-A6C34878D82A}">
                    <a16:rowId xmlns:a16="http://schemas.microsoft.com/office/drawing/2014/main" val="10009"/>
                  </a:ext>
                </a:extLst>
              </a:tr>
              <a:tr h="327281">
                <a:tc>
                  <a:txBody>
                    <a:bodyPr/>
                    <a:lstStyle/>
                    <a:p>
                      <a:pPr algn="ctr"/>
                      <a:r>
                        <a:rPr lang="en-US" dirty="0">
                          <a:solidFill>
                            <a:schemeClr val="tx1"/>
                          </a:solidFill>
                        </a:rPr>
                        <a:t>2016</a:t>
                      </a:r>
                    </a:p>
                  </a:txBody>
                  <a:tcPr marL="63398" marR="63398"/>
                </a:tc>
                <a:tc>
                  <a:txBody>
                    <a:bodyPr/>
                    <a:lstStyle/>
                    <a:p>
                      <a:r>
                        <a:rPr lang="en-US" sz="1300" b="1" dirty="0">
                          <a:solidFill>
                            <a:schemeClr val="tx1"/>
                          </a:solidFill>
                          <a:latin typeface="+mn-lt"/>
                        </a:rPr>
                        <a:t>Engaging a Data Focused World: </a:t>
                      </a:r>
                      <a:r>
                        <a:rPr lang="en-US" sz="1300" dirty="0">
                          <a:solidFill>
                            <a:schemeClr val="tx1"/>
                          </a:solidFill>
                          <a:latin typeface="+mn-lt"/>
                        </a:rPr>
                        <a:t>Executive Awareness Of Data and Trends, Internal Tools Moving Outside of CU*BASE,</a:t>
                      </a:r>
                      <a:r>
                        <a:rPr lang="en-US" sz="1400" dirty="0">
                          <a:solidFill>
                            <a:schemeClr val="tx1"/>
                          </a:solidFill>
                        </a:rPr>
                        <a:t> What are your employees doing?, Virtual Contact Channels</a:t>
                      </a:r>
                      <a:endParaRPr lang="en-US" sz="1300" dirty="0">
                        <a:solidFill>
                          <a:schemeClr val="tx1"/>
                        </a:solidFill>
                        <a:latin typeface="+mn-lt"/>
                      </a:endParaRPr>
                    </a:p>
                  </a:txBody>
                  <a:tcPr marL="63398" marR="63398"/>
                </a:tc>
                <a:extLst>
                  <a:ext uri="{0D108BD9-81ED-4DB2-BD59-A6C34878D82A}">
                    <a16:rowId xmlns:a16="http://schemas.microsoft.com/office/drawing/2014/main" val="180927834"/>
                  </a:ext>
                </a:extLst>
              </a:tr>
            </a:tbl>
          </a:graphicData>
        </a:graphic>
      </p:graphicFrame>
      <p:sp>
        <p:nvSpPr>
          <p:cNvPr id="2" name="Title 1"/>
          <p:cNvSpPr>
            <a:spLocks noGrp="1"/>
          </p:cNvSpPr>
          <p:nvPr>
            <p:ph type="title"/>
          </p:nvPr>
        </p:nvSpPr>
        <p:spPr>
          <a:xfrm>
            <a:off x="508000" y="194301"/>
            <a:ext cx="8432800" cy="639762"/>
          </a:xfrm>
        </p:spPr>
        <p:txBody>
          <a:bodyPr/>
          <a:lstStyle/>
          <a:p>
            <a:r>
              <a:rPr lang="en-US" dirty="0"/>
              <a:t>A Decade of CEO School</a:t>
            </a:r>
          </a:p>
        </p:txBody>
      </p:sp>
      <p:sp>
        <p:nvSpPr>
          <p:cNvPr id="7" name="Content Placeholder 5"/>
          <p:cNvSpPr>
            <a:spLocks noGrp="1"/>
          </p:cNvSpPr>
          <p:nvPr>
            <p:ph sz="quarter" idx="15"/>
          </p:nvPr>
        </p:nvSpPr>
        <p:spPr>
          <a:xfrm>
            <a:off x="9677400" y="335598"/>
            <a:ext cx="2057400" cy="5668962"/>
          </a:xfrm>
          <a:solidFill>
            <a:schemeClr val="accent2"/>
          </a:solidFill>
        </p:spPr>
        <p:txBody>
          <a:bodyPr lIns="182880" rIns="182880" anchor="ctr" anchorCtr="0">
            <a:normAutofit/>
          </a:bodyPr>
          <a:lstStyle/>
          <a:p>
            <a:pPr marL="0" indent="0" algn="ctr">
              <a:spcBef>
                <a:spcPts val="1200"/>
              </a:spcBef>
              <a:buNone/>
            </a:pPr>
            <a:r>
              <a:rPr lang="en-US" dirty="0">
                <a:solidFill>
                  <a:schemeClr val="bg1"/>
                </a:solidFill>
              </a:rPr>
              <a:t>It’s intuitive that data is the key to answering the riddles that perplex every business . . . but what is intuitive is not always simple to act on</a:t>
            </a:r>
          </a:p>
          <a:p>
            <a:pPr marL="0" indent="0" algn="ctr">
              <a:buNone/>
            </a:pPr>
            <a:endParaRPr lang="en-US" dirty="0">
              <a:solidFill>
                <a:schemeClr val="bg1"/>
              </a:solidFill>
            </a:endParaRPr>
          </a:p>
          <a:p>
            <a:pPr marL="0" indent="0" algn="ctr">
              <a:buNone/>
            </a:pPr>
            <a:r>
              <a:rPr lang="en-US" dirty="0">
                <a:solidFill>
                  <a:schemeClr val="bg1"/>
                </a:solidFill>
              </a:rPr>
              <a:t>At CU*Answers, we’re pushing our network and customer-owners to crack the riddle</a:t>
            </a:r>
          </a:p>
        </p:txBody>
      </p:sp>
      <p:sp>
        <p:nvSpPr>
          <p:cNvPr id="3" name="Slide Number Placeholder 2">
            <a:extLst>
              <a:ext uri="{FF2B5EF4-FFF2-40B4-BE49-F238E27FC236}">
                <a16:creationId xmlns:a16="http://schemas.microsoft.com/office/drawing/2014/main" id="{1884281D-4788-4DAE-9B31-8F7A22E1D9A4}"/>
              </a:ext>
            </a:extLst>
          </p:cNvPr>
          <p:cNvSpPr>
            <a:spLocks noGrp="1"/>
          </p:cNvSpPr>
          <p:nvPr>
            <p:ph type="sldNum" sz="quarter" idx="4"/>
          </p:nvPr>
        </p:nvSpPr>
        <p:spPr/>
        <p:txBody>
          <a:bodyPr/>
          <a:lstStyle/>
          <a:p>
            <a:fld id="{77F42D85-6D6D-4ED8-A207-576450FE2C32}" type="slidenum">
              <a:rPr lang="en-US" smtClean="0"/>
              <a:pPr/>
              <a:t>7</a:t>
            </a:fld>
            <a:endParaRPr lang="en-US" dirty="0"/>
          </a:p>
        </p:txBody>
      </p:sp>
    </p:spTree>
    <p:extLst>
      <p:ext uri="{BB962C8B-B14F-4D97-AF65-F5344CB8AC3E}">
        <p14:creationId xmlns:p14="http://schemas.microsoft.com/office/powerpoint/2010/main" val="410804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23F8A1-E187-4A02-B10B-AE31684E1313}"/>
              </a:ext>
            </a:extLst>
          </p:cNvPr>
          <p:cNvSpPr>
            <a:spLocks noGrp="1"/>
          </p:cNvSpPr>
          <p:nvPr>
            <p:ph type="subTitle" idx="14"/>
          </p:nvPr>
        </p:nvSpPr>
        <p:spPr/>
        <p:txBody>
          <a:bodyPr/>
          <a:lstStyle/>
          <a:p>
            <a:r>
              <a:rPr lang="en-US" dirty="0"/>
              <a:t>A development roadmap from 2006 that continues to evolve today </a:t>
            </a:r>
          </a:p>
        </p:txBody>
      </p:sp>
      <p:sp>
        <p:nvSpPr>
          <p:cNvPr id="4" name="Title 3">
            <a:extLst>
              <a:ext uri="{FF2B5EF4-FFF2-40B4-BE49-F238E27FC236}">
                <a16:creationId xmlns:a16="http://schemas.microsoft.com/office/drawing/2014/main" id="{A5A76D7A-BA22-4603-A16C-4A4E1308EB19}"/>
              </a:ext>
            </a:extLst>
          </p:cNvPr>
          <p:cNvSpPr>
            <a:spLocks noGrp="1"/>
          </p:cNvSpPr>
          <p:nvPr>
            <p:ph type="title"/>
          </p:nvPr>
        </p:nvSpPr>
        <p:spPr/>
        <p:txBody>
          <a:bodyPr/>
          <a:lstStyle/>
          <a:p>
            <a:r>
              <a:rPr lang="en-US"/>
              <a:t>ASAP:  Ask, See, Act, Profit</a:t>
            </a:r>
            <a:endParaRPr lang="en-US" dirty="0"/>
          </a:p>
        </p:txBody>
      </p:sp>
      <p:sp>
        <p:nvSpPr>
          <p:cNvPr id="5" name="Slide Number Placeholder 4">
            <a:extLst>
              <a:ext uri="{FF2B5EF4-FFF2-40B4-BE49-F238E27FC236}">
                <a16:creationId xmlns:a16="http://schemas.microsoft.com/office/drawing/2014/main" id="{08E141D6-C17C-4F51-A450-31CE8179701A}"/>
              </a:ext>
            </a:extLst>
          </p:cNvPr>
          <p:cNvSpPr>
            <a:spLocks noGrp="1"/>
          </p:cNvSpPr>
          <p:nvPr>
            <p:ph type="sldNum" sz="quarter" idx="4"/>
          </p:nvPr>
        </p:nvSpPr>
        <p:spPr/>
        <p:txBody>
          <a:bodyPr/>
          <a:lstStyle/>
          <a:p>
            <a:fld id="{77F42D85-6D6D-4ED8-A207-576450FE2C32}" type="slidenum">
              <a:rPr lang="en-US"/>
              <a:pPr/>
              <a:t>8</a:t>
            </a:fld>
            <a:endParaRPr lang="en-US" dirty="0"/>
          </a:p>
        </p:txBody>
      </p:sp>
      <p:sp>
        <p:nvSpPr>
          <p:cNvPr id="13" name="Content Placeholder 12">
            <a:extLst>
              <a:ext uri="{FF2B5EF4-FFF2-40B4-BE49-F238E27FC236}">
                <a16:creationId xmlns:a16="http://schemas.microsoft.com/office/drawing/2014/main" id="{CF8D4848-7867-40D0-B83F-C3F1865DE149}"/>
              </a:ext>
            </a:extLst>
          </p:cNvPr>
          <p:cNvSpPr>
            <a:spLocks noGrp="1"/>
          </p:cNvSpPr>
          <p:nvPr>
            <p:ph sz="quarter" idx="15"/>
          </p:nvPr>
        </p:nvSpPr>
        <p:spPr>
          <a:xfrm>
            <a:off x="508000" y="2667002"/>
            <a:ext cx="6654800" cy="3047998"/>
          </a:xfrm>
        </p:spPr>
        <p:txBody>
          <a:bodyPr/>
          <a:lstStyle/>
          <a:p>
            <a:r>
              <a:rPr lang="en-US" dirty="0"/>
              <a:t>We started with polling users on what questions they would </a:t>
            </a:r>
            <a:r>
              <a:rPr lang="en-US" b="1" dirty="0"/>
              <a:t>ask</a:t>
            </a:r>
            <a:r>
              <a:rPr lang="en-US" dirty="0"/>
              <a:t> of data</a:t>
            </a:r>
          </a:p>
          <a:p>
            <a:endParaRPr lang="en-US" dirty="0"/>
          </a:p>
          <a:p>
            <a:r>
              <a:rPr lang="en-US" dirty="0"/>
              <a:t>We built dashboards and Query approaches so that </a:t>
            </a:r>
            <a:r>
              <a:rPr lang="en-US" b="1" dirty="0"/>
              <a:t>questions</a:t>
            </a:r>
            <a:r>
              <a:rPr lang="en-US" dirty="0"/>
              <a:t> were stored, ready to automate</a:t>
            </a:r>
          </a:p>
          <a:p>
            <a:endParaRPr lang="en-US" dirty="0"/>
          </a:p>
          <a:p>
            <a:r>
              <a:rPr lang="en-US" dirty="0"/>
              <a:t>We are now searching to </a:t>
            </a:r>
            <a:r>
              <a:rPr lang="en-US" b="1" dirty="0"/>
              <a:t>embed questions </a:t>
            </a:r>
            <a:r>
              <a:rPr lang="en-US" dirty="0"/>
              <a:t>in interactive data engagements with members, instantly</a:t>
            </a:r>
          </a:p>
          <a:p>
            <a:endParaRPr lang="en-US" dirty="0"/>
          </a:p>
        </p:txBody>
      </p:sp>
      <p:sp>
        <p:nvSpPr>
          <p:cNvPr id="14" name="Content Placeholder 13">
            <a:extLst>
              <a:ext uri="{FF2B5EF4-FFF2-40B4-BE49-F238E27FC236}">
                <a16:creationId xmlns:a16="http://schemas.microsoft.com/office/drawing/2014/main" id="{D7D2E0DF-5F1D-4BE4-8B36-107D8AFE8B54}"/>
              </a:ext>
            </a:extLst>
          </p:cNvPr>
          <p:cNvSpPr>
            <a:spLocks noGrp="1"/>
          </p:cNvSpPr>
          <p:nvPr>
            <p:ph idx="16"/>
          </p:nvPr>
        </p:nvSpPr>
        <p:spPr/>
        <p:txBody>
          <a:bodyPr/>
          <a:lstStyle/>
          <a:p>
            <a:r>
              <a:rPr lang="en-US" dirty="0"/>
              <a:t>Ask</a:t>
            </a:r>
          </a:p>
        </p:txBody>
      </p:sp>
      <p:sp>
        <p:nvSpPr>
          <p:cNvPr id="15" name="Rectangle 14">
            <a:extLst>
              <a:ext uri="{FF2B5EF4-FFF2-40B4-BE49-F238E27FC236}">
                <a16:creationId xmlns:a16="http://schemas.microsoft.com/office/drawing/2014/main" id="{715EDE1F-EC3F-4B85-9A5E-939CA85F552F}"/>
              </a:ext>
            </a:extLst>
          </p:cNvPr>
          <p:cNvSpPr/>
          <p:nvPr/>
        </p:nvSpPr>
        <p:spPr>
          <a:xfrm>
            <a:off x="7391400" y="2667002"/>
            <a:ext cx="4292600" cy="3733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Ask</a:t>
            </a:r>
            <a:r>
              <a:rPr lang="en-US" sz="3200" dirty="0"/>
              <a:t> more, </a:t>
            </a:r>
            <a:br>
              <a:rPr lang="en-US" sz="3200" dirty="0"/>
            </a:br>
            <a:r>
              <a:rPr lang="en-US" sz="3200" b="1" dirty="0">
                <a:effectLst>
                  <a:outerShdw blurRad="38100" dist="38100" dir="2700000" algn="tl">
                    <a:srgbClr val="000000">
                      <a:alpha val="43137"/>
                    </a:srgbClr>
                  </a:outerShdw>
                </a:effectLst>
              </a:rPr>
              <a:t>See</a:t>
            </a:r>
            <a:r>
              <a:rPr lang="en-US" sz="3200" dirty="0"/>
              <a:t> more, </a:t>
            </a:r>
            <a:br>
              <a:rPr lang="en-US" sz="3200" dirty="0"/>
            </a:br>
            <a:r>
              <a:rPr lang="en-US" sz="3200" b="1" dirty="0">
                <a:effectLst>
                  <a:outerShdw blurRad="38100" dist="38100" dir="2700000" algn="tl">
                    <a:srgbClr val="000000">
                      <a:alpha val="43137"/>
                    </a:srgbClr>
                  </a:outerShdw>
                </a:effectLst>
              </a:rPr>
              <a:t>Act</a:t>
            </a:r>
            <a:r>
              <a:rPr lang="en-US" sz="3200" dirty="0"/>
              <a:t> faster, and </a:t>
            </a:r>
            <a:br>
              <a:rPr lang="en-US" sz="3200" dirty="0"/>
            </a:br>
            <a:r>
              <a:rPr lang="en-US" sz="3200" b="1" dirty="0">
                <a:effectLst>
                  <a:outerShdw blurRad="38100" dist="38100" dir="2700000" algn="tl">
                    <a:srgbClr val="000000">
                      <a:alpha val="43137"/>
                    </a:srgbClr>
                  </a:outerShdw>
                </a:effectLst>
              </a:rPr>
              <a:t>Profit</a:t>
            </a:r>
            <a:r>
              <a:rPr lang="en-US" sz="3200" dirty="0"/>
              <a:t> more</a:t>
            </a:r>
          </a:p>
          <a:p>
            <a:pPr algn="ctr"/>
            <a:endParaRPr lang="en-US" sz="3200" dirty="0"/>
          </a:p>
          <a:p>
            <a:pPr algn="ctr"/>
            <a:r>
              <a:rPr lang="en-US" sz="2400" dirty="0"/>
              <a:t>Profit instantly, from every member interaction</a:t>
            </a:r>
          </a:p>
        </p:txBody>
      </p:sp>
      <p:sp>
        <p:nvSpPr>
          <p:cNvPr id="16" name="Arrow: Down 15">
            <a:extLst>
              <a:ext uri="{FF2B5EF4-FFF2-40B4-BE49-F238E27FC236}">
                <a16:creationId xmlns:a16="http://schemas.microsoft.com/office/drawing/2014/main" id="{004B6DEF-AFA1-4177-BEE0-9365BBF05833}"/>
              </a:ext>
            </a:extLst>
          </p:cNvPr>
          <p:cNvSpPr/>
          <p:nvPr/>
        </p:nvSpPr>
        <p:spPr>
          <a:xfrm>
            <a:off x="1219200" y="3352800"/>
            <a:ext cx="762000" cy="381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F9912392-783E-4B94-A894-993090C5EF48}"/>
              </a:ext>
            </a:extLst>
          </p:cNvPr>
          <p:cNvSpPr/>
          <p:nvPr/>
        </p:nvSpPr>
        <p:spPr>
          <a:xfrm>
            <a:off x="1219200" y="4448906"/>
            <a:ext cx="762000" cy="381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04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23F8A1-E187-4A02-B10B-AE31684E1313}"/>
              </a:ext>
            </a:extLst>
          </p:cNvPr>
          <p:cNvSpPr>
            <a:spLocks noGrp="1"/>
          </p:cNvSpPr>
          <p:nvPr>
            <p:ph type="subTitle" idx="14"/>
          </p:nvPr>
        </p:nvSpPr>
        <p:spPr/>
        <p:txBody>
          <a:bodyPr/>
          <a:lstStyle/>
          <a:p>
            <a:r>
              <a:rPr lang="en-US" dirty="0"/>
              <a:t>A development roadmap from 2006 that continues to evolve today</a:t>
            </a:r>
          </a:p>
        </p:txBody>
      </p:sp>
      <p:sp>
        <p:nvSpPr>
          <p:cNvPr id="4" name="Title 3">
            <a:extLst>
              <a:ext uri="{FF2B5EF4-FFF2-40B4-BE49-F238E27FC236}">
                <a16:creationId xmlns:a16="http://schemas.microsoft.com/office/drawing/2014/main" id="{A5A76D7A-BA22-4603-A16C-4A4E1308EB19}"/>
              </a:ext>
            </a:extLst>
          </p:cNvPr>
          <p:cNvSpPr>
            <a:spLocks noGrp="1"/>
          </p:cNvSpPr>
          <p:nvPr>
            <p:ph type="title"/>
          </p:nvPr>
        </p:nvSpPr>
        <p:spPr/>
        <p:txBody>
          <a:bodyPr/>
          <a:lstStyle/>
          <a:p>
            <a:r>
              <a:rPr lang="en-US"/>
              <a:t>ASAP:  Ask, See, Act, Profit</a:t>
            </a:r>
            <a:endParaRPr lang="en-US" dirty="0"/>
          </a:p>
        </p:txBody>
      </p:sp>
      <p:sp>
        <p:nvSpPr>
          <p:cNvPr id="5" name="Slide Number Placeholder 4">
            <a:extLst>
              <a:ext uri="{FF2B5EF4-FFF2-40B4-BE49-F238E27FC236}">
                <a16:creationId xmlns:a16="http://schemas.microsoft.com/office/drawing/2014/main" id="{08E141D6-C17C-4F51-A450-31CE8179701A}"/>
              </a:ext>
            </a:extLst>
          </p:cNvPr>
          <p:cNvSpPr>
            <a:spLocks noGrp="1"/>
          </p:cNvSpPr>
          <p:nvPr>
            <p:ph type="sldNum" sz="quarter" idx="4"/>
          </p:nvPr>
        </p:nvSpPr>
        <p:spPr/>
        <p:txBody>
          <a:bodyPr/>
          <a:lstStyle/>
          <a:p>
            <a:fld id="{77F42D85-6D6D-4ED8-A207-576450FE2C32}" type="slidenum">
              <a:rPr lang="en-US"/>
              <a:pPr/>
              <a:t>9</a:t>
            </a:fld>
            <a:endParaRPr lang="en-US" dirty="0"/>
          </a:p>
        </p:txBody>
      </p:sp>
      <p:sp>
        <p:nvSpPr>
          <p:cNvPr id="13" name="Content Placeholder 12">
            <a:extLst>
              <a:ext uri="{FF2B5EF4-FFF2-40B4-BE49-F238E27FC236}">
                <a16:creationId xmlns:a16="http://schemas.microsoft.com/office/drawing/2014/main" id="{CF8D4848-7867-40D0-B83F-C3F1865DE149}"/>
              </a:ext>
            </a:extLst>
          </p:cNvPr>
          <p:cNvSpPr>
            <a:spLocks noGrp="1"/>
          </p:cNvSpPr>
          <p:nvPr>
            <p:ph sz="quarter" idx="15"/>
          </p:nvPr>
        </p:nvSpPr>
        <p:spPr>
          <a:xfrm>
            <a:off x="508000" y="2667002"/>
            <a:ext cx="6654800" cy="3047998"/>
          </a:xfrm>
        </p:spPr>
        <p:txBody>
          <a:bodyPr/>
          <a:lstStyle/>
          <a:p>
            <a:r>
              <a:rPr lang="en-US" dirty="0"/>
              <a:t>We started with </a:t>
            </a:r>
            <a:r>
              <a:rPr lang="en-US" b="1" dirty="0"/>
              <a:t>reports</a:t>
            </a:r>
            <a:r>
              <a:rPr lang="en-US" dirty="0"/>
              <a:t> and tried to engage an audience with color, graphs, and better presentation</a:t>
            </a:r>
          </a:p>
          <a:p>
            <a:endParaRPr lang="en-US" dirty="0"/>
          </a:p>
          <a:p>
            <a:r>
              <a:rPr lang="en-US" dirty="0"/>
              <a:t>We pushed hard for CU end-users to generate their own versions for </a:t>
            </a:r>
            <a:r>
              <a:rPr lang="en-US" b="1" dirty="0"/>
              <a:t>presentation</a:t>
            </a:r>
          </a:p>
          <a:p>
            <a:endParaRPr lang="en-US" dirty="0"/>
          </a:p>
          <a:p>
            <a:r>
              <a:rPr lang="en-US" dirty="0"/>
              <a:t>We are now searching to let </a:t>
            </a:r>
            <a:r>
              <a:rPr lang="en-US" i="1" dirty="0"/>
              <a:t>everyone </a:t>
            </a:r>
            <a:r>
              <a:rPr lang="en-US" dirty="0"/>
              <a:t>(members, employees, regulators, etc.) </a:t>
            </a:r>
            <a:r>
              <a:rPr lang="en-US" b="1" dirty="0"/>
              <a:t>see </a:t>
            </a:r>
            <a:r>
              <a:rPr lang="en-US" dirty="0"/>
              <a:t>in every delivery channel and every engagement</a:t>
            </a:r>
          </a:p>
          <a:p>
            <a:endParaRPr lang="en-US" dirty="0"/>
          </a:p>
        </p:txBody>
      </p:sp>
      <p:sp>
        <p:nvSpPr>
          <p:cNvPr id="14" name="Content Placeholder 13">
            <a:extLst>
              <a:ext uri="{FF2B5EF4-FFF2-40B4-BE49-F238E27FC236}">
                <a16:creationId xmlns:a16="http://schemas.microsoft.com/office/drawing/2014/main" id="{D7D2E0DF-5F1D-4BE4-8B36-107D8AFE8B54}"/>
              </a:ext>
            </a:extLst>
          </p:cNvPr>
          <p:cNvSpPr>
            <a:spLocks noGrp="1"/>
          </p:cNvSpPr>
          <p:nvPr>
            <p:ph idx="16"/>
          </p:nvPr>
        </p:nvSpPr>
        <p:spPr/>
        <p:txBody>
          <a:bodyPr/>
          <a:lstStyle/>
          <a:p>
            <a:r>
              <a:rPr lang="en-US" dirty="0"/>
              <a:t>See</a:t>
            </a:r>
          </a:p>
        </p:txBody>
      </p:sp>
      <p:sp>
        <p:nvSpPr>
          <p:cNvPr id="15" name="Rectangle 14">
            <a:extLst>
              <a:ext uri="{FF2B5EF4-FFF2-40B4-BE49-F238E27FC236}">
                <a16:creationId xmlns:a16="http://schemas.microsoft.com/office/drawing/2014/main" id="{715EDE1F-EC3F-4B85-9A5E-939CA85F552F}"/>
              </a:ext>
            </a:extLst>
          </p:cNvPr>
          <p:cNvSpPr/>
          <p:nvPr/>
        </p:nvSpPr>
        <p:spPr>
          <a:xfrm>
            <a:off x="7391400" y="2667002"/>
            <a:ext cx="4292600" cy="373379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Ask</a:t>
            </a:r>
            <a:r>
              <a:rPr lang="en-US" sz="3200" dirty="0"/>
              <a:t> more, </a:t>
            </a:r>
            <a:br>
              <a:rPr lang="en-US" sz="3200" dirty="0"/>
            </a:br>
            <a:r>
              <a:rPr lang="en-US" sz="3200" b="1" dirty="0">
                <a:effectLst>
                  <a:outerShdw blurRad="38100" dist="38100" dir="2700000" algn="tl">
                    <a:srgbClr val="000000">
                      <a:alpha val="43137"/>
                    </a:srgbClr>
                  </a:outerShdw>
                </a:effectLst>
              </a:rPr>
              <a:t>See</a:t>
            </a:r>
            <a:r>
              <a:rPr lang="en-US" sz="3200" dirty="0"/>
              <a:t> more, </a:t>
            </a:r>
            <a:br>
              <a:rPr lang="en-US" sz="3200" dirty="0"/>
            </a:br>
            <a:r>
              <a:rPr lang="en-US" sz="3200" b="1" dirty="0">
                <a:effectLst>
                  <a:outerShdw blurRad="38100" dist="38100" dir="2700000" algn="tl">
                    <a:srgbClr val="000000">
                      <a:alpha val="43137"/>
                    </a:srgbClr>
                  </a:outerShdw>
                </a:effectLst>
              </a:rPr>
              <a:t>Act</a:t>
            </a:r>
            <a:r>
              <a:rPr lang="en-US" sz="3200" dirty="0"/>
              <a:t> faster, and </a:t>
            </a:r>
            <a:br>
              <a:rPr lang="en-US" sz="3200" dirty="0"/>
            </a:br>
            <a:r>
              <a:rPr lang="en-US" sz="3200" b="1" dirty="0">
                <a:effectLst>
                  <a:outerShdw blurRad="38100" dist="38100" dir="2700000" algn="tl">
                    <a:srgbClr val="000000">
                      <a:alpha val="43137"/>
                    </a:srgbClr>
                  </a:outerShdw>
                </a:effectLst>
              </a:rPr>
              <a:t>Profit</a:t>
            </a:r>
            <a:r>
              <a:rPr lang="en-US" sz="3200" dirty="0"/>
              <a:t> more</a:t>
            </a:r>
          </a:p>
          <a:p>
            <a:pPr algn="ctr"/>
            <a:endParaRPr lang="en-US" sz="3200" dirty="0"/>
          </a:p>
          <a:p>
            <a:pPr algn="ctr"/>
            <a:r>
              <a:rPr lang="en-US" sz="2400" dirty="0"/>
              <a:t>Profit instantly, from every member interaction</a:t>
            </a:r>
          </a:p>
        </p:txBody>
      </p:sp>
      <p:sp>
        <p:nvSpPr>
          <p:cNvPr id="8" name="Arrow: Down 7">
            <a:extLst>
              <a:ext uri="{FF2B5EF4-FFF2-40B4-BE49-F238E27FC236}">
                <a16:creationId xmlns:a16="http://schemas.microsoft.com/office/drawing/2014/main" id="{8EF082AD-78A1-47AA-B4B7-1A73A5A3BF06}"/>
              </a:ext>
            </a:extLst>
          </p:cNvPr>
          <p:cNvSpPr/>
          <p:nvPr/>
        </p:nvSpPr>
        <p:spPr>
          <a:xfrm>
            <a:off x="1219200" y="3352800"/>
            <a:ext cx="762000" cy="381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78884F3-1B87-43A2-92C8-DD61133A8B7A}"/>
              </a:ext>
            </a:extLst>
          </p:cNvPr>
          <p:cNvSpPr/>
          <p:nvPr/>
        </p:nvSpPr>
        <p:spPr>
          <a:xfrm>
            <a:off x="1219200" y="4448906"/>
            <a:ext cx="762000" cy="381000"/>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93600"/>
      </p:ext>
    </p:extLst>
  </p:cSld>
  <p:clrMapOvr>
    <a:masterClrMapping/>
  </p:clrMapOvr>
</p:sld>
</file>

<file path=ppt/theme/theme1.xml><?xml version="1.0" encoding="utf-8"?>
<a:theme xmlns:a="http://schemas.openxmlformats.org/drawingml/2006/main" name="2017CEOStrat">
  <a:themeElements>
    <a:clrScheme name="2017CEOStrat">
      <a:dk1>
        <a:sysClr val="windowText" lastClr="000000"/>
      </a:dk1>
      <a:lt1>
        <a:sysClr val="window" lastClr="FFFFFF"/>
      </a:lt1>
      <a:dk2>
        <a:srgbClr val="3E3D2D"/>
      </a:dk2>
      <a:lt2>
        <a:srgbClr val="8CBD3F"/>
      </a:lt2>
      <a:accent1>
        <a:srgbClr val="FFF200"/>
      </a:accent1>
      <a:accent2>
        <a:srgbClr val="006838"/>
      </a:accent2>
      <a:accent3>
        <a:srgbClr val="181F5C"/>
      </a:accent3>
      <a:accent4>
        <a:srgbClr val="B62227"/>
      </a:accent4>
      <a:accent5>
        <a:srgbClr val="7030A0"/>
      </a:accent5>
      <a:accent6>
        <a:srgbClr val="EE5F28"/>
      </a:accent6>
      <a:hlink>
        <a:srgbClr val="00AEEF"/>
      </a:hlink>
      <a:folHlink>
        <a:srgbClr val="00AEE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2017CEOStrat">
      <a:dk1>
        <a:sysClr val="windowText" lastClr="000000"/>
      </a:dk1>
      <a:lt1>
        <a:sysClr val="window" lastClr="FFFFFF"/>
      </a:lt1>
      <a:dk2>
        <a:srgbClr val="3E3D2D"/>
      </a:dk2>
      <a:lt2>
        <a:srgbClr val="8CBD3F"/>
      </a:lt2>
      <a:accent1>
        <a:srgbClr val="FFF200"/>
      </a:accent1>
      <a:accent2>
        <a:srgbClr val="006838"/>
      </a:accent2>
      <a:accent3>
        <a:srgbClr val="181F5C"/>
      </a:accent3>
      <a:accent4>
        <a:srgbClr val="B62227"/>
      </a:accent4>
      <a:accent5>
        <a:srgbClr val="714D94"/>
      </a:accent5>
      <a:accent6>
        <a:srgbClr val="EE5F28"/>
      </a:accent6>
      <a:hlink>
        <a:srgbClr val="00AEEF"/>
      </a:hlink>
      <a:folHlink>
        <a:srgbClr val="00AEE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Theme24</Template>
  <TotalTime>16064</TotalTime>
  <Words>5954</Words>
  <Application>Microsoft Office PowerPoint</Application>
  <PresentationFormat>Widescreen</PresentationFormat>
  <Paragraphs>813</Paragraphs>
  <Slides>69</Slides>
  <Notes>69</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69</vt:i4>
      </vt:variant>
    </vt:vector>
  </HeadingPairs>
  <TitlesOfParts>
    <vt:vector size="80" baseType="lpstr">
      <vt:lpstr>Arial</vt:lpstr>
      <vt:lpstr>Calibri</vt:lpstr>
      <vt:lpstr>Calibri Light</vt:lpstr>
      <vt:lpstr>Wingdings</vt:lpstr>
      <vt:lpstr>2017CEOStrat</vt:lpstr>
      <vt:lpstr>2_Office Theme</vt:lpstr>
      <vt:lpstr>3_Office Theme</vt:lpstr>
      <vt:lpstr>5_Office Theme</vt:lpstr>
      <vt:lpstr>6_Office Theme</vt:lpstr>
      <vt:lpstr>7_Office Theme</vt:lpstr>
      <vt:lpstr>4_Office Theme</vt:lpstr>
      <vt:lpstr>CEO School</vt:lpstr>
      <vt:lpstr>PowerPoint Presentation</vt:lpstr>
      <vt:lpstr>A Second Shot at CEO School Every Year</vt:lpstr>
      <vt:lpstr>Remember our new rhythm for this year’s interactions...</vt:lpstr>
      <vt:lpstr>Today’s Focus</vt:lpstr>
      <vt:lpstr>CEO School  Part 1    Data in Action</vt:lpstr>
      <vt:lpstr>A Decade of CEO School</vt:lpstr>
      <vt:lpstr>ASAP:  Ask, See, Act, Profit</vt:lpstr>
      <vt:lpstr>ASAP:  Ask, See, Act, Profit</vt:lpstr>
      <vt:lpstr>ASAP:  Ask, See, Act, Profit</vt:lpstr>
      <vt:lpstr>ASAP:  Ask, See, Act, Profit</vt:lpstr>
      <vt:lpstr>“I see it, but I’m not sure I see what to do”</vt:lpstr>
      <vt:lpstr>Data in Action</vt:lpstr>
      <vt:lpstr>Data in Action</vt:lpstr>
      <vt:lpstr>Now for the tactical presentations...</vt:lpstr>
      <vt:lpstr>Tactic #1:  Continue to enhance dashboard toolkits</vt:lpstr>
      <vt:lpstr>Tactic #1:  Continue to enhance dashboard toolkits</vt:lpstr>
      <vt:lpstr>Tactic #2:  Develop presentations with two audiences in mind </vt:lpstr>
      <vt:lpstr>Tactic #3:  Create excitement around the See-to-Act gap</vt:lpstr>
      <vt:lpstr>Now let’s do some CEO-to-CEO brainstorming...</vt:lpstr>
      <vt:lpstr>Now let’s do some CEO-to-CEO brainstorming...</vt:lpstr>
      <vt:lpstr>CEO School Part 2   What does data mean to an Internet Retailer?</vt:lpstr>
      <vt:lpstr>Prioritize these environments and  your future investments</vt:lpstr>
      <vt:lpstr>Can you define yourself as a retailer? It’s a big project</vt:lpstr>
      <vt:lpstr>As a CEO, can you tackle culture change and win?</vt:lpstr>
      <vt:lpstr>It’s a little different with members and the outside world</vt:lpstr>
      <vt:lpstr>Now for the tactical presentations...</vt:lpstr>
      <vt:lpstr>Tactic #1:  Create the 24x7 member experience</vt:lpstr>
      <vt:lpstr>Tactic #2: Continuity across Internet delivery channels</vt:lpstr>
      <vt:lpstr>Tactic #2: Continuity across Internet delivery channels</vt:lpstr>
      <vt:lpstr>CUs need to be in the business of tactical authentication styles, security, and innovation</vt:lpstr>
      <vt:lpstr>Tactic #2: Continuity across Internet delivery channels</vt:lpstr>
      <vt:lpstr>Tactic #3: Shift from service to the heavy lifting needed to be a retailer</vt:lpstr>
      <vt:lpstr>Tactic #3: Shift from service to the heavy lifting needed to be a retailer</vt:lpstr>
      <vt:lpstr>Not a lot planned for MAP/MOP in 2018, other than increasing usage</vt:lpstr>
      <vt:lpstr>Moving from MAP/MOP to AAP/AOP  (Account Application &amp; Opening)</vt:lpstr>
      <vt:lpstr>Tactic #3: Shift from service to the heavy lifting needed to be a retailer</vt:lpstr>
      <vt:lpstr>PowerPoint Presentation</vt:lpstr>
      <vt:lpstr>Mobile App 1.0 will be sunset in January – where will you go?</vt:lpstr>
      <vt:lpstr>Tactic #3: Shift from service to the heavy lifting needed to be a retailer</vt:lpstr>
      <vt:lpstr>Creating solutions without heavy authentication</vt:lpstr>
      <vt:lpstr>Creating solutions without heavy authentication</vt:lpstr>
      <vt:lpstr>Now let’s do some CEO-to-CEO brainstorming...</vt:lpstr>
      <vt:lpstr>Now let’s do some CEO-to-CEO brainstorming...</vt:lpstr>
      <vt:lpstr>CEO School Part 3  What does it mean to add a data administrator to your organizational chart?</vt:lpstr>
      <vt:lpstr>Data, data, data: A competency you must secure</vt:lpstr>
      <vt:lpstr>Digital content is not the same as statistical analysis – specialize in both</vt:lpstr>
      <vt:lpstr>Why all of this is a CEO project (and problem)</vt:lpstr>
      <vt:lpstr>What is the expectation for the work product from your business intelligence team?</vt:lpstr>
      <vt:lpstr>Now for the tactical presentations...</vt:lpstr>
      <vt:lpstr>Tactic #1: Build the data warehouses...and the mentality</vt:lpstr>
      <vt:lpstr>Why these people get excited about data warehouse strategies</vt:lpstr>
      <vt:lpstr>What will you buy, and how will you use it?</vt:lpstr>
      <vt:lpstr>CU*Answers Data Warehouse Strategies</vt:lpstr>
      <vt:lpstr>CU*Answers Data Warehouse Strategies</vt:lpstr>
      <vt:lpstr>CU*Answers Data Warehouse Strategies</vt:lpstr>
      <vt:lpstr>CU*Answers Data Warehouse Strategies</vt:lpstr>
      <vt:lpstr>Tactic #2:  FILExxDW as a new frontier</vt:lpstr>
      <vt:lpstr>CU*Answers Data Warehouse Strategies</vt:lpstr>
      <vt:lpstr>CU*Answers Data Warehouse Strategies</vt:lpstr>
      <vt:lpstr>Tactic #3: Develop a data transfer business</vt:lpstr>
      <vt:lpstr>Now let’s do some CEO-to-CEO brainstorming...</vt:lpstr>
      <vt:lpstr>Now let’s do some CEO-to-CEO brainstorming...</vt:lpstr>
      <vt:lpstr>Wrap-up</vt:lpstr>
      <vt:lpstr>Things I wish I would’ve had time for...</vt:lpstr>
      <vt:lpstr>The value of stage fright to a CEO</vt:lpstr>
      <vt:lpstr>Also in your packet...</vt:lpstr>
      <vt:lpstr>Topic for tonight’s networking session</vt:lpstr>
      <vt:lpstr>Thanks for the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Moore</dc:creator>
  <cp:lastModifiedBy>David Damstra</cp:lastModifiedBy>
  <cp:revision>1251</cp:revision>
  <cp:lastPrinted>2017-11-02T14:19:11Z</cp:lastPrinted>
  <dcterms:created xsi:type="dcterms:W3CDTF">2011-10-31T11:45:24Z</dcterms:created>
  <dcterms:modified xsi:type="dcterms:W3CDTF">2017-11-06T16:24:24Z</dcterms:modified>
</cp:coreProperties>
</file>