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379" r:id="rId5"/>
    <p:sldId id="384" r:id="rId6"/>
    <p:sldId id="310" r:id="rId7"/>
    <p:sldId id="279" r:id="rId8"/>
    <p:sldId id="278" r:id="rId9"/>
    <p:sldId id="262" r:id="rId10"/>
    <p:sldId id="300" r:id="rId11"/>
    <p:sldId id="316" r:id="rId12"/>
    <p:sldId id="263" r:id="rId13"/>
    <p:sldId id="382" r:id="rId14"/>
    <p:sldId id="264" r:id="rId15"/>
    <p:sldId id="274" r:id="rId16"/>
    <p:sldId id="270" r:id="rId17"/>
    <p:sldId id="271" r:id="rId18"/>
    <p:sldId id="272" r:id="rId19"/>
    <p:sldId id="344" r:id="rId20"/>
    <p:sldId id="386" r:id="rId21"/>
    <p:sldId id="335" r:id="rId22"/>
    <p:sldId id="346" r:id="rId23"/>
    <p:sldId id="275" r:id="rId24"/>
    <p:sldId id="365" r:id="rId25"/>
    <p:sldId id="387" r:id="rId26"/>
    <p:sldId id="373" r:id="rId27"/>
    <p:sldId id="380" r:id="rId28"/>
    <p:sldId id="391" r:id="rId29"/>
    <p:sldId id="392" r:id="rId30"/>
    <p:sldId id="393" r:id="rId31"/>
    <p:sldId id="394" r:id="rId32"/>
    <p:sldId id="389" r:id="rId33"/>
    <p:sldId id="372" r:id="rId34"/>
    <p:sldId id="293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C5DD1C3-737D-4C32-950A-F415F53E687B}">
          <p14:sldIdLst>
            <p14:sldId id="256"/>
            <p14:sldId id="257"/>
          </p14:sldIdLst>
        </p14:section>
        <p14:section name="Chairman Comments" id="{39115901-41EA-4276-97DA-4145C74E48AF}">
          <p14:sldIdLst>
            <p14:sldId id="258"/>
            <p14:sldId id="379"/>
            <p14:sldId id="384"/>
            <p14:sldId id="310"/>
            <p14:sldId id="279"/>
            <p14:sldId id="278"/>
          </p14:sldIdLst>
        </p14:section>
        <p14:section name="Elections" id="{CC5DBE0E-0EE9-452D-A249-D2FE07596070}">
          <p14:sldIdLst>
            <p14:sldId id="262"/>
            <p14:sldId id="300"/>
            <p14:sldId id="316"/>
            <p14:sldId id="263"/>
            <p14:sldId id="382"/>
          </p14:sldIdLst>
        </p14:section>
        <p14:section name="Numbers" id="{9BE768F4-FEA7-49C7-B30C-E223677926C3}">
          <p14:sldIdLst>
            <p14:sldId id="264"/>
            <p14:sldId id="274"/>
            <p14:sldId id="270"/>
            <p14:sldId id="271"/>
            <p14:sldId id="272"/>
            <p14:sldId id="344"/>
            <p14:sldId id="386"/>
            <p14:sldId id="335"/>
            <p14:sldId id="346"/>
            <p14:sldId id="275"/>
            <p14:sldId id="365"/>
            <p14:sldId id="387"/>
          </p14:sldIdLst>
        </p14:section>
        <p14:section name="CEO Comments" id="{3409713C-6D83-4D9A-B4A4-9A5CDA3B1937}">
          <p14:sldIdLst>
            <p14:sldId id="373"/>
            <p14:sldId id="380"/>
            <p14:sldId id="391"/>
            <p14:sldId id="392"/>
            <p14:sldId id="393"/>
            <p14:sldId id="394"/>
            <p14:sldId id="389"/>
          </p14:sldIdLst>
        </p14:section>
        <p14:section name="Wrapup" id="{D8FB27CD-FFE2-4161-8879-6B21F40FC3A8}">
          <p14:sldIdLst>
            <p14:sldId id="37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4" autoAdjust="0"/>
    <p:restoredTop sz="93862" autoAdjust="0"/>
  </p:normalViewPr>
  <p:slideViewPr>
    <p:cSldViewPr>
      <p:cViewPr varScale="1">
        <p:scale>
          <a:sx n="94" d="100"/>
          <a:sy n="94" d="100"/>
        </p:scale>
        <p:origin x="154" y="53"/>
      </p:cViewPr>
      <p:guideLst>
        <p:guide orient="horz" pos="100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904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8337468982629"/>
          <c:y val="6.6350710900473994E-2"/>
          <c:w val="0.79321844428537369"/>
          <c:h val="0.7298578199052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Income before Patronage Dividends &amp; Taxes</c:v>
                </c:pt>
              </c:strCache>
            </c:strRef>
          </c:tx>
          <c:spPr>
            <a:solidFill>
              <a:schemeClr val="accent3"/>
            </a:solidFill>
            <a:ln w="9525" cap="rnd" cmpd="sng" algn="ctr">
              <a:solidFill>
                <a:schemeClr val="lt1">
                  <a:shade val="90000"/>
                </a:schemeClr>
              </a:solidFill>
              <a:prstDash val="solid"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 w="9525" cap="rnd" cmpd="sng" algn="ctr">
                <a:solidFill>
                  <a:schemeClr val="lt1">
                    <a:shade val="90000"/>
                  </a:schemeClr>
                </a:solidFill>
                <a:prstDash val="solid"/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 w="9525" cap="rnd" cmpd="sng" algn="ctr">
                <a:solidFill>
                  <a:schemeClr val="lt1">
                    <a:shade val="90000"/>
                  </a:schemeClr>
                </a:solidFill>
                <a:prstDash val="solid"/>
                <a:round/>
              </a:ln>
              <a:effectLst/>
            </c:spPr>
          </c:dPt>
          <c:cat>
            <c:strRef>
              <c:f>Sheet1!$B$1:$V$1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(Proj.)</c:v>
                </c:pt>
              </c:strCache>
            </c:strRef>
          </c:cat>
          <c:val>
            <c:numRef>
              <c:f>Sheet1!$B$2:$V$2</c:f>
              <c:numCache>
                <c:formatCode>_("$"* #,##0_);_("$"* \(#,##0\);_("$"* "-"??_);_(@_)</c:formatCode>
                <c:ptCount val="8"/>
                <c:pt idx="0">
                  <c:v>1850916</c:v>
                </c:pt>
                <c:pt idx="1">
                  <c:v>2436549</c:v>
                </c:pt>
                <c:pt idx="2">
                  <c:v>2629989</c:v>
                </c:pt>
                <c:pt idx="3">
                  <c:v>2919184</c:v>
                </c:pt>
                <c:pt idx="4">
                  <c:v>2175542</c:v>
                </c:pt>
                <c:pt idx="5">
                  <c:v>3126000</c:v>
                </c:pt>
                <c:pt idx="6">
                  <c:v>3871262</c:v>
                </c:pt>
                <c:pt idx="7">
                  <c:v>5115956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Patronage Dividends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9525" cap="rnd" cmpd="sng" algn="ctr">
              <a:solidFill>
                <a:schemeClr val="lt1">
                  <a:shade val="90000"/>
                </a:schemeClr>
              </a:solidFill>
              <a:prstDash val="solid"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9525" cap="rnd" cmpd="sng" algn="ctr">
                <a:solidFill>
                  <a:schemeClr val="lt1">
                    <a:shade val="90000"/>
                  </a:schemeClr>
                </a:solidFill>
                <a:prstDash val="solid"/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9525" cap="rnd" cmpd="sng" algn="ctr">
                <a:solidFill>
                  <a:schemeClr val="lt1">
                    <a:shade val="90000"/>
                  </a:schemeClr>
                </a:solidFill>
                <a:prstDash val="solid"/>
                <a:round/>
              </a:ln>
              <a:effectLst/>
            </c:spPr>
          </c:dPt>
          <c:cat>
            <c:strRef>
              <c:f>Sheet1!$B$1:$V$1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(Proj.)</c:v>
                </c:pt>
              </c:strCache>
            </c:strRef>
          </c:cat>
          <c:val>
            <c:numRef>
              <c:f>Sheet1!$B$3:$V$3</c:f>
              <c:numCache>
                <c:formatCode>_("$"* #,##0_);_("$"* \(#,##0\);_("$"* "-"??_);_(@_)</c:formatCode>
                <c:ptCount val="8"/>
                <c:pt idx="0">
                  <c:v>-700000</c:v>
                </c:pt>
                <c:pt idx="1">
                  <c:v>-700000</c:v>
                </c:pt>
                <c:pt idx="2" formatCode="#,##0_);[Red]\(#,##0\)">
                  <c:v>-700000</c:v>
                </c:pt>
                <c:pt idx="3">
                  <c:v>-700000</c:v>
                </c:pt>
                <c:pt idx="4">
                  <c:v>-800000</c:v>
                </c:pt>
                <c:pt idx="5">
                  <c:v>-800000</c:v>
                </c:pt>
                <c:pt idx="6">
                  <c:v>-1000000</c:v>
                </c:pt>
                <c:pt idx="7">
                  <c:v>-1500000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Bonus Dividend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9525" cap="rnd" cmpd="sng" algn="ctr">
              <a:solidFill>
                <a:schemeClr val="lt1">
                  <a:shade val="90000"/>
                </a:schemeClr>
              </a:solidFill>
              <a:prstDash val="solid"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9525" cap="rnd" cmpd="sng" algn="ctr">
                <a:solidFill>
                  <a:schemeClr val="lt1">
                    <a:shade val="90000"/>
                  </a:schemeClr>
                </a:solidFill>
                <a:prstDash val="solid"/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9525" cap="rnd" cmpd="sng" algn="ctr">
                <a:solidFill>
                  <a:schemeClr val="lt1">
                    <a:shade val="90000"/>
                  </a:schemeClr>
                </a:solidFill>
                <a:prstDash val="solid"/>
                <a:round/>
              </a:ln>
              <a:effectLst/>
            </c:spPr>
          </c:dPt>
          <c:cat>
            <c:strRef>
              <c:f>Sheet1!$B$1:$V$1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(Proj.)</c:v>
                </c:pt>
              </c:strCache>
            </c:strRef>
          </c:cat>
          <c:val>
            <c:numRef>
              <c:f>Sheet1!$B$4:$V$4</c:f>
              <c:numCache>
                <c:formatCode>_("$"* #,##0_);_("$"* \(#,##0\);_("$"* "-"??_);_(@_)</c:formatCode>
                <c:ptCount val="8"/>
                <c:pt idx="1">
                  <c:v>-500000</c:v>
                </c:pt>
                <c:pt idx="2">
                  <c:v>-700000</c:v>
                </c:pt>
                <c:pt idx="3">
                  <c:v>-1000000</c:v>
                </c:pt>
                <c:pt idx="4">
                  <c:v>-550000</c:v>
                </c:pt>
                <c:pt idx="5">
                  <c:v>-1250000</c:v>
                </c:pt>
                <c:pt idx="6">
                  <c:v>-1500000</c:v>
                </c:pt>
                <c:pt idx="7">
                  <c:v>-1750000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5037008"/>
        <c:axId val="235037568"/>
      </c:barChart>
      <c:catAx>
        <c:axId val="23503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3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037568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3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89095037718265E-2"/>
          <c:y val="0.91606410358247403"/>
          <c:w val="0.96227164716017877"/>
          <c:h val="8.3935896417526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4565217391304E-2"/>
          <c:y val="8.2781456953642543E-2"/>
          <c:w val="0.91032608695652151"/>
          <c:h val="0.7582781456953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per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fld id="{3FFD25D3-2F3C-457E-AE6E-1BD0F92B24E6}" type="VALUE">
                      <a:rPr lang="en-US" sz="1800">
                        <a:solidFill>
                          <a:schemeClr val="bg2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(Proj.)</c:v>
                </c:pt>
              </c:strCache>
            </c:strRef>
          </c:cat>
          <c:val>
            <c:numRef>
              <c:f>Sheet1!$B$2:$V$2</c:f>
              <c:numCache>
                <c:formatCode>_("$"* #,##0.00_);_("$"* \(#,##0.00\);_("$"* "-"??_);_(@_)</c:formatCode>
                <c:ptCount val="7"/>
                <c:pt idx="0">
                  <c:v>275.7</c:v>
                </c:pt>
                <c:pt idx="1">
                  <c:v>322.88</c:v>
                </c:pt>
                <c:pt idx="2">
                  <c:v>387.33</c:v>
                </c:pt>
                <c:pt idx="3" formatCode="&quot;$&quot;#,##0.00_);[Red]\(&quot;$&quot;#,##0.00\)">
                  <c:v>442.36</c:v>
                </c:pt>
                <c:pt idx="4" formatCode="&quot;$&quot;#,##0.00_);[Red]\(&quot;$&quot;#,##0.00\)">
                  <c:v>488.99</c:v>
                </c:pt>
                <c:pt idx="5" formatCode="&quot;$&quot;#,##0.00_);[Red]\(&quot;$&quot;#,##0.00\)">
                  <c:v>521.64</c:v>
                </c:pt>
                <c:pt idx="6">
                  <c:v>552.61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35039808"/>
        <c:axId val="235040368"/>
      </c:barChart>
      <c:catAx>
        <c:axId val="2350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3504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040368"/>
        <c:scaling>
          <c:orientation val="minMax"/>
        </c:scaling>
        <c:delete val="0"/>
        <c:axPos val="l"/>
        <c:majorGridlines/>
        <c:numFmt formatCode="\$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35039808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per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6"/>
              <c:layout>
                <c:manualLayout>
                  <c:x val="-4.06504108412191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20054778829223E-3"/>
                  <c:y val="7.428316744578966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Sheet1!$B$1:$V$1</c:f>
              <c:strCache>
                <c:ptCount val="11"/>
                <c:pt idx="0">
                  <c:v>2006</c:v>
                </c:pt>
                <c:pt idx="1">
                  <c:v>2007*</c:v>
                </c:pt>
                <c:pt idx="2">
                  <c:v>2008*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 (Proj.)</c:v>
                </c:pt>
              </c:strCache>
            </c:strRef>
          </c:cat>
          <c:val>
            <c:numRef>
              <c:f>Sheet1!$B$2:$V$2</c:f>
              <c:numCache>
                <c:formatCode>_("$"* #,##0_);_("$"* \(#,##0\);_("$"* "-"??_);_(@_)</c:formatCode>
                <c:ptCount val="11"/>
                <c:pt idx="0">
                  <c:v>169</c:v>
                </c:pt>
                <c:pt idx="1">
                  <c:v>158</c:v>
                </c:pt>
                <c:pt idx="2">
                  <c:v>183</c:v>
                </c:pt>
                <c:pt idx="3">
                  <c:v>218</c:v>
                </c:pt>
                <c:pt idx="4">
                  <c:v>276</c:v>
                </c:pt>
                <c:pt idx="5">
                  <c:v>323</c:v>
                </c:pt>
                <c:pt idx="6">
                  <c:v>387</c:v>
                </c:pt>
                <c:pt idx="7">
                  <c:v>442</c:v>
                </c:pt>
                <c:pt idx="8">
                  <c:v>489</c:v>
                </c:pt>
                <c:pt idx="9">
                  <c:v>521.64</c:v>
                </c:pt>
                <c:pt idx="10">
                  <c:v>552.61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Purchase Price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Sheet1!$B$1:$V$1</c:f>
              <c:strCache>
                <c:ptCount val="11"/>
                <c:pt idx="0">
                  <c:v>2006</c:v>
                </c:pt>
                <c:pt idx="1">
                  <c:v>2007*</c:v>
                </c:pt>
                <c:pt idx="2">
                  <c:v>2008*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 (Proj.)</c:v>
                </c:pt>
              </c:strCache>
            </c:strRef>
          </c:cat>
          <c:val>
            <c:numRef>
              <c:f>Sheet1!$B$3:$V$3</c:f>
              <c:numCache>
                <c:formatCode>_("$"* #,##0_);_("$"* \(#,##0\);_("$"* "-"??_);_(@_)</c:formatCode>
                <c:ptCount val="11"/>
                <c:pt idx="0">
                  <c:v>460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495</c:v>
                </c:pt>
                <c:pt idx="5">
                  <c:v>625</c:v>
                </c:pt>
                <c:pt idx="6">
                  <c:v>750</c:v>
                </c:pt>
                <c:pt idx="7">
                  <c:v>900</c:v>
                </c:pt>
                <c:pt idx="8">
                  <c:v>1125</c:v>
                </c:pt>
                <c:pt idx="9">
                  <c:v>1125</c:v>
                </c:pt>
                <c:pt idx="10">
                  <c:v>1225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35043168"/>
        <c:axId val="235043728"/>
      </c:barChart>
      <c:catAx>
        <c:axId val="235043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35043728"/>
        <c:crosses val="autoZero"/>
        <c:auto val="1"/>
        <c:lblAlgn val="ctr"/>
        <c:lblOffset val="100"/>
        <c:noMultiLvlLbl val="0"/>
      </c:catAx>
      <c:valAx>
        <c:axId val="235043728"/>
        <c:scaling>
          <c:orientation val="minMax"/>
        </c:scaling>
        <c:delete val="0"/>
        <c:axPos val="t"/>
        <c:majorGridlines/>
        <c:numFmt formatCode="\$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35043168"/>
        <c:crosses val="autoZero"/>
        <c:crossBetween val="between"/>
      </c:valAx>
      <c:spPr>
        <a:ln>
          <a:solidFill>
            <a:schemeClr val="tx1">
              <a:lumMod val="9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861956646176808"/>
          <c:y val="0.36777421601966259"/>
          <c:w val="0.19988991313935442"/>
          <c:h val="0.15644233150101519"/>
        </c:manualLayout>
      </c:layout>
      <c:overlay val="1"/>
      <c:spPr>
        <a:solidFill>
          <a:schemeClr val="bg2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314450" y="3"/>
            <a:ext cx="4381500" cy="464205"/>
          </a:xfrm>
          <a:prstGeom prst="rect">
            <a:avLst/>
          </a:prstGeom>
        </p:spPr>
        <p:txBody>
          <a:bodyPr vert="horz" lIns="88079" tIns="44038" rIns="88079" bIns="44038" rtlCol="0"/>
          <a:lstStyle>
            <a:lvl1pPr algn="r">
              <a:defRPr sz="1200"/>
            </a:lvl1pPr>
          </a:lstStyle>
          <a:p>
            <a:pPr algn="ctr"/>
            <a:r>
              <a:rPr lang="en-US" sz="1100" dirty="0" smtClean="0"/>
              <a:t>2016 </a:t>
            </a:r>
            <a:r>
              <a:rPr lang="en-US" sz="1100" dirty="0"/>
              <a:t>CU*Answers Annual Stockholders Meeting</a:t>
            </a:r>
          </a:p>
          <a:p>
            <a:pPr algn="ctr"/>
            <a:r>
              <a:rPr lang="en-US" sz="1100" dirty="0"/>
              <a:t>June </a:t>
            </a:r>
            <a:r>
              <a:rPr lang="en-US" sz="1100" dirty="0" smtClean="0"/>
              <a:t>22, 2016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8706155"/>
            <a:ext cx="7008879" cy="464205"/>
          </a:xfrm>
          <a:prstGeom prst="rect">
            <a:avLst/>
          </a:prstGeom>
        </p:spPr>
        <p:txBody>
          <a:bodyPr vert="horz" lIns="88079" tIns="44038" rIns="88079" bIns="44038" rtlCol="0" anchor="b"/>
          <a:lstStyle>
            <a:lvl1pPr algn="r">
              <a:defRPr sz="1200"/>
            </a:lvl1pPr>
          </a:lstStyle>
          <a:p>
            <a:pPr algn="ctr"/>
            <a:fld id="{280A0021-AECD-442D-A909-6B40A22CEF4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06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06" tIns="46554" rIns="93106" bIns="46554" rtlCol="0"/>
          <a:lstStyle>
            <a:lvl1pPr algn="l">
              <a:defRPr sz="1300"/>
            </a:lvl1pPr>
          </a:lstStyle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06" tIns="46554" rIns="93106" bIns="46554" rtlCol="0"/>
          <a:lstStyle>
            <a:lvl1pPr algn="r">
              <a:defRPr sz="1300"/>
            </a:lvl1pPr>
          </a:lstStyle>
          <a:p>
            <a:fld id="{559489F3-A380-4C83-97BC-895E7486C69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6" tIns="46554" rIns="93106" bIns="465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06" tIns="46554" rIns="93106" bIns="465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06" tIns="46554" rIns="93106" bIns="4655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06" tIns="46554" rIns="93106" bIns="46554" rtlCol="0" anchor="b"/>
          <a:lstStyle>
            <a:lvl1pPr algn="r">
              <a:defRPr sz="1300"/>
            </a:lvl1pPr>
          </a:lstStyle>
          <a:p>
            <a:fld id="{11BD06A5-0E9E-47A8-8DAB-E565FA559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21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252F3-E483-4DC1-B743-7EFCC1BE4D60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9188" cy="348773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99F44-4E0F-4079-8434-0B97676C2D8E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9188" cy="348773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F34E-0819-4212-B6EA-BF17FFF306D2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9188" cy="348773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F34E-0819-4212-B6EA-BF17FFF306D2}" type="slidenum">
              <a:rPr lang="en-US"/>
              <a:pPr/>
              <a:t>24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9188" cy="348773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r>
              <a:rPr lang="en-US" baseline="0" dirty="0" smtClean="0"/>
              <a:t> THE VIDEO FROM HERE, COME BACK TO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FA1D0-F187-4433-96CE-AD6897A80517}" type="slidenum">
              <a:rPr lang="en-US"/>
              <a:pPr/>
              <a:t>8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0088"/>
            <a:ext cx="6194425" cy="3484562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57EF6-5439-48F0-8381-BA80DCBE7EA2}" type="slidenum">
              <a:rPr lang="en-US"/>
              <a:pPr/>
              <a:t>15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9188" cy="348773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READY FOR 2012 CHANGES - SOME NOT UPDATED YET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0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1" y="1752600"/>
            <a:ext cx="9523412" cy="1841841"/>
          </a:xfrm>
        </p:spPr>
        <p:txBody>
          <a:bodyPr anchor="b">
            <a:noAutofit/>
          </a:bodyPr>
          <a:lstStyle>
            <a:lvl1pPr>
              <a:defRPr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1" y="3810001"/>
            <a:ext cx="5048290" cy="13316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638800" y="6324600"/>
            <a:ext cx="5562600" cy="381000"/>
          </a:xfrm>
        </p:spPr>
        <p:txBody>
          <a:bodyPr>
            <a:noAutofit/>
          </a:bodyPr>
          <a:lstStyle>
            <a:lvl1pPr marL="0" indent="0" algn="r">
              <a:buNone/>
              <a:defRPr sz="2000" b="1" cap="all" spc="0" baseline="0">
                <a:ln>
                  <a:noFill/>
                </a:ln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10362076" cy="3777622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0276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1600" b="0">
                <a:solidFill>
                  <a:schemeClr val="accent5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200" y="640080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FEFFFF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0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5308" y="1836178"/>
            <a:ext cx="4722091" cy="377762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189" y="1828800"/>
            <a:ext cx="5027611" cy="377762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0276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1600" b="0">
                <a:solidFill>
                  <a:schemeClr val="accent5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200" y="640080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FEFFFF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1828800"/>
            <a:ext cx="10361611" cy="16002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962400"/>
            <a:ext cx="10361612" cy="194144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0276" y="5715000"/>
            <a:ext cx="5384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1600" b="0">
                <a:solidFill>
                  <a:schemeClr val="accent5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200" y="640080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FEFFFF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24600" y="5715000"/>
            <a:ext cx="5257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1600" b="0">
                <a:solidFill>
                  <a:schemeClr val="accent5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27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7FA-5A61-4366-9BAF-B7F467D54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24600" y="5715000"/>
            <a:ext cx="5257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1600" b="0">
                <a:solidFill>
                  <a:schemeClr val="accent5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04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24600" y="5715000"/>
            <a:ext cx="5257800" cy="838200"/>
          </a:xfrm>
          <a:noFill/>
        </p:spPr>
        <p:txBody>
          <a:bodyPr anchor="b" anchorCtr="0">
            <a:noAutofit/>
          </a:bodyPr>
          <a:lstStyle>
            <a:lvl1pPr marL="0" indent="0" algn="r">
              <a:buNone/>
              <a:defRPr sz="1600" b="0">
                <a:solidFill>
                  <a:schemeClr val="accent5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200" y="640080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FEFFFF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0-HD-TO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24110"/>
            <a:ext cx="10364735" cy="11284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841" y="1828800"/>
            <a:ext cx="10369053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200" y="640080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FEFFFF"/>
                </a:solidFill>
              </a:defRPr>
            </a:lvl1pPr>
          </a:lstStyle>
          <a:p>
            <a:fld id="{61FB0124-3324-46EC-B507-583573B8A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5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70" r:id="rId3"/>
    <p:sldLayoutId id="2147483889" r:id="rId4"/>
    <p:sldLayoutId id="2147483872" r:id="rId5"/>
    <p:sldLayoutId id="2147483873" r:id="rId6"/>
    <p:sldLayoutId id="21474838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200" kern="1200" dirty="0">
          <a:solidFill>
            <a:schemeClr val="accent2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Font typeface="Wingdings" panose="05000000000000000000" pitchFamily="2" charset="2"/>
        <a:buChar char="u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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u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1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12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the Builder’s Soul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1200" y="3810001"/>
            <a:ext cx="5562599" cy="1331662"/>
          </a:xfrm>
        </p:spPr>
        <p:txBody>
          <a:bodyPr/>
          <a:lstStyle/>
          <a:p>
            <a:r>
              <a:rPr lang="en-US" dirty="0" smtClean="0"/>
              <a:t>It was the first problem for our founders, and it’s the best clue we have on how to sustain our future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Welcome!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0274" y="6243935"/>
            <a:ext cx="2683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Annual Stockholders Meeting</a:t>
            </a:r>
          </a:p>
          <a:p>
            <a:r>
              <a:rPr lang="en-US" sz="1200" dirty="0" smtClean="0"/>
              <a:t>June 22, 2016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" y="5801077"/>
            <a:ext cx="1981208" cy="442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5562600" cy="3777622"/>
          </a:xfrm>
        </p:spPr>
        <p:txBody>
          <a:bodyPr/>
          <a:lstStyle/>
          <a:p>
            <a:r>
              <a:rPr lang="en-US" dirty="0" smtClean="0"/>
              <a:t>A lively democratic process is essential for a healthy cooperative</a:t>
            </a:r>
          </a:p>
          <a:p>
            <a:r>
              <a:rPr lang="en-US" dirty="0" smtClean="0"/>
              <a:t>Your participation in choosing Board members and volunteering for leadership means we’re walking the talk ... THANK YOU for participating as owners</a:t>
            </a:r>
          </a:p>
          <a:p>
            <a:r>
              <a:rPr lang="en-US" dirty="0" smtClean="0"/>
              <a:t>Year 4 for the CU*Answers Elections website </a:t>
            </a:r>
            <a:r>
              <a:rPr lang="en-US" sz="1600" i="1" dirty="0" smtClean="0"/>
              <a:t>(did you visit?)</a:t>
            </a:r>
            <a:endParaRPr lang="en-US" i="1" dirty="0" smtClean="0"/>
          </a:p>
          <a:p>
            <a:r>
              <a:rPr lang="en-US" dirty="0" smtClean="0"/>
              <a:t>Year 4 for the e-Voting option 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 Market the Power </a:t>
            </a:r>
            <a:br>
              <a:rPr lang="en-US" dirty="0" smtClean="0"/>
            </a:br>
            <a:r>
              <a:rPr lang="en-US" dirty="0" smtClean="0"/>
              <a:t>of Ownership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0666"/>
            <a:ext cx="4098808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69487" y="625643"/>
            <a:ext cx="2604837" cy="1736558"/>
            <a:chOff x="8911879" y="625643"/>
            <a:chExt cx="2604837" cy="17365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1879" y="625643"/>
              <a:ext cx="2604837" cy="173655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230716" y="1946703"/>
              <a:ext cx="2286000" cy="41549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>
                  <a:solidFill>
                    <a:schemeClr val="bg2"/>
                  </a:solidFill>
                </a:rPr>
                <a:t>Dean Wilson, Director</a:t>
              </a:r>
              <a:endParaRPr lang="en-US" sz="1100" b="1" dirty="0">
                <a:solidFill>
                  <a:schemeClr val="bg2"/>
                </a:solidFill>
              </a:endParaRPr>
            </a:p>
            <a:p>
              <a:pPr algn="r"/>
              <a:r>
                <a:rPr lang="en-US" sz="1000" dirty="0">
                  <a:solidFill>
                    <a:schemeClr val="bg2"/>
                  </a:solidFill>
                </a:rPr>
                <a:t>CEO, </a:t>
              </a:r>
              <a:r>
                <a:rPr lang="en-US" sz="1000" dirty="0" smtClean="0">
                  <a:solidFill>
                    <a:schemeClr val="bg2"/>
                  </a:solidFill>
                </a:rPr>
                <a:t>Focus Credit Union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 this year’s </a:t>
            </a:r>
            <a:br>
              <a:rPr lang="en-US" dirty="0" smtClean="0"/>
            </a:br>
            <a:r>
              <a:rPr lang="en-US" dirty="0" smtClean="0"/>
              <a:t>Nominating Committee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1145309" y="1836178"/>
            <a:ext cx="3971240" cy="3777622"/>
          </a:xfrm>
        </p:spPr>
        <p:txBody>
          <a:bodyPr/>
          <a:lstStyle/>
          <a:p>
            <a:r>
              <a:rPr lang="en-US" dirty="0" smtClean="0"/>
              <a:t>Each year we work from a well-documented process</a:t>
            </a:r>
          </a:p>
          <a:p>
            <a:pPr lvl="1"/>
            <a:r>
              <a:rPr lang="en-US" dirty="0" smtClean="0"/>
              <a:t>Helps us dot all the i’s and cross all the t’s</a:t>
            </a:r>
          </a:p>
          <a:p>
            <a:pPr lvl="1"/>
            <a:r>
              <a:rPr lang="en-US" dirty="0" smtClean="0"/>
              <a:t>Ensures we keep our promise to keep ownership participation alive and well in our Cooperative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67951">
            <a:off x="6085570" y="4123318"/>
            <a:ext cx="2191621" cy="28346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68" y="4228510"/>
            <a:ext cx="2178076" cy="283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8869487" y="4519863"/>
            <a:ext cx="2592805" cy="1728537"/>
            <a:chOff x="8936770" y="4519863"/>
            <a:chExt cx="2592805" cy="17285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770" y="4519863"/>
              <a:ext cx="2592805" cy="172853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43575" y="5832902"/>
              <a:ext cx="2286000" cy="41549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>
                  <a:solidFill>
                    <a:schemeClr val="bg2"/>
                  </a:solidFill>
                </a:rPr>
                <a:t>Vickie Schmitzer, Vice Chair</a:t>
              </a:r>
              <a:endParaRPr lang="en-US" sz="1100" b="1" dirty="0">
                <a:solidFill>
                  <a:schemeClr val="bg2"/>
                </a:solidFill>
              </a:endParaRPr>
            </a:p>
            <a:p>
              <a:pPr algn="r"/>
              <a:r>
                <a:rPr lang="en-US" sz="1000" dirty="0">
                  <a:solidFill>
                    <a:schemeClr val="bg2"/>
                  </a:solidFill>
                </a:rPr>
                <a:t>CEO, </a:t>
              </a:r>
              <a:r>
                <a:rPr lang="en-US" sz="1000" dirty="0" smtClean="0">
                  <a:solidFill>
                    <a:schemeClr val="bg2"/>
                  </a:solidFill>
                </a:rPr>
                <a:t>Frankenmuth Credit Union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69487" y="2572753"/>
            <a:ext cx="2604837" cy="1736558"/>
            <a:chOff x="8869487" y="2497986"/>
            <a:chExt cx="2604837" cy="17365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9487" y="2497986"/>
              <a:ext cx="2604837" cy="173655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6884" y="3819046"/>
              <a:ext cx="2377440" cy="41549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chemeClr val="bg2"/>
                  </a:solidFill>
                </a:rPr>
                <a:t>Don Mills, </a:t>
              </a:r>
              <a:r>
                <a:rPr lang="en-US" sz="1100" b="1" dirty="0" smtClean="0">
                  <a:solidFill>
                    <a:schemeClr val="bg2"/>
                  </a:solidFill>
                </a:rPr>
                <a:t>Sec./Treas.</a:t>
              </a:r>
              <a:endParaRPr lang="en-US" sz="1100" b="1" dirty="0">
                <a:solidFill>
                  <a:schemeClr val="bg2"/>
                </a:solidFill>
              </a:endParaRPr>
            </a:p>
            <a:p>
              <a:pPr algn="r"/>
              <a:r>
                <a:rPr lang="en-US" sz="1000" dirty="0">
                  <a:solidFill>
                    <a:schemeClr val="bg2"/>
                  </a:solidFill>
                </a:rPr>
                <a:t>CEO, Alpena Alcona Area </a:t>
              </a:r>
              <a:r>
                <a:rPr lang="en-US" sz="1000" dirty="0" smtClean="0">
                  <a:solidFill>
                    <a:schemeClr val="bg2"/>
                  </a:solidFill>
                </a:rPr>
                <a:t>CU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4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hear from the </a:t>
            </a:r>
            <a:br>
              <a:rPr lang="en-US" dirty="0" smtClean="0"/>
            </a:br>
            <a:r>
              <a:rPr lang="en-US" dirty="0" smtClean="0"/>
              <a:t>candidates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131061"/>
            <a:ext cx="3962400" cy="3777622"/>
          </a:xfrm>
        </p:spPr>
        <p:txBody>
          <a:bodyPr/>
          <a:lstStyle/>
          <a:p>
            <a:r>
              <a:rPr lang="en-US" dirty="0" smtClean="0"/>
              <a:t>Linda </a:t>
            </a:r>
            <a:r>
              <a:rPr lang="en-US" dirty="0" err="1" smtClean="0"/>
              <a:t>Bodie</a:t>
            </a:r>
            <a:endParaRPr lang="en-US" dirty="0" smtClean="0"/>
          </a:p>
          <a:p>
            <a:pPr lvl="1"/>
            <a:r>
              <a:rPr lang="en-US" dirty="0" smtClean="0"/>
              <a:t>CEO, Element FCU</a:t>
            </a:r>
            <a:br>
              <a:rPr lang="en-US" dirty="0" smtClean="0"/>
            </a:br>
            <a:r>
              <a:rPr lang="en-US" dirty="0" smtClean="0"/>
              <a:t>(Charleston, West Virginia)</a:t>
            </a:r>
          </a:p>
          <a:p>
            <a:pPr lvl="1"/>
            <a:r>
              <a:rPr lang="en-US" i="1" dirty="0" smtClean="0"/>
              <a:t>Incumbent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Bill Burke</a:t>
            </a:r>
          </a:p>
          <a:p>
            <a:pPr lvl="1"/>
            <a:r>
              <a:rPr lang="en-US" dirty="0" smtClean="0"/>
              <a:t>CEO, Day Air Credit Union</a:t>
            </a:r>
            <a:br>
              <a:rPr lang="en-US" dirty="0" smtClean="0"/>
            </a:br>
            <a:r>
              <a:rPr lang="en-US" dirty="0" smtClean="0"/>
              <a:t>(Kettering, Ohio)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035722" y="716896"/>
            <a:ext cx="4003877" cy="5683904"/>
          </a:xfrm>
        </p:spPr>
        <p:txBody>
          <a:bodyPr/>
          <a:lstStyle/>
          <a:p>
            <a:r>
              <a:rPr lang="en-US" dirty="0" smtClean="0"/>
              <a:t>Tom </a:t>
            </a:r>
            <a:r>
              <a:rPr lang="en-US" dirty="0" err="1" smtClean="0"/>
              <a:t>Gryp</a:t>
            </a:r>
            <a:endParaRPr lang="en-US" dirty="0"/>
          </a:p>
          <a:p>
            <a:pPr lvl="1"/>
            <a:r>
              <a:rPr lang="en-US" dirty="0" smtClean="0"/>
              <a:t>CEO, Notre Dame FCU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(Notre Dame, Indiana)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Jeff Jorgensen</a:t>
            </a:r>
            <a:endParaRPr lang="en-US" dirty="0"/>
          </a:p>
          <a:p>
            <a:pPr lvl="1"/>
            <a:r>
              <a:rPr lang="en-US" dirty="0" smtClean="0"/>
              <a:t>CEO, Sioux Empire FCU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(Sioux Falls, South Dakota)</a:t>
            </a:r>
          </a:p>
          <a:p>
            <a:pPr lvl="1"/>
            <a:r>
              <a:rPr lang="en-US" i="1" dirty="0"/>
              <a:t>Incumbent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Nick </a:t>
            </a:r>
            <a:r>
              <a:rPr lang="en-US" dirty="0" err="1" smtClean="0"/>
              <a:t>Montie</a:t>
            </a:r>
            <a:endParaRPr lang="en-US" dirty="0" smtClean="0"/>
          </a:p>
          <a:p>
            <a:pPr lvl="1"/>
            <a:r>
              <a:rPr lang="en-US" dirty="0" smtClean="0"/>
              <a:t>CEO, Thunder Bay Area CU</a:t>
            </a:r>
            <a:br>
              <a:rPr lang="en-US" dirty="0" smtClean="0"/>
            </a:br>
            <a:r>
              <a:rPr lang="en-US" dirty="0" smtClean="0"/>
              <a:t>(Alpena, Michigan)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" y="4419600"/>
            <a:ext cx="1397090" cy="1397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" y="2244987"/>
            <a:ext cx="1285465" cy="1377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20" y="2724912"/>
            <a:ext cx="1239780" cy="1389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08" y="743712"/>
            <a:ext cx="1074004" cy="138988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20" y="4934234"/>
            <a:ext cx="1239780" cy="13141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hear from the </a:t>
            </a:r>
            <a:br>
              <a:rPr lang="en-US" dirty="0" smtClean="0"/>
            </a:br>
            <a:r>
              <a:rPr lang="en-US" dirty="0" smtClean="0"/>
              <a:t>candidates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131061"/>
            <a:ext cx="3962400" cy="3777622"/>
          </a:xfrm>
        </p:spPr>
        <p:txBody>
          <a:bodyPr/>
          <a:lstStyle/>
          <a:p>
            <a:r>
              <a:rPr lang="en-US" dirty="0" smtClean="0"/>
              <a:t>Linda </a:t>
            </a:r>
            <a:r>
              <a:rPr lang="en-US" dirty="0" err="1" smtClean="0"/>
              <a:t>Bodie</a:t>
            </a:r>
            <a:endParaRPr lang="en-US" dirty="0" smtClean="0"/>
          </a:p>
          <a:p>
            <a:pPr lvl="1"/>
            <a:r>
              <a:rPr lang="en-US" dirty="0" smtClean="0"/>
              <a:t>CEO, Element FCU</a:t>
            </a:r>
            <a:br>
              <a:rPr lang="en-US" dirty="0" smtClean="0"/>
            </a:br>
            <a:r>
              <a:rPr lang="en-US" dirty="0" smtClean="0"/>
              <a:t>(Charleston, West Virginia)</a:t>
            </a:r>
          </a:p>
          <a:p>
            <a:pPr lvl="1"/>
            <a:r>
              <a:rPr lang="en-US" i="1" dirty="0" smtClean="0"/>
              <a:t>Incumbent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Bill Burke</a:t>
            </a:r>
          </a:p>
          <a:p>
            <a:pPr lvl="1"/>
            <a:r>
              <a:rPr lang="en-US" dirty="0" smtClean="0"/>
              <a:t>CEO, Day Air Credit Union</a:t>
            </a:r>
            <a:br>
              <a:rPr lang="en-US" dirty="0" smtClean="0"/>
            </a:br>
            <a:r>
              <a:rPr lang="en-US" dirty="0" smtClean="0"/>
              <a:t>(Kettering, Ohio)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035722" y="716896"/>
            <a:ext cx="4003877" cy="5683904"/>
          </a:xfrm>
        </p:spPr>
        <p:txBody>
          <a:bodyPr/>
          <a:lstStyle/>
          <a:p>
            <a:r>
              <a:rPr lang="en-US" dirty="0" smtClean="0"/>
              <a:t>Tom </a:t>
            </a:r>
            <a:r>
              <a:rPr lang="en-US" dirty="0" err="1" smtClean="0"/>
              <a:t>Gryp</a:t>
            </a:r>
            <a:endParaRPr lang="en-US" dirty="0"/>
          </a:p>
          <a:p>
            <a:pPr lvl="1"/>
            <a:r>
              <a:rPr lang="en-US" dirty="0" smtClean="0"/>
              <a:t>CEO, Notre Dame FCU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(Notre Dame, Indiana)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Jeff Jorgensen</a:t>
            </a:r>
            <a:endParaRPr lang="en-US" dirty="0"/>
          </a:p>
          <a:p>
            <a:pPr lvl="1"/>
            <a:r>
              <a:rPr lang="en-US" dirty="0" smtClean="0"/>
              <a:t>CEO, Sioux Empire FCU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(Sioux Falls, South Dakota)</a:t>
            </a:r>
          </a:p>
          <a:p>
            <a:pPr lvl="1"/>
            <a:r>
              <a:rPr lang="en-US" i="1" dirty="0"/>
              <a:t>Incumbent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Nick </a:t>
            </a:r>
            <a:r>
              <a:rPr lang="en-US" dirty="0" err="1" smtClean="0"/>
              <a:t>Montie</a:t>
            </a:r>
            <a:endParaRPr lang="en-US" dirty="0" smtClean="0"/>
          </a:p>
          <a:p>
            <a:pPr lvl="1"/>
            <a:r>
              <a:rPr lang="en-US" dirty="0" smtClean="0"/>
              <a:t>CEO, Thunder Bay Area CU</a:t>
            </a:r>
            <a:br>
              <a:rPr lang="en-US" dirty="0" smtClean="0"/>
            </a:br>
            <a:r>
              <a:rPr lang="en-US" dirty="0" smtClean="0"/>
              <a:t>(Alpena, Michigan)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" y="4419600"/>
            <a:ext cx="1397090" cy="1397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" y="2244987"/>
            <a:ext cx="1285465" cy="1377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20" y="2724912"/>
            <a:ext cx="1239780" cy="1389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08" y="743712"/>
            <a:ext cx="1074004" cy="138988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20" y="4934234"/>
            <a:ext cx="1239780" cy="13141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 bwMode="auto">
          <a:xfrm>
            <a:off x="304800" y="-805678"/>
            <a:ext cx="12192000" cy="8382000"/>
          </a:xfrm>
          <a:prstGeom prst="irregularSeal1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chemeClr val="bg1"/>
                </a:solidFill>
              </a:rPr>
              <a:t>Let’s </a:t>
            </a:r>
            <a:r>
              <a:rPr lang="en-US" sz="4400" dirty="0">
                <a:solidFill>
                  <a:schemeClr val="bg1"/>
                </a:solidFill>
              </a:rPr>
              <a:t>vote</a:t>
            </a:r>
            <a:r>
              <a:rPr lang="en-US" sz="4400" dirty="0" smtClean="0">
                <a:solidFill>
                  <a:schemeClr val="bg1"/>
                </a:solidFill>
              </a:rPr>
              <a:t>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08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Look at The Numbers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CFO Report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81600" y="5715000"/>
            <a:ext cx="6323476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Income &amp; Patronage Dividends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What do shareholders get, and what are we putting away for our future?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591799" y="2743200"/>
            <a:ext cx="838200" cy="307777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$5,115M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0591799" y="3682904"/>
            <a:ext cx="642936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/>
              <a:t>$1.5M</a:t>
            </a:r>
            <a:endParaRPr lang="en-US" sz="1400" b="1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10363200" y="2876550"/>
            <a:ext cx="19526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10363200" y="3835304"/>
            <a:ext cx="19526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591800" y="4140104"/>
            <a:ext cx="64293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$???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10363200" y="4292504"/>
            <a:ext cx="19526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43474"/>
              </p:ext>
            </p:extLst>
          </p:nvPr>
        </p:nvGraphicFramePr>
        <p:xfrm>
          <a:off x="1143000" y="1766455"/>
          <a:ext cx="97536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95800" y="5715000"/>
            <a:ext cx="7009276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Numbers Worth Celebrating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595521"/>
              </p:ext>
            </p:extLst>
          </p:nvPr>
        </p:nvGraphicFramePr>
        <p:xfrm>
          <a:off x="1143000" y="1828800"/>
          <a:ext cx="9220200" cy="32490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41878"/>
                <a:gridCol w="1398693"/>
                <a:gridCol w="1716809"/>
                <a:gridCol w="1220940"/>
                <a:gridCol w="1220940"/>
                <a:gridCol w="1220940"/>
              </a:tblGrid>
              <a:tr h="43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 2014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 2015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2015-2014 </a:t>
                      </a:r>
                      <a:b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2014-2013 </a:t>
                      </a:r>
                      <a:b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2013-2012</a:t>
                      </a:r>
                      <a:b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/>
                </a:tc>
              </a:tr>
              <a:tr h="39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Assets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$26,862K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$27,739K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3.2%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3.1%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13.5%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Liabilities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$14,344K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$14,802K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3.1%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(8.2%)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5.9%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Equity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$12,518K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$12,937K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3.2%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19.9%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27.1%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Retained Earnings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$2,125K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$2,442K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14.9</a:t>
                      </a:r>
                      <a:r>
                        <a:rPr lang="en-US" sz="1600" b="1" dirty="0" smtClean="0"/>
                        <a:t>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7.4%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1.33%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559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Book Value of Class A Stock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($ per share)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$488.99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$521.64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6.3%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10.5%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14.2%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491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Book Value of Ownership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$97,799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$104,327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/>
                        <a:t>6.3%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10.5%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14.2%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0" y="5715000"/>
            <a:ext cx="9219076" cy="838200"/>
          </a:xfrm>
        </p:spPr>
        <p:txBody>
          <a:bodyPr/>
          <a:lstStyle/>
          <a:p>
            <a:r>
              <a:rPr lang="en-US" dirty="0" smtClean="0"/>
              <a:t>At yesterday’s Board meeting, I reported </a:t>
            </a:r>
            <a:r>
              <a:rPr lang="en-US" dirty="0" smtClean="0">
                <a:solidFill>
                  <a:schemeClr val="accent2"/>
                </a:solidFill>
              </a:rPr>
              <a:t>2016 Net Earnings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2"/>
                </a:solidFill>
              </a:rPr>
              <a:t>$1,745,000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of </a:t>
            </a:r>
            <a:r>
              <a:rPr lang="en-US" dirty="0" smtClean="0"/>
              <a:t>May 2016, (after adjustments </a:t>
            </a:r>
            <a:r>
              <a:rPr lang="en-US" dirty="0"/>
              <a:t>for </a:t>
            </a:r>
            <a:r>
              <a:rPr lang="en-US" dirty="0" smtClean="0"/>
              <a:t>$</a:t>
            </a:r>
            <a:r>
              <a:rPr lang="en-US" dirty="0"/>
              <a:t>1,000,000 Patronage </a:t>
            </a:r>
            <a:r>
              <a:rPr lang="en-US" dirty="0" smtClean="0"/>
              <a:t>Dividends </a:t>
            </a:r>
            <a:r>
              <a:rPr lang="en-US" dirty="0"/>
              <a:t>and $1,228,000 </a:t>
            </a:r>
            <a:r>
              <a:rPr lang="en-US" dirty="0" smtClean="0"/>
              <a:t>Taxes)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1400" dirty="0" smtClean="0"/>
              <a:t>(Projected to be </a:t>
            </a:r>
            <a:r>
              <a:rPr lang="en-US" sz="1400" dirty="0" smtClean="0">
                <a:solidFill>
                  <a:schemeClr val="accent2"/>
                </a:solidFill>
              </a:rPr>
              <a:t>$2,167M</a:t>
            </a:r>
            <a:r>
              <a:rPr lang="en-US" sz="1400" dirty="0" smtClean="0"/>
              <a:t> by 9/30/16)</a:t>
            </a:r>
            <a:endParaRPr lang="en-US" sz="1400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Year-end </a:t>
            </a:r>
            <a:r>
              <a:rPr lang="en-US" dirty="0" smtClean="0"/>
              <a:t>2015 </a:t>
            </a:r>
            <a:r>
              <a:rPr lang="en-US" dirty="0"/>
              <a:t>Dividend </a:t>
            </a:r>
            <a:r>
              <a:rPr lang="en-US" dirty="0" smtClean="0"/>
              <a:t>Payments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These numbers can flex, and I predict they will again in the future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735777"/>
              </p:ext>
            </p:extLst>
          </p:nvPr>
        </p:nvGraphicFramePr>
        <p:xfrm>
          <a:off x="1143000" y="1828800"/>
          <a:ext cx="9234851" cy="352140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672251"/>
                <a:gridCol w="1143000"/>
                <a:gridCol w="1157340"/>
                <a:gridCol w="1087420"/>
                <a:gridCol w="1087420"/>
                <a:gridCol w="1087420"/>
              </a:tblGrid>
              <a:tr h="44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Detail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 2014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 2015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2015-2014</a:t>
                      </a:r>
                      <a:b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lang="en-US" sz="1200" dirty="0"/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2014-2013</a:t>
                      </a:r>
                      <a:b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2013-2012</a:t>
                      </a:r>
                      <a:b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Change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/>
                </a:tc>
              </a:tr>
              <a:tr h="50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Patronage Dividend ($)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800,000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1,000,000</a:t>
                      </a:r>
                      <a:endParaRPr lang="en-US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20.0%</a:t>
                      </a:r>
                      <a:endParaRPr lang="en-US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0.0%</a:t>
                      </a:r>
                      <a:endParaRPr lang="en-US" b="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14.3%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50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Bonus Patronage ($)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1,250,000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1,500,000</a:t>
                      </a:r>
                      <a:endParaRPr lang="en-US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16.7%</a:t>
                      </a:r>
                      <a:endParaRPr lang="en-US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127.3%</a:t>
                      </a:r>
                      <a:endParaRPr lang="en-US" b="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(45.0%)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50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Ownership Dividend Rate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4.0%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4.0%</a:t>
                      </a:r>
                      <a:endParaRPr lang="en-US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0.0%</a:t>
                      </a:r>
                      <a:endParaRPr lang="en-US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0%</a:t>
                      </a:r>
                      <a:endParaRPr lang="en-US" b="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(10.1%)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/>
                </a:tc>
              </a:tr>
              <a:tr h="50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Ownership Dividend ($)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502,829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529,117</a:t>
                      </a:r>
                      <a:endParaRPr lang="en-US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5.0%</a:t>
                      </a:r>
                      <a:endParaRPr lang="en-US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23.7%</a:t>
                      </a:r>
                      <a:endParaRPr lang="en-US" b="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11.5%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50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Book Value of Class A Stock 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($ per share)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488.99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521.64</a:t>
                      </a:r>
                      <a:endParaRPr lang="en-US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6.3%</a:t>
                      </a:r>
                      <a:endParaRPr lang="en-US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10.5%</a:t>
                      </a:r>
                      <a:endParaRPr lang="en-US" b="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14.2%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  <a:tr h="50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Price to Purchase CUSO Ownership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/>
                        <a:t>225,000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245,000</a:t>
                      </a:r>
                      <a:endParaRPr lang="en-US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8.2%</a:t>
                      </a:r>
                      <a:endParaRPr lang="en-US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25.0%</a:t>
                      </a:r>
                      <a:endParaRPr lang="en-US" b="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20.0%</a:t>
                      </a:r>
                      <a:endParaRPr lang="en-US" sz="1600" b="1" dirty="0" smtClean="0"/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Return on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1245064" y="5029200"/>
            <a:ext cx="9750424" cy="10464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marL="5203825" indent="-5203825" algn="ctr" eaLnBrk="0" hangingPunct="0"/>
            <a:r>
              <a:rPr lang="en-US" sz="2800" dirty="0"/>
              <a:t>Return Per Total Dollars Received:  </a:t>
            </a:r>
            <a:r>
              <a:rPr lang="en-US" sz="2800" b="1" dirty="0"/>
              <a:t>$</a:t>
            </a:r>
            <a:r>
              <a:rPr lang="en-US" sz="2800" b="1" dirty="0" smtClean="0"/>
              <a:t>0.1486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 smtClean="0"/>
              <a:t>$3,222,817 </a:t>
            </a:r>
            <a:r>
              <a:rPr lang="en-US" sz="1600" dirty="0">
                <a:sym typeface="Symbol" pitchFamily="18" charset="2"/>
              </a:rPr>
              <a:t> </a:t>
            </a:r>
            <a:r>
              <a:rPr lang="en-US" sz="1600" dirty="0" smtClean="0">
                <a:sym typeface="Symbol" pitchFamily="18" charset="2"/>
              </a:rPr>
              <a:t>$21,688,292</a:t>
            </a:r>
            <a:r>
              <a:rPr lang="en-US" sz="1100" dirty="0" smtClean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</a:t>
            </a:r>
            <a:r>
              <a:rPr lang="en-US" sz="1200" dirty="0" err="1">
                <a:sym typeface="Symbol" pitchFamily="18" charset="2"/>
              </a:rPr>
              <a:t>throughs</a:t>
            </a:r>
            <a:r>
              <a:rPr lang="en-US" sz="1200" dirty="0">
                <a:sym typeface="Symbol" pitchFamily="18" charset="2"/>
              </a:rPr>
              <a:t>)</a:t>
            </a:r>
            <a:r>
              <a:rPr lang="en-US" sz="1600" dirty="0">
                <a:sym typeface="Symbol" pitchFamily="18" charset="2"/>
              </a:rPr>
              <a:t>  = </a:t>
            </a:r>
            <a:r>
              <a:rPr lang="en-US" sz="1600" dirty="0" smtClean="0">
                <a:sym typeface="Symbol" pitchFamily="18" charset="2"/>
              </a:rPr>
              <a:t> 14.86% return </a:t>
            </a:r>
            <a:r>
              <a:rPr lang="en-US" sz="1600" dirty="0">
                <a:sym typeface="Symbol" pitchFamily="18" charset="2"/>
              </a:rPr>
              <a:t>per CU*A $ received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143000" y="1752600"/>
            <a:ext cx="10515600" cy="2846037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l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r>
              <a:rPr lang="en-US" sz="1800" dirty="0" smtClean="0"/>
              <a:t>2015 </a:t>
            </a:r>
            <a:r>
              <a:rPr lang="en-US" sz="1800" dirty="0"/>
              <a:t>Gross Income Submitted by Owners to </a:t>
            </a:r>
            <a:r>
              <a:rPr lang="en-US" sz="1800" dirty="0" smtClean="0"/>
              <a:t>CU*Answers</a:t>
            </a:r>
            <a:r>
              <a:rPr lang="en-US" sz="1800" b="1" dirty="0" smtClean="0">
                <a:solidFill>
                  <a:schemeClr val="accent1"/>
                </a:solidFill>
              </a:rPr>
              <a:t>		</a:t>
            </a:r>
            <a:r>
              <a:rPr lang="en-US" sz="1800" b="1" dirty="0">
                <a:solidFill>
                  <a:schemeClr val="accent1"/>
                </a:solidFill>
              </a:rPr>
              <a:t>	</a:t>
            </a:r>
            <a:r>
              <a:rPr lang="en-US" sz="3200" b="1" dirty="0">
                <a:solidFill>
                  <a:schemeClr val="accent3"/>
                </a:solidFill>
              </a:rPr>
              <a:t>$ </a:t>
            </a:r>
            <a:r>
              <a:rPr lang="en-US" sz="3200" b="1" dirty="0" smtClean="0">
                <a:solidFill>
                  <a:schemeClr val="accent3"/>
                </a:solidFill>
              </a:rPr>
              <a:t>21,688,292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400" i="1" dirty="0"/>
              <a:t>(</a:t>
            </a:r>
            <a:r>
              <a:rPr lang="en-US" sz="1400" i="1" u="sng" dirty="0"/>
              <a:t>Excludes</a:t>
            </a:r>
            <a:r>
              <a:rPr lang="en-US" sz="1400" i="1" dirty="0"/>
              <a:t> all vendor pass-</a:t>
            </a:r>
            <a:r>
              <a:rPr lang="en-US" sz="1400" i="1" dirty="0" err="1"/>
              <a:t>throughs</a:t>
            </a:r>
            <a:r>
              <a:rPr lang="en-US" sz="1400" i="1" dirty="0"/>
              <a:t>)</a:t>
            </a:r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endParaRPr lang="en-US" sz="1050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r>
              <a:rPr lang="en-US" sz="1800" dirty="0"/>
              <a:t>	</a:t>
            </a:r>
            <a:r>
              <a:rPr lang="en-US" sz="1800" dirty="0" smtClean="0"/>
              <a:t>2015 </a:t>
            </a:r>
            <a:r>
              <a:rPr lang="en-US" sz="1800" dirty="0"/>
              <a:t>Patronage Dividends Paid	$ </a:t>
            </a:r>
            <a:r>
              <a:rPr lang="en-US" sz="1800" dirty="0" smtClean="0"/>
              <a:t>2,500,000</a:t>
            </a:r>
            <a:endParaRPr lang="en-US" sz="1800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r>
              <a:rPr lang="en-US" sz="1800" dirty="0"/>
              <a:t>	</a:t>
            </a:r>
            <a:r>
              <a:rPr lang="en-US" sz="1800" dirty="0" smtClean="0"/>
              <a:t>2015 </a:t>
            </a:r>
            <a:r>
              <a:rPr lang="en-US" sz="1800" dirty="0"/>
              <a:t>Class A Stock Dividends Paid	</a:t>
            </a:r>
            <a:r>
              <a:rPr lang="en-US" sz="1800" dirty="0" smtClean="0"/>
              <a:t>529,117</a:t>
            </a:r>
            <a:r>
              <a:rPr lang="en-US" sz="1800" dirty="0"/>
              <a:t>	</a:t>
            </a:r>
            <a:r>
              <a:rPr lang="en-US" sz="1400" i="1" dirty="0"/>
              <a:t>(</a:t>
            </a:r>
            <a:r>
              <a:rPr lang="en-US" sz="1400" i="1" dirty="0" smtClean="0"/>
              <a:t>4.0%)</a:t>
            </a:r>
            <a:endParaRPr lang="en-US" sz="1800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r>
              <a:rPr lang="en-US" sz="1800" dirty="0"/>
              <a:t>	</a:t>
            </a:r>
            <a:r>
              <a:rPr lang="en-US" sz="1800" dirty="0" smtClean="0"/>
              <a:t>2015 </a:t>
            </a:r>
            <a:r>
              <a:rPr lang="en-US" sz="1800" dirty="0"/>
              <a:t>Interest Paid Credit Unions on Loans	</a:t>
            </a:r>
            <a:r>
              <a:rPr lang="en-US" sz="1800" u="sng" dirty="0"/>
              <a:t>     </a:t>
            </a:r>
            <a:r>
              <a:rPr lang="en-US" sz="1800" u="sng" dirty="0" smtClean="0"/>
              <a:t>193,700</a:t>
            </a:r>
            <a:r>
              <a:rPr lang="en-US" sz="1800" dirty="0"/>
              <a:t>	</a:t>
            </a:r>
            <a:r>
              <a:rPr lang="en-US" sz="1400" i="1" dirty="0"/>
              <a:t>(~5.1</a:t>
            </a:r>
            <a:r>
              <a:rPr lang="en-US" sz="1400" i="1" dirty="0" smtClean="0"/>
              <a:t>%)</a:t>
            </a:r>
            <a:endParaRPr lang="en-US" sz="1800" u="sng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endParaRPr lang="en-US" sz="1050" dirty="0"/>
          </a:p>
          <a:p>
            <a:pPr marL="233363" indent="-233363">
              <a:buNone/>
              <a:tabLst>
                <a:tab pos="457200" algn="l"/>
                <a:tab pos="6342063" algn="r"/>
                <a:tab pos="6400800" algn="l"/>
                <a:tab pos="9144000" algn="r"/>
              </a:tabLst>
            </a:pPr>
            <a:r>
              <a:rPr lang="en-US" sz="1800" dirty="0"/>
              <a:t>Total Revenue Returned to Credit Unions			</a:t>
            </a:r>
            <a:r>
              <a:rPr lang="en-US" sz="3200" b="1" dirty="0">
                <a:solidFill>
                  <a:schemeClr val="accent3"/>
                </a:solidFill>
              </a:rPr>
              <a:t>$ </a:t>
            </a:r>
            <a:r>
              <a:rPr lang="en-US" sz="3200" b="1" dirty="0" smtClean="0">
                <a:solidFill>
                  <a:schemeClr val="accent3"/>
                </a:solidFill>
              </a:rPr>
              <a:t>3,222,817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19200" y="2198971"/>
            <a:ext cx="9368888" cy="95097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spAutoFit/>
          </a:bodyPr>
          <a:lstStyle/>
          <a:p>
            <a:pPr marL="5203825" indent="-5203825" algn="ctr" eaLnBrk="0" hangingPunct="0"/>
            <a:r>
              <a:rPr lang="en-US" sz="2800" dirty="0" smtClean="0"/>
              <a:t>2013 Return </a:t>
            </a:r>
            <a:r>
              <a:rPr lang="en-US" sz="2800" dirty="0"/>
              <a:t>Per Total Dollars Received:  </a:t>
            </a:r>
            <a:r>
              <a:rPr lang="en-US" sz="2800" b="1" dirty="0"/>
              <a:t>$</a:t>
            </a:r>
            <a:r>
              <a:rPr lang="en-US" sz="2800" b="1" dirty="0" smtClean="0"/>
              <a:t>0.1280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 smtClean="0"/>
              <a:t>$2,117,353 </a:t>
            </a:r>
            <a:r>
              <a:rPr lang="en-US" sz="1600" dirty="0">
                <a:sym typeface="Symbol" pitchFamily="18" charset="2"/>
              </a:rPr>
              <a:t> </a:t>
            </a:r>
            <a:r>
              <a:rPr lang="en-US" sz="1600" dirty="0" smtClean="0">
                <a:sym typeface="Symbol" pitchFamily="18" charset="2"/>
              </a:rPr>
              <a:t>$16,539,398</a:t>
            </a:r>
            <a:r>
              <a:rPr lang="en-US" sz="1100" dirty="0" smtClean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</a:t>
            </a:r>
            <a:r>
              <a:rPr lang="en-US" sz="1200" dirty="0" err="1">
                <a:sym typeface="Symbol" pitchFamily="18" charset="2"/>
              </a:rPr>
              <a:t>throughs</a:t>
            </a:r>
            <a:r>
              <a:rPr lang="en-US" sz="1200" dirty="0">
                <a:sym typeface="Symbol" pitchFamily="18" charset="2"/>
              </a:rPr>
              <a:t>)</a:t>
            </a:r>
            <a:r>
              <a:rPr lang="en-US" sz="1600" dirty="0">
                <a:sym typeface="Symbol" pitchFamily="18" charset="2"/>
              </a:rPr>
              <a:t>  =  </a:t>
            </a:r>
            <a:r>
              <a:rPr lang="en-US" sz="1600" dirty="0" smtClean="0">
                <a:sym typeface="Symbol" pitchFamily="18" charset="2"/>
              </a:rPr>
              <a:t>12.80% </a:t>
            </a:r>
            <a:r>
              <a:rPr lang="en-US" sz="1600" dirty="0">
                <a:sym typeface="Symbol" pitchFamily="18" charset="2"/>
              </a:rPr>
              <a:t>return per CU*A $ received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this formula is important to how we set the boundaries for our future</a:t>
            </a:r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19200" y="3468939"/>
            <a:ext cx="9368888" cy="10464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spAutoFit/>
          </a:bodyPr>
          <a:lstStyle/>
          <a:p>
            <a:pPr marL="5203825" indent="-5203825" algn="ctr" eaLnBrk="0" hangingPunct="0"/>
            <a:r>
              <a:rPr lang="en-US" sz="2800" dirty="0" smtClean="0"/>
              <a:t>2014 Return </a:t>
            </a:r>
            <a:r>
              <a:rPr lang="en-US" sz="2800" dirty="0"/>
              <a:t>Per Total Dollars Received:  </a:t>
            </a:r>
            <a:r>
              <a:rPr lang="en-US" sz="2800" b="1" dirty="0"/>
              <a:t>$</a:t>
            </a:r>
            <a:r>
              <a:rPr lang="en-US" sz="2800" b="1" dirty="0" smtClean="0"/>
              <a:t>0.1489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$2,907,759 </a:t>
            </a:r>
            <a:r>
              <a:rPr lang="en-US" sz="1600" dirty="0">
                <a:sym typeface="Symbol" pitchFamily="18" charset="2"/>
              </a:rPr>
              <a:t> $19,517,845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</a:t>
            </a:r>
            <a:r>
              <a:rPr lang="en-US" sz="1200" dirty="0" err="1">
                <a:sym typeface="Symbol" pitchFamily="18" charset="2"/>
              </a:rPr>
              <a:t>throughs</a:t>
            </a:r>
            <a:r>
              <a:rPr lang="en-US" sz="1200" dirty="0">
                <a:sym typeface="Symbol" pitchFamily="18" charset="2"/>
              </a:rPr>
              <a:t>)</a:t>
            </a:r>
            <a:r>
              <a:rPr lang="en-US" sz="1600" dirty="0">
                <a:sym typeface="Symbol" pitchFamily="18" charset="2"/>
              </a:rPr>
              <a:t>  =  14.89% return per CU*A $ received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19200" y="4834371"/>
            <a:ext cx="9368888" cy="10464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spAutoFit/>
          </a:bodyPr>
          <a:lstStyle/>
          <a:p>
            <a:pPr marL="5203825" indent="-5203825" algn="ctr" eaLnBrk="0" hangingPunct="0"/>
            <a:r>
              <a:rPr lang="en-US" sz="2800" dirty="0" smtClean="0"/>
              <a:t>2015 Return </a:t>
            </a:r>
            <a:r>
              <a:rPr lang="en-US" sz="2800" dirty="0"/>
              <a:t>Per Total Dollars Received:  </a:t>
            </a:r>
            <a:r>
              <a:rPr lang="en-US" sz="2800" b="1" dirty="0"/>
              <a:t>$</a:t>
            </a:r>
            <a:r>
              <a:rPr lang="en-US" sz="2800" b="1" dirty="0" smtClean="0"/>
              <a:t>0.1486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$3,222,817 </a:t>
            </a:r>
            <a:r>
              <a:rPr lang="en-US" sz="1600" dirty="0">
                <a:sym typeface="Symbol" pitchFamily="18" charset="2"/>
              </a:rPr>
              <a:t> $21,688,292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</a:t>
            </a:r>
            <a:r>
              <a:rPr lang="en-US" sz="1200" dirty="0" err="1">
                <a:sym typeface="Symbol" pitchFamily="18" charset="2"/>
              </a:rPr>
              <a:t>throughs</a:t>
            </a:r>
            <a:r>
              <a:rPr lang="en-US" sz="1200" dirty="0">
                <a:sym typeface="Symbol" pitchFamily="18" charset="2"/>
              </a:rPr>
              <a:t>)</a:t>
            </a:r>
            <a:r>
              <a:rPr lang="en-US" sz="1600" dirty="0">
                <a:sym typeface="Symbol" pitchFamily="18" charset="2"/>
              </a:rPr>
              <a:t>  =  14.86% return per CU*A $ received</a:t>
            </a:r>
          </a:p>
        </p:txBody>
      </p:sp>
    </p:spTree>
    <p:extLst>
      <p:ext uri="{BB962C8B-B14F-4D97-AF65-F5344CB8AC3E}">
        <p14:creationId xmlns:p14="http://schemas.microsoft.com/office/powerpoint/2010/main" val="1434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Call to Order</a:t>
            </a:r>
          </a:p>
          <a:p>
            <a:pPr lvl="1"/>
            <a:r>
              <a:rPr lang="en-US" sz="1800" dirty="0"/>
              <a:t>Review 2015 Minutes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Chairman’s Comments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How do we engage the builder’s soul?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Election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CFO Report</a:t>
            </a:r>
          </a:p>
          <a:p>
            <a:pPr lvl="1"/>
            <a:r>
              <a:rPr lang="en-US" sz="1800" dirty="0"/>
              <a:t>Review the 2015 financial reports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CEO Report</a:t>
            </a:r>
          </a:p>
          <a:p>
            <a:pPr lvl="1"/>
            <a:r>
              <a:rPr lang="en-US" sz="1800" dirty="0"/>
              <a:t>Engaging the builder’s soul:  The key to solving a riddle is identifying the tricky part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Election Results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Adjourn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19200" y="2534960"/>
            <a:ext cx="9368888" cy="10464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spAutoFit/>
          </a:bodyPr>
          <a:lstStyle/>
          <a:p>
            <a:pPr marL="5203825" indent="-5203825" algn="ctr" eaLnBrk="0" hangingPunct="0"/>
            <a:r>
              <a:rPr lang="en-US" sz="2800" b="1" dirty="0" smtClean="0"/>
              <a:t>2005</a:t>
            </a:r>
            <a:r>
              <a:rPr lang="en-US" sz="2800" dirty="0" smtClean="0"/>
              <a:t> Return </a:t>
            </a:r>
            <a:r>
              <a:rPr lang="en-US" sz="2800" dirty="0"/>
              <a:t>Per Total Dollars Received:  </a:t>
            </a:r>
            <a:r>
              <a:rPr lang="en-US" sz="2800" b="1" dirty="0"/>
              <a:t>$</a:t>
            </a:r>
            <a:r>
              <a:rPr lang="en-US" sz="2800" b="1" dirty="0" smtClean="0"/>
              <a:t>0.080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 smtClean="0"/>
              <a:t>$</a:t>
            </a:r>
            <a:r>
              <a:rPr lang="en-US" altLang="en-US" sz="1600" dirty="0"/>
              <a:t> 554K</a:t>
            </a:r>
            <a:r>
              <a:rPr lang="en-US" sz="1600" dirty="0" smtClean="0"/>
              <a:t> </a:t>
            </a:r>
            <a:r>
              <a:rPr lang="en-US" sz="1600" dirty="0">
                <a:sym typeface="Symbol" pitchFamily="18" charset="2"/>
              </a:rPr>
              <a:t> </a:t>
            </a:r>
            <a:r>
              <a:rPr lang="en-US" sz="1600" dirty="0" smtClean="0">
                <a:sym typeface="Symbol" pitchFamily="18" charset="2"/>
              </a:rPr>
              <a:t>$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smtClean="0">
                <a:sym typeface="Symbol" panose="05050102010706020507" pitchFamily="18" charset="2"/>
              </a:rPr>
              <a:t>6,926K</a:t>
            </a:r>
            <a:r>
              <a:rPr lang="en-US" sz="1100" dirty="0" smtClean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</a:t>
            </a:r>
            <a:r>
              <a:rPr lang="en-US" sz="1200" dirty="0" err="1">
                <a:sym typeface="Symbol" pitchFamily="18" charset="2"/>
              </a:rPr>
              <a:t>throughs</a:t>
            </a:r>
            <a:r>
              <a:rPr lang="en-US" sz="1200" dirty="0">
                <a:sym typeface="Symbol" pitchFamily="18" charset="2"/>
              </a:rPr>
              <a:t>)</a:t>
            </a:r>
            <a:r>
              <a:rPr lang="en-US" sz="1600" dirty="0">
                <a:sym typeface="Symbol" pitchFamily="18" charset="2"/>
              </a:rPr>
              <a:t>  =  </a:t>
            </a:r>
            <a:r>
              <a:rPr lang="en-US" sz="1600" dirty="0" smtClean="0">
                <a:sym typeface="Symbol" pitchFamily="18" charset="2"/>
              </a:rPr>
              <a:t>8.0% </a:t>
            </a:r>
            <a:r>
              <a:rPr lang="en-US" sz="1600" dirty="0">
                <a:sym typeface="Symbol" pitchFamily="18" charset="2"/>
              </a:rPr>
              <a:t>return per CU*A $ received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62800" y="5715000"/>
            <a:ext cx="4342276" cy="838200"/>
          </a:xfrm>
        </p:spPr>
        <p:txBody>
          <a:bodyPr/>
          <a:lstStyle/>
          <a:p>
            <a:r>
              <a:rPr lang="en-US" dirty="0" smtClean="0"/>
              <a:t>Success can lead to wanting </a:t>
            </a:r>
            <a:br>
              <a:rPr lang="en-US" dirty="0" smtClean="0"/>
            </a:br>
            <a:r>
              <a:rPr lang="en-US" dirty="0" smtClean="0"/>
              <a:t>more and more of a good thing</a:t>
            </a:r>
          </a:p>
          <a:p>
            <a:r>
              <a:rPr lang="en-US" dirty="0" smtClean="0"/>
              <a:t>But picking the right thing at the right time might mean disrupting the path we’re 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Fueling a Rebirth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19200" y="3830360"/>
            <a:ext cx="9368888" cy="10464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spAutoFit/>
          </a:bodyPr>
          <a:lstStyle/>
          <a:p>
            <a:pPr marL="5203825" indent="-5203825" algn="ctr" eaLnBrk="0" hangingPunct="0"/>
            <a:r>
              <a:rPr lang="en-US" sz="2800" b="1" dirty="0" smtClean="0"/>
              <a:t>2015</a:t>
            </a:r>
            <a:r>
              <a:rPr lang="en-US" sz="2800" dirty="0" smtClean="0"/>
              <a:t> Return </a:t>
            </a:r>
            <a:r>
              <a:rPr lang="en-US" sz="2800" dirty="0"/>
              <a:t>Per Total Dollars Received:  </a:t>
            </a:r>
            <a:r>
              <a:rPr lang="en-US" sz="2800" b="1" dirty="0"/>
              <a:t>$</a:t>
            </a:r>
            <a:r>
              <a:rPr lang="en-US" sz="2800" b="1" dirty="0" smtClean="0"/>
              <a:t>0.1486</a:t>
            </a:r>
            <a:endParaRPr lang="en-US" sz="3200" b="1" dirty="0"/>
          </a:p>
          <a:p>
            <a:pPr marL="5994400" indent="-5994400" algn="ctr" eaLnBrk="0" hangingPunct="0"/>
            <a:r>
              <a:rPr lang="en-US" sz="1600" dirty="0"/>
              <a:t>$3,222,817 </a:t>
            </a:r>
            <a:r>
              <a:rPr lang="en-US" sz="1600" dirty="0">
                <a:sym typeface="Symbol" pitchFamily="18" charset="2"/>
              </a:rPr>
              <a:t> $21,688,292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200" dirty="0">
                <a:sym typeface="Symbol" pitchFamily="18" charset="2"/>
              </a:rPr>
              <a:t>(excludes vendor pass-</a:t>
            </a:r>
            <a:r>
              <a:rPr lang="en-US" sz="1200" dirty="0" err="1">
                <a:sym typeface="Symbol" pitchFamily="18" charset="2"/>
              </a:rPr>
              <a:t>throughs</a:t>
            </a:r>
            <a:r>
              <a:rPr lang="en-US" sz="1200" dirty="0">
                <a:sym typeface="Symbol" pitchFamily="18" charset="2"/>
              </a:rPr>
              <a:t>)</a:t>
            </a:r>
            <a:r>
              <a:rPr lang="en-US" sz="1600" dirty="0">
                <a:sym typeface="Symbol" pitchFamily="18" charset="2"/>
              </a:rPr>
              <a:t>  =  14.86% return per CU*A $ received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2155165" cy="14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2016 Year-End </a:t>
            </a:r>
            <a:br>
              <a:rPr lang="en-US" dirty="0" smtClean="0"/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cuasterisk.com 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etwork revenue numbers continue to impress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5308" y="1759978"/>
            <a:ext cx="4722091" cy="3777622"/>
          </a:xfrm>
        </p:spPr>
        <p:txBody>
          <a:bodyPr/>
          <a:lstStyle/>
          <a:p>
            <a:pPr>
              <a:tabLst>
                <a:tab pos="5087938" algn="r"/>
              </a:tabLst>
            </a:pPr>
            <a:r>
              <a:rPr lang="en-US" dirty="0" smtClean="0"/>
              <a:t>CU*Answers direct revenues continue to evolve</a:t>
            </a:r>
          </a:p>
          <a:p>
            <a:pPr lvl="1">
              <a:tabLst>
                <a:tab pos="5087938" algn="r"/>
              </a:tabLst>
            </a:pPr>
            <a:r>
              <a:rPr lang="en-US" dirty="0" smtClean="0"/>
              <a:t>Projected for 2016: 	</a:t>
            </a:r>
            <a:r>
              <a:rPr lang="en-US" b="1" dirty="0" smtClean="0">
                <a:solidFill>
                  <a:schemeClr val="accent2"/>
                </a:solidFill>
              </a:rPr>
              <a:t>$51.86M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26189" y="1752600"/>
            <a:ext cx="5027611" cy="3777622"/>
          </a:xfrm>
        </p:spPr>
        <p:txBody>
          <a:bodyPr/>
          <a:lstStyle/>
          <a:p>
            <a:r>
              <a:rPr lang="en-US" dirty="0"/>
              <a:t>CU*Answers’ influence </a:t>
            </a:r>
            <a:r>
              <a:rPr lang="en-US" dirty="0" smtClean="0"/>
              <a:t>continues to grow through </a:t>
            </a:r>
            <a:r>
              <a:rPr lang="en-US" dirty="0"/>
              <a:t>partnering with other </a:t>
            </a:r>
            <a:r>
              <a:rPr lang="en-US" dirty="0" smtClean="0"/>
              <a:t>networks </a:t>
            </a:r>
            <a:r>
              <a:rPr lang="en-US" dirty="0"/>
              <a:t>and investing in new </a:t>
            </a:r>
            <a:r>
              <a:rPr lang="en-US" dirty="0" smtClean="0"/>
              <a:t>initiatives</a:t>
            </a:r>
          </a:p>
          <a:p>
            <a:pPr lvl="1">
              <a:tabLst>
                <a:tab pos="5087938" algn="r"/>
              </a:tabLst>
            </a:pPr>
            <a:r>
              <a:rPr lang="en-US" dirty="0"/>
              <a:t>eDOC projected for </a:t>
            </a:r>
            <a:r>
              <a:rPr lang="en-US" dirty="0" smtClean="0"/>
              <a:t>2016: </a:t>
            </a:r>
            <a:r>
              <a:rPr lang="en-US" dirty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$4.2M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tabLst>
                <a:tab pos="5087938" algn="r"/>
              </a:tabLst>
            </a:pPr>
            <a:r>
              <a:rPr lang="en-US" dirty="0"/>
              <a:t>CU*NW projected for </a:t>
            </a:r>
            <a:r>
              <a:rPr lang="en-US" dirty="0" smtClean="0"/>
              <a:t>2016: </a:t>
            </a: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$</a:t>
            </a:r>
            <a:r>
              <a:rPr lang="en-US" b="1" dirty="0" smtClean="0">
                <a:solidFill>
                  <a:schemeClr val="accent2"/>
                </a:solidFill>
              </a:rPr>
              <a:t>3.9M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tabLst>
                <a:tab pos="5087938" algn="r"/>
              </a:tabLst>
            </a:pPr>
            <a:r>
              <a:rPr lang="en-US" dirty="0"/>
              <a:t>Xtend projected for </a:t>
            </a:r>
            <a:r>
              <a:rPr lang="en-US" dirty="0" smtClean="0"/>
              <a:t>2016: </a:t>
            </a:r>
            <a:r>
              <a:rPr lang="en-US" dirty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$3.2M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tabLst>
                <a:tab pos="5087938" algn="r"/>
              </a:tabLst>
            </a:pPr>
            <a:r>
              <a:rPr lang="en-US" dirty="0"/>
              <a:t>CU*S projected for </a:t>
            </a:r>
            <a:r>
              <a:rPr lang="en-US" dirty="0" smtClean="0"/>
              <a:t>2016: </a:t>
            </a:r>
            <a:r>
              <a:rPr lang="en-US" dirty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$3.3M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tabLst>
                <a:tab pos="5087938" algn="r"/>
              </a:tabLst>
            </a:pPr>
            <a:r>
              <a:rPr lang="en-US" dirty="0" err="1"/>
              <a:t>BuffaloPacific</a:t>
            </a:r>
            <a:r>
              <a:rPr lang="en-US" dirty="0"/>
              <a:t> projected for </a:t>
            </a:r>
            <a:r>
              <a:rPr lang="en-US" dirty="0" smtClean="0"/>
              <a:t>2016:</a:t>
            </a:r>
            <a:r>
              <a:rPr lang="en-US" dirty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$0.5M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tabLst>
                <a:tab pos="5087938" algn="r"/>
              </a:tabLst>
            </a:pPr>
            <a:r>
              <a:rPr lang="en-US" dirty="0"/>
              <a:t>Site-4 projected for </a:t>
            </a:r>
            <a:r>
              <a:rPr lang="en-US" dirty="0" smtClean="0"/>
              <a:t>2016:</a:t>
            </a:r>
            <a:r>
              <a:rPr lang="en-US" dirty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$0.5M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tabLst>
                <a:tab pos="5087938" algn="r"/>
              </a:tabLst>
            </a:pPr>
            <a:r>
              <a:rPr lang="en-US" dirty="0"/>
              <a:t>ChatterYak projected for </a:t>
            </a:r>
            <a:r>
              <a:rPr lang="en-US" dirty="0" smtClean="0"/>
              <a:t>2016:</a:t>
            </a:r>
            <a:r>
              <a:rPr lang="en-US" dirty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$0.2M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67200" y="5715000"/>
            <a:ext cx="7237876" cy="838200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5"/>
                </a:solidFill>
              </a:rPr>
              <a:t>Visit www.cuasterisk.com to keep up with network partners, products and services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79661" y="4495800"/>
            <a:ext cx="5248578" cy="80021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2880" tIns="182880" rIns="182880" bIns="182880">
            <a:spAutoFit/>
          </a:bodyPr>
          <a:lstStyle/>
          <a:p>
            <a:pPr marL="5203825" indent="-5203825" algn="ctr" eaLnBrk="0" hangingPunct="0"/>
            <a:r>
              <a:rPr lang="en-US" sz="2800" b="1" dirty="0" smtClean="0"/>
              <a:t>Grand Total:  $67.66 million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4" y="3185129"/>
            <a:ext cx="1990618" cy="1435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09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 Community and Building a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 flipV="1">
            <a:off x="6324600" y="4114800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4600" y="4960610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5% 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ownership </a:t>
            </a:r>
            <a:r>
              <a:rPr lang="en-US" sz="2000" dirty="0">
                <a:solidFill>
                  <a:schemeClr val="accent4"/>
                </a:solidFill>
              </a:rPr>
              <a:t>stake</a:t>
            </a:r>
          </a:p>
        </p:txBody>
      </p:sp>
      <p:pic>
        <p:nvPicPr>
          <p:cNvPr id="3076" name="Picture 4" descr="X:\Web Services\Public\logos\cunorthwest\cunorthw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272" y="4329796"/>
            <a:ext cx="1886856" cy="5634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Rectangle 27"/>
          <p:cNvSpPr/>
          <p:nvPr/>
        </p:nvSpPr>
        <p:spPr bwMode="auto">
          <a:xfrm flipV="1">
            <a:off x="3638144" y="1928412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6822" y="2739948"/>
            <a:ext cx="23621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1.2% 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ownership </a:t>
            </a:r>
            <a:r>
              <a:rPr lang="en-US" sz="2000" dirty="0">
                <a:solidFill>
                  <a:schemeClr val="accent4"/>
                </a:solidFill>
              </a:rPr>
              <a:t>stake</a:t>
            </a:r>
          </a:p>
        </p:txBody>
      </p:sp>
      <p:pic>
        <p:nvPicPr>
          <p:cNvPr id="3078" name="Picture 6" descr="X:\Web Services\Public\logos\xtend\xtend_fancy\xtend_fan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493" y="2127236"/>
            <a:ext cx="1378855" cy="5979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2" name="Rectangle 41"/>
          <p:cNvSpPr/>
          <p:nvPr/>
        </p:nvSpPr>
        <p:spPr bwMode="auto">
          <a:xfrm flipV="1">
            <a:off x="3638144" y="4114800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8144" y="4960610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20% 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ownership </a:t>
            </a:r>
            <a:r>
              <a:rPr lang="en-US" sz="2000" dirty="0">
                <a:solidFill>
                  <a:schemeClr val="accent4"/>
                </a:solidFill>
              </a:rPr>
              <a:t>stake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34" y="4411778"/>
            <a:ext cx="1651421" cy="3995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1" name="Rectangle 40"/>
          <p:cNvSpPr/>
          <p:nvPr/>
        </p:nvSpPr>
        <p:spPr bwMode="auto">
          <a:xfrm flipV="1">
            <a:off x="8991600" y="1928412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91600" y="2743200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1%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ownership stake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28" y="2223416"/>
            <a:ext cx="1884482" cy="4055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Rectangle 45"/>
          <p:cNvSpPr/>
          <p:nvPr/>
        </p:nvSpPr>
        <p:spPr bwMode="auto">
          <a:xfrm flipV="1">
            <a:off x="925926" y="1928412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0"/>
          <a:stretch/>
        </p:blipFill>
        <p:spPr>
          <a:xfrm>
            <a:off x="988621" y="1972779"/>
            <a:ext cx="2236810" cy="90681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965513" y="2739948"/>
            <a:ext cx="228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15%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ownership </a:t>
            </a:r>
            <a:r>
              <a:rPr lang="en-US" sz="2000" dirty="0">
                <a:solidFill>
                  <a:schemeClr val="accent4"/>
                </a:solidFill>
              </a:rPr>
              <a:t>stake</a:t>
            </a:r>
          </a:p>
        </p:txBody>
      </p:sp>
      <p:sp>
        <p:nvSpPr>
          <p:cNvPr id="37" name="Rectangle 36"/>
          <p:cNvSpPr/>
          <p:nvPr/>
        </p:nvSpPr>
        <p:spPr bwMode="auto">
          <a:xfrm flipV="1">
            <a:off x="6324600" y="1928412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9670" y="2739948"/>
            <a:ext cx="22421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48%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ownership </a:t>
            </a:r>
            <a:r>
              <a:rPr lang="en-US" sz="2000" dirty="0">
                <a:solidFill>
                  <a:schemeClr val="accent4"/>
                </a:solidFill>
              </a:rPr>
              <a:t>stake</a:t>
            </a:r>
          </a:p>
        </p:txBody>
      </p:sp>
      <p:pic>
        <p:nvPicPr>
          <p:cNvPr id="3075" name="Picture 3" descr="X:\Web Services\Public\logos\eDOC\eDOC_horizontal_seethroug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8742" y="2174913"/>
            <a:ext cx="1523999" cy="5025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Rectangle 43"/>
          <p:cNvSpPr/>
          <p:nvPr/>
        </p:nvSpPr>
        <p:spPr bwMode="auto">
          <a:xfrm flipV="1">
            <a:off x="925926" y="4114800"/>
            <a:ext cx="2362200" cy="1640995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" y="4200391"/>
            <a:ext cx="2107118" cy="8222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9" name="TextBox 48"/>
          <p:cNvSpPr txBox="1"/>
          <p:nvPr/>
        </p:nvSpPr>
        <p:spPr>
          <a:xfrm>
            <a:off x="956277" y="4960610"/>
            <a:ext cx="22830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1.18%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ownership </a:t>
            </a:r>
            <a:r>
              <a:rPr lang="en-US" sz="2000" dirty="0">
                <a:solidFill>
                  <a:schemeClr val="accent4"/>
                </a:solidFill>
              </a:rPr>
              <a:t>stake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991600" y="4114800"/>
            <a:ext cx="2362200" cy="1640995"/>
            <a:chOff x="1217029" y="4770654"/>
            <a:chExt cx="2362200" cy="1640995"/>
          </a:xfrm>
          <a:solidFill>
            <a:schemeClr val="tx1"/>
          </a:solidFill>
        </p:grpSpPr>
        <p:sp>
          <p:nvSpPr>
            <p:cNvPr id="58" name="Rectangle 57"/>
            <p:cNvSpPr/>
            <p:nvPr/>
          </p:nvSpPr>
          <p:spPr bwMode="auto">
            <a:xfrm flipV="1">
              <a:off x="1217029" y="4770654"/>
              <a:ext cx="2362200" cy="1640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7029" y="5608854"/>
              <a:ext cx="23622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A convertible </a:t>
              </a:r>
              <a:br>
                <a:rPr lang="en-US" dirty="0">
                  <a:solidFill>
                    <a:schemeClr val="accent4"/>
                  </a:solidFill>
                </a:rPr>
              </a:br>
              <a:r>
                <a:rPr lang="en-US" dirty="0">
                  <a:solidFill>
                    <a:schemeClr val="accent4"/>
                  </a:solidFill>
                </a:rPr>
                <a:t>debt </a:t>
              </a:r>
              <a:r>
                <a:rPr lang="en-US" dirty="0" smtClean="0">
                  <a:solidFill>
                    <a:schemeClr val="accent4"/>
                  </a:solidFill>
                </a:rPr>
                <a:t>investment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11" y="4306422"/>
            <a:ext cx="1855424" cy="6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9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445216"/>
              </p:ext>
            </p:extLst>
          </p:nvPr>
        </p:nvGraphicFramePr>
        <p:xfrm>
          <a:off x="1143001" y="1989138"/>
          <a:ext cx="9677400" cy="352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5000" y="5715000"/>
            <a:ext cx="5790076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Shareholder </a:t>
            </a:r>
            <a:r>
              <a:rPr lang="en-US" dirty="0"/>
              <a:t>Value</a:t>
            </a:r>
            <a:br>
              <a:rPr lang="en-US" dirty="0"/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Depending on when you bought in, your perspective is different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78295" y="3068094"/>
            <a:ext cx="94210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5.94%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0" y="18712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</a:rPr>
              <a:t>Ownership price 1991: </a:t>
            </a:r>
            <a:r>
              <a:rPr lang="en-US" sz="1600" b="1" dirty="0">
                <a:solidFill>
                  <a:schemeClr val="accent3"/>
                </a:solidFill>
              </a:rPr>
              <a:t>$59.31</a:t>
            </a:r>
            <a:r>
              <a:rPr lang="en-US" sz="1600" dirty="0">
                <a:solidFill>
                  <a:schemeClr val="accent3"/>
                </a:solidFill>
              </a:rPr>
              <a:t>, 2000: </a:t>
            </a:r>
            <a:r>
              <a:rPr lang="en-US" sz="1600" b="1" dirty="0">
                <a:solidFill>
                  <a:schemeClr val="accent3"/>
                </a:solidFill>
              </a:rPr>
              <a:t>$176</a:t>
            </a:r>
            <a:r>
              <a:rPr lang="en-US" sz="1600" dirty="0">
                <a:solidFill>
                  <a:schemeClr val="accent3"/>
                </a:solidFill>
              </a:rPr>
              <a:t>, 2005: </a:t>
            </a:r>
            <a:r>
              <a:rPr lang="en-US" sz="1600" b="1" dirty="0">
                <a:solidFill>
                  <a:schemeClr val="accent3"/>
                </a:solidFill>
              </a:rPr>
              <a:t>$460</a:t>
            </a:r>
            <a:r>
              <a:rPr lang="en-US" sz="1600" dirty="0">
                <a:solidFill>
                  <a:schemeClr val="accent3"/>
                </a:solidFill>
              </a:rPr>
              <a:t>, 2010: </a:t>
            </a:r>
            <a:r>
              <a:rPr lang="en-US" sz="1600" b="1" dirty="0">
                <a:solidFill>
                  <a:schemeClr val="accent3"/>
                </a:solidFill>
              </a:rPr>
              <a:t>$495</a:t>
            </a:r>
            <a:r>
              <a:rPr lang="en-US" sz="1600" dirty="0">
                <a:solidFill>
                  <a:schemeClr val="accent3"/>
                </a:solidFill>
              </a:rPr>
              <a:t>, 2015: </a:t>
            </a:r>
            <a:r>
              <a:rPr lang="en-US" sz="1600" b="1" dirty="0">
                <a:solidFill>
                  <a:schemeClr val="accent3"/>
                </a:solidFill>
              </a:rPr>
              <a:t>$</a:t>
            </a:r>
            <a:r>
              <a:rPr lang="en-US" sz="1600" b="1" dirty="0" smtClean="0">
                <a:solidFill>
                  <a:schemeClr val="accent3"/>
                </a:solidFill>
              </a:rPr>
              <a:t>1,125; </a:t>
            </a:r>
            <a:r>
              <a:rPr lang="en-US" sz="1600" dirty="0" smtClean="0">
                <a:solidFill>
                  <a:schemeClr val="accent3"/>
                </a:solidFill>
              </a:rPr>
              <a:t>2016: </a:t>
            </a:r>
            <a:r>
              <a:rPr lang="en-US" sz="1600" b="1" dirty="0" smtClean="0">
                <a:solidFill>
                  <a:schemeClr val="accent3"/>
                </a:solidFill>
              </a:rPr>
              <a:t>$1,225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43600" y="5715000"/>
            <a:ext cx="5561476" cy="838200"/>
          </a:xfrm>
        </p:spPr>
        <p:txBody>
          <a:bodyPr/>
          <a:lstStyle/>
          <a:p>
            <a:r>
              <a:rPr lang="en-US" dirty="0" smtClean="0"/>
              <a:t>Let your Board know how you hope they vote:  Current year dividends to help your operation, or shareholder value for the long term</a:t>
            </a:r>
            <a:endParaRPr lang="en-US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our per-share price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Balancing today’s payback against the value of your equity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19200" y="5562600"/>
            <a:ext cx="281940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50" dirty="0"/>
              <a:t>*Restated 9/30/08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37002"/>
              </p:ext>
            </p:extLst>
          </p:nvPr>
        </p:nvGraphicFramePr>
        <p:xfrm>
          <a:off x="1143000" y="1828800"/>
          <a:ext cx="10361613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12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CFO might consider “burn it down” barriers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45309" y="2249754"/>
            <a:ext cx="4341092" cy="3364046"/>
          </a:xfrm>
        </p:spPr>
        <p:txBody>
          <a:bodyPr/>
          <a:lstStyle/>
          <a:p>
            <a:r>
              <a:rPr lang="en-US" sz="1800" dirty="0"/>
              <a:t>“Customers should pay for what you’ve built” (legacy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“Equity is the fuel for your future</a:t>
            </a:r>
            <a:r>
              <a:rPr lang="en-US" sz="1800" dirty="0" smtClean="0"/>
              <a:t>”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“The only ROI that matters is measured in hard dollars”</a:t>
            </a:r>
          </a:p>
          <a:p>
            <a:r>
              <a:rPr lang="en-US" sz="1800" dirty="0"/>
              <a:t>“Chasing the customers with the widest profit margin will secure your future”</a:t>
            </a:r>
          </a:p>
          <a:p>
            <a:r>
              <a:rPr lang="en-US" sz="1800" dirty="0"/>
              <a:t>“Cashing out at your highest value optimizes your owners’ interests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07708" y="2242376"/>
            <a:ext cx="5550892" cy="3364046"/>
          </a:xfrm>
        </p:spPr>
        <p:txBody>
          <a:bodyPr/>
          <a:lstStyle/>
          <a:p>
            <a:r>
              <a:rPr lang="en-US" sz="1800" dirty="0"/>
              <a:t>Build a firm where people pay for what you’re doing today, not what you did yesterday</a:t>
            </a:r>
          </a:p>
          <a:p>
            <a:r>
              <a:rPr lang="en-US" sz="1800" dirty="0"/>
              <a:t>Today’s patronage is far more valuable than yesterday’s residual</a:t>
            </a:r>
          </a:p>
          <a:p>
            <a:r>
              <a:rPr lang="en-US" sz="1800" dirty="0"/>
              <a:t>With every dollar earned, you pay a tax; with everything learned, your future is secured</a:t>
            </a:r>
          </a:p>
          <a:p>
            <a:r>
              <a:rPr lang="en-US" sz="1800" dirty="0"/>
              <a:t>Be careful – good companies abandon more markets than find big </a:t>
            </a:r>
            <a:r>
              <a:rPr lang="en-US" sz="1800" dirty="0" smtClean="0"/>
              <a:t>whales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Optimizing of the value of our firm is not more important than sustainability and the agenda of our customer-owners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1" y="1797910"/>
            <a:ext cx="4495800" cy="3991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       What </a:t>
            </a:r>
            <a:r>
              <a:rPr lang="en-US" dirty="0"/>
              <a:t>do we need to burn down?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40" y="1561731"/>
            <a:ext cx="438651" cy="6243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096000" y="1797910"/>
            <a:ext cx="5562600" cy="39915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</a:t>
            </a:r>
            <a:r>
              <a:rPr lang="en-US" dirty="0" smtClean="0"/>
              <a:t>       Where </a:t>
            </a:r>
            <a:r>
              <a:rPr lang="en-US" dirty="0"/>
              <a:t>do we need to be revolutionists?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42" y="1625510"/>
            <a:ext cx="461779" cy="5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key to solving a riddle is identifying the tricky part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Engaging a Builder’s Soul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CEO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Riddles are at the center of any lifetime work worth doing</a:t>
            </a:r>
          </a:p>
          <a:p>
            <a:r>
              <a:rPr lang="en-US" dirty="0" smtClean="0"/>
              <a:t>Business school prepares you for the easy answers</a:t>
            </a:r>
          </a:p>
          <a:p>
            <a:r>
              <a:rPr lang="en-US" dirty="0" smtClean="0"/>
              <a:t>Life teaches you to look for the tricky part before you answer</a:t>
            </a:r>
            <a:endParaRPr lang="en-US" dirty="0" smtClean="0"/>
          </a:p>
          <a:p>
            <a:pPr lvl="1"/>
            <a:r>
              <a:rPr lang="en-US" sz="1800" dirty="0" smtClean="0"/>
              <a:t>Capital </a:t>
            </a:r>
            <a:r>
              <a:rPr lang="en-US" sz="1800" dirty="0"/>
              <a:t>is not the </a:t>
            </a:r>
            <a:r>
              <a:rPr lang="en-US" sz="1800" dirty="0" smtClean="0"/>
              <a:t>tricky part, </a:t>
            </a:r>
            <a:r>
              <a:rPr lang="en-US" sz="1800" b="1" dirty="0">
                <a:solidFill>
                  <a:schemeClr val="accent3"/>
                </a:solidFill>
              </a:rPr>
              <a:t>earning </a:t>
            </a:r>
            <a:r>
              <a:rPr lang="en-US" sz="1800" b="1" dirty="0" smtClean="0">
                <a:solidFill>
                  <a:schemeClr val="accent3"/>
                </a:solidFill>
              </a:rPr>
              <a:t>is</a:t>
            </a:r>
            <a:endParaRPr lang="en-US" sz="1800" b="1" dirty="0">
              <a:solidFill>
                <a:schemeClr val="accent3"/>
              </a:solidFill>
            </a:endParaRPr>
          </a:p>
          <a:p>
            <a:pPr lvl="1"/>
            <a:r>
              <a:rPr lang="en-US" sz="1800" dirty="0" smtClean="0"/>
              <a:t>Technical </a:t>
            </a:r>
            <a:r>
              <a:rPr lang="en-US" sz="1800" dirty="0"/>
              <a:t>skills </a:t>
            </a:r>
            <a:r>
              <a:rPr lang="en-US" sz="1800" dirty="0" smtClean="0"/>
              <a:t>are not </a:t>
            </a:r>
            <a:r>
              <a:rPr lang="en-US" sz="1800" dirty="0"/>
              <a:t>the </a:t>
            </a:r>
            <a:r>
              <a:rPr lang="en-US" sz="1800" dirty="0"/>
              <a:t>tricky part, </a:t>
            </a:r>
            <a:r>
              <a:rPr lang="en-US" sz="1800" b="1" dirty="0">
                <a:solidFill>
                  <a:schemeClr val="accent3"/>
                </a:solidFill>
              </a:rPr>
              <a:t>user engagement </a:t>
            </a:r>
            <a:r>
              <a:rPr lang="en-US" sz="1800" b="1" dirty="0">
                <a:solidFill>
                  <a:schemeClr val="accent3"/>
                </a:solidFill>
              </a:rPr>
              <a:t>is</a:t>
            </a:r>
            <a:endParaRPr lang="en-US" sz="1800" b="1" dirty="0">
              <a:solidFill>
                <a:schemeClr val="accent3"/>
              </a:solidFill>
            </a:endParaRPr>
          </a:p>
          <a:p>
            <a:pPr lvl="1"/>
            <a:r>
              <a:rPr lang="en-US" sz="1800" dirty="0" smtClean="0"/>
              <a:t>Ideas </a:t>
            </a:r>
            <a:r>
              <a:rPr lang="en-US" sz="1800" dirty="0"/>
              <a:t>(templates) </a:t>
            </a:r>
            <a:r>
              <a:rPr lang="en-US" sz="1800" dirty="0" smtClean="0"/>
              <a:t>are not </a:t>
            </a:r>
            <a:r>
              <a:rPr lang="en-US" sz="1800" dirty="0"/>
              <a:t>the </a:t>
            </a:r>
            <a:r>
              <a:rPr lang="en-US" sz="1800" dirty="0"/>
              <a:t>tricky part, </a:t>
            </a:r>
            <a:r>
              <a:rPr lang="en-US" sz="1800" b="1" dirty="0">
                <a:solidFill>
                  <a:schemeClr val="accent3"/>
                </a:solidFill>
              </a:rPr>
              <a:t>fitting a </a:t>
            </a:r>
            <a:r>
              <a:rPr lang="en-US" sz="1800" b="1" dirty="0">
                <a:solidFill>
                  <a:schemeClr val="accent3"/>
                </a:solidFill>
              </a:rPr>
              <a:t>credit union ROI </a:t>
            </a:r>
            <a:r>
              <a:rPr lang="en-US" sz="1800" b="1" dirty="0">
                <a:solidFill>
                  <a:schemeClr val="accent3"/>
                </a:solidFill>
              </a:rPr>
              <a:t>model </a:t>
            </a:r>
            <a:r>
              <a:rPr lang="en-US" sz="1800" b="1" dirty="0">
                <a:solidFill>
                  <a:schemeClr val="accent3"/>
                </a:solidFill>
              </a:rPr>
              <a:t>is</a:t>
            </a:r>
            <a:endParaRPr lang="en-US" sz="1800" b="1" dirty="0">
              <a:solidFill>
                <a:schemeClr val="accent3"/>
              </a:solidFill>
            </a:endParaRPr>
          </a:p>
          <a:p>
            <a:pPr lvl="1"/>
            <a:r>
              <a:rPr lang="en-US" sz="1800" dirty="0" smtClean="0"/>
              <a:t>Competition </a:t>
            </a:r>
            <a:r>
              <a:rPr lang="en-US" sz="1800" dirty="0"/>
              <a:t>is not the </a:t>
            </a:r>
            <a:r>
              <a:rPr lang="en-US" sz="1800" dirty="0"/>
              <a:t>tricky part, </a:t>
            </a:r>
            <a:r>
              <a:rPr lang="en-US" sz="1800" b="1" dirty="0">
                <a:solidFill>
                  <a:schemeClr val="accent3"/>
                </a:solidFill>
              </a:rPr>
              <a:t>finding your own path </a:t>
            </a:r>
            <a:r>
              <a:rPr lang="en-US" sz="1800" b="1" dirty="0">
                <a:solidFill>
                  <a:schemeClr val="accent3"/>
                </a:solidFill>
              </a:rPr>
              <a:t>is</a:t>
            </a:r>
            <a:endParaRPr lang="en-US" sz="1800" b="1" dirty="0">
              <a:solidFill>
                <a:schemeClr val="accent3"/>
              </a:solidFill>
            </a:endParaRPr>
          </a:p>
          <a:p>
            <a:pPr lvl="1"/>
            <a:r>
              <a:rPr lang="en-US" sz="1800" dirty="0" smtClean="0"/>
              <a:t>Buying solutions </a:t>
            </a:r>
            <a:r>
              <a:rPr lang="en-US" sz="1800" dirty="0"/>
              <a:t>is not the </a:t>
            </a:r>
            <a:r>
              <a:rPr lang="en-US" sz="1800" dirty="0"/>
              <a:t>tricky part, </a:t>
            </a:r>
            <a:r>
              <a:rPr lang="en-US" sz="1800" b="1" dirty="0">
                <a:solidFill>
                  <a:schemeClr val="accent3"/>
                </a:solidFill>
              </a:rPr>
              <a:t>fitting them to your condition </a:t>
            </a:r>
            <a:r>
              <a:rPr lang="en-US" sz="1800" b="1" dirty="0">
                <a:solidFill>
                  <a:schemeClr val="accent3"/>
                </a:solidFill>
              </a:rPr>
              <a:t>is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0" y="5715000"/>
            <a:ext cx="6780676" cy="838200"/>
          </a:xfrm>
        </p:spPr>
        <p:txBody>
          <a:bodyPr/>
          <a:lstStyle/>
          <a:p>
            <a:r>
              <a:rPr lang="en-US" dirty="0" smtClean="0"/>
              <a:t>Cooperatives count on working with customers </a:t>
            </a:r>
            <a:br>
              <a:rPr lang="en-US" dirty="0" smtClean="0"/>
            </a:br>
            <a:r>
              <a:rPr lang="en-US" dirty="0" smtClean="0"/>
              <a:t>who are constantly facing the tricky parts</a:t>
            </a:r>
          </a:p>
          <a:p>
            <a:r>
              <a:rPr lang="en-US" dirty="0" smtClean="0"/>
              <a:t>That’s why cooperatives give customers the power of ownership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24110"/>
            <a:ext cx="10667999" cy="1128490"/>
          </a:xfrm>
        </p:spPr>
        <p:txBody>
          <a:bodyPr/>
          <a:lstStyle/>
          <a:p>
            <a:r>
              <a:rPr lang="en-US" dirty="0"/>
              <a:t>The key to solving a riddle is identifying the tricky part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29800" y="1861178"/>
            <a:ext cx="1828800" cy="1687890"/>
          </a:xfrm>
          <a:prstGeom prst="wedgeEllipseCallout">
            <a:avLst>
              <a:gd name="adj1" fmla="val -55654"/>
              <a:gd name="adj2" fmla="val -56490"/>
            </a:avLst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Q: Who’s buried in Grant’s tomb?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514706"/>
              </p:ext>
            </p:extLst>
          </p:nvPr>
        </p:nvGraphicFramePr>
        <p:xfrm>
          <a:off x="1143000" y="1828800"/>
          <a:ext cx="10361614" cy="2819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4400"/>
                <a:gridCol w="5637214"/>
              </a:tblGrid>
              <a:tr h="4762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What they teach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you in business school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What customer-owners taught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me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4329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tricky part is earning...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...in a cooperative community</a:t>
                      </a:r>
                      <a:endParaRPr lang="en-US" sz="1400" dirty="0"/>
                    </a:p>
                  </a:txBody>
                  <a:tcPr anchor="ctr"/>
                </a:tc>
              </a:tr>
              <a:tr h="4329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tricky part is user engagement...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...with the customer who built the company to engage</a:t>
                      </a:r>
                      <a:endParaRPr lang="en-US" sz="1400" dirty="0"/>
                    </a:p>
                  </a:txBody>
                  <a:tcPr anchor="ctr"/>
                </a:tc>
              </a:tr>
              <a:tr h="522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tricky part is fitting a credit union ROI model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Slim margins, diverse opinions, local is everything</a:t>
                      </a:r>
                      <a:endParaRPr lang="en-US" sz="1400" dirty="0"/>
                    </a:p>
                  </a:txBody>
                  <a:tcPr anchor="ctr"/>
                </a:tc>
              </a:tr>
              <a:tr h="4329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tricky part is finding your own path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Second-to-market tactics for a unique situation</a:t>
                      </a:r>
                      <a:endParaRPr lang="en-US" sz="1400" dirty="0"/>
                    </a:p>
                  </a:txBody>
                  <a:tcPr anchor="ctr"/>
                </a:tc>
              </a:tr>
              <a:tr h="522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tricky part is fitting solutions to your condition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the customer-owner’s specification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Our network came together because of a </a:t>
            </a:r>
            <a:br>
              <a:rPr lang="en-US" dirty="0" smtClean="0"/>
            </a:br>
            <a:r>
              <a:rPr lang="en-US" dirty="0" smtClean="0"/>
              <a:t>unique understanding of its own needs</a:t>
            </a:r>
          </a:p>
          <a:p>
            <a:r>
              <a:rPr lang="en-US" dirty="0" smtClean="0"/>
              <a:t>It anticipated the tricky parts, and was stubborn about building solutions that would fit those needs</a:t>
            </a:r>
          </a:p>
          <a:p>
            <a:r>
              <a:rPr lang="en-US" b="1" dirty="0" smtClean="0"/>
              <a:t>It ignited a community of builders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24110"/>
            <a:ext cx="10820399" cy="1128490"/>
          </a:xfrm>
        </p:spPr>
        <p:txBody>
          <a:bodyPr/>
          <a:lstStyle/>
          <a:p>
            <a:r>
              <a:rPr lang="en-US" dirty="0"/>
              <a:t>The key to solving a riddle is identifying the tricky part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believe we need to be builders together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62400" y="1828800"/>
            <a:ext cx="7010401" cy="1752600"/>
          </a:xfrm>
        </p:spPr>
        <p:txBody>
          <a:bodyPr/>
          <a:lstStyle/>
          <a:p>
            <a:r>
              <a:rPr lang="en-US" dirty="0" smtClean="0"/>
              <a:t>Builders plan for rebirth</a:t>
            </a:r>
          </a:p>
          <a:p>
            <a:pPr lvl="1"/>
            <a:r>
              <a:rPr lang="en-US" sz="1800" dirty="0" smtClean="0"/>
              <a:t>They look ahead</a:t>
            </a:r>
          </a:p>
          <a:p>
            <a:pPr lvl="1"/>
            <a:r>
              <a:rPr lang="en-US" sz="1800" dirty="0" smtClean="0"/>
              <a:t>They take responsibility for altering the path</a:t>
            </a:r>
          </a:p>
          <a:p>
            <a:pPr lvl="1"/>
            <a:r>
              <a:rPr lang="en-US" sz="1800" dirty="0" smtClean="0"/>
              <a:t>They persevere through the process to the other side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43000" y="3886200"/>
            <a:ext cx="6172200" cy="2438400"/>
          </a:xfrm>
        </p:spPr>
        <p:txBody>
          <a:bodyPr/>
          <a:lstStyle/>
          <a:p>
            <a:r>
              <a:rPr lang="en-US" dirty="0" smtClean="0"/>
              <a:t>But our rebirth will not be ensured by crafting an industry response, or by looking to build an industry or change its path</a:t>
            </a:r>
          </a:p>
          <a:p>
            <a:pPr lvl="1"/>
            <a:r>
              <a:rPr lang="en-US" sz="1800" dirty="0" smtClean="0"/>
              <a:t>Our rebirth counts on what you will teach us about what you need for your rebirth</a:t>
            </a:r>
          </a:p>
          <a:p>
            <a:pPr lvl="1"/>
            <a:r>
              <a:rPr lang="en-US" sz="1800" dirty="0" smtClean="0"/>
              <a:t>Our rebirth depends on the builder in each of you to teach us what is unique about your riddle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19" y="1779814"/>
            <a:ext cx="2664281" cy="1741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4" b="11288"/>
          <a:stretch/>
        </p:blipFill>
        <p:spPr>
          <a:xfrm>
            <a:off x="7503299" y="3886200"/>
            <a:ext cx="4015384" cy="2608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9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1" y="1752600"/>
            <a:ext cx="7086599" cy="1841841"/>
          </a:xfrm>
        </p:spPr>
        <p:txBody>
          <a:bodyPr/>
          <a:lstStyle/>
          <a:p>
            <a:r>
              <a:rPr lang="en-US" sz="4000" dirty="0" smtClean="0"/>
              <a:t>How do we engage the Builder’s Soul?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 the answers to this problem different in this generation?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Chairman’s Comments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trust the path to sustainability starts with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1828800"/>
            <a:ext cx="7010401" cy="1600200"/>
          </a:xfrm>
        </p:spPr>
        <p:txBody>
          <a:bodyPr/>
          <a:lstStyle/>
          <a:p>
            <a:r>
              <a:rPr lang="en-US" dirty="0" smtClean="0"/>
              <a:t>It’s customer-owners who are constantly challenging our sustainability </a:t>
            </a:r>
          </a:p>
          <a:p>
            <a:pPr lvl="1"/>
            <a:r>
              <a:rPr lang="en-US" dirty="0" smtClean="0"/>
              <a:t>They want to know if we’ll be ready for the future </a:t>
            </a:r>
            <a:br>
              <a:rPr lang="en-US" dirty="0" smtClean="0"/>
            </a:br>
            <a:r>
              <a:rPr lang="en-US" dirty="0" smtClean="0"/>
              <a:t>they will face</a:t>
            </a:r>
          </a:p>
          <a:p>
            <a:r>
              <a:rPr lang="en-US" dirty="0" smtClean="0"/>
              <a:t>It’s customer-owners who should lead and give the firm a sense of urgency about its future, with rebirth constantly in mind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267200"/>
            <a:ext cx="10361612" cy="1636644"/>
          </a:xfrm>
        </p:spPr>
        <p:txBody>
          <a:bodyPr/>
          <a:lstStyle/>
          <a:p>
            <a:r>
              <a:rPr lang="en-US" dirty="0" smtClean="0"/>
              <a:t>When customer-owners leave it to their vendors to decide what is urgent or not, they risk that what they’ll need for the future will be late</a:t>
            </a:r>
          </a:p>
          <a:p>
            <a:pPr lvl="1"/>
            <a:r>
              <a:rPr lang="en-US" dirty="0"/>
              <a:t>As Scott reminded us earlier, “We have to vest in building new realities...we have to be the founders of the future”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34200" y="5715000"/>
            <a:ext cx="4570876" cy="838200"/>
          </a:xfrm>
        </p:spPr>
        <p:txBody>
          <a:bodyPr/>
          <a:lstStyle/>
          <a:p>
            <a:r>
              <a:rPr lang="en-US" dirty="0" smtClean="0"/>
              <a:t>CUSO or credit union, our sustainability is squarely in the hands of customer-owners willing to come forward and build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764184"/>
            <a:ext cx="2664281" cy="17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trust the path to sustainability starts with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53200" y="5715000"/>
            <a:ext cx="5029200" cy="838200"/>
          </a:xfrm>
        </p:spPr>
        <p:txBody>
          <a:bodyPr/>
          <a:lstStyle/>
          <a:p>
            <a:r>
              <a:rPr lang="en-US" dirty="0" smtClean="0"/>
              <a:t>To ignite a builder’s soul, every individual needs to feel that they are significant on the path to the solution’s ultimate design</a:t>
            </a:r>
          </a:p>
          <a:p>
            <a:r>
              <a:rPr lang="en-US" dirty="0" smtClean="0"/>
              <a:t>An owner has the right to decide where to engage on that path, and should have our trust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4259356" cy="329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54" y="1752600"/>
            <a:ext cx="4480354" cy="26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trust the path to sustainability starts with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1143000" y="1828800"/>
            <a:ext cx="4094758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network, all innovation is the result of what happens at the edge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our network, our innovation starts with you and your members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starts with you being ready to burn down the barriers and lead as a builder, with the passion of a revolutionist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566">
            <a:off x="9462162" y="4202617"/>
            <a:ext cx="2170963" cy="2807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10121"/>
            <a:ext cx="4920615" cy="49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Election Results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Let’s see who won!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And the winners are...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Back to the party!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CU*Answers founders had to find a way</a:t>
            </a:r>
            <a:br>
              <a:rPr lang="en-US" dirty="0" smtClean="0"/>
            </a:br>
            <a:r>
              <a:rPr lang="en-US" dirty="0" smtClean="0"/>
              <a:t>to inspire their peers to want to build</a:t>
            </a:r>
            <a:br>
              <a:rPr lang="en-US" dirty="0" smtClean="0"/>
            </a:br>
            <a:r>
              <a:rPr lang="en-US" dirty="0" smtClean="0"/>
              <a:t>their own solutions</a:t>
            </a:r>
          </a:p>
          <a:p>
            <a:r>
              <a:rPr lang="en-US" dirty="0" smtClean="0"/>
              <a:t>They knew that CU*Answers would never be successful at selling solutions, unless its stakeholders had a passion for building their own </a:t>
            </a:r>
          </a:p>
          <a:p>
            <a:r>
              <a:rPr lang="en-US" dirty="0" smtClean="0"/>
              <a:t>They had a “rad” idea (or whatever the 70s equivalent)</a:t>
            </a:r>
            <a:r>
              <a:rPr lang="en-US" dirty="0"/>
              <a:t> </a:t>
            </a:r>
            <a:r>
              <a:rPr lang="en-US" dirty="0" smtClean="0"/>
              <a:t>that there was an advantage in igniting a builder’s soul in their peers</a:t>
            </a:r>
          </a:p>
          <a:p>
            <a:r>
              <a:rPr lang="en-US" dirty="0" smtClean="0"/>
              <a:t>Today, Randy reminded us that our ongoing success relies on the fact that as peers, we </a:t>
            </a:r>
            <a:r>
              <a:rPr lang="en-US" dirty="0"/>
              <a:t>can still foster </a:t>
            </a:r>
            <a:r>
              <a:rPr lang="en-US" dirty="0" smtClean="0"/>
              <a:t>the builder’s soul </a:t>
            </a:r>
          </a:p>
          <a:p>
            <a:pPr lvl="1"/>
            <a:r>
              <a:rPr lang="en-US" sz="1800" dirty="0" smtClean="0"/>
              <a:t>We can count on ourselves to create the advantage that will sustain our organizations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and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9"/>
          <a:stretch/>
        </p:blipFill>
        <p:spPr>
          <a:xfrm>
            <a:off x="9055929" y="292001"/>
            <a:ext cx="1459671" cy="190653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bobmack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876" y="292001"/>
            <a:ext cx="1320800" cy="190653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1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28800"/>
            <a:ext cx="5715000" cy="3777622"/>
          </a:xfrm>
        </p:spPr>
        <p:txBody>
          <a:bodyPr/>
          <a:lstStyle/>
          <a:p>
            <a:r>
              <a:rPr lang="en-US" dirty="0" smtClean="0"/>
              <a:t>Rebirth of a business, or even an industry, requires some key people to understand how to disrupt the path they’re on</a:t>
            </a:r>
          </a:p>
          <a:p>
            <a:pPr lvl="1"/>
            <a:r>
              <a:rPr lang="en-US" sz="1800" dirty="0" smtClean="0"/>
              <a:t>They might even need to ignore what they’ve learned, in search for new paths forward</a:t>
            </a:r>
          </a:p>
          <a:p>
            <a:r>
              <a:rPr lang="en-US" dirty="0" smtClean="0"/>
              <a:t>“Burning it down” means we challenge ourselves to remove barriers and consider new possibilities for our success</a:t>
            </a:r>
          </a:p>
          <a:p>
            <a:r>
              <a:rPr lang="en-US" dirty="0" smtClean="0"/>
              <a:t>“Revolution for evolution” is simply a call for the effort it will take, the energy required, and what we must risk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8600" y="5715000"/>
            <a:ext cx="3656476" cy="838200"/>
          </a:xfrm>
        </p:spPr>
        <p:txBody>
          <a:bodyPr/>
          <a:lstStyle/>
          <a:p>
            <a:r>
              <a:rPr lang="en-US" dirty="0" smtClean="0"/>
              <a:t>As CEOs, we have to do more than just ponder what ifs, we have to pick which ones to act on</a:t>
            </a:r>
          </a:p>
          <a:p>
            <a:r>
              <a:rPr lang="en-US" dirty="0" smtClean="0"/>
              <a:t>We have to vest in building new realities...we have to be the founders of the future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might be considered founders to the next generation of CU*Answers stakeholders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57" y="2133600"/>
            <a:ext cx="3471862" cy="22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5" y="2514600"/>
            <a:ext cx="2604837" cy="17365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5" y="2518610"/>
            <a:ext cx="2592807" cy="1728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05" y="2522622"/>
            <a:ext cx="2592807" cy="1728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40" y="2522622"/>
            <a:ext cx="2592805" cy="1728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5" y="317500"/>
            <a:ext cx="2592805" cy="1728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7500"/>
            <a:ext cx="2590800" cy="1727200"/>
          </a:xfrm>
          <a:prstGeom prst="rect">
            <a:avLst/>
          </a:prstGeom>
        </p:spPr>
      </p:pic>
      <p:sp>
        <p:nvSpPr>
          <p:cNvPr id="31" name="Text Placeholder 30"/>
          <p:cNvSpPr>
            <a:spLocks noGrp="1"/>
          </p:cNvSpPr>
          <p:nvPr>
            <p:ph type="body" sz="quarter" idx="4294967295"/>
          </p:nvPr>
        </p:nvSpPr>
        <p:spPr>
          <a:xfrm>
            <a:off x="5486400" y="6019800"/>
            <a:ext cx="6172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As always, I want to thank my fellow Board members for another great year, and for all their hard work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0663" y="1673368"/>
            <a:ext cx="2377440" cy="72327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2"/>
                </a:solidFill>
              </a:rPr>
              <a:t>Linda </a:t>
            </a:r>
            <a:r>
              <a:rPr lang="en-US" sz="1100" b="1" dirty="0" err="1" smtClean="0">
                <a:solidFill>
                  <a:schemeClr val="bg2"/>
                </a:solidFill>
              </a:rPr>
              <a:t>Bodie</a:t>
            </a:r>
            <a:endParaRPr lang="en-US" sz="1100" b="1" dirty="0">
              <a:solidFill>
                <a:schemeClr val="bg2"/>
              </a:solidFill>
            </a:endParaRP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</a:t>
            </a:r>
            <a:r>
              <a:rPr lang="en-US" sz="1000" dirty="0" smtClean="0">
                <a:solidFill>
                  <a:schemeClr val="bg2"/>
                </a:solidFill>
              </a:rPr>
              <a:t>Element Federal CU</a:t>
            </a:r>
            <a:endParaRPr lang="en-US" sz="1000" dirty="0">
              <a:solidFill>
                <a:schemeClr val="bg2"/>
              </a:solidFill>
            </a:endParaRPr>
          </a:p>
          <a:p>
            <a:pPr algn="r"/>
            <a:r>
              <a:rPr lang="en-US" sz="1000" dirty="0" smtClean="0">
                <a:solidFill>
                  <a:schemeClr val="bg2"/>
                </a:solidFill>
              </a:rPr>
              <a:t>Charleston, West Virginia</a:t>
            </a:r>
            <a:endParaRPr lang="en-US" sz="1000" dirty="0">
              <a:solidFill>
                <a:schemeClr val="bg2"/>
              </a:solidFill>
            </a:endParaRP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October </a:t>
            </a:r>
            <a:r>
              <a:rPr lang="en-US" sz="1000" dirty="0" smtClean="0">
                <a:solidFill>
                  <a:schemeClr val="bg2"/>
                </a:solidFill>
              </a:rPr>
              <a:t>2013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8715" y="3891019"/>
            <a:ext cx="2377440" cy="72327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Dean Wilson, Director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</a:t>
            </a:r>
            <a:r>
              <a:rPr lang="en-US" sz="1000" dirty="0" smtClean="0">
                <a:solidFill>
                  <a:schemeClr val="bg2"/>
                </a:solidFill>
              </a:rPr>
              <a:t>Focus Credit </a:t>
            </a:r>
            <a:r>
              <a:rPr lang="en-US" sz="1000" dirty="0">
                <a:solidFill>
                  <a:schemeClr val="bg2"/>
                </a:solidFill>
              </a:rPr>
              <a:t>Union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Wauwatosa, Wisconsin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January 2008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199" y="3867632"/>
            <a:ext cx="2377440" cy="72327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Don Mills, Director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Alpena Alcona Area </a:t>
            </a:r>
            <a:r>
              <a:rPr lang="en-US" sz="1000" dirty="0" smtClean="0">
                <a:solidFill>
                  <a:schemeClr val="bg2"/>
                </a:solidFill>
              </a:rPr>
              <a:t>CU</a:t>
            </a:r>
            <a:endParaRPr lang="en-US" sz="1000" dirty="0">
              <a:solidFill>
                <a:schemeClr val="bg2"/>
              </a:solidFill>
            </a:endParaRP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Alpena, Michigan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June 2010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1896" y="1669865"/>
            <a:ext cx="2377440" cy="72327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Scott McFarland, </a:t>
            </a:r>
            <a:r>
              <a:rPr lang="en-US" sz="1100" b="1" dirty="0" smtClean="0">
                <a:solidFill>
                  <a:schemeClr val="bg2"/>
                </a:solidFill>
              </a:rPr>
              <a:t>Chairman</a:t>
            </a:r>
            <a:endParaRPr lang="en-US" sz="1100" b="1" dirty="0">
              <a:solidFill>
                <a:schemeClr val="bg2"/>
              </a:solidFill>
            </a:endParaRP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Honor Credit Union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Berrien Springs, Michigan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August 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8604" y="3880810"/>
            <a:ext cx="2377440" cy="892552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Vickie Schmitzer, Secretary/Treasurer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Frankenmuth Credit Union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Frankenmuth, Michigan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October 2007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3881650"/>
            <a:ext cx="2556302" cy="72327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Jeff Jorgensen, Director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Sioux Empire </a:t>
            </a:r>
            <a:r>
              <a:rPr lang="en-US" sz="1000" dirty="0" smtClean="0">
                <a:solidFill>
                  <a:schemeClr val="bg2"/>
                </a:solidFill>
              </a:rPr>
              <a:t>Federal CU</a:t>
            </a:r>
            <a:endParaRPr lang="en-US" sz="1000" dirty="0">
              <a:solidFill>
                <a:schemeClr val="bg2"/>
              </a:solidFill>
            </a:endParaRP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Sioux Falls, South Dakota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December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5091756"/>
            <a:ext cx="381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816" y="100362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</a:t>
            </a:r>
            <a:b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2015-2016 </a:t>
            </a:r>
            <a:b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Board of Directors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0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950392" cy="3549022"/>
          </a:xfrm>
        </p:spPr>
        <p:txBody>
          <a:bodyPr/>
          <a:lstStyle/>
          <a:p>
            <a:r>
              <a:rPr lang="en-US" dirty="0" smtClean="0"/>
              <a:t>Allegan Community FCU</a:t>
            </a:r>
            <a:br>
              <a:rPr lang="en-US" dirty="0" smtClean="0"/>
            </a:br>
            <a:r>
              <a:rPr lang="en-US" sz="1600" dirty="0" smtClean="0"/>
              <a:t>(Allegan, MI)</a:t>
            </a:r>
          </a:p>
          <a:p>
            <a:r>
              <a:rPr lang="en-US" dirty="0" smtClean="0"/>
              <a:t>Cincinnati Police Federal CU</a:t>
            </a:r>
            <a:br>
              <a:rPr lang="en-US" dirty="0" smtClean="0"/>
            </a:br>
            <a:r>
              <a:rPr lang="en-US" sz="1600" dirty="0" smtClean="0"/>
              <a:t>(Cincinnati, OH)</a:t>
            </a:r>
          </a:p>
          <a:p>
            <a:r>
              <a:rPr lang="en-US" dirty="0" smtClean="0"/>
              <a:t>First General CU</a:t>
            </a:r>
            <a:br>
              <a:rPr lang="en-US" dirty="0" smtClean="0"/>
            </a:br>
            <a:r>
              <a:rPr lang="en-US" sz="1600" dirty="0" smtClean="0"/>
              <a:t>(Muskegon, MI)</a:t>
            </a:r>
          </a:p>
          <a:p>
            <a:r>
              <a:rPr lang="en-US" dirty="0" smtClean="0"/>
              <a:t>Glacier Hills CU</a:t>
            </a:r>
            <a:br>
              <a:rPr lang="en-US" dirty="0" smtClean="0"/>
            </a:br>
            <a:r>
              <a:rPr lang="en-US" sz="1600" dirty="0" smtClean="0"/>
              <a:t>(West Bend, WI)</a:t>
            </a:r>
          </a:p>
          <a:p>
            <a:r>
              <a:rPr lang="en-US" dirty="0" smtClean="0"/>
              <a:t>Post </a:t>
            </a:r>
            <a:r>
              <a:rPr lang="en-US" dirty="0"/>
              <a:t>Community </a:t>
            </a:r>
            <a:r>
              <a:rPr lang="en-US" dirty="0" smtClean="0"/>
              <a:t>CU</a:t>
            </a:r>
            <a:br>
              <a:rPr lang="en-US" dirty="0" smtClean="0"/>
            </a:br>
            <a:r>
              <a:rPr lang="en-US" sz="1600" dirty="0" smtClean="0"/>
              <a:t>(Battle Creek, MI)</a:t>
            </a:r>
            <a:endParaRPr lang="en-US" sz="1600" dirty="0"/>
          </a:p>
          <a:p>
            <a:r>
              <a:rPr lang="en-US" dirty="0" smtClean="0"/>
              <a:t>Shoreline CU</a:t>
            </a:r>
            <a:br>
              <a:rPr lang="en-US" dirty="0" smtClean="0"/>
            </a:br>
            <a:r>
              <a:rPr lang="en-US" sz="1600" dirty="0" smtClean="0"/>
              <a:t>(Manitowoc, WI)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8800" y="5715000"/>
            <a:ext cx="5866276" cy="83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b="0" dirty="0" smtClean="0"/>
              <a:t>Member size range: </a:t>
            </a:r>
            <a:r>
              <a:rPr lang="en-US" sz="1800" dirty="0" smtClean="0">
                <a:solidFill>
                  <a:schemeClr val="accent3"/>
                </a:solidFill>
              </a:rPr>
              <a:t>6,500 </a:t>
            </a:r>
            <a:r>
              <a:rPr lang="en-US" sz="1400" dirty="0" smtClean="0"/>
              <a:t>to </a:t>
            </a:r>
            <a:r>
              <a:rPr lang="en-US" sz="1800" dirty="0" smtClean="0">
                <a:solidFill>
                  <a:schemeClr val="accent3"/>
                </a:solidFill>
              </a:rPr>
              <a:t>14,500</a:t>
            </a:r>
            <a:r>
              <a:rPr lang="en-US" sz="1400" dirty="0" smtClean="0"/>
              <a:t> members</a:t>
            </a:r>
          </a:p>
          <a:p>
            <a:pPr>
              <a:spcBef>
                <a:spcPts val="600"/>
              </a:spcBef>
            </a:pPr>
            <a:r>
              <a:rPr lang="en-US" sz="1400" b="0" dirty="0" smtClean="0"/>
              <a:t>Average size: </a:t>
            </a:r>
            <a:r>
              <a:rPr lang="en-US" sz="1800" dirty="0" smtClean="0">
                <a:solidFill>
                  <a:schemeClr val="accent3"/>
                </a:solidFill>
              </a:rPr>
              <a:t>10,050</a:t>
            </a:r>
            <a:r>
              <a:rPr lang="en-US" sz="1400" dirty="0" smtClean="0"/>
              <a:t> members</a:t>
            </a:r>
          </a:p>
          <a:p>
            <a:pPr>
              <a:spcBef>
                <a:spcPts val="600"/>
              </a:spcBef>
            </a:pPr>
            <a:r>
              <a:rPr lang="en-US" sz="1400" b="0" dirty="0" smtClean="0"/>
              <a:t>Challenges: </a:t>
            </a:r>
            <a:r>
              <a:rPr lang="en-US" sz="1400" dirty="0" smtClean="0"/>
              <a:t>Unlimited</a:t>
            </a:r>
          </a:p>
          <a:p>
            <a:pPr>
              <a:spcBef>
                <a:spcPts val="600"/>
              </a:spcBef>
            </a:pPr>
            <a:r>
              <a:rPr lang="en-US" sz="1400" b="0" dirty="0" smtClean="0"/>
              <a:t>Ideas:</a:t>
            </a:r>
            <a:r>
              <a:rPr lang="en-US" sz="1400" dirty="0" smtClean="0"/>
              <a:t> Priceless</a:t>
            </a:r>
          </a:p>
          <a:p>
            <a:pPr>
              <a:spcBef>
                <a:spcPts val="600"/>
              </a:spcBef>
            </a:pPr>
            <a:r>
              <a:rPr lang="en-US" sz="1400" b="0" dirty="0" smtClean="0"/>
              <a:t>Potential: </a:t>
            </a:r>
            <a:r>
              <a:rPr lang="en-US" sz="1400" dirty="0" smtClean="0"/>
              <a:t>To be the customer owner that changes everything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Speaking of thank you...</a:t>
            </a:r>
            <a:br>
              <a:rPr lang="en-US" sz="2000" dirty="0" smtClean="0"/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Welcome to </a:t>
            </a:r>
            <a:r>
              <a:rPr lang="en-US" sz="3600" b="1" dirty="0" smtClean="0">
                <a:solidFill>
                  <a:schemeClr val="accent3"/>
                </a:solidFill>
              </a:rPr>
              <a:t>6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new owners in </a:t>
            </a:r>
            <a:r>
              <a:rPr lang="en-US" sz="3600" b="1" dirty="0" smtClean="0">
                <a:solidFill>
                  <a:schemeClr val="accent3"/>
                </a:solidFill>
              </a:rPr>
              <a:t>3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states!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FB0124-3324-46EC-B507-583573B8ABF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00303" y="2133600"/>
            <a:ext cx="4237474" cy="2421172"/>
            <a:chOff x="8033755" y="2438400"/>
            <a:chExt cx="3704021" cy="211637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338186" y="2438400"/>
              <a:ext cx="482876" cy="256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6" y="0"/>
                </a:cxn>
                <a:cxn ang="0">
                  <a:pos x="641" y="259"/>
                </a:cxn>
                <a:cxn ang="0">
                  <a:pos x="652" y="346"/>
                </a:cxn>
                <a:cxn ang="0">
                  <a:pos x="2" y="346"/>
                </a:cxn>
                <a:cxn ang="0">
                  <a:pos x="0" y="0"/>
                </a:cxn>
              </a:cxnLst>
              <a:rect l="0" t="0" r="r" b="b"/>
              <a:pathLst>
                <a:path w="653" h="347">
                  <a:moveTo>
                    <a:pt x="0" y="0"/>
                  </a:moveTo>
                  <a:lnTo>
                    <a:pt x="586" y="0"/>
                  </a:lnTo>
                  <a:lnTo>
                    <a:pt x="641" y="259"/>
                  </a:lnTo>
                  <a:lnTo>
                    <a:pt x="652" y="346"/>
                  </a:lnTo>
                  <a:lnTo>
                    <a:pt x="2" y="34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369011" y="3066213"/>
              <a:ext cx="210010" cy="34311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75" y="15"/>
                </a:cxn>
                <a:cxn ang="0">
                  <a:pos x="115" y="2"/>
                </a:cxn>
                <a:cxn ang="0">
                  <a:pos x="283" y="2"/>
                </a:cxn>
                <a:cxn ang="0">
                  <a:pos x="283" y="278"/>
                </a:cxn>
                <a:cxn ang="0">
                  <a:pos x="179" y="421"/>
                </a:cxn>
                <a:cxn ang="0">
                  <a:pos x="0" y="463"/>
                </a:cxn>
                <a:cxn ang="0">
                  <a:pos x="13" y="394"/>
                </a:cxn>
                <a:cxn ang="0">
                  <a:pos x="52" y="344"/>
                </a:cxn>
                <a:cxn ang="0">
                  <a:pos x="52" y="0"/>
                </a:cxn>
              </a:cxnLst>
              <a:rect l="0" t="0" r="r" b="b"/>
              <a:pathLst>
                <a:path w="284" h="464">
                  <a:moveTo>
                    <a:pt x="52" y="0"/>
                  </a:moveTo>
                  <a:lnTo>
                    <a:pt x="75" y="15"/>
                  </a:lnTo>
                  <a:lnTo>
                    <a:pt x="115" y="2"/>
                  </a:lnTo>
                  <a:lnTo>
                    <a:pt x="283" y="2"/>
                  </a:lnTo>
                  <a:lnTo>
                    <a:pt x="283" y="278"/>
                  </a:lnTo>
                  <a:lnTo>
                    <a:pt x="179" y="421"/>
                  </a:lnTo>
                  <a:lnTo>
                    <a:pt x="0" y="463"/>
                  </a:lnTo>
                  <a:lnTo>
                    <a:pt x="13" y="394"/>
                  </a:lnTo>
                  <a:lnTo>
                    <a:pt x="52" y="344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868895" y="3008534"/>
              <a:ext cx="360123" cy="22036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9" y="0"/>
                </a:cxn>
                <a:cxn ang="0">
                  <a:pos x="69" y="53"/>
                </a:cxn>
                <a:cxn ang="0">
                  <a:pos x="430" y="53"/>
                </a:cxn>
                <a:cxn ang="0">
                  <a:pos x="486" y="141"/>
                </a:cxn>
                <a:cxn ang="0">
                  <a:pos x="453" y="168"/>
                </a:cxn>
                <a:cxn ang="0">
                  <a:pos x="483" y="243"/>
                </a:cxn>
                <a:cxn ang="0">
                  <a:pos x="454" y="274"/>
                </a:cxn>
                <a:cxn ang="0">
                  <a:pos x="369" y="274"/>
                </a:cxn>
                <a:cxn ang="0">
                  <a:pos x="369" y="297"/>
                </a:cxn>
                <a:cxn ang="0">
                  <a:pos x="0" y="297"/>
                </a:cxn>
                <a:cxn ang="0">
                  <a:pos x="0" y="56"/>
                </a:cxn>
              </a:cxnLst>
              <a:rect l="0" t="0" r="r" b="b"/>
              <a:pathLst>
                <a:path w="487" h="298">
                  <a:moveTo>
                    <a:pt x="0" y="56"/>
                  </a:moveTo>
                  <a:lnTo>
                    <a:pt x="69" y="0"/>
                  </a:lnTo>
                  <a:lnTo>
                    <a:pt x="69" y="53"/>
                  </a:lnTo>
                  <a:lnTo>
                    <a:pt x="430" y="53"/>
                  </a:lnTo>
                  <a:lnTo>
                    <a:pt x="486" y="141"/>
                  </a:lnTo>
                  <a:lnTo>
                    <a:pt x="453" y="168"/>
                  </a:lnTo>
                  <a:lnTo>
                    <a:pt x="483" y="243"/>
                  </a:lnTo>
                  <a:lnTo>
                    <a:pt x="454" y="274"/>
                  </a:lnTo>
                  <a:lnTo>
                    <a:pt x="369" y="274"/>
                  </a:lnTo>
                  <a:lnTo>
                    <a:pt x="369" y="297"/>
                  </a:lnTo>
                  <a:lnTo>
                    <a:pt x="0" y="297"/>
                  </a:lnTo>
                  <a:lnTo>
                    <a:pt x="0" y="56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020952" y="3453697"/>
              <a:ext cx="375652" cy="4710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" y="0"/>
                </a:cxn>
                <a:cxn ang="0">
                  <a:pos x="507" y="548"/>
                </a:cxn>
                <a:cxn ang="0">
                  <a:pos x="176" y="548"/>
                </a:cxn>
                <a:cxn ang="0">
                  <a:pos x="84" y="548"/>
                </a:cxn>
                <a:cxn ang="0">
                  <a:pos x="84" y="636"/>
                </a:cxn>
                <a:cxn ang="0">
                  <a:pos x="0" y="636"/>
                </a:cxn>
                <a:cxn ang="0">
                  <a:pos x="0" y="0"/>
                </a:cxn>
              </a:cxnLst>
              <a:rect l="0" t="0" r="r" b="b"/>
              <a:pathLst>
                <a:path w="508" h="637">
                  <a:moveTo>
                    <a:pt x="0" y="0"/>
                  </a:moveTo>
                  <a:lnTo>
                    <a:pt x="507" y="0"/>
                  </a:lnTo>
                  <a:lnTo>
                    <a:pt x="507" y="548"/>
                  </a:lnTo>
                  <a:lnTo>
                    <a:pt x="176" y="548"/>
                  </a:lnTo>
                  <a:lnTo>
                    <a:pt x="84" y="548"/>
                  </a:lnTo>
                  <a:lnTo>
                    <a:pt x="84" y="636"/>
                  </a:lnTo>
                  <a:lnTo>
                    <a:pt x="0" y="63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8033755" y="2496818"/>
              <a:ext cx="3703282" cy="2057954"/>
              <a:chOff x="336" y="1039"/>
              <a:chExt cx="5008" cy="2783"/>
            </a:xfrm>
          </p:grpSpPr>
          <p:grpSp>
            <p:nvGrpSpPr>
              <p:cNvPr id="59" name="Group 10"/>
              <p:cNvGrpSpPr>
                <a:grpSpLocks/>
              </p:cNvGrpSpPr>
              <p:nvPr/>
            </p:nvGrpSpPr>
            <p:grpSpPr bwMode="auto">
              <a:xfrm>
                <a:off x="5004" y="1380"/>
                <a:ext cx="340" cy="472"/>
                <a:chOff x="5004" y="1380"/>
                <a:chExt cx="340" cy="472"/>
              </a:xfrm>
            </p:grpSpPr>
            <p:sp>
              <p:nvSpPr>
                <p:cNvPr id="118" name="Freeform 11"/>
                <p:cNvSpPr>
                  <a:spLocks/>
                </p:cNvSpPr>
                <p:nvPr/>
              </p:nvSpPr>
              <p:spPr bwMode="auto">
                <a:xfrm>
                  <a:off x="5108" y="1380"/>
                  <a:ext cx="236" cy="385"/>
                </a:xfrm>
                <a:custGeom>
                  <a:avLst/>
                  <a:gdLst/>
                  <a:ahLst/>
                  <a:cxnLst>
                    <a:cxn ang="0">
                      <a:pos x="235" y="0"/>
                    </a:cxn>
                    <a:cxn ang="0">
                      <a:pos x="0" y="182"/>
                    </a:cxn>
                    <a:cxn ang="0">
                      <a:pos x="0" y="384"/>
                    </a:cxn>
                    <a:cxn ang="0">
                      <a:pos x="235" y="204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6" h="385">
                      <a:moveTo>
                        <a:pt x="235" y="0"/>
                      </a:moveTo>
                      <a:lnTo>
                        <a:pt x="0" y="182"/>
                      </a:lnTo>
                      <a:lnTo>
                        <a:pt x="0" y="384"/>
                      </a:lnTo>
                      <a:lnTo>
                        <a:pt x="235" y="204"/>
                      </a:lnTo>
                      <a:lnTo>
                        <a:pt x="235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2"/>
                <p:cNvSpPr>
                  <a:spLocks/>
                </p:cNvSpPr>
                <p:nvPr/>
              </p:nvSpPr>
              <p:spPr bwMode="auto">
                <a:xfrm>
                  <a:off x="5022" y="1562"/>
                  <a:ext cx="87" cy="290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5" y="35"/>
                    </a:cxn>
                    <a:cxn ang="0">
                      <a:pos x="86" y="0"/>
                    </a:cxn>
                    <a:cxn ang="0">
                      <a:pos x="86" y="199"/>
                    </a:cxn>
                    <a:cxn ang="0">
                      <a:pos x="75" y="249"/>
                    </a:cxn>
                    <a:cxn ang="0">
                      <a:pos x="0" y="289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87" h="290">
                      <a:moveTo>
                        <a:pt x="0" y="81"/>
                      </a:moveTo>
                      <a:lnTo>
                        <a:pt x="75" y="35"/>
                      </a:lnTo>
                      <a:lnTo>
                        <a:pt x="86" y="0"/>
                      </a:lnTo>
                      <a:lnTo>
                        <a:pt x="86" y="199"/>
                      </a:lnTo>
                      <a:lnTo>
                        <a:pt x="75" y="249"/>
                      </a:lnTo>
                      <a:lnTo>
                        <a:pt x="0" y="289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3"/>
                <p:cNvSpPr>
                  <a:spLocks/>
                </p:cNvSpPr>
                <p:nvPr/>
              </p:nvSpPr>
              <p:spPr bwMode="auto">
                <a:xfrm>
                  <a:off x="5004" y="1702"/>
                  <a:ext cx="30" cy="76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8"/>
                    </a:cxn>
                    <a:cxn ang="0">
                      <a:pos x="29" y="75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30" h="76">
                      <a:moveTo>
                        <a:pt x="29" y="0"/>
                      </a:moveTo>
                      <a:lnTo>
                        <a:pt x="0" y="28"/>
                      </a:lnTo>
                      <a:lnTo>
                        <a:pt x="29" y="75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4"/>
                <p:cNvSpPr>
                  <a:spLocks/>
                </p:cNvSpPr>
                <p:nvPr/>
              </p:nvSpPr>
              <p:spPr bwMode="auto">
                <a:xfrm>
                  <a:off x="5099" y="1562"/>
                  <a:ext cx="22" cy="248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38"/>
                    </a:cxn>
                    <a:cxn ang="0">
                      <a:pos x="0" y="247"/>
                    </a:cxn>
                    <a:cxn ang="0">
                      <a:pos x="21" y="204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2" h="248">
                      <a:moveTo>
                        <a:pt x="18" y="0"/>
                      </a:moveTo>
                      <a:lnTo>
                        <a:pt x="0" y="38"/>
                      </a:lnTo>
                      <a:lnTo>
                        <a:pt x="0" y="247"/>
                      </a:lnTo>
                      <a:lnTo>
                        <a:pt x="21" y="20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15"/>
              <p:cNvGrpSpPr>
                <a:grpSpLocks/>
              </p:cNvGrpSpPr>
              <p:nvPr/>
            </p:nvGrpSpPr>
            <p:grpSpPr bwMode="auto">
              <a:xfrm>
                <a:off x="2687" y="3062"/>
                <a:ext cx="1553" cy="760"/>
                <a:chOff x="2687" y="3062"/>
                <a:chExt cx="1553" cy="760"/>
              </a:xfrm>
            </p:grpSpPr>
            <p:sp>
              <p:nvSpPr>
                <p:cNvPr id="104" name="Freeform 16"/>
                <p:cNvSpPr>
                  <a:spLocks/>
                </p:cNvSpPr>
                <p:nvPr/>
              </p:nvSpPr>
              <p:spPr bwMode="auto">
                <a:xfrm>
                  <a:off x="3378" y="3071"/>
                  <a:ext cx="63" cy="22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28" y="127"/>
                    </a:cxn>
                    <a:cxn ang="0">
                      <a:pos x="28" y="223"/>
                    </a:cxn>
                    <a:cxn ang="0">
                      <a:pos x="62" y="200"/>
                    </a:cxn>
                    <a:cxn ang="0">
                      <a:pos x="62" y="0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63" h="224">
                      <a:moveTo>
                        <a:pt x="0" y="39"/>
                      </a:moveTo>
                      <a:lnTo>
                        <a:pt x="28" y="127"/>
                      </a:lnTo>
                      <a:lnTo>
                        <a:pt x="28" y="223"/>
                      </a:lnTo>
                      <a:lnTo>
                        <a:pt x="62" y="200"/>
                      </a:lnTo>
                      <a:lnTo>
                        <a:pt x="62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/>
                </p:cNvSpPr>
                <p:nvPr/>
              </p:nvSpPr>
              <p:spPr bwMode="auto">
                <a:xfrm>
                  <a:off x="3440" y="3062"/>
                  <a:ext cx="200" cy="21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4" y="0"/>
                    </a:cxn>
                    <a:cxn ang="0">
                      <a:pos x="199" y="0"/>
                    </a:cxn>
                    <a:cxn ang="0">
                      <a:pos x="199" y="203"/>
                    </a:cxn>
                    <a:cxn ang="0">
                      <a:pos x="84" y="203"/>
                    </a:cxn>
                    <a:cxn ang="0">
                      <a:pos x="0" y="20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200" h="210">
                      <a:moveTo>
                        <a:pt x="0" y="7"/>
                      </a:moveTo>
                      <a:lnTo>
                        <a:pt x="84" y="0"/>
                      </a:lnTo>
                      <a:lnTo>
                        <a:pt x="199" y="0"/>
                      </a:lnTo>
                      <a:lnTo>
                        <a:pt x="199" y="203"/>
                      </a:lnTo>
                      <a:lnTo>
                        <a:pt x="84" y="203"/>
                      </a:lnTo>
                      <a:lnTo>
                        <a:pt x="0" y="209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/>
                </p:cNvSpPr>
                <p:nvPr/>
              </p:nvSpPr>
              <p:spPr bwMode="auto">
                <a:xfrm>
                  <a:off x="3642" y="3065"/>
                  <a:ext cx="94" cy="2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  <a:cxn ang="0">
                      <a:pos x="93" y="283"/>
                    </a:cxn>
                    <a:cxn ang="0">
                      <a:pos x="93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" h="284">
                      <a:moveTo>
                        <a:pt x="0" y="0"/>
                      </a:moveTo>
                      <a:lnTo>
                        <a:pt x="0" y="200"/>
                      </a:lnTo>
                      <a:lnTo>
                        <a:pt x="93" y="283"/>
                      </a:lnTo>
                      <a:lnTo>
                        <a:pt x="93" y="7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/>
                </p:cNvSpPr>
                <p:nvPr/>
              </p:nvSpPr>
              <p:spPr bwMode="auto">
                <a:xfrm>
                  <a:off x="3735" y="3117"/>
                  <a:ext cx="115" cy="23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14" y="0"/>
                    </a:cxn>
                    <a:cxn ang="0">
                      <a:pos x="114" y="202"/>
                    </a:cxn>
                    <a:cxn ang="0">
                      <a:pos x="0" y="22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15" h="230">
                      <a:moveTo>
                        <a:pt x="0" y="28"/>
                      </a:moveTo>
                      <a:lnTo>
                        <a:pt x="114" y="0"/>
                      </a:lnTo>
                      <a:lnTo>
                        <a:pt x="114" y="202"/>
                      </a:lnTo>
                      <a:lnTo>
                        <a:pt x="0" y="22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/>
                </p:cNvSpPr>
                <p:nvPr/>
              </p:nvSpPr>
              <p:spPr bwMode="auto">
                <a:xfrm>
                  <a:off x="3928" y="3314"/>
                  <a:ext cx="76" cy="3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" y="113"/>
                    </a:cxn>
                    <a:cxn ang="0">
                      <a:pos x="75" y="318"/>
                    </a:cxn>
                    <a:cxn ang="0">
                      <a:pos x="0" y="20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319">
                      <a:moveTo>
                        <a:pt x="0" y="0"/>
                      </a:moveTo>
                      <a:lnTo>
                        <a:pt x="75" y="113"/>
                      </a:lnTo>
                      <a:lnTo>
                        <a:pt x="75" y="318"/>
                      </a:lnTo>
                      <a:lnTo>
                        <a:pt x="0" y="20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/>
                </p:cNvSpPr>
                <p:nvPr/>
              </p:nvSpPr>
              <p:spPr bwMode="auto">
                <a:xfrm>
                  <a:off x="3849" y="3117"/>
                  <a:ext cx="9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103"/>
                    </a:cxn>
                    <a:cxn ang="0">
                      <a:pos x="76" y="197"/>
                    </a:cxn>
                    <a:cxn ang="0">
                      <a:pos x="76" y="288"/>
                    </a:cxn>
                    <a:cxn ang="0">
                      <a:pos x="0" y="1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89">
                      <a:moveTo>
                        <a:pt x="0" y="0"/>
                      </a:moveTo>
                      <a:lnTo>
                        <a:pt x="97" y="103"/>
                      </a:lnTo>
                      <a:lnTo>
                        <a:pt x="76" y="197"/>
                      </a:lnTo>
                      <a:lnTo>
                        <a:pt x="76" y="288"/>
                      </a:lnTo>
                      <a:lnTo>
                        <a:pt x="0" y="19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/>
                </p:cNvSpPr>
                <p:nvPr/>
              </p:nvSpPr>
              <p:spPr bwMode="auto">
                <a:xfrm>
                  <a:off x="2687" y="3145"/>
                  <a:ext cx="204" cy="359"/>
                </a:xfrm>
                <a:custGeom>
                  <a:avLst/>
                  <a:gdLst/>
                  <a:ahLst/>
                  <a:cxnLst>
                    <a:cxn ang="0">
                      <a:pos x="18" y="358"/>
                    </a:cxn>
                    <a:cxn ang="0">
                      <a:pos x="0" y="244"/>
                    </a:cxn>
                    <a:cxn ang="0">
                      <a:pos x="41" y="130"/>
                    </a:cxn>
                    <a:cxn ang="0">
                      <a:pos x="203" y="0"/>
                    </a:cxn>
                    <a:cxn ang="0">
                      <a:pos x="203" y="200"/>
                    </a:cxn>
                    <a:cxn ang="0">
                      <a:pos x="44" y="327"/>
                    </a:cxn>
                    <a:cxn ang="0">
                      <a:pos x="18" y="358"/>
                    </a:cxn>
                  </a:cxnLst>
                  <a:rect l="0" t="0" r="r" b="b"/>
                  <a:pathLst>
                    <a:path w="204" h="359">
                      <a:moveTo>
                        <a:pt x="18" y="358"/>
                      </a:moveTo>
                      <a:lnTo>
                        <a:pt x="0" y="244"/>
                      </a:lnTo>
                      <a:lnTo>
                        <a:pt x="41" y="130"/>
                      </a:lnTo>
                      <a:lnTo>
                        <a:pt x="203" y="0"/>
                      </a:lnTo>
                      <a:lnTo>
                        <a:pt x="203" y="200"/>
                      </a:lnTo>
                      <a:lnTo>
                        <a:pt x="44" y="327"/>
                      </a:lnTo>
                      <a:lnTo>
                        <a:pt x="18" y="35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/>
                </p:cNvSpPr>
                <p:nvPr/>
              </p:nvSpPr>
              <p:spPr bwMode="auto">
                <a:xfrm>
                  <a:off x="2890" y="3114"/>
                  <a:ext cx="115" cy="22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0" y="228"/>
                    </a:cxn>
                    <a:cxn ang="0">
                      <a:pos x="114" y="199"/>
                    </a:cxn>
                    <a:cxn ang="0">
                      <a:pos x="114" y="0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15" h="229">
                      <a:moveTo>
                        <a:pt x="0" y="31"/>
                      </a:moveTo>
                      <a:lnTo>
                        <a:pt x="0" y="228"/>
                      </a:lnTo>
                      <a:lnTo>
                        <a:pt x="114" y="199"/>
                      </a:lnTo>
                      <a:lnTo>
                        <a:pt x="114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/>
                </p:cNvSpPr>
                <p:nvPr/>
              </p:nvSpPr>
              <p:spPr bwMode="auto">
                <a:xfrm>
                  <a:off x="3004" y="3114"/>
                  <a:ext cx="229" cy="28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8" y="81"/>
                    </a:cxn>
                    <a:cxn ang="0">
                      <a:pos x="228" y="281"/>
                    </a:cxn>
                    <a:cxn ang="0">
                      <a:pos x="0" y="1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9" h="282">
                      <a:moveTo>
                        <a:pt x="0" y="0"/>
                      </a:moveTo>
                      <a:lnTo>
                        <a:pt x="228" y="81"/>
                      </a:lnTo>
                      <a:lnTo>
                        <a:pt x="228" y="281"/>
                      </a:lnTo>
                      <a:lnTo>
                        <a:pt x="0" y="19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3232" y="3195"/>
                  <a:ext cx="179" cy="2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9"/>
                    </a:cxn>
                    <a:cxn ang="0">
                      <a:pos x="178" y="207"/>
                    </a:cxn>
                    <a:cxn ang="0">
                      <a:pos x="178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9" h="208">
                      <a:moveTo>
                        <a:pt x="0" y="0"/>
                      </a:moveTo>
                      <a:lnTo>
                        <a:pt x="0" y="199"/>
                      </a:lnTo>
                      <a:lnTo>
                        <a:pt x="178" y="207"/>
                      </a:lnTo>
                      <a:lnTo>
                        <a:pt x="178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4139" y="3520"/>
                  <a:ext cx="101" cy="294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100" y="0"/>
                    </a:cxn>
                    <a:cxn ang="0">
                      <a:pos x="100" y="196"/>
                    </a:cxn>
                    <a:cxn ang="0">
                      <a:pos x="0" y="293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101" h="294">
                      <a:moveTo>
                        <a:pt x="0" y="95"/>
                      </a:moveTo>
                      <a:lnTo>
                        <a:pt x="100" y="0"/>
                      </a:lnTo>
                      <a:lnTo>
                        <a:pt x="100" y="196"/>
                      </a:lnTo>
                      <a:lnTo>
                        <a:pt x="0" y="293"/>
                      </a:lnTo>
                      <a:lnTo>
                        <a:pt x="0" y="95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4001" y="3429"/>
                  <a:ext cx="33" cy="2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3"/>
                    </a:cxn>
                    <a:cxn ang="0">
                      <a:pos x="32" y="203"/>
                    </a:cxn>
                    <a:cxn ang="0">
                      <a:pos x="32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204">
                      <a:moveTo>
                        <a:pt x="0" y="0"/>
                      </a:moveTo>
                      <a:lnTo>
                        <a:pt x="0" y="203"/>
                      </a:lnTo>
                      <a:lnTo>
                        <a:pt x="32" y="203"/>
                      </a:lnTo>
                      <a:lnTo>
                        <a:pt x="32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4059" y="3615"/>
                  <a:ext cx="81" cy="20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80" y="0"/>
                    </a:cxn>
                    <a:cxn ang="0">
                      <a:pos x="80" y="197"/>
                    </a:cxn>
                    <a:cxn ang="0">
                      <a:pos x="0" y="20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1" h="206">
                      <a:moveTo>
                        <a:pt x="0" y="5"/>
                      </a:moveTo>
                      <a:lnTo>
                        <a:pt x="80" y="0"/>
                      </a:lnTo>
                      <a:lnTo>
                        <a:pt x="80" y="197"/>
                      </a:lnTo>
                      <a:lnTo>
                        <a:pt x="0" y="20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4032" y="3430"/>
                  <a:ext cx="28" cy="3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95"/>
                    </a:cxn>
                    <a:cxn ang="0">
                      <a:pos x="27" y="391"/>
                    </a:cxn>
                    <a:cxn ang="0">
                      <a:pos x="0" y="20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392">
                      <a:moveTo>
                        <a:pt x="0" y="0"/>
                      </a:moveTo>
                      <a:lnTo>
                        <a:pt x="27" y="195"/>
                      </a:lnTo>
                      <a:lnTo>
                        <a:pt x="27" y="391"/>
                      </a:lnTo>
                      <a:lnTo>
                        <a:pt x="0" y="20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30"/>
              <p:cNvGrpSpPr>
                <a:grpSpLocks/>
              </p:cNvGrpSpPr>
              <p:nvPr/>
            </p:nvGrpSpPr>
            <p:grpSpPr bwMode="auto">
              <a:xfrm>
                <a:off x="4075" y="2493"/>
                <a:ext cx="521" cy="661"/>
                <a:chOff x="4075" y="2493"/>
                <a:chExt cx="521" cy="661"/>
              </a:xfrm>
            </p:grpSpPr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4139" y="2819"/>
                  <a:ext cx="85" cy="231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4" y="0"/>
                    </a:cxn>
                    <a:cxn ang="0">
                      <a:pos x="84" y="201"/>
                    </a:cxn>
                    <a:cxn ang="0">
                      <a:pos x="0" y="23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5" h="231">
                      <a:moveTo>
                        <a:pt x="0" y="28"/>
                      </a:moveTo>
                      <a:lnTo>
                        <a:pt x="84" y="0"/>
                      </a:lnTo>
                      <a:lnTo>
                        <a:pt x="84" y="201"/>
                      </a:lnTo>
                      <a:lnTo>
                        <a:pt x="0" y="23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4223" y="2701"/>
                  <a:ext cx="112" cy="322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111" y="0"/>
                    </a:cxn>
                    <a:cxn ang="0">
                      <a:pos x="111" y="203"/>
                    </a:cxn>
                    <a:cxn ang="0">
                      <a:pos x="0" y="321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12" h="322">
                      <a:moveTo>
                        <a:pt x="0" y="116"/>
                      </a:moveTo>
                      <a:lnTo>
                        <a:pt x="111" y="0"/>
                      </a:lnTo>
                      <a:lnTo>
                        <a:pt x="111" y="203"/>
                      </a:lnTo>
                      <a:lnTo>
                        <a:pt x="0" y="321"/>
                      </a:lnTo>
                      <a:lnTo>
                        <a:pt x="0" y="116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4334" y="2625"/>
                  <a:ext cx="52" cy="282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0" y="281"/>
                    </a:cxn>
                    <a:cxn ang="0">
                      <a:pos x="51" y="199"/>
                    </a:cxn>
                    <a:cxn ang="0">
                      <a:pos x="51" y="0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52" h="282">
                      <a:moveTo>
                        <a:pt x="0" y="82"/>
                      </a:moveTo>
                      <a:lnTo>
                        <a:pt x="0" y="281"/>
                      </a:lnTo>
                      <a:lnTo>
                        <a:pt x="51" y="199"/>
                      </a:lnTo>
                      <a:lnTo>
                        <a:pt x="51" y="0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4075" y="2850"/>
                  <a:ext cx="65" cy="30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4" y="207"/>
                    </a:cxn>
                    <a:cxn ang="0">
                      <a:pos x="53" y="263"/>
                    </a:cxn>
                    <a:cxn ang="0">
                      <a:pos x="37" y="303"/>
                    </a:cxn>
                    <a:cxn ang="0">
                      <a:pos x="13" y="266"/>
                    </a:cxn>
                    <a:cxn ang="0">
                      <a:pos x="0" y="194"/>
                    </a:cxn>
                    <a:cxn ang="0">
                      <a:pos x="50" y="65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5" h="304">
                      <a:moveTo>
                        <a:pt x="64" y="0"/>
                      </a:moveTo>
                      <a:lnTo>
                        <a:pt x="64" y="207"/>
                      </a:lnTo>
                      <a:lnTo>
                        <a:pt x="53" y="263"/>
                      </a:lnTo>
                      <a:lnTo>
                        <a:pt x="37" y="303"/>
                      </a:lnTo>
                      <a:lnTo>
                        <a:pt x="13" y="266"/>
                      </a:lnTo>
                      <a:lnTo>
                        <a:pt x="0" y="194"/>
                      </a:lnTo>
                      <a:lnTo>
                        <a:pt x="50" y="65"/>
                      </a:lnTo>
                      <a:lnTo>
                        <a:pt x="64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4385" y="2585"/>
                  <a:ext cx="124" cy="242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23" y="0"/>
                    </a:cxn>
                    <a:cxn ang="0">
                      <a:pos x="123" y="201"/>
                    </a:cxn>
                    <a:cxn ang="0">
                      <a:pos x="0" y="24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24" h="242">
                      <a:moveTo>
                        <a:pt x="0" y="36"/>
                      </a:moveTo>
                      <a:lnTo>
                        <a:pt x="123" y="0"/>
                      </a:lnTo>
                      <a:lnTo>
                        <a:pt x="123" y="201"/>
                      </a:lnTo>
                      <a:lnTo>
                        <a:pt x="0" y="241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4508" y="2493"/>
                  <a:ext cx="88" cy="296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0" y="295"/>
                    </a:cxn>
                    <a:cxn ang="0">
                      <a:pos x="87" y="201"/>
                    </a:cxn>
                    <a:cxn ang="0">
                      <a:pos x="87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88" h="296">
                      <a:moveTo>
                        <a:pt x="0" y="91"/>
                      </a:moveTo>
                      <a:lnTo>
                        <a:pt x="0" y="295"/>
                      </a:lnTo>
                      <a:lnTo>
                        <a:pt x="87" y="201"/>
                      </a:lnTo>
                      <a:lnTo>
                        <a:pt x="87" y="0"/>
                      </a:lnTo>
                      <a:lnTo>
                        <a:pt x="0" y="91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37"/>
              <p:cNvGrpSpPr>
                <a:grpSpLocks/>
              </p:cNvGrpSpPr>
              <p:nvPr/>
            </p:nvGrpSpPr>
            <p:grpSpPr bwMode="auto">
              <a:xfrm>
                <a:off x="4528" y="1798"/>
                <a:ext cx="568" cy="680"/>
                <a:chOff x="4528" y="1798"/>
                <a:chExt cx="568" cy="680"/>
              </a:xfrm>
            </p:grpSpPr>
            <p:sp>
              <p:nvSpPr>
                <p:cNvPr id="89" name="Freeform 38"/>
                <p:cNvSpPr>
                  <a:spLocks/>
                </p:cNvSpPr>
                <p:nvPr/>
              </p:nvSpPr>
              <p:spPr bwMode="auto">
                <a:xfrm>
                  <a:off x="4653" y="2036"/>
                  <a:ext cx="65" cy="290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64" y="0"/>
                    </a:cxn>
                    <a:cxn ang="0">
                      <a:pos x="64" y="203"/>
                    </a:cxn>
                    <a:cxn ang="0">
                      <a:pos x="0" y="289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65" h="290">
                      <a:moveTo>
                        <a:pt x="0" y="82"/>
                      </a:moveTo>
                      <a:lnTo>
                        <a:pt x="64" y="0"/>
                      </a:lnTo>
                      <a:lnTo>
                        <a:pt x="64" y="203"/>
                      </a:lnTo>
                      <a:lnTo>
                        <a:pt x="0" y="289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9"/>
                <p:cNvSpPr>
                  <a:spLocks/>
                </p:cNvSpPr>
                <p:nvPr/>
              </p:nvSpPr>
              <p:spPr bwMode="auto">
                <a:xfrm>
                  <a:off x="4599" y="2049"/>
                  <a:ext cx="55" cy="2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4" y="72"/>
                    </a:cxn>
                    <a:cxn ang="0">
                      <a:pos x="54" y="279"/>
                    </a:cxn>
                    <a:cxn ang="0">
                      <a:pos x="0" y="20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280">
                      <a:moveTo>
                        <a:pt x="0" y="0"/>
                      </a:moveTo>
                      <a:lnTo>
                        <a:pt x="54" y="72"/>
                      </a:lnTo>
                      <a:lnTo>
                        <a:pt x="54" y="279"/>
                      </a:lnTo>
                      <a:lnTo>
                        <a:pt x="0" y="20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40"/>
                <p:cNvSpPr>
                  <a:spLocks/>
                </p:cNvSpPr>
                <p:nvPr/>
              </p:nvSpPr>
              <p:spPr bwMode="auto">
                <a:xfrm>
                  <a:off x="4570" y="2151"/>
                  <a:ext cx="71" cy="327"/>
                </a:xfrm>
                <a:custGeom>
                  <a:avLst/>
                  <a:gdLst/>
                  <a:ahLst/>
                  <a:cxnLst>
                    <a:cxn ang="0">
                      <a:pos x="70" y="0"/>
                    </a:cxn>
                    <a:cxn ang="0">
                      <a:pos x="0" y="126"/>
                    </a:cxn>
                    <a:cxn ang="0">
                      <a:pos x="0" y="326"/>
                    </a:cxn>
                    <a:cxn ang="0">
                      <a:pos x="70" y="205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71" h="327">
                      <a:moveTo>
                        <a:pt x="70" y="0"/>
                      </a:moveTo>
                      <a:lnTo>
                        <a:pt x="0" y="126"/>
                      </a:lnTo>
                      <a:lnTo>
                        <a:pt x="0" y="326"/>
                      </a:lnTo>
                      <a:lnTo>
                        <a:pt x="70" y="205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41"/>
                <p:cNvSpPr>
                  <a:spLocks/>
                </p:cNvSpPr>
                <p:nvPr/>
              </p:nvSpPr>
              <p:spPr bwMode="auto">
                <a:xfrm>
                  <a:off x="4528" y="2280"/>
                  <a:ext cx="43" cy="150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44"/>
                    </a:cxn>
                    <a:cxn ang="0">
                      <a:pos x="42" y="149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3" h="150">
                      <a:moveTo>
                        <a:pt x="42" y="0"/>
                      </a:moveTo>
                      <a:lnTo>
                        <a:pt x="0" y="44"/>
                      </a:lnTo>
                      <a:lnTo>
                        <a:pt x="42" y="149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42"/>
                <p:cNvSpPr>
                  <a:spLocks/>
                </p:cNvSpPr>
                <p:nvPr/>
              </p:nvSpPr>
              <p:spPr bwMode="auto">
                <a:xfrm>
                  <a:off x="5026" y="1806"/>
                  <a:ext cx="70" cy="227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69" y="0"/>
                    </a:cxn>
                    <a:cxn ang="0">
                      <a:pos x="69" y="201"/>
                    </a:cxn>
                    <a:cxn ang="0">
                      <a:pos x="0" y="226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70" h="227">
                      <a:moveTo>
                        <a:pt x="0" y="26"/>
                      </a:moveTo>
                      <a:lnTo>
                        <a:pt x="69" y="0"/>
                      </a:lnTo>
                      <a:lnTo>
                        <a:pt x="69" y="201"/>
                      </a:lnTo>
                      <a:lnTo>
                        <a:pt x="0" y="226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43"/>
                <p:cNvSpPr>
                  <a:spLocks/>
                </p:cNvSpPr>
                <p:nvPr/>
              </p:nvSpPr>
              <p:spPr bwMode="auto">
                <a:xfrm>
                  <a:off x="4985" y="1798"/>
                  <a:ext cx="42" cy="2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36"/>
                    </a:cxn>
                    <a:cxn ang="0">
                      <a:pos x="41" y="231"/>
                    </a:cxn>
                    <a:cxn ang="0">
                      <a:pos x="0" y="1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232">
                      <a:moveTo>
                        <a:pt x="0" y="0"/>
                      </a:moveTo>
                      <a:lnTo>
                        <a:pt x="41" y="36"/>
                      </a:lnTo>
                      <a:lnTo>
                        <a:pt x="41" y="231"/>
                      </a:lnTo>
                      <a:lnTo>
                        <a:pt x="0" y="19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44"/>
                <p:cNvSpPr>
                  <a:spLocks/>
                </p:cNvSpPr>
                <p:nvPr/>
              </p:nvSpPr>
              <p:spPr bwMode="auto">
                <a:xfrm>
                  <a:off x="4960" y="1805"/>
                  <a:ext cx="26" cy="24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189"/>
                    </a:cxn>
                    <a:cxn ang="0">
                      <a:pos x="0" y="243"/>
                    </a:cxn>
                    <a:cxn ang="0">
                      <a:pos x="0" y="3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6" h="244">
                      <a:moveTo>
                        <a:pt x="25" y="0"/>
                      </a:moveTo>
                      <a:lnTo>
                        <a:pt x="25" y="189"/>
                      </a:lnTo>
                      <a:lnTo>
                        <a:pt x="0" y="243"/>
                      </a:lnTo>
                      <a:lnTo>
                        <a:pt x="0" y="3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45"/>
                <p:cNvSpPr>
                  <a:spLocks/>
                </p:cNvSpPr>
                <p:nvPr/>
              </p:nvSpPr>
              <p:spPr bwMode="auto">
                <a:xfrm>
                  <a:off x="4773" y="1846"/>
                  <a:ext cx="188" cy="227"/>
                </a:xfrm>
                <a:custGeom>
                  <a:avLst/>
                  <a:gdLst/>
                  <a:ahLst/>
                  <a:cxnLst>
                    <a:cxn ang="0">
                      <a:pos x="187" y="0"/>
                    </a:cxn>
                    <a:cxn ang="0">
                      <a:pos x="147" y="5"/>
                    </a:cxn>
                    <a:cxn ang="0">
                      <a:pos x="0" y="26"/>
                    </a:cxn>
                    <a:cxn ang="0">
                      <a:pos x="0" y="226"/>
                    </a:cxn>
                    <a:cxn ang="0">
                      <a:pos x="150" y="207"/>
                    </a:cxn>
                    <a:cxn ang="0">
                      <a:pos x="187" y="202"/>
                    </a:cxn>
                    <a:cxn ang="0">
                      <a:pos x="187" y="0"/>
                    </a:cxn>
                  </a:cxnLst>
                  <a:rect l="0" t="0" r="r" b="b"/>
                  <a:pathLst>
                    <a:path w="188" h="227">
                      <a:moveTo>
                        <a:pt x="187" y="0"/>
                      </a:moveTo>
                      <a:lnTo>
                        <a:pt x="147" y="5"/>
                      </a:lnTo>
                      <a:lnTo>
                        <a:pt x="0" y="26"/>
                      </a:lnTo>
                      <a:lnTo>
                        <a:pt x="0" y="226"/>
                      </a:lnTo>
                      <a:lnTo>
                        <a:pt x="150" y="207"/>
                      </a:lnTo>
                      <a:lnTo>
                        <a:pt x="187" y="202"/>
                      </a:lnTo>
                      <a:lnTo>
                        <a:pt x="187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46"/>
                <p:cNvSpPr>
                  <a:spLocks/>
                </p:cNvSpPr>
                <p:nvPr/>
              </p:nvSpPr>
              <p:spPr bwMode="auto">
                <a:xfrm>
                  <a:off x="4708" y="1878"/>
                  <a:ext cx="66" cy="262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65" y="196"/>
                    </a:cxn>
                    <a:cxn ang="0">
                      <a:pos x="23" y="222"/>
                    </a:cxn>
                    <a:cxn ang="0">
                      <a:pos x="7" y="261"/>
                    </a:cxn>
                    <a:cxn ang="0">
                      <a:pos x="7" y="160"/>
                    </a:cxn>
                    <a:cxn ang="0">
                      <a:pos x="18" y="82"/>
                    </a:cxn>
                    <a:cxn ang="0">
                      <a:pos x="0" y="76"/>
                    </a:cxn>
                    <a:cxn ang="0">
                      <a:pos x="20" y="28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66" h="262">
                      <a:moveTo>
                        <a:pt x="65" y="0"/>
                      </a:moveTo>
                      <a:lnTo>
                        <a:pt x="65" y="196"/>
                      </a:lnTo>
                      <a:lnTo>
                        <a:pt x="23" y="222"/>
                      </a:lnTo>
                      <a:lnTo>
                        <a:pt x="7" y="261"/>
                      </a:lnTo>
                      <a:lnTo>
                        <a:pt x="7" y="160"/>
                      </a:lnTo>
                      <a:lnTo>
                        <a:pt x="18" y="82"/>
                      </a:lnTo>
                      <a:lnTo>
                        <a:pt x="0" y="76"/>
                      </a:lnTo>
                      <a:lnTo>
                        <a:pt x="20" y="28"/>
                      </a:lnTo>
                      <a:lnTo>
                        <a:pt x="65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47"/>
              <p:cNvGrpSpPr>
                <a:grpSpLocks/>
              </p:cNvGrpSpPr>
              <p:nvPr/>
            </p:nvGrpSpPr>
            <p:grpSpPr bwMode="auto">
              <a:xfrm>
                <a:off x="336" y="1079"/>
                <a:ext cx="2372" cy="2623"/>
                <a:chOff x="336" y="1079"/>
                <a:chExt cx="2372" cy="2623"/>
              </a:xfrm>
            </p:grpSpPr>
            <p:sp>
              <p:nvSpPr>
                <p:cNvPr id="73" name="Freeform 48"/>
                <p:cNvSpPr>
                  <a:spLocks/>
                </p:cNvSpPr>
                <p:nvPr/>
              </p:nvSpPr>
              <p:spPr bwMode="auto">
                <a:xfrm>
                  <a:off x="394" y="2109"/>
                  <a:ext cx="302" cy="7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2"/>
                    </a:cxn>
                    <a:cxn ang="0">
                      <a:pos x="107" y="365"/>
                    </a:cxn>
                    <a:cxn ang="0">
                      <a:pos x="301" y="711"/>
                    </a:cxn>
                    <a:cxn ang="0">
                      <a:pos x="301" y="511"/>
                    </a:cxn>
                    <a:cxn ang="0">
                      <a:pos x="120" y="1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2" h="712">
                      <a:moveTo>
                        <a:pt x="0" y="0"/>
                      </a:moveTo>
                      <a:lnTo>
                        <a:pt x="0" y="202"/>
                      </a:lnTo>
                      <a:lnTo>
                        <a:pt x="107" y="365"/>
                      </a:lnTo>
                      <a:lnTo>
                        <a:pt x="301" y="711"/>
                      </a:lnTo>
                      <a:lnTo>
                        <a:pt x="301" y="511"/>
                      </a:lnTo>
                      <a:lnTo>
                        <a:pt x="120" y="19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49"/>
                <p:cNvSpPr>
                  <a:spLocks/>
                </p:cNvSpPr>
                <p:nvPr/>
              </p:nvSpPr>
              <p:spPr bwMode="auto">
                <a:xfrm>
                  <a:off x="695" y="2623"/>
                  <a:ext cx="74" cy="2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73" y="200"/>
                    </a:cxn>
                    <a:cxn ang="0">
                      <a:pos x="0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201">
                      <a:moveTo>
                        <a:pt x="0" y="0"/>
                      </a:moveTo>
                      <a:lnTo>
                        <a:pt x="73" y="0"/>
                      </a:lnTo>
                      <a:lnTo>
                        <a:pt x="73" y="200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50"/>
                <p:cNvSpPr>
                  <a:spLocks/>
                </p:cNvSpPr>
                <p:nvPr/>
              </p:nvSpPr>
              <p:spPr bwMode="auto">
                <a:xfrm>
                  <a:off x="770" y="2623"/>
                  <a:ext cx="216" cy="3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6"/>
                    </a:cxn>
                    <a:cxn ang="0">
                      <a:pos x="215" y="367"/>
                    </a:cxn>
                    <a:cxn ang="0">
                      <a:pos x="215" y="1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6" h="368">
                      <a:moveTo>
                        <a:pt x="0" y="0"/>
                      </a:moveTo>
                      <a:lnTo>
                        <a:pt x="0" y="196"/>
                      </a:lnTo>
                      <a:lnTo>
                        <a:pt x="215" y="367"/>
                      </a:lnTo>
                      <a:lnTo>
                        <a:pt x="215" y="16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51"/>
                <p:cNvSpPr>
                  <a:spLocks/>
                </p:cNvSpPr>
                <p:nvPr/>
              </p:nvSpPr>
              <p:spPr bwMode="auto">
                <a:xfrm>
                  <a:off x="985" y="2788"/>
                  <a:ext cx="243" cy="20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04"/>
                    </a:cxn>
                    <a:cxn ang="0">
                      <a:pos x="242" y="204"/>
                    </a:cxn>
                    <a:cxn ang="0">
                      <a:pos x="24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43" h="205">
                      <a:moveTo>
                        <a:pt x="0" y="2"/>
                      </a:moveTo>
                      <a:lnTo>
                        <a:pt x="0" y="204"/>
                      </a:lnTo>
                      <a:lnTo>
                        <a:pt x="242" y="204"/>
                      </a:lnTo>
                      <a:lnTo>
                        <a:pt x="242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52"/>
                <p:cNvSpPr>
                  <a:spLocks/>
                </p:cNvSpPr>
                <p:nvPr/>
              </p:nvSpPr>
              <p:spPr bwMode="auto">
                <a:xfrm>
                  <a:off x="1225" y="2833"/>
                  <a:ext cx="294" cy="3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3" y="138"/>
                    </a:cxn>
                    <a:cxn ang="0">
                      <a:pos x="293" y="339"/>
                    </a:cxn>
                    <a:cxn ang="0">
                      <a:pos x="0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4" h="340">
                      <a:moveTo>
                        <a:pt x="0" y="0"/>
                      </a:moveTo>
                      <a:lnTo>
                        <a:pt x="293" y="138"/>
                      </a:lnTo>
                      <a:lnTo>
                        <a:pt x="293" y="339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53"/>
                <p:cNvSpPr>
                  <a:spLocks/>
                </p:cNvSpPr>
                <p:nvPr/>
              </p:nvSpPr>
              <p:spPr bwMode="auto">
                <a:xfrm>
                  <a:off x="1518" y="2975"/>
                  <a:ext cx="239" cy="1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8" y="0"/>
                    </a:cxn>
                    <a:cxn ang="0">
                      <a:pos x="238" y="192"/>
                    </a:cxn>
                    <a:cxn ang="0">
                      <a:pos x="0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9" h="193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38" y="192"/>
                      </a:lnTo>
                      <a:lnTo>
                        <a:pt x="0" y="1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54"/>
                <p:cNvSpPr>
                  <a:spLocks/>
                </p:cNvSpPr>
                <p:nvPr/>
              </p:nvSpPr>
              <p:spPr bwMode="auto">
                <a:xfrm>
                  <a:off x="1756" y="2882"/>
                  <a:ext cx="98" cy="19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98"/>
                    </a:cxn>
                    <a:cxn ang="0">
                      <a:pos x="97" y="198"/>
                    </a:cxn>
                    <a:cxn ang="0">
                      <a:pos x="9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98" h="199">
                      <a:moveTo>
                        <a:pt x="0" y="2"/>
                      </a:moveTo>
                      <a:lnTo>
                        <a:pt x="0" y="198"/>
                      </a:lnTo>
                      <a:lnTo>
                        <a:pt x="97" y="198"/>
                      </a:lnTo>
                      <a:lnTo>
                        <a:pt x="97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55"/>
                <p:cNvSpPr>
                  <a:spLocks/>
                </p:cNvSpPr>
                <p:nvPr/>
              </p:nvSpPr>
              <p:spPr bwMode="auto">
                <a:xfrm>
                  <a:off x="1853" y="2888"/>
                  <a:ext cx="174" cy="3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3" y="142"/>
                    </a:cxn>
                    <a:cxn ang="0">
                      <a:pos x="173" y="343"/>
                    </a:cxn>
                    <a:cxn ang="0">
                      <a:pos x="0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4" h="344">
                      <a:moveTo>
                        <a:pt x="0" y="0"/>
                      </a:moveTo>
                      <a:lnTo>
                        <a:pt x="173" y="142"/>
                      </a:lnTo>
                      <a:lnTo>
                        <a:pt x="173" y="343"/>
                      </a:lnTo>
                      <a:lnTo>
                        <a:pt x="0" y="1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56"/>
                <p:cNvSpPr>
                  <a:spLocks/>
                </p:cNvSpPr>
                <p:nvPr/>
              </p:nvSpPr>
              <p:spPr bwMode="auto">
                <a:xfrm>
                  <a:off x="2026" y="3031"/>
                  <a:ext cx="79" cy="3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141"/>
                    </a:cxn>
                    <a:cxn ang="0">
                      <a:pos x="78" y="342"/>
                    </a:cxn>
                    <a:cxn ang="0">
                      <a:pos x="0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343">
                      <a:moveTo>
                        <a:pt x="0" y="0"/>
                      </a:moveTo>
                      <a:lnTo>
                        <a:pt x="78" y="141"/>
                      </a:lnTo>
                      <a:lnTo>
                        <a:pt x="78" y="342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57"/>
                <p:cNvSpPr>
                  <a:spLocks/>
                </p:cNvSpPr>
                <p:nvPr/>
              </p:nvSpPr>
              <p:spPr bwMode="auto">
                <a:xfrm>
                  <a:off x="2104" y="3172"/>
                  <a:ext cx="87" cy="2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51"/>
                    </a:cxn>
                    <a:cxn ang="0">
                      <a:pos x="86" y="251"/>
                    </a:cxn>
                    <a:cxn ang="0">
                      <a:pos x="0" y="1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252">
                      <a:moveTo>
                        <a:pt x="0" y="0"/>
                      </a:moveTo>
                      <a:lnTo>
                        <a:pt x="86" y="51"/>
                      </a:lnTo>
                      <a:lnTo>
                        <a:pt x="86" y="251"/>
                      </a:lnTo>
                      <a:lnTo>
                        <a:pt x="0" y="19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58"/>
                <p:cNvSpPr>
                  <a:spLocks/>
                </p:cNvSpPr>
                <p:nvPr/>
              </p:nvSpPr>
              <p:spPr bwMode="auto">
                <a:xfrm>
                  <a:off x="2190" y="3157"/>
                  <a:ext cx="60" cy="262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66"/>
                    </a:cxn>
                    <a:cxn ang="0">
                      <a:pos x="0" y="261"/>
                    </a:cxn>
                    <a:cxn ang="0">
                      <a:pos x="59" y="196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60" h="262">
                      <a:moveTo>
                        <a:pt x="59" y="0"/>
                      </a:moveTo>
                      <a:lnTo>
                        <a:pt x="0" y="66"/>
                      </a:lnTo>
                      <a:lnTo>
                        <a:pt x="0" y="261"/>
                      </a:lnTo>
                      <a:lnTo>
                        <a:pt x="59" y="196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59"/>
                <p:cNvSpPr>
                  <a:spLocks/>
                </p:cNvSpPr>
                <p:nvPr/>
              </p:nvSpPr>
              <p:spPr bwMode="auto">
                <a:xfrm>
                  <a:off x="2249" y="3157"/>
                  <a:ext cx="112" cy="2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1" y="38"/>
                    </a:cxn>
                    <a:cxn ang="0">
                      <a:pos x="111" y="235"/>
                    </a:cxn>
                    <a:cxn ang="0">
                      <a:pos x="0" y="1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236">
                      <a:moveTo>
                        <a:pt x="0" y="0"/>
                      </a:moveTo>
                      <a:lnTo>
                        <a:pt x="111" y="38"/>
                      </a:lnTo>
                      <a:lnTo>
                        <a:pt x="111" y="235"/>
                      </a:lnTo>
                      <a:lnTo>
                        <a:pt x="0" y="19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60"/>
                <p:cNvSpPr>
                  <a:spLocks/>
                </p:cNvSpPr>
                <p:nvPr/>
              </p:nvSpPr>
              <p:spPr bwMode="auto">
                <a:xfrm>
                  <a:off x="2496" y="3424"/>
                  <a:ext cx="212" cy="2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1" y="71"/>
                    </a:cxn>
                    <a:cxn ang="0">
                      <a:pos x="211" y="277"/>
                    </a:cxn>
                    <a:cxn ang="0">
                      <a:pos x="0" y="20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2" h="278">
                      <a:moveTo>
                        <a:pt x="0" y="0"/>
                      </a:moveTo>
                      <a:lnTo>
                        <a:pt x="211" y="71"/>
                      </a:lnTo>
                      <a:lnTo>
                        <a:pt x="211" y="277"/>
                      </a:lnTo>
                      <a:lnTo>
                        <a:pt x="0" y="20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61"/>
                <p:cNvSpPr>
                  <a:spLocks/>
                </p:cNvSpPr>
                <p:nvPr/>
              </p:nvSpPr>
              <p:spPr bwMode="auto">
                <a:xfrm>
                  <a:off x="2360" y="3193"/>
                  <a:ext cx="137" cy="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6" y="234"/>
                    </a:cxn>
                    <a:cxn ang="0">
                      <a:pos x="136" y="437"/>
                    </a:cxn>
                    <a:cxn ang="0">
                      <a:pos x="0" y="20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7" h="438">
                      <a:moveTo>
                        <a:pt x="0" y="0"/>
                      </a:moveTo>
                      <a:lnTo>
                        <a:pt x="136" y="234"/>
                      </a:lnTo>
                      <a:lnTo>
                        <a:pt x="136" y="437"/>
                      </a:lnTo>
                      <a:lnTo>
                        <a:pt x="0" y="20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62"/>
                <p:cNvSpPr>
                  <a:spLocks/>
                </p:cNvSpPr>
                <p:nvPr/>
              </p:nvSpPr>
              <p:spPr bwMode="auto">
                <a:xfrm>
                  <a:off x="339" y="1079"/>
                  <a:ext cx="47" cy="3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6" y="204"/>
                    </a:cxn>
                    <a:cxn ang="0">
                      <a:pos x="30" y="334"/>
                    </a:cxn>
                    <a:cxn ang="0">
                      <a:pos x="0" y="2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335">
                      <a:moveTo>
                        <a:pt x="0" y="0"/>
                      </a:moveTo>
                      <a:lnTo>
                        <a:pt x="46" y="204"/>
                      </a:lnTo>
                      <a:lnTo>
                        <a:pt x="30" y="334"/>
                      </a:lnTo>
                      <a:lnTo>
                        <a:pt x="0" y="20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63"/>
                <p:cNvSpPr>
                  <a:spLocks/>
                </p:cNvSpPr>
                <p:nvPr/>
              </p:nvSpPr>
              <p:spPr bwMode="auto">
                <a:xfrm>
                  <a:off x="336" y="1935"/>
                  <a:ext cx="75" cy="2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102"/>
                    </a:cxn>
                    <a:cxn ang="0">
                      <a:pos x="58" y="170"/>
                    </a:cxn>
                    <a:cxn ang="0">
                      <a:pos x="58" y="279"/>
                    </a:cxn>
                    <a:cxn ang="0">
                      <a:pos x="0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" h="280">
                      <a:moveTo>
                        <a:pt x="0" y="0"/>
                      </a:moveTo>
                      <a:lnTo>
                        <a:pt x="74" y="102"/>
                      </a:lnTo>
                      <a:lnTo>
                        <a:pt x="58" y="170"/>
                      </a:lnTo>
                      <a:lnTo>
                        <a:pt x="58" y="279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64"/>
              <p:cNvGrpSpPr>
                <a:grpSpLocks/>
              </p:cNvGrpSpPr>
              <p:nvPr/>
            </p:nvGrpSpPr>
            <p:grpSpPr bwMode="auto">
              <a:xfrm>
                <a:off x="3119" y="1039"/>
                <a:ext cx="878" cy="800"/>
                <a:chOff x="3119" y="1039"/>
                <a:chExt cx="878" cy="800"/>
              </a:xfrm>
            </p:grpSpPr>
            <p:sp>
              <p:nvSpPr>
                <p:cNvPr id="65" name="Freeform 65"/>
                <p:cNvSpPr>
                  <a:spLocks/>
                </p:cNvSpPr>
                <p:nvPr/>
              </p:nvSpPr>
              <p:spPr bwMode="auto">
                <a:xfrm>
                  <a:off x="3595" y="1296"/>
                  <a:ext cx="274" cy="235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273" y="0"/>
                    </a:cxn>
                    <a:cxn ang="0">
                      <a:pos x="273" y="194"/>
                    </a:cxn>
                    <a:cxn ang="0">
                      <a:pos x="0" y="234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274" h="235">
                      <a:moveTo>
                        <a:pt x="0" y="33"/>
                      </a:moveTo>
                      <a:lnTo>
                        <a:pt x="273" y="0"/>
                      </a:lnTo>
                      <a:lnTo>
                        <a:pt x="273" y="194"/>
                      </a:lnTo>
                      <a:lnTo>
                        <a:pt x="0" y="234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66"/>
                <p:cNvSpPr>
                  <a:spLocks/>
                </p:cNvSpPr>
                <p:nvPr/>
              </p:nvSpPr>
              <p:spPr bwMode="auto">
                <a:xfrm>
                  <a:off x="3500" y="1330"/>
                  <a:ext cx="107" cy="304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106" y="198"/>
                    </a:cxn>
                    <a:cxn ang="0">
                      <a:pos x="0" y="303"/>
                    </a:cxn>
                    <a:cxn ang="0">
                      <a:pos x="0" y="103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7" h="304">
                      <a:moveTo>
                        <a:pt x="106" y="0"/>
                      </a:moveTo>
                      <a:lnTo>
                        <a:pt x="106" y="198"/>
                      </a:lnTo>
                      <a:lnTo>
                        <a:pt x="0" y="303"/>
                      </a:lnTo>
                      <a:lnTo>
                        <a:pt x="0" y="103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7"/>
                <p:cNvSpPr>
                  <a:spLocks/>
                </p:cNvSpPr>
                <p:nvPr/>
              </p:nvSpPr>
              <p:spPr bwMode="auto">
                <a:xfrm>
                  <a:off x="3119" y="1039"/>
                  <a:ext cx="157" cy="209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8" y="126"/>
                    </a:cxn>
                    <a:cxn ang="0">
                      <a:pos x="0" y="200"/>
                    </a:cxn>
                    <a:cxn ang="0">
                      <a:pos x="124" y="157"/>
                    </a:cxn>
                    <a:cxn ang="0">
                      <a:pos x="156" y="208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57" h="209">
                      <a:moveTo>
                        <a:pt x="156" y="0"/>
                      </a:moveTo>
                      <a:lnTo>
                        <a:pt x="18" y="126"/>
                      </a:lnTo>
                      <a:lnTo>
                        <a:pt x="0" y="200"/>
                      </a:lnTo>
                      <a:lnTo>
                        <a:pt x="124" y="157"/>
                      </a:lnTo>
                      <a:lnTo>
                        <a:pt x="156" y="208"/>
                      </a:lnTo>
                      <a:lnTo>
                        <a:pt x="156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68"/>
                <p:cNvSpPr>
                  <a:spLocks/>
                </p:cNvSpPr>
                <p:nvPr/>
              </p:nvSpPr>
              <p:spPr bwMode="auto">
                <a:xfrm>
                  <a:off x="3451" y="1158"/>
                  <a:ext cx="88" cy="104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0" y="70"/>
                    </a:cxn>
                    <a:cxn ang="0">
                      <a:pos x="87" y="10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8" h="104">
                      <a:moveTo>
                        <a:pt x="87" y="0"/>
                      </a:moveTo>
                      <a:lnTo>
                        <a:pt x="0" y="70"/>
                      </a:lnTo>
                      <a:lnTo>
                        <a:pt x="87" y="103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9"/>
                <p:cNvSpPr>
                  <a:spLocks/>
                </p:cNvSpPr>
                <p:nvPr/>
              </p:nvSpPr>
              <p:spPr bwMode="auto">
                <a:xfrm>
                  <a:off x="3539" y="1443"/>
                  <a:ext cx="62" cy="289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0" y="79"/>
                    </a:cxn>
                    <a:cxn ang="0">
                      <a:pos x="0" y="288"/>
                    </a:cxn>
                    <a:cxn ang="0">
                      <a:pos x="61" y="202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2" h="289">
                      <a:moveTo>
                        <a:pt x="61" y="0"/>
                      </a:moveTo>
                      <a:lnTo>
                        <a:pt x="0" y="79"/>
                      </a:lnTo>
                      <a:lnTo>
                        <a:pt x="0" y="288"/>
                      </a:lnTo>
                      <a:lnTo>
                        <a:pt x="61" y="202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70"/>
                <p:cNvSpPr>
                  <a:spLocks/>
                </p:cNvSpPr>
                <p:nvPr/>
              </p:nvSpPr>
              <p:spPr bwMode="auto">
                <a:xfrm>
                  <a:off x="3513" y="1539"/>
                  <a:ext cx="26" cy="235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189"/>
                    </a:cxn>
                    <a:cxn ang="0">
                      <a:pos x="19" y="234"/>
                    </a:cxn>
                    <a:cxn ang="0">
                      <a:pos x="0" y="184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6" h="235">
                      <a:moveTo>
                        <a:pt x="25" y="0"/>
                      </a:moveTo>
                      <a:lnTo>
                        <a:pt x="25" y="189"/>
                      </a:lnTo>
                      <a:lnTo>
                        <a:pt x="19" y="234"/>
                      </a:lnTo>
                      <a:lnTo>
                        <a:pt x="0" y="184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71"/>
                <p:cNvSpPr>
                  <a:spLocks/>
                </p:cNvSpPr>
                <p:nvPr/>
              </p:nvSpPr>
              <p:spPr bwMode="auto">
                <a:xfrm>
                  <a:off x="3869" y="1488"/>
                  <a:ext cx="75" cy="108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0" y="76"/>
                    </a:cxn>
                    <a:cxn ang="0">
                      <a:pos x="20" y="107"/>
                    </a:cxn>
                    <a:cxn ang="0">
                      <a:pos x="74" y="76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75" h="108">
                      <a:moveTo>
                        <a:pt x="74" y="0"/>
                      </a:moveTo>
                      <a:lnTo>
                        <a:pt x="0" y="76"/>
                      </a:lnTo>
                      <a:lnTo>
                        <a:pt x="20" y="107"/>
                      </a:lnTo>
                      <a:lnTo>
                        <a:pt x="74" y="76"/>
                      </a:lnTo>
                      <a:lnTo>
                        <a:pt x="74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72"/>
                <p:cNvSpPr>
                  <a:spLocks/>
                </p:cNvSpPr>
                <p:nvPr/>
              </p:nvSpPr>
              <p:spPr bwMode="auto">
                <a:xfrm>
                  <a:off x="3917" y="1686"/>
                  <a:ext cx="80" cy="153"/>
                </a:xfrm>
                <a:custGeom>
                  <a:avLst/>
                  <a:gdLst/>
                  <a:ahLst/>
                  <a:cxnLst>
                    <a:cxn ang="0">
                      <a:pos x="79" y="0"/>
                    </a:cxn>
                    <a:cxn ang="0">
                      <a:pos x="0" y="100"/>
                    </a:cxn>
                    <a:cxn ang="0">
                      <a:pos x="0" y="120"/>
                    </a:cxn>
                    <a:cxn ang="0">
                      <a:pos x="58" y="152"/>
                    </a:cxn>
                    <a:cxn ang="0">
                      <a:pos x="79" y="152"/>
                    </a:cxn>
                    <a:cxn ang="0">
                      <a:pos x="79" y="0"/>
                    </a:cxn>
                  </a:cxnLst>
                  <a:rect l="0" t="0" r="r" b="b"/>
                  <a:pathLst>
                    <a:path w="80" h="153">
                      <a:moveTo>
                        <a:pt x="79" y="0"/>
                      </a:moveTo>
                      <a:lnTo>
                        <a:pt x="0" y="100"/>
                      </a:lnTo>
                      <a:lnTo>
                        <a:pt x="0" y="120"/>
                      </a:lnTo>
                      <a:lnTo>
                        <a:pt x="58" y="152"/>
                      </a:lnTo>
                      <a:lnTo>
                        <a:pt x="79" y="152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 73"/>
            <p:cNvSpPr>
              <a:spLocks/>
            </p:cNvSpPr>
            <p:nvPr/>
          </p:nvSpPr>
          <p:spPr bwMode="auto">
            <a:xfrm>
              <a:off x="10919919" y="2782255"/>
              <a:ext cx="403752" cy="358644"/>
            </a:xfrm>
            <a:custGeom>
              <a:avLst/>
              <a:gdLst/>
              <a:ahLst/>
              <a:cxnLst>
                <a:cxn ang="0">
                  <a:pos x="0" y="305"/>
                </a:cxn>
                <a:cxn ang="0">
                  <a:pos x="0" y="356"/>
                </a:cxn>
                <a:cxn ang="0">
                  <a:pos x="357" y="356"/>
                </a:cxn>
                <a:cxn ang="0">
                  <a:pos x="415" y="444"/>
                </a:cxn>
                <a:cxn ang="0">
                  <a:pos x="482" y="457"/>
                </a:cxn>
                <a:cxn ang="0">
                  <a:pos x="484" y="484"/>
                </a:cxn>
                <a:cxn ang="0">
                  <a:pos x="531" y="447"/>
                </a:cxn>
                <a:cxn ang="0">
                  <a:pos x="545" y="284"/>
                </a:cxn>
                <a:cxn ang="0">
                  <a:pos x="545" y="173"/>
                </a:cxn>
                <a:cxn ang="0">
                  <a:pos x="524" y="156"/>
                </a:cxn>
                <a:cxn ang="0">
                  <a:pos x="534" y="0"/>
                </a:cxn>
                <a:cxn ang="0">
                  <a:pos x="417" y="0"/>
                </a:cxn>
                <a:cxn ang="0">
                  <a:pos x="292" y="124"/>
                </a:cxn>
                <a:cxn ang="0">
                  <a:pos x="313" y="165"/>
                </a:cxn>
                <a:cxn ang="0">
                  <a:pos x="235" y="221"/>
                </a:cxn>
                <a:cxn ang="0">
                  <a:pos x="140" y="208"/>
                </a:cxn>
                <a:cxn ang="0">
                  <a:pos x="55" y="208"/>
                </a:cxn>
                <a:cxn ang="0">
                  <a:pos x="36" y="266"/>
                </a:cxn>
                <a:cxn ang="0">
                  <a:pos x="0" y="305"/>
                </a:cxn>
              </a:cxnLst>
              <a:rect l="0" t="0" r="r" b="b"/>
              <a:pathLst>
                <a:path w="546" h="485">
                  <a:moveTo>
                    <a:pt x="0" y="305"/>
                  </a:moveTo>
                  <a:lnTo>
                    <a:pt x="0" y="356"/>
                  </a:lnTo>
                  <a:lnTo>
                    <a:pt x="357" y="356"/>
                  </a:lnTo>
                  <a:lnTo>
                    <a:pt x="415" y="444"/>
                  </a:lnTo>
                  <a:lnTo>
                    <a:pt x="482" y="457"/>
                  </a:lnTo>
                  <a:lnTo>
                    <a:pt x="484" y="484"/>
                  </a:lnTo>
                  <a:lnTo>
                    <a:pt x="531" y="447"/>
                  </a:lnTo>
                  <a:lnTo>
                    <a:pt x="545" y="284"/>
                  </a:lnTo>
                  <a:lnTo>
                    <a:pt x="545" y="173"/>
                  </a:lnTo>
                  <a:lnTo>
                    <a:pt x="524" y="156"/>
                  </a:lnTo>
                  <a:lnTo>
                    <a:pt x="534" y="0"/>
                  </a:lnTo>
                  <a:lnTo>
                    <a:pt x="417" y="0"/>
                  </a:lnTo>
                  <a:lnTo>
                    <a:pt x="292" y="124"/>
                  </a:lnTo>
                  <a:lnTo>
                    <a:pt x="313" y="165"/>
                  </a:lnTo>
                  <a:lnTo>
                    <a:pt x="235" y="221"/>
                  </a:lnTo>
                  <a:lnTo>
                    <a:pt x="140" y="208"/>
                  </a:lnTo>
                  <a:lnTo>
                    <a:pt x="55" y="208"/>
                  </a:lnTo>
                  <a:lnTo>
                    <a:pt x="36" y="266"/>
                  </a:lnTo>
                  <a:lnTo>
                    <a:pt x="0" y="30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4"/>
            <p:cNvSpPr>
              <a:spLocks/>
            </p:cNvSpPr>
            <p:nvPr/>
          </p:nvSpPr>
          <p:spPr bwMode="auto">
            <a:xfrm>
              <a:off x="11306663" y="2784473"/>
              <a:ext cx="150853" cy="18338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0"/>
                </a:cxn>
                <a:cxn ang="0">
                  <a:pos x="195" y="60"/>
                </a:cxn>
                <a:cxn ang="0">
                  <a:pos x="161" y="73"/>
                </a:cxn>
                <a:cxn ang="0">
                  <a:pos x="108" y="247"/>
                </a:cxn>
                <a:cxn ang="0">
                  <a:pos x="23" y="247"/>
                </a:cxn>
                <a:cxn ang="0">
                  <a:pos x="23" y="169"/>
                </a:cxn>
                <a:cxn ang="0">
                  <a:pos x="0" y="152"/>
                </a:cxn>
                <a:cxn ang="0">
                  <a:pos x="13" y="0"/>
                </a:cxn>
              </a:cxnLst>
              <a:rect l="0" t="0" r="r" b="b"/>
              <a:pathLst>
                <a:path w="204" h="248">
                  <a:moveTo>
                    <a:pt x="13" y="0"/>
                  </a:moveTo>
                  <a:lnTo>
                    <a:pt x="203" y="0"/>
                  </a:lnTo>
                  <a:lnTo>
                    <a:pt x="195" y="60"/>
                  </a:lnTo>
                  <a:lnTo>
                    <a:pt x="161" y="73"/>
                  </a:lnTo>
                  <a:lnTo>
                    <a:pt x="108" y="247"/>
                  </a:lnTo>
                  <a:lnTo>
                    <a:pt x="23" y="247"/>
                  </a:lnTo>
                  <a:lnTo>
                    <a:pt x="23" y="169"/>
                  </a:lnTo>
                  <a:lnTo>
                    <a:pt x="0" y="152"/>
                  </a:lnTo>
                  <a:lnTo>
                    <a:pt x="13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5"/>
            <p:cNvSpPr>
              <a:spLocks/>
            </p:cNvSpPr>
            <p:nvPr/>
          </p:nvSpPr>
          <p:spPr bwMode="auto">
            <a:xfrm>
              <a:off x="11386526" y="2720139"/>
              <a:ext cx="113139" cy="247723"/>
            </a:xfrm>
            <a:custGeom>
              <a:avLst/>
              <a:gdLst/>
              <a:ahLst/>
              <a:cxnLst>
                <a:cxn ang="0">
                  <a:pos x="94" y="87"/>
                </a:cxn>
                <a:cxn ang="0">
                  <a:pos x="152" y="0"/>
                </a:cxn>
                <a:cxn ang="0">
                  <a:pos x="152" y="305"/>
                </a:cxn>
                <a:cxn ang="0">
                  <a:pos x="96" y="334"/>
                </a:cxn>
                <a:cxn ang="0">
                  <a:pos x="0" y="331"/>
                </a:cxn>
                <a:cxn ang="0">
                  <a:pos x="52" y="163"/>
                </a:cxn>
                <a:cxn ang="0">
                  <a:pos x="89" y="148"/>
                </a:cxn>
                <a:cxn ang="0">
                  <a:pos x="94" y="87"/>
                </a:cxn>
              </a:cxnLst>
              <a:rect l="0" t="0" r="r" b="b"/>
              <a:pathLst>
                <a:path w="153" h="335">
                  <a:moveTo>
                    <a:pt x="94" y="87"/>
                  </a:moveTo>
                  <a:lnTo>
                    <a:pt x="152" y="0"/>
                  </a:lnTo>
                  <a:lnTo>
                    <a:pt x="152" y="305"/>
                  </a:lnTo>
                  <a:lnTo>
                    <a:pt x="96" y="334"/>
                  </a:lnTo>
                  <a:lnTo>
                    <a:pt x="0" y="331"/>
                  </a:lnTo>
                  <a:lnTo>
                    <a:pt x="52" y="163"/>
                  </a:lnTo>
                  <a:lnTo>
                    <a:pt x="89" y="148"/>
                  </a:lnTo>
                  <a:lnTo>
                    <a:pt x="94" y="87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auto">
            <a:xfrm>
              <a:off x="11498926" y="2582597"/>
              <a:ext cx="238850" cy="362342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0" y="489"/>
                </a:cxn>
                <a:cxn ang="0">
                  <a:pos x="76" y="445"/>
                </a:cxn>
                <a:cxn ang="0">
                  <a:pos x="81" y="407"/>
                </a:cxn>
                <a:cxn ang="0">
                  <a:pos x="322" y="232"/>
                </a:cxn>
                <a:cxn ang="0">
                  <a:pos x="308" y="166"/>
                </a:cxn>
                <a:cxn ang="0">
                  <a:pos x="266" y="148"/>
                </a:cxn>
                <a:cxn ang="0">
                  <a:pos x="237" y="7"/>
                </a:cxn>
                <a:cxn ang="0">
                  <a:pos x="173" y="26"/>
                </a:cxn>
                <a:cxn ang="0">
                  <a:pos x="139" y="0"/>
                </a:cxn>
                <a:cxn ang="0">
                  <a:pos x="76" y="49"/>
                </a:cxn>
                <a:cxn ang="0">
                  <a:pos x="0" y="190"/>
                </a:cxn>
              </a:cxnLst>
              <a:rect l="0" t="0" r="r" b="b"/>
              <a:pathLst>
                <a:path w="323" h="490">
                  <a:moveTo>
                    <a:pt x="0" y="190"/>
                  </a:moveTo>
                  <a:lnTo>
                    <a:pt x="0" y="489"/>
                  </a:lnTo>
                  <a:lnTo>
                    <a:pt x="76" y="445"/>
                  </a:lnTo>
                  <a:lnTo>
                    <a:pt x="81" y="407"/>
                  </a:lnTo>
                  <a:lnTo>
                    <a:pt x="322" y="232"/>
                  </a:lnTo>
                  <a:lnTo>
                    <a:pt x="308" y="166"/>
                  </a:lnTo>
                  <a:lnTo>
                    <a:pt x="266" y="148"/>
                  </a:lnTo>
                  <a:lnTo>
                    <a:pt x="237" y="7"/>
                  </a:lnTo>
                  <a:lnTo>
                    <a:pt x="173" y="26"/>
                  </a:lnTo>
                  <a:lnTo>
                    <a:pt x="139" y="0"/>
                  </a:lnTo>
                  <a:lnTo>
                    <a:pt x="76" y="49"/>
                  </a:lnTo>
                  <a:lnTo>
                    <a:pt x="0" y="19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7"/>
            <p:cNvSpPr>
              <a:spLocks/>
            </p:cNvSpPr>
            <p:nvPr/>
          </p:nvSpPr>
          <p:spPr bwMode="auto">
            <a:xfrm>
              <a:off x="11319234" y="2951594"/>
              <a:ext cx="231455" cy="133105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188" y="21"/>
                </a:cxn>
                <a:cxn ang="0">
                  <a:pos x="233" y="0"/>
                </a:cxn>
                <a:cxn ang="0">
                  <a:pos x="254" y="47"/>
                </a:cxn>
                <a:cxn ang="0">
                  <a:pos x="225" y="76"/>
                </a:cxn>
                <a:cxn ang="0">
                  <a:pos x="265" y="152"/>
                </a:cxn>
                <a:cxn ang="0">
                  <a:pos x="312" y="152"/>
                </a:cxn>
                <a:cxn ang="0">
                  <a:pos x="246" y="179"/>
                </a:cxn>
                <a:cxn ang="0">
                  <a:pos x="185" y="118"/>
                </a:cxn>
                <a:cxn ang="0">
                  <a:pos x="0" y="118"/>
                </a:cxn>
                <a:cxn ang="0">
                  <a:pos x="7" y="21"/>
                </a:cxn>
              </a:cxnLst>
              <a:rect l="0" t="0" r="r" b="b"/>
              <a:pathLst>
                <a:path w="313" h="180">
                  <a:moveTo>
                    <a:pt x="7" y="21"/>
                  </a:moveTo>
                  <a:lnTo>
                    <a:pt x="188" y="21"/>
                  </a:lnTo>
                  <a:lnTo>
                    <a:pt x="233" y="0"/>
                  </a:lnTo>
                  <a:lnTo>
                    <a:pt x="254" y="47"/>
                  </a:lnTo>
                  <a:lnTo>
                    <a:pt x="225" y="76"/>
                  </a:lnTo>
                  <a:lnTo>
                    <a:pt x="265" y="152"/>
                  </a:lnTo>
                  <a:lnTo>
                    <a:pt x="312" y="152"/>
                  </a:lnTo>
                  <a:lnTo>
                    <a:pt x="246" y="179"/>
                  </a:lnTo>
                  <a:lnTo>
                    <a:pt x="185" y="118"/>
                  </a:lnTo>
                  <a:lnTo>
                    <a:pt x="0" y="118"/>
                  </a:lnTo>
                  <a:lnTo>
                    <a:pt x="7" y="2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8"/>
            <p:cNvSpPr>
              <a:spLocks/>
            </p:cNvSpPr>
            <p:nvPr/>
          </p:nvSpPr>
          <p:spPr bwMode="auto">
            <a:xfrm>
              <a:off x="11425718" y="3039592"/>
              <a:ext cx="47326" cy="58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63" y="22"/>
                </a:cxn>
                <a:cxn ang="0">
                  <a:pos x="39" y="72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w="64" h="79">
                  <a:moveTo>
                    <a:pt x="0" y="0"/>
                  </a:moveTo>
                  <a:lnTo>
                    <a:pt x="42" y="0"/>
                  </a:lnTo>
                  <a:lnTo>
                    <a:pt x="63" y="22"/>
                  </a:lnTo>
                  <a:lnTo>
                    <a:pt x="39" y="72"/>
                  </a:lnTo>
                  <a:lnTo>
                    <a:pt x="0" y="7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11314058" y="3038113"/>
              <a:ext cx="112400" cy="769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1" y="0"/>
                </a:cxn>
                <a:cxn ang="0">
                  <a:pos x="151" y="81"/>
                </a:cxn>
                <a:cxn ang="0">
                  <a:pos x="0" y="103"/>
                </a:cxn>
                <a:cxn ang="0">
                  <a:pos x="7" y="0"/>
                </a:cxn>
              </a:cxnLst>
              <a:rect l="0" t="0" r="r" b="b"/>
              <a:pathLst>
                <a:path w="152" h="104">
                  <a:moveTo>
                    <a:pt x="7" y="0"/>
                  </a:moveTo>
                  <a:lnTo>
                    <a:pt x="151" y="0"/>
                  </a:lnTo>
                  <a:lnTo>
                    <a:pt x="151" y="81"/>
                  </a:lnTo>
                  <a:lnTo>
                    <a:pt x="0" y="103"/>
                  </a:lnTo>
                  <a:lnTo>
                    <a:pt x="7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80"/>
            <p:cNvSpPr>
              <a:spLocks/>
            </p:cNvSpPr>
            <p:nvPr/>
          </p:nvSpPr>
          <p:spPr bwMode="auto">
            <a:xfrm>
              <a:off x="11184650" y="3114278"/>
              <a:ext cx="96871" cy="184129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8" y="27"/>
                </a:cxn>
                <a:cxn ang="0">
                  <a:pos x="55" y="99"/>
                </a:cxn>
                <a:cxn ang="0">
                  <a:pos x="28" y="133"/>
                </a:cxn>
                <a:cxn ang="0">
                  <a:pos x="0" y="170"/>
                </a:cxn>
                <a:cxn ang="0">
                  <a:pos x="55" y="248"/>
                </a:cxn>
                <a:cxn ang="0">
                  <a:pos x="113" y="170"/>
                </a:cxn>
                <a:cxn ang="0">
                  <a:pos x="130" y="83"/>
                </a:cxn>
                <a:cxn ang="0">
                  <a:pos x="109" y="80"/>
                </a:cxn>
                <a:cxn ang="0">
                  <a:pos x="128" y="35"/>
                </a:cxn>
                <a:cxn ang="0">
                  <a:pos x="124" y="10"/>
                </a:cxn>
                <a:cxn ang="0">
                  <a:pos x="59" y="0"/>
                </a:cxn>
              </a:cxnLst>
              <a:rect l="0" t="0" r="r" b="b"/>
              <a:pathLst>
                <a:path w="131" h="249">
                  <a:moveTo>
                    <a:pt x="59" y="0"/>
                  </a:moveTo>
                  <a:lnTo>
                    <a:pt x="28" y="27"/>
                  </a:lnTo>
                  <a:lnTo>
                    <a:pt x="55" y="99"/>
                  </a:lnTo>
                  <a:lnTo>
                    <a:pt x="28" y="133"/>
                  </a:lnTo>
                  <a:lnTo>
                    <a:pt x="0" y="170"/>
                  </a:lnTo>
                  <a:lnTo>
                    <a:pt x="55" y="248"/>
                  </a:lnTo>
                  <a:lnTo>
                    <a:pt x="113" y="170"/>
                  </a:lnTo>
                  <a:lnTo>
                    <a:pt x="130" y="83"/>
                  </a:lnTo>
                  <a:lnTo>
                    <a:pt x="109" y="80"/>
                  </a:lnTo>
                  <a:lnTo>
                    <a:pt x="128" y="35"/>
                  </a:lnTo>
                  <a:lnTo>
                    <a:pt x="124" y="10"/>
                  </a:lnTo>
                  <a:lnTo>
                    <a:pt x="59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11142500" y="3209670"/>
              <a:ext cx="74687" cy="13014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83" y="175"/>
                </a:cxn>
                <a:cxn ang="0">
                  <a:pos x="100" y="147"/>
                </a:cxn>
                <a:cxn ang="0">
                  <a:pos x="57" y="92"/>
                </a:cxn>
                <a:cxn ang="0">
                  <a:pos x="58" y="43"/>
                </a:cxn>
                <a:cxn ang="0">
                  <a:pos x="85" y="0"/>
                </a:cxn>
              </a:cxnLst>
              <a:rect l="0" t="0" r="r" b="b"/>
              <a:pathLst>
                <a:path w="101" h="176">
                  <a:moveTo>
                    <a:pt x="85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83" y="175"/>
                  </a:lnTo>
                  <a:lnTo>
                    <a:pt x="100" y="147"/>
                  </a:lnTo>
                  <a:lnTo>
                    <a:pt x="57" y="92"/>
                  </a:lnTo>
                  <a:lnTo>
                    <a:pt x="58" y="43"/>
                  </a:lnTo>
                  <a:lnTo>
                    <a:pt x="85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>
              <a:off x="10927313" y="3228157"/>
              <a:ext cx="279521" cy="1804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151"/>
                </a:cxn>
                <a:cxn ang="0">
                  <a:pos x="377" y="151"/>
                </a:cxn>
                <a:cxn ang="0">
                  <a:pos x="329" y="243"/>
                </a:cxn>
                <a:cxn ang="0">
                  <a:pos x="229" y="216"/>
                </a:cxn>
                <a:cxn ang="0">
                  <a:pos x="196" y="95"/>
                </a:cxn>
                <a:cxn ang="0">
                  <a:pos x="184" y="66"/>
                </a:cxn>
                <a:cxn ang="0">
                  <a:pos x="113" y="44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378" h="244">
                  <a:moveTo>
                    <a:pt x="0" y="0"/>
                  </a:moveTo>
                  <a:lnTo>
                    <a:pt x="292" y="0"/>
                  </a:lnTo>
                  <a:lnTo>
                    <a:pt x="292" y="151"/>
                  </a:lnTo>
                  <a:lnTo>
                    <a:pt x="377" y="151"/>
                  </a:lnTo>
                  <a:lnTo>
                    <a:pt x="329" y="243"/>
                  </a:lnTo>
                  <a:lnTo>
                    <a:pt x="229" y="216"/>
                  </a:lnTo>
                  <a:lnTo>
                    <a:pt x="196" y="95"/>
                  </a:lnTo>
                  <a:lnTo>
                    <a:pt x="184" y="66"/>
                  </a:lnTo>
                  <a:lnTo>
                    <a:pt x="113" y="44"/>
                  </a:lnTo>
                  <a:lnTo>
                    <a:pt x="0" y="9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3"/>
            <p:cNvSpPr>
              <a:spLocks/>
            </p:cNvSpPr>
            <p:nvPr/>
          </p:nvSpPr>
          <p:spPr bwMode="auto">
            <a:xfrm>
              <a:off x="9461678" y="3212628"/>
              <a:ext cx="469565" cy="2440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9" y="0"/>
                </a:cxn>
                <a:cxn ang="0">
                  <a:pos x="618" y="22"/>
                </a:cxn>
                <a:cxn ang="0">
                  <a:pos x="592" y="51"/>
                </a:cxn>
                <a:cxn ang="0">
                  <a:pos x="634" y="90"/>
                </a:cxn>
                <a:cxn ang="0">
                  <a:pos x="634" y="329"/>
                </a:cxn>
                <a:cxn ang="0">
                  <a:pos x="0" y="329"/>
                </a:cxn>
                <a:cxn ang="0">
                  <a:pos x="0" y="0"/>
                </a:cxn>
              </a:cxnLst>
              <a:rect l="0" t="0" r="r" b="b"/>
              <a:pathLst>
                <a:path w="635" h="330">
                  <a:moveTo>
                    <a:pt x="0" y="0"/>
                  </a:moveTo>
                  <a:lnTo>
                    <a:pt x="599" y="0"/>
                  </a:lnTo>
                  <a:lnTo>
                    <a:pt x="618" y="22"/>
                  </a:lnTo>
                  <a:lnTo>
                    <a:pt x="592" y="51"/>
                  </a:lnTo>
                  <a:lnTo>
                    <a:pt x="634" y="90"/>
                  </a:lnTo>
                  <a:lnTo>
                    <a:pt x="634" y="329"/>
                  </a:lnTo>
                  <a:lnTo>
                    <a:pt x="0" y="32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4"/>
            <p:cNvSpPr>
              <a:spLocks/>
            </p:cNvSpPr>
            <p:nvPr/>
          </p:nvSpPr>
          <p:spPr bwMode="auto">
            <a:xfrm>
              <a:off x="9341144" y="2694258"/>
              <a:ext cx="489531" cy="309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7" y="0"/>
                </a:cxn>
                <a:cxn ang="0">
                  <a:pos x="647" y="32"/>
                </a:cxn>
                <a:cxn ang="0">
                  <a:pos x="619" y="66"/>
                </a:cxn>
                <a:cxn ang="0">
                  <a:pos x="661" y="116"/>
                </a:cxn>
                <a:cxn ang="0">
                  <a:pos x="661" y="297"/>
                </a:cxn>
                <a:cxn ang="0">
                  <a:pos x="632" y="297"/>
                </a:cxn>
                <a:cxn ang="0">
                  <a:pos x="632" y="417"/>
                </a:cxn>
                <a:cxn ang="0">
                  <a:pos x="519" y="380"/>
                </a:cxn>
                <a:cxn ang="0">
                  <a:pos x="473" y="352"/>
                </a:cxn>
                <a:cxn ang="0">
                  <a:pos x="0" y="352"/>
                </a:cxn>
                <a:cxn ang="0">
                  <a:pos x="0" y="0"/>
                </a:cxn>
              </a:cxnLst>
              <a:rect l="0" t="0" r="r" b="b"/>
              <a:pathLst>
                <a:path w="662" h="418">
                  <a:moveTo>
                    <a:pt x="0" y="0"/>
                  </a:moveTo>
                  <a:lnTo>
                    <a:pt x="647" y="0"/>
                  </a:lnTo>
                  <a:lnTo>
                    <a:pt x="647" y="32"/>
                  </a:lnTo>
                  <a:lnTo>
                    <a:pt x="619" y="66"/>
                  </a:lnTo>
                  <a:lnTo>
                    <a:pt x="661" y="116"/>
                  </a:lnTo>
                  <a:lnTo>
                    <a:pt x="661" y="297"/>
                  </a:lnTo>
                  <a:lnTo>
                    <a:pt x="632" y="297"/>
                  </a:lnTo>
                  <a:lnTo>
                    <a:pt x="632" y="417"/>
                  </a:lnTo>
                  <a:lnTo>
                    <a:pt x="519" y="380"/>
                  </a:lnTo>
                  <a:lnTo>
                    <a:pt x="473" y="352"/>
                  </a:lnTo>
                  <a:lnTo>
                    <a:pt x="0" y="35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5"/>
            <p:cNvSpPr>
              <a:spLocks/>
            </p:cNvSpPr>
            <p:nvPr/>
          </p:nvSpPr>
          <p:spPr bwMode="auto">
            <a:xfrm>
              <a:off x="9808491" y="2914621"/>
              <a:ext cx="426676" cy="2418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506" y="36"/>
                </a:cxn>
                <a:cxn ang="0">
                  <a:pos x="503" y="81"/>
                </a:cxn>
                <a:cxn ang="0">
                  <a:pos x="551" y="126"/>
                </a:cxn>
                <a:cxn ang="0">
                  <a:pos x="576" y="180"/>
                </a:cxn>
                <a:cxn ang="0">
                  <a:pos x="506" y="231"/>
                </a:cxn>
                <a:cxn ang="0">
                  <a:pos x="519" y="265"/>
                </a:cxn>
                <a:cxn ang="0">
                  <a:pos x="461" y="326"/>
                </a:cxn>
                <a:cxn ang="0">
                  <a:pos x="68" y="326"/>
                </a:cxn>
                <a:cxn ang="0">
                  <a:pos x="0" y="118"/>
                </a:cxn>
                <a:cxn ang="0">
                  <a:pos x="0" y="0"/>
                </a:cxn>
              </a:cxnLst>
              <a:rect l="0" t="0" r="r" b="b"/>
              <a:pathLst>
                <a:path w="577" h="327">
                  <a:moveTo>
                    <a:pt x="0" y="0"/>
                  </a:moveTo>
                  <a:lnTo>
                    <a:pt x="490" y="0"/>
                  </a:lnTo>
                  <a:lnTo>
                    <a:pt x="506" y="36"/>
                  </a:lnTo>
                  <a:lnTo>
                    <a:pt x="503" y="81"/>
                  </a:lnTo>
                  <a:lnTo>
                    <a:pt x="551" y="126"/>
                  </a:lnTo>
                  <a:lnTo>
                    <a:pt x="576" y="180"/>
                  </a:lnTo>
                  <a:lnTo>
                    <a:pt x="506" y="231"/>
                  </a:lnTo>
                  <a:lnTo>
                    <a:pt x="519" y="265"/>
                  </a:lnTo>
                  <a:lnTo>
                    <a:pt x="461" y="326"/>
                  </a:lnTo>
                  <a:lnTo>
                    <a:pt x="68" y="326"/>
                  </a:lnTo>
                  <a:lnTo>
                    <a:pt x="0" y="1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6"/>
            <p:cNvSpPr>
              <a:spLocks/>
            </p:cNvSpPr>
            <p:nvPr/>
          </p:nvSpPr>
          <p:spPr bwMode="auto">
            <a:xfrm>
              <a:off x="9772256" y="2438400"/>
              <a:ext cx="437029" cy="479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0"/>
                </a:cxn>
                <a:cxn ang="0">
                  <a:pos x="590" y="78"/>
                </a:cxn>
                <a:cxn ang="0">
                  <a:pos x="454" y="204"/>
                </a:cxn>
                <a:cxn ang="0">
                  <a:pos x="398" y="397"/>
                </a:cxn>
                <a:cxn ang="0">
                  <a:pos x="398" y="500"/>
                </a:cxn>
                <a:cxn ang="0">
                  <a:pos x="532" y="598"/>
                </a:cxn>
                <a:cxn ang="0">
                  <a:pos x="540" y="647"/>
                </a:cxn>
                <a:cxn ang="0">
                  <a:pos x="78" y="647"/>
                </a:cxn>
                <a:cxn ang="0">
                  <a:pos x="78" y="460"/>
                </a:cxn>
                <a:cxn ang="0">
                  <a:pos x="39" y="413"/>
                </a:cxn>
                <a:cxn ang="0">
                  <a:pos x="65" y="384"/>
                </a:cxn>
                <a:cxn ang="0">
                  <a:pos x="65" y="343"/>
                </a:cxn>
                <a:cxn ang="0">
                  <a:pos x="49" y="230"/>
                </a:cxn>
                <a:cxn ang="0">
                  <a:pos x="0" y="0"/>
                </a:cxn>
              </a:cxnLst>
              <a:rect l="0" t="0" r="r" b="b"/>
              <a:pathLst>
                <a:path w="591" h="648">
                  <a:moveTo>
                    <a:pt x="0" y="0"/>
                  </a:moveTo>
                  <a:lnTo>
                    <a:pt x="197" y="0"/>
                  </a:lnTo>
                  <a:lnTo>
                    <a:pt x="590" y="78"/>
                  </a:lnTo>
                  <a:lnTo>
                    <a:pt x="454" y="204"/>
                  </a:lnTo>
                  <a:lnTo>
                    <a:pt x="398" y="397"/>
                  </a:lnTo>
                  <a:lnTo>
                    <a:pt x="398" y="500"/>
                  </a:lnTo>
                  <a:lnTo>
                    <a:pt x="532" y="598"/>
                  </a:lnTo>
                  <a:lnTo>
                    <a:pt x="540" y="647"/>
                  </a:lnTo>
                  <a:lnTo>
                    <a:pt x="78" y="647"/>
                  </a:lnTo>
                  <a:lnTo>
                    <a:pt x="78" y="460"/>
                  </a:lnTo>
                  <a:lnTo>
                    <a:pt x="39" y="413"/>
                  </a:lnTo>
                  <a:lnTo>
                    <a:pt x="65" y="384"/>
                  </a:lnTo>
                  <a:lnTo>
                    <a:pt x="65" y="343"/>
                  </a:lnTo>
                  <a:lnTo>
                    <a:pt x="49" y="23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7"/>
            <p:cNvSpPr>
              <a:spLocks/>
            </p:cNvSpPr>
            <p:nvPr/>
          </p:nvSpPr>
          <p:spPr bwMode="auto">
            <a:xfrm>
              <a:off x="10065827" y="2615874"/>
              <a:ext cx="381568" cy="391181"/>
            </a:xfrm>
            <a:custGeom>
              <a:avLst/>
              <a:gdLst/>
              <a:ahLst/>
              <a:cxnLst>
                <a:cxn ang="0">
                  <a:pos x="31" y="39"/>
                </a:cxn>
                <a:cxn ang="0">
                  <a:pos x="162" y="0"/>
                </a:cxn>
                <a:cxn ang="0">
                  <a:pos x="189" y="49"/>
                </a:cxn>
                <a:cxn ang="0">
                  <a:pos x="366" y="137"/>
                </a:cxn>
                <a:cxn ang="0">
                  <a:pos x="407" y="187"/>
                </a:cxn>
                <a:cxn ang="0">
                  <a:pos x="420" y="236"/>
                </a:cxn>
                <a:cxn ang="0">
                  <a:pos x="488" y="224"/>
                </a:cxn>
                <a:cxn ang="0">
                  <a:pos x="515" y="246"/>
                </a:cxn>
                <a:cxn ang="0">
                  <a:pos x="457" y="330"/>
                </a:cxn>
                <a:cxn ang="0">
                  <a:pos x="428" y="528"/>
                </a:cxn>
                <a:cxn ang="0">
                  <a:pos x="199" y="528"/>
                </a:cxn>
                <a:cxn ang="0">
                  <a:pos x="155" y="491"/>
                </a:cxn>
                <a:cxn ang="0">
                  <a:pos x="157" y="443"/>
                </a:cxn>
                <a:cxn ang="0">
                  <a:pos x="139" y="400"/>
                </a:cxn>
                <a:cxn ang="0">
                  <a:pos x="134" y="357"/>
                </a:cxn>
                <a:cxn ang="0">
                  <a:pos x="0" y="260"/>
                </a:cxn>
                <a:cxn ang="0">
                  <a:pos x="0" y="161"/>
                </a:cxn>
                <a:cxn ang="0">
                  <a:pos x="31" y="39"/>
                </a:cxn>
              </a:cxnLst>
              <a:rect l="0" t="0" r="r" b="b"/>
              <a:pathLst>
                <a:path w="516" h="529">
                  <a:moveTo>
                    <a:pt x="31" y="39"/>
                  </a:moveTo>
                  <a:lnTo>
                    <a:pt x="162" y="0"/>
                  </a:lnTo>
                  <a:lnTo>
                    <a:pt x="189" y="49"/>
                  </a:lnTo>
                  <a:lnTo>
                    <a:pt x="366" y="137"/>
                  </a:lnTo>
                  <a:lnTo>
                    <a:pt x="407" y="187"/>
                  </a:lnTo>
                  <a:lnTo>
                    <a:pt x="420" y="236"/>
                  </a:lnTo>
                  <a:lnTo>
                    <a:pt x="488" y="224"/>
                  </a:lnTo>
                  <a:lnTo>
                    <a:pt x="515" y="246"/>
                  </a:lnTo>
                  <a:lnTo>
                    <a:pt x="457" y="330"/>
                  </a:lnTo>
                  <a:lnTo>
                    <a:pt x="428" y="528"/>
                  </a:lnTo>
                  <a:lnTo>
                    <a:pt x="199" y="528"/>
                  </a:lnTo>
                  <a:lnTo>
                    <a:pt x="155" y="491"/>
                  </a:lnTo>
                  <a:lnTo>
                    <a:pt x="157" y="443"/>
                  </a:lnTo>
                  <a:lnTo>
                    <a:pt x="139" y="400"/>
                  </a:lnTo>
                  <a:lnTo>
                    <a:pt x="134" y="357"/>
                  </a:lnTo>
                  <a:lnTo>
                    <a:pt x="0" y="260"/>
                  </a:lnTo>
                  <a:lnTo>
                    <a:pt x="0" y="161"/>
                  </a:lnTo>
                  <a:lnTo>
                    <a:pt x="31" y="39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8"/>
            <p:cNvSpPr>
              <a:spLocks/>
            </p:cNvSpPr>
            <p:nvPr/>
          </p:nvSpPr>
          <p:spPr bwMode="auto">
            <a:xfrm>
              <a:off x="10204109" y="2576681"/>
              <a:ext cx="439987" cy="21296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84" y="196"/>
                </a:cxn>
                <a:cxn ang="0">
                  <a:pos x="220" y="243"/>
                </a:cxn>
                <a:cxn ang="0">
                  <a:pos x="233" y="287"/>
                </a:cxn>
                <a:cxn ang="0">
                  <a:pos x="335" y="186"/>
                </a:cxn>
                <a:cxn ang="0">
                  <a:pos x="594" y="146"/>
                </a:cxn>
                <a:cxn ang="0">
                  <a:pos x="479" y="74"/>
                </a:cxn>
                <a:cxn ang="0">
                  <a:pos x="327" y="141"/>
                </a:cxn>
                <a:cxn ang="0">
                  <a:pos x="182" y="82"/>
                </a:cxn>
                <a:cxn ang="0">
                  <a:pos x="267" y="11"/>
                </a:cxn>
                <a:cxn ang="0">
                  <a:pos x="192" y="0"/>
                </a:cxn>
                <a:cxn ang="0">
                  <a:pos x="0" y="98"/>
                </a:cxn>
              </a:cxnLst>
              <a:rect l="0" t="0" r="r" b="b"/>
              <a:pathLst>
                <a:path w="595" h="288">
                  <a:moveTo>
                    <a:pt x="0" y="98"/>
                  </a:moveTo>
                  <a:lnTo>
                    <a:pt x="184" y="196"/>
                  </a:lnTo>
                  <a:lnTo>
                    <a:pt x="220" y="243"/>
                  </a:lnTo>
                  <a:lnTo>
                    <a:pt x="233" y="287"/>
                  </a:lnTo>
                  <a:lnTo>
                    <a:pt x="335" y="186"/>
                  </a:lnTo>
                  <a:lnTo>
                    <a:pt x="594" y="146"/>
                  </a:lnTo>
                  <a:lnTo>
                    <a:pt x="479" y="74"/>
                  </a:lnTo>
                  <a:lnTo>
                    <a:pt x="327" y="141"/>
                  </a:lnTo>
                  <a:lnTo>
                    <a:pt x="182" y="82"/>
                  </a:lnTo>
                  <a:lnTo>
                    <a:pt x="267" y="11"/>
                  </a:lnTo>
                  <a:lnTo>
                    <a:pt x="192" y="0"/>
                  </a:lnTo>
                  <a:lnTo>
                    <a:pt x="0" y="98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9"/>
            <p:cNvSpPr>
              <a:spLocks/>
            </p:cNvSpPr>
            <p:nvPr/>
          </p:nvSpPr>
          <p:spPr bwMode="auto">
            <a:xfrm>
              <a:off x="10456269" y="2737147"/>
              <a:ext cx="286176" cy="33202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307" y="36"/>
                </a:cxn>
                <a:cxn ang="0">
                  <a:pos x="333" y="124"/>
                </a:cxn>
                <a:cxn ang="0">
                  <a:pos x="261" y="198"/>
                </a:cxn>
                <a:cxn ang="0">
                  <a:pos x="279" y="231"/>
                </a:cxn>
                <a:cxn ang="0">
                  <a:pos x="349" y="193"/>
                </a:cxn>
                <a:cxn ang="0">
                  <a:pos x="378" y="201"/>
                </a:cxn>
                <a:cxn ang="0">
                  <a:pos x="386" y="321"/>
                </a:cxn>
                <a:cxn ang="0">
                  <a:pos x="309" y="423"/>
                </a:cxn>
                <a:cxn ang="0">
                  <a:pos x="309" y="448"/>
                </a:cxn>
                <a:cxn ang="0">
                  <a:pos x="0" y="448"/>
                </a:cxn>
                <a:cxn ang="0">
                  <a:pos x="44" y="321"/>
                </a:cxn>
                <a:cxn ang="0">
                  <a:pos x="21" y="223"/>
                </a:cxn>
                <a:cxn ang="0">
                  <a:pos x="61" y="119"/>
                </a:cxn>
                <a:cxn ang="0">
                  <a:pos x="183" y="0"/>
                </a:cxn>
              </a:cxnLst>
              <a:rect l="0" t="0" r="r" b="b"/>
              <a:pathLst>
                <a:path w="387" h="449">
                  <a:moveTo>
                    <a:pt x="183" y="0"/>
                  </a:moveTo>
                  <a:lnTo>
                    <a:pt x="307" y="36"/>
                  </a:lnTo>
                  <a:lnTo>
                    <a:pt x="333" y="124"/>
                  </a:lnTo>
                  <a:lnTo>
                    <a:pt x="261" y="198"/>
                  </a:lnTo>
                  <a:lnTo>
                    <a:pt x="279" y="231"/>
                  </a:lnTo>
                  <a:lnTo>
                    <a:pt x="349" y="193"/>
                  </a:lnTo>
                  <a:lnTo>
                    <a:pt x="378" y="201"/>
                  </a:lnTo>
                  <a:lnTo>
                    <a:pt x="386" y="321"/>
                  </a:lnTo>
                  <a:lnTo>
                    <a:pt x="309" y="423"/>
                  </a:lnTo>
                  <a:lnTo>
                    <a:pt x="309" y="448"/>
                  </a:lnTo>
                  <a:lnTo>
                    <a:pt x="0" y="448"/>
                  </a:lnTo>
                  <a:lnTo>
                    <a:pt x="44" y="321"/>
                  </a:lnTo>
                  <a:lnTo>
                    <a:pt x="21" y="223"/>
                  </a:lnTo>
                  <a:lnTo>
                    <a:pt x="61" y="119"/>
                  </a:lnTo>
                  <a:lnTo>
                    <a:pt x="183" y="0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0"/>
            <p:cNvSpPr>
              <a:spLocks/>
            </p:cNvSpPr>
            <p:nvPr/>
          </p:nvSpPr>
          <p:spPr bwMode="auto">
            <a:xfrm>
              <a:off x="10149388" y="3006315"/>
              <a:ext cx="261034" cy="442944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320" y="0"/>
                </a:cxn>
                <a:cxn ang="0">
                  <a:pos x="349" y="89"/>
                </a:cxn>
                <a:cxn ang="0">
                  <a:pos x="349" y="396"/>
                </a:cxn>
                <a:cxn ang="0">
                  <a:pos x="352" y="423"/>
                </a:cxn>
                <a:cxn ang="0">
                  <a:pos x="307" y="476"/>
                </a:cxn>
                <a:cxn ang="0">
                  <a:pos x="296" y="538"/>
                </a:cxn>
                <a:cxn ang="0">
                  <a:pos x="211" y="598"/>
                </a:cxn>
                <a:cxn ang="0">
                  <a:pos x="172" y="584"/>
                </a:cxn>
                <a:cxn ang="0">
                  <a:pos x="84" y="457"/>
                </a:cxn>
                <a:cxn ang="0">
                  <a:pos x="109" y="418"/>
                </a:cxn>
                <a:cxn ang="0">
                  <a:pos x="73" y="393"/>
                </a:cxn>
                <a:cxn ang="0">
                  <a:pos x="0" y="274"/>
                </a:cxn>
                <a:cxn ang="0">
                  <a:pos x="5" y="199"/>
                </a:cxn>
                <a:cxn ang="0">
                  <a:pos x="57" y="139"/>
                </a:cxn>
                <a:cxn ang="0">
                  <a:pos x="44" y="104"/>
                </a:cxn>
                <a:cxn ang="0">
                  <a:pos x="111" y="56"/>
                </a:cxn>
                <a:cxn ang="0">
                  <a:pos x="89" y="0"/>
                </a:cxn>
              </a:cxnLst>
              <a:rect l="0" t="0" r="r" b="b"/>
              <a:pathLst>
                <a:path w="353" h="599">
                  <a:moveTo>
                    <a:pt x="89" y="0"/>
                  </a:moveTo>
                  <a:lnTo>
                    <a:pt x="320" y="0"/>
                  </a:lnTo>
                  <a:lnTo>
                    <a:pt x="349" y="89"/>
                  </a:lnTo>
                  <a:lnTo>
                    <a:pt x="349" y="396"/>
                  </a:lnTo>
                  <a:lnTo>
                    <a:pt x="352" y="423"/>
                  </a:lnTo>
                  <a:lnTo>
                    <a:pt x="307" y="476"/>
                  </a:lnTo>
                  <a:lnTo>
                    <a:pt x="296" y="538"/>
                  </a:lnTo>
                  <a:lnTo>
                    <a:pt x="211" y="598"/>
                  </a:lnTo>
                  <a:lnTo>
                    <a:pt x="172" y="584"/>
                  </a:lnTo>
                  <a:lnTo>
                    <a:pt x="84" y="457"/>
                  </a:lnTo>
                  <a:lnTo>
                    <a:pt x="109" y="418"/>
                  </a:lnTo>
                  <a:lnTo>
                    <a:pt x="73" y="393"/>
                  </a:lnTo>
                  <a:lnTo>
                    <a:pt x="0" y="274"/>
                  </a:lnTo>
                  <a:lnTo>
                    <a:pt x="5" y="199"/>
                  </a:lnTo>
                  <a:lnTo>
                    <a:pt x="57" y="139"/>
                  </a:lnTo>
                  <a:lnTo>
                    <a:pt x="44" y="104"/>
                  </a:lnTo>
                  <a:lnTo>
                    <a:pt x="111" y="56"/>
                  </a:lnTo>
                  <a:lnTo>
                    <a:pt x="89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1"/>
            <p:cNvSpPr>
              <a:spLocks/>
            </p:cNvSpPr>
            <p:nvPr/>
          </p:nvSpPr>
          <p:spPr bwMode="auto">
            <a:xfrm>
              <a:off x="9859514" y="3155689"/>
              <a:ext cx="446642" cy="386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7" y="0"/>
                </a:cxn>
                <a:cxn ang="0">
                  <a:pos x="391" y="69"/>
                </a:cxn>
                <a:cxn ang="0">
                  <a:pos x="465" y="194"/>
                </a:cxn>
                <a:cxn ang="0">
                  <a:pos x="500" y="216"/>
                </a:cxn>
                <a:cxn ang="0">
                  <a:pos x="478" y="253"/>
                </a:cxn>
                <a:cxn ang="0">
                  <a:pos x="563" y="383"/>
                </a:cxn>
                <a:cxn ang="0">
                  <a:pos x="603" y="396"/>
                </a:cxn>
                <a:cxn ang="0">
                  <a:pos x="550" y="521"/>
                </a:cxn>
                <a:cxn ang="0">
                  <a:pos x="498" y="521"/>
                </a:cxn>
                <a:cxn ang="0">
                  <a:pos x="513" y="467"/>
                </a:cxn>
                <a:cxn ang="0">
                  <a:pos x="114" y="467"/>
                </a:cxn>
                <a:cxn ang="0">
                  <a:pos x="94" y="409"/>
                </a:cxn>
                <a:cxn ang="0">
                  <a:pos x="94" y="165"/>
                </a:cxn>
                <a:cxn ang="0">
                  <a:pos x="52" y="125"/>
                </a:cxn>
                <a:cxn ang="0">
                  <a:pos x="78" y="97"/>
                </a:cxn>
                <a:cxn ang="0">
                  <a:pos x="0" y="0"/>
                </a:cxn>
              </a:cxnLst>
              <a:rect l="0" t="0" r="r" b="b"/>
              <a:pathLst>
                <a:path w="604" h="522">
                  <a:moveTo>
                    <a:pt x="0" y="0"/>
                  </a:moveTo>
                  <a:lnTo>
                    <a:pt x="397" y="0"/>
                  </a:lnTo>
                  <a:lnTo>
                    <a:pt x="391" y="69"/>
                  </a:lnTo>
                  <a:lnTo>
                    <a:pt x="465" y="194"/>
                  </a:lnTo>
                  <a:lnTo>
                    <a:pt x="500" y="216"/>
                  </a:lnTo>
                  <a:lnTo>
                    <a:pt x="478" y="253"/>
                  </a:lnTo>
                  <a:lnTo>
                    <a:pt x="563" y="383"/>
                  </a:lnTo>
                  <a:lnTo>
                    <a:pt x="603" y="396"/>
                  </a:lnTo>
                  <a:lnTo>
                    <a:pt x="550" y="521"/>
                  </a:lnTo>
                  <a:lnTo>
                    <a:pt x="498" y="521"/>
                  </a:lnTo>
                  <a:lnTo>
                    <a:pt x="513" y="467"/>
                  </a:lnTo>
                  <a:lnTo>
                    <a:pt x="114" y="467"/>
                  </a:lnTo>
                  <a:lnTo>
                    <a:pt x="94" y="409"/>
                  </a:lnTo>
                  <a:lnTo>
                    <a:pt x="94" y="165"/>
                  </a:lnTo>
                  <a:lnTo>
                    <a:pt x="52" y="125"/>
                  </a:lnTo>
                  <a:lnTo>
                    <a:pt x="78" y="97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2"/>
            <p:cNvSpPr>
              <a:spLocks/>
            </p:cNvSpPr>
            <p:nvPr/>
          </p:nvSpPr>
          <p:spPr bwMode="auto">
            <a:xfrm>
              <a:off x="10582373" y="3055120"/>
              <a:ext cx="290613" cy="29431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6" y="27"/>
                </a:cxn>
                <a:cxn ang="0">
                  <a:pos x="201" y="53"/>
                </a:cxn>
                <a:cxn ang="0">
                  <a:pos x="284" y="53"/>
                </a:cxn>
                <a:cxn ang="0">
                  <a:pos x="392" y="0"/>
                </a:cxn>
                <a:cxn ang="0">
                  <a:pos x="392" y="173"/>
                </a:cxn>
                <a:cxn ang="0">
                  <a:pos x="376" y="181"/>
                </a:cxn>
                <a:cxn ang="0">
                  <a:pos x="323" y="285"/>
                </a:cxn>
                <a:cxn ang="0">
                  <a:pos x="294" y="285"/>
                </a:cxn>
                <a:cxn ang="0">
                  <a:pos x="199" y="397"/>
                </a:cxn>
                <a:cxn ang="0">
                  <a:pos x="167" y="368"/>
                </a:cxn>
                <a:cxn ang="0">
                  <a:pos x="119" y="381"/>
                </a:cxn>
                <a:cxn ang="0">
                  <a:pos x="0" y="282"/>
                </a:cxn>
                <a:cxn ang="0">
                  <a:pos x="0" y="27"/>
                </a:cxn>
              </a:cxnLst>
              <a:rect l="0" t="0" r="r" b="b"/>
              <a:pathLst>
                <a:path w="393" h="398">
                  <a:moveTo>
                    <a:pt x="0" y="27"/>
                  </a:moveTo>
                  <a:lnTo>
                    <a:pt x="146" y="27"/>
                  </a:lnTo>
                  <a:lnTo>
                    <a:pt x="201" y="53"/>
                  </a:lnTo>
                  <a:lnTo>
                    <a:pt x="284" y="53"/>
                  </a:lnTo>
                  <a:lnTo>
                    <a:pt x="392" y="0"/>
                  </a:lnTo>
                  <a:lnTo>
                    <a:pt x="392" y="173"/>
                  </a:lnTo>
                  <a:lnTo>
                    <a:pt x="376" y="181"/>
                  </a:lnTo>
                  <a:lnTo>
                    <a:pt x="323" y="285"/>
                  </a:lnTo>
                  <a:lnTo>
                    <a:pt x="294" y="285"/>
                  </a:lnTo>
                  <a:lnTo>
                    <a:pt x="199" y="397"/>
                  </a:lnTo>
                  <a:lnTo>
                    <a:pt x="167" y="368"/>
                  </a:lnTo>
                  <a:lnTo>
                    <a:pt x="119" y="381"/>
                  </a:lnTo>
                  <a:lnTo>
                    <a:pt x="0" y="282"/>
                  </a:lnTo>
                  <a:lnTo>
                    <a:pt x="0" y="27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3"/>
            <p:cNvSpPr>
              <a:spLocks/>
            </p:cNvSpPr>
            <p:nvPr/>
          </p:nvSpPr>
          <p:spPr bwMode="auto">
            <a:xfrm>
              <a:off x="8566176" y="2438400"/>
              <a:ext cx="775707" cy="4000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48" y="0"/>
                </a:cxn>
                <a:cxn ang="0">
                  <a:pos x="1048" y="467"/>
                </a:cxn>
                <a:cxn ang="0">
                  <a:pos x="430" y="467"/>
                </a:cxn>
                <a:cxn ang="0">
                  <a:pos x="430" y="496"/>
                </a:cxn>
                <a:cxn ang="0">
                  <a:pos x="282" y="540"/>
                </a:cxn>
                <a:cxn ang="0">
                  <a:pos x="194" y="389"/>
                </a:cxn>
                <a:cxn ang="0">
                  <a:pos x="141" y="410"/>
                </a:cxn>
                <a:cxn ang="0">
                  <a:pos x="128" y="381"/>
                </a:cxn>
                <a:cxn ang="0">
                  <a:pos x="160" y="301"/>
                </a:cxn>
                <a:cxn ang="0">
                  <a:pos x="0" y="136"/>
                </a:cxn>
                <a:cxn ang="0">
                  <a:pos x="2" y="0"/>
                </a:cxn>
              </a:cxnLst>
              <a:rect l="0" t="0" r="r" b="b"/>
              <a:pathLst>
                <a:path w="1049" h="541">
                  <a:moveTo>
                    <a:pt x="2" y="0"/>
                  </a:moveTo>
                  <a:lnTo>
                    <a:pt x="1048" y="0"/>
                  </a:lnTo>
                  <a:lnTo>
                    <a:pt x="1048" y="467"/>
                  </a:lnTo>
                  <a:lnTo>
                    <a:pt x="430" y="467"/>
                  </a:lnTo>
                  <a:lnTo>
                    <a:pt x="430" y="496"/>
                  </a:lnTo>
                  <a:lnTo>
                    <a:pt x="282" y="540"/>
                  </a:lnTo>
                  <a:lnTo>
                    <a:pt x="194" y="389"/>
                  </a:lnTo>
                  <a:lnTo>
                    <a:pt x="141" y="410"/>
                  </a:lnTo>
                  <a:lnTo>
                    <a:pt x="128" y="381"/>
                  </a:lnTo>
                  <a:lnTo>
                    <a:pt x="160" y="301"/>
                  </a:lnTo>
                  <a:lnTo>
                    <a:pt x="0" y="136"/>
                  </a:lnTo>
                  <a:lnTo>
                    <a:pt x="2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>
              <a:off x="8884889" y="2786692"/>
              <a:ext cx="456994" cy="3386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7" y="0"/>
                </a:cxn>
                <a:cxn ang="0">
                  <a:pos x="617" y="457"/>
                </a:cxn>
                <a:cxn ang="0">
                  <a:pos x="0" y="457"/>
                </a:cxn>
                <a:cxn ang="0">
                  <a:pos x="0" y="0"/>
                </a:cxn>
              </a:cxnLst>
              <a:rect l="0" t="0" r="r" b="b"/>
              <a:pathLst>
                <a:path w="618" h="458">
                  <a:moveTo>
                    <a:pt x="0" y="0"/>
                  </a:moveTo>
                  <a:lnTo>
                    <a:pt x="617" y="0"/>
                  </a:lnTo>
                  <a:lnTo>
                    <a:pt x="617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9340404" y="2956771"/>
              <a:ext cx="564957" cy="2558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5" y="0"/>
                </a:cxn>
                <a:cxn ang="0">
                  <a:pos x="525" y="26"/>
                </a:cxn>
                <a:cxn ang="0">
                  <a:pos x="634" y="61"/>
                </a:cxn>
                <a:cxn ang="0">
                  <a:pos x="705" y="276"/>
                </a:cxn>
                <a:cxn ang="0">
                  <a:pos x="763" y="345"/>
                </a:cxn>
                <a:cxn ang="0">
                  <a:pos x="164" y="345"/>
                </a:cxn>
                <a:cxn ang="0">
                  <a:pos x="164" y="225"/>
                </a:cxn>
                <a:cxn ang="0">
                  <a:pos x="0" y="225"/>
                </a:cxn>
                <a:cxn ang="0">
                  <a:pos x="0" y="0"/>
                </a:cxn>
              </a:cxnLst>
              <a:rect l="0" t="0" r="r" b="b"/>
              <a:pathLst>
                <a:path w="764" h="346">
                  <a:moveTo>
                    <a:pt x="0" y="0"/>
                  </a:moveTo>
                  <a:lnTo>
                    <a:pt x="475" y="0"/>
                  </a:lnTo>
                  <a:lnTo>
                    <a:pt x="525" y="26"/>
                  </a:lnTo>
                  <a:lnTo>
                    <a:pt x="634" y="61"/>
                  </a:lnTo>
                  <a:lnTo>
                    <a:pt x="705" y="276"/>
                  </a:lnTo>
                  <a:lnTo>
                    <a:pt x="763" y="345"/>
                  </a:lnTo>
                  <a:lnTo>
                    <a:pt x="164" y="345"/>
                  </a:lnTo>
                  <a:lnTo>
                    <a:pt x="164" y="225"/>
                  </a:lnTo>
                  <a:lnTo>
                    <a:pt x="0" y="22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9017994" y="3124631"/>
              <a:ext cx="440726" cy="329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5" y="0"/>
                </a:cxn>
                <a:cxn ang="0">
                  <a:pos x="595" y="445"/>
                </a:cxn>
                <a:cxn ang="0">
                  <a:pos x="0" y="445"/>
                </a:cxn>
                <a:cxn ang="0">
                  <a:pos x="0" y="0"/>
                </a:cxn>
              </a:cxnLst>
              <a:rect l="0" t="0" r="r" b="b"/>
              <a:pathLst>
                <a:path w="596" h="446">
                  <a:moveTo>
                    <a:pt x="0" y="0"/>
                  </a:moveTo>
                  <a:lnTo>
                    <a:pt x="595" y="0"/>
                  </a:lnTo>
                  <a:lnTo>
                    <a:pt x="595" y="445"/>
                  </a:lnTo>
                  <a:lnTo>
                    <a:pt x="0" y="44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10726916" y="3178613"/>
              <a:ext cx="346073" cy="26251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79" y="0"/>
                </a:cxn>
                <a:cxn ang="0">
                  <a:pos x="124" y="106"/>
                </a:cxn>
                <a:cxn ang="0">
                  <a:pos x="93" y="106"/>
                </a:cxn>
                <a:cxn ang="0">
                  <a:pos x="0" y="215"/>
                </a:cxn>
                <a:cxn ang="0">
                  <a:pos x="40" y="330"/>
                </a:cxn>
                <a:cxn ang="0">
                  <a:pos x="184" y="354"/>
                </a:cxn>
                <a:cxn ang="0">
                  <a:pos x="223" y="325"/>
                </a:cxn>
                <a:cxn ang="0">
                  <a:pos x="264" y="242"/>
                </a:cxn>
                <a:cxn ang="0">
                  <a:pos x="275" y="234"/>
                </a:cxn>
                <a:cxn ang="0">
                  <a:pos x="467" y="165"/>
                </a:cxn>
                <a:cxn ang="0">
                  <a:pos x="453" y="134"/>
                </a:cxn>
                <a:cxn ang="0">
                  <a:pos x="380" y="109"/>
                </a:cxn>
                <a:cxn ang="0">
                  <a:pos x="272" y="165"/>
                </a:cxn>
                <a:cxn ang="0">
                  <a:pos x="272" y="67"/>
                </a:cxn>
                <a:cxn ang="0">
                  <a:pos x="192" y="67"/>
                </a:cxn>
                <a:cxn ang="0">
                  <a:pos x="192" y="0"/>
                </a:cxn>
              </a:cxnLst>
              <a:rect l="0" t="0" r="r" b="b"/>
              <a:pathLst>
                <a:path w="468" h="355">
                  <a:moveTo>
                    <a:pt x="192" y="0"/>
                  </a:moveTo>
                  <a:lnTo>
                    <a:pt x="179" y="0"/>
                  </a:lnTo>
                  <a:lnTo>
                    <a:pt x="124" y="106"/>
                  </a:lnTo>
                  <a:lnTo>
                    <a:pt x="93" y="106"/>
                  </a:lnTo>
                  <a:lnTo>
                    <a:pt x="0" y="215"/>
                  </a:lnTo>
                  <a:lnTo>
                    <a:pt x="40" y="330"/>
                  </a:lnTo>
                  <a:lnTo>
                    <a:pt x="184" y="354"/>
                  </a:lnTo>
                  <a:lnTo>
                    <a:pt x="223" y="325"/>
                  </a:lnTo>
                  <a:lnTo>
                    <a:pt x="264" y="242"/>
                  </a:lnTo>
                  <a:lnTo>
                    <a:pt x="275" y="234"/>
                  </a:lnTo>
                  <a:lnTo>
                    <a:pt x="467" y="165"/>
                  </a:lnTo>
                  <a:lnTo>
                    <a:pt x="453" y="134"/>
                  </a:lnTo>
                  <a:lnTo>
                    <a:pt x="380" y="109"/>
                  </a:lnTo>
                  <a:lnTo>
                    <a:pt x="272" y="165"/>
                  </a:lnTo>
                  <a:lnTo>
                    <a:pt x="272" y="67"/>
                  </a:lnTo>
                  <a:lnTo>
                    <a:pt x="192" y="67"/>
                  </a:lnTo>
                  <a:lnTo>
                    <a:pt x="192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8"/>
            <p:cNvSpPr>
              <a:spLocks/>
            </p:cNvSpPr>
            <p:nvPr/>
          </p:nvSpPr>
          <p:spPr bwMode="auto">
            <a:xfrm>
              <a:off x="10615256" y="3300626"/>
              <a:ext cx="553126" cy="198918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23" y="241"/>
                </a:cxn>
                <a:cxn ang="0">
                  <a:pos x="191" y="164"/>
                </a:cxn>
                <a:cxn ang="0">
                  <a:pos x="336" y="187"/>
                </a:cxn>
                <a:cxn ang="0">
                  <a:pos x="376" y="158"/>
                </a:cxn>
                <a:cxn ang="0">
                  <a:pos x="421" y="69"/>
                </a:cxn>
                <a:cxn ang="0">
                  <a:pos x="618" y="0"/>
                </a:cxn>
                <a:cxn ang="0">
                  <a:pos x="652" y="119"/>
                </a:cxn>
                <a:cxn ang="0">
                  <a:pos x="747" y="143"/>
                </a:cxn>
                <a:cxn ang="0">
                  <a:pos x="699" y="199"/>
                </a:cxn>
                <a:cxn ang="0">
                  <a:pos x="731" y="268"/>
                </a:cxn>
                <a:cxn ang="0">
                  <a:pos x="0" y="266"/>
                </a:cxn>
              </a:cxnLst>
              <a:rect l="0" t="0" r="r" b="b"/>
              <a:pathLst>
                <a:path w="748" h="269">
                  <a:moveTo>
                    <a:pt x="0" y="266"/>
                  </a:moveTo>
                  <a:lnTo>
                    <a:pt x="23" y="241"/>
                  </a:lnTo>
                  <a:lnTo>
                    <a:pt x="191" y="164"/>
                  </a:lnTo>
                  <a:lnTo>
                    <a:pt x="336" y="187"/>
                  </a:lnTo>
                  <a:lnTo>
                    <a:pt x="376" y="158"/>
                  </a:lnTo>
                  <a:lnTo>
                    <a:pt x="421" y="69"/>
                  </a:lnTo>
                  <a:lnTo>
                    <a:pt x="618" y="0"/>
                  </a:lnTo>
                  <a:lnTo>
                    <a:pt x="652" y="119"/>
                  </a:lnTo>
                  <a:lnTo>
                    <a:pt x="747" y="143"/>
                  </a:lnTo>
                  <a:lnTo>
                    <a:pt x="699" y="199"/>
                  </a:lnTo>
                  <a:lnTo>
                    <a:pt x="731" y="268"/>
                  </a:lnTo>
                  <a:lnTo>
                    <a:pt x="0" y="266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9"/>
            <p:cNvSpPr>
              <a:spLocks/>
            </p:cNvSpPr>
            <p:nvPr/>
          </p:nvSpPr>
          <p:spPr bwMode="auto">
            <a:xfrm>
              <a:off x="10278056" y="3258476"/>
              <a:ext cx="477700" cy="259555"/>
            </a:xfrm>
            <a:custGeom>
              <a:avLst/>
              <a:gdLst/>
              <a:ahLst/>
              <a:cxnLst>
                <a:cxn ang="0">
                  <a:pos x="0" y="350"/>
                </a:cxn>
                <a:cxn ang="0">
                  <a:pos x="36" y="257"/>
                </a:cxn>
                <a:cxn ang="0">
                  <a:pos x="122" y="201"/>
                </a:cxn>
                <a:cxn ang="0">
                  <a:pos x="299" y="164"/>
                </a:cxn>
                <a:cxn ang="0">
                  <a:pos x="405" y="23"/>
                </a:cxn>
                <a:cxn ang="0">
                  <a:pos x="405" y="0"/>
                </a:cxn>
                <a:cxn ang="0">
                  <a:pos x="525" y="96"/>
                </a:cxn>
                <a:cxn ang="0">
                  <a:pos x="574" y="80"/>
                </a:cxn>
                <a:cxn ang="0">
                  <a:pos x="602" y="109"/>
                </a:cxn>
                <a:cxn ang="0">
                  <a:pos x="645" y="222"/>
                </a:cxn>
                <a:cxn ang="0">
                  <a:pos x="479" y="300"/>
                </a:cxn>
                <a:cxn ang="0">
                  <a:pos x="455" y="326"/>
                </a:cxn>
                <a:cxn ang="0">
                  <a:pos x="135" y="326"/>
                </a:cxn>
                <a:cxn ang="0">
                  <a:pos x="135" y="350"/>
                </a:cxn>
                <a:cxn ang="0">
                  <a:pos x="0" y="350"/>
                </a:cxn>
              </a:cxnLst>
              <a:rect l="0" t="0" r="r" b="b"/>
              <a:pathLst>
                <a:path w="646" h="351">
                  <a:moveTo>
                    <a:pt x="0" y="350"/>
                  </a:moveTo>
                  <a:lnTo>
                    <a:pt x="36" y="257"/>
                  </a:lnTo>
                  <a:lnTo>
                    <a:pt x="122" y="201"/>
                  </a:lnTo>
                  <a:lnTo>
                    <a:pt x="299" y="164"/>
                  </a:lnTo>
                  <a:lnTo>
                    <a:pt x="405" y="23"/>
                  </a:lnTo>
                  <a:lnTo>
                    <a:pt x="405" y="0"/>
                  </a:lnTo>
                  <a:lnTo>
                    <a:pt x="525" y="96"/>
                  </a:lnTo>
                  <a:lnTo>
                    <a:pt x="574" y="80"/>
                  </a:lnTo>
                  <a:lnTo>
                    <a:pt x="602" y="109"/>
                  </a:lnTo>
                  <a:lnTo>
                    <a:pt x="645" y="222"/>
                  </a:lnTo>
                  <a:lnTo>
                    <a:pt x="479" y="300"/>
                  </a:lnTo>
                  <a:lnTo>
                    <a:pt x="455" y="326"/>
                  </a:lnTo>
                  <a:lnTo>
                    <a:pt x="135" y="326"/>
                  </a:lnTo>
                  <a:lnTo>
                    <a:pt x="135" y="350"/>
                  </a:lnTo>
                  <a:lnTo>
                    <a:pt x="0" y="35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00"/>
            <p:cNvSpPr>
              <a:spLocks/>
            </p:cNvSpPr>
            <p:nvPr/>
          </p:nvSpPr>
          <p:spPr bwMode="auto">
            <a:xfrm>
              <a:off x="9943814" y="3501023"/>
              <a:ext cx="328326" cy="2943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0"/>
                </a:cxn>
                <a:cxn ang="0">
                  <a:pos x="384" y="51"/>
                </a:cxn>
                <a:cxn ang="0">
                  <a:pos x="443" y="53"/>
                </a:cxn>
                <a:cxn ang="0">
                  <a:pos x="386" y="191"/>
                </a:cxn>
                <a:cxn ang="0">
                  <a:pos x="328" y="265"/>
                </a:cxn>
                <a:cxn ang="0">
                  <a:pos x="289" y="397"/>
                </a:cxn>
                <a:cxn ang="0">
                  <a:pos x="58" y="397"/>
                </a:cxn>
                <a:cxn ang="0">
                  <a:pos x="58" y="336"/>
                </a:cxn>
                <a:cxn ang="0">
                  <a:pos x="15" y="326"/>
                </a:cxn>
                <a:cxn ang="0">
                  <a:pos x="15" y="80"/>
                </a:cxn>
                <a:cxn ang="0">
                  <a:pos x="0" y="0"/>
                </a:cxn>
              </a:cxnLst>
              <a:rect l="0" t="0" r="r" b="b"/>
              <a:pathLst>
                <a:path w="444" h="398">
                  <a:moveTo>
                    <a:pt x="0" y="0"/>
                  </a:moveTo>
                  <a:lnTo>
                    <a:pt x="399" y="0"/>
                  </a:lnTo>
                  <a:lnTo>
                    <a:pt x="384" y="51"/>
                  </a:lnTo>
                  <a:lnTo>
                    <a:pt x="443" y="53"/>
                  </a:lnTo>
                  <a:lnTo>
                    <a:pt x="386" y="191"/>
                  </a:lnTo>
                  <a:lnTo>
                    <a:pt x="328" y="265"/>
                  </a:lnTo>
                  <a:lnTo>
                    <a:pt x="289" y="397"/>
                  </a:lnTo>
                  <a:lnTo>
                    <a:pt x="58" y="397"/>
                  </a:lnTo>
                  <a:lnTo>
                    <a:pt x="58" y="336"/>
                  </a:lnTo>
                  <a:lnTo>
                    <a:pt x="15" y="326"/>
                  </a:lnTo>
                  <a:lnTo>
                    <a:pt x="15" y="8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1"/>
            <p:cNvSpPr>
              <a:spLocks/>
            </p:cNvSpPr>
            <p:nvPr/>
          </p:nvSpPr>
          <p:spPr bwMode="auto">
            <a:xfrm>
              <a:off x="10231469" y="3498804"/>
              <a:ext cx="558302" cy="142718"/>
            </a:xfrm>
            <a:custGeom>
              <a:avLst/>
              <a:gdLst/>
              <a:ahLst/>
              <a:cxnLst>
                <a:cxn ang="0">
                  <a:pos x="66" y="21"/>
                </a:cxn>
                <a:cxn ang="0">
                  <a:pos x="198" y="21"/>
                </a:cxn>
                <a:cxn ang="0">
                  <a:pos x="198" y="0"/>
                </a:cxn>
                <a:cxn ang="0">
                  <a:pos x="754" y="0"/>
                </a:cxn>
                <a:cxn ang="0">
                  <a:pos x="743" y="40"/>
                </a:cxn>
                <a:cxn ang="0">
                  <a:pos x="520" y="136"/>
                </a:cxn>
                <a:cxn ang="0">
                  <a:pos x="499" y="192"/>
                </a:cxn>
                <a:cxn ang="0">
                  <a:pos x="0" y="192"/>
                </a:cxn>
                <a:cxn ang="0">
                  <a:pos x="66" y="21"/>
                </a:cxn>
              </a:cxnLst>
              <a:rect l="0" t="0" r="r" b="b"/>
              <a:pathLst>
                <a:path w="755" h="193">
                  <a:moveTo>
                    <a:pt x="66" y="21"/>
                  </a:moveTo>
                  <a:lnTo>
                    <a:pt x="198" y="21"/>
                  </a:lnTo>
                  <a:lnTo>
                    <a:pt x="198" y="0"/>
                  </a:lnTo>
                  <a:lnTo>
                    <a:pt x="754" y="0"/>
                  </a:lnTo>
                  <a:lnTo>
                    <a:pt x="743" y="40"/>
                  </a:lnTo>
                  <a:lnTo>
                    <a:pt x="520" y="136"/>
                  </a:lnTo>
                  <a:lnTo>
                    <a:pt x="499" y="192"/>
                  </a:lnTo>
                  <a:lnTo>
                    <a:pt x="0" y="192"/>
                  </a:lnTo>
                  <a:lnTo>
                    <a:pt x="66" y="2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2"/>
            <p:cNvSpPr>
              <a:spLocks/>
            </p:cNvSpPr>
            <p:nvPr/>
          </p:nvSpPr>
          <p:spPr bwMode="auto">
            <a:xfrm>
              <a:off x="10600466" y="3499544"/>
              <a:ext cx="583444" cy="227018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753" y="0"/>
                </a:cxn>
                <a:cxn ang="0">
                  <a:pos x="788" y="93"/>
                </a:cxn>
                <a:cxn ang="0">
                  <a:pos x="701" y="186"/>
                </a:cxn>
                <a:cxn ang="0">
                  <a:pos x="577" y="225"/>
                </a:cxn>
                <a:cxn ang="0">
                  <a:pos x="527" y="306"/>
                </a:cxn>
                <a:cxn ang="0">
                  <a:pos x="405" y="173"/>
                </a:cxn>
                <a:cxn ang="0">
                  <a:pos x="308" y="173"/>
                </a:cxn>
                <a:cxn ang="0">
                  <a:pos x="291" y="147"/>
                </a:cxn>
                <a:cxn ang="0">
                  <a:pos x="160" y="147"/>
                </a:cxn>
                <a:cxn ang="0">
                  <a:pos x="111" y="191"/>
                </a:cxn>
                <a:cxn ang="0">
                  <a:pos x="0" y="191"/>
                </a:cxn>
                <a:cxn ang="0">
                  <a:pos x="21" y="135"/>
                </a:cxn>
                <a:cxn ang="0">
                  <a:pos x="244" y="43"/>
                </a:cxn>
                <a:cxn ang="0">
                  <a:pos x="254" y="0"/>
                </a:cxn>
              </a:cxnLst>
              <a:rect l="0" t="0" r="r" b="b"/>
              <a:pathLst>
                <a:path w="789" h="307">
                  <a:moveTo>
                    <a:pt x="254" y="0"/>
                  </a:moveTo>
                  <a:lnTo>
                    <a:pt x="753" y="0"/>
                  </a:lnTo>
                  <a:lnTo>
                    <a:pt x="788" y="93"/>
                  </a:lnTo>
                  <a:lnTo>
                    <a:pt x="701" y="186"/>
                  </a:lnTo>
                  <a:lnTo>
                    <a:pt x="577" y="225"/>
                  </a:lnTo>
                  <a:lnTo>
                    <a:pt x="527" y="306"/>
                  </a:lnTo>
                  <a:lnTo>
                    <a:pt x="405" y="173"/>
                  </a:lnTo>
                  <a:lnTo>
                    <a:pt x="308" y="173"/>
                  </a:lnTo>
                  <a:lnTo>
                    <a:pt x="291" y="147"/>
                  </a:lnTo>
                  <a:lnTo>
                    <a:pt x="160" y="147"/>
                  </a:lnTo>
                  <a:lnTo>
                    <a:pt x="111" y="191"/>
                  </a:lnTo>
                  <a:lnTo>
                    <a:pt x="0" y="191"/>
                  </a:lnTo>
                  <a:lnTo>
                    <a:pt x="21" y="135"/>
                  </a:lnTo>
                  <a:lnTo>
                    <a:pt x="244" y="43"/>
                  </a:lnTo>
                  <a:lnTo>
                    <a:pt x="254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3"/>
            <p:cNvSpPr>
              <a:spLocks/>
            </p:cNvSpPr>
            <p:nvPr/>
          </p:nvSpPr>
          <p:spPr bwMode="auto">
            <a:xfrm>
              <a:off x="10672935" y="3608986"/>
              <a:ext cx="317973" cy="27434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61" y="0"/>
                </a:cxn>
                <a:cxn ang="0">
                  <a:pos x="192" y="0"/>
                </a:cxn>
                <a:cxn ang="0">
                  <a:pos x="207" y="26"/>
                </a:cxn>
                <a:cxn ang="0">
                  <a:pos x="306" y="26"/>
                </a:cxn>
                <a:cxn ang="0">
                  <a:pos x="429" y="158"/>
                </a:cxn>
                <a:cxn ang="0">
                  <a:pos x="317" y="275"/>
                </a:cxn>
                <a:cxn ang="0">
                  <a:pos x="233" y="304"/>
                </a:cxn>
                <a:cxn ang="0">
                  <a:pos x="223" y="370"/>
                </a:cxn>
                <a:cxn ang="0">
                  <a:pos x="179" y="293"/>
                </a:cxn>
                <a:cxn ang="0">
                  <a:pos x="0" y="81"/>
                </a:cxn>
                <a:cxn ang="0">
                  <a:pos x="17" y="44"/>
                </a:cxn>
              </a:cxnLst>
              <a:rect l="0" t="0" r="r" b="b"/>
              <a:pathLst>
                <a:path w="430" h="371">
                  <a:moveTo>
                    <a:pt x="17" y="44"/>
                  </a:moveTo>
                  <a:lnTo>
                    <a:pt x="61" y="0"/>
                  </a:lnTo>
                  <a:lnTo>
                    <a:pt x="192" y="0"/>
                  </a:lnTo>
                  <a:lnTo>
                    <a:pt x="207" y="26"/>
                  </a:lnTo>
                  <a:lnTo>
                    <a:pt x="306" y="26"/>
                  </a:lnTo>
                  <a:lnTo>
                    <a:pt x="429" y="158"/>
                  </a:lnTo>
                  <a:lnTo>
                    <a:pt x="317" y="275"/>
                  </a:lnTo>
                  <a:lnTo>
                    <a:pt x="233" y="304"/>
                  </a:lnTo>
                  <a:lnTo>
                    <a:pt x="223" y="370"/>
                  </a:lnTo>
                  <a:lnTo>
                    <a:pt x="179" y="293"/>
                  </a:lnTo>
                  <a:lnTo>
                    <a:pt x="0" y="81"/>
                  </a:lnTo>
                  <a:lnTo>
                    <a:pt x="17" y="44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04"/>
            <p:cNvSpPr>
              <a:spLocks/>
            </p:cNvSpPr>
            <p:nvPr/>
          </p:nvSpPr>
          <p:spPr bwMode="auto">
            <a:xfrm>
              <a:off x="10533174" y="3641523"/>
              <a:ext cx="305402" cy="343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189" y="36"/>
                </a:cxn>
                <a:cxn ang="0">
                  <a:pos x="368" y="249"/>
                </a:cxn>
                <a:cxn ang="0">
                  <a:pos x="412" y="325"/>
                </a:cxn>
                <a:cxn ang="0">
                  <a:pos x="358" y="464"/>
                </a:cxn>
                <a:cxn ang="0">
                  <a:pos x="73" y="464"/>
                </a:cxn>
                <a:cxn ang="0">
                  <a:pos x="44" y="406"/>
                </a:cxn>
                <a:cxn ang="0">
                  <a:pos x="30" y="332"/>
                </a:cxn>
                <a:cxn ang="0">
                  <a:pos x="57" y="292"/>
                </a:cxn>
                <a:cxn ang="0">
                  <a:pos x="0" y="0"/>
                </a:cxn>
              </a:cxnLst>
              <a:rect l="0" t="0" r="r" b="b"/>
              <a:pathLst>
                <a:path w="413" h="465">
                  <a:moveTo>
                    <a:pt x="0" y="0"/>
                  </a:moveTo>
                  <a:lnTo>
                    <a:pt x="206" y="0"/>
                  </a:lnTo>
                  <a:lnTo>
                    <a:pt x="189" y="36"/>
                  </a:lnTo>
                  <a:lnTo>
                    <a:pt x="368" y="249"/>
                  </a:lnTo>
                  <a:lnTo>
                    <a:pt x="412" y="325"/>
                  </a:lnTo>
                  <a:lnTo>
                    <a:pt x="358" y="464"/>
                  </a:lnTo>
                  <a:lnTo>
                    <a:pt x="73" y="464"/>
                  </a:lnTo>
                  <a:lnTo>
                    <a:pt x="44" y="406"/>
                  </a:lnTo>
                  <a:lnTo>
                    <a:pt x="30" y="332"/>
                  </a:lnTo>
                  <a:lnTo>
                    <a:pt x="57" y="29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5"/>
            <p:cNvSpPr>
              <a:spLocks/>
            </p:cNvSpPr>
            <p:nvPr/>
          </p:nvSpPr>
          <p:spPr bwMode="auto">
            <a:xfrm>
              <a:off x="10329080" y="3640783"/>
              <a:ext cx="247724" cy="36012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278" y="0"/>
                </a:cxn>
                <a:cxn ang="0">
                  <a:pos x="334" y="296"/>
                </a:cxn>
                <a:cxn ang="0">
                  <a:pos x="306" y="336"/>
                </a:cxn>
                <a:cxn ang="0">
                  <a:pos x="319" y="405"/>
                </a:cxn>
                <a:cxn ang="0">
                  <a:pos x="86" y="405"/>
                </a:cxn>
                <a:cxn ang="0">
                  <a:pos x="82" y="474"/>
                </a:cxn>
                <a:cxn ang="0">
                  <a:pos x="0" y="486"/>
                </a:cxn>
                <a:cxn ang="0">
                  <a:pos x="2" y="349"/>
                </a:cxn>
                <a:cxn ang="0">
                  <a:pos x="68" y="0"/>
                </a:cxn>
              </a:cxnLst>
              <a:rect l="0" t="0" r="r" b="b"/>
              <a:pathLst>
                <a:path w="335" h="487">
                  <a:moveTo>
                    <a:pt x="68" y="0"/>
                  </a:moveTo>
                  <a:lnTo>
                    <a:pt x="278" y="0"/>
                  </a:lnTo>
                  <a:lnTo>
                    <a:pt x="334" y="296"/>
                  </a:lnTo>
                  <a:lnTo>
                    <a:pt x="306" y="336"/>
                  </a:lnTo>
                  <a:lnTo>
                    <a:pt x="319" y="405"/>
                  </a:lnTo>
                  <a:lnTo>
                    <a:pt x="86" y="405"/>
                  </a:lnTo>
                  <a:lnTo>
                    <a:pt x="82" y="474"/>
                  </a:lnTo>
                  <a:lnTo>
                    <a:pt x="0" y="486"/>
                  </a:lnTo>
                  <a:lnTo>
                    <a:pt x="2" y="349"/>
                  </a:lnTo>
                  <a:lnTo>
                    <a:pt x="68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06"/>
            <p:cNvSpPr>
              <a:spLocks/>
            </p:cNvSpPr>
            <p:nvPr/>
          </p:nvSpPr>
          <p:spPr bwMode="auto">
            <a:xfrm>
              <a:off x="10158261" y="3640783"/>
              <a:ext cx="221102" cy="388963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298" y="0"/>
                </a:cxn>
                <a:cxn ang="0">
                  <a:pos x="233" y="349"/>
                </a:cxn>
                <a:cxn ang="0">
                  <a:pos x="231" y="485"/>
                </a:cxn>
                <a:cxn ang="0">
                  <a:pos x="169" y="525"/>
                </a:cxn>
                <a:cxn ang="0">
                  <a:pos x="137" y="434"/>
                </a:cxn>
                <a:cxn ang="0">
                  <a:pos x="0" y="434"/>
                </a:cxn>
                <a:cxn ang="0">
                  <a:pos x="43" y="283"/>
                </a:cxn>
                <a:cxn ang="0">
                  <a:pos x="1" y="206"/>
                </a:cxn>
                <a:cxn ang="0">
                  <a:pos x="40" y="78"/>
                </a:cxn>
                <a:cxn ang="0">
                  <a:pos x="99" y="0"/>
                </a:cxn>
              </a:cxnLst>
              <a:rect l="0" t="0" r="r" b="b"/>
              <a:pathLst>
                <a:path w="299" h="526">
                  <a:moveTo>
                    <a:pt x="99" y="0"/>
                  </a:moveTo>
                  <a:lnTo>
                    <a:pt x="298" y="0"/>
                  </a:lnTo>
                  <a:lnTo>
                    <a:pt x="233" y="349"/>
                  </a:lnTo>
                  <a:lnTo>
                    <a:pt x="231" y="485"/>
                  </a:lnTo>
                  <a:lnTo>
                    <a:pt x="169" y="525"/>
                  </a:lnTo>
                  <a:lnTo>
                    <a:pt x="137" y="434"/>
                  </a:lnTo>
                  <a:lnTo>
                    <a:pt x="0" y="434"/>
                  </a:lnTo>
                  <a:lnTo>
                    <a:pt x="43" y="283"/>
                  </a:lnTo>
                  <a:lnTo>
                    <a:pt x="1" y="206"/>
                  </a:lnTo>
                  <a:lnTo>
                    <a:pt x="40" y="78"/>
                  </a:lnTo>
                  <a:lnTo>
                    <a:pt x="99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7"/>
            <p:cNvSpPr>
              <a:spLocks/>
            </p:cNvSpPr>
            <p:nvPr/>
          </p:nvSpPr>
          <p:spPr bwMode="auto">
            <a:xfrm>
              <a:off x="10390456" y="3941009"/>
              <a:ext cx="530202" cy="4636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37" y="0"/>
                </a:cxn>
                <a:cxn ang="0">
                  <a:pos x="268" y="62"/>
                </a:cxn>
                <a:cxn ang="0">
                  <a:pos x="554" y="62"/>
                </a:cxn>
                <a:cxn ang="0">
                  <a:pos x="562" y="118"/>
                </a:cxn>
                <a:cxn ang="0">
                  <a:pos x="663" y="299"/>
                </a:cxn>
                <a:cxn ang="0">
                  <a:pos x="702" y="431"/>
                </a:cxn>
                <a:cxn ang="0">
                  <a:pos x="716" y="523"/>
                </a:cxn>
                <a:cxn ang="0">
                  <a:pos x="616" y="618"/>
                </a:cxn>
                <a:cxn ang="0">
                  <a:pos x="533" y="626"/>
                </a:cxn>
                <a:cxn ang="0">
                  <a:pos x="510" y="434"/>
                </a:cxn>
                <a:cxn ang="0">
                  <a:pos x="483" y="437"/>
                </a:cxn>
                <a:cxn ang="0">
                  <a:pos x="402" y="321"/>
                </a:cxn>
                <a:cxn ang="0">
                  <a:pos x="420" y="227"/>
                </a:cxn>
                <a:cxn ang="0">
                  <a:pos x="329" y="123"/>
                </a:cxn>
                <a:cxn ang="0">
                  <a:pos x="209" y="153"/>
                </a:cxn>
                <a:cxn ang="0">
                  <a:pos x="116" y="70"/>
                </a:cxn>
                <a:cxn ang="0">
                  <a:pos x="0" y="68"/>
                </a:cxn>
                <a:cxn ang="0">
                  <a:pos x="2" y="0"/>
                </a:cxn>
              </a:cxnLst>
              <a:rect l="0" t="0" r="r" b="b"/>
              <a:pathLst>
                <a:path w="717" h="627">
                  <a:moveTo>
                    <a:pt x="2" y="0"/>
                  </a:moveTo>
                  <a:lnTo>
                    <a:pt x="237" y="0"/>
                  </a:lnTo>
                  <a:lnTo>
                    <a:pt x="268" y="62"/>
                  </a:lnTo>
                  <a:lnTo>
                    <a:pt x="554" y="62"/>
                  </a:lnTo>
                  <a:lnTo>
                    <a:pt x="562" y="118"/>
                  </a:lnTo>
                  <a:lnTo>
                    <a:pt x="663" y="299"/>
                  </a:lnTo>
                  <a:lnTo>
                    <a:pt x="702" y="431"/>
                  </a:lnTo>
                  <a:lnTo>
                    <a:pt x="716" y="523"/>
                  </a:lnTo>
                  <a:lnTo>
                    <a:pt x="616" y="618"/>
                  </a:lnTo>
                  <a:lnTo>
                    <a:pt x="533" y="626"/>
                  </a:lnTo>
                  <a:lnTo>
                    <a:pt x="510" y="434"/>
                  </a:lnTo>
                  <a:lnTo>
                    <a:pt x="483" y="437"/>
                  </a:lnTo>
                  <a:lnTo>
                    <a:pt x="402" y="321"/>
                  </a:lnTo>
                  <a:lnTo>
                    <a:pt x="420" y="227"/>
                  </a:lnTo>
                  <a:lnTo>
                    <a:pt x="329" y="123"/>
                  </a:lnTo>
                  <a:lnTo>
                    <a:pt x="209" y="153"/>
                  </a:lnTo>
                  <a:lnTo>
                    <a:pt x="116" y="70"/>
                  </a:lnTo>
                  <a:lnTo>
                    <a:pt x="0" y="68"/>
                  </a:lnTo>
                  <a:lnTo>
                    <a:pt x="2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08"/>
            <p:cNvSpPr>
              <a:spLocks/>
            </p:cNvSpPr>
            <p:nvPr/>
          </p:nvSpPr>
          <p:spPr bwMode="auto">
            <a:xfrm>
              <a:off x="9984485" y="3785720"/>
              <a:ext cx="323889" cy="31279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7" y="0"/>
                </a:cxn>
                <a:cxn ang="0">
                  <a:pos x="278" y="80"/>
                </a:cxn>
                <a:cxn ang="0">
                  <a:pos x="234" y="232"/>
                </a:cxn>
                <a:cxn ang="0">
                  <a:pos x="372" y="232"/>
                </a:cxn>
                <a:cxn ang="0">
                  <a:pos x="404" y="326"/>
                </a:cxn>
                <a:cxn ang="0">
                  <a:pos x="437" y="422"/>
                </a:cxn>
                <a:cxn ang="0">
                  <a:pos x="251" y="411"/>
                </a:cxn>
                <a:cxn ang="0">
                  <a:pos x="30" y="327"/>
                </a:cxn>
                <a:cxn ang="0">
                  <a:pos x="56" y="261"/>
                </a:cxn>
                <a:cxn ang="0">
                  <a:pos x="0" y="128"/>
                </a:cxn>
                <a:cxn ang="0">
                  <a:pos x="3" y="0"/>
                </a:cxn>
              </a:cxnLst>
              <a:rect l="0" t="0" r="r" b="b"/>
              <a:pathLst>
                <a:path w="438" h="423">
                  <a:moveTo>
                    <a:pt x="3" y="0"/>
                  </a:moveTo>
                  <a:lnTo>
                    <a:pt x="237" y="0"/>
                  </a:lnTo>
                  <a:lnTo>
                    <a:pt x="278" y="80"/>
                  </a:lnTo>
                  <a:lnTo>
                    <a:pt x="234" y="232"/>
                  </a:lnTo>
                  <a:lnTo>
                    <a:pt x="372" y="232"/>
                  </a:lnTo>
                  <a:lnTo>
                    <a:pt x="404" y="326"/>
                  </a:lnTo>
                  <a:lnTo>
                    <a:pt x="437" y="422"/>
                  </a:lnTo>
                  <a:lnTo>
                    <a:pt x="251" y="411"/>
                  </a:lnTo>
                  <a:lnTo>
                    <a:pt x="30" y="327"/>
                  </a:lnTo>
                  <a:lnTo>
                    <a:pt x="56" y="261"/>
                  </a:lnTo>
                  <a:lnTo>
                    <a:pt x="0" y="128"/>
                  </a:lnTo>
                  <a:lnTo>
                    <a:pt x="3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9"/>
            <p:cNvSpPr>
              <a:spLocks/>
            </p:cNvSpPr>
            <p:nvPr/>
          </p:nvSpPr>
          <p:spPr bwMode="auto">
            <a:xfrm>
              <a:off x="9395865" y="3455915"/>
              <a:ext cx="558302" cy="288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3" y="0"/>
                </a:cxn>
                <a:cxn ang="0">
                  <a:pos x="743" y="70"/>
                </a:cxn>
                <a:cxn ang="0">
                  <a:pos x="754" y="149"/>
                </a:cxn>
                <a:cxn ang="0">
                  <a:pos x="754" y="389"/>
                </a:cxn>
                <a:cxn ang="0">
                  <a:pos x="629" y="357"/>
                </a:cxn>
                <a:cxn ang="0">
                  <a:pos x="574" y="367"/>
                </a:cxn>
                <a:cxn ang="0">
                  <a:pos x="258" y="302"/>
                </a:cxn>
                <a:cxn ang="0">
                  <a:pos x="258" y="114"/>
                </a:cxn>
                <a:cxn ang="0">
                  <a:pos x="0" y="111"/>
                </a:cxn>
                <a:cxn ang="0">
                  <a:pos x="0" y="0"/>
                </a:cxn>
              </a:cxnLst>
              <a:rect l="0" t="0" r="r" b="b"/>
              <a:pathLst>
                <a:path w="755" h="390">
                  <a:moveTo>
                    <a:pt x="0" y="0"/>
                  </a:moveTo>
                  <a:lnTo>
                    <a:pt x="723" y="0"/>
                  </a:lnTo>
                  <a:lnTo>
                    <a:pt x="743" y="70"/>
                  </a:lnTo>
                  <a:lnTo>
                    <a:pt x="754" y="149"/>
                  </a:lnTo>
                  <a:lnTo>
                    <a:pt x="754" y="389"/>
                  </a:lnTo>
                  <a:lnTo>
                    <a:pt x="629" y="357"/>
                  </a:lnTo>
                  <a:lnTo>
                    <a:pt x="574" y="367"/>
                  </a:lnTo>
                  <a:lnTo>
                    <a:pt x="258" y="302"/>
                  </a:lnTo>
                  <a:lnTo>
                    <a:pt x="258" y="114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0"/>
            <p:cNvSpPr>
              <a:spLocks/>
            </p:cNvSpPr>
            <p:nvPr/>
          </p:nvSpPr>
          <p:spPr bwMode="auto">
            <a:xfrm>
              <a:off x="9150359" y="3539475"/>
              <a:ext cx="877755" cy="777186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589" y="0"/>
                </a:cxn>
                <a:cxn ang="0">
                  <a:pos x="589" y="187"/>
                </a:cxn>
                <a:cxn ang="0">
                  <a:pos x="906" y="254"/>
                </a:cxn>
                <a:cxn ang="0">
                  <a:pos x="958" y="246"/>
                </a:cxn>
                <a:cxn ang="0">
                  <a:pos x="1086" y="276"/>
                </a:cxn>
                <a:cxn ang="0">
                  <a:pos x="1130" y="284"/>
                </a:cxn>
                <a:cxn ang="0">
                  <a:pos x="1128" y="471"/>
                </a:cxn>
                <a:cxn ang="0">
                  <a:pos x="1186" y="602"/>
                </a:cxn>
                <a:cxn ang="0">
                  <a:pos x="1151" y="666"/>
                </a:cxn>
                <a:cxn ang="0">
                  <a:pos x="1045" y="693"/>
                </a:cxn>
                <a:cxn ang="0">
                  <a:pos x="879" y="828"/>
                </a:cxn>
                <a:cxn ang="0">
                  <a:pos x="839" y="934"/>
                </a:cxn>
                <a:cxn ang="0">
                  <a:pos x="860" y="1050"/>
                </a:cxn>
                <a:cxn ang="0">
                  <a:pos x="647" y="972"/>
                </a:cxn>
                <a:cxn ang="0">
                  <a:pos x="510" y="742"/>
                </a:cxn>
                <a:cxn ang="0">
                  <a:pos x="401" y="708"/>
                </a:cxn>
                <a:cxn ang="0">
                  <a:pos x="341" y="771"/>
                </a:cxn>
                <a:cxn ang="0">
                  <a:pos x="256" y="721"/>
                </a:cxn>
                <a:cxn ang="0">
                  <a:pos x="177" y="578"/>
                </a:cxn>
                <a:cxn ang="0">
                  <a:pos x="0" y="430"/>
                </a:cxn>
                <a:cxn ang="0">
                  <a:pos x="330" y="430"/>
                </a:cxn>
                <a:cxn ang="0">
                  <a:pos x="330" y="0"/>
                </a:cxn>
              </a:cxnLst>
              <a:rect l="0" t="0" r="r" b="b"/>
              <a:pathLst>
                <a:path w="1187" h="1051">
                  <a:moveTo>
                    <a:pt x="330" y="0"/>
                  </a:moveTo>
                  <a:lnTo>
                    <a:pt x="589" y="0"/>
                  </a:lnTo>
                  <a:lnTo>
                    <a:pt x="589" y="187"/>
                  </a:lnTo>
                  <a:lnTo>
                    <a:pt x="906" y="254"/>
                  </a:lnTo>
                  <a:lnTo>
                    <a:pt x="958" y="246"/>
                  </a:lnTo>
                  <a:lnTo>
                    <a:pt x="1086" y="276"/>
                  </a:lnTo>
                  <a:lnTo>
                    <a:pt x="1130" y="284"/>
                  </a:lnTo>
                  <a:lnTo>
                    <a:pt x="1128" y="471"/>
                  </a:lnTo>
                  <a:lnTo>
                    <a:pt x="1186" y="602"/>
                  </a:lnTo>
                  <a:lnTo>
                    <a:pt x="1151" y="666"/>
                  </a:lnTo>
                  <a:lnTo>
                    <a:pt x="1045" y="693"/>
                  </a:lnTo>
                  <a:lnTo>
                    <a:pt x="879" y="828"/>
                  </a:lnTo>
                  <a:lnTo>
                    <a:pt x="839" y="934"/>
                  </a:lnTo>
                  <a:lnTo>
                    <a:pt x="860" y="1050"/>
                  </a:lnTo>
                  <a:lnTo>
                    <a:pt x="647" y="972"/>
                  </a:lnTo>
                  <a:lnTo>
                    <a:pt x="510" y="742"/>
                  </a:lnTo>
                  <a:lnTo>
                    <a:pt x="401" y="708"/>
                  </a:lnTo>
                  <a:lnTo>
                    <a:pt x="341" y="771"/>
                  </a:lnTo>
                  <a:lnTo>
                    <a:pt x="256" y="721"/>
                  </a:lnTo>
                  <a:lnTo>
                    <a:pt x="177" y="578"/>
                  </a:lnTo>
                  <a:lnTo>
                    <a:pt x="0" y="430"/>
                  </a:lnTo>
                  <a:lnTo>
                    <a:pt x="330" y="430"/>
                  </a:lnTo>
                  <a:lnTo>
                    <a:pt x="33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1"/>
            <p:cNvSpPr>
              <a:spLocks/>
            </p:cNvSpPr>
            <p:nvPr/>
          </p:nvSpPr>
          <p:spPr bwMode="auto">
            <a:xfrm>
              <a:off x="8695583" y="3046986"/>
              <a:ext cx="323150" cy="413365"/>
            </a:xfrm>
            <a:custGeom>
              <a:avLst/>
              <a:gdLst/>
              <a:ahLst/>
              <a:cxnLst>
                <a:cxn ang="0">
                  <a:pos x="256" y="106"/>
                </a:cxn>
                <a:cxn ang="0">
                  <a:pos x="436" y="106"/>
                </a:cxn>
                <a:cxn ang="0">
                  <a:pos x="436" y="558"/>
                </a:cxn>
                <a:cxn ang="0">
                  <a:pos x="0" y="558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106"/>
                </a:cxn>
              </a:cxnLst>
              <a:rect l="0" t="0" r="r" b="b"/>
              <a:pathLst>
                <a:path w="437" h="559">
                  <a:moveTo>
                    <a:pt x="256" y="106"/>
                  </a:moveTo>
                  <a:lnTo>
                    <a:pt x="436" y="106"/>
                  </a:lnTo>
                  <a:lnTo>
                    <a:pt x="436" y="558"/>
                  </a:lnTo>
                  <a:lnTo>
                    <a:pt x="0" y="558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106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2"/>
            <p:cNvSpPr>
              <a:spLocks/>
            </p:cNvSpPr>
            <p:nvPr/>
          </p:nvSpPr>
          <p:spPr bwMode="auto">
            <a:xfrm>
              <a:off x="8034494" y="2438400"/>
              <a:ext cx="465129" cy="28913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64" y="115"/>
                </a:cxn>
                <a:cxn ang="0">
                  <a:pos x="151" y="141"/>
                </a:cxn>
                <a:cxn ang="0">
                  <a:pos x="0" y="118"/>
                </a:cxn>
                <a:cxn ang="0">
                  <a:pos x="47" y="323"/>
                </a:cxn>
                <a:cxn ang="0">
                  <a:pos x="118" y="328"/>
                </a:cxn>
                <a:cxn ang="0">
                  <a:pos x="132" y="390"/>
                </a:cxn>
                <a:cxn ang="0">
                  <a:pos x="419" y="333"/>
                </a:cxn>
                <a:cxn ang="0">
                  <a:pos x="628" y="333"/>
                </a:cxn>
                <a:cxn ang="0">
                  <a:pos x="628" y="2"/>
                </a:cxn>
                <a:cxn ang="0">
                  <a:pos x="140" y="0"/>
                </a:cxn>
              </a:cxnLst>
              <a:rect l="0" t="0" r="r" b="b"/>
              <a:pathLst>
                <a:path w="629" h="391">
                  <a:moveTo>
                    <a:pt x="140" y="0"/>
                  </a:moveTo>
                  <a:lnTo>
                    <a:pt x="164" y="115"/>
                  </a:lnTo>
                  <a:lnTo>
                    <a:pt x="151" y="141"/>
                  </a:lnTo>
                  <a:lnTo>
                    <a:pt x="0" y="118"/>
                  </a:lnTo>
                  <a:lnTo>
                    <a:pt x="47" y="323"/>
                  </a:lnTo>
                  <a:lnTo>
                    <a:pt x="118" y="328"/>
                  </a:lnTo>
                  <a:lnTo>
                    <a:pt x="132" y="390"/>
                  </a:lnTo>
                  <a:lnTo>
                    <a:pt x="419" y="333"/>
                  </a:lnTo>
                  <a:lnTo>
                    <a:pt x="628" y="333"/>
                  </a:lnTo>
                  <a:lnTo>
                    <a:pt x="628" y="2"/>
                  </a:lnTo>
                  <a:lnTo>
                    <a:pt x="14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3"/>
            <p:cNvSpPr>
              <a:spLocks/>
            </p:cNvSpPr>
            <p:nvPr/>
          </p:nvSpPr>
          <p:spPr bwMode="auto">
            <a:xfrm>
              <a:off x="8036713" y="2677250"/>
              <a:ext cx="485834" cy="368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15" y="2"/>
                </a:cxn>
                <a:cxn ang="0">
                  <a:pos x="132" y="66"/>
                </a:cxn>
                <a:cxn ang="0">
                  <a:pos x="410" y="10"/>
                </a:cxn>
                <a:cxn ang="0">
                  <a:pos x="624" y="10"/>
                </a:cxn>
                <a:cxn ang="0">
                  <a:pos x="656" y="61"/>
                </a:cxn>
                <a:cxn ang="0">
                  <a:pos x="611" y="249"/>
                </a:cxn>
                <a:cxn ang="0">
                  <a:pos x="640" y="256"/>
                </a:cxn>
                <a:cxn ang="0">
                  <a:pos x="640" y="498"/>
                </a:cxn>
                <a:cxn ang="0">
                  <a:pos x="18" y="498"/>
                </a:cxn>
                <a:cxn ang="0">
                  <a:pos x="0" y="390"/>
                </a:cxn>
                <a:cxn ang="0">
                  <a:pos x="41" y="0"/>
                </a:cxn>
              </a:cxnLst>
              <a:rect l="0" t="0" r="r" b="b"/>
              <a:pathLst>
                <a:path w="657" h="499">
                  <a:moveTo>
                    <a:pt x="41" y="0"/>
                  </a:moveTo>
                  <a:lnTo>
                    <a:pt x="115" y="2"/>
                  </a:lnTo>
                  <a:lnTo>
                    <a:pt x="132" y="66"/>
                  </a:lnTo>
                  <a:lnTo>
                    <a:pt x="410" y="10"/>
                  </a:lnTo>
                  <a:lnTo>
                    <a:pt x="624" y="10"/>
                  </a:lnTo>
                  <a:lnTo>
                    <a:pt x="656" y="61"/>
                  </a:lnTo>
                  <a:lnTo>
                    <a:pt x="611" y="249"/>
                  </a:lnTo>
                  <a:lnTo>
                    <a:pt x="640" y="256"/>
                  </a:lnTo>
                  <a:lnTo>
                    <a:pt x="640" y="498"/>
                  </a:lnTo>
                  <a:lnTo>
                    <a:pt x="18" y="498"/>
                  </a:lnTo>
                  <a:lnTo>
                    <a:pt x="0" y="390"/>
                  </a:lnTo>
                  <a:lnTo>
                    <a:pt x="41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14"/>
            <p:cNvSpPr>
              <a:spLocks/>
            </p:cNvSpPr>
            <p:nvPr/>
          </p:nvSpPr>
          <p:spPr bwMode="auto">
            <a:xfrm>
              <a:off x="8487052" y="2438400"/>
              <a:ext cx="397837" cy="60784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10" y="0"/>
                </a:cxn>
                <a:cxn ang="0">
                  <a:pos x="110" y="136"/>
                </a:cxn>
                <a:cxn ang="0">
                  <a:pos x="267" y="304"/>
                </a:cxn>
                <a:cxn ang="0">
                  <a:pos x="235" y="379"/>
                </a:cxn>
                <a:cxn ang="0">
                  <a:pos x="248" y="413"/>
                </a:cxn>
                <a:cxn ang="0">
                  <a:pos x="307" y="392"/>
                </a:cxn>
                <a:cxn ang="0">
                  <a:pos x="391" y="540"/>
                </a:cxn>
                <a:cxn ang="0">
                  <a:pos x="537" y="497"/>
                </a:cxn>
                <a:cxn ang="0">
                  <a:pos x="537" y="821"/>
                </a:cxn>
                <a:cxn ang="0">
                  <a:pos x="275" y="821"/>
                </a:cxn>
                <a:cxn ang="0">
                  <a:pos x="31" y="821"/>
                </a:cxn>
                <a:cxn ang="0">
                  <a:pos x="31" y="579"/>
                </a:cxn>
                <a:cxn ang="0">
                  <a:pos x="0" y="574"/>
                </a:cxn>
                <a:cxn ang="0">
                  <a:pos x="47" y="386"/>
                </a:cxn>
                <a:cxn ang="0">
                  <a:pos x="15" y="330"/>
                </a:cxn>
                <a:cxn ang="0">
                  <a:pos x="15" y="0"/>
                </a:cxn>
              </a:cxnLst>
              <a:rect l="0" t="0" r="r" b="b"/>
              <a:pathLst>
                <a:path w="538" h="822">
                  <a:moveTo>
                    <a:pt x="15" y="0"/>
                  </a:moveTo>
                  <a:lnTo>
                    <a:pt x="110" y="0"/>
                  </a:lnTo>
                  <a:lnTo>
                    <a:pt x="110" y="136"/>
                  </a:lnTo>
                  <a:lnTo>
                    <a:pt x="267" y="304"/>
                  </a:lnTo>
                  <a:lnTo>
                    <a:pt x="235" y="379"/>
                  </a:lnTo>
                  <a:lnTo>
                    <a:pt x="248" y="413"/>
                  </a:lnTo>
                  <a:lnTo>
                    <a:pt x="307" y="392"/>
                  </a:lnTo>
                  <a:lnTo>
                    <a:pt x="391" y="540"/>
                  </a:lnTo>
                  <a:lnTo>
                    <a:pt x="537" y="497"/>
                  </a:lnTo>
                  <a:lnTo>
                    <a:pt x="537" y="821"/>
                  </a:lnTo>
                  <a:lnTo>
                    <a:pt x="275" y="821"/>
                  </a:lnTo>
                  <a:lnTo>
                    <a:pt x="31" y="821"/>
                  </a:lnTo>
                  <a:lnTo>
                    <a:pt x="31" y="579"/>
                  </a:lnTo>
                  <a:lnTo>
                    <a:pt x="0" y="574"/>
                  </a:lnTo>
                  <a:lnTo>
                    <a:pt x="47" y="386"/>
                  </a:lnTo>
                  <a:lnTo>
                    <a:pt x="15" y="330"/>
                  </a:lnTo>
                  <a:lnTo>
                    <a:pt x="15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5"/>
            <p:cNvSpPr>
              <a:spLocks/>
            </p:cNvSpPr>
            <p:nvPr/>
          </p:nvSpPr>
          <p:spPr bwMode="auto">
            <a:xfrm>
              <a:off x="8320671" y="3046986"/>
              <a:ext cx="374913" cy="603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6" y="0"/>
                </a:cxn>
                <a:cxn ang="0">
                  <a:pos x="506" y="555"/>
                </a:cxn>
                <a:cxn ang="0">
                  <a:pos x="506" y="678"/>
                </a:cxn>
                <a:cxn ang="0">
                  <a:pos x="449" y="665"/>
                </a:cxn>
                <a:cxn ang="0">
                  <a:pos x="475" y="815"/>
                </a:cxn>
                <a:cxn ang="0">
                  <a:pos x="0" y="343"/>
                </a:cxn>
                <a:cxn ang="0">
                  <a:pos x="0" y="0"/>
                </a:cxn>
              </a:cxnLst>
              <a:rect l="0" t="0" r="r" b="b"/>
              <a:pathLst>
                <a:path w="507" h="816">
                  <a:moveTo>
                    <a:pt x="0" y="0"/>
                  </a:moveTo>
                  <a:lnTo>
                    <a:pt x="506" y="0"/>
                  </a:lnTo>
                  <a:lnTo>
                    <a:pt x="506" y="555"/>
                  </a:lnTo>
                  <a:lnTo>
                    <a:pt x="506" y="678"/>
                  </a:lnTo>
                  <a:lnTo>
                    <a:pt x="449" y="665"/>
                  </a:lnTo>
                  <a:lnTo>
                    <a:pt x="475" y="815"/>
                  </a:lnTo>
                  <a:lnTo>
                    <a:pt x="0" y="34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16"/>
            <p:cNvSpPr>
              <a:spLocks/>
            </p:cNvSpPr>
            <p:nvPr/>
          </p:nvSpPr>
          <p:spPr bwMode="auto">
            <a:xfrm>
              <a:off x="8654912" y="3459612"/>
              <a:ext cx="366779" cy="46734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95" y="0"/>
                </a:cxn>
                <a:cxn ang="0">
                  <a:pos x="495" y="631"/>
                </a:cxn>
                <a:cxn ang="0">
                  <a:pos x="341" y="631"/>
                </a:cxn>
                <a:cxn ang="0">
                  <a:pos x="48" y="491"/>
                </a:cxn>
                <a:cxn ang="0">
                  <a:pos x="48" y="447"/>
                </a:cxn>
                <a:cxn ang="0">
                  <a:pos x="66" y="312"/>
                </a:cxn>
                <a:cxn ang="0">
                  <a:pos x="21" y="249"/>
                </a:cxn>
                <a:cxn ang="0">
                  <a:pos x="0" y="107"/>
                </a:cxn>
                <a:cxn ang="0">
                  <a:pos x="53" y="120"/>
                </a:cxn>
                <a:cxn ang="0">
                  <a:pos x="53" y="0"/>
                </a:cxn>
              </a:cxnLst>
              <a:rect l="0" t="0" r="r" b="b"/>
              <a:pathLst>
                <a:path w="496" h="632">
                  <a:moveTo>
                    <a:pt x="53" y="0"/>
                  </a:moveTo>
                  <a:lnTo>
                    <a:pt x="495" y="0"/>
                  </a:lnTo>
                  <a:lnTo>
                    <a:pt x="495" y="631"/>
                  </a:lnTo>
                  <a:lnTo>
                    <a:pt x="341" y="631"/>
                  </a:lnTo>
                  <a:lnTo>
                    <a:pt x="48" y="491"/>
                  </a:lnTo>
                  <a:lnTo>
                    <a:pt x="48" y="447"/>
                  </a:lnTo>
                  <a:lnTo>
                    <a:pt x="66" y="312"/>
                  </a:lnTo>
                  <a:lnTo>
                    <a:pt x="21" y="249"/>
                  </a:lnTo>
                  <a:lnTo>
                    <a:pt x="0" y="107"/>
                  </a:lnTo>
                  <a:lnTo>
                    <a:pt x="53" y="120"/>
                  </a:lnTo>
                  <a:lnTo>
                    <a:pt x="53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17"/>
            <p:cNvSpPr>
              <a:spLocks/>
            </p:cNvSpPr>
            <p:nvPr/>
          </p:nvSpPr>
          <p:spPr bwMode="auto">
            <a:xfrm>
              <a:off x="8033755" y="3044768"/>
              <a:ext cx="671442" cy="74834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89" y="0"/>
                </a:cxn>
                <a:cxn ang="0">
                  <a:pos x="389" y="344"/>
                </a:cxn>
                <a:cxn ang="0">
                  <a:pos x="864" y="817"/>
                </a:cxn>
                <a:cxn ang="0">
                  <a:pos x="907" y="873"/>
                </a:cxn>
                <a:cxn ang="0">
                  <a:pos x="885" y="1011"/>
                </a:cxn>
                <a:cxn ang="0">
                  <a:pos x="648" y="1011"/>
                </a:cxn>
                <a:cxn ang="0">
                  <a:pos x="437" y="840"/>
                </a:cxn>
                <a:cxn ang="0">
                  <a:pos x="362" y="840"/>
                </a:cxn>
                <a:cxn ang="0">
                  <a:pos x="183" y="523"/>
                </a:cxn>
                <a:cxn ang="0">
                  <a:pos x="57" y="328"/>
                </a:cxn>
                <a:cxn ang="0">
                  <a:pos x="73" y="253"/>
                </a:cxn>
                <a:cxn ang="0">
                  <a:pos x="0" y="154"/>
                </a:cxn>
                <a:cxn ang="0">
                  <a:pos x="21" y="0"/>
                </a:cxn>
              </a:cxnLst>
              <a:rect l="0" t="0" r="r" b="b"/>
              <a:pathLst>
                <a:path w="908" h="1012">
                  <a:moveTo>
                    <a:pt x="21" y="0"/>
                  </a:moveTo>
                  <a:lnTo>
                    <a:pt x="389" y="0"/>
                  </a:lnTo>
                  <a:lnTo>
                    <a:pt x="389" y="344"/>
                  </a:lnTo>
                  <a:lnTo>
                    <a:pt x="864" y="817"/>
                  </a:lnTo>
                  <a:lnTo>
                    <a:pt x="907" y="873"/>
                  </a:lnTo>
                  <a:lnTo>
                    <a:pt x="885" y="1011"/>
                  </a:lnTo>
                  <a:lnTo>
                    <a:pt x="648" y="1011"/>
                  </a:lnTo>
                  <a:lnTo>
                    <a:pt x="437" y="840"/>
                  </a:lnTo>
                  <a:lnTo>
                    <a:pt x="362" y="840"/>
                  </a:lnTo>
                  <a:lnTo>
                    <a:pt x="183" y="523"/>
                  </a:lnTo>
                  <a:lnTo>
                    <a:pt x="57" y="328"/>
                  </a:lnTo>
                  <a:lnTo>
                    <a:pt x="73" y="253"/>
                  </a:lnTo>
                  <a:lnTo>
                    <a:pt x="0" y="154"/>
                  </a:lnTo>
                  <a:lnTo>
                    <a:pt x="21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4404496" y="3665653"/>
            <a:ext cx="259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3600" dirty="0">
              <a:ln w="0"/>
              <a:solidFill>
                <a:schemeClr val="accent3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600197"/>
            <a:ext cx="10497573" cy="4781388"/>
            <a:chOff x="228600" y="1600197"/>
            <a:chExt cx="10497573" cy="478138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774381" y="1838158"/>
              <a:ext cx="7951792" cy="4543427"/>
              <a:chOff x="336" y="1056"/>
              <a:chExt cx="5009" cy="2862"/>
            </a:xfrm>
          </p:grpSpPr>
          <p:sp>
            <p:nvSpPr>
              <p:cNvPr id="625669" name="Freeform 5"/>
              <p:cNvSpPr>
                <a:spLocks/>
              </p:cNvSpPr>
              <p:nvPr/>
            </p:nvSpPr>
            <p:spPr bwMode="auto">
              <a:xfrm>
                <a:off x="2100" y="1056"/>
                <a:ext cx="653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6" y="0"/>
                  </a:cxn>
                  <a:cxn ang="0">
                    <a:pos x="641" y="259"/>
                  </a:cxn>
                  <a:cxn ang="0">
                    <a:pos x="652" y="346"/>
                  </a:cxn>
                  <a:cxn ang="0">
                    <a:pos x="2" y="346"/>
                  </a:cxn>
                  <a:cxn ang="0">
                    <a:pos x="0" y="0"/>
                  </a:cxn>
                </a:cxnLst>
                <a:rect l="0" t="0" r="r" b="b"/>
                <a:pathLst>
                  <a:path w="653" h="347">
                    <a:moveTo>
                      <a:pt x="0" y="0"/>
                    </a:moveTo>
                    <a:lnTo>
                      <a:pt x="586" y="0"/>
                    </a:lnTo>
                    <a:lnTo>
                      <a:pt x="641" y="259"/>
                    </a:lnTo>
                    <a:lnTo>
                      <a:pt x="652" y="346"/>
                    </a:lnTo>
                    <a:lnTo>
                      <a:pt x="2" y="34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0" name="Freeform 6"/>
              <p:cNvSpPr>
                <a:spLocks/>
              </p:cNvSpPr>
              <p:nvPr/>
            </p:nvSpPr>
            <p:spPr bwMode="auto">
              <a:xfrm>
                <a:off x="3494" y="1905"/>
                <a:ext cx="284" cy="46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5" y="15"/>
                  </a:cxn>
                  <a:cxn ang="0">
                    <a:pos x="115" y="2"/>
                  </a:cxn>
                  <a:cxn ang="0">
                    <a:pos x="283" y="2"/>
                  </a:cxn>
                  <a:cxn ang="0">
                    <a:pos x="283" y="278"/>
                  </a:cxn>
                  <a:cxn ang="0">
                    <a:pos x="179" y="421"/>
                  </a:cxn>
                  <a:cxn ang="0">
                    <a:pos x="0" y="463"/>
                  </a:cxn>
                  <a:cxn ang="0">
                    <a:pos x="13" y="394"/>
                  </a:cxn>
                  <a:cxn ang="0">
                    <a:pos x="52" y="344"/>
                  </a:cxn>
                  <a:cxn ang="0">
                    <a:pos x="52" y="0"/>
                  </a:cxn>
                </a:cxnLst>
                <a:rect l="0" t="0" r="r" b="b"/>
                <a:pathLst>
                  <a:path w="284" h="464">
                    <a:moveTo>
                      <a:pt x="52" y="0"/>
                    </a:moveTo>
                    <a:lnTo>
                      <a:pt x="75" y="15"/>
                    </a:lnTo>
                    <a:lnTo>
                      <a:pt x="115" y="2"/>
                    </a:lnTo>
                    <a:lnTo>
                      <a:pt x="283" y="2"/>
                    </a:lnTo>
                    <a:lnTo>
                      <a:pt x="283" y="278"/>
                    </a:lnTo>
                    <a:lnTo>
                      <a:pt x="179" y="421"/>
                    </a:lnTo>
                    <a:lnTo>
                      <a:pt x="0" y="463"/>
                    </a:lnTo>
                    <a:lnTo>
                      <a:pt x="13" y="394"/>
                    </a:lnTo>
                    <a:lnTo>
                      <a:pt x="52" y="344"/>
                    </a:lnTo>
                    <a:lnTo>
                      <a:pt x="5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1" name="Freeform 7"/>
              <p:cNvSpPr>
                <a:spLocks/>
              </p:cNvSpPr>
              <p:nvPr/>
            </p:nvSpPr>
            <p:spPr bwMode="auto">
              <a:xfrm>
                <a:off x="4170" y="1827"/>
                <a:ext cx="487" cy="29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69" y="0"/>
                  </a:cxn>
                  <a:cxn ang="0">
                    <a:pos x="69" y="53"/>
                  </a:cxn>
                  <a:cxn ang="0">
                    <a:pos x="430" y="53"/>
                  </a:cxn>
                  <a:cxn ang="0">
                    <a:pos x="486" y="141"/>
                  </a:cxn>
                  <a:cxn ang="0">
                    <a:pos x="453" y="168"/>
                  </a:cxn>
                  <a:cxn ang="0">
                    <a:pos x="483" y="243"/>
                  </a:cxn>
                  <a:cxn ang="0">
                    <a:pos x="454" y="274"/>
                  </a:cxn>
                  <a:cxn ang="0">
                    <a:pos x="369" y="274"/>
                  </a:cxn>
                  <a:cxn ang="0">
                    <a:pos x="369" y="297"/>
                  </a:cxn>
                  <a:cxn ang="0">
                    <a:pos x="0" y="297"/>
                  </a:cxn>
                  <a:cxn ang="0">
                    <a:pos x="0" y="56"/>
                  </a:cxn>
                </a:cxnLst>
                <a:rect l="0" t="0" r="r" b="b"/>
                <a:pathLst>
                  <a:path w="487" h="298">
                    <a:moveTo>
                      <a:pt x="0" y="56"/>
                    </a:moveTo>
                    <a:lnTo>
                      <a:pt x="69" y="0"/>
                    </a:lnTo>
                    <a:lnTo>
                      <a:pt x="69" y="53"/>
                    </a:lnTo>
                    <a:lnTo>
                      <a:pt x="430" y="53"/>
                    </a:lnTo>
                    <a:lnTo>
                      <a:pt x="486" y="141"/>
                    </a:lnTo>
                    <a:lnTo>
                      <a:pt x="453" y="168"/>
                    </a:lnTo>
                    <a:lnTo>
                      <a:pt x="483" y="243"/>
                    </a:lnTo>
                    <a:lnTo>
                      <a:pt x="454" y="274"/>
                    </a:lnTo>
                    <a:lnTo>
                      <a:pt x="369" y="274"/>
                    </a:lnTo>
                    <a:lnTo>
                      <a:pt x="369" y="297"/>
                    </a:lnTo>
                    <a:lnTo>
                      <a:pt x="0" y="297"/>
                    </a:lnTo>
                    <a:lnTo>
                      <a:pt x="0" y="56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2" name="Freeform 8"/>
              <p:cNvSpPr>
                <a:spLocks/>
              </p:cNvSpPr>
              <p:nvPr/>
            </p:nvSpPr>
            <p:spPr bwMode="auto">
              <a:xfrm>
                <a:off x="1671" y="2429"/>
                <a:ext cx="508" cy="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7" y="0"/>
                  </a:cxn>
                  <a:cxn ang="0">
                    <a:pos x="507" y="548"/>
                  </a:cxn>
                  <a:cxn ang="0">
                    <a:pos x="176" y="548"/>
                  </a:cxn>
                  <a:cxn ang="0">
                    <a:pos x="84" y="548"/>
                  </a:cxn>
                  <a:cxn ang="0">
                    <a:pos x="84" y="636"/>
                  </a:cxn>
                  <a:cxn ang="0">
                    <a:pos x="0" y="636"/>
                  </a:cxn>
                  <a:cxn ang="0">
                    <a:pos x="0" y="0"/>
                  </a:cxn>
                </a:cxnLst>
                <a:rect l="0" t="0" r="r" b="b"/>
                <a:pathLst>
                  <a:path w="508" h="637">
                    <a:moveTo>
                      <a:pt x="0" y="0"/>
                    </a:moveTo>
                    <a:lnTo>
                      <a:pt x="507" y="0"/>
                    </a:lnTo>
                    <a:lnTo>
                      <a:pt x="507" y="548"/>
                    </a:lnTo>
                    <a:lnTo>
                      <a:pt x="176" y="548"/>
                    </a:lnTo>
                    <a:lnTo>
                      <a:pt x="84" y="548"/>
                    </a:lnTo>
                    <a:lnTo>
                      <a:pt x="84" y="636"/>
                    </a:lnTo>
                    <a:lnTo>
                      <a:pt x="0" y="63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336" y="1135"/>
                <a:ext cx="5008" cy="2783"/>
                <a:chOff x="336" y="1039"/>
                <a:chExt cx="5008" cy="2783"/>
              </a:xfrm>
            </p:grpSpPr>
            <p:grpSp>
              <p:nvGrpSpPr>
                <p:cNvPr id="4" name="Group 10"/>
                <p:cNvGrpSpPr>
                  <a:grpSpLocks/>
                </p:cNvGrpSpPr>
                <p:nvPr/>
              </p:nvGrpSpPr>
              <p:grpSpPr bwMode="auto">
                <a:xfrm>
                  <a:off x="5004" y="1380"/>
                  <a:ext cx="340" cy="472"/>
                  <a:chOff x="5004" y="1380"/>
                  <a:chExt cx="340" cy="472"/>
                </a:xfrm>
              </p:grpSpPr>
              <p:sp>
                <p:nvSpPr>
                  <p:cNvPr id="625675" name="Freeform 11"/>
                  <p:cNvSpPr>
                    <a:spLocks/>
                  </p:cNvSpPr>
                  <p:nvPr/>
                </p:nvSpPr>
                <p:spPr bwMode="auto">
                  <a:xfrm>
                    <a:off x="5108" y="1380"/>
                    <a:ext cx="236" cy="385"/>
                  </a:xfrm>
                  <a:custGeom>
                    <a:avLst/>
                    <a:gdLst/>
                    <a:ahLst/>
                    <a:cxnLst>
                      <a:cxn ang="0">
                        <a:pos x="235" y="0"/>
                      </a:cxn>
                      <a:cxn ang="0">
                        <a:pos x="0" y="182"/>
                      </a:cxn>
                      <a:cxn ang="0">
                        <a:pos x="0" y="384"/>
                      </a:cxn>
                      <a:cxn ang="0">
                        <a:pos x="235" y="204"/>
                      </a:cxn>
                      <a:cxn ang="0">
                        <a:pos x="235" y="0"/>
                      </a:cxn>
                    </a:cxnLst>
                    <a:rect l="0" t="0" r="r" b="b"/>
                    <a:pathLst>
                      <a:path w="236" h="385">
                        <a:moveTo>
                          <a:pt x="235" y="0"/>
                        </a:moveTo>
                        <a:lnTo>
                          <a:pt x="0" y="182"/>
                        </a:lnTo>
                        <a:lnTo>
                          <a:pt x="0" y="384"/>
                        </a:lnTo>
                        <a:lnTo>
                          <a:pt x="235" y="204"/>
                        </a:lnTo>
                        <a:lnTo>
                          <a:pt x="235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76" name="Freeform 12"/>
                  <p:cNvSpPr>
                    <a:spLocks/>
                  </p:cNvSpPr>
                  <p:nvPr/>
                </p:nvSpPr>
                <p:spPr bwMode="auto">
                  <a:xfrm>
                    <a:off x="5022" y="1562"/>
                    <a:ext cx="87" cy="290"/>
                  </a:xfrm>
                  <a:custGeom>
                    <a:avLst/>
                    <a:gdLst/>
                    <a:ahLst/>
                    <a:cxnLst>
                      <a:cxn ang="0">
                        <a:pos x="0" y="81"/>
                      </a:cxn>
                      <a:cxn ang="0">
                        <a:pos x="75" y="35"/>
                      </a:cxn>
                      <a:cxn ang="0">
                        <a:pos x="86" y="0"/>
                      </a:cxn>
                      <a:cxn ang="0">
                        <a:pos x="86" y="199"/>
                      </a:cxn>
                      <a:cxn ang="0">
                        <a:pos x="75" y="249"/>
                      </a:cxn>
                      <a:cxn ang="0">
                        <a:pos x="0" y="289"/>
                      </a:cxn>
                      <a:cxn ang="0">
                        <a:pos x="0" y="81"/>
                      </a:cxn>
                    </a:cxnLst>
                    <a:rect l="0" t="0" r="r" b="b"/>
                    <a:pathLst>
                      <a:path w="87" h="290">
                        <a:moveTo>
                          <a:pt x="0" y="81"/>
                        </a:moveTo>
                        <a:lnTo>
                          <a:pt x="75" y="35"/>
                        </a:lnTo>
                        <a:lnTo>
                          <a:pt x="86" y="0"/>
                        </a:lnTo>
                        <a:lnTo>
                          <a:pt x="86" y="199"/>
                        </a:lnTo>
                        <a:lnTo>
                          <a:pt x="75" y="249"/>
                        </a:lnTo>
                        <a:lnTo>
                          <a:pt x="0" y="289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77" name="Freeform 13"/>
                  <p:cNvSpPr>
                    <a:spLocks/>
                  </p:cNvSpPr>
                  <p:nvPr/>
                </p:nvSpPr>
                <p:spPr bwMode="auto">
                  <a:xfrm>
                    <a:off x="5004" y="1702"/>
                    <a:ext cx="30" cy="76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0" y="28"/>
                      </a:cxn>
                      <a:cxn ang="0">
                        <a:pos x="29" y="75"/>
                      </a:cxn>
                      <a:cxn ang="0">
                        <a:pos x="29" y="0"/>
                      </a:cxn>
                    </a:cxnLst>
                    <a:rect l="0" t="0" r="r" b="b"/>
                    <a:pathLst>
                      <a:path w="30" h="76">
                        <a:moveTo>
                          <a:pt x="29" y="0"/>
                        </a:moveTo>
                        <a:lnTo>
                          <a:pt x="0" y="28"/>
                        </a:lnTo>
                        <a:lnTo>
                          <a:pt x="29" y="75"/>
                        </a:lnTo>
                        <a:lnTo>
                          <a:pt x="29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78" name="Freeform 14"/>
                  <p:cNvSpPr>
                    <a:spLocks/>
                  </p:cNvSpPr>
                  <p:nvPr/>
                </p:nvSpPr>
                <p:spPr bwMode="auto">
                  <a:xfrm>
                    <a:off x="5099" y="1562"/>
                    <a:ext cx="22" cy="248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0" y="38"/>
                      </a:cxn>
                      <a:cxn ang="0">
                        <a:pos x="0" y="247"/>
                      </a:cxn>
                      <a:cxn ang="0">
                        <a:pos x="21" y="204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2" h="248">
                        <a:moveTo>
                          <a:pt x="18" y="0"/>
                        </a:moveTo>
                        <a:lnTo>
                          <a:pt x="0" y="38"/>
                        </a:lnTo>
                        <a:lnTo>
                          <a:pt x="0" y="247"/>
                        </a:lnTo>
                        <a:lnTo>
                          <a:pt x="21" y="204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2687" y="3062"/>
                  <a:ext cx="1553" cy="760"/>
                  <a:chOff x="2687" y="3062"/>
                  <a:chExt cx="1553" cy="760"/>
                </a:xfrm>
              </p:grpSpPr>
              <p:sp>
                <p:nvSpPr>
                  <p:cNvPr id="625680" name="Freeform 16"/>
                  <p:cNvSpPr>
                    <a:spLocks/>
                  </p:cNvSpPr>
                  <p:nvPr/>
                </p:nvSpPr>
                <p:spPr bwMode="auto">
                  <a:xfrm>
                    <a:off x="3378" y="3071"/>
                    <a:ext cx="63" cy="224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28" y="127"/>
                      </a:cxn>
                      <a:cxn ang="0">
                        <a:pos x="28" y="223"/>
                      </a:cxn>
                      <a:cxn ang="0">
                        <a:pos x="62" y="200"/>
                      </a:cxn>
                      <a:cxn ang="0">
                        <a:pos x="62" y="0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63" h="224">
                        <a:moveTo>
                          <a:pt x="0" y="39"/>
                        </a:moveTo>
                        <a:lnTo>
                          <a:pt x="28" y="127"/>
                        </a:lnTo>
                        <a:lnTo>
                          <a:pt x="28" y="223"/>
                        </a:lnTo>
                        <a:lnTo>
                          <a:pt x="62" y="200"/>
                        </a:lnTo>
                        <a:lnTo>
                          <a:pt x="62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1" name="Freeform 17"/>
                  <p:cNvSpPr>
                    <a:spLocks/>
                  </p:cNvSpPr>
                  <p:nvPr/>
                </p:nvSpPr>
                <p:spPr bwMode="auto">
                  <a:xfrm>
                    <a:off x="3440" y="3062"/>
                    <a:ext cx="200" cy="210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84" y="0"/>
                      </a:cxn>
                      <a:cxn ang="0">
                        <a:pos x="199" y="0"/>
                      </a:cxn>
                      <a:cxn ang="0">
                        <a:pos x="199" y="203"/>
                      </a:cxn>
                      <a:cxn ang="0">
                        <a:pos x="84" y="203"/>
                      </a:cxn>
                      <a:cxn ang="0">
                        <a:pos x="0" y="209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00" h="210">
                        <a:moveTo>
                          <a:pt x="0" y="7"/>
                        </a:moveTo>
                        <a:lnTo>
                          <a:pt x="84" y="0"/>
                        </a:lnTo>
                        <a:lnTo>
                          <a:pt x="199" y="0"/>
                        </a:lnTo>
                        <a:lnTo>
                          <a:pt x="199" y="203"/>
                        </a:lnTo>
                        <a:lnTo>
                          <a:pt x="84" y="203"/>
                        </a:lnTo>
                        <a:lnTo>
                          <a:pt x="0" y="209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2" name="Freeform 18"/>
                  <p:cNvSpPr>
                    <a:spLocks/>
                  </p:cNvSpPr>
                  <p:nvPr/>
                </p:nvSpPr>
                <p:spPr bwMode="auto">
                  <a:xfrm>
                    <a:off x="3642" y="3065"/>
                    <a:ext cx="94" cy="2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0"/>
                      </a:cxn>
                      <a:cxn ang="0">
                        <a:pos x="93" y="283"/>
                      </a:cxn>
                      <a:cxn ang="0">
                        <a:pos x="9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4" h="284">
                        <a:moveTo>
                          <a:pt x="0" y="0"/>
                        </a:moveTo>
                        <a:lnTo>
                          <a:pt x="0" y="200"/>
                        </a:lnTo>
                        <a:lnTo>
                          <a:pt x="93" y="283"/>
                        </a:lnTo>
                        <a:lnTo>
                          <a:pt x="93" y="7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3" name="Freeform 19"/>
                  <p:cNvSpPr>
                    <a:spLocks/>
                  </p:cNvSpPr>
                  <p:nvPr/>
                </p:nvSpPr>
                <p:spPr bwMode="auto">
                  <a:xfrm>
                    <a:off x="3735" y="3117"/>
                    <a:ext cx="115" cy="23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14" y="0"/>
                      </a:cxn>
                      <a:cxn ang="0">
                        <a:pos x="114" y="202"/>
                      </a:cxn>
                      <a:cxn ang="0">
                        <a:pos x="0" y="22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15" h="230">
                        <a:moveTo>
                          <a:pt x="0" y="28"/>
                        </a:moveTo>
                        <a:lnTo>
                          <a:pt x="114" y="0"/>
                        </a:lnTo>
                        <a:lnTo>
                          <a:pt x="114" y="202"/>
                        </a:lnTo>
                        <a:lnTo>
                          <a:pt x="0" y="229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4" name="Freeform 20"/>
                  <p:cNvSpPr>
                    <a:spLocks/>
                  </p:cNvSpPr>
                  <p:nvPr/>
                </p:nvSpPr>
                <p:spPr bwMode="auto">
                  <a:xfrm>
                    <a:off x="3928" y="3314"/>
                    <a:ext cx="76" cy="3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5" y="113"/>
                      </a:cxn>
                      <a:cxn ang="0">
                        <a:pos x="75" y="318"/>
                      </a:cxn>
                      <a:cxn ang="0">
                        <a:pos x="0" y="20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" h="319">
                        <a:moveTo>
                          <a:pt x="0" y="0"/>
                        </a:moveTo>
                        <a:lnTo>
                          <a:pt x="75" y="113"/>
                        </a:lnTo>
                        <a:lnTo>
                          <a:pt x="75" y="318"/>
                        </a:lnTo>
                        <a:lnTo>
                          <a:pt x="0" y="20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5" name="Freeform 21"/>
                  <p:cNvSpPr>
                    <a:spLocks/>
                  </p:cNvSpPr>
                  <p:nvPr/>
                </p:nvSpPr>
                <p:spPr bwMode="auto">
                  <a:xfrm>
                    <a:off x="3849" y="3117"/>
                    <a:ext cx="98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103"/>
                      </a:cxn>
                      <a:cxn ang="0">
                        <a:pos x="76" y="197"/>
                      </a:cxn>
                      <a:cxn ang="0">
                        <a:pos x="76" y="288"/>
                      </a:cxn>
                      <a:cxn ang="0">
                        <a:pos x="0" y="19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8" h="289">
                        <a:moveTo>
                          <a:pt x="0" y="0"/>
                        </a:moveTo>
                        <a:lnTo>
                          <a:pt x="97" y="103"/>
                        </a:lnTo>
                        <a:lnTo>
                          <a:pt x="76" y="197"/>
                        </a:lnTo>
                        <a:lnTo>
                          <a:pt x="76" y="288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6" name="Freeform 22"/>
                  <p:cNvSpPr>
                    <a:spLocks/>
                  </p:cNvSpPr>
                  <p:nvPr/>
                </p:nvSpPr>
                <p:spPr bwMode="auto">
                  <a:xfrm>
                    <a:off x="2687" y="3145"/>
                    <a:ext cx="204" cy="359"/>
                  </a:xfrm>
                  <a:custGeom>
                    <a:avLst/>
                    <a:gdLst/>
                    <a:ahLst/>
                    <a:cxnLst>
                      <a:cxn ang="0">
                        <a:pos x="18" y="358"/>
                      </a:cxn>
                      <a:cxn ang="0">
                        <a:pos x="0" y="244"/>
                      </a:cxn>
                      <a:cxn ang="0">
                        <a:pos x="41" y="130"/>
                      </a:cxn>
                      <a:cxn ang="0">
                        <a:pos x="203" y="0"/>
                      </a:cxn>
                      <a:cxn ang="0">
                        <a:pos x="203" y="200"/>
                      </a:cxn>
                      <a:cxn ang="0">
                        <a:pos x="44" y="327"/>
                      </a:cxn>
                      <a:cxn ang="0">
                        <a:pos x="18" y="358"/>
                      </a:cxn>
                    </a:cxnLst>
                    <a:rect l="0" t="0" r="r" b="b"/>
                    <a:pathLst>
                      <a:path w="204" h="359">
                        <a:moveTo>
                          <a:pt x="18" y="358"/>
                        </a:moveTo>
                        <a:lnTo>
                          <a:pt x="0" y="244"/>
                        </a:lnTo>
                        <a:lnTo>
                          <a:pt x="41" y="130"/>
                        </a:lnTo>
                        <a:lnTo>
                          <a:pt x="203" y="0"/>
                        </a:lnTo>
                        <a:lnTo>
                          <a:pt x="203" y="200"/>
                        </a:lnTo>
                        <a:lnTo>
                          <a:pt x="44" y="327"/>
                        </a:lnTo>
                        <a:lnTo>
                          <a:pt x="18" y="358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7" name="Freeform 23"/>
                  <p:cNvSpPr>
                    <a:spLocks/>
                  </p:cNvSpPr>
                  <p:nvPr/>
                </p:nvSpPr>
                <p:spPr bwMode="auto">
                  <a:xfrm>
                    <a:off x="2890" y="3114"/>
                    <a:ext cx="115" cy="229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0" y="228"/>
                      </a:cxn>
                      <a:cxn ang="0">
                        <a:pos x="114" y="199"/>
                      </a:cxn>
                      <a:cxn ang="0">
                        <a:pos x="114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15" h="229">
                        <a:moveTo>
                          <a:pt x="0" y="31"/>
                        </a:moveTo>
                        <a:lnTo>
                          <a:pt x="0" y="228"/>
                        </a:lnTo>
                        <a:lnTo>
                          <a:pt x="114" y="199"/>
                        </a:lnTo>
                        <a:lnTo>
                          <a:pt x="114" y="0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8" name="Freeform 24"/>
                  <p:cNvSpPr>
                    <a:spLocks/>
                  </p:cNvSpPr>
                  <p:nvPr/>
                </p:nvSpPr>
                <p:spPr bwMode="auto">
                  <a:xfrm>
                    <a:off x="3004" y="3114"/>
                    <a:ext cx="229" cy="28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8" y="81"/>
                      </a:cxn>
                      <a:cxn ang="0">
                        <a:pos x="228" y="281"/>
                      </a:cxn>
                      <a:cxn ang="0">
                        <a:pos x="0" y="19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9" h="282">
                        <a:moveTo>
                          <a:pt x="0" y="0"/>
                        </a:moveTo>
                        <a:lnTo>
                          <a:pt x="228" y="81"/>
                        </a:lnTo>
                        <a:lnTo>
                          <a:pt x="228" y="281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89" name="Freeform 25"/>
                  <p:cNvSpPr>
                    <a:spLocks/>
                  </p:cNvSpPr>
                  <p:nvPr/>
                </p:nvSpPr>
                <p:spPr bwMode="auto">
                  <a:xfrm>
                    <a:off x="3232" y="3195"/>
                    <a:ext cx="179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9"/>
                      </a:cxn>
                      <a:cxn ang="0">
                        <a:pos x="178" y="207"/>
                      </a:cxn>
                      <a:cxn ang="0">
                        <a:pos x="178" y="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9" h="208">
                        <a:moveTo>
                          <a:pt x="0" y="0"/>
                        </a:moveTo>
                        <a:lnTo>
                          <a:pt x="0" y="199"/>
                        </a:lnTo>
                        <a:lnTo>
                          <a:pt x="178" y="207"/>
                        </a:lnTo>
                        <a:lnTo>
                          <a:pt x="178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0" name="Freeform 26"/>
                  <p:cNvSpPr>
                    <a:spLocks/>
                  </p:cNvSpPr>
                  <p:nvPr/>
                </p:nvSpPr>
                <p:spPr bwMode="auto">
                  <a:xfrm>
                    <a:off x="4139" y="3520"/>
                    <a:ext cx="101" cy="294"/>
                  </a:xfrm>
                  <a:custGeom>
                    <a:avLst/>
                    <a:gdLst/>
                    <a:ahLst/>
                    <a:cxnLst>
                      <a:cxn ang="0">
                        <a:pos x="0" y="95"/>
                      </a:cxn>
                      <a:cxn ang="0">
                        <a:pos x="100" y="0"/>
                      </a:cxn>
                      <a:cxn ang="0">
                        <a:pos x="100" y="196"/>
                      </a:cxn>
                      <a:cxn ang="0">
                        <a:pos x="0" y="293"/>
                      </a:cxn>
                      <a:cxn ang="0">
                        <a:pos x="0" y="95"/>
                      </a:cxn>
                    </a:cxnLst>
                    <a:rect l="0" t="0" r="r" b="b"/>
                    <a:pathLst>
                      <a:path w="101" h="294">
                        <a:moveTo>
                          <a:pt x="0" y="95"/>
                        </a:moveTo>
                        <a:lnTo>
                          <a:pt x="100" y="0"/>
                        </a:lnTo>
                        <a:lnTo>
                          <a:pt x="100" y="196"/>
                        </a:lnTo>
                        <a:lnTo>
                          <a:pt x="0" y="293"/>
                        </a:lnTo>
                        <a:lnTo>
                          <a:pt x="0" y="95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1" name="Freeform 27"/>
                  <p:cNvSpPr>
                    <a:spLocks/>
                  </p:cNvSpPr>
                  <p:nvPr/>
                </p:nvSpPr>
                <p:spPr bwMode="auto">
                  <a:xfrm>
                    <a:off x="4001" y="3429"/>
                    <a:ext cx="33" cy="2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3"/>
                      </a:cxn>
                      <a:cxn ang="0">
                        <a:pos x="32" y="203"/>
                      </a:cxn>
                      <a:cxn ang="0">
                        <a:pos x="3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" h="204">
                        <a:moveTo>
                          <a:pt x="0" y="0"/>
                        </a:moveTo>
                        <a:lnTo>
                          <a:pt x="0" y="203"/>
                        </a:lnTo>
                        <a:lnTo>
                          <a:pt x="32" y="203"/>
                        </a:lnTo>
                        <a:lnTo>
                          <a:pt x="32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2" name="Freeform 28"/>
                  <p:cNvSpPr>
                    <a:spLocks/>
                  </p:cNvSpPr>
                  <p:nvPr/>
                </p:nvSpPr>
                <p:spPr bwMode="auto">
                  <a:xfrm>
                    <a:off x="4059" y="3615"/>
                    <a:ext cx="81" cy="206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0" y="0"/>
                      </a:cxn>
                      <a:cxn ang="0">
                        <a:pos x="80" y="197"/>
                      </a:cxn>
                      <a:cxn ang="0">
                        <a:pos x="0" y="20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81" h="206">
                        <a:moveTo>
                          <a:pt x="0" y="5"/>
                        </a:moveTo>
                        <a:lnTo>
                          <a:pt x="80" y="0"/>
                        </a:lnTo>
                        <a:lnTo>
                          <a:pt x="80" y="197"/>
                        </a:lnTo>
                        <a:lnTo>
                          <a:pt x="0" y="205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3" name="Freeform 29"/>
                  <p:cNvSpPr>
                    <a:spLocks/>
                  </p:cNvSpPr>
                  <p:nvPr/>
                </p:nvSpPr>
                <p:spPr bwMode="auto">
                  <a:xfrm>
                    <a:off x="4032" y="3430"/>
                    <a:ext cx="28" cy="3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" y="195"/>
                      </a:cxn>
                      <a:cxn ang="0">
                        <a:pos x="27" y="391"/>
                      </a:cxn>
                      <a:cxn ang="0">
                        <a:pos x="0" y="20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392">
                        <a:moveTo>
                          <a:pt x="0" y="0"/>
                        </a:moveTo>
                        <a:lnTo>
                          <a:pt x="27" y="195"/>
                        </a:lnTo>
                        <a:lnTo>
                          <a:pt x="27" y="391"/>
                        </a:lnTo>
                        <a:lnTo>
                          <a:pt x="0" y="20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30"/>
                <p:cNvGrpSpPr>
                  <a:grpSpLocks/>
                </p:cNvGrpSpPr>
                <p:nvPr/>
              </p:nvGrpSpPr>
              <p:grpSpPr bwMode="auto">
                <a:xfrm>
                  <a:off x="4075" y="2493"/>
                  <a:ext cx="521" cy="661"/>
                  <a:chOff x="4075" y="2493"/>
                  <a:chExt cx="521" cy="661"/>
                </a:xfrm>
              </p:grpSpPr>
              <p:sp>
                <p:nvSpPr>
                  <p:cNvPr id="625695" name="Freeform 31"/>
                  <p:cNvSpPr>
                    <a:spLocks/>
                  </p:cNvSpPr>
                  <p:nvPr/>
                </p:nvSpPr>
                <p:spPr bwMode="auto">
                  <a:xfrm>
                    <a:off x="4139" y="2819"/>
                    <a:ext cx="85" cy="231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4" y="0"/>
                      </a:cxn>
                      <a:cxn ang="0">
                        <a:pos x="84" y="201"/>
                      </a:cxn>
                      <a:cxn ang="0">
                        <a:pos x="0" y="23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85" h="231">
                        <a:moveTo>
                          <a:pt x="0" y="28"/>
                        </a:moveTo>
                        <a:lnTo>
                          <a:pt x="84" y="0"/>
                        </a:lnTo>
                        <a:lnTo>
                          <a:pt x="84" y="201"/>
                        </a:lnTo>
                        <a:lnTo>
                          <a:pt x="0" y="230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6" name="Freeform 32"/>
                  <p:cNvSpPr>
                    <a:spLocks/>
                  </p:cNvSpPr>
                  <p:nvPr/>
                </p:nvSpPr>
                <p:spPr bwMode="auto">
                  <a:xfrm>
                    <a:off x="4223" y="2701"/>
                    <a:ext cx="112" cy="322"/>
                  </a:xfrm>
                  <a:custGeom>
                    <a:avLst/>
                    <a:gdLst/>
                    <a:ahLst/>
                    <a:cxnLst>
                      <a:cxn ang="0">
                        <a:pos x="0" y="116"/>
                      </a:cxn>
                      <a:cxn ang="0">
                        <a:pos x="111" y="0"/>
                      </a:cxn>
                      <a:cxn ang="0">
                        <a:pos x="111" y="203"/>
                      </a:cxn>
                      <a:cxn ang="0">
                        <a:pos x="0" y="321"/>
                      </a:cxn>
                      <a:cxn ang="0">
                        <a:pos x="0" y="116"/>
                      </a:cxn>
                    </a:cxnLst>
                    <a:rect l="0" t="0" r="r" b="b"/>
                    <a:pathLst>
                      <a:path w="112" h="322">
                        <a:moveTo>
                          <a:pt x="0" y="116"/>
                        </a:moveTo>
                        <a:lnTo>
                          <a:pt x="111" y="0"/>
                        </a:lnTo>
                        <a:lnTo>
                          <a:pt x="111" y="203"/>
                        </a:lnTo>
                        <a:lnTo>
                          <a:pt x="0" y="321"/>
                        </a:lnTo>
                        <a:lnTo>
                          <a:pt x="0" y="116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7" name="Freeform 33"/>
                  <p:cNvSpPr>
                    <a:spLocks/>
                  </p:cNvSpPr>
                  <p:nvPr/>
                </p:nvSpPr>
                <p:spPr bwMode="auto">
                  <a:xfrm>
                    <a:off x="4334" y="2625"/>
                    <a:ext cx="52" cy="282"/>
                  </a:xfrm>
                  <a:custGeom>
                    <a:avLst/>
                    <a:gdLst/>
                    <a:ahLst/>
                    <a:cxnLst>
                      <a:cxn ang="0">
                        <a:pos x="0" y="82"/>
                      </a:cxn>
                      <a:cxn ang="0">
                        <a:pos x="0" y="281"/>
                      </a:cxn>
                      <a:cxn ang="0">
                        <a:pos x="51" y="199"/>
                      </a:cxn>
                      <a:cxn ang="0">
                        <a:pos x="51" y="0"/>
                      </a:cxn>
                      <a:cxn ang="0">
                        <a:pos x="0" y="82"/>
                      </a:cxn>
                    </a:cxnLst>
                    <a:rect l="0" t="0" r="r" b="b"/>
                    <a:pathLst>
                      <a:path w="52" h="282">
                        <a:moveTo>
                          <a:pt x="0" y="82"/>
                        </a:moveTo>
                        <a:lnTo>
                          <a:pt x="0" y="281"/>
                        </a:lnTo>
                        <a:lnTo>
                          <a:pt x="51" y="199"/>
                        </a:lnTo>
                        <a:lnTo>
                          <a:pt x="51" y="0"/>
                        </a:lnTo>
                        <a:lnTo>
                          <a:pt x="0" y="82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8" name="Freeform 34"/>
                  <p:cNvSpPr>
                    <a:spLocks/>
                  </p:cNvSpPr>
                  <p:nvPr/>
                </p:nvSpPr>
                <p:spPr bwMode="auto">
                  <a:xfrm>
                    <a:off x="4075" y="2850"/>
                    <a:ext cx="65" cy="30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64" y="207"/>
                      </a:cxn>
                      <a:cxn ang="0">
                        <a:pos x="53" y="263"/>
                      </a:cxn>
                      <a:cxn ang="0">
                        <a:pos x="37" y="303"/>
                      </a:cxn>
                      <a:cxn ang="0">
                        <a:pos x="13" y="266"/>
                      </a:cxn>
                      <a:cxn ang="0">
                        <a:pos x="0" y="194"/>
                      </a:cxn>
                      <a:cxn ang="0">
                        <a:pos x="50" y="65"/>
                      </a:cxn>
                      <a:cxn ang="0">
                        <a:pos x="64" y="0"/>
                      </a:cxn>
                    </a:cxnLst>
                    <a:rect l="0" t="0" r="r" b="b"/>
                    <a:pathLst>
                      <a:path w="65" h="304">
                        <a:moveTo>
                          <a:pt x="64" y="0"/>
                        </a:moveTo>
                        <a:lnTo>
                          <a:pt x="64" y="207"/>
                        </a:lnTo>
                        <a:lnTo>
                          <a:pt x="53" y="263"/>
                        </a:lnTo>
                        <a:lnTo>
                          <a:pt x="37" y="303"/>
                        </a:lnTo>
                        <a:lnTo>
                          <a:pt x="13" y="266"/>
                        </a:lnTo>
                        <a:lnTo>
                          <a:pt x="0" y="194"/>
                        </a:lnTo>
                        <a:lnTo>
                          <a:pt x="50" y="65"/>
                        </a:lnTo>
                        <a:lnTo>
                          <a:pt x="64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99" name="Freeform 35"/>
                  <p:cNvSpPr>
                    <a:spLocks/>
                  </p:cNvSpPr>
                  <p:nvPr/>
                </p:nvSpPr>
                <p:spPr bwMode="auto">
                  <a:xfrm>
                    <a:off x="4385" y="2585"/>
                    <a:ext cx="124" cy="242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23" y="0"/>
                      </a:cxn>
                      <a:cxn ang="0">
                        <a:pos x="123" y="201"/>
                      </a:cxn>
                      <a:cxn ang="0">
                        <a:pos x="0" y="241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24" h="242">
                        <a:moveTo>
                          <a:pt x="0" y="36"/>
                        </a:moveTo>
                        <a:lnTo>
                          <a:pt x="123" y="0"/>
                        </a:lnTo>
                        <a:lnTo>
                          <a:pt x="123" y="201"/>
                        </a:lnTo>
                        <a:lnTo>
                          <a:pt x="0" y="241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0" name="Freeform 36"/>
                  <p:cNvSpPr>
                    <a:spLocks/>
                  </p:cNvSpPr>
                  <p:nvPr/>
                </p:nvSpPr>
                <p:spPr bwMode="auto">
                  <a:xfrm>
                    <a:off x="4508" y="2493"/>
                    <a:ext cx="88" cy="296"/>
                  </a:xfrm>
                  <a:custGeom>
                    <a:avLst/>
                    <a:gdLst/>
                    <a:ahLst/>
                    <a:cxnLst>
                      <a:cxn ang="0">
                        <a:pos x="0" y="91"/>
                      </a:cxn>
                      <a:cxn ang="0">
                        <a:pos x="0" y="295"/>
                      </a:cxn>
                      <a:cxn ang="0">
                        <a:pos x="87" y="201"/>
                      </a:cxn>
                      <a:cxn ang="0">
                        <a:pos x="87" y="0"/>
                      </a:cxn>
                      <a:cxn ang="0">
                        <a:pos x="0" y="91"/>
                      </a:cxn>
                    </a:cxnLst>
                    <a:rect l="0" t="0" r="r" b="b"/>
                    <a:pathLst>
                      <a:path w="88" h="296">
                        <a:moveTo>
                          <a:pt x="0" y="91"/>
                        </a:moveTo>
                        <a:lnTo>
                          <a:pt x="0" y="295"/>
                        </a:lnTo>
                        <a:lnTo>
                          <a:pt x="87" y="201"/>
                        </a:lnTo>
                        <a:lnTo>
                          <a:pt x="87" y="0"/>
                        </a:lnTo>
                        <a:lnTo>
                          <a:pt x="0" y="91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37"/>
                <p:cNvGrpSpPr>
                  <a:grpSpLocks/>
                </p:cNvGrpSpPr>
                <p:nvPr/>
              </p:nvGrpSpPr>
              <p:grpSpPr bwMode="auto">
                <a:xfrm>
                  <a:off x="4528" y="1798"/>
                  <a:ext cx="568" cy="680"/>
                  <a:chOff x="4528" y="1798"/>
                  <a:chExt cx="568" cy="680"/>
                </a:xfrm>
              </p:grpSpPr>
              <p:sp>
                <p:nvSpPr>
                  <p:cNvPr id="625702" name="Freeform 38"/>
                  <p:cNvSpPr>
                    <a:spLocks/>
                  </p:cNvSpPr>
                  <p:nvPr/>
                </p:nvSpPr>
                <p:spPr bwMode="auto">
                  <a:xfrm>
                    <a:off x="4653" y="2036"/>
                    <a:ext cx="65" cy="290"/>
                  </a:xfrm>
                  <a:custGeom>
                    <a:avLst/>
                    <a:gdLst/>
                    <a:ahLst/>
                    <a:cxnLst>
                      <a:cxn ang="0">
                        <a:pos x="0" y="82"/>
                      </a:cxn>
                      <a:cxn ang="0">
                        <a:pos x="64" y="0"/>
                      </a:cxn>
                      <a:cxn ang="0">
                        <a:pos x="64" y="203"/>
                      </a:cxn>
                      <a:cxn ang="0">
                        <a:pos x="0" y="289"/>
                      </a:cxn>
                      <a:cxn ang="0">
                        <a:pos x="0" y="82"/>
                      </a:cxn>
                    </a:cxnLst>
                    <a:rect l="0" t="0" r="r" b="b"/>
                    <a:pathLst>
                      <a:path w="65" h="290">
                        <a:moveTo>
                          <a:pt x="0" y="82"/>
                        </a:moveTo>
                        <a:lnTo>
                          <a:pt x="64" y="0"/>
                        </a:lnTo>
                        <a:lnTo>
                          <a:pt x="64" y="203"/>
                        </a:lnTo>
                        <a:lnTo>
                          <a:pt x="0" y="289"/>
                        </a:lnTo>
                        <a:lnTo>
                          <a:pt x="0" y="82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3" name="Freeform 39"/>
                  <p:cNvSpPr>
                    <a:spLocks/>
                  </p:cNvSpPr>
                  <p:nvPr/>
                </p:nvSpPr>
                <p:spPr bwMode="auto">
                  <a:xfrm>
                    <a:off x="4599" y="2049"/>
                    <a:ext cx="55" cy="2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4" y="72"/>
                      </a:cxn>
                      <a:cxn ang="0">
                        <a:pos x="54" y="279"/>
                      </a:cxn>
                      <a:cxn ang="0">
                        <a:pos x="0" y="20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5" h="280">
                        <a:moveTo>
                          <a:pt x="0" y="0"/>
                        </a:moveTo>
                        <a:lnTo>
                          <a:pt x="54" y="72"/>
                        </a:lnTo>
                        <a:lnTo>
                          <a:pt x="54" y="279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4" name="Freeform 40"/>
                  <p:cNvSpPr>
                    <a:spLocks/>
                  </p:cNvSpPr>
                  <p:nvPr/>
                </p:nvSpPr>
                <p:spPr bwMode="auto">
                  <a:xfrm>
                    <a:off x="4570" y="2151"/>
                    <a:ext cx="71" cy="327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0" y="126"/>
                      </a:cxn>
                      <a:cxn ang="0">
                        <a:pos x="0" y="326"/>
                      </a:cxn>
                      <a:cxn ang="0">
                        <a:pos x="70" y="205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1" h="327">
                        <a:moveTo>
                          <a:pt x="70" y="0"/>
                        </a:moveTo>
                        <a:lnTo>
                          <a:pt x="0" y="126"/>
                        </a:lnTo>
                        <a:lnTo>
                          <a:pt x="0" y="326"/>
                        </a:lnTo>
                        <a:lnTo>
                          <a:pt x="70" y="205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5" name="Freeform 41"/>
                  <p:cNvSpPr>
                    <a:spLocks/>
                  </p:cNvSpPr>
                  <p:nvPr/>
                </p:nvSpPr>
                <p:spPr bwMode="auto">
                  <a:xfrm>
                    <a:off x="4528" y="2280"/>
                    <a:ext cx="43" cy="150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0" y="44"/>
                      </a:cxn>
                      <a:cxn ang="0">
                        <a:pos x="42" y="149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43" h="150">
                        <a:moveTo>
                          <a:pt x="42" y="0"/>
                        </a:moveTo>
                        <a:lnTo>
                          <a:pt x="0" y="44"/>
                        </a:lnTo>
                        <a:lnTo>
                          <a:pt x="42" y="149"/>
                        </a:lnTo>
                        <a:lnTo>
                          <a:pt x="42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6" name="Freeform 42"/>
                  <p:cNvSpPr>
                    <a:spLocks/>
                  </p:cNvSpPr>
                  <p:nvPr/>
                </p:nvSpPr>
                <p:spPr bwMode="auto">
                  <a:xfrm>
                    <a:off x="5026" y="1806"/>
                    <a:ext cx="70" cy="227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69" y="0"/>
                      </a:cxn>
                      <a:cxn ang="0">
                        <a:pos x="69" y="201"/>
                      </a:cxn>
                      <a:cxn ang="0">
                        <a:pos x="0" y="226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70" h="227">
                        <a:moveTo>
                          <a:pt x="0" y="26"/>
                        </a:moveTo>
                        <a:lnTo>
                          <a:pt x="69" y="0"/>
                        </a:lnTo>
                        <a:lnTo>
                          <a:pt x="69" y="201"/>
                        </a:lnTo>
                        <a:lnTo>
                          <a:pt x="0" y="226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7" name="Freeform 43"/>
                  <p:cNvSpPr>
                    <a:spLocks/>
                  </p:cNvSpPr>
                  <p:nvPr/>
                </p:nvSpPr>
                <p:spPr bwMode="auto">
                  <a:xfrm>
                    <a:off x="4985" y="1798"/>
                    <a:ext cx="42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6"/>
                      </a:cxn>
                      <a:cxn ang="0">
                        <a:pos x="41" y="231"/>
                      </a:cxn>
                      <a:cxn ang="0">
                        <a:pos x="0" y="19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" h="232">
                        <a:moveTo>
                          <a:pt x="0" y="0"/>
                        </a:moveTo>
                        <a:lnTo>
                          <a:pt x="41" y="36"/>
                        </a:lnTo>
                        <a:lnTo>
                          <a:pt x="41" y="231"/>
                        </a:lnTo>
                        <a:lnTo>
                          <a:pt x="0" y="19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8" name="Freeform 44"/>
                  <p:cNvSpPr>
                    <a:spLocks/>
                  </p:cNvSpPr>
                  <p:nvPr/>
                </p:nvSpPr>
                <p:spPr bwMode="auto">
                  <a:xfrm>
                    <a:off x="4960" y="1805"/>
                    <a:ext cx="26" cy="24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189"/>
                      </a:cxn>
                      <a:cxn ang="0">
                        <a:pos x="0" y="243"/>
                      </a:cxn>
                      <a:cxn ang="0">
                        <a:pos x="0" y="3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6" h="244">
                        <a:moveTo>
                          <a:pt x="25" y="0"/>
                        </a:moveTo>
                        <a:lnTo>
                          <a:pt x="25" y="189"/>
                        </a:lnTo>
                        <a:lnTo>
                          <a:pt x="0" y="243"/>
                        </a:lnTo>
                        <a:lnTo>
                          <a:pt x="0" y="39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09" name="Freeform 45"/>
                  <p:cNvSpPr>
                    <a:spLocks/>
                  </p:cNvSpPr>
                  <p:nvPr/>
                </p:nvSpPr>
                <p:spPr bwMode="auto">
                  <a:xfrm>
                    <a:off x="4773" y="1846"/>
                    <a:ext cx="188" cy="227"/>
                  </a:xfrm>
                  <a:custGeom>
                    <a:avLst/>
                    <a:gdLst/>
                    <a:ahLst/>
                    <a:cxnLst>
                      <a:cxn ang="0">
                        <a:pos x="187" y="0"/>
                      </a:cxn>
                      <a:cxn ang="0">
                        <a:pos x="147" y="5"/>
                      </a:cxn>
                      <a:cxn ang="0">
                        <a:pos x="0" y="26"/>
                      </a:cxn>
                      <a:cxn ang="0">
                        <a:pos x="0" y="226"/>
                      </a:cxn>
                      <a:cxn ang="0">
                        <a:pos x="150" y="207"/>
                      </a:cxn>
                      <a:cxn ang="0">
                        <a:pos x="187" y="202"/>
                      </a:cxn>
                      <a:cxn ang="0">
                        <a:pos x="187" y="0"/>
                      </a:cxn>
                    </a:cxnLst>
                    <a:rect l="0" t="0" r="r" b="b"/>
                    <a:pathLst>
                      <a:path w="188" h="227">
                        <a:moveTo>
                          <a:pt x="187" y="0"/>
                        </a:moveTo>
                        <a:lnTo>
                          <a:pt x="147" y="5"/>
                        </a:lnTo>
                        <a:lnTo>
                          <a:pt x="0" y="26"/>
                        </a:lnTo>
                        <a:lnTo>
                          <a:pt x="0" y="226"/>
                        </a:lnTo>
                        <a:lnTo>
                          <a:pt x="150" y="207"/>
                        </a:lnTo>
                        <a:lnTo>
                          <a:pt x="187" y="202"/>
                        </a:lnTo>
                        <a:lnTo>
                          <a:pt x="187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0" name="Freeform 46"/>
                  <p:cNvSpPr>
                    <a:spLocks/>
                  </p:cNvSpPr>
                  <p:nvPr/>
                </p:nvSpPr>
                <p:spPr bwMode="auto">
                  <a:xfrm>
                    <a:off x="4708" y="1878"/>
                    <a:ext cx="66" cy="262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65" y="196"/>
                      </a:cxn>
                      <a:cxn ang="0">
                        <a:pos x="23" y="222"/>
                      </a:cxn>
                      <a:cxn ang="0">
                        <a:pos x="7" y="261"/>
                      </a:cxn>
                      <a:cxn ang="0">
                        <a:pos x="7" y="160"/>
                      </a:cxn>
                      <a:cxn ang="0">
                        <a:pos x="18" y="82"/>
                      </a:cxn>
                      <a:cxn ang="0">
                        <a:pos x="0" y="76"/>
                      </a:cxn>
                      <a:cxn ang="0">
                        <a:pos x="20" y="28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66" h="262">
                        <a:moveTo>
                          <a:pt x="65" y="0"/>
                        </a:moveTo>
                        <a:lnTo>
                          <a:pt x="65" y="196"/>
                        </a:lnTo>
                        <a:lnTo>
                          <a:pt x="23" y="222"/>
                        </a:lnTo>
                        <a:lnTo>
                          <a:pt x="7" y="261"/>
                        </a:lnTo>
                        <a:lnTo>
                          <a:pt x="7" y="160"/>
                        </a:lnTo>
                        <a:lnTo>
                          <a:pt x="18" y="82"/>
                        </a:lnTo>
                        <a:lnTo>
                          <a:pt x="0" y="76"/>
                        </a:lnTo>
                        <a:lnTo>
                          <a:pt x="20" y="28"/>
                        </a:lnTo>
                        <a:lnTo>
                          <a:pt x="65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47"/>
                <p:cNvGrpSpPr>
                  <a:grpSpLocks/>
                </p:cNvGrpSpPr>
                <p:nvPr/>
              </p:nvGrpSpPr>
              <p:grpSpPr bwMode="auto">
                <a:xfrm>
                  <a:off x="336" y="1079"/>
                  <a:ext cx="2372" cy="2623"/>
                  <a:chOff x="336" y="1079"/>
                  <a:chExt cx="2372" cy="2623"/>
                </a:xfrm>
              </p:grpSpPr>
              <p:sp>
                <p:nvSpPr>
                  <p:cNvPr id="625712" name="Freeform 48"/>
                  <p:cNvSpPr>
                    <a:spLocks/>
                  </p:cNvSpPr>
                  <p:nvPr/>
                </p:nvSpPr>
                <p:spPr bwMode="auto">
                  <a:xfrm>
                    <a:off x="394" y="2109"/>
                    <a:ext cx="302" cy="7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2"/>
                      </a:cxn>
                      <a:cxn ang="0">
                        <a:pos x="107" y="365"/>
                      </a:cxn>
                      <a:cxn ang="0">
                        <a:pos x="301" y="711"/>
                      </a:cxn>
                      <a:cxn ang="0">
                        <a:pos x="301" y="511"/>
                      </a:cxn>
                      <a:cxn ang="0">
                        <a:pos x="120" y="19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2" h="712">
                        <a:moveTo>
                          <a:pt x="0" y="0"/>
                        </a:moveTo>
                        <a:lnTo>
                          <a:pt x="0" y="202"/>
                        </a:lnTo>
                        <a:lnTo>
                          <a:pt x="107" y="365"/>
                        </a:lnTo>
                        <a:lnTo>
                          <a:pt x="301" y="711"/>
                        </a:lnTo>
                        <a:lnTo>
                          <a:pt x="301" y="511"/>
                        </a:lnTo>
                        <a:lnTo>
                          <a:pt x="120" y="19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3" name="Freeform 49"/>
                  <p:cNvSpPr>
                    <a:spLocks/>
                  </p:cNvSpPr>
                  <p:nvPr/>
                </p:nvSpPr>
                <p:spPr bwMode="auto">
                  <a:xfrm>
                    <a:off x="695" y="2623"/>
                    <a:ext cx="74" cy="20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73" y="200"/>
                      </a:cxn>
                      <a:cxn ang="0">
                        <a:pos x="0" y="20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4" h="201"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200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4" name="Freeform 50"/>
                  <p:cNvSpPr>
                    <a:spLocks/>
                  </p:cNvSpPr>
                  <p:nvPr/>
                </p:nvSpPr>
                <p:spPr bwMode="auto">
                  <a:xfrm>
                    <a:off x="770" y="2623"/>
                    <a:ext cx="216" cy="36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6"/>
                      </a:cxn>
                      <a:cxn ang="0">
                        <a:pos x="215" y="367"/>
                      </a:cxn>
                      <a:cxn ang="0">
                        <a:pos x="215" y="16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6" h="368">
                        <a:moveTo>
                          <a:pt x="0" y="0"/>
                        </a:moveTo>
                        <a:lnTo>
                          <a:pt x="0" y="196"/>
                        </a:lnTo>
                        <a:lnTo>
                          <a:pt x="215" y="367"/>
                        </a:lnTo>
                        <a:lnTo>
                          <a:pt x="215" y="16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5" name="Freeform 51"/>
                  <p:cNvSpPr>
                    <a:spLocks/>
                  </p:cNvSpPr>
                  <p:nvPr/>
                </p:nvSpPr>
                <p:spPr bwMode="auto">
                  <a:xfrm>
                    <a:off x="985" y="2788"/>
                    <a:ext cx="243" cy="205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04"/>
                      </a:cxn>
                      <a:cxn ang="0">
                        <a:pos x="242" y="204"/>
                      </a:cxn>
                      <a:cxn ang="0">
                        <a:pos x="242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43" h="205">
                        <a:moveTo>
                          <a:pt x="0" y="2"/>
                        </a:moveTo>
                        <a:lnTo>
                          <a:pt x="0" y="204"/>
                        </a:lnTo>
                        <a:lnTo>
                          <a:pt x="242" y="204"/>
                        </a:lnTo>
                        <a:lnTo>
                          <a:pt x="242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6" name="Freeform 52"/>
                  <p:cNvSpPr>
                    <a:spLocks/>
                  </p:cNvSpPr>
                  <p:nvPr/>
                </p:nvSpPr>
                <p:spPr bwMode="auto">
                  <a:xfrm>
                    <a:off x="1225" y="2833"/>
                    <a:ext cx="294" cy="3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3" y="138"/>
                      </a:cxn>
                      <a:cxn ang="0">
                        <a:pos x="293" y="339"/>
                      </a:cxn>
                      <a:cxn ang="0">
                        <a:pos x="0" y="20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94" h="340">
                        <a:moveTo>
                          <a:pt x="0" y="0"/>
                        </a:moveTo>
                        <a:lnTo>
                          <a:pt x="293" y="138"/>
                        </a:lnTo>
                        <a:lnTo>
                          <a:pt x="293" y="339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7" name="Freeform 53"/>
                  <p:cNvSpPr>
                    <a:spLocks/>
                  </p:cNvSpPr>
                  <p:nvPr/>
                </p:nvSpPr>
                <p:spPr bwMode="auto">
                  <a:xfrm>
                    <a:off x="1518" y="2975"/>
                    <a:ext cx="239" cy="1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8" y="0"/>
                      </a:cxn>
                      <a:cxn ang="0">
                        <a:pos x="238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9" h="193">
                        <a:moveTo>
                          <a:pt x="0" y="0"/>
                        </a:moveTo>
                        <a:lnTo>
                          <a:pt x="238" y="0"/>
                        </a:lnTo>
                        <a:lnTo>
                          <a:pt x="238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8" name="Freeform 54"/>
                  <p:cNvSpPr>
                    <a:spLocks/>
                  </p:cNvSpPr>
                  <p:nvPr/>
                </p:nvSpPr>
                <p:spPr bwMode="auto">
                  <a:xfrm>
                    <a:off x="1756" y="2882"/>
                    <a:ext cx="98" cy="19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98"/>
                      </a:cxn>
                      <a:cxn ang="0">
                        <a:pos x="97" y="198"/>
                      </a:cxn>
                      <a:cxn ang="0">
                        <a:pos x="97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8" h="199">
                        <a:moveTo>
                          <a:pt x="0" y="2"/>
                        </a:moveTo>
                        <a:lnTo>
                          <a:pt x="0" y="198"/>
                        </a:lnTo>
                        <a:lnTo>
                          <a:pt x="97" y="198"/>
                        </a:lnTo>
                        <a:lnTo>
                          <a:pt x="97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19" name="Freeform 55"/>
                  <p:cNvSpPr>
                    <a:spLocks/>
                  </p:cNvSpPr>
                  <p:nvPr/>
                </p:nvSpPr>
                <p:spPr bwMode="auto">
                  <a:xfrm>
                    <a:off x="1853" y="2888"/>
                    <a:ext cx="174" cy="3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42"/>
                      </a:cxn>
                      <a:cxn ang="0">
                        <a:pos x="173" y="343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4" h="344">
                        <a:moveTo>
                          <a:pt x="0" y="0"/>
                        </a:moveTo>
                        <a:lnTo>
                          <a:pt x="173" y="142"/>
                        </a:lnTo>
                        <a:lnTo>
                          <a:pt x="173" y="343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0" name="Freeform 56"/>
                  <p:cNvSpPr>
                    <a:spLocks/>
                  </p:cNvSpPr>
                  <p:nvPr/>
                </p:nvSpPr>
                <p:spPr bwMode="auto">
                  <a:xfrm>
                    <a:off x="2026" y="3031"/>
                    <a:ext cx="79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8" y="141"/>
                      </a:cxn>
                      <a:cxn ang="0">
                        <a:pos x="78" y="342"/>
                      </a:cxn>
                      <a:cxn ang="0">
                        <a:pos x="0" y="20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9" h="343">
                        <a:moveTo>
                          <a:pt x="0" y="0"/>
                        </a:moveTo>
                        <a:lnTo>
                          <a:pt x="78" y="141"/>
                        </a:lnTo>
                        <a:lnTo>
                          <a:pt x="78" y="342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1" name="Freeform 57"/>
                  <p:cNvSpPr>
                    <a:spLocks/>
                  </p:cNvSpPr>
                  <p:nvPr/>
                </p:nvSpPr>
                <p:spPr bwMode="auto">
                  <a:xfrm>
                    <a:off x="2104" y="3172"/>
                    <a:ext cx="87" cy="25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6" y="51"/>
                      </a:cxn>
                      <a:cxn ang="0">
                        <a:pos x="86" y="251"/>
                      </a:cxn>
                      <a:cxn ang="0">
                        <a:pos x="0" y="19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7" h="252">
                        <a:moveTo>
                          <a:pt x="0" y="0"/>
                        </a:moveTo>
                        <a:lnTo>
                          <a:pt x="86" y="51"/>
                        </a:lnTo>
                        <a:lnTo>
                          <a:pt x="86" y="251"/>
                        </a:lnTo>
                        <a:lnTo>
                          <a:pt x="0" y="19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2" name="Freeform 58"/>
                  <p:cNvSpPr>
                    <a:spLocks/>
                  </p:cNvSpPr>
                  <p:nvPr/>
                </p:nvSpPr>
                <p:spPr bwMode="auto">
                  <a:xfrm>
                    <a:off x="2190" y="3157"/>
                    <a:ext cx="60" cy="262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0" y="66"/>
                      </a:cxn>
                      <a:cxn ang="0">
                        <a:pos x="0" y="261"/>
                      </a:cxn>
                      <a:cxn ang="0">
                        <a:pos x="59" y="196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60" h="262">
                        <a:moveTo>
                          <a:pt x="59" y="0"/>
                        </a:moveTo>
                        <a:lnTo>
                          <a:pt x="0" y="66"/>
                        </a:lnTo>
                        <a:lnTo>
                          <a:pt x="0" y="261"/>
                        </a:lnTo>
                        <a:lnTo>
                          <a:pt x="59" y="196"/>
                        </a:lnTo>
                        <a:lnTo>
                          <a:pt x="59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3" name="Freeform 59"/>
                  <p:cNvSpPr>
                    <a:spLocks/>
                  </p:cNvSpPr>
                  <p:nvPr/>
                </p:nvSpPr>
                <p:spPr bwMode="auto">
                  <a:xfrm>
                    <a:off x="2249" y="3157"/>
                    <a:ext cx="112" cy="2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1" y="38"/>
                      </a:cxn>
                      <a:cxn ang="0">
                        <a:pos x="111" y="235"/>
                      </a:cxn>
                      <a:cxn ang="0">
                        <a:pos x="0" y="19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2" h="236">
                        <a:moveTo>
                          <a:pt x="0" y="0"/>
                        </a:moveTo>
                        <a:lnTo>
                          <a:pt x="111" y="38"/>
                        </a:lnTo>
                        <a:lnTo>
                          <a:pt x="111" y="235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4" name="Freeform 60"/>
                  <p:cNvSpPr>
                    <a:spLocks/>
                  </p:cNvSpPr>
                  <p:nvPr/>
                </p:nvSpPr>
                <p:spPr bwMode="auto">
                  <a:xfrm>
                    <a:off x="2496" y="3424"/>
                    <a:ext cx="212" cy="27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11" y="71"/>
                      </a:cxn>
                      <a:cxn ang="0">
                        <a:pos x="211" y="277"/>
                      </a:cxn>
                      <a:cxn ang="0">
                        <a:pos x="0" y="20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2" h="278">
                        <a:moveTo>
                          <a:pt x="0" y="0"/>
                        </a:moveTo>
                        <a:lnTo>
                          <a:pt x="211" y="71"/>
                        </a:lnTo>
                        <a:lnTo>
                          <a:pt x="211" y="277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5" name="Freeform 61"/>
                  <p:cNvSpPr>
                    <a:spLocks/>
                  </p:cNvSpPr>
                  <p:nvPr/>
                </p:nvSpPr>
                <p:spPr bwMode="auto">
                  <a:xfrm>
                    <a:off x="2360" y="3193"/>
                    <a:ext cx="137" cy="4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6" y="234"/>
                      </a:cxn>
                      <a:cxn ang="0">
                        <a:pos x="136" y="437"/>
                      </a:cxn>
                      <a:cxn ang="0">
                        <a:pos x="0" y="20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7" h="438">
                        <a:moveTo>
                          <a:pt x="0" y="0"/>
                        </a:moveTo>
                        <a:lnTo>
                          <a:pt x="136" y="234"/>
                        </a:lnTo>
                        <a:lnTo>
                          <a:pt x="136" y="437"/>
                        </a:lnTo>
                        <a:lnTo>
                          <a:pt x="0" y="20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6" name="Freeform 62"/>
                  <p:cNvSpPr>
                    <a:spLocks/>
                  </p:cNvSpPr>
                  <p:nvPr/>
                </p:nvSpPr>
                <p:spPr bwMode="auto">
                  <a:xfrm>
                    <a:off x="339" y="1079"/>
                    <a:ext cx="47" cy="3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6" y="204"/>
                      </a:cxn>
                      <a:cxn ang="0">
                        <a:pos x="30" y="334"/>
                      </a:cxn>
                      <a:cxn ang="0">
                        <a:pos x="0" y="20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335">
                        <a:moveTo>
                          <a:pt x="0" y="0"/>
                        </a:moveTo>
                        <a:lnTo>
                          <a:pt x="46" y="204"/>
                        </a:lnTo>
                        <a:lnTo>
                          <a:pt x="30" y="334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27" name="Freeform 63"/>
                  <p:cNvSpPr>
                    <a:spLocks/>
                  </p:cNvSpPr>
                  <p:nvPr/>
                </p:nvSpPr>
                <p:spPr bwMode="auto">
                  <a:xfrm>
                    <a:off x="336" y="1935"/>
                    <a:ext cx="75" cy="2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4" y="102"/>
                      </a:cxn>
                      <a:cxn ang="0">
                        <a:pos x="58" y="170"/>
                      </a:cxn>
                      <a:cxn ang="0">
                        <a:pos x="58" y="279"/>
                      </a:cxn>
                      <a:cxn ang="0">
                        <a:pos x="0" y="20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" h="280">
                        <a:moveTo>
                          <a:pt x="0" y="0"/>
                        </a:moveTo>
                        <a:lnTo>
                          <a:pt x="74" y="102"/>
                        </a:lnTo>
                        <a:lnTo>
                          <a:pt x="58" y="170"/>
                        </a:lnTo>
                        <a:lnTo>
                          <a:pt x="58" y="279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64"/>
                <p:cNvGrpSpPr>
                  <a:grpSpLocks/>
                </p:cNvGrpSpPr>
                <p:nvPr/>
              </p:nvGrpSpPr>
              <p:grpSpPr bwMode="auto">
                <a:xfrm>
                  <a:off x="3119" y="1039"/>
                  <a:ext cx="878" cy="800"/>
                  <a:chOff x="3119" y="1039"/>
                  <a:chExt cx="878" cy="800"/>
                </a:xfrm>
              </p:grpSpPr>
              <p:sp>
                <p:nvSpPr>
                  <p:cNvPr id="625729" name="Freeform 65"/>
                  <p:cNvSpPr>
                    <a:spLocks/>
                  </p:cNvSpPr>
                  <p:nvPr/>
                </p:nvSpPr>
                <p:spPr bwMode="auto">
                  <a:xfrm>
                    <a:off x="3595" y="1296"/>
                    <a:ext cx="274" cy="235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273" y="0"/>
                      </a:cxn>
                      <a:cxn ang="0">
                        <a:pos x="273" y="194"/>
                      </a:cxn>
                      <a:cxn ang="0">
                        <a:pos x="0" y="234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274" h="235">
                        <a:moveTo>
                          <a:pt x="0" y="33"/>
                        </a:moveTo>
                        <a:lnTo>
                          <a:pt x="273" y="0"/>
                        </a:lnTo>
                        <a:lnTo>
                          <a:pt x="273" y="194"/>
                        </a:lnTo>
                        <a:lnTo>
                          <a:pt x="0" y="234"/>
                        </a:lnTo>
                        <a:lnTo>
                          <a:pt x="0" y="33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0" name="Freeform 66"/>
                  <p:cNvSpPr>
                    <a:spLocks/>
                  </p:cNvSpPr>
                  <p:nvPr/>
                </p:nvSpPr>
                <p:spPr bwMode="auto">
                  <a:xfrm>
                    <a:off x="3500" y="1330"/>
                    <a:ext cx="107" cy="304"/>
                  </a:xfrm>
                  <a:custGeom>
                    <a:avLst/>
                    <a:gdLst/>
                    <a:ahLst/>
                    <a:cxnLst>
                      <a:cxn ang="0">
                        <a:pos x="106" y="0"/>
                      </a:cxn>
                      <a:cxn ang="0">
                        <a:pos x="106" y="198"/>
                      </a:cxn>
                      <a:cxn ang="0">
                        <a:pos x="0" y="303"/>
                      </a:cxn>
                      <a:cxn ang="0">
                        <a:pos x="0" y="103"/>
                      </a:cxn>
                      <a:cxn ang="0">
                        <a:pos x="106" y="0"/>
                      </a:cxn>
                    </a:cxnLst>
                    <a:rect l="0" t="0" r="r" b="b"/>
                    <a:pathLst>
                      <a:path w="107" h="304">
                        <a:moveTo>
                          <a:pt x="106" y="0"/>
                        </a:moveTo>
                        <a:lnTo>
                          <a:pt x="106" y="198"/>
                        </a:lnTo>
                        <a:lnTo>
                          <a:pt x="0" y="303"/>
                        </a:lnTo>
                        <a:lnTo>
                          <a:pt x="0" y="103"/>
                        </a:lnTo>
                        <a:lnTo>
                          <a:pt x="106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1" name="Freeform 67"/>
                  <p:cNvSpPr>
                    <a:spLocks/>
                  </p:cNvSpPr>
                  <p:nvPr/>
                </p:nvSpPr>
                <p:spPr bwMode="auto">
                  <a:xfrm>
                    <a:off x="3119" y="1039"/>
                    <a:ext cx="157" cy="209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18" y="126"/>
                      </a:cxn>
                      <a:cxn ang="0">
                        <a:pos x="0" y="200"/>
                      </a:cxn>
                      <a:cxn ang="0">
                        <a:pos x="124" y="157"/>
                      </a:cxn>
                      <a:cxn ang="0">
                        <a:pos x="156" y="208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57" h="209">
                        <a:moveTo>
                          <a:pt x="156" y="0"/>
                        </a:moveTo>
                        <a:lnTo>
                          <a:pt x="18" y="126"/>
                        </a:lnTo>
                        <a:lnTo>
                          <a:pt x="0" y="200"/>
                        </a:lnTo>
                        <a:lnTo>
                          <a:pt x="124" y="157"/>
                        </a:lnTo>
                        <a:lnTo>
                          <a:pt x="156" y="208"/>
                        </a:lnTo>
                        <a:lnTo>
                          <a:pt x="156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2" name="Freeform 68"/>
                  <p:cNvSpPr>
                    <a:spLocks/>
                  </p:cNvSpPr>
                  <p:nvPr/>
                </p:nvSpPr>
                <p:spPr bwMode="auto">
                  <a:xfrm>
                    <a:off x="3451" y="1158"/>
                    <a:ext cx="88" cy="104"/>
                  </a:xfrm>
                  <a:custGeom>
                    <a:avLst/>
                    <a:gdLst/>
                    <a:ahLst/>
                    <a:cxnLst>
                      <a:cxn ang="0">
                        <a:pos x="87" y="0"/>
                      </a:cxn>
                      <a:cxn ang="0">
                        <a:pos x="0" y="70"/>
                      </a:cxn>
                      <a:cxn ang="0">
                        <a:pos x="87" y="103"/>
                      </a:cxn>
                      <a:cxn ang="0">
                        <a:pos x="87" y="0"/>
                      </a:cxn>
                    </a:cxnLst>
                    <a:rect l="0" t="0" r="r" b="b"/>
                    <a:pathLst>
                      <a:path w="88" h="104">
                        <a:moveTo>
                          <a:pt x="87" y="0"/>
                        </a:moveTo>
                        <a:lnTo>
                          <a:pt x="0" y="70"/>
                        </a:lnTo>
                        <a:lnTo>
                          <a:pt x="87" y="103"/>
                        </a:lnTo>
                        <a:lnTo>
                          <a:pt x="87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3" name="Freeform 69"/>
                  <p:cNvSpPr>
                    <a:spLocks/>
                  </p:cNvSpPr>
                  <p:nvPr/>
                </p:nvSpPr>
                <p:spPr bwMode="auto">
                  <a:xfrm>
                    <a:off x="3539" y="1443"/>
                    <a:ext cx="62" cy="289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0" y="79"/>
                      </a:cxn>
                      <a:cxn ang="0">
                        <a:pos x="0" y="288"/>
                      </a:cxn>
                      <a:cxn ang="0">
                        <a:pos x="61" y="20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2" h="289">
                        <a:moveTo>
                          <a:pt x="61" y="0"/>
                        </a:moveTo>
                        <a:lnTo>
                          <a:pt x="0" y="79"/>
                        </a:lnTo>
                        <a:lnTo>
                          <a:pt x="0" y="288"/>
                        </a:lnTo>
                        <a:lnTo>
                          <a:pt x="61" y="202"/>
                        </a:lnTo>
                        <a:lnTo>
                          <a:pt x="61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4" name="Freeform 70"/>
                  <p:cNvSpPr>
                    <a:spLocks/>
                  </p:cNvSpPr>
                  <p:nvPr/>
                </p:nvSpPr>
                <p:spPr bwMode="auto">
                  <a:xfrm>
                    <a:off x="3513" y="1539"/>
                    <a:ext cx="26" cy="23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189"/>
                      </a:cxn>
                      <a:cxn ang="0">
                        <a:pos x="19" y="234"/>
                      </a:cxn>
                      <a:cxn ang="0">
                        <a:pos x="0" y="184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6" h="235">
                        <a:moveTo>
                          <a:pt x="25" y="0"/>
                        </a:moveTo>
                        <a:lnTo>
                          <a:pt x="25" y="189"/>
                        </a:lnTo>
                        <a:lnTo>
                          <a:pt x="19" y="234"/>
                        </a:lnTo>
                        <a:lnTo>
                          <a:pt x="0" y="184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5" name="Freeform 71"/>
                  <p:cNvSpPr>
                    <a:spLocks/>
                  </p:cNvSpPr>
                  <p:nvPr/>
                </p:nvSpPr>
                <p:spPr bwMode="auto">
                  <a:xfrm>
                    <a:off x="3869" y="1488"/>
                    <a:ext cx="75" cy="108"/>
                  </a:xfrm>
                  <a:custGeom>
                    <a:avLst/>
                    <a:gdLst/>
                    <a:ahLst/>
                    <a:cxnLst>
                      <a:cxn ang="0">
                        <a:pos x="74" y="0"/>
                      </a:cxn>
                      <a:cxn ang="0">
                        <a:pos x="0" y="76"/>
                      </a:cxn>
                      <a:cxn ang="0">
                        <a:pos x="20" y="107"/>
                      </a:cxn>
                      <a:cxn ang="0">
                        <a:pos x="74" y="76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75" h="108">
                        <a:moveTo>
                          <a:pt x="74" y="0"/>
                        </a:moveTo>
                        <a:lnTo>
                          <a:pt x="0" y="76"/>
                        </a:lnTo>
                        <a:lnTo>
                          <a:pt x="20" y="10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36" name="Freeform 72"/>
                  <p:cNvSpPr>
                    <a:spLocks/>
                  </p:cNvSpPr>
                  <p:nvPr/>
                </p:nvSpPr>
                <p:spPr bwMode="auto">
                  <a:xfrm>
                    <a:off x="3917" y="1686"/>
                    <a:ext cx="80" cy="153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0" y="100"/>
                      </a:cxn>
                      <a:cxn ang="0">
                        <a:pos x="0" y="120"/>
                      </a:cxn>
                      <a:cxn ang="0">
                        <a:pos x="58" y="152"/>
                      </a:cxn>
                      <a:cxn ang="0">
                        <a:pos x="79" y="152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80" h="153">
                        <a:moveTo>
                          <a:pt x="79" y="0"/>
                        </a:moveTo>
                        <a:lnTo>
                          <a:pt x="0" y="100"/>
                        </a:lnTo>
                        <a:lnTo>
                          <a:pt x="0" y="120"/>
                        </a:lnTo>
                        <a:lnTo>
                          <a:pt x="58" y="152"/>
                        </a:lnTo>
                        <a:lnTo>
                          <a:pt x="79" y="152"/>
                        </a:lnTo>
                        <a:lnTo>
                          <a:pt x="79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5737" name="Freeform 73"/>
              <p:cNvSpPr>
                <a:spLocks/>
              </p:cNvSpPr>
              <p:nvPr/>
            </p:nvSpPr>
            <p:spPr bwMode="auto">
              <a:xfrm>
                <a:off x="4239" y="1521"/>
                <a:ext cx="546" cy="485"/>
              </a:xfrm>
              <a:custGeom>
                <a:avLst/>
                <a:gdLst/>
                <a:ahLst/>
                <a:cxnLst>
                  <a:cxn ang="0">
                    <a:pos x="0" y="305"/>
                  </a:cxn>
                  <a:cxn ang="0">
                    <a:pos x="0" y="356"/>
                  </a:cxn>
                  <a:cxn ang="0">
                    <a:pos x="357" y="356"/>
                  </a:cxn>
                  <a:cxn ang="0">
                    <a:pos x="415" y="444"/>
                  </a:cxn>
                  <a:cxn ang="0">
                    <a:pos x="482" y="457"/>
                  </a:cxn>
                  <a:cxn ang="0">
                    <a:pos x="484" y="484"/>
                  </a:cxn>
                  <a:cxn ang="0">
                    <a:pos x="531" y="447"/>
                  </a:cxn>
                  <a:cxn ang="0">
                    <a:pos x="545" y="284"/>
                  </a:cxn>
                  <a:cxn ang="0">
                    <a:pos x="545" y="173"/>
                  </a:cxn>
                  <a:cxn ang="0">
                    <a:pos x="524" y="156"/>
                  </a:cxn>
                  <a:cxn ang="0">
                    <a:pos x="534" y="0"/>
                  </a:cxn>
                  <a:cxn ang="0">
                    <a:pos x="417" y="0"/>
                  </a:cxn>
                  <a:cxn ang="0">
                    <a:pos x="292" y="124"/>
                  </a:cxn>
                  <a:cxn ang="0">
                    <a:pos x="313" y="165"/>
                  </a:cxn>
                  <a:cxn ang="0">
                    <a:pos x="235" y="221"/>
                  </a:cxn>
                  <a:cxn ang="0">
                    <a:pos x="140" y="208"/>
                  </a:cxn>
                  <a:cxn ang="0">
                    <a:pos x="55" y="208"/>
                  </a:cxn>
                  <a:cxn ang="0">
                    <a:pos x="36" y="266"/>
                  </a:cxn>
                  <a:cxn ang="0">
                    <a:pos x="0" y="305"/>
                  </a:cxn>
                </a:cxnLst>
                <a:rect l="0" t="0" r="r" b="b"/>
                <a:pathLst>
                  <a:path w="546" h="485">
                    <a:moveTo>
                      <a:pt x="0" y="305"/>
                    </a:moveTo>
                    <a:lnTo>
                      <a:pt x="0" y="356"/>
                    </a:lnTo>
                    <a:lnTo>
                      <a:pt x="357" y="356"/>
                    </a:lnTo>
                    <a:lnTo>
                      <a:pt x="415" y="444"/>
                    </a:lnTo>
                    <a:lnTo>
                      <a:pt x="482" y="457"/>
                    </a:lnTo>
                    <a:lnTo>
                      <a:pt x="484" y="484"/>
                    </a:lnTo>
                    <a:lnTo>
                      <a:pt x="531" y="447"/>
                    </a:lnTo>
                    <a:lnTo>
                      <a:pt x="545" y="284"/>
                    </a:lnTo>
                    <a:lnTo>
                      <a:pt x="545" y="173"/>
                    </a:lnTo>
                    <a:lnTo>
                      <a:pt x="524" y="156"/>
                    </a:lnTo>
                    <a:lnTo>
                      <a:pt x="534" y="0"/>
                    </a:lnTo>
                    <a:lnTo>
                      <a:pt x="417" y="0"/>
                    </a:lnTo>
                    <a:lnTo>
                      <a:pt x="292" y="124"/>
                    </a:lnTo>
                    <a:lnTo>
                      <a:pt x="313" y="165"/>
                    </a:lnTo>
                    <a:lnTo>
                      <a:pt x="235" y="221"/>
                    </a:lnTo>
                    <a:lnTo>
                      <a:pt x="140" y="208"/>
                    </a:lnTo>
                    <a:lnTo>
                      <a:pt x="55" y="208"/>
                    </a:lnTo>
                    <a:lnTo>
                      <a:pt x="36" y="266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38" name="Freeform 74"/>
              <p:cNvSpPr>
                <a:spLocks/>
              </p:cNvSpPr>
              <p:nvPr/>
            </p:nvSpPr>
            <p:spPr bwMode="auto">
              <a:xfrm>
                <a:off x="4762" y="1524"/>
                <a:ext cx="204" cy="24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3" y="0"/>
                  </a:cxn>
                  <a:cxn ang="0">
                    <a:pos x="195" y="60"/>
                  </a:cxn>
                  <a:cxn ang="0">
                    <a:pos x="161" y="73"/>
                  </a:cxn>
                  <a:cxn ang="0">
                    <a:pos x="108" y="247"/>
                  </a:cxn>
                  <a:cxn ang="0">
                    <a:pos x="23" y="247"/>
                  </a:cxn>
                  <a:cxn ang="0">
                    <a:pos x="23" y="169"/>
                  </a:cxn>
                  <a:cxn ang="0">
                    <a:pos x="0" y="152"/>
                  </a:cxn>
                  <a:cxn ang="0">
                    <a:pos x="13" y="0"/>
                  </a:cxn>
                </a:cxnLst>
                <a:rect l="0" t="0" r="r" b="b"/>
                <a:pathLst>
                  <a:path w="204" h="248">
                    <a:moveTo>
                      <a:pt x="13" y="0"/>
                    </a:moveTo>
                    <a:lnTo>
                      <a:pt x="203" y="0"/>
                    </a:lnTo>
                    <a:lnTo>
                      <a:pt x="195" y="60"/>
                    </a:lnTo>
                    <a:lnTo>
                      <a:pt x="161" y="73"/>
                    </a:lnTo>
                    <a:lnTo>
                      <a:pt x="108" y="247"/>
                    </a:lnTo>
                    <a:lnTo>
                      <a:pt x="23" y="247"/>
                    </a:lnTo>
                    <a:lnTo>
                      <a:pt x="23" y="169"/>
                    </a:lnTo>
                    <a:lnTo>
                      <a:pt x="0" y="152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39" name="Freeform 75"/>
              <p:cNvSpPr>
                <a:spLocks/>
              </p:cNvSpPr>
              <p:nvPr/>
            </p:nvSpPr>
            <p:spPr bwMode="auto">
              <a:xfrm>
                <a:off x="4870" y="1437"/>
                <a:ext cx="153" cy="335"/>
              </a:xfrm>
              <a:custGeom>
                <a:avLst/>
                <a:gdLst/>
                <a:ahLst/>
                <a:cxnLst>
                  <a:cxn ang="0">
                    <a:pos x="94" y="87"/>
                  </a:cxn>
                  <a:cxn ang="0">
                    <a:pos x="152" y="0"/>
                  </a:cxn>
                  <a:cxn ang="0">
                    <a:pos x="152" y="305"/>
                  </a:cxn>
                  <a:cxn ang="0">
                    <a:pos x="96" y="334"/>
                  </a:cxn>
                  <a:cxn ang="0">
                    <a:pos x="0" y="331"/>
                  </a:cxn>
                  <a:cxn ang="0">
                    <a:pos x="52" y="163"/>
                  </a:cxn>
                  <a:cxn ang="0">
                    <a:pos x="89" y="148"/>
                  </a:cxn>
                  <a:cxn ang="0">
                    <a:pos x="94" y="87"/>
                  </a:cxn>
                </a:cxnLst>
                <a:rect l="0" t="0" r="r" b="b"/>
                <a:pathLst>
                  <a:path w="153" h="335">
                    <a:moveTo>
                      <a:pt x="94" y="87"/>
                    </a:moveTo>
                    <a:lnTo>
                      <a:pt x="152" y="0"/>
                    </a:lnTo>
                    <a:lnTo>
                      <a:pt x="152" y="305"/>
                    </a:lnTo>
                    <a:lnTo>
                      <a:pt x="96" y="334"/>
                    </a:lnTo>
                    <a:lnTo>
                      <a:pt x="0" y="331"/>
                    </a:lnTo>
                    <a:lnTo>
                      <a:pt x="52" y="163"/>
                    </a:lnTo>
                    <a:lnTo>
                      <a:pt x="89" y="148"/>
                    </a:lnTo>
                    <a:lnTo>
                      <a:pt x="94" y="87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0" name="Freeform 76"/>
              <p:cNvSpPr>
                <a:spLocks/>
              </p:cNvSpPr>
              <p:nvPr/>
            </p:nvSpPr>
            <p:spPr bwMode="auto">
              <a:xfrm>
                <a:off x="5022" y="1251"/>
                <a:ext cx="323" cy="490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0" y="489"/>
                  </a:cxn>
                  <a:cxn ang="0">
                    <a:pos x="76" y="445"/>
                  </a:cxn>
                  <a:cxn ang="0">
                    <a:pos x="81" y="407"/>
                  </a:cxn>
                  <a:cxn ang="0">
                    <a:pos x="322" y="232"/>
                  </a:cxn>
                  <a:cxn ang="0">
                    <a:pos x="308" y="166"/>
                  </a:cxn>
                  <a:cxn ang="0">
                    <a:pos x="266" y="148"/>
                  </a:cxn>
                  <a:cxn ang="0">
                    <a:pos x="237" y="7"/>
                  </a:cxn>
                  <a:cxn ang="0">
                    <a:pos x="173" y="26"/>
                  </a:cxn>
                  <a:cxn ang="0">
                    <a:pos x="139" y="0"/>
                  </a:cxn>
                  <a:cxn ang="0">
                    <a:pos x="76" y="49"/>
                  </a:cxn>
                  <a:cxn ang="0">
                    <a:pos x="0" y="190"/>
                  </a:cxn>
                </a:cxnLst>
                <a:rect l="0" t="0" r="r" b="b"/>
                <a:pathLst>
                  <a:path w="323" h="490">
                    <a:moveTo>
                      <a:pt x="0" y="190"/>
                    </a:moveTo>
                    <a:lnTo>
                      <a:pt x="0" y="489"/>
                    </a:lnTo>
                    <a:lnTo>
                      <a:pt x="76" y="445"/>
                    </a:lnTo>
                    <a:lnTo>
                      <a:pt x="81" y="407"/>
                    </a:lnTo>
                    <a:lnTo>
                      <a:pt x="322" y="232"/>
                    </a:lnTo>
                    <a:lnTo>
                      <a:pt x="308" y="166"/>
                    </a:lnTo>
                    <a:lnTo>
                      <a:pt x="266" y="148"/>
                    </a:lnTo>
                    <a:lnTo>
                      <a:pt x="237" y="7"/>
                    </a:lnTo>
                    <a:lnTo>
                      <a:pt x="173" y="26"/>
                    </a:lnTo>
                    <a:lnTo>
                      <a:pt x="139" y="0"/>
                    </a:lnTo>
                    <a:lnTo>
                      <a:pt x="76" y="49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1" name="Freeform 77"/>
              <p:cNvSpPr>
                <a:spLocks/>
              </p:cNvSpPr>
              <p:nvPr/>
            </p:nvSpPr>
            <p:spPr bwMode="auto">
              <a:xfrm>
                <a:off x="4779" y="1750"/>
                <a:ext cx="313" cy="180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188" y="21"/>
                  </a:cxn>
                  <a:cxn ang="0">
                    <a:pos x="233" y="0"/>
                  </a:cxn>
                  <a:cxn ang="0">
                    <a:pos x="254" y="47"/>
                  </a:cxn>
                  <a:cxn ang="0">
                    <a:pos x="225" y="76"/>
                  </a:cxn>
                  <a:cxn ang="0">
                    <a:pos x="265" y="152"/>
                  </a:cxn>
                  <a:cxn ang="0">
                    <a:pos x="312" y="152"/>
                  </a:cxn>
                  <a:cxn ang="0">
                    <a:pos x="246" y="179"/>
                  </a:cxn>
                  <a:cxn ang="0">
                    <a:pos x="185" y="118"/>
                  </a:cxn>
                  <a:cxn ang="0">
                    <a:pos x="0" y="118"/>
                  </a:cxn>
                  <a:cxn ang="0">
                    <a:pos x="7" y="21"/>
                  </a:cxn>
                </a:cxnLst>
                <a:rect l="0" t="0" r="r" b="b"/>
                <a:pathLst>
                  <a:path w="313" h="180">
                    <a:moveTo>
                      <a:pt x="7" y="21"/>
                    </a:moveTo>
                    <a:lnTo>
                      <a:pt x="188" y="21"/>
                    </a:lnTo>
                    <a:lnTo>
                      <a:pt x="233" y="0"/>
                    </a:lnTo>
                    <a:lnTo>
                      <a:pt x="254" y="47"/>
                    </a:lnTo>
                    <a:lnTo>
                      <a:pt x="225" y="76"/>
                    </a:lnTo>
                    <a:lnTo>
                      <a:pt x="265" y="152"/>
                    </a:lnTo>
                    <a:lnTo>
                      <a:pt x="312" y="152"/>
                    </a:lnTo>
                    <a:lnTo>
                      <a:pt x="246" y="179"/>
                    </a:lnTo>
                    <a:lnTo>
                      <a:pt x="185" y="118"/>
                    </a:lnTo>
                    <a:lnTo>
                      <a:pt x="0" y="118"/>
                    </a:lnTo>
                    <a:lnTo>
                      <a:pt x="7" y="2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2" name="Freeform 78"/>
              <p:cNvSpPr>
                <a:spLocks/>
              </p:cNvSpPr>
              <p:nvPr/>
            </p:nvSpPr>
            <p:spPr bwMode="auto">
              <a:xfrm>
                <a:off x="4923" y="1869"/>
                <a:ext cx="64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63" y="22"/>
                  </a:cxn>
                  <a:cxn ang="0">
                    <a:pos x="39" y="72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64" h="79">
                    <a:moveTo>
                      <a:pt x="0" y="0"/>
                    </a:moveTo>
                    <a:lnTo>
                      <a:pt x="42" y="0"/>
                    </a:lnTo>
                    <a:lnTo>
                      <a:pt x="63" y="22"/>
                    </a:lnTo>
                    <a:lnTo>
                      <a:pt x="39" y="72"/>
                    </a:ln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3" name="Freeform 79"/>
              <p:cNvSpPr>
                <a:spLocks/>
              </p:cNvSpPr>
              <p:nvPr/>
            </p:nvSpPr>
            <p:spPr bwMode="auto">
              <a:xfrm>
                <a:off x="4772" y="1867"/>
                <a:ext cx="152" cy="10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1" y="0"/>
                  </a:cxn>
                  <a:cxn ang="0">
                    <a:pos x="151" y="81"/>
                  </a:cxn>
                  <a:cxn ang="0">
                    <a:pos x="0" y="103"/>
                  </a:cxn>
                  <a:cxn ang="0">
                    <a:pos x="7" y="0"/>
                  </a:cxn>
                </a:cxnLst>
                <a:rect l="0" t="0" r="r" b="b"/>
                <a:pathLst>
                  <a:path w="152" h="104">
                    <a:moveTo>
                      <a:pt x="7" y="0"/>
                    </a:moveTo>
                    <a:lnTo>
                      <a:pt x="151" y="0"/>
                    </a:lnTo>
                    <a:lnTo>
                      <a:pt x="151" y="81"/>
                    </a:lnTo>
                    <a:lnTo>
                      <a:pt x="0" y="103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4" name="Freeform 80"/>
              <p:cNvSpPr>
                <a:spLocks/>
              </p:cNvSpPr>
              <p:nvPr/>
            </p:nvSpPr>
            <p:spPr bwMode="auto">
              <a:xfrm>
                <a:off x="4597" y="1970"/>
                <a:ext cx="131" cy="24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28" y="27"/>
                  </a:cxn>
                  <a:cxn ang="0">
                    <a:pos x="55" y="99"/>
                  </a:cxn>
                  <a:cxn ang="0">
                    <a:pos x="28" y="133"/>
                  </a:cxn>
                  <a:cxn ang="0">
                    <a:pos x="0" y="170"/>
                  </a:cxn>
                  <a:cxn ang="0">
                    <a:pos x="55" y="248"/>
                  </a:cxn>
                  <a:cxn ang="0">
                    <a:pos x="113" y="170"/>
                  </a:cxn>
                  <a:cxn ang="0">
                    <a:pos x="130" y="83"/>
                  </a:cxn>
                  <a:cxn ang="0">
                    <a:pos x="109" y="80"/>
                  </a:cxn>
                  <a:cxn ang="0">
                    <a:pos x="128" y="35"/>
                  </a:cxn>
                  <a:cxn ang="0">
                    <a:pos x="124" y="10"/>
                  </a:cxn>
                  <a:cxn ang="0">
                    <a:pos x="59" y="0"/>
                  </a:cxn>
                </a:cxnLst>
                <a:rect l="0" t="0" r="r" b="b"/>
                <a:pathLst>
                  <a:path w="131" h="249">
                    <a:moveTo>
                      <a:pt x="59" y="0"/>
                    </a:moveTo>
                    <a:lnTo>
                      <a:pt x="28" y="27"/>
                    </a:lnTo>
                    <a:lnTo>
                      <a:pt x="55" y="99"/>
                    </a:lnTo>
                    <a:lnTo>
                      <a:pt x="28" y="133"/>
                    </a:lnTo>
                    <a:lnTo>
                      <a:pt x="0" y="170"/>
                    </a:lnTo>
                    <a:lnTo>
                      <a:pt x="55" y="248"/>
                    </a:lnTo>
                    <a:lnTo>
                      <a:pt x="113" y="170"/>
                    </a:lnTo>
                    <a:lnTo>
                      <a:pt x="130" y="83"/>
                    </a:lnTo>
                    <a:lnTo>
                      <a:pt x="109" y="80"/>
                    </a:lnTo>
                    <a:lnTo>
                      <a:pt x="128" y="35"/>
                    </a:lnTo>
                    <a:lnTo>
                      <a:pt x="124" y="1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5" name="Freeform 81"/>
              <p:cNvSpPr>
                <a:spLocks/>
              </p:cNvSpPr>
              <p:nvPr/>
            </p:nvSpPr>
            <p:spPr bwMode="auto">
              <a:xfrm>
                <a:off x="4540" y="2099"/>
                <a:ext cx="101" cy="17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83" y="175"/>
                  </a:cxn>
                  <a:cxn ang="0">
                    <a:pos x="100" y="147"/>
                  </a:cxn>
                  <a:cxn ang="0">
                    <a:pos x="57" y="92"/>
                  </a:cxn>
                  <a:cxn ang="0">
                    <a:pos x="58" y="43"/>
                  </a:cxn>
                  <a:cxn ang="0">
                    <a:pos x="85" y="0"/>
                  </a:cxn>
                </a:cxnLst>
                <a:rect l="0" t="0" r="r" b="b"/>
                <a:pathLst>
                  <a:path w="101" h="176">
                    <a:moveTo>
                      <a:pt x="85" y="0"/>
                    </a:moveTo>
                    <a:lnTo>
                      <a:pt x="0" y="0"/>
                    </a:lnTo>
                    <a:lnTo>
                      <a:pt x="0" y="175"/>
                    </a:lnTo>
                    <a:lnTo>
                      <a:pt x="83" y="175"/>
                    </a:lnTo>
                    <a:lnTo>
                      <a:pt x="100" y="147"/>
                    </a:lnTo>
                    <a:lnTo>
                      <a:pt x="57" y="92"/>
                    </a:lnTo>
                    <a:lnTo>
                      <a:pt x="58" y="43"/>
                    </a:lnTo>
                    <a:lnTo>
                      <a:pt x="85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6" name="Freeform 82"/>
              <p:cNvSpPr>
                <a:spLocks/>
              </p:cNvSpPr>
              <p:nvPr/>
            </p:nvSpPr>
            <p:spPr bwMode="auto">
              <a:xfrm>
                <a:off x="4249" y="2124"/>
                <a:ext cx="378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2" y="0"/>
                  </a:cxn>
                  <a:cxn ang="0">
                    <a:pos x="292" y="151"/>
                  </a:cxn>
                  <a:cxn ang="0">
                    <a:pos x="377" y="151"/>
                  </a:cxn>
                  <a:cxn ang="0">
                    <a:pos x="329" y="243"/>
                  </a:cxn>
                  <a:cxn ang="0">
                    <a:pos x="229" y="216"/>
                  </a:cxn>
                  <a:cxn ang="0">
                    <a:pos x="196" y="95"/>
                  </a:cxn>
                  <a:cxn ang="0">
                    <a:pos x="184" y="66"/>
                  </a:cxn>
                  <a:cxn ang="0">
                    <a:pos x="113" y="44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378" h="244">
                    <a:moveTo>
                      <a:pt x="0" y="0"/>
                    </a:moveTo>
                    <a:lnTo>
                      <a:pt x="292" y="0"/>
                    </a:lnTo>
                    <a:lnTo>
                      <a:pt x="292" y="151"/>
                    </a:lnTo>
                    <a:lnTo>
                      <a:pt x="377" y="151"/>
                    </a:lnTo>
                    <a:lnTo>
                      <a:pt x="329" y="243"/>
                    </a:lnTo>
                    <a:lnTo>
                      <a:pt x="229" y="216"/>
                    </a:lnTo>
                    <a:lnTo>
                      <a:pt x="196" y="95"/>
                    </a:lnTo>
                    <a:lnTo>
                      <a:pt x="184" y="66"/>
                    </a:lnTo>
                    <a:lnTo>
                      <a:pt x="113" y="44"/>
                    </a:lnTo>
                    <a:lnTo>
                      <a:pt x="0" y="9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7" name="Freeform 83"/>
              <p:cNvSpPr>
                <a:spLocks/>
              </p:cNvSpPr>
              <p:nvPr/>
            </p:nvSpPr>
            <p:spPr bwMode="auto">
              <a:xfrm>
                <a:off x="2267" y="2103"/>
                <a:ext cx="635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9" y="0"/>
                  </a:cxn>
                  <a:cxn ang="0">
                    <a:pos x="618" y="22"/>
                  </a:cxn>
                  <a:cxn ang="0">
                    <a:pos x="592" y="51"/>
                  </a:cxn>
                  <a:cxn ang="0">
                    <a:pos x="634" y="90"/>
                  </a:cxn>
                  <a:cxn ang="0">
                    <a:pos x="634" y="329"/>
                  </a:cxn>
                  <a:cxn ang="0">
                    <a:pos x="0" y="329"/>
                  </a:cxn>
                  <a:cxn ang="0">
                    <a:pos x="0" y="0"/>
                  </a:cxn>
                </a:cxnLst>
                <a:rect l="0" t="0" r="r" b="b"/>
                <a:pathLst>
                  <a:path w="635" h="330">
                    <a:moveTo>
                      <a:pt x="0" y="0"/>
                    </a:moveTo>
                    <a:lnTo>
                      <a:pt x="599" y="0"/>
                    </a:lnTo>
                    <a:lnTo>
                      <a:pt x="618" y="22"/>
                    </a:lnTo>
                    <a:lnTo>
                      <a:pt x="592" y="51"/>
                    </a:lnTo>
                    <a:lnTo>
                      <a:pt x="634" y="90"/>
                    </a:lnTo>
                    <a:lnTo>
                      <a:pt x="634" y="329"/>
                    </a:lnTo>
                    <a:lnTo>
                      <a:pt x="0" y="32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8" name="Freeform 84"/>
              <p:cNvSpPr>
                <a:spLocks/>
              </p:cNvSpPr>
              <p:nvPr/>
            </p:nvSpPr>
            <p:spPr bwMode="auto">
              <a:xfrm>
                <a:off x="2104" y="1402"/>
                <a:ext cx="662" cy="4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7" y="0"/>
                  </a:cxn>
                  <a:cxn ang="0">
                    <a:pos x="647" y="32"/>
                  </a:cxn>
                  <a:cxn ang="0">
                    <a:pos x="619" y="66"/>
                  </a:cxn>
                  <a:cxn ang="0">
                    <a:pos x="661" y="116"/>
                  </a:cxn>
                  <a:cxn ang="0">
                    <a:pos x="661" y="297"/>
                  </a:cxn>
                  <a:cxn ang="0">
                    <a:pos x="632" y="297"/>
                  </a:cxn>
                  <a:cxn ang="0">
                    <a:pos x="632" y="417"/>
                  </a:cxn>
                  <a:cxn ang="0">
                    <a:pos x="519" y="380"/>
                  </a:cxn>
                  <a:cxn ang="0">
                    <a:pos x="473" y="352"/>
                  </a:cxn>
                  <a:cxn ang="0">
                    <a:pos x="0" y="352"/>
                  </a:cxn>
                  <a:cxn ang="0">
                    <a:pos x="0" y="0"/>
                  </a:cxn>
                </a:cxnLst>
                <a:rect l="0" t="0" r="r" b="b"/>
                <a:pathLst>
                  <a:path w="662" h="418">
                    <a:moveTo>
                      <a:pt x="0" y="0"/>
                    </a:moveTo>
                    <a:lnTo>
                      <a:pt x="647" y="0"/>
                    </a:lnTo>
                    <a:lnTo>
                      <a:pt x="647" y="32"/>
                    </a:lnTo>
                    <a:lnTo>
                      <a:pt x="619" y="66"/>
                    </a:lnTo>
                    <a:lnTo>
                      <a:pt x="661" y="116"/>
                    </a:lnTo>
                    <a:lnTo>
                      <a:pt x="661" y="297"/>
                    </a:lnTo>
                    <a:lnTo>
                      <a:pt x="632" y="297"/>
                    </a:lnTo>
                    <a:lnTo>
                      <a:pt x="632" y="417"/>
                    </a:lnTo>
                    <a:lnTo>
                      <a:pt x="519" y="380"/>
                    </a:lnTo>
                    <a:lnTo>
                      <a:pt x="473" y="352"/>
                    </a:lnTo>
                    <a:lnTo>
                      <a:pt x="0" y="35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9" name="Freeform 85"/>
              <p:cNvSpPr>
                <a:spLocks/>
              </p:cNvSpPr>
              <p:nvPr/>
            </p:nvSpPr>
            <p:spPr bwMode="auto">
              <a:xfrm>
                <a:off x="2736" y="1700"/>
                <a:ext cx="577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0" y="0"/>
                  </a:cxn>
                  <a:cxn ang="0">
                    <a:pos x="506" y="36"/>
                  </a:cxn>
                  <a:cxn ang="0">
                    <a:pos x="503" y="81"/>
                  </a:cxn>
                  <a:cxn ang="0">
                    <a:pos x="551" y="126"/>
                  </a:cxn>
                  <a:cxn ang="0">
                    <a:pos x="576" y="180"/>
                  </a:cxn>
                  <a:cxn ang="0">
                    <a:pos x="506" y="231"/>
                  </a:cxn>
                  <a:cxn ang="0">
                    <a:pos x="519" y="265"/>
                  </a:cxn>
                  <a:cxn ang="0">
                    <a:pos x="461" y="326"/>
                  </a:cxn>
                  <a:cxn ang="0">
                    <a:pos x="68" y="326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577" h="327">
                    <a:moveTo>
                      <a:pt x="0" y="0"/>
                    </a:moveTo>
                    <a:lnTo>
                      <a:pt x="490" y="0"/>
                    </a:lnTo>
                    <a:lnTo>
                      <a:pt x="506" y="36"/>
                    </a:lnTo>
                    <a:lnTo>
                      <a:pt x="503" y="81"/>
                    </a:lnTo>
                    <a:lnTo>
                      <a:pt x="551" y="126"/>
                    </a:lnTo>
                    <a:lnTo>
                      <a:pt x="576" y="180"/>
                    </a:lnTo>
                    <a:lnTo>
                      <a:pt x="506" y="231"/>
                    </a:lnTo>
                    <a:lnTo>
                      <a:pt x="519" y="265"/>
                    </a:lnTo>
                    <a:lnTo>
                      <a:pt x="461" y="326"/>
                    </a:lnTo>
                    <a:lnTo>
                      <a:pt x="68" y="326"/>
                    </a:lnTo>
                    <a:lnTo>
                      <a:pt x="0" y="11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0" name="Freeform 86"/>
              <p:cNvSpPr>
                <a:spLocks/>
              </p:cNvSpPr>
              <p:nvPr/>
            </p:nvSpPr>
            <p:spPr bwMode="auto">
              <a:xfrm>
                <a:off x="2687" y="1056"/>
                <a:ext cx="591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590" y="78"/>
                  </a:cxn>
                  <a:cxn ang="0">
                    <a:pos x="454" y="204"/>
                  </a:cxn>
                  <a:cxn ang="0">
                    <a:pos x="398" y="397"/>
                  </a:cxn>
                  <a:cxn ang="0">
                    <a:pos x="398" y="500"/>
                  </a:cxn>
                  <a:cxn ang="0">
                    <a:pos x="532" y="598"/>
                  </a:cxn>
                  <a:cxn ang="0">
                    <a:pos x="540" y="647"/>
                  </a:cxn>
                  <a:cxn ang="0">
                    <a:pos x="78" y="647"/>
                  </a:cxn>
                  <a:cxn ang="0">
                    <a:pos x="78" y="460"/>
                  </a:cxn>
                  <a:cxn ang="0">
                    <a:pos x="39" y="413"/>
                  </a:cxn>
                  <a:cxn ang="0">
                    <a:pos x="65" y="384"/>
                  </a:cxn>
                  <a:cxn ang="0">
                    <a:pos x="65" y="343"/>
                  </a:cxn>
                  <a:cxn ang="0">
                    <a:pos x="49" y="230"/>
                  </a:cxn>
                  <a:cxn ang="0">
                    <a:pos x="0" y="0"/>
                  </a:cxn>
                </a:cxnLst>
                <a:rect l="0" t="0" r="r" b="b"/>
                <a:pathLst>
                  <a:path w="591" h="648">
                    <a:moveTo>
                      <a:pt x="0" y="0"/>
                    </a:moveTo>
                    <a:lnTo>
                      <a:pt x="197" y="0"/>
                    </a:lnTo>
                    <a:lnTo>
                      <a:pt x="590" y="78"/>
                    </a:lnTo>
                    <a:lnTo>
                      <a:pt x="454" y="204"/>
                    </a:lnTo>
                    <a:lnTo>
                      <a:pt x="398" y="397"/>
                    </a:lnTo>
                    <a:lnTo>
                      <a:pt x="398" y="500"/>
                    </a:lnTo>
                    <a:lnTo>
                      <a:pt x="532" y="598"/>
                    </a:lnTo>
                    <a:lnTo>
                      <a:pt x="540" y="647"/>
                    </a:lnTo>
                    <a:lnTo>
                      <a:pt x="78" y="647"/>
                    </a:lnTo>
                    <a:lnTo>
                      <a:pt x="78" y="460"/>
                    </a:lnTo>
                    <a:lnTo>
                      <a:pt x="39" y="413"/>
                    </a:lnTo>
                    <a:lnTo>
                      <a:pt x="65" y="384"/>
                    </a:lnTo>
                    <a:lnTo>
                      <a:pt x="65" y="343"/>
                    </a:lnTo>
                    <a:lnTo>
                      <a:pt x="49" y="2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1" name="Freeform 87"/>
              <p:cNvSpPr>
                <a:spLocks/>
              </p:cNvSpPr>
              <p:nvPr/>
            </p:nvSpPr>
            <p:spPr bwMode="auto">
              <a:xfrm>
                <a:off x="3084" y="1296"/>
                <a:ext cx="516" cy="529"/>
              </a:xfrm>
              <a:custGeom>
                <a:avLst/>
                <a:gdLst/>
                <a:ahLst/>
                <a:cxnLst>
                  <a:cxn ang="0">
                    <a:pos x="31" y="39"/>
                  </a:cxn>
                  <a:cxn ang="0">
                    <a:pos x="162" y="0"/>
                  </a:cxn>
                  <a:cxn ang="0">
                    <a:pos x="189" y="49"/>
                  </a:cxn>
                  <a:cxn ang="0">
                    <a:pos x="366" y="137"/>
                  </a:cxn>
                  <a:cxn ang="0">
                    <a:pos x="407" y="187"/>
                  </a:cxn>
                  <a:cxn ang="0">
                    <a:pos x="420" y="236"/>
                  </a:cxn>
                  <a:cxn ang="0">
                    <a:pos x="488" y="224"/>
                  </a:cxn>
                  <a:cxn ang="0">
                    <a:pos x="515" y="246"/>
                  </a:cxn>
                  <a:cxn ang="0">
                    <a:pos x="457" y="330"/>
                  </a:cxn>
                  <a:cxn ang="0">
                    <a:pos x="428" y="528"/>
                  </a:cxn>
                  <a:cxn ang="0">
                    <a:pos x="199" y="528"/>
                  </a:cxn>
                  <a:cxn ang="0">
                    <a:pos x="155" y="491"/>
                  </a:cxn>
                  <a:cxn ang="0">
                    <a:pos x="157" y="443"/>
                  </a:cxn>
                  <a:cxn ang="0">
                    <a:pos x="139" y="400"/>
                  </a:cxn>
                  <a:cxn ang="0">
                    <a:pos x="134" y="357"/>
                  </a:cxn>
                  <a:cxn ang="0">
                    <a:pos x="0" y="260"/>
                  </a:cxn>
                  <a:cxn ang="0">
                    <a:pos x="0" y="161"/>
                  </a:cxn>
                  <a:cxn ang="0">
                    <a:pos x="31" y="39"/>
                  </a:cxn>
                </a:cxnLst>
                <a:rect l="0" t="0" r="r" b="b"/>
                <a:pathLst>
                  <a:path w="516" h="529">
                    <a:moveTo>
                      <a:pt x="31" y="39"/>
                    </a:moveTo>
                    <a:lnTo>
                      <a:pt x="162" y="0"/>
                    </a:lnTo>
                    <a:lnTo>
                      <a:pt x="189" y="49"/>
                    </a:lnTo>
                    <a:lnTo>
                      <a:pt x="366" y="137"/>
                    </a:lnTo>
                    <a:lnTo>
                      <a:pt x="407" y="187"/>
                    </a:lnTo>
                    <a:lnTo>
                      <a:pt x="420" y="236"/>
                    </a:lnTo>
                    <a:lnTo>
                      <a:pt x="488" y="224"/>
                    </a:lnTo>
                    <a:lnTo>
                      <a:pt x="515" y="246"/>
                    </a:lnTo>
                    <a:lnTo>
                      <a:pt x="457" y="330"/>
                    </a:lnTo>
                    <a:lnTo>
                      <a:pt x="428" y="528"/>
                    </a:lnTo>
                    <a:lnTo>
                      <a:pt x="199" y="528"/>
                    </a:lnTo>
                    <a:lnTo>
                      <a:pt x="155" y="491"/>
                    </a:lnTo>
                    <a:lnTo>
                      <a:pt x="157" y="443"/>
                    </a:lnTo>
                    <a:lnTo>
                      <a:pt x="139" y="400"/>
                    </a:lnTo>
                    <a:lnTo>
                      <a:pt x="134" y="357"/>
                    </a:lnTo>
                    <a:lnTo>
                      <a:pt x="0" y="260"/>
                    </a:lnTo>
                    <a:lnTo>
                      <a:pt x="0" y="161"/>
                    </a:lnTo>
                    <a:lnTo>
                      <a:pt x="31" y="39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2" name="Freeform 88"/>
              <p:cNvSpPr>
                <a:spLocks/>
              </p:cNvSpPr>
              <p:nvPr/>
            </p:nvSpPr>
            <p:spPr bwMode="auto">
              <a:xfrm>
                <a:off x="3271" y="1243"/>
                <a:ext cx="595" cy="28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84" y="196"/>
                  </a:cxn>
                  <a:cxn ang="0">
                    <a:pos x="220" y="243"/>
                  </a:cxn>
                  <a:cxn ang="0">
                    <a:pos x="233" y="287"/>
                  </a:cxn>
                  <a:cxn ang="0">
                    <a:pos x="335" y="186"/>
                  </a:cxn>
                  <a:cxn ang="0">
                    <a:pos x="594" y="146"/>
                  </a:cxn>
                  <a:cxn ang="0">
                    <a:pos x="479" y="74"/>
                  </a:cxn>
                  <a:cxn ang="0">
                    <a:pos x="327" y="141"/>
                  </a:cxn>
                  <a:cxn ang="0">
                    <a:pos x="182" y="82"/>
                  </a:cxn>
                  <a:cxn ang="0">
                    <a:pos x="267" y="11"/>
                  </a:cxn>
                  <a:cxn ang="0">
                    <a:pos x="192" y="0"/>
                  </a:cxn>
                  <a:cxn ang="0">
                    <a:pos x="0" y="98"/>
                  </a:cxn>
                </a:cxnLst>
                <a:rect l="0" t="0" r="r" b="b"/>
                <a:pathLst>
                  <a:path w="595" h="288">
                    <a:moveTo>
                      <a:pt x="0" y="98"/>
                    </a:moveTo>
                    <a:lnTo>
                      <a:pt x="184" y="196"/>
                    </a:lnTo>
                    <a:lnTo>
                      <a:pt x="220" y="243"/>
                    </a:lnTo>
                    <a:lnTo>
                      <a:pt x="233" y="287"/>
                    </a:lnTo>
                    <a:lnTo>
                      <a:pt x="335" y="186"/>
                    </a:lnTo>
                    <a:lnTo>
                      <a:pt x="594" y="146"/>
                    </a:lnTo>
                    <a:lnTo>
                      <a:pt x="479" y="74"/>
                    </a:lnTo>
                    <a:lnTo>
                      <a:pt x="327" y="141"/>
                    </a:lnTo>
                    <a:lnTo>
                      <a:pt x="182" y="82"/>
                    </a:lnTo>
                    <a:lnTo>
                      <a:pt x="267" y="11"/>
                    </a:lnTo>
                    <a:lnTo>
                      <a:pt x="192" y="0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3" name="Freeform 89"/>
              <p:cNvSpPr>
                <a:spLocks/>
              </p:cNvSpPr>
              <p:nvPr/>
            </p:nvSpPr>
            <p:spPr bwMode="auto">
              <a:xfrm>
                <a:off x="3612" y="1460"/>
                <a:ext cx="387" cy="449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307" y="36"/>
                  </a:cxn>
                  <a:cxn ang="0">
                    <a:pos x="333" y="124"/>
                  </a:cxn>
                  <a:cxn ang="0">
                    <a:pos x="261" y="198"/>
                  </a:cxn>
                  <a:cxn ang="0">
                    <a:pos x="279" y="231"/>
                  </a:cxn>
                  <a:cxn ang="0">
                    <a:pos x="349" y="193"/>
                  </a:cxn>
                  <a:cxn ang="0">
                    <a:pos x="378" y="201"/>
                  </a:cxn>
                  <a:cxn ang="0">
                    <a:pos x="386" y="321"/>
                  </a:cxn>
                  <a:cxn ang="0">
                    <a:pos x="309" y="423"/>
                  </a:cxn>
                  <a:cxn ang="0">
                    <a:pos x="309" y="448"/>
                  </a:cxn>
                  <a:cxn ang="0">
                    <a:pos x="0" y="448"/>
                  </a:cxn>
                  <a:cxn ang="0">
                    <a:pos x="44" y="321"/>
                  </a:cxn>
                  <a:cxn ang="0">
                    <a:pos x="21" y="223"/>
                  </a:cxn>
                  <a:cxn ang="0">
                    <a:pos x="61" y="119"/>
                  </a:cxn>
                  <a:cxn ang="0">
                    <a:pos x="183" y="0"/>
                  </a:cxn>
                </a:cxnLst>
                <a:rect l="0" t="0" r="r" b="b"/>
                <a:pathLst>
                  <a:path w="387" h="449">
                    <a:moveTo>
                      <a:pt x="183" y="0"/>
                    </a:moveTo>
                    <a:lnTo>
                      <a:pt x="307" y="36"/>
                    </a:lnTo>
                    <a:lnTo>
                      <a:pt x="333" y="124"/>
                    </a:lnTo>
                    <a:lnTo>
                      <a:pt x="261" y="198"/>
                    </a:lnTo>
                    <a:lnTo>
                      <a:pt x="279" y="231"/>
                    </a:lnTo>
                    <a:lnTo>
                      <a:pt x="349" y="193"/>
                    </a:lnTo>
                    <a:lnTo>
                      <a:pt x="378" y="201"/>
                    </a:lnTo>
                    <a:lnTo>
                      <a:pt x="386" y="321"/>
                    </a:lnTo>
                    <a:lnTo>
                      <a:pt x="309" y="423"/>
                    </a:lnTo>
                    <a:lnTo>
                      <a:pt x="309" y="448"/>
                    </a:lnTo>
                    <a:lnTo>
                      <a:pt x="0" y="448"/>
                    </a:lnTo>
                    <a:lnTo>
                      <a:pt x="44" y="321"/>
                    </a:lnTo>
                    <a:lnTo>
                      <a:pt x="21" y="223"/>
                    </a:lnTo>
                    <a:lnTo>
                      <a:pt x="61" y="119"/>
                    </a:lnTo>
                    <a:lnTo>
                      <a:pt x="183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4" name="Freeform 90"/>
              <p:cNvSpPr>
                <a:spLocks/>
              </p:cNvSpPr>
              <p:nvPr/>
            </p:nvSpPr>
            <p:spPr bwMode="auto">
              <a:xfrm>
                <a:off x="3197" y="1824"/>
                <a:ext cx="353" cy="59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320" y="0"/>
                  </a:cxn>
                  <a:cxn ang="0">
                    <a:pos x="349" y="89"/>
                  </a:cxn>
                  <a:cxn ang="0">
                    <a:pos x="349" y="396"/>
                  </a:cxn>
                  <a:cxn ang="0">
                    <a:pos x="352" y="423"/>
                  </a:cxn>
                  <a:cxn ang="0">
                    <a:pos x="307" y="476"/>
                  </a:cxn>
                  <a:cxn ang="0">
                    <a:pos x="296" y="538"/>
                  </a:cxn>
                  <a:cxn ang="0">
                    <a:pos x="211" y="598"/>
                  </a:cxn>
                  <a:cxn ang="0">
                    <a:pos x="172" y="584"/>
                  </a:cxn>
                  <a:cxn ang="0">
                    <a:pos x="84" y="457"/>
                  </a:cxn>
                  <a:cxn ang="0">
                    <a:pos x="109" y="418"/>
                  </a:cxn>
                  <a:cxn ang="0">
                    <a:pos x="73" y="393"/>
                  </a:cxn>
                  <a:cxn ang="0">
                    <a:pos x="0" y="274"/>
                  </a:cxn>
                  <a:cxn ang="0">
                    <a:pos x="5" y="199"/>
                  </a:cxn>
                  <a:cxn ang="0">
                    <a:pos x="57" y="139"/>
                  </a:cxn>
                  <a:cxn ang="0">
                    <a:pos x="44" y="104"/>
                  </a:cxn>
                  <a:cxn ang="0">
                    <a:pos x="111" y="56"/>
                  </a:cxn>
                  <a:cxn ang="0">
                    <a:pos x="89" y="0"/>
                  </a:cxn>
                </a:cxnLst>
                <a:rect l="0" t="0" r="r" b="b"/>
                <a:pathLst>
                  <a:path w="353" h="599">
                    <a:moveTo>
                      <a:pt x="89" y="0"/>
                    </a:moveTo>
                    <a:lnTo>
                      <a:pt x="320" y="0"/>
                    </a:lnTo>
                    <a:lnTo>
                      <a:pt x="349" y="89"/>
                    </a:lnTo>
                    <a:lnTo>
                      <a:pt x="349" y="396"/>
                    </a:lnTo>
                    <a:lnTo>
                      <a:pt x="352" y="423"/>
                    </a:lnTo>
                    <a:lnTo>
                      <a:pt x="307" y="476"/>
                    </a:lnTo>
                    <a:lnTo>
                      <a:pt x="296" y="538"/>
                    </a:lnTo>
                    <a:lnTo>
                      <a:pt x="211" y="598"/>
                    </a:lnTo>
                    <a:lnTo>
                      <a:pt x="172" y="584"/>
                    </a:lnTo>
                    <a:lnTo>
                      <a:pt x="84" y="457"/>
                    </a:lnTo>
                    <a:lnTo>
                      <a:pt x="109" y="418"/>
                    </a:lnTo>
                    <a:lnTo>
                      <a:pt x="73" y="393"/>
                    </a:lnTo>
                    <a:lnTo>
                      <a:pt x="0" y="274"/>
                    </a:lnTo>
                    <a:lnTo>
                      <a:pt x="5" y="199"/>
                    </a:lnTo>
                    <a:lnTo>
                      <a:pt x="57" y="139"/>
                    </a:lnTo>
                    <a:lnTo>
                      <a:pt x="44" y="104"/>
                    </a:lnTo>
                    <a:lnTo>
                      <a:pt x="111" y="56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5" name="Freeform 91"/>
              <p:cNvSpPr>
                <a:spLocks/>
              </p:cNvSpPr>
              <p:nvPr/>
            </p:nvSpPr>
            <p:spPr bwMode="auto">
              <a:xfrm>
                <a:off x="2805" y="2026"/>
                <a:ext cx="604" cy="5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7" y="0"/>
                  </a:cxn>
                  <a:cxn ang="0">
                    <a:pos x="391" y="69"/>
                  </a:cxn>
                  <a:cxn ang="0">
                    <a:pos x="465" y="194"/>
                  </a:cxn>
                  <a:cxn ang="0">
                    <a:pos x="500" y="216"/>
                  </a:cxn>
                  <a:cxn ang="0">
                    <a:pos x="478" y="253"/>
                  </a:cxn>
                  <a:cxn ang="0">
                    <a:pos x="563" y="383"/>
                  </a:cxn>
                  <a:cxn ang="0">
                    <a:pos x="603" y="396"/>
                  </a:cxn>
                  <a:cxn ang="0">
                    <a:pos x="550" y="521"/>
                  </a:cxn>
                  <a:cxn ang="0">
                    <a:pos x="498" y="521"/>
                  </a:cxn>
                  <a:cxn ang="0">
                    <a:pos x="513" y="467"/>
                  </a:cxn>
                  <a:cxn ang="0">
                    <a:pos x="114" y="467"/>
                  </a:cxn>
                  <a:cxn ang="0">
                    <a:pos x="94" y="409"/>
                  </a:cxn>
                  <a:cxn ang="0">
                    <a:pos x="94" y="165"/>
                  </a:cxn>
                  <a:cxn ang="0">
                    <a:pos x="52" y="125"/>
                  </a:cxn>
                  <a:cxn ang="0">
                    <a:pos x="78" y="97"/>
                  </a:cxn>
                  <a:cxn ang="0">
                    <a:pos x="0" y="0"/>
                  </a:cxn>
                </a:cxnLst>
                <a:rect l="0" t="0" r="r" b="b"/>
                <a:pathLst>
                  <a:path w="604" h="522">
                    <a:moveTo>
                      <a:pt x="0" y="0"/>
                    </a:moveTo>
                    <a:lnTo>
                      <a:pt x="397" y="0"/>
                    </a:lnTo>
                    <a:lnTo>
                      <a:pt x="391" y="69"/>
                    </a:lnTo>
                    <a:lnTo>
                      <a:pt x="465" y="194"/>
                    </a:lnTo>
                    <a:lnTo>
                      <a:pt x="500" y="216"/>
                    </a:lnTo>
                    <a:lnTo>
                      <a:pt x="478" y="253"/>
                    </a:lnTo>
                    <a:lnTo>
                      <a:pt x="563" y="383"/>
                    </a:lnTo>
                    <a:lnTo>
                      <a:pt x="603" y="396"/>
                    </a:lnTo>
                    <a:lnTo>
                      <a:pt x="550" y="521"/>
                    </a:lnTo>
                    <a:lnTo>
                      <a:pt x="498" y="521"/>
                    </a:lnTo>
                    <a:lnTo>
                      <a:pt x="513" y="467"/>
                    </a:lnTo>
                    <a:lnTo>
                      <a:pt x="114" y="467"/>
                    </a:lnTo>
                    <a:lnTo>
                      <a:pt x="94" y="409"/>
                    </a:lnTo>
                    <a:lnTo>
                      <a:pt x="94" y="165"/>
                    </a:lnTo>
                    <a:lnTo>
                      <a:pt x="52" y="125"/>
                    </a:lnTo>
                    <a:lnTo>
                      <a:pt x="78" y="9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6" name="Freeform 92"/>
              <p:cNvSpPr>
                <a:spLocks/>
              </p:cNvSpPr>
              <p:nvPr/>
            </p:nvSpPr>
            <p:spPr bwMode="auto">
              <a:xfrm>
                <a:off x="3778" y="1879"/>
                <a:ext cx="393" cy="39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46" y="27"/>
                  </a:cxn>
                  <a:cxn ang="0">
                    <a:pos x="201" y="53"/>
                  </a:cxn>
                  <a:cxn ang="0">
                    <a:pos x="284" y="53"/>
                  </a:cxn>
                  <a:cxn ang="0">
                    <a:pos x="392" y="0"/>
                  </a:cxn>
                  <a:cxn ang="0">
                    <a:pos x="392" y="173"/>
                  </a:cxn>
                  <a:cxn ang="0">
                    <a:pos x="376" y="181"/>
                  </a:cxn>
                  <a:cxn ang="0">
                    <a:pos x="323" y="285"/>
                  </a:cxn>
                  <a:cxn ang="0">
                    <a:pos x="294" y="285"/>
                  </a:cxn>
                  <a:cxn ang="0">
                    <a:pos x="199" y="397"/>
                  </a:cxn>
                  <a:cxn ang="0">
                    <a:pos x="167" y="368"/>
                  </a:cxn>
                  <a:cxn ang="0">
                    <a:pos x="119" y="381"/>
                  </a:cxn>
                  <a:cxn ang="0">
                    <a:pos x="0" y="282"/>
                  </a:cxn>
                  <a:cxn ang="0">
                    <a:pos x="0" y="27"/>
                  </a:cxn>
                </a:cxnLst>
                <a:rect l="0" t="0" r="r" b="b"/>
                <a:pathLst>
                  <a:path w="393" h="398">
                    <a:moveTo>
                      <a:pt x="0" y="27"/>
                    </a:moveTo>
                    <a:lnTo>
                      <a:pt x="146" y="27"/>
                    </a:lnTo>
                    <a:lnTo>
                      <a:pt x="201" y="53"/>
                    </a:lnTo>
                    <a:lnTo>
                      <a:pt x="284" y="53"/>
                    </a:lnTo>
                    <a:lnTo>
                      <a:pt x="392" y="0"/>
                    </a:lnTo>
                    <a:lnTo>
                      <a:pt x="392" y="173"/>
                    </a:lnTo>
                    <a:lnTo>
                      <a:pt x="376" y="181"/>
                    </a:lnTo>
                    <a:lnTo>
                      <a:pt x="323" y="285"/>
                    </a:lnTo>
                    <a:lnTo>
                      <a:pt x="294" y="285"/>
                    </a:lnTo>
                    <a:lnTo>
                      <a:pt x="199" y="397"/>
                    </a:lnTo>
                    <a:lnTo>
                      <a:pt x="167" y="368"/>
                    </a:lnTo>
                    <a:lnTo>
                      <a:pt x="119" y="381"/>
                    </a:lnTo>
                    <a:lnTo>
                      <a:pt x="0" y="282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7" name="Freeform 93"/>
              <p:cNvSpPr>
                <a:spLocks/>
              </p:cNvSpPr>
              <p:nvPr/>
            </p:nvSpPr>
            <p:spPr bwMode="auto">
              <a:xfrm>
                <a:off x="1056" y="1056"/>
                <a:ext cx="1049" cy="5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48" y="0"/>
                  </a:cxn>
                  <a:cxn ang="0">
                    <a:pos x="1048" y="467"/>
                  </a:cxn>
                  <a:cxn ang="0">
                    <a:pos x="430" y="467"/>
                  </a:cxn>
                  <a:cxn ang="0">
                    <a:pos x="430" y="496"/>
                  </a:cxn>
                  <a:cxn ang="0">
                    <a:pos x="282" y="540"/>
                  </a:cxn>
                  <a:cxn ang="0">
                    <a:pos x="194" y="389"/>
                  </a:cxn>
                  <a:cxn ang="0">
                    <a:pos x="141" y="410"/>
                  </a:cxn>
                  <a:cxn ang="0">
                    <a:pos x="128" y="381"/>
                  </a:cxn>
                  <a:cxn ang="0">
                    <a:pos x="160" y="301"/>
                  </a:cxn>
                  <a:cxn ang="0">
                    <a:pos x="0" y="136"/>
                  </a:cxn>
                  <a:cxn ang="0">
                    <a:pos x="2" y="0"/>
                  </a:cxn>
                </a:cxnLst>
                <a:rect l="0" t="0" r="r" b="b"/>
                <a:pathLst>
                  <a:path w="1049" h="541">
                    <a:moveTo>
                      <a:pt x="2" y="0"/>
                    </a:moveTo>
                    <a:lnTo>
                      <a:pt x="1048" y="0"/>
                    </a:lnTo>
                    <a:lnTo>
                      <a:pt x="1048" y="467"/>
                    </a:lnTo>
                    <a:lnTo>
                      <a:pt x="430" y="467"/>
                    </a:lnTo>
                    <a:lnTo>
                      <a:pt x="430" y="496"/>
                    </a:lnTo>
                    <a:lnTo>
                      <a:pt x="282" y="540"/>
                    </a:lnTo>
                    <a:lnTo>
                      <a:pt x="194" y="389"/>
                    </a:lnTo>
                    <a:lnTo>
                      <a:pt x="141" y="410"/>
                    </a:lnTo>
                    <a:lnTo>
                      <a:pt x="128" y="381"/>
                    </a:lnTo>
                    <a:lnTo>
                      <a:pt x="160" y="301"/>
                    </a:lnTo>
                    <a:lnTo>
                      <a:pt x="0" y="136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8" name="Freeform 94"/>
              <p:cNvSpPr>
                <a:spLocks/>
              </p:cNvSpPr>
              <p:nvPr/>
            </p:nvSpPr>
            <p:spPr bwMode="auto">
              <a:xfrm>
                <a:off x="1487" y="1527"/>
                <a:ext cx="618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7" y="0"/>
                  </a:cxn>
                  <a:cxn ang="0">
                    <a:pos x="617" y="457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618" h="458">
                    <a:moveTo>
                      <a:pt x="0" y="0"/>
                    </a:moveTo>
                    <a:lnTo>
                      <a:pt x="617" y="0"/>
                    </a:lnTo>
                    <a:lnTo>
                      <a:pt x="617" y="457"/>
                    </a:lnTo>
                    <a:lnTo>
                      <a:pt x="0" y="45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9" name="Freeform 95"/>
              <p:cNvSpPr>
                <a:spLocks/>
              </p:cNvSpPr>
              <p:nvPr/>
            </p:nvSpPr>
            <p:spPr bwMode="auto">
              <a:xfrm>
                <a:off x="2103" y="1757"/>
                <a:ext cx="764" cy="3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5" y="0"/>
                  </a:cxn>
                  <a:cxn ang="0">
                    <a:pos x="525" y="26"/>
                  </a:cxn>
                  <a:cxn ang="0">
                    <a:pos x="634" y="61"/>
                  </a:cxn>
                  <a:cxn ang="0">
                    <a:pos x="705" y="276"/>
                  </a:cxn>
                  <a:cxn ang="0">
                    <a:pos x="763" y="345"/>
                  </a:cxn>
                  <a:cxn ang="0">
                    <a:pos x="164" y="345"/>
                  </a:cxn>
                  <a:cxn ang="0">
                    <a:pos x="164" y="225"/>
                  </a:cxn>
                  <a:cxn ang="0">
                    <a:pos x="0" y="225"/>
                  </a:cxn>
                  <a:cxn ang="0">
                    <a:pos x="0" y="0"/>
                  </a:cxn>
                </a:cxnLst>
                <a:rect l="0" t="0" r="r" b="b"/>
                <a:pathLst>
                  <a:path w="764" h="346">
                    <a:moveTo>
                      <a:pt x="0" y="0"/>
                    </a:moveTo>
                    <a:lnTo>
                      <a:pt x="475" y="0"/>
                    </a:lnTo>
                    <a:lnTo>
                      <a:pt x="525" y="26"/>
                    </a:lnTo>
                    <a:lnTo>
                      <a:pt x="634" y="61"/>
                    </a:lnTo>
                    <a:lnTo>
                      <a:pt x="705" y="276"/>
                    </a:lnTo>
                    <a:lnTo>
                      <a:pt x="763" y="345"/>
                    </a:lnTo>
                    <a:lnTo>
                      <a:pt x="164" y="345"/>
                    </a:lnTo>
                    <a:lnTo>
                      <a:pt x="164" y="225"/>
                    </a:lnTo>
                    <a:lnTo>
                      <a:pt x="0" y="2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0" name="Freeform 96"/>
              <p:cNvSpPr>
                <a:spLocks/>
              </p:cNvSpPr>
              <p:nvPr/>
            </p:nvSpPr>
            <p:spPr bwMode="auto">
              <a:xfrm>
                <a:off x="1667" y="1984"/>
                <a:ext cx="596" cy="4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5" y="0"/>
                  </a:cxn>
                  <a:cxn ang="0">
                    <a:pos x="595" y="445"/>
                  </a:cxn>
                  <a:cxn ang="0">
                    <a:pos x="0" y="445"/>
                  </a:cxn>
                  <a:cxn ang="0">
                    <a:pos x="0" y="0"/>
                  </a:cxn>
                </a:cxnLst>
                <a:rect l="0" t="0" r="r" b="b"/>
                <a:pathLst>
                  <a:path w="596" h="446">
                    <a:moveTo>
                      <a:pt x="0" y="0"/>
                    </a:moveTo>
                    <a:lnTo>
                      <a:pt x="595" y="0"/>
                    </a:lnTo>
                    <a:lnTo>
                      <a:pt x="595" y="445"/>
                    </a:lnTo>
                    <a:lnTo>
                      <a:pt x="0" y="44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1" name="Freeform 97"/>
              <p:cNvSpPr>
                <a:spLocks/>
              </p:cNvSpPr>
              <p:nvPr/>
            </p:nvSpPr>
            <p:spPr bwMode="auto">
              <a:xfrm>
                <a:off x="3978" y="2057"/>
                <a:ext cx="468" cy="35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79" y="0"/>
                  </a:cxn>
                  <a:cxn ang="0">
                    <a:pos x="124" y="106"/>
                  </a:cxn>
                  <a:cxn ang="0">
                    <a:pos x="93" y="106"/>
                  </a:cxn>
                  <a:cxn ang="0">
                    <a:pos x="0" y="215"/>
                  </a:cxn>
                  <a:cxn ang="0">
                    <a:pos x="40" y="330"/>
                  </a:cxn>
                  <a:cxn ang="0">
                    <a:pos x="184" y="354"/>
                  </a:cxn>
                  <a:cxn ang="0">
                    <a:pos x="223" y="325"/>
                  </a:cxn>
                  <a:cxn ang="0">
                    <a:pos x="264" y="242"/>
                  </a:cxn>
                  <a:cxn ang="0">
                    <a:pos x="275" y="234"/>
                  </a:cxn>
                  <a:cxn ang="0">
                    <a:pos x="467" y="165"/>
                  </a:cxn>
                  <a:cxn ang="0">
                    <a:pos x="453" y="134"/>
                  </a:cxn>
                  <a:cxn ang="0">
                    <a:pos x="380" y="109"/>
                  </a:cxn>
                  <a:cxn ang="0">
                    <a:pos x="272" y="165"/>
                  </a:cxn>
                  <a:cxn ang="0">
                    <a:pos x="272" y="67"/>
                  </a:cxn>
                  <a:cxn ang="0">
                    <a:pos x="192" y="67"/>
                  </a:cxn>
                  <a:cxn ang="0">
                    <a:pos x="192" y="0"/>
                  </a:cxn>
                </a:cxnLst>
                <a:rect l="0" t="0" r="r" b="b"/>
                <a:pathLst>
                  <a:path w="468" h="355">
                    <a:moveTo>
                      <a:pt x="192" y="0"/>
                    </a:moveTo>
                    <a:lnTo>
                      <a:pt x="179" y="0"/>
                    </a:lnTo>
                    <a:lnTo>
                      <a:pt x="124" y="106"/>
                    </a:lnTo>
                    <a:lnTo>
                      <a:pt x="93" y="106"/>
                    </a:lnTo>
                    <a:lnTo>
                      <a:pt x="0" y="215"/>
                    </a:lnTo>
                    <a:lnTo>
                      <a:pt x="40" y="330"/>
                    </a:lnTo>
                    <a:lnTo>
                      <a:pt x="184" y="354"/>
                    </a:lnTo>
                    <a:lnTo>
                      <a:pt x="223" y="325"/>
                    </a:lnTo>
                    <a:lnTo>
                      <a:pt x="264" y="242"/>
                    </a:lnTo>
                    <a:lnTo>
                      <a:pt x="275" y="234"/>
                    </a:lnTo>
                    <a:lnTo>
                      <a:pt x="467" y="165"/>
                    </a:lnTo>
                    <a:lnTo>
                      <a:pt x="453" y="134"/>
                    </a:lnTo>
                    <a:lnTo>
                      <a:pt x="380" y="109"/>
                    </a:lnTo>
                    <a:lnTo>
                      <a:pt x="272" y="165"/>
                    </a:lnTo>
                    <a:lnTo>
                      <a:pt x="272" y="67"/>
                    </a:lnTo>
                    <a:lnTo>
                      <a:pt x="192" y="67"/>
                    </a:lnTo>
                    <a:lnTo>
                      <a:pt x="19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2" name="Freeform 98"/>
              <p:cNvSpPr>
                <a:spLocks/>
              </p:cNvSpPr>
              <p:nvPr/>
            </p:nvSpPr>
            <p:spPr bwMode="auto">
              <a:xfrm>
                <a:off x="3827" y="2222"/>
                <a:ext cx="748" cy="269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23" y="241"/>
                  </a:cxn>
                  <a:cxn ang="0">
                    <a:pos x="191" y="164"/>
                  </a:cxn>
                  <a:cxn ang="0">
                    <a:pos x="336" y="187"/>
                  </a:cxn>
                  <a:cxn ang="0">
                    <a:pos x="376" y="158"/>
                  </a:cxn>
                  <a:cxn ang="0">
                    <a:pos x="421" y="69"/>
                  </a:cxn>
                  <a:cxn ang="0">
                    <a:pos x="618" y="0"/>
                  </a:cxn>
                  <a:cxn ang="0">
                    <a:pos x="652" y="119"/>
                  </a:cxn>
                  <a:cxn ang="0">
                    <a:pos x="747" y="143"/>
                  </a:cxn>
                  <a:cxn ang="0">
                    <a:pos x="699" y="199"/>
                  </a:cxn>
                  <a:cxn ang="0">
                    <a:pos x="731" y="268"/>
                  </a:cxn>
                  <a:cxn ang="0">
                    <a:pos x="0" y="266"/>
                  </a:cxn>
                </a:cxnLst>
                <a:rect l="0" t="0" r="r" b="b"/>
                <a:pathLst>
                  <a:path w="748" h="269">
                    <a:moveTo>
                      <a:pt x="0" y="266"/>
                    </a:moveTo>
                    <a:lnTo>
                      <a:pt x="23" y="241"/>
                    </a:lnTo>
                    <a:lnTo>
                      <a:pt x="191" y="164"/>
                    </a:lnTo>
                    <a:lnTo>
                      <a:pt x="336" y="187"/>
                    </a:lnTo>
                    <a:lnTo>
                      <a:pt x="376" y="158"/>
                    </a:lnTo>
                    <a:lnTo>
                      <a:pt x="421" y="69"/>
                    </a:lnTo>
                    <a:lnTo>
                      <a:pt x="618" y="0"/>
                    </a:lnTo>
                    <a:lnTo>
                      <a:pt x="652" y="119"/>
                    </a:lnTo>
                    <a:lnTo>
                      <a:pt x="747" y="143"/>
                    </a:lnTo>
                    <a:lnTo>
                      <a:pt x="699" y="199"/>
                    </a:lnTo>
                    <a:lnTo>
                      <a:pt x="731" y="268"/>
                    </a:lnTo>
                    <a:lnTo>
                      <a:pt x="0" y="266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3" name="Freeform 99"/>
              <p:cNvSpPr>
                <a:spLocks/>
              </p:cNvSpPr>
              <p:nvPr/>
            </p:nvSpPr>
            <p:spPr bwMode="auto">
              <a:xfrm>
                <a:off x="3371" y="2165"/>
                <a:ext cx="646" cy="351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36" y="257"/>
                  </a:cxn>
                  <a:cxn ang="0">
                    <a:pos x="122" y="201"/>
                  </a:cxn>
                  <a:cxn ang="0">
                    <a:pos x="299" y="164"/>
                  </a:cxn>
                  <a:cxn ang="0">
                    <a:pos x="405" y="23"/>
                  </a:cxn>
                  <a:cxn ang="0">
                    <a:pos x="405" y="0"/>
                  </a:cxn>
                  <a:cxn ang="0">
                    <a:pos x="525" y="96"/>
                  </a:cxn>
                  <a:cxn ang="0">
                    <a:pos x="574" y="80"/>
                  </a:cxn>
                  <a:cxn ang="0">
                    <a:pos x="602" y="109"/>
                  </a:cxn>
                  <a:cxn ang="0">
                    <a:pos x="645" y="222"/>
                  </a:cxn>
                  <a:cxn ang="0">
                    <a:pos x="479" y="300"/>
                  </a:cxn>
                  <a:cxn ang="0">
                    <a:pos x="455" y="326"/>
                  </a:cxn>
                  <a:cxn ang="0">
                    <a:pos x="135" y="326"/>
                  </a:cxn>
                  <a:cxn ang="0">
                    <a:pos x="135" y="350"/>
                  </a:cxn>
                  <a:cxn ang="0">
                    <a:pos x="0" y="350"/>
                  </a:cxn>
                </a:cxnLst>
                <a:rect l="0" t="0" r="r" b="b"/>
                <a:pathLst>
                  <a:path w="646" h="351">
                    <a:moveTo>
                      <a:pt x="0" y="350"/>
                    </a:moveTo>
                    <a:lnTo>
                      <a:pt x="36" y="257"/>
                    </a:lnTo>
                    <a:lnTo>
                      <a:pt x="122" y="201"/>
                    </a:lnTo>
                    <a:lnTo>
                      <a:pt x="299" y="164"/>
                    </a:lnTo>
                    <a:lnTo>
                      <a:pt x="405" y="23"/>
                    </a:lnTo>
                    <a:lnTo>
                      <a:pt x="405" y="0"/>
                    </a:lnTo>
                    <a:lnTo>
                      <a:pt x="525" y="96"/>
                    </a:lnTo>
                    <a:lnTo>
                      <a:pt x="574" y="80"/>
                    </a:lnTo>
                    <a:lnTo>
                      <a:pt x="602" y="109"/>
                    </a:lnTo>
                    <a:lnTo>
                      <a:pt x="645" y="222"/>
                    </a:lnTo>
                    <a:lnTo>
                      <a:pt x="479" y="300"/>
                    </a:lnTo>
                    <a:lnTo>
                      <a:pt x="455" y="326"/>
                    </a:lnTo>
                    <a:lnTo>
                      <a:pt x="135" y="326"/>
                    </a:lnTo>
                    <a:lnTo>
                      <a:pt x="135" y="350"/>
                    </a:lnTo>
                    <a:lnTo>
                      <a:pt x="0" y="35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4" name="Freeform 100"/>
              <p:cNvSpPr>
                <a:spLocks/>
              </p:cNvSpPr>
              <p:nvPr/>
            </p:nvSpPr>
            <p:spPr bwMode="auto">
              <a:xfrm>
                <a:off x="2919" y="2493"/>
                <a:ext cx="444" cy="3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9" y="0"/>
                  </a:cxn>
                  <a:cxn ang="0">
                    <a:pos x="384" y="51"/>
                  </a:cxn>
                  <a:cxn ang="0">
                    <a:pos x="443" y="53"/>
                  </a:cxn>
                  <a:cxn ang="0">
                    <a:pos x="386" y="191"/>
                  </a:cxn>
                  <a:cxn ang="0">
                    <a:pos x="328" y="265"/>
                  </a:cxn>
                  <a:cxn ang="0">
                    <a:pos x="289" y="397"/>
                  </a:cxn>
                  <a:cxn ang="0">
                    <a:pos x="58" y="397"/>
                  </a:cxn>
                  <a:cxn ang="0">
                    <a:pos x="58" y="336"/>
                  </a:cxn>
                  <a:cxn ang="0">
                    <a:pos x="15" y="326"/>
                  </a:cxn>
                  <a:cxn ang="0">
                    <a:pos x="15" y="80"/>
                  </a:cxn>
                  <a:cxn ang="0">
                    <a:pos x="0" y="0"/>
                  </a:cxn>
                </a:cxnLst>
                <a:rect l="0" t="0" r="r" b="b"/>
                <a:pathLst>
                  <a:path w="444" h="398">
                    <a:moveTo>
                      <a:pt x="0" y="0"/>
                    </a:moveTo>
                    <a:lnTo>
                      <a:pt x="399" y="0"/>
                    </a:lnTo>
                    <a:lnTo>
                      <a:pt x="384" y="51"/>
                    </a:lnTo>
                    <a:lnTo>
                      <a:pt x="443" y="53"/>
                    </a:lnTo>
                    <a:lnTo>
                      <a:pt x="386" y="191"/>
                    </a:lnTo>
                    <a:lnTo>
                      <a:pt x="328" y="265"/>
                    </a:lnTo>
                    <a:lnTo>
                      <a:pt x="289" y="397"/>
                    </a:lnTo>
                    <a:lnTo>
                      <a:pt x="58" y="397"/>
                    </a:lnTo>
                    <a:lnTo>
                      <a:pt x="58" y="336"/>
                    </a:lnTo>
                    <a:lnTo>
                      <a:pt x="15" y="326"/>
                    </a:lnTo>
                    <a:lnTo>
                      <a:pt x="15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5" name="Freeform 101"/>
              <p:cNvSpPr>
                <a:spLocks/>
              </p:cNvSpPr>
              <p:nvPr/>
            </p:nvSpPr>
            <p:spPr bwMode="auto">
              <a:xfrm>
                <a:off x="3308" y="2490"/>
                <a:ext cx="755" cy="193"/>
              </a:xfrm>
              <a:custGeom>
                <a:avLst/>
                <a:gdLst/>
                <a:ahLst/>
                <a:cxnLst>
                  <a:cxn ang="0">
                    <a:pos x="66" y="21"/>
                  </a:cxn>
                  <a:cxn ang="0">
                    <a:pos x="198" y="21"/>
                  </a:cxn>
                  <a:cxn ang="0">
                    <a:pos x="198" y="0"/>
                  </a:cxn>
                  <a:cxn ang="0">
                    <a:pos x="754" y="0"/>
                  </a:cxn>
                  <a:cxn ang="0">
                    <a:pos x="743" y="40"/>
                  </a:cxn>
                  <a:cxn ang="0">
                    <a:pos x="520" y="136"/>
                  </a:cxn>
                  <a:cxn ang="0">
                    <a:pos x="499" y="192"/>
                  </a:cxn>
                  <a:cxn ang="0">
                    <a:pos x="0" y="192"/>
                  </a:cxn>
                  <a:cxn ang="0">
                    <a:pos x="66" y="21"/>
                  </a:cxn>
                </a:cxnLst>
                <a:rect l="0" t="0" r="r" b="b"/>
                <a:pathLst>
                  <a:path w="755" h="193">
                    <a:moveTo>
                      <a:pt x="66" y="21"/>
                    </a:moveTo>
                    <a:lnTo>
                      <a:pt x="198" y="21"/>
                    </a:lnTo>
                    <a:lnTo>
                      <a:pt x="198" y="0"/>
                    </a:lnTo>
                    <a:lnTo>
                      <a:pt x="754" y="0"/>
                    </a:lnTo>
                    <a:lnTo>
                      <a:pt x="743" y="40"/>
                    </a:lnTo>
                    <a:lnTo>
                      <a:pt x="520" y="136"/>
                    </a:lnTo>
                    <a:lnTo>
                      <a:pt x="499" y="192"/>
                    </a:lnTo>
                    <a:lnTo>
                      <a:pt x="0" y="192"/>
                    </a:lnTo>
                    <a:lnTo>
                      <a:pt x="66" y="2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6" name="Freeform 102"/>
              <p:cNvSpPr>
                <a:spLocks/>
              </p:cNvSpPr>
              <p:nvPr/>
            </p:nvSpPr>
            <p:spPr bwMode="auto">
              <a:xfrm>
                <a:off x="3807" y="2491"/>
                <a:ext cx="789" cy="307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53" y="0"/>
                  </a:cxn>
                  <a:cxn ang="0">
                    <a:pos x="788" y="93"/>
                  </a:cxn>
                  <a:cxn ang="0">
                    <a:pos x="701" y="186"/>
                  </a:cxn>
                  <a:cxn ang="0">
                    <a:pos x="577" y="225"/>
                  </a:cxn>
                  <a:cxn ang="0">
                    <a:pos x="527" y="306"/>
                  </a:cxn>
                  <a:cxn ang="0">
                    <a:pos x="405" y="173"/>
                  </a:cxn>
                  <a:cxn ang="0">
                    <a:pos x="308" y="173"/>
                  </a:cxn>
                  <a:cxn ang="0">
                    <a:pos x="291" y="147"/>
                  </a:cxn>
                  <a:cxn ang="0">
                    <a:pos x="160" y="147"/>
                  </a:cxn>
                  <a:cxn ang="0">
                    <a:pos x="111" y="191"/>
                  </a:cxn>
                  <a:cxn ang="0">
                    <a:pos x="0" y="191"/>
                  </a:cxn>
                  <a:cxn ang="0">
                    <a:pos x="21" y="135"/>
                  </a:cxn>
                  <a:cxn ang="0">
                    <a:pos x="244" y="43"/>
                  </a:cxn>
                  <a:cxn ang="0">
                    <a:pos x="254" y="0"/>
                  </a:cxn>
                </a:cxnLst>
                <a:rect l="0" t="0" r="r" b="b"/>
                <a:pathLst>
                  <a:path w="789" h="307">
                    <a:moveTo>
                      <a:pt x="254" y="0"/>
                    </a:moveTo>
                    <a:lnTo>
                      <a:pt x="753" y="0"/>
                    </a:lnTo>
                    <a:lnTo>
                      <a:pt x="788" y="93"/>
                    </a:lnTo>
                    <a:lnTo>
                      <a:pt x="701" y="186"/>
                    </a:lnTo>
                    <a:lnTo>
                      <a:pt x="577" y="225"/>
                    </a:lnTo>
                    <a:lnTo>
                      <a:pt x="527" y="306"/>
                    </a:lnTo>
                    <a:lnTo>
                      <a:pt x="405" y="173"/>
                    </a:lnTo>
                    <a:lnTo>
                      <a:pt x="308" y="173"/>
                    </a:lnTo>
                    <a:lnTo>
                      <a:pt x="291" y="147"/>
                    </a:lnTo>
                    <a:lnTo>
                      <a:pt x="160" y="147"/>
                    </a:lnTo>
                    <a:lnTo>
                      <a:pt x="111" y="191"/>
                    </a:lnTo>
                    <a:lnTo>
                      <a:pt x="0" y="191"/>
                    </a:lnTo>
                    <a:lnTo>
                      <a:pt x="21" y="135"/>
                    </a:lnTo>
                    <a:lnTo>
                      <a:pt x="244" y="43"/>
                    </a:lnTo>
                    <a:lnTo>
                      <a:pt x="254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7" name="Freeform 103"/>
              <p:cNvSpPr>
                <a:spLocks/>
              </p:cNvSpPr>
              <p:nvPr/>
            </p:nvSpPr>
            <p:spPr bwMode="auto">
              <a:xfrm>
                <a:off x="3905" y="2639"/>
                <a:ext cx="430" cy="371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61" y="0"/>
                  </a:cxn>
                  <a:cxn ang="0">
                    <a:pos x="192" y="0"/>
                  </a:cxn>
                  <a:cxn ang="0">
                    <a:pos x="207" y="26"/>
                  </a:cxn>
                  <a:cxn ang="0">
                    <a:pos x="306" y="26"/>
                  </a:cxn>
                  <a:cxn ang="0">
                    <a:pos x="429" y="158"/>
                  </a:cxn>
                  <a:cxn ang="0">
                    <a:pos x="317" y="275"/>
                  </a:cxn>
                  <a:cxn ang="0">
                    <a:pos x="233" y="304"/>
                  </a:cxn>
                  <a:cxn ang="0">
                    <a:pos x="223" y="370"/>
                  </a:cxn>
                  <a:cxn ang="0">
                    <a:pos x="179" y="293"/>
                  </a:cxn>
                  <a:cxn ang="0">
                    <a:pos x="0" y="81"/>
                  </a:cxn>
                  <a:cxn ang="0">
                    <a:pos x="17" y="44"/>
                  </a:cxn>
                </a:cxnLst>
                <a:rect l="0" t="0" r="r" b="b"/>
                <a:pathLst>
                  <a:path w="430" h="371">
                    <a:moveTo>
                      <a:pt x="17" y="44"/>
                    </a:moveTo>
                    <a:lnTo>
                      <a:pt x="61" y="0"/>
                    </a:lnTo>
                    <a:lnTo>
                      <a:pt x="192" y="0"/>
                    </a:lnTo>
                    <a:lnTo>
                      <a:pt x="207" y="26"/>
                    </a:lnTo>
                    <a:lnTo>
                      <a:pt x="306" y="26"/>
                    </a:lnTo>
                    <a:lnTo>
                      <a:pt x="429" y="158"/>
                    </a:lnTo>
                    <a:lnTo>
                      <a:pt x="317" y="275"/>
                    </a:lnTo>
                    <a:lnTo>
                      <a:pt x="233" y="304"/>
                    </a:lnTo>
                    <a:lnTo>
                      <a:pt x="223" y="370"/>
                    </a:lnTo>
                    <a:lnTo>
                      <a:pt x="179" y="293"/>
                    </a:lnTo>
                    <a:lnTo>
                      <a:pt x="0" y="81"/>
                    </a:lnTo>
                    <a:lnTo>
                      <a:pt x="17" y="4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8" name="Freeform 104"/>
              <p:cNvSpPr>
                <a:spLocks/>
              </p:cNvSpPr>
              <p:nvPr/>
            </p:nvSpPr>
            <p:spPr bwMode="auto">
              <a:xfrm>
                <a:off x="3716" y="2683"/>
                <a:ext cx="413" cy="4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6" y="0"/>
                  </a:cxn>
                  <a:cxn ang="0">
                    <a:pos x="189" y="36"/>
                  </a:cxn>
                  <a:cxn ang="0">
                    <a:pos x="368" y="249"/>
                  </a:cxn>
                  <a:cxn ang="0">
                    <a:pos x="412" y="325"/>
                  </a:cxn>
                  <a:cxn ang="0">
                    <a:pos x="358" y="464"/>
                  </a:cxn>
                  <a:cxn ang="0">
                    <a:pos x="73" y="464"/>
                  </a:cxn>
                  <a:cxn ang="0">
                    <a:pos x="44" y="406"/>
                  </a:cxn>
                  <a:cxn ang="0">
                    <a:pos x="30" y="332"/>
                  </a:cxn>
                  <a:cxn ang="0">
                    <a:pos x="57" y="292"/>
                  </a:cxn>
                  <a:cxn ang="0">
                    <a:pos x="0" y="0"/>
                  </a:cxn>
                </a:cxnLst>
                <a:rect l="0" t="0" r="r" b="b"/>
                <a:pathLst>
                  <a:path w="413" h="465">
                    <a:moveTo>
                      <a:pt x="0" y="0"/>
                    </a:moveTo>
                    <a:lnTo>
                      <a:pt x="206" y="0"/>
                    </a:lnTo>
                    <a:lnTo>
                      <a:pt x="189" y="36"/>
                    </a:lnTo>
                    <a:lnTo>
                      <a:pt x="368" y="249"/>
                    </a:lnTo>
                    <a:lnTo>
                      <a:pt x="412" y="325"/>
                    </a:lnTo>
                    <a:lnTo>
                      <a:pt x="358" y="464"/>
                    </a:lnTo>
                    <a:lnTo>
                      <a:pt x="73" y="464"/>
                    </a:lnTo>
                    <a:lnTo>
                      <a:pt x="44" y="406"/>
                    </a:lnTo>
                    <a:lnTo>
                      <a:pt x="30" y="332"/>
                    </a:lnTo>
                    <a:lnTo>
                      <a:pt x="57" y="29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9" name="Freeform 105"/>
              <p:cNvSpPr>
                <a:spLocks/>
              </p:cNvSpPr>
              <p:nvPr/>
            </p:nvSpPr>
            <p:spPr bwMode="auto">
              <a:xfrm>
                <a:off x="3440" y="2682"/>
                <a:ext cx="335" cy="487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278" y="0"/>
                  </a:cxn>
                  <a:cxn ang="0">
                    <a:pos x="334" y="296"/>
                  </a:cxn>
                  <a:cxn ang="0">
                    <a:pos x="306" y="336"/>
                  </a:cxn>
                  <a:cxn ang="0">
                    <a:pos x="319" y="405"/>
                  </a:cxn>
                  <a:cxn ang="0">
                    <a:pos x="86" y="405"/>
                  </a:cxn>
                  <a:cxn ang="0">
                    <a:pos x="82" y="474"/>
                  </a:cxn>
                  <a:cxn ang="0">
                    <a:pos x="0" y="486"/>
                  </a:cxn>
                  <a:cxn ang="0">
                    <a:pos x="2" y="349"/>
                  </a:cxn>
                  <a:cxn ang="0">
                    <a:pos x="68" y="0"/>
                  </a:cxn>
                </a:cxnLst>
                <a:rect l="0" t="0" r="r" b="b"/>
                <a:pathLst>
                  <a:path w="335" h="487">
                    <a:moveTo>
                      <a:pt x="68" y="0"/>
                    </a:moveTo>
                    <a:lnTo>
                      <a:pt x="278" y="0"/>
                    </a:lnTo>
                    <a:lnTo>
                      <a:pt x="334" y="296"/>
                    </a:lnTo>
                    <a:lnTo>
                      <a:pt x="306" y="336"/>
                    </a:lnTo>
                    <a:lnTo>
                      <a:pt x="319" y="405"/>
                    </a:lnTo>
                    <a:lnTo>
                      <a:pt x="86" y="405"/>
                    </a:lnTo>
                    <a:lnTo>
                      <a:pt x="82" y="474"/>
                    </a:lnTo>
                    <a:lnTo>
                      <a:pt x="0" y="486"/>
                    </a:lnTo>
                    <a:lnTo>
                      <a:pt x="2" y="349"/>
                    </a:lnTo>
                    <a:lnTo>
                      <a:pt x="68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0" name="Freeform 106"/>
              <p:cNvSpPr>
                <a:spLocks/>
              </p:cNvSpPr>
              <p:nvPr/>
            </p:nvSpPr>
            <p:spPr bwMode="auto">
              <a:xfrm>
                <a:off x="3209" y="2682"/>
                <a:ext cx="299" cy="52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298" y="0"/>
                  </a:cxn>
                  <a:cxn ang="0">
                    <a:pos x="233" y="349"/>
                  </a:cxn>
                  <a:cxn ang="0">
                    <a:pos x="231" y="485"/>
                  </a:cxn>
                  <a:cxn ang="0">
                    <a:pos x="169" y="525"/>
                  </a:cxn>
                  <a:cxn ang="0">
                    <a:pos x="137" y="434"/>
                  </a:cxn>
                  <a:cxn ang="0">
                    <a:pos x="0" y="434"/>
                  </a:cxn>
                  <a:cxn ang="0">
                    <a:pos x="43" y="283"/>
                  </a:cxn>
                  <a:cxn ang="0">
                    <a:pos x="1" y="206"/>
                  </a:cxn>
                  <a:cxn ang="0">
                    <a:pos x="40" y="78"/>
                  </a:cxn>
                  <a:cxn ang="0">
                    <a:pos x="99" y="0"/>
                  </a:cxn>
                </a:cxnLst>
                <a:rect l="0" t="0" r="r" b="b"/>
                <a:pathLst>
                  <a:path w="299" h="526">
                    <a:moveTo>
                      <a:pt x="99" y="0"/>
                    </a:moveTo>
                    <a:lnTo>
                      <a:pt x="298" y="0"/>
                    </a:lnTo>
                    <a:lnTo>
                      <a:pt x="233" y="349"/>
                    </a:lnTo>
                    <a:lnTo>
                      <a:pt x="231" y="485"/>
                    </a:lnTo>
                    <a:lnTo>
                      <a:pt x="169" y="525"/>
                    </a:lnTo>
                    <a:lnTo>
                      <a:pt x="137" y="434"/>
                    </a:lnTo>
                    <a:lnTo>
                      <a:pt x="0" y="434"/>
                    </a:lnTo>
                    <a:lnTo>
                      <a:pt x="43" y="283"/>
                    </a:lnTo>
                    <a:lnTo>
                      <a:pt x="1" y="206"/>
                    </a:lnTo>
                    <a:lnTo>
                      <a:pt x="40" y="78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1" name="Freeform 107"/>
              <p:cNvSpPr>
                <a:spLocks/>
              </p:cNvSpPr>
              <p:nvPr/>
            </p:nvSpPr>
            <p:spPr bwMode="auto">
              <a:xfrm>
                <a:off x="3523" y="3088"/>
                <a:ext cx="717" cy="6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37" y="0"/>
                  </a:cxn>
                  <a:cxn ang="0">
                    <a:pos x="268" y="62"/>
                  </a:cxn>
                  <a:cxn ang="0">
                    <a:pos x="554" y="62"/>
                  </a:cxn>
                  <a:cxn ang="0">
                    <a:pos x="562" y="118"/>
                  </a:cxn>
                  <a:cxn ang="0">
                    <a:pos x="663" y="299"/>
                  </a:cxn>
                  <a:cxn ang="0">
                    <a:pos x="702" y="431"/>
                  </a:cxn>
                  <a:cxn ang="0">
                    <a:pos x="716" y="523"/>
                  </a:cxn>
                  <a:cxn ang="0">
                    <a:pos x="616" y="618"/>
                  </a:cxn>
                  <a:cxn ang="0">
                    <a:pos x="533" y="626"/>
                  </a:cxn>
                  <a:cxn ang="0">
                    <a:pos x="510" y="434"/>
                  </a:cxn>
                  <a:cxn ang="0">
                    <a:pos x="483" y="437"/>
                  </a:cxn>
                  <a:cxn ang="0">
                    <a:pos x="402" y="321"/>
                  </a:cxn>
                  <a:cxn ang="0">
                    <a:pos x="420" y="227"/>
                  </a:cxn>
                  <a:cxn ang="0">
                    <a:pos x="329" y="123"/>
                  </a:cxn>
                  <a:cxn ang="0">
                    <a:pos x="209" y="153"/>
                  </a:cxn>
                  <a:cxn ang="0">
                    <a:pos x="116" y="70"/>
                  </a:cxn>
                  <a:cxn ang="0">
                    <a:pos x="0" y="68"/>
                  </a:cxn>
                  <a:cxn ang="0">
                    <a:pos x="2" y="0"/>
                  </a:cxn>
                </a:cxnLst>
                <a:rect l="0" t="0" r="r" b="b"/>
                <a:pathLst>
                  <a:path w="717" h="627">
                    <a:moveTo>
                      <a:pt x="2" y="0"/>
                    </a:moveTo>
                    <a:lnTo>
                      <a:pt x="237" y="0"/>
                    </a:lnTo>
                    <a:lnTo>
                      <a:pt x="268" y="62"/>
                    </a:lnTo>
                    <a:lnTo>
                      <a:pt x="554" y="62"/>
                    </a:lnTo>
                    <a:lnTo>
                      <a:pt x="562" y="118"/>
                    </a:lnTo>
                    <a:lnTo>
                      <a:pt x="663" y="299"/>
                    </a:lnTo>
                    <a:lnTo>
                      <a:pt x="702" y="431"/>
                    </a:lnTo>
                    <a:lnTo>
                      <a:pt x="716" y="523"/>
                    </a:lnTo>
                    <a:lnTo>
                      <a:pt x="616" y="618"/>
                    </a:lnTo>
                    <a:lnTo>
                      <a:pt x="533" y="626"/>
                    </a:lnTo>
                    <a:lnTo>
                      <a:pt x="510" y="434"/>
                    </a:lnTo>
                    <a:lnTo>
                      <a:pt x="483" y="437"/>
                    </a:lnTo>
                    <a:lnTo>
                      <a:pt x="402" y="321"/>
                    </a:lnTo>
                    <a:lnTo>
                      <a:pt x="420" y="227"/>
                    </a:lnTo>
                    <a:lnTo>
                      <a:pt x="329" y="123"/>
                    </a:lnTo>
                    <a:lnTo>
                      <a:pt x="209" y="153"/>
                    </a:lnTo>
                    <a:lnTo>
                      <a:pt x="116" y="70"/>
                    </a:lnTo>
                    <a:lnTo>
                      <a:pt x="0" y="68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2" name="Freeform 108"/>
              <p:cNvSpPr>
                <a:spLocks/>
              </p:cNvSpPr>
              <p:nvPr/>
            </p:nvSpPr>
            <p:spPr bwMode="auto">
              <a:xfrm>
                <a:off x="2974" y="2878"/>
                <a:ext cx="438" cy="4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37" y="0"/>
                  </a:cxn>
                  <a:cxn ang="0">
                    <a:pos x="278" y="80"/>
                  </a:cxn>
                  <a:cxn ang="0">
                    <a:pos x="234" y="232"/>
                  </a:cxn>
                  <a:cxn ang="0">
                    <a:pos x="372" y="232"/>
                  </a:cxn>
                  <a:cxn ang="0">
                    <a:pos x="404" y="326"/>
                  </a:cxn>
                  <a:cxn ang="0">
                    <a:pos x="437" y="422"/>
                  </a:cxn>
                  <a:cxn ang="0">
                    <a:pos x="251" y="411"/>
                  </a:cxn>
                  <a:cxn ang="0">
                    <a:pos x="30" y="327"/>
                  </a:cxn>
                  <a:cxn ang="0">
                    <a:pos x="56" y="261"/>
                  </a:cxn>
                  <a:cxn ang="0">
                    <a:pos x="0" y="128"/>
                  </a:cxn>
                  <a:cxn ang="0">
                    <a:pos x="3" y="0"/>
                  </a:cxn>
                </a:cxnLst>
                <a:rect l="0" t="0" r="r" b="b"/>
                <a:pathLst>
                  <a:path w="438" h="423">
                    <a:moveTo>
                      <a:pt x="3" y="0"/>
                    </a:moveTo>
                    <a:lnTo>
                      <a:pt x="237" y="0"/>
                    </a:lnTo>
                    <a:lnTo>
                      <a:pt x="278" y="80"/>
                    </a:lnTo>
                    <a:lnTo>
                      <a:pt x="234" y="232"/>
                    </a:lnTo>
                    <a:lnTo>
                      <a:pt x="372" y="232"/>
                    </a:lnTo>
                    <a:lnTo>
                      <a:pt x="404" y="326"/>
                    </a:lnTo>
                    <a:lnTo>
                      <a:pt x="437" y="422"/>
                    </a:lnTo>
                    <a:lnTo>
                      <a:pt x="251" y="411"/>
                    </a:lnTo>
                    <a:lnTo>
                      <a:pt x="30" y="327"/>
                    </a:lnTo>
                    <a:lnTo>
                      <a:pt x="56" y="261"/>
                    </a:lnTo>
                    <a:lnTo>
                      <a:pt x="0" y="128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3" name="Freeform 109"/>
              <p:cNvSpPr>
                <a:spLocks/>
              </p:cNvSpPr>
              <p:nvPr/>
            </p:nvSpPr>
            <p:spPr bwMode="auto">
              <a:xfrm>
                <a:off x="2178" y="2432"/>
                <a:ext cx="755" cy="3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3" y="0"/>
                  </a:cxn>
                  <a:cxn ang="0">
                    <a:pos x="743" y="70"/>
                  </a:cxn>
                  <a:cxn ang="0">
                    <a:pos x="754" y="149"/>
                  </a:cxn>
                  <a:cxn ang="0">
                    <a:pos x="754" y="389"/>
                  </a:cxn>
                  <a:cxn ang="0">
                    <a:pos x="629" y="357"/>
                  </a:cxn>
                  <a:cxn ang="0">
                    <a:pos x="574" y="367"/>
                  </a:cxn>
                  <a:cxn ang="0">
                    <a:pos x="258" y="302"/>
                  </a:cxn>
                  <a:cxn ang="0">
                    <a:pos x="258" y="114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755" h="390">
                    <a:moveTo>
                      <a:pt x="0" y="0"/>
                    </a:moveTo>
                    <a:lnTo>
                      <a:pt x="723" y="0"/>
                    </a:lnTo>
                    <a:lnTo>
                      <a:pt x="743" y="70"/>
                    </a:lnTo>
                    <a:lnTo>
                      <a:pt x="754" y="149"/>
                    </a:lnTo>
                    <a:lnTo>
                      <a:pt x="754" y="389"/>
                    </a:lnTo>
                    <a:lnTo>
                      <a:pt x="629" y="357"/>
                    </a:lnTo>
                    <a:lnTo>
                      <a:pt x="574" y="367"/>
                    </a:lnTo>
                    <a:lnTo>
                      <a:pt x="258" y="302"/>
                    </a:lnTo>
                    <a:lnTo>
                      <a:pt x="258" y="114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4" name="Freeform 110"/>
              <p:cNvSpPr>
                <a:spLocks/>
              </p:cNvSpPr>
              <p:nvPr/>
            </p:nvSpPr>
            <p:spPr bwMode="auto">
              <a:xfrm>
                <a:off x="1846" y="2545"/>
                <a:ext cx="1187" cy="1051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589" y="0"/>
                  </a:cxn>
                  <a:cxn ang="0">
                    <a:pos x="589" y="187"/>
                  </a:cxn>
                  <a:cxn ang="0">
                    <a:pos x="906" y="254"/>
                  </a:cxn>
                  <a:cxn ang="0">
                    <a:pos x="958" y="246"/>
                  </a:cxn>
                  <a:cxn ang="0">
                    <a:pos x="1086" y="276"/>
                  </a:cxn>
                  <a:cxn ang="0">
                    <a:pos x="1130" y="284"/>
                  </a:cxn>
                  <a:cxn ang="0">
                    <a:pos x="1128" y="471"/>
                  </a:cxn>
                  <a:cxn ang="0">
                    <a:pos x="1186" y="602"/>
                  </a:cxn>
                  <a:cxn ang="0">
                    <a:pos x="1151" y="666"/>
                  </a:cxn>
                  <a:cxn ang="0">
                    <a:pos x="1045" y="693"/>
                  </a:cxn>
                  <a:cxn ang="0">
                    <a:pos x="879" y="828"/>
                  </a:cxn>
                  <a:cxn ang="0">
                    <a:pos x="839" y="934"/>
                  </a:cxn>
                  <a:cxn ang="0">
                    <a:pos x="860" y="1050"/>
                  </a:cxn>
                  <a:cxn ang="0">
                    <a:pos x="647" y="972"/>
                  </a:cxn>
                  <a:cxn ang="0">
                    <a:pos x="510" y="742"/>
                  </a:cxn>
                  <a:cxn ang="0">
                    <a:pos x="401" y="708"/>
                  </a:cxn>
                  <a:cxn ang="0">
                    <a:pos x="341" y="771"/>
                  </a:cxn>
                  <a:cxn ang="0">
                    <a:pos x="256" y="721"/>
                  </a:cxn>
                  <a:cxn ang="0">
                    <a:pos x="177" y="578"/>
                  </a:cxn>
                  <a:cxn ang="0">
                    <a:pos x="0" y="430"/>
                  </a:cxn>
                  <a:cxn ang="0">
                    <a:pos x="330" y="430"/>
                  </a:cxn>
                  <a:cxn ang="0">
                    <a:pos x="330" y="0"/>
                  </a:cxn>
                </a:cxnLst>
                <a:rect l="0" t="0" r="r" b="b"/>
                <a:pathLst>
                  <a:path w="1187" h="1051">
                    <a:moveTo>
                      <a:pt x="330" y="0"/>
                    </a:moveTo>
                    <a:lnTo>
                      <a:pt x="589" y="0"/>
                    </a:lnTo>
                    <a:lnTo>
                      <a:pt x="589" y="187"/>
                    </a:lnTo>
                    <a:lnTo>
                      <a:pt x="906" y="254"/>
                    </a:lnTo>
                    <a:lnTo>
                      <a:pt x="958" y="246"/>
                    </a:lnTo>
                    <a:lnTo>
                      <a:pt x="1086" y="276"/>
                    </a:lnTo>
                    <a:lnTo>
                      <a:pt x="1130" y="284"/>
                    </a:lnTo>
                    <a:lnTo>
                      <a:pt x="1128" y="471"/>
                    </a:lnTo>
                    <a:lnTo>
                      <a:pt x="1186" y="602"/>
                    </a:lnTo>
                    <a:lnTo>
                      <a:pt x="1151" y="666"/>
                    </a:lnTo>
                    <a:lnTo>
                      <a:pt x="1045" y="693"/>
                    </a:lnTo>
                    <a:lnTo>
                      <a:pt x="879" y="828"/>
                    </a:lnTo>
                    <a:lnTo>
                      <a:pt x="839" y="934"/>
                    </a:lnTo>
                    <a:lnTo>
                      <a:pt x="860" y="1050"/>
                    </a:lnTo>
                    <a:lnTo>
                      <a:pt x="647" y="972"/>
                    </a:lnTo>
                    <a:lnTo>
                      <a:pt x="510" y="742"/>
                    </a:lnTo>
                    <a:lnTo>
                      <a:pt x="401" y="708"/>
                    </a:lnTo>
                    <a:lnTo>
                      <a:pt x="341" y="771"/>
                    </a:lnTo>
                    <a:lnTo>
                      <a:pt x="256" y="721"/>
                    </a:lnTo>
                    <a:lnTo>
                      <a:pt x="177" y="578"/>
                    </a:lnTo>
                    <a:lnTo>
                      <a:pt x="0" y="430"/>
                    </a:lnTo>
                    <a:lnTo>
                      <a:pt x="330" y="430"/>
                    </a:lnTo>
                    <a:lnTo>
                      <a:pt x="33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5" name="Freeform 111"/>
              <p:cNvSpPr>
                <a:spLocks/>
              </p:cNvSpPr>
              <p:nvPr/>
            </p:nvSpPr>
            <p:spPr bwMode="auto">
              <a:xfrm>
                <a:off x="1231" y="1879"/>
                <a:ext cx="437" cy="559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436" y="106"/>
                  </a:cxn>
                  <a:cxn ang="0">
                    <a:pos x="436" y="558"/>
                  </a:cxn>
                  <a:cxn ang="0">
                    <a:pos x="0" y="558"/>
                  </a:cxn>
                  <a:cxn ang="0">
                    <a:pos x="0" y="0"/>
                  </a:cxn>
                  <a:cxn ang="0">
                    <a:pos x="256" y="0"/>
                  </a:cxn>
                  <a:cxn ang="0">
                    <a:pos x="256" y="106"/>
                  </a:cxn>
                </a:cxnLst>
                <a:rect l="0" t="0" r="r" b="b"/>
                <a:pathLst>
                  <a:path w="437" h="559">
                    <a:moveTo>
                      <a:pt x="256" y="106"/>
                    </a:moveTo>
                    <a:lnTo>
                      <a:pt x="436" y="106"/>
                    </a:lnTo>
                    <a:lnTo>
                      <a:pt x="436" y="558"/>
                    </a:lnTo>
                    <a:lnTo>
                      <a:pt x="0" y="558"/>
                    </a:lnTo>
                    <a:lnTo>
                      <a:pt x="0" y="0"/>
                    </a:lnTo>
                    <a:lnTo>
                      <a:pt x="256" y="0"/>
                    </a:lnTo>
                    <a:lnTo>
                      <a:pt x="256" y="106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6" name="Freeform 112"/>
              <p:cNvSpPr>
                <a:spLocks/>
              </p:cNvSpPr>
              <p:nvPr/>
            </p:nvSpPr>
            <p:spPr bwMode="auto">
              <a:xfrm>
                <a:off x="337" y="1056"/>
                <a:ext cx="629" cy="391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64" y="115"/>
                  </a:cxn>
                  <a:cxn ang="0">
                    <a:pos x="151" y="141"/>
                  </a:cxn>
                  <a:cxn ang="0">
                    <a:pos x="0" y="118"/>
                  </a:cxn>
                  <a:cxn ang="0">
                    <a:pos x="47" y="323"/>
                  </a:cxn>
                  <a:cxn ang="0">
                    <a:pos x="118" y="328"/>
                  </a:cxn>
                  <a:cxn ang="0">
                    <a:pos x="132" y="390"/>
                  </a:cxn>
                  <a:cxn ang="0">
                    <a:pos x="419" y="333"/>
                  </a:cxn>
                  <a:cxn ang="0">
                    <a:pos x="628" y="333"/>
                  </a:cxn>
                  <a:cxn ang="0">
                    <a:pos x="628" y="2"/>
                  </a:cxn>
                  <a:cxn ang="0">
                    <a:pos x="140" y="0"/>
                  </a:cxn>
                </a:cxnLst>
                <a:rect l="0" t="0" r="r" b="b"/>
                <a:pathLst>
                  <a:path w="629" h="391">
                    <a:moveTo>
                      <a:pt x="140" y="0"/>
                    </a:moveTo>
                    <a:lnTo>
                      <a:pt x="164" y="115"/>
                    </a:lnTo>
                    <a:lnTo>
                      <a:pt x="151" y="141"/>
                    </a:lnTo>
                    <a:lnTo>
                      <a:pt x="0" y="118"/>
                    </a:lnTo>
                    <a:lnTo>
                      <a:pt x="47" y="323"/>
                    </a:lnTo>
                    <a:lnTo>
                      <a:pt x="118" y="328"/>
                    </a:lnTo>
                    <a:lnTo>
                      <a:pt x="132" y="390"/>
                    </a:lnTo>
                    <a:lnTo>
                      <a:pt x="419" y="333"/>
                    </a:lnTo>
                    <a:lnTo>
                      <a:pt x="628" y="333"/>
                    </a:lnTo>
                    <a:lnTo>
                      <a:pt x="628" y="2"/>
                    </a:lnTo>
                    <a:lnTo>
                      <a:pt x="140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7" name="Freeform 113"/>
              <p:cNvSpPr>
                <a:spLocks/>
              </p:cNvSpPr>
              <p:nvPr/>
            </p:nvSpPr>
            <p:spPr bwMode="auto">
              <a:xfrm>
                <a:off x="340" y="1379"/>
                <a:ext cx="657" cy="49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15" y="2"/>
                  </a:cxn>
                  <a:cxn ang="0">
                    <a:pos x="132" y="66"/>
                  </a:cxn>
                  <a:cxn ang="0">
                    <a:pos x="410" y="10"/>
                  </a:cxn>
                  <a:cxn ang="0">
                    <a:pos x="624" y="10"/>
                  </a:cxn>
                  <a:cxn ang="0">
                    <a:pos x="656" y="61"/>
                  </a:cxn>
                  <a:cxn ang="0">
                    <a:pos x="611" y="249"/>
                  </a:cxn>
                  <a:cxn ang="0">
                    <a:pos x="640" y="256"/>
                  </a:cxn>
                  <a:cxn ang="0">
                    <a:pos x="640" y="498"/>
                  </a:cxn>
                  <a:cxn ang="0">
                    <a:pos x="18" y="498"/>
                  </a:cxn>
                  <a:cxn ang="0">
                    <a:pos x="0" y="390"/>
                  </a:cxn>
                  <a:cxn ang="0">
                    <a:pos x="41" y="0"/>
                  </a:cxn>
                </a:cxnLst>
                <a:rect l="0" t="0" r="r" b="b"/>
                <a:pathLst>
                  <a:path w="657" h="499">
                    <a:moveTo>
                      <a:pt x="41" y="0"/>
                    </a:moveTo>
                    <a:lnTo>
                      <a:pt x="115" y="2"/>
                    </a:lnTo>
                    <a:lnTo>
                      <a:pt x="132" y="66"/>
                    </a:lnTo>
                    <a:lnTo>
                      <a:pt x="410" y="10"/>
                    </a:lnTo>
                    <a:lnTo>
                      <a:pt x="624" y="10"/>
                    </a:lnTo>
                    <a:lnTo>
                      <a:pt x="656" y="61"/>
                    </a:lnTo>
                    <a:lnTo>
                      <a:pt x="611" y="249"/>
                    </a:lnTo>
                    <a:lnTo>
                      <a:pt x="640" y="256"/>
                    </a:lnTo>
                    <a:lnTo>
                      <a:pt x="640" y="498"/>
                    </a:lnTo>
                    <a:lnTo>
                      <a:pt x="18" y="498"/>
                    </a:lnTo>
                    <a:lnTo>
                      <a:pt x="0" y="39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8" name="Freeform 114"/>
              <p:cNvSpPr>
                <a:spLocks/>
              </p:cNvSpPr>
              <p:nvPr/>
            </p:nvSpPr>
            <p:spPr bwMode="auto">
              <a:xfrm>
                <a:off x="949" y="1056"/>
                <a:ext cx="538" cy="8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0" y="0"/>
                  </a:cxn>
                  <a:cxn ang="0">
                    <a:pos x="110" y="136"/>
                  </a:cxn>
                  <a:cxn ang="0">
                    <a:pos x="267" y="304"/>
                  </a:cxn>
                  <a:cxn ang="0">
                    <a:pos x="235" y="379"/>
                  </a:cxn>
                  <a:cxn ang="0">
                    <a:pos x="248" y="413"/>
                  </a:cxn>
                  <a:cxn ang="0">
                    <a:pos x="307" y="392"/>
                  </a:cxn>
                  <a:cxn ang="0">
                    <a:pos x="391" y="540"/>
                  </a:cxn>
                  <a:cxn ang="0">
                    <a:pos x="537" y="497"/>
                  </a:cxn>
                  <a:cxn ang="0">
                    <a:pos x="537" y="821"/>
                  </a:cxn>
                  <a:cxn ang="0">
                    <a:pos x="275" y="821"/>
                  </a:cxn>
                  <a:cxn ang="0">
                    <a:pos x="31" y="821"/>
                  </a:cxn>
                  <a:cxn ang="0">
                    <a:pos x="31" y="579"/>
                  </a:cxn>
                  <a:cxn ang="0">
                    <a:pos x="0" y="574"/>
                  </a:cxn>
                  <a:cxn ang="0">
                    <a:pos x="47" y="386"/>
                  </a:cxn>
                  <a:cxn ang="0">
                    <a:pos x="15" y="330"/>
                  </a:cxn>
                  <a:cxn ang="0">
                    <a:pos x="15" y="0"/>
                  </a:cxn>
                </a:cxnLst>
                <a:rect l="0" t="0" r="r" b="b"/>
                <a:pathLst>
                  <a:path w="538" h="822">
                    <a:moveTo>
                      <a:pt x="15" y="0"/>
                    </a:moveTo>
                    <a:lnTo>
                      <a:pt x="110" y="0"/>
                    </a:lnTo>
                    <a:lnTo>
                      <a:pt x="110" y="136"/>
                    </a:lnTo>
                    <a:lnTo>
                      <a:pt x="267" y="304"/>
                    </a:lnTo>
                    <a:lnTo>
                      <a:pt x="235" y="379"/>
                    </a:lnTo>
                    <a:lnTo>
                      <a:pt x="248" y="413"/>
                    </a:lnTo>
                    <a:lnTo>
                      <a:pt x="307" y="392"/>
                    </a:lnTo>
                    <a:lnTo>
                      <a:pt x="391" y="540"/>
                    </a:lnTo>
                    <a:lnTo>
                      <a:pt x="537" y="497"/>
                    </a:lnTo>
                    <a:lnTo>
                      <a:pt x="537" y="821"/>
                    </a:lnTo>
                    <a:lnTo>
                      <a:pt x="275" y="821"/>
                    </a:lnTo>
                    <a:lnTo>
                      <a:pt x="31" y="821"/>
                    </a:lnTo>
                    <a:lnTo>
                      <a:pt x="31" y="579"/>
                    </a:lnTo>
                    <a:lnTo>
                      <a:pt x="0" y="574"/>
                    </a:lnTo>
                    <a:lnTo>
                      <a:pt x="47" y="386"/>
                    </a:lnTo>
                    <a:lnTo>
                      <a:pt x="15" y="330"/>
                    </a:lnTo>
                    <a:lnTo>
                      <a:pt x="15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9" name="Freeform 115"/>
              <p:cNvSpPr>
                <a:spLocks/>
              </p:cNvSpPr>
              <p:nvPr/>
            </p:nvSpPr>
            <p:spPr bwMode="auto">
              <a:xfrm>
                <a:off x="724" y="1879"/>
                <a:ext cx="507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6" y="0"/>
                  </a:cxn>
                  <a:cxn ang="0">
                    <a:pos x="506" y="555"/>
                  </a:cxn>
                  <a:cxn ang="0">
                    <a:pos x="506" y="678"/>
                  </a:cxn>
                  <a:cxn ang="0">
                    <a:pos x="449" y="665"/>
                  </a:cxn>
                  <a:cxn ang="0">
                    <a:pos x="475" y="815"/>
                  </a:cxn>
                  <a:cxn ang="0">
                    <a:pos x="0" y="343"/>
                  </a:cxn>
                  <a:cxn ang="0">
                    <a:pos x="0" y="0"/>
                  </a:cxn>
                </a:cxnLst>
                <a:rect l="0" t="0" r="r" b="b"/>
                <a:pathLst>
                  <a:path w="507" h="816">
                    <a:moveTo>
                      <a:pt x="0" y="0"/>
                    </a:moveTo>
                    <a:lnTo>
                      <a:pt x="506" y="0"/>
                    </a:lnTo>
                    <a:lnTo>
                      <a:pt x="506" y="555"/>
                    </a:lnTo>
                    <a:lnTo>
                      <a:pt x="506" y="678"/>
                    </a:lnTo>
                    <a:lnTo>
                      <a:pt x="449" y="665"/>
                    </a:lnTo>
                    <a:lnTo>
                      <a:pt x="475" y="815"/>
                    </a:lnTo>
                    <a:lnTo>
                      <a:pt x="0" y="34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80" name="Freeform 116"/>
              <p:cNvSpPr>
                <a:spLocks/>
              </p:cNvSpPr>
              <p:nvPr/>
            </p:nvSpPr>
            <p:spPr bwMode="auto">
              <a:xfrm>
                <a:off x="1176" y="2437"/>
                <a:ext cx="496" cy="63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5" y="0"/>
                  </a:cxn>
                  <a:cxn ang="0">
                    <a:pos x="495" y="631"/>
                  </a:cxn>
                  <a:cxn ang="0">
                    <a:pos x="341" y="631"/>
                  </a:cxn>
                  <a:cxn ang="0">
                    <a:pos x="48" y="491"/>
                  </a:cxn>
                  <a:cxn ang="0">
                    <a:pos x="48" y="447"/>
                  </a:cxn>
                  <a:cxn ang="0">
                    <a:pos x="66" y="312"/>
                  </a:cxn>
                  <a:cxn ang="0">
                    <a:pos x="21" y="249"/>
                  </a:cxn>
                  <a:cxn ang="0">
                    <a:pos x="0" y="107"/>
                  </a:cxn>
                  <a:cxn ang="0">
                    <a:pos x="53" y="120"/>
                  </a:cxn>
                  <a:cxn ang="0">
                    <a:pos x="53" y="0"/>
                  </a:cxn>
                </a:cxnLst>
                <a:rect l="0" t="0" r="r" b="b"/>
                <a:pathLst>
                  <a:path w="496" h="632">
                    <a:moveTo>
                      <a:pt x="53" y="0"/>
                    </a:moveTo>
                    <a:lnTo>
                      <a:pt x="495" y="0"/>
                    </a:lnTo>
                    <a:lnTo>
                      <a:pt x="495" y="631"/>
                    </a:lnTo>
                    <a:lnTo>
                      <a:pt x="341" y="631"/>
                    </a:lnTo>
                    <a:lnTo>
                      <a:pt x="48" y="491"/>
                    </a:lnTo>
                    <a:lnTo>
                      <a:pt x="48" y="447"/>
                    </a:lnTo>
                    <a:lnTo>
                      <a:pt x="66" y="312"/>
                    </a:lnTo>
                    <a:lnTo>
                      <a:pt x="21" y="249"/>
                    </a:lnTo>
                    <a:lnTo>
                      <a:pt x="0" y="107"/>
                    </a:lnTo>
                    <a:lnTo>
                      <a:pt x="53" y="120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81" name="Freeform 117"/>
              <p:cNvSpPr>
                <a:spLocks/>
              </p:cNvSpPr>
              <p:nvPr/>
            </p:nvSpPr>
            <p:spPr bwMode="auto">
              <a:xfrm>
                <a:off x="336" y="1876"/>
                <a:ext cx="908" cy="10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89" y="0"/>
                  </a:cxn>
                  <a:cxn ang="0">
                    <a:pos x="389" y="344"/>
                  </a:cxn>
                  <a:cxn ang="0">
                    <a:pos x="864" y="817"/>
                  </a:cxn>
                  <a:cxn ang="0">
                    <a:pos x="907" y="873"/>
                  </a:cxn>
                  <a:cxn ang="0">
                    <a:pos x="885" y="1011"/>
                  </a:cxn>
                  <a:cxn ang="0">
                    <a:pos x="648" y="1011"/>
                  </a:cxn>
                  <a:cxn ang="0">
                    <a:pos x="437" y="840"/>
                  </a:cxn>
                  <a:cxn ang="0">
                    <a:pos x="362" y="840"/>
                  </a:cxn>
                  <a:cxn ang="0">
                    <a:pos x="183" y="523"/>
                  </a:cxn>
                  <a:cxn ang="0">
                    <a:pos x="57" y="328"/>
                  </a:cxn>
                  <a:cxn ang="0">
                    <a:pos x="73" y="253"/>
                  </a:cxn>
                  <a:cxn ang="0">
                    <a:pos x="0" y="154"/>
                  </a:cxn>
                  <a:cxn ang="0">
                    <a:pos x="21" y="0"/>
                  </a:cxn>
                </a:cxnLst>
                <a:rect l="0" t="0" r="r" b="b"/>
                <a:pathLst>
                  <a:path w="908" h="1012">
                    <a:moveTo>
                      <a:pt x="21" y="0"/>
                    </a:moveTo>
                    <a:lnTo>
                      <a:pt x="389" y="0"/>
                    </a:lnTo>
                    <a:lnTo>
                      <a:pt x="389" y="344"/>
                    </a:lnTo>
                    <a:lnTo>
                      <a:pt x="864" y="817"/>
                    </a:lnTo>
                    <a:lnTo>
                      <a:pt x="907" y="873"/>
                    </a:lnTo>
                    <a:lnTo>
                      <a:pt x="885" y="1011"/>
                    </a:lnTo>
                    <a:lnTo>
                      <a:pt x="648" y="1011"/>
                    </a:lnTo>
                    <a:lnTo>
                      <a:pt x="437" y="840"/>
                    </a:lnTo>
                    <a:lnTo>
                      <a:pt x="362" y="840"/>
                    </a:lnTo>
                    <a:lnTo>
                      <a:pt x="183" y="523"/>
                    </a:lnTo>
                    <a:lnTo>
                      <a:pt x="57" y="328"/>
                    </a:lnTo>
                    <a:lnTo>
                      <a:pt x="73" y="253"/>
                    </a:lnTo>
                    <a:lnTo>
                      <a:pt x="0" y="154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54"/>
            <p:cNvGrpSpPr>
              <a:grpSpLocks noChangeAspect="1"/>
            </p:cNvGrpSpPr>
            <p:nvPr/>
          </p:nvGrpSpPr>
          <p:grpSpPr bwMode="auto">
            <a:xfrm>
              <a:off x="228600" y="1600197"/>
              <a:ext cx="2343160" cy="1752603"/>
              <a:chOff x="65" y="496"/>
              <a:chExt cx="1476" cy="1104"/>
            </a:xfrm>
          </p:grpSpPr>
          <p:sp>
            <p:nvSpPr>
              <p:cNvPr id="167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65" y="496"/>
                <a:ext cx="1476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55"/>
              <p:cNvSpPr>
                <a:spLocks/>
              </p:cNvSpPr>
              <p:nvPr/>
            </p:nvSpPr>
            <p:spPr bwMode="auto">
              <a:xfrm>
                <a:off x="781" y="629"/>
                <a:ext cx="14" cy="257"/>
              </a:xfrm>
              <a:custGeom>
                <a:avLst/>
                <a:gdLst>
                  <a:gd name="T0" fmla="*/ 28 w 28"/>
                  <a:gd name="T1" fmla="*/ 50 h 515"/>
                  <a:gd name="T2" fmla="*/ 28 w 28"/>
                  <a:gd name="T3" fmla="*/ 515 h 515"/>
                  <a:gd name="T4" fmla="*/ 0 w 28"/>
                  <a:gd name="T5" fmla="*/ 466 h 515"/>
                  <a:gd name="T6" fmla="*/ 0 w 28"/>
                  <a:gd name="T7" fmla="*/ 0 h 515"/>
                  <a:gd name="T8" fmla="*/ 28 w 28"/>
                  <a:gd name="T9" fmla="*/ 5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15">
                    <a:moveTo>
                      <a:pt x="28" y="50"/>
                    </a:moveTo>
                    <a:lnTo>
                      <a:pt x="28" y="515"/>
                    </a:lnTo>
                    <a:lnTo>
                      <a:pt x="0" y="466"/>
                    </a:lnTo>
                    <a:lnTo>
                      <a:pt x="0" y="0"/>
                    </a:lnTo>
                    <a:lnTo>
                      <a:pt x="28" y="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56"/>
              <p:cNvSpPr>
                <a:spLocks/>
              </p:cNvSpPr>
              <p:nvPr/>
            </p:nvSpPr>
            <p:spPr bwMode="auto">
              <a:xfrm>
                <a:off x="795" y="654"/>
                <a:ext cx="7" cy="242"/>
              </a:xfrm>
              <a:custGeom>
                <a:avLst/>
                <a:gdLst>
                  <a:gd name="T0" fmla="*/ 15 w 15"/>
                  <a:gd name="T1" fmla="*/ 19 h 484"/>
                  <a:gd name="T2" fmla="*/ 15 w 15"/>
                  <a:gd name="T3" fmla="*/ 484 h 484"/>
                  <a:gd name="T4" fmla="*/ 0 w 15"/>
                  <a:gd name="T5" fmla="*/ 465 h 484"/>
                  <a:gd name="T6" fmla="*/ 0 w 15"/>
                  <a:gd name="T7" fmla="*/ 0 h 484"/>
                  <a:gd name="T8" fmla="*/ 15 w 15"/>
                  <a:gd name="T9" fmla="*/ 1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84">
                    <a:moveTo>
                      <a:pt x="15" y="19"/>
                    </a:moveTo>
                    <a:lnTo>
                      <a:pt x="15" y="484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F4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57"/>
              <p:cNvSpPr>
                <a:spLocks/>
              </p:cNvSpPr>
              <p:nvPr/>
            </p:nvSpPr>
            <p:spPr bwMode="auto">
              <a:xfrm>
                <a:off x="802" y="663"/>
                <a:ext cx="18" cy="257"/>
              </a:xfrm>
              <a:custGeom>
                <a:avLst/>
                <a:gdLst>
                  <a:gd name="T0" fmla="*/ 36 w 36"/>
                  <a:gd name="T1" fmla="*/ 50 h 515"/>
                  <a:gd name="T2" fmla="*/ 36 w 36"/>
                  <a:gd name="T3" fmla="*/ 515 h 515"/>
                  <a:gd name="T4" fmla="*/ 0 w 36"/>
                  <a:gd name="T5" fmla="*/ 465 h 515"/>
                  <a:gd name="T6" fmla="*/ 0 w 36"/>
                  <a:gd name="T7" fmla="*/ 0 h 515"/>
                  <a:gd name="T8" fmla="*/ 36 w 36"/>
                  <a:gd name="T9" fmla="*/ 5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15">
                    <a:moveTo>
                      <a:pt x="36" y="50"/>
                    </a:moveTo>
                    <a:lnTo>
                      <a:pt x="36" y="515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58"/>
              <p:cNvSpPr>
                <a:spLocks/>
              </p:cNvSpPr>
              <p:nvPr/>
            </p:nvSpPr>
            <p:spPr bwMode="auto">
              <a:xfrm>
                <a:off x="699" y="794"/>
                <a:ext cx="82" cy="234"/>
              </a:xfrm>
              <a:custGeom>
                <a:avLst/>
                <a:gdLst>
                  <a:gd name="T0" fmla="*/ 165 w 165"/>
                  <a:gd name="T1" fmla="*/ 0 h 470"/>
                  <a:gd name="T2" fmla="*/ 165 w 165"/>
                  <a:gd name="T3" fmla="*/ 465 h 470"/>
                  <a:gd name="T4" fmla="*/ 0 w 165"/>
                  <a:gd name="T5" fmla="*/ 470 h 470"/>
                  <a:gd name="T6" fmla="*/ 0 w 165"/>
                  <a:gd name="T7" fmla="*/ 4 h 470"/>
                  <a:gd name="T8" fmla="*/ 165 w 165"/>
                  <a:gd name="T9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470">
                    <a:moveTo>
                      <a:pt x="165" y="0"/>
                    </a:moveTo>
                    <a:lnTo>
                      <a:pt x="165" y="465"/>
                    </a:lnTo>
                    <a:lnTo>
                      <a:pt x="0" y="470"/>
                    </a:lnTo>
                    <a:lnTo>
                      <a:pt x="0" y="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59"/>
              <p:cNvSpPr>
                <a:spLocks/>
              </p:cNvSpPr>
              <p:nvPr/>
            </p:nvSpPr>
            <p:spPr bwMode="auto">
              <a:xfrm>
                <a:off x="679" y="780"/>
                <a:ext cx="20" cy="248"/>
              </a:xfrm>
              <a:custGeom>
                <a:avLst/>
                <a:gdLst>
                  <a:gd name="T0" fmla="*/ 41 w 41"/>
                  <a:gd name="T1" fmla="*/ 30 h 496"/>
                  <a:gd name="T2" fmla="*/ 41 w 41"/>
                  <a:gd name="T3" fmla="*/ 496 h 496"/>
                  <a:gd name="T4" fmla="*/ 0 w 41"/>
                  <a:gd name="T5" fmla="*/ 466 h 496"/>
                  <a:gd name="T6" fmla="*/ 0 w 41"/>
                  <a:gd name="T7" fmla="*/ 0 h 496"/>
                  <a:gd name="T8" fmla="*/ 41 w 41"/>
                  <a:gd name="T9" fmla="*/ 3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6">
                    <a:moveTo>
                      <a:pt x="41" y="30"/>
                    </a:moveTo>
                    <a:lnTo>
                      <a:pt x="41" y="496"/>
                    </a:lnTo>
                    <a:lnTo>
                      <a:pt x="0" y="466"/>
                    </a:lnTo>
                    <a:lnTo>
                      <a:pt x="0" y="0"/>
                    </a:lnTo>
                    <a:lnTo>
                      <a:pt x="41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60"/>
              <p:cNvSpPr>
                <a:spLocks/>
              </p:cNvSpPr>
              <p:nvPr/>
            </p:nvSpPr>
            <p:spPr bwMode="auto">
              <a:xfrm>
                <a:off x="778" y="824"/>
                <a:ext cx="9" cy="246"/>
              </a:xfrm>
              <a:custGeom>
                <a:avLst/>
                <a:gdLst>
                  <a:gd name="T0" fmla="*/ 19 w 19"/>
                  <a:gd name="T1" fmla="*/ 25 h 492"/>
                  <a:gd name="T2" fmla="*/ 19 w 19"/>
                  <a:gd name="T3" fmla="*/ 492 h 492"/>
                  <a:gd name="T4" fmla="*/ 0 w 19"/>
                  <a:gd name="T5" fmla="*/ 466 h 492"/>
                  <a:gd name="T6" fmla="*/ 0 w 19"/>
                  <a:gd name="T7" fmla="*/ 0 h 492"/>
                  <a:gd name="T8" fmla="*/ 19 w 19"/>
                  <a:gd name="T9" fmla="*/ 25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92">
                    <a:moveTo>
                      <a:pt x="19" y="25"/>
                    </a:moveTo>
                    <a:lnTo>
                      <a:pt x="19" y="492"/>
                    </a:lnTo>
                    <a:lnTo>
                      <a:pt x="0" y="466"/>
                    </a:lnTo>
                    <a:lnTo>
                      <a:pt x="0" y="0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0F4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61"/>
              <p:cNvSpPr>
                <a:spLocks/>
              </p:cNvSpPr>
              <p:nvPr/>
            </p:nvSpPr>
            <p:spPr bwMode="auto">
              <a:xfrm>
                <a:off x="1279" y="941"/>
                <a:ext cx="5" cy="248"/>
              </a:xfrm>
              <a:custGeom>
                <a:avLst/>
                <a:gdLst>
                  <a:gd name="T0" fmla="*/ 10 w 10"/>
                  <a:gd name="T1" fmla="*/ 0 h 497"/>
                  <a:gd name="T2" fmla="*/ 10 w 10"/>
                  <a:gd name="T3" fmla="*/ 465 h 497"/>
                  <a:gd name="T4" fmla="*/ 0 w 10"/>
                  <a:gd name="T5" fmla="*/ 497 h 497"/>
                  <a:gd name="T6" fmla="*/ 0 w 10"/>
                  <a:gd name="T7" fmla="*/ 30 h 497"/>
                  <a:gd name="T8" fmla="*/ 10 w 10"/>
                  <a:gd name="T9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97">
                    <a:moveTo>
                      <a:pt x="10" y="0"/>
                    </a:moveTo>
                    <a:lnTo>
                      <a:pt x="10" y="465"/>
                    </a:lnTo>
                    <a:lnTo>
                      <a:pt x="0" y="497"/>
                    </a:lnTo>
                    <a:lnTo>
                      <a:pt x="0" y="3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1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62"/>
              <p:cNvSpPr>
                <a:spLocks/>
              </p:cNvSpPr>
              <p:nvPr/>
            </p:nvSpPr>
            <p:spPr bwMode="auto">
              <a:xfrm>
                <a:off x="1228" y="522"/>
                <a:ext cx="45" cy="667"/>
              </a:xfrm>
              <a:custGeom>
                <a:avLst/>
                <a:gdLst>
                  <a:gd name="T0" fmla="*/ 90 w 90"/>
                  <a:gd name="T1" fmla="*/ 0 h 1336"/>
                  <a:gd name="T2" fmla="*/ 90 w 90"/>
                  <a:gd name="T3" fmla="*/ 465 h 1336"/>
                  <a:gd name="T4" fmla="*/ 0 w 90"/>
                  <a:gd name="T5" fmla="*/ 1336 h 1336"/>
                  <a:gd name="T6" fmla="*/ 0 w 90"/>
                  <a:gd name="T7" fmla="*/ 869 h 1336"/>
                  <a:gd name="T8" fmla="*/ 90 w 90"/>
                  <a:gd name="T9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36">
                    <a:moveTo>
                      <a:pt x="90" y="0"/>
                    </a:moveTo>
                    <a:lnTo>
                      <a:pt x="90" y="465"/>
                    </a:lnTo>
                    <a:lnTo>
                      <a:pt x="0" y="1336"/>
                    </a:lnTo>
                    <a:lnTo>
                      <a:pt x="0" y="86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63"/>
              <p:cNvSpPr>
                <a:spLocks/>
              </p:cNvSpPr>
              <p:nvPr/>
            </p:nvSpPr>
            <p:spPr bwMode="auto">
              <a:xfrm>
                <a:off x="1059" y="963"/>
                <a:ext cx="45" cy="243"/>
              </a:xfrm>
              <a:custGeom>
                <a:avLst/>
                <a:gdLst>
                  <a:gd name="T0" fmla="*/ 91 w 91"/>
                  <a:gd name="T1" fmla="*/ 19 h 484"/>
                  <a:gd name="T2" fmla="*/ 91 w 91"/>
                  <a:gd name="T3" fmla="*/ 484 h 484"/>
                  <a:gd name="T4" fmla="*/ 0 w 91"/>
                  <a:gd name="T5" fmla="*/ 465 h 484"/>
                  <a:gd name="T6" fmla="*/ 0 w 91"/>
                  <a:gd name="T7" fmla="*/ 0 h 484"/>
                  <a:gd name="T8" fmla="*/ 91 w 91"/>
                  <a:gd name="T9" fmla="*/ 1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84">
                    <a:moveTo>
                      <a:pt x="91" y="19"/>
                    </a:moveTo>
                    <a:lnTo>
                      <a:pt x="91" y="484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91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64"/>
              <p:cNvSpPr>
                <a:spLocks/>
              </p:cNvSpPr>
              <p:nvPr/>
            </p:nvSpPr>
            <p:spPr bwMode="auto">
              <a:xfrm>
                <a:off x="940" y="957"/>
                <a:ext cx="53" cy="253"/>
              </a:xfrm>
              <a:custGeom>
                <a:avLst/>
                <a:gdLst>
                  <a:gd name="T0" fmla="*/ 106 w 106"/>
                  <a:gd name="T1" fmla="*/ 0 h 506"/>
                  <a:gd name="T2" fmla="*/ 106 w 106"/>
                  <a:gd name="T3" fmla="*/ 465 h 506"/>
                  <a:gd name="T4" fmla="*/ 0 w 106"/>
                  <a:gd name="T5" fmla="*/ 506 h 506"/>
                  <a:gd name="T6" fmla="*/ 0 w 106"/>
                  <a:gd name="T7" fmla="*/ 41 h 506"/>
                  <a:gd name="T8" fmla="*/ 106 w 106"/>
                  <a:gd name="T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506">
                    <a:moveTo>
                      <a:pt x="106" y="0"/>
                    </a:moveTo>
                    <a:lnTo>
                      <a:pt x="106" y="465"/>
                    </a:lnTo>
                    <a:lnTo>
                      <a:pt x="0" y="506"/>
                    </a:lnTo>
                    <a:lnTo>
                      <a:pt x="0" y="4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65"/>
              <p:cNvSpPr>
                <a:spLocks/>
              </p:cNvSpPr>
              <p:nvPr/>
            </p:nvSpPr>
            <p:spPr bwMode="auto">
              <a:xfrm>
                <a:off x="1104" y="973"/>
                <a:ext cx="35" cy="247"/>
              </a:xfrm>
              <a:custGeom>
                <a:avLst/>
                <a:gdLst>
                  <a:gd name="T0" fmla="*/ 70 w 70"/>
                  <a:gd name="T1" fmla="*/ 29 h 494"/>
                  <a:gd name="T2" fmla="*/ 70 w 70"/>
                  <a:gd name="T3" fmla="*/ 494 h 494"/>
                  <a:gd name="T4" fmla="*/ 0 w 70"/>
                  <a:gd name="T5" fmla="*/ 465 h 494"/>
                  <a:gd name="T6" fmla="*/ 0 w 70"/>
                  <a:gd name="T7" fmla="*/ 0 h 494"/>
                  <a:gd name="T8" fmla="*/ 70 w 70"/>
                  <a:gd name="T9" fmla="*/ 2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94">
                    <a:moveTo>
                      <a:pt x="70" y="29"/>
                    </a:moveTo>
                    <a:lnTo>
                      <a:pt x="70" y="494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66"/>
              <p:cNvSpPr>
                <a:spLocks/>
              </p:cNvSpPr>
              <p:nvPr/>
            </p:nvSpPr>
            <p:spPr bwMode="auto">
              <a:xfrm>
                <a:off x="1139" y="984"/>
                <a:ext cx="94" cy="236"/>
              </a:xfrm>
              <a:custGeom>
                <a:avLst/>
                <a:gdLst>
                  <a:gd name="T0" fmla="*/ 188 w 188"/>
                  <a:gd name="T1" fmla="*/ 0 h 472"/>
                  <a:gd name="T2" fmla="*/ 188 w 188"/>
                  <a:gd name="T3" fmla="*/ 465 h 472"/>
                  <a:gd name="T4" fmla="*/ 0 w 188"/>
                  <a:gd name="T5" fmla="*/ 472 h 472"/>
                  <a:gd name="T6" fmla="*/ 0 w 188"/>
                  <a:gd name="T7" fmla="*/ 7 h 472"/>
                  <a:gd name="T8" fmla="*/ 188 w 188"/>
                  <a:gd name="T9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472">
                    <a:moveTo>
                      <a:pt x="188" y="0"/>
                    </a:moveTo>
                    <a:lnTo>
                      <a:pt x="188" y="465"/>
                    </a:lnTo>
                    <a:lnTo>
                      <a:pt x="0" y="472"/>
                    </a:lnTo>
                    <a:lnTo>
                      <a:pt x="0" y="7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67"/>
              <p:cNvSpPr>
                <a:spLocks/>
              </p:cNvSpPr>
              <p:nvPr/>
            </p:nvSpPr>
            <p:spPr bwMode="auto">
              <a:xfrm>
                <a:off x="1054" y="963"/>
                <a:ext cx="5" cy="258"/>
              </a:xfrm>
              <a:custGeom>
                <a:avLst/>
                <a:gdLst>
                  <a:gd name="T0" fmla="*/ 10 w 10"/>
                  <a:gd name="T1" fmla="*/ 0 h 515"/>
                  <a:gd name="T2" fmla="*/ 10 w 10"/>
                  <a:gd name="T3" fmla="*/ 465 h 515"/>
                  <a:gd name="T4" fmla="*/ 0 w 10"/>
                  <a:gd name="T5" fmla="*/ 515 h 515"/>
                  <a:gd name="T6" fmla="*/ 0 w 10"/>
                  <a:gd name="T7" fmla="*/ 49 h 515"/>
                  <a:gd name="T8" fmla="*/ 10 w 10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5">
                    <a:moveTo>
                      <a:pt x="10" y="0"/>
                    </a:moveTo>
                    <a:lnTo>
                      <a:pt x="10" y="465"/>
                    </a:lnTo>
                    <a:lnTo>
                      <a:pt x="0" y="515"/>
                    </a:lnTo>
                    <a:lnTo>
                      <a:pt x="0" y="4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68"/>
              <p:cNvSpPr>
                <a:spLocks/>
              </p:cNvSpPr>
              <p:nvPr/>
            </p:nvSpPr>
            <p:spPr bwMode="auto">
              <a:xfrm>
                <a:off x="1023" y="988"/>
                <a:ext cx="31" cy="243"/>
              </a:xfrm>
              <a:custGeom>
                <a:avLst/>
                <a:gdLst>
                  <a:gd name="T0" fmla="*/ 61 w 61"/>
                  <a:gd name="T1" fmla="*/ 0 h 486"/>
                  <a:gd name="T2" fmla="*/ 61 w 61"/>
                  <a:gd name="T3" fmla="*/ 466 h 486"/>
                  <a:gd name="T4" fmla="*/ 0 w 61"/>
                  <a:gd name="T5" fmla="*/ 486 h 486"/>
                  <a:gd name="T6" fmla="*/ 0 w 61"/>
                  <a:gd name="T7" fmla="*/ 21 h 486"/>
                  <a:gd name="T8" fmla="*/ 61 w 61"/>
                  <a:gd name="T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86">
                    <a:moveTo>
                      <a:pt x="61" y="0"/>
                    </a:moveTo>
                    <a:lnTo>
                      <a:pt x="61" y="466"/>
                    </a:lnTo>
                    <a:lnTo>
                      <a:pt x="0" y="486"/>
                    </a:lnTo>
                    <a:lnTo>
                      <a:pt x="0" y="2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69"/>
              <p:cNvSpPr>
                <a:spLocks/>
              </p:cNvSpPr>
              <p:nvPr/>
            </p:nvSpPr>
            <p:spPr bwMode="auto">
              <a:xfrm>
                <a:off x="1233" y="984"/>
                <a:ext cx="60" cy="251"/>
              </a:xfrm>
              <a:custGeom>
                <a:avLst/>
                <a:gdLst>
                  <a:gd name="T0" fmla="*/ 120 w 120"/>
                  <a:gd name="T1" fmla="*/ 38 h 503"/>
                  <a:gd name="T2" fmla="*/ 120 w 120"/>
                  <a:gd name="T3" fmla="*/ 503 h 503"/>
                  <a:gd name="T4" fmla="*/ 0 w 120"/>
                  <a:gd name="T5" fmla="*/ 465 h 503"/>
                  <a:gd name="T6" fmla="*/ 0 w 120"/>
                  <a:gd name="T7" fmla="*/ 0 h 503"/>
                  <a:gd name="T8" fmla="*/ 120 w 120"/>
                  <a:gd name="T9" fmla="*/ 38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503">
                    <a:moveTo>
                      <a:pt x="120" y="38"/>
                    </a:moveTo>
                    <a:lnTo>
                      <a:pt x="120" y="503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120" y="3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70"/>
              <p:cNvSpPr>
                <a:spLocks/>
              </p:cNvSpPr>
              <p:nvPr/>
            </p:nvSpPr>
            <p:spPr bwMode="auto">
              <a:xfrm>
                <a:off x="1020" y="998"/>
                <a:ext cx="3" cy="242"/>
              </a:xfrm>
              <a:custGeom>
                <a:avLst/>
                <a:gdLst>
                  <a:gd name="T0" fmla="*/ 6 w 6"/>
                  <a:gd name="T1" fmla="*/ 0 h 483"/>
                  <a:gd name="T2" fmla="*/ 6 w 6"/>
                  <a:gd name="T3" fmla="*/ 465 h 483"/>
                  <a:gd name="T4" fmla="*/ 0 w 6"/>
                  <a:gd name="T5" fmla="*/ 483 h 483"/>
                  <a:gd name="T6" fmla="*/ 0 w 6"/>
                  <a:gd name="T7" fmla="*/ 17 h 483"/>
                  <a:gd name="T8" fmla="*/ 6 w 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3">
                    <a:moveTo>
                      <a:pt x="6" y="0"/>
                    </a:moveTo>
                    <a:lnTo>
                      <a:pt x="6" y="465"/>
                    </a:lnTo>
                    <a:lnTo>
                      <a:pt x="0" y="483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1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71"/>
              <p:cNvSpPr>
                <a:spLocks/>
              </p:cNvSpPr>
              <p:nvPr/>
            </p:nvSpPr>
            <p:spPr bwMode="auto">
              <a:xfrm>
                <a:off x="613" y="995"/>
                <a:ext cx="71" cy="247"/>
              </a:xfrm>
              <a:custGeom>
                <a:avLst/>
                <a:gdLst>
                  <a:gd name="T0" fmla="*/ 143 w 143"/>
                  <a:gd name="T1" fmla="*/ 29 h 494"/>
                  <a:gd name="T2" fmla="*/ 143 w 143"/>
                  <a:gd name="T3" fmla="*/ 494 h 494"/>
                  <a:gd name="T4" fmla="*/ 0 w 143"/>
                  <a:gd name="T5" fmla="*/ 465 h 494"/>
                  <a:gd name="T6" fmla="*/ 0 w 143"/>
                  <a:gd name="T7" fmla="*/ 0 h 494"/>
                  <a:gd name="T8" fmla="*/ 143 w 143"/>
                  <a:gd name="T9" fmla="*/ 2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94">
                    <a:moveTo>
                      <a:pt x="143" y="29"/>
                    </a:moveTo>
                    <a:lnTo>
                      <a:pt x="143" y="494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143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72"/>
              <p:cNvSpPr>
                <a:spLocks/>
              </p:cNvSpPr>
              <p:nvPr/>
            </p:nvSpPr>
            <p:spPr bwMode="auto">
              <a:xfrm>
                <a:off x="884" y="977"/>
                <a:ext cx="56" cy="292"/>
              </a:xfrm>
              <a:custGeom>
                <a:avLst/>
                <a:gdLst>
                  <a:gd name="T0" fmla="*/ 113 w 113"/>
                  <a:gd name="T1" fmla="*/ 0 h 583"/>
                  <a:gd name="T2" fmla="*/ 113 w 113"/>
                  <a:gd name="T3" fmla="*/ 465 h 583"/>
                  <a:gd name="T4" fmla="*/ 0 w 113"/>
                  <a:gd name="T5" fmla="*/ 583 h 583"/>
                  <a:gd name="T6" fmla="*/ 0 w 113"/>
                  <a:gd name="T7" fmla="*/ 118 h 583"/>
                  <a:gd name="T8" fmla="*/ 113 w 113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83">
                    <a:moveTo>
                      <a:pt x="113" y="0"/>
                    </a:moveTo>
                    <a:lnTo>
                      <a:pt x="113" y="465"/>
                    </a:lnTo>
                    <a:lnTo>
                      <a:pt x="0" y="583"/>
                    </a:lnTo>
                    <a:lnTo>
                      <a:pt x="0" y="11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73"/>
              <p:cNvSpPr>
                <a:spLocks/>
              </p:cNvSpPr>
              <p:nvPr/>
            </p:nvSpPr>
            <p:spPr bwMode="auto">
              <a:xfrm>
                <a:off x="934" y="1007"/>
                <a:ext cx="86" cy="262"/>
              </a:xfrm>
              <a:custGeom>
                <a:avLst/>
                <a:gdLst>
                  <a:gd name="T0" fmla="*/ 172 w 172"/>
                  <a:gd name="T1" fmla="*/ 0 h 524"/>
                  <a:gd name="T2" fmla="*/ 172 w 172"/>
                  <a:gd name="T3" fmla="*/ 466 h 524"/>
                  <a:gd name="T4" fmla="*/ 0 w 172"/>
                  <a:gd name="T5" fmla="*/ 524 h 524"/>
                  <a:gd name="T6" fmla="*/ 0 w 172"/>
                  <a:gd name="T7" fmla="*/ 59 h 524"/>
                  <a:gd name="T8" fmla="*/ 172 w 172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524">
                    <a:moveTo>
                      <a:pt x="172" y="0"/>
                    </a:moveTo>
                    <a:lnTo>
                      <a:pt x="172" y="466"/>
                    </a:lnTo>
                    <a:lnTo>
                      <a:pt x="0" y="524"/>
                    </a:lnTo>
                    <a:lnTo>
                      <a:pt x="0" y="59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74"/>
              <p:cNvSpPr>
                <a:spLocks/>
              </p:cNvSpPr>
              <p:nvPr/>
            </p:nvSpPr>
            <p:spPr bwMode="auto">
              <a:xfrm>
                <a:off x="872" y="1036"/>
                <a:ext cx="12" cy="252"/>
              </a:xfrm>
              <a:custGeom>
                <a:avLst/>
                <a:gdLst>
                  <a:gd name="T0" fmla="*/ 23 w 23"/>
                  <a:gd name="T1" fmla="*/ 0 h 503"/>
                  <a:gd name="T2" fmla="*/ 23 w 23"/>
                  <a:gd name="T3" fmla="*/ 465 h 503"/>
                  <a:gd name="T4" fmla="*/ 0 w 23"/>
                  <a:gd name="T5" fmla="*/ 503 h 503"/>
                  <a:gd name="T6" fmla="*/ 0 w 23"/>
                  <a:gd name="T7" fmla="*/ 36 h 503"/>
                  <a:gd name="T8" fmla="*/ 23 w 23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03">
                    <a:moveTo>
                      <a:pt x="23" y="0"/>
                    </a:moveTo>
                    <a:lnTo>
                      <a:pt x="23" y="465"/>
                    </a:lnTo>
                    <a:lnTo>
                      <a:pt x="0" y="503"/>
                    </a:lnTo>
                    <a:lnTo>
                      <a:pt x="0" y="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75"/>
              <p:cNvSpPr>
                <a:spLocks/>
              </p:cNvSpPr>
              <p:nvPr/>
            </p:nvSpPr>
            <p:spPr bwMode="auto">
              <a:xfrm>
                <a:off x="1293" y="1003"/>
                <a:ext cx="79" cy="288"/>
              </a:xfrm>
              <a:custGeom>
                <a:avLst/>
                <a:gdLst>
                  <a:gd name="T0" fmla="*/ 159 w 159"/>
                  <a:gd name="T1" fmla="*/ 110 h 576"/>
                  <a:gd name="T2" fmla="*/ 159 w 159"/>
                  <a:gd name="T3" fmla="*/ 576 h 576"/>
                  <a:gd name="T4" fmla="*/ 0 w 159"/>
                  <a:gd name="T5" fmla="*/ 465 h 576"/>
                  <a:gd name="T6" fmla="*/ 0 w 159"/>
                  <a:gd name="T7" fmla="*/ 0 h 576"/>
                  <a:gd name="T8" fmla="*/ 159 w 159"/>
                  <a:gd name="T9" fmla="*/ 11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576">
                    <a:moveTo>
                      <a:pt x="159" y="110"/>
                    </a:moveTo>
                    <a:lnTo>
                      <a:pt x="159" y="576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159" y="1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76"/>
              <p:cNvSpPr>
                <a:spLocks/>
              </p:cNvSpPr>
              <p:nvPr/>
            </p:nvSpPr>
            <p:spPr bwMode="auto">
              <a:xfrm>
                <a:off x="676" y="1063"/>
                <a:ext cx="3" cy="249"/>
              </a:xfrm>
              <a:custGeom>
                <a:avLst/>
                <a:gdLst>
                  <a:gd name="T0" fmla="*/ 4 w 4"/>
                  <a:gd name="T1" fmla="*/ 34 h 499"/>
                  <a:gd name="T2" fmla="*/ 4 w 4"/>
                  <a:gd name="T3" fmla="*/ 499 h 499"/>
                  <a:gd name="T4" fmla="*/ 0 w 4"/>
                  <a:gd name="T5" fmla="*/ 465 h 499"/>
                  <a:gd name="T6" fmla="*/ 0 w 4"/>
                  <a:gd name="T7" fmla="*/ 0 h 499"/>
                  <a:gd name="T8" fmla="*/ 4 w 4"/>
                  <a:gd name="T9" fmla="*/ 3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99">
                    <a:moveTo>
                      <a:pt x="4" y="34"/>
                    </a:moveTo>
                    <a:lnTo>
                      <a:pt x="4" y="499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2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77"/>
              <p:cNvSpPr>
                <a:spLocks/>
              </p:cNvSpPr>
              <p:nvPr/>
            </p:nvSpPr>
            <p:spPr bwMode="auto">
              <a:xfrm>
                <a:off x="721" y="1076"/>
                <a:ext cx="55" cy="242"/>
              </a:xfrm>
              <a:custGeom>
                <a:avLst/>
                <a:gdLst>
                  <a:gd name="T0" fmla="*/ 109 w 109"/>
                  <a:gd name="T1" fmla="*/ 0 h 483"/>
                  <a:gd name="T2" fmla="*/ 109 w 109"/>
                  <a:gd name="T3" fmla="*/ 465 h 483"/>
                  <a:gd name="T4" fmla="*/ 0 w 109"/>
                  <a:gd name="T5" fmla="*/ 483 h 483"/>
                  <a:gd name="T6" fmla="*/ 0 w 109"/>
                  <a:gd name="T7" fmla="*/ 17 h 483"/>
                  <a:gd name="T8" fmla="*/ 109 w 109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83">
                    <a:moveTo>
                      <a:pt x="109" y="0"/>
                    </a:moveTo>
                    <a:lnTo>
                      <a:pt x="109" y="465"/>
                    </a:lnTo>
                    <a:lnTo>
                      <a:pt x="0" y="483"/>
                    </a:lnTo>
                    <a:lnTo>
                      <a:pt x="0" y="1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78"/>
              <p:cNvSpPr>
                <a:spLocks/>
              </p:cNvSpPr>
              <p:nvPr/>
            </p:nvSpPr>
            <p:spPr bwMode="auto">
              <a:xfrm>
                <a:off x="679" y="1079"/>
                <a:ext cx="42" cy="239"/>
              </a:xfrm>
              <a:custGeom>
                <a:avLst/>
                <a:gdLst>
                  <a:gd name="T0" fmla="*/ 85 w 85"/>
                  <a:gd name="T1" fmla="*/ 11 h 477"/>
                  <a:gd name="T2" fmla="*/ 85 w 85"/>
                  <a:gd name="T3" fmla="*/ 477 h 477"/>
                  <a:gd name="T4" fmla="*/ 0 w 85"/>
                  <a:gd name="T5" fmla="*/ 465 h 477"/>
                  <a:gd name="T6" fmla="*/ 0 w 85"/>
                  <a:gd name="T7" fmla="*/ 0 h 477"/>
                  <a:gd name="T8" fmla="*/ 85 w 85"/>
                  <a:gd name="T9" fmla="*/ 11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77">
                    <a:moveTo>
                      <a:pt x="85" y="11"/>
                    </a:moveTo>
                    <a:lnTo>
                      <a:pt x="85" y="477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85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79"/>
              <p:cNvSpPr>
                <a:spLocks/>
              </p:cNvSpPr>
              <p:nvPr/>
            </p:nvSpPr>
            <p:spPr bwMode="auto">
              <a:xfrm>
                <a:off x="1372" y="1058"/>
                <a:ext cx="27" cy="274"/>
              </a:xfrm>
              <a:custGeom>
                <a:avLst/>
                <a:gdLst>
                  <a:gd name="T0" fmla="*/ 54 w 54"/>
                  <a:gd name="T1" fmla="*/ 82 h 547"/>
                  <a:gd name="T2" fmla="*/ 54 w 54"/>
                  <a:gd name="T3" fmla="*/ 547 h 547"/>
                  <a:gd name="T4" fmla="*/ 0 w 54"/>
                  <a:gd name="T5" fmla="*/ 466 h 547"/>
                  <a:gd name="T6" fmla="*/ 0 w 54"/>
                  <a:gd name="T7" fmla="*/ 0 h 547"/>
                  <a:gd name="T8" fmla="*/ 54 w 54"/>
                  <a:gd name="T9" fmla="*/ 82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7">
                    <a:moveTo>
                      <a:pt x="54" y="82"/>
                    </a:moveTo>
                    <a:lnTo>
                      <a:pt x="54" y="547"/>
                    </a:lnTo>
                    <a:lnTo>
                      <a:pt x="0" y="466"/>
                    </a:lnTo>
                    <a:lnTo>
                      <a:pt x="0" y="0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80"/>
              <p:cNvSpPr>
                <a:spLocks/>
              </p:cNvSpPr>
              <p:nvPr/>
            </p:nvSpPr>
            <p:spPr bwMode="auto">
              <a:xfrm>
                <a:off x="861" y="1059"/>
                <a:ext cx="35" cy="274"/>
              </a:xfrm>
              <a:custGeom>
                <a:avLst/>
                <a:gdLst>
                  <a:gd name="T0" fmla="*/ 70 w 70"/>
                  <a:gd name="T1" fmla="*/ 0 h 548"/>
                  <a:gd name="T2" fmla="*/ 70 w 70"/>
                  <a:gd name="T3" fmla="*/ 467 h 548"/>
                  <a:gd name="T4" fmla="*/ 0 w 70"/>
                  <a:gd name="T5" fmla="*/ 548 h 548"/>
                  <a:gd name="T6" fmla="*/ 0 w 70"/>
                  <a:gd name="T7" fmla="*/ 82 h 548"/>
                  <a:gd name="T8" fmla="*/ 70 w 70"/>
                  <a:gd name="T9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48">
                    <a:moveTo>
                      <a:pt x="70" y="0"/>
                    </a:moveTo>
                    <a:lnTo>
                      <a:pt x="70" y="467"/>
                    </a:lnTo>
                    <a:lnTo>
                      <a:pt x="0" y="548"/>
                    </a:lnTo>
                    <a:lnTo>
                      <a:pt x="0" y="8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81"/>
              <p:cNvSpPr>
                <a:spLocks/>
              </p:cNvSpPr>
              <p:nvPr/>
            </p:nvSpPr>
            <p:spPr bwMode="auto">
              <a:xfrm>
                <a:off x="1529" y="1074"/>
                <a:ext cx="12" cy="288"/>
              </a:xfrm>
              <a:custGeom>
                <a:avLst/>
                <a:gdLst>
                  <a:gd name="T0" fmla="*/ 23 w 23"/>
                  <a:gd name="T1" fmla="*/ 0 h 576"/>
                  <a:gd name="T2" fmla="*/ 23 w 23"/>
                  <a:gd name="T3" fmla="*/ 465 h 576"/>
                  <a:gd name="T4" fmla="*/ 0 w 23"/>
                  <a:gd name="T5" fmla="*/ 576 h 576"/>
                  <a:gd name="T6" fmla="*/ 0 w 23"/>
                  <a:gd name="T7" fmla="*/ 109 h 576"/>
                  <a:gd name="T8" fmla="*/ 23 w 23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76">
                    <a:moveTo>
                      <a:pt x="23" y="0"/>
                    </a:moveTo>
                    <a:lnTo>
                      <a:pt x="23" y="465"/>
                    </a:lnTo>
                    <a:lnTo>
                      <a:pt x="0" y="576"/>
                    </a:lnTo>
                    <a:lnTo>
                      <a:pt x="0" y="10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82"/>
              <p:cNvSpPr>
                <a:spLocks/>
              </p:cNvSpPr>
              <p:nvPr/>
            </p:nvSpPr>
            <p:spPr bwMode="auto">
              <a:xfrm>
                <a:off x="1399" y="1099"/>
                <a:ext cx="49" cy="268"/>
              </a:xfrm>
              <a:custGeom>
                <a:avLst/>
                <a:gdLst>
                  <a:gd name="T0" fmla="*/ 98 w 98"/>
                  <a:gd name="T1" fmla="*/ 72 h 537"/>
                  <a:gd name="T2" fmla="*/ 98 w 98"/>
                  <a:gd name="T3" fmla="*/ 537 h 537"/>
                  <a:gd name="T4" fmla="*/ 0 w 98"/>
                  <a:gd name="T5" fmla="*/ 465 h 537"/>
                  <a:gd name="T6" fmla="*/ 0 w 98"/>
                  <a:gd name="T7" fmla="*/ 0 h 537"/>
                  <a:gd name="T8" fmla="*/ 98 w 98"/>
                  <a:gd name="T9" fmla="*/ 72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37">
                    <a:moveTo>
                      <a:pt x="98" y="72"/>
                    </a:moveTo>
                    <a:lnTo>
                      <a:pt x="98" y="537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98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83"/>
              <p:cNvSpPr>
                <a:spLocks/>
              </p:cNvSpPr>
              <p:nvPr/>
            </p:nvSpPr>
            <p:spPr bwMode="auto">
              <a:xfrm>
                <a:off x="1448" y="1128"/>
                <a:ext cx="81" cy="239"/>
              </a:xfrm>
              <a:custGeom>
                <a:avLst/>
                <a:gdLst>
                  <a:gd name="T0" fmla="*/ 162 w 162"/>
                  <a:gd name="T1" fmla="*/ 0 h 479"/>
                  <a:gd name="T2" fmla="*/ 162 w 162"/>
                  <a:gd name="T3" fmla="*/ 467 h 479"/>
                  <a:gd name="T4" fmla="*/ 0 w 162"/>
                  <a:gd name="T5" fmla="*/ 479 h 479"/>
                  <a:gd name="T6" fmla="*/ 0 w 162"/>
                  <a:gd name="T7" fmla="*/ 14 h 479"/>
                  <a:gd name="T8" fmla="*/ 162 w 162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479">
                    <a:moveTo>
                      <a:pt x="162" y="0"/>
                    </a:moveTo>
                    <a:lnTo>
                      <a:pt x="162" y="467"/>
                    </a:lnTo>
                    <a:lnTo>
                      <a:pt x="0" y="479"/>
                    </a:lnTo>
                    <a:lnTo>
                      <a:pt x="0" y="14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84"/>
              <p:cNvSpPr>
                <a:spLocks/>
              </p:cNvSpPr>
              <p:nvPr/>
            </p:nvSpPr>
            <p:spPr bwMode="auto">
              <a:xfrm>
                <a:off x="677" y="1100"/>
                <a:ext cx="184" cy="342"/>
              </a:xfrm>
              <a:custGeom>
                <a:avLst/>
                <a:gdLst>
                  <a:gd name="T0" fmla="*/ 368 w 368"/>
                  <a:gd name="T1" fmla="*/ 0 h 684"/>
                  <a:gd name="T2" fmla="*/ 368 w 368"/>
                  <a:gd name="T3" fmla="*/ 466 h 684"/>
                  <a:gd name="T4" fmla="*/ 0 w 368"/>
                  <a:gd name="T5" fmla="*/ 684 h 684"/>
                  <a:gd name="T6" fmla="*/ 0 w 368"/>
                  <a:gd name="T7" fmla="*/ 217 h 684"/>
                  <a:gd name="T8" fmla="*/ 368 w 368"/>
                  <a:gd name="T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684">
                    <a:moveTo>
                      <a:pt x="368" y="0"/>
                    </a:moveTo>
                    <a:lnTo>
                      <a:pt x="368" y="466"/>
                    </a:lnTo>
                    <a:lnTo>
                      <a:pt x="0" y="684"/>
                    </a:lnTo>
                    <a:lnTo>
                      <a:pt x="0" y="217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85"/>
              <p:cNvSpPr>
                <a:spLocks/>
              </p:cNvSpPr>
              <p:nvPr/>
            </p:nvSpPr>
            <p:spPr bwMode="auto">
              <a:xfrm>
                <a:off x="490" y="496"/>
                <a:ext cx="1051" cy="777"/>
              </a:xfrm>
              <a:custGeom>
                <a:avLst/>
                <a:gdLst>
                  <a:gd name="T0" fmla="*/ 1475 w 2101"/>
                  <a:gd name="T1" fmla="*/ 920 h 1553"/>
                  <a:gd name="T2" fmla="*/ 1577 w 2101"/>
                  <a:gd name="T3" fmla="*/ 920 h 1553"/>
                  <a:gd name="T4" fmla="*/ 1809 w 2101"/>
                  <a:gd name="T5" fmla="*/ 914 h 1553"/>
                  <a:gd name="T6" fmla="*/ 2070 w 2101"/>
                  <a:gd name="T7" fmla="*/ 1100 h 1553"/>
                  <a:gd name="T8" fmla="*/ 2078 w 2101"/>
                  <a:gd name="T9" fmla="*/ 1264 h 1553"/>
                  <a:gd name="T10" fmla="*/ 1818 w 2101"/>
                  <a:gd name="T11" fmla="*/ 1206 h 1553"/>
                  <a:gd name="T12" fmla="*/ 1605 w 2101"/>
                  <a:gd name="T13" fmla="*/ 1014 h 1553"/>
                  <a:gd name="T14" fmla="*/ 1297 w 2101"/>
                  <a:gd name="T15" fmla="*/ 983 h 1553"/>
                  <a:gd name="T16" fmla="*/ 1136 w 2101"/>
                  <a:gd name="T17" fmla="*/ 935 h 1553"/>
                  <a:gd name="T18" fmla="*/ 1065 w 2101"/>
                  <a:gd name="T19" fmla="*/ 1005 h 1553"/>
                  <a:gd name="T20" fmla="*/ 887 w 2101"/>
                  <a:gd name="T21" fmla="*/ 1081 h 1553"/>
                  <a:gd name="T22" fmla="*/ 966 w 2101"/>
                  <a:gd name="T23" fmla="*/ 983 h 1553"/>
                  <a:gd name="T24" fmla="*/ 899 w 2101"/>
                  <a:gd name="T25" fmla="*/ 963 h 1553"/>
                  <a:gd name="T26" fmla="*/ 763 w 2101"/>
                  <a:gd name="T27" fmla="*/ 1117 h 1553"/>
                  <a:gd name="T28" fmla="*/ 741 w 2101"/>
                  <a:gd name="T29" fmla="*/ 1208 h 1553"/>
                  <a:gd name="T30" fmla="*/ 0 w 2101"/>
                  <a:gd name="T31" fmla="*/ 1553 h 1553"/>
                  <a:gd name="T32" fmla="*/ 179 w 2101"/>
                  <a:gd name="T33" fmla="*/ 1432 h 1553"/>
                  <a:gd name="T34" fmla="*/ 382 w 2101"/>
                  <a:gd name="T35" fmla="*/ 1334 h 1553"/>
                  <a:gd name="T36" fmla="*/ 551 w 2101"/>
                  <a:gd name="T37" fmla="*/ 1235 h 1553"/>
                  <a:gd name="T38" fmla="*/ 461 w 2101"/>
                  <a:gd name="T39" fmla="*/ 1178 h 1553"/>
                  <a:gd name="T40" fmla="*/ 372 w 2101"/>
                  <a:gd name="T41" fmla="*/ 1133 h 1553"/>
                  <a:gd name="T42" fmla="*/ 245 w 2101"/>
                  <a:gd name="T43" fmla="*/ 998 h 1553"/>
                  <a:gd name="T44" fmla="*/ 421 w 2101"/>
                  <a:gd name="T45" fmla="*/ 755 h 1553"/>
                  <a:gd name="T46" fmla="*/ 575 w 2101"/>
                  <a:gd name="T47" fmla="*/ 656 h 1553"/>
                  <a:gd name="T48" fmla="*/ 417 w 2101"/>
                  <a:gd name="T49" fmla="*/ 599 h 1553"/>
                  <a:gd name="T50" fmla="*/ 398 w 2101"/>
                  <a:gd name="T51" fmla="*/ 459 h 1553"/>
                  <a:gd name="T52" fmla="*/ 591 w 2101"/>
                  <a:gd name="T53" fmla="*/ 470 h 1553"/>
                  <a:gd name="T54" fmla="*/ 659 w 2101"/>
                  <a:gd name="T55" fmla="*/ 384 h 1553"/>
                  <a:gd name="T56" fmla="*/ 608 w 2101"/>
                  <a:gd name="T57" fmla="*/ 315 h 1553"/>
                  <a:gd name="T58" fmla="*/ 651 w 2101"/>
                  <a:gd name="T59" fmla="*/ 191 h 1553"/>
                  <a:gd name="T60" fmla="*/ 833 w 2101"/>
                  <a:gd name="T61" fmla="*/ 64 h 1553"/>
                  <a:gd name="T62" fmla="*/ 1117 w 2101"/>
                  <a:gd name="T63" fmla="*/ 9 h 1553"/>
                  <a:gd name="T64" fmla="*/ 1272 w 2101"/>
                  <a:gd name="T65" fmla="*/ 23 h 1553"/>
                  <a:gd name="T66" fmla="*/ 1565 w 2101"/>
                  <a:gd name="T67" fmla="*/ 5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01" h="1553">
                    <a:moveTo>
                      <a:pt x="1565" y="51"/>
                    </a:moveTo>
                    <a:lnTo>
                      <a:pt x="1475" y="920"/>
                    </a:lnTo>
                    <a:lnTo>
                      <a:pt x="1587" y="890"/>
                    </a:lnTo>
                    <a:lnTo>
                      <a:pt x="1577" y="920"/>
                    </a:lnTo>
                    <a:lnTo>
                      <a:pt x="1697" y="984"/>
                    </a:lnTo>
                    <a:lnTo>
                      <a:pt x="1809" y="914"/>
                    </a:lnTo>
                    <a:lnTo>
                      <a:pt x="1993" y="1084"/>
                    </a:lnTo>
                    <a:lnTo>
                      <a:pt x="2070" y="1100"/>
                    </a:lnTo>
                    <a:lnTo>
                      <a:pt x="2101" y="1155"/>
                    </a:lnTo>
                    <a:lnTo>
                      <a:pt x="2078" y="1264"/>
                    </a:lnTo>
                    <a:lnTo>
                      <a:pt x="1916" y="1278"/>
                    </a:lnTo>
                    <a:lnTo>
                      <a:pt x="1818" y="1206"/>
                    </a:lnTo>
                    <a:lnTo>
                      <a:pt x="1764" y="1124"/>
                    </a:lnTo>
                    <a:lnTo>
                      <a:pt x="1605" y="1014"/>
                    </a:lnTo>
                    <a:lnTo>
                      <a:pt x="1485" y="976"/>
                    </a:lnTo>
                    <a:lnTo>
                      <a:pt x="1297" y="983"/>
                    </a:lnTo>
                    <a:lnTo>
                      <a:pt x="1227" y="954"/>
                    </a:lnTo>
                    <a:lnTo>
                      <a:pt x="1136" y="935"/>
                    </a:lnTo>
                    <a:lnTo>
                      <a:pt x="1126" y="984"/>
                    </a:lnTo>
                    <a:lnTo>
                      <a:pt x="1065" y="1005"/>
                    </a:lnTo>
                    <a:lnTo>
                      <a:pt x="1059" y="1022"/>
                    </a:lnTo>
                    <a:lnTo>
                      <a:pt x="887" y="1081"/>
                    </a:lnTo>
                    <a:lnTo>
                      <a:pt x="907" y="1025"/>
                    </a:lnTo>
                    <a:lnTo>
                      <a:pt x="966" y="983"/>
                    </a:lnTo>
                    <a:lnTo>
                      <a:pt x="1005" y="922"/>
                    </a:lnTo>
                    <a:lnTo>
                      <a:pt x="899" y="963"/>
                    </a:lnTo>
                    <a:lnTo>
                      <a:pt x="786" y="1081"/>
                    </a:lnTo>
                    <a:lnTo>
                      <a:pt x="763" y="1117"/>
                    </a:lnTo>
                    <a:lnTo>
                      <a:pt x="811" y="1126"/>
                    </a:lnTo>
                    <a:lnTo>
                      <a:pt x="741" y="1208"/>
                    </a:lnTo>
                    <a:lnTo>
                      <a:pt x="373" y="1425"/>
                    </a:lnTo>
                    <a:lnTo>
                      <a:pt x="0" y="1553"/>
                    </a:lnTo>
                    <a:lnTo>
                      <a:pt x="1" y="1476"/>
                    </a:lnTo>
                    <a:lnTo>
                      <a:pt x="179" y="1432"/>
                    </a:lnTo>
                    <a:lnTo>
                      <a:pt x="200" y="1404"/>
                    </a:lnTo>
                    <a:lnTo>
                      <a:pt x="382" y="1334"/>
                    </a:lnTo>
                    <a:lnTo>
                      <a:pt x="439" y="1307"/>
                    </a:lnTo>
                    <a:lnTo>
                      <a:pt x="551" y="1235"/>
                    </a:lnTo>
                    <a:lnTo>
                      <a:pt x="570" y="1161"/>
                    </a:lnTo>
                    <a:lnTo>
                      <a:pt x="461" y="1178"/>
                    </a:lnTo>
                    <a:lnTo>
                      <a:pt x="376" y="1167"/>
                    </a:lnTo>
                    <a:lnTo>
                      <a:pt x="372" y="1133"/>
                    </a:lnTo>
                    <a:lnTo>
                      <a:pt x="388" y="1027"/>
                    </a:lnTo>
                    <a:lnTo>
                      <a:pt x="245" y="998"/>
                    </a:lnTo>
                    <a:lnTo>
                      <a:pt x="248" y="878"/>
                    </a:lnTo>
                    <a:lnTo>
                      <a:pt x="421" y="755"/>
                    </a:lnTo>
                    <a:lnTo>
                      <a:pt x="594" y="681"/>
                    </a:lnTo>
                    <a:lnTo>
                      <a:pt x="575" y="656"/>
                    </a:lnTo>
                    <a:lnTo>
                      <a:pt x="582" y="595"/>
                    </a:lnTo>
                    <a:lnTo>
                      <a:pt x="417" y="599"/>
                    </a:lnTo>
                    <a:lnTo>
                      <a:pt x="376" y="569"/>
                    </a:lnTo>
                    <a:lnTo>
                      <a:pt x="398" y="459"/>
                    </a:lnTo>
                    <a:lnTo>
                      <a:pt x="544" y="427"/>
                    </a:lnTo>
                    <a:lnTo>
                      <a:pt x="591" y="470"/>
                    </a:lnTo>
                    <a:lnTo>
                      <a:pt x="643" y="436"/>
                    </a:lnTo>
                    <a:lnTo>
                      <a:pt x="659" y="384"/>
                    </a:lnTo>
                    <a:lnTo>
                      <a:pt x="623" y="334"/>
                    </a:lnTo>
                    <a:lnTo>
                      <a:pt x="608" y="315"/>
                    </a:lnTo>
                    <a:lnTo>
                      <a:pt x="580" y="265"/>
                    </a:lnTo>
                    <a:lnTo>
                      <a:pt x="651" y="191"/>
                    </a:lnTo>
                    <a:lnTo>
                      <a:pt x="707" y="174"/>
                    </a:lnTo>
                    <a:lnTo>
                      <a:pt x="833" y="64"/>
                    </a:lnTo>
                    <a:lnTo>
                      <a:pt x="953" y="0"/>
                    </a:lnTo>
                    <a:lnTo>
                      <a:pt x="1117" y="9"/>
                    </a:lnTo>
                    <a:lnTo>
                      <a:pt x="1164" y="51"/>
                    </a:lnTo>
                    <a:lnTo>
                      <a:pt x="1272" y="23"/>
                    </a:lnTo>
                    <a:lnTo>
                      <a:pt x="1418" y="64"/>
                    </a:lnTo>
                    <a:lnTo>
                      <a:pt x="1565" y="5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86"/>
              <p:cNvSpPr>
                <a:spLocks/>
              </p:cNvSpPr>
              <p:nvPr/>
            </p:nvSpPr>
            <p:spPr bwMode="auto">
              <a:xfrm>
                <a:off x="490" y="1208"/>
                <a:ext cx="187" cy="297"/>
              </a:xfrm>
              <a:custGeom>
                <a:avLst/>
                <a:gdLst>
                  <a:gd name="T0" fmla="*/ 373 w 373"/>
                  <a:gd name="T1" fmla="*/ 0 h 593"/>
                  <a:gd name="T2" fmla="*/ 373 w 373"/>
                  <a:gd name="T3" fmla="*/ 467 h 593"/>
                  <a:gd name="T4" fmla="*/ 0 w 373"/>
                  <a:gd name="T5" fmla="*/ 593 h 593"/>
                  <a:gd name="T6" fmla="*/ 0 w 373"/>
                  <a:gd name="T7" fmla="*/ 128 h 593"/>
                  <a:gd name="T8" fmla="*/ 373 w 373"/>
                  <a:gd name="T9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593">
                    <a:moveTo>
                      <a:pt x="373" y="0"/>
                    </a:moveTo>
                    <a:lnTo>
                      <a:pt x="373" y="467"/>
                    </a:lnTo>
                    <a:lnTo>
                      <a:pt x="0" y="593"/>
                    </a:lnTo>
                    <a:lnTo>
                      <a:pt x="0" y="128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87"/>
              <p:cNvSpPr>
                <a:spLocks/>
              </p:cNvSpPr>
              <p:nvPr/>
            </p:nvSpPr>
            <p:spPr bwMode="auto">
              <a:xfrm>
                <a:off x="419" y="1293"/>
                <a:ext cx="47" cy="240"/>
              </a:xfrm>
              <a:custGeom>
                <a:avLst/>
                <a:gdLst>
                  <a:gd name="T0" fmla="*/ 93 w 93"/>
                  <a:gd name="T1" fmla="*/ 0 h 480"/>
                  <a:gd name="T2" fmla="*/ 93 w 93"/>
                  <a:gd name="T3" fmla="*/ 465 h 480"/>
                  <a:gd name="T4" fmla="*/ 0 w 93"/>
                  <a:gd name="T5" fmla="*/ 480 h 480"/>
                  <a:gd name="T6" fmla="*/ 0 w 93"/>
                  <a:gd name="T7" fmla="*/ 15 h 480"/>
                  <a:gd name="T8" fmla="*/ 93 w 93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480">
                    <a:moveTo>
                      <a:pt x="93" y="0"/>
                    </a:moveTo>
                    <a:lnTo>
                      <a:pt x="93" y="465"/>
                    </a:lnTo>
                    <a:lnTo>
                      <a:pt x="0" y="480"/>
                    </a:lnTo>
                    <a:lnTo>
                      <a:pt x="0" y="1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88"/>
              <p:cNvSpPr>
                <a:spLocks/>
              </p:cNvSpPr>
              <p:nvPr/>
            </p:nvSpPr>
            <p:spPr bwMode="auto">
              <a:xfrm>
                <a:off x="244" y="1265"/>
                <a:ext cx="222" cy="91"/>
              </a:xfrm>
              <a:custGeom>
                <a:avLst/>
                <a:gdLst>
                  <a:gd name="T0" fmla="*/ 433 w 443"/>
                  <a:gd name="T1" fmla="*/ 3 h 184"/>
                  <a:gd name="T2" fmla="*/ 443 w 443"/>
                  <a:gd name="T3" fmla="*/ 57 h 184"/>
                  <a:gd name="T4" fmla="*/ 350 w 443"/>
                  <a:gd name="T5" fmla="*/ 72 h 184"/>
                  <a:gd name="T6" fmla="*/ 164 w 443"/>
                  <a:gd name="T7" fmla="*/ 184 h 184"/>
                  <a:gd name="T8" fmla="*/ 0 w 443"/>
                  <a:gd name="T9" fmla="*/ 168 h 184"/>
                  <a:gd name="T10" fmla="*/ 43 w 443"/>
                  <a:gd name="T11" fmla="*/ 137 h 184"/>
                  <a:gd name="T12" fmla="*/ 132 w 443"/>
                  <a:gd name="T13" fmla="*/ 130 h 184"/>
                  <a:gd name="T14" fmla="*/ 302 w 443"/>
                  <a:gd name="T15" fmla="*/ 0 h 184"/>
                  <a:gd name="T16" fmla="*/ 433 w 443"/>
                  <a:gd name="T17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184">
                    <a:moveTo>
                      <a:pt x="433" y="3"/>
                    </a:moveTo>
                    <a:lnTo>
                      <a:pt x="443" y="57"/>
                    </a:lnTo>
                    <a:lnTo>
                      <a:pt x="350" y="72"/>
                    </a:lnTo>
                    <a:lnTo>
                      <a:pt x="164" y="184"/>
                    </a:lnTo>
                    <a:lnTo>
                      <a:pt x="0" y="168"/>
                    </a:lnTo>
                    <a:lnTo>
                      <a:pt x="43" y="137"/>
                    </a:lnTo>
                    <a:lnTo>
                      <a:pt x="132" y="130"/>
                    </a:lnTo>
                    <a:lnTo>
                      <a:pt x="302" y="0"/>
                    </a:lnTo>
                    <a:lnTo>
                      <a:pt x="433" y="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89"/>
              <p:cNvSpPr>
                <a:spLocks/>
              </p:cNvSpPr>
              <p:nvPr/>
            </p:nvSpPr>
            <p:spPr bwMode="auto">
              <a:xfrm>
                <a:off x="326" y="1300"/>
                <a:ext cx="93" cy="289"/>
              </a:xfrm>
              <a:custGeom>
                <a:avLst/>
                <a:gdLst>
                  <a:gd name="T0" fmla="*/ 186 w 186"/>
                  <a:gd name="T1" fmla="*/ 0 h 577"/>
                  <a:gd name="T2" fmla="*/ 186 w 186"/>
                  <a:gd name="T3" fmla="*/ 465 h 577"/>
                  <a:gd name="T4" fmla="*/ 0 w 186"/>
                  <a:gd name="T5" fmla="*/ 577 h 577"/>
                  <a:gd name="T6" fmla="*/ 0 w 186"/>
                  <a:gd name="T7" fmla="*/ 112 h 577"/>
                  <a:gd name="T8" fmla="*/ 186 w 186"/>
                  <a:gd name="T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577">
                    <a:moveTo>
                      <a:pt x="186" y="0"/>
                    </a:moveTo>
                    <a:lnTo>
                      <a:pt x="186" y="465"/>
                    </a:lnTo>
                    <a:lnTo>
                      <a:pt x="0" y="577"/>
                    </a:lnTo>
                    <a:lnTo>
                      <a:pt x="0" y="112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90"/>
              <p:cNvSpPr>
                <a:spLocks/>
              </p:cNvSpPr>
              <p:nvPr/>
            </p:nvSpPr>
            <p:spPr bwMode="auto">
              <a:xfrm>
                <a:off x="244" y="1348"/>
                <a:ext cx="82" cy="241"/>
              </a:xfrm>
              <a:custGeom>
                <a:avLst/>
                <a:gdLst>
                  <a:gd name="T0" fmla="*/ 164 w 164"/>
                  <a:gd name="T1" fmla="*/ 16 h 481"/>
                  <a:gd name="T2" fmla="*/ 164 w 164"/>
                  <a:gd name="T3" fmla="*/ 481 h 481"/>
                  <a:gd name="T4" fmla="*/ 0 w 164"/>
                  <a:gd name="T5" fmla="*/ 467 h 481"/>
                  <a:gd name="T6" fmla="*/ 0 w 164"/>
                  <a:gd name="T7" fmla="*/ 0 h 481"/>
                  <a:gd name="T8" fmla="*/ 164 w 164"/>
                  <a:gd name="T9" fmla="*/ 16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481">
                    <a:moveTo>
                      <a:pt x="164" y="16"/>
                    </a:moveTo>
                    <a:lnTo>
                      <a:pt x="164" y="481"/>
                    </a:lnTo>
                    <a:lnTo>
                      <a:pt x="0" y="467"/>
                    </a:lnTo>
                    <a:lnTo>
                      <a:pt x="0" y="0"/>
                    </a:lnTo>
                    <a:lnTo>
                      <a:pt x="164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91"/>
              <p:cNvSpPr>
                <a:spLocks/>
              </p:cNvSpPr>
              <p:nvPr/>
            </p:nvSpPr>
            <p:spPr bwMode="auto">
              <a:xfrm>
                <a:off x="108" y="1340"/>
                <a:ext cx="20" cy="234"/>
              </a:xfrm>
              <a:custGeom>
                <a:avLst/>
                <a:gdLst>
                  <a:gd name="T0" fmla="*/ 41 w 41"/>
                  <a:gd name="T1" fmla="*/ 3 h 468"/>
                  <a:gd name="T2" fmla="*/ 41 w 41"/>
                  <a:gd name="T3" fmla="*/ 468 h 468"/>
                  <a:gd name="T4" fmla="*/ 0 w 41"/>
                  <a:gd name="T5" fmla="*/ 466 h 468"/>
                  <a:gd name="T6" fmla="*/ 0 w 41"/>
                  <a:gd name="T7" fmla="*/ 0 h 468"/>
                  <a:gd name="T8" fmla="*/ 41 w 41"/>
                  <a:gd name="T9" fmla="*/ 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68">
                    <a:moveTo>
                      <a:pt x="41" y="3"/>
                    </a:moveTo>
                    <a:lnTo>
                      <a:pt x="41" y="468"/>
                    </a:lnTo>
                    <a:lnTo>
                      <a:pt x="0" y="466"/>
                    </a:lnTo>
                    <a:lnTo>
                      <a:pt x="0" y="0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92"/>
              <p:cNvSpPr>
                <a:spLocks/>
              </p:cNvSpPr>
              <p:nvPr/>
            </p:nvSpPr>
            <p:spPr bwMode="auto">
              <a:xfrm>
                <a:off x="128" y="1331"/>
                <a:ext cx="16" cy="243"/>
              </a:xfrm>
              <a:custGeom>
                <a:avLst/>
                <a:gdLst>
                  <a:gd name="T0" fmla="*/ 31 w 31"/>
                  <a:gd name="T1" fmla="*/ 0 h 487"/>
                  <a:gd name="T2" fmla="*/ 31 w 31"/>
                  <a:gd name="T3" fmla="*/ 465 h 487"/>
                  <a:gd name="T4" fmla="*/ 0 w 31"/>
                  <a:gd name="T5" fmla="*/ 487 h 487"/>
                  <a:gd name="T6" fmla="*/ 0 w 31"/>
                  <a:gd name="T7" fmla="*/ 22 h 487"/>
                  <a:gd name="T8" fmla="*/ 31 w 31"/>
                  <a:gd name="T9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87">
                    <a:moveTo>
                      <a:pt x="31" y="0"/>
                    </a:moveTo>
                    <a:lnTo>
                      <a:pt x="31" y="465"/>
                    </a:lnTo>
                    <a:lnTo>
                      <a:pt x="0" y="487"/>
                    </a:lnTo>
                    <a:lnTo>
                      <a:pt x="0" y="2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93"/>
              <p:cNvSpPr>
                <a:spLocks/>
              </p:cNvSpPr>
              <p:nvPr/>
            </p:nvSpPr>
            <p:spPr bwMode="auto">
              <a:xfrm>
                <a:off x="108" y="1321"/>
                <a:ext cx="36" cy="21"/>
              </a:xfrm>
              <a:custGeom>
                <a:avLst/>
                <a:gdLst>
                  <a:gd name="T0" fmla="*/ 72 w 72"/>
                  <a:gd name="T1" fmla="*/ 19 h 41"/>
                  <a:gd name="T2" fmla="*/ 41 w 72"/>
                  <a:gd name="T3" fmla="*/ 41 h 41"/>
                  <a:gd name="T4" fmla="*/ 0 w 72"/>
                  <a:gd name="T5" fmla="*/ 38 h 41"/>
                  <a:gd name="T6" fmla="*/ 4 w 72"/>
                  <a:gd name="T7" fmla="*/ 16 h 41"/>
                  <a:gd name="T8" fmla="*/ 32 w 72"/>
                  <a:gd name="T9" fmla="*/ 0 h 41"/>
                  <a:gd name="T10" fmla="*/ 72 w 72"/>
                  <a:gd name="T11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1">
                    <a:moveTo>
                      <a:pt x="72" y="19"/>
                    </a:moveTo>
                    <a:lnTo>
                      <a:pt x="41" y="41"/>
                    </a:lnTo>
                    <a:lnTo>
                      <a:pt x="0" y="38"/>
                    </a:lnTo>
                    <a:lnTo>
                      <a:pt x="4" y="16"/>
                    </a:lnTo>
                    <a:lnTo>
                      <a:pt x="32" y="0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94"/>
              <p:cNvSpPr>
                <a:spLocks/>
              </p:cNvSpPr>
              <p:nvPr/>
            </p:nvSpPr>
            <p:spPr bwMode="auto">
              <a:xfrm>
                <a:off x="228" y="1340"/>
                <a:ext cx="7" cy="248"/>
              </a:xfrm>
              <a:custGeom>
                <a:avLst/>
                <a:gdLst>
                  <a:gd name="T0" fmla="*/ 13 w 13"/>
                  <a:gd name="T1" fmla="*/ 0 h 496"/>
                  <a:gd name="T2" fmla="*/ 13 w 13"/>
                  <a:gd name="T3" fmla="*/ 467 h 496"/>
                  <a:gd name="T4" fmla="*/ 0 w 13"/>
                  <a:gd name="T5" fmla="*/ 496 h 496"/>
                  <a:gd name="T6" fmla="*/ 0 w 13"/>
                  <a:gd name="T7" fmla="*/ 31 h 496"/>
                  <a:gd name="T8" fmla="*/ 13 w 13"/>
                  <a:gd name="T9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96">
                    <a:moveTo>
                      <a:pt x="13" y="0"/>
                    </a:moveTo>
                    <a:lnTo>
                      <a:pt x="13" y="467"/>
                    </a:lnTo>
                    <a:lnTo>
                      <a:pt x="0" y="496"/>
                    </a:lnTo>
                    <a:lnTo>
                      <a:pt x="0" y="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95"/>
              <p:cNvSpPr>
                <a:spLocks/>
              </p:cNvSpPr>
              <p:nvPr/>
            </p:nvSpPr>
            <p:spPr bwMode="auto">
              <a:xfrm>
                <a:off x="194" y="1355"/>
                <a:ext cx="34" cy="245"/>
              </a:xfrm>
              <a:custGeom>
                <a:avLst/>
                <a:gdLst>
                  <a:gd name="T0" fmla="*/ 69 w 69"/>
                  <a:gd name="T1" fmla="*/ 0 h 490"/>
                  <a:gd name="T2" fmla="*/ 69 w 69"/>
                  <a:gd name="T3" fmla="*/ 465 h 490"/>
                  <a:gd name="T4" fmla="*/ 0 w 69"/>
                  <a:gd name="T5" fmla="*/ 490 h 490"/>
                  <a:gd name="T6" fmla="*/ 0 w 69"/>
                  <a:gd name="T7" fmla="*/ 25 h 490"/>
                  <a:gd name="T8" fmla="*/ 69 w 69"/>
                  <a:gd name="T9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90">
                    <a:moveTo>
                      <a:pt x="69" y="0"/>
                    </a:moveTo>
                    <a:lnTo>
                      <a:pt x="69" y="465"/>
                    </a:lnTo>
                    <a:lnTo>
                      <a:pt x="0" y="490"/>
                    </a:lnTo>
                    <a:lnTo>
                      <a:pt x="0" y="2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96"/>
              <p:cNvSpPr>
                <a:spLocks/>
              </p:cNvSpPr>
              <p:nvPr/>
            </p:nvSpPr>
            <p:spPr bwMode="auto">
              <a:xfrm>
                <a:off x="142" y="1340"/>
                <a:ext cx="93" cy="27"/>
              </a:xfrm>
              <a:custGeom>
                <a:avLst/>
                <a:gdLst>
                  <a:gd name="T0" fmla="*/ 143 w 185"/>
                  <a:gd name="T1" fmla="*/ 3 h 56"/>
                  <a:gd name="T2" fmla="*/ 185 w 185"/>
                  <a:gd name="T3" fmla="*/ 0 h 56"/>
                  <a:gd name="T4" fmla="*/ 172 w 185"/>
                  <a:gd name="T5" fmla="*/ 31 h 56"/>
                  <a:gd name="T6" fmla="*/ 103 w 185"/>
                  <a:gd name="T7" fmla="*/ 56 h 56"/>
                  <a:gd name="T8" fmla="*/ 0 w 185"/>
                  <a:gd name="T9" fmla="*/ 41 h 56"/>
                  <a:gd name="T10" fmla="*/ 17 w 185"/>
                  <a:gd name="T11" fmla="*/ 15 h 56"/>
                  <a:gd name="T12" fmla="*/ 143 w 185"/>
                  <a:gd name="T13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56">
                    <a:moveTo>
                      <a:pt x="143" y="3"/>
                    </a:moveTo>
                    <a:lnTo>
                      <a:pt x="185" y="0"/>
                    </a:lnTo>
                    <a:lnTo>
                      <a:pt x="172" y="31"/>
                    </a:lnTo>
                    <a:lnTo>
                      <a:pt x="103" y="56"/>
                    </a:lnTo>
                    <a:lnTo>
                      <a:pt x="0" y="41"/>
                    </a:lnTo>
                    <a:lnTo>
                      <a:pt x="17" y="15"/>
                    </a:lnTo>
                    <a:lnTo>
                      <a:pt x="143" y="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97"/>
              <p:cNvSpPr>
                <a:spLocks/>
              </p:cNvSpPr>
              <p:nvPr/>
            </p:nvSpPr>
            <p:spPr bwMode="auto">
              <a:xfrm>
                <a:off x="142" y="1360"/>
                <a:ext cx="52" cy="240"/>
              </a:xfrm>
              <a:custGeom>
                <a:avLst/>
                <a:gdLst>
                  <a:gd name="T0" fmla="*/ 103 w 103"/>
                  <a:gd name="T1" fmla="*/ 15 h 480"/>
                  <a:gd name="T2" fmla="*/ 103 w 103"/>
                  <a:gd name="T3" fmla="*/ 480 h 480"/>
                  <a:gd name="T4" fmla="*/ 0 w 103"/>
                  <a:gd name="T5" fmla="*/ 467 h 480"/>
                  <a:gd name="T6" fmla="*/ 0 w 103"/>
                  <a:gd name="T7" fmla="*/ 0 h 480"/>
                  <a:gd name="T8" fmla="*/ 103 w 103"/>
                  <a:gd name="T9" fmla="*/ 15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80">
                    <a:moveTo>
                      <a:pt x="103" y="15"/>
                    </a:moveTo>
                    <a:lnTo>
                      <a:pt x="103" y="480"/>
                    </a:lnTo>
                    <a:lnTo>
                      <a:pt x="0" y="467"/>
                    </a:lnTo>
                    <a:lnTo>
                      <a:pt x="0" y="0"/>
                    </a:lnTo>
                    <a:lnTo>
                      <a:pt x="103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98"/>
              <p:cNvSpPr>
                <a:spLocks/>
              </p:cNvSpPr>
              <p:nvPr/>
            </p:nvSpPr>
            <p:spPr bwMode="auto">
              <a:xfrm>
                <a:off x="65" y="1273"/>
                <a:ext cx="22" cy="9"/>
              </a:xfrm>
              <a:custGeom>
                <a:avLst/>
                <a:gdLst>
                  <a:gd name="T0" fmla="*/ 0 w 44"/>
                  <a:gd name="T1" fmla="*/ 0 h 19"/>
                  <a:gd name="T2" fmla="*/ 44 w 44"/>
                  <a:gd name="T3" fmla="*/ 0 h 19"/>
                  <a:gd name="T4" fmla="*/ 13 w 44"/>
                  <a:gd name="T5" fmla="*/ 19 h 19"/>
                  <a:gd name="T6" fmla="*/ 0 w 44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9">
                    <a:moveTo>
                      <a:pt x="0" y="0"/>
                    </a:moveTo>
                    <a:lnTo>
                      <a:pt x="44" y="0"/>
                    </a:lnTo>
                    <a:lnTo>
                      <a:pt x="1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99"/>
              <p:cNvSpPr>
                <a:spLocks/>
              </p:cNvSpPr>
              <p:nvPr/>
            </p:nvSpPr>
            <p:spPr bwMode="auto">
              <a:xfrm>
                <a:off x="72" y="1273"/>
                <a:ext cx="15" cy="242"/>
              </a:xfrm>
              <a:custGeom>
                <a:avLst/>
                <a:gdLst>
                  <a:gd name="T0" fmla="*/ 31 w 31"/>
                  <a:gd name="T1" fmla="*/ 0 h 484"/>
                  <a:gd name="T2" fmla="*/ 31 w 31"/>
                  <a:gd name="T3" fmla="*/ 465 h 484"/>
                  <a:gd name="T4" fmla="*/ 0 w 31"/>
                  <a:gd name="T5" fmla="*/ 484 h 484"/>
                  <a:gd name="T6" fmla="*/ 0 w 31"/>
                  <a:gd name="T7" fmla="*/ 19 h 484"/>
                  <a:gd name="T8" fmla="*/ 31 w 31"/>
                  <a:gd name="T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84">
                    <a:moveTo>
                      <a:pt x="31" y="0"/>
                    </a:moveTo>
                    <a:lnTo>
                      <a:pt x="31" y="465"/>
                    </a:lnTo>
                    <a:lnTo>
                      <a:pt x="0" y="484"/>
                    </a:lnTo>
                    <a:lnTo>
                      <a:pt x="0" y="1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00"/>
              <p:cNvSpPr>
                <a:spLocks/>
              </p:cNvSpPr>
              <p:nvPr/>
            </p:nvSpPr>
            <p:spPr bwMode="auto">
              <a:xfrm>
                <a:off x="65" y="1273"/>
                <a:ext cx="7" cy="242"/>
              </a:xfrm>
              <a:custGeom>
                <a:avLst/>
                <a:gdLst>
                  <a:gd name="T0" fmla="*/ 13 w 13"/>
                  <a:gd name="T1" fmla="*/ 19 h 484"/>
                  <a:gd name="T2" fmla="*/ 13 w 13"/>
                  <a:gd name="T3" fmla="*/ 484 h 484"/>
                  <a:gd name="T4" fmla="*/ 0 w 13"/>
                  <a:gd name="T5" fmla="*/ 465 h 484"/>
                  <a:gd name="T6" fmla="*/ 0 w 13"/>
                  <a:gd name="T7" fmla="*/ 0 h 484"/>
                  <a:gd name="T8" fmla="*/ 13 w 13"/>
                  <a:gd name="T9" fmla="*/ 1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84">
                    <a:moveTo>
                      <a:pt x="13" y="19"/>
                    </a:moveTo>
                    <a:lnTo>
                      <a:pt x="13" y="484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93" y="1297"/>
                <a:ext cx="6" cy="240"/>
              </a:xfrm>
              <a:custGeom>
                <a:avLst/>
                <a:gdLst>
                  <a:gd name="T0" fmla="*/ 12 w 12"/>
                  <a:gd name="T1" fmla="*/ 0 h 480"/>
                  <a:gd name="T2" fmla="*/ 12 w 12"/>
                  <a:gd name="T3" fmla="*/ 465 h 480"/>
                  <a:gd name="T4" fmla="*/ 0 w 12"/>
                  <a:gd name="T5" fmla="*/ 480 h 480"/>
                  <a:gd name="T6" fmla="*/ 0 w 12"/>
                  <a:gd name="T7" fmla="*/ 14 h 480"/>
                  <a:gd name="T8" fmla="*/ 12 w 12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80">
                    <a:moveTo>
                      <a:pt x="12" y="0"/>
                    </a:moveTo>
                    <a:lnTo>
                      <a:pt x="12" y="465"/>
                    </a:lnTo>
                    <a:lnTo>
                      <a:pt x="0" y="480"/>
                    </a:lnTo>
                    <a:lnTo>
                      <a:pt x="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65" y="1289"/>
                <a:ext cx="34" cy="18"/>
              </a:xfrm>
              <a:custGeom>
                <a:avLst/>
                <a:gdLst>
                  <a:gd name="T0" fmla="*/ 0 w 69"/>
                  <a:gd name="T1" fmla="*/ 17 h 35"/>
                  <a:gd name="T2" fmla="*/ 42 w 69"/>
                  <a:gd name="T3" fmla="*/ 0 h 35"/>
                  <a:gd name="T4" fmla="*/ 69 w 69"/>
                  <a:gd name="T5" fmla="*/ 16 h 35"/>
                  <a:gd name="T6" fmla="*/ 57 w 69"/>
                  <a:gd name="T7" fmla="*/ 30 h 35"/>
                  <a:gd name="T8" fmla="*/ 35 w 69"/>
                  <a:gd name="T9" fmla="*/ 35 h 35"/>
                  <a:gd name="T10" fmla="*/ 0 w 69"/>
                  <a:gd name="T11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5">
                    <a:moveTo>
                      <a:pt x="0" y="17"/>
                    </a:moveTo>
                    <a:lnTo>
                      <a:pt x="42" y="0"/>
                    </a:lnTo>
                    <a:lnTo>
                      <a:pt x="69" y="16"/>
                    </a:lnTo>
                    <a:lnTo>
                      <a:pt x="57" y="30"/>
                    </a:lnTo>
                    <a:lnTo>
                      <a:pt x="35" y="3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83" y="1305"/>
                <a:ext cx="10" cy="235"/>
              </a:xfrm>
              <a:custGeom>
                <a:avLst/>
                <a:gdLst>
                  <a:gd name="T0" fmla="*/ 22 w 22"/>
                  <a:gd name="T1" fmla="*/ 0 h 471"/>
                  <a:gd name="T2" fmla="*/ 22 w 22"/>
                  <a:gd name="T3" fmla="*/ 466 h 471"/>
                  <a:gd name="T4" fmla="*/ 0 w 22"/>
                  <a:gd name="T5" fmla="*/ 471 h 471"/>
                  <a:gd name="T6" fmla="*/ 0 w 22"/>
                  <a:gd name="T7" fmla="*/ 5 h 471"/>
                  <a:gd name="T8" fmla="*/ 22 w 22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71">
                    <a:moveTo>
                      <a:pt x="22" y="0"/>
                    </a:moveTo>
                    <a:lnTo>
                      <a:pt x="22" y="466"/>
                    </a:lnTo>
                    <a:lnTo>
                      <a:pt x="0" y="471"/>
                    </a:lnTo>
                    <a:lnTo>
                      <a:pt x="0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65" y="1298"/>
                <a:ext cx="18" cy="242"/>
              </a:xfrm>
              <a:custGeom>
                <a:avLst/>
                <a:gdLst>
                  <a:gd name="T0" fmla="*/ 35 w 35"/>
                  <a:gd name="T1" fmla="*/ 18 h 484"/>
                  <a:gd name="T2" fmla="*/ 35 w 35"/>
                  <a:gd name="T3" fmla="*/ 484 h 484"/>
                  <a:gd name="T4" fmla="*/ 0 w 35"/>
                  <a:gd name="T5" fmla="*/ 465 h 484"/>
                  <a:gd name="T6" fmla="*/ 0 w 35"/>
                  <a:gd name="T7" fmla="*/ 0 h 484"/>
                  <a:gd name="T8" fmla="*/ 35 w 35"/>
                  <a:gd name="T9" fmla="*/ 1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84">
                    <a:moveTo>
                      <a:pt x="35" y="18"/>
                    </a:moveTo>
                    <a:lnTo>
                      <a:pt x="35" y="484"/>
                    </a:lnTo>
                    <a:lnTo>
                      <a:pt x="0" y="465"/>
                    </a:lnTo>
                    <a:lnTo>
                      <a:pt x="0" y="0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Community of Owners </a:t>
            </a:r>
            <a:endParaRPr lang="en-US" dirty="0"/>
          </a:p>
        </p:txBody>
      </p:sp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7897-3FED-49DE-930C-887BCB3D0A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9626657" y="5653226"/>
            <a:ext cx="2336743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bg2"/>
                </a:solidFill>
              </a:rPr>
              <a:t>Percent of Total CUs:  </a:t>
            </a:r>
            <a:r>
              <a:rPr lang="en-US" sz="2400" b="1" dirty="0" smtClean="0">
                <a:solidFill>
                  <a:schemeClr val="bg2"/>
                </a:solidFill>
              </a:rPr>
              <a:t>62% 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25782" name="Line 118"/>
          <p:cNvSpPr>
            <a:spLocks noChangeShapeType="1"/>
          </p:cNvSpPr>
          <p:nvPr/>
        </p:nvSpPr>
        <p:spPr bwMode="auto">
          <a:xfrm>
            <a:off x="9954647" y="3204723"/>
            <a:ext cx="3810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802" name="Rectangle 138"/>
          <p:cNvSpPr>
            <a:spLocks noChangeArrowheads="1"/>
          </p:cNvSpPr>
          <p:nvPr/>
        </p:nvSpPr>
        <p:spPr bwMode="auto">
          <a:xfrm>
            <a:off x="9134843" y="4827783"/>
            <a:ext cx="2809875" cy="708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</a:rPr>
              <a:t>161 </a:t>
            </a:r>
            <a:r>
              <a:rPr lang="en-US" sz="1400" dirty="0" smtClean="0">
                <a:solidFill>
                  <a:schemeClr val="bg2"/>
                </a:solidFill>
              </a:rPr>
              <a:t>Credit </a:t>
            </a:r>
            <a:r>
              <a:rPr lang="en-US" sz="1400" dirty="0">
                <a:solidFill>
                  <a:schemeClr val="bg2"/>
                </a:solidFill>
              </a:rPr>
              <a:t>Union Owners</a:t>
            </a:r>
          </a:p>
          <a:p>
            <a:pPr algn="ctr" eaLnBrk="0" hangingPunct="0"/>
            <a:r>
              <a:rPr lang="en-US" sz="1400" dirty="0">
                <a:solidFill>
                  <a:schemeClr val="bg2"/>
                </a:solidFill>
              </a:rPr>
              <a:t>in </a:t>
            </a:r>
            <a:r>
              <a:rPr lang="en-US" sz="2000" b="1" dirty="0" smtClean="0">
                <a:solidFill>
                  <a:schemeClr val="bg2"/>
                </a:solidFill>
              </a:rPr>
              <a:t>28 </a:t>
            </a:r>
            <a:r>
              <a:rPr lang="en-US" sz="1400" dirty="0" smtClean="0">
                <a:solidFill>
                  <a:schemeClr val="bg2"/>
                </a:solidFill>
              </a:rPr>
              <a:t>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47" name="Rectangle 25"/>
          <p:cNvSpPr>
            <a:spLocks noChangeArrowheads="1"/>
          </p:cNvSpPr>
          <p:nvPr/>
        </p:nvSpPr>
        <p:spPr bwMode="auto">
          <a:xfrm>
            <a:off x="2487608" y="5105400"/>
            <a:ext cx="2336800" cy="1479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8" name="Picture 26" descr="cunorthwest-2_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59" y="5595937"/>
            <a:ext cx="1420813" cy="450850"/>
          </a:xfrm>
          <a:prstGeom prst="rect">
            <a:avLst/>
          </a:prstGeom>
          <a:noFill/>
        </p:spPr>
      </p:pic>
      <p:pic>
        <p:nvPicPr>
          <p:cNvPr id="149" name="Picture 27" descr="cuans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259" y="5257800"/>
            <a:ext cx="1438275" cy="265112"/>
          </a:xfrm>
          <a:prstGeom prst="rect">
            <a:avLst/>
          </a:prstGeom>
          <a:noFill/>
        </p:spPr>
      </p:pic>
      <p:pic>
        <p:nvPicPr>
          <p:cNvPr id="150" name="Picture 28" descr="cusouth_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258" y="6107113"/>
            <a:ext cx="1441450" cy="36036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606675" y="2102994"/>
            <a:ext cx="7987008" cy="3469131"/>
            <a:chOff x="365693" y="1955357"/>
            <a:chExt cx="7987008" cy="3469131"/>
          </a:xfrm>
          <a:solidFill>
            <a:schemeClr val="accent2"/>
          </a:solidFill>
        </p:grpSpPr>
        <p:sp>
          <p:nvSpPr>
            <p:cNvPr id="625783" name="Rectangle 119"/>
            <p:cNvSpPr>
              <a:spLocks noChangeArrowheads="1"/>
            </p:cNvSpPr>
            <p:nvPr/>
          </p:nvSpPr>
          <p:spPr bwMode="auto">
            <a:xfrm>
              <a:off x="3641725" y="2332038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25784" name="Rectangle 120"/>
            <p:cNvSpPr>
              <a:spLocks noChangeArrowheads="1"/>
            </p:cNvSpPr>
            <p:nvPr/>
          </p:nvSpPr>
          <p:spPr bwMode="auto">
            <a:xfrm>
              <a:off x="5218113" y="3170238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5785" name="Rectangle 121"/>
            <p:cNvSpPr>
              <a:spLocks noChangeArrowheads="1"/>
            </p:cNvSpPr>
            <p:nvPr/>
          </p:nvSpPr>
          <p:spPr bwMode="auto">
            <a:xfrm>
              <a:off x="6288359" y="5098265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25786" name="Rectangle 122"/>
            <p:cNvSpPr>
              <a:spLocks noChangeArrowheads="1"/>
            </p:cNvSpPr>
            <p:nvPr/>
          </p:nvSpPr>
          <p:spPr bwMode="auto">
            <a:xfrm>
              <a:off x="5216525" y="2400300"/>
              <a:ext cx="384721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5787" name="Rectangle 123"/>
            <p:cNvSpPr>
              <a:spLocks noChangeArrowheads="1"/>
            </p:cNvSpPr>
            <p:nvPr/>
          </p:nvSpPr>
          <p:spPr bwMode="auto">
            <a:xfrm>
              <a:off x="5927725" y="2103438"/>
              <a:ext cx="384721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70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5788" name="Rectangle 124"/>
            <p:cNvSpPr>
              <a:spLocks noChangeArrowheads="1"/>
            </p:cNvSpPr>
            <p:nvPr/>
          </p:nvSpPr>
          <p:spPr bwMode="auto">
            <a:xfrm>
              <a:off x="7161213" y="2555875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5789" name="Rectangle 125"/>
            <p:cNvSpPr>
              <a:spLocks noChangeArrowheads="1"/>
            </p:cNvSpPr>
            <p:nvPr/>
          </p:nvSpPr>
          <p:spPr bwMode="auto">
            <a:xfrm>
              <a:off x="8026400" y="3452813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25790" name="Rectangle 126"/>
            <p:cNvSpPr>
              <a:spLocks noChangeArrowheads="1"/>
            </p:cNvSpPr>
            <p:nvPr/>
          </p:nvSpPr>
          <p:spPr bwMode="auto">
            <a:xfrm>
              <a:off x="5686425" y="3170238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7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5791" name="Rectangle 127"/>
            <p:cNvSpPr>
              <a:spLocks noChangeArrowheads="1"/>
            </p:cNvSpPr>
            <p:nvPr/>
          </p:nvSpPr>
          <p:spPr bwMode="auto">
            <a:xfrm>
              <a:off x="6095999" y="3112488"/>
              <a:ext cx="384721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11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5792" name="Rectangle 128"/>
            <p:cNvSpPr>
              <a:spLocks noChangeArrowheads="1"/>
            </p:cNvSpPr>
            <p:nvPr/>
          </p:nvSpPr>
          <p:spPr bwMode="auto">
            <a:xfrm>
              <a:off x="3786188" y="4618038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1" name="Rectangle 138"/>
            <p:cNvSpPr>
              <a:spLocks noChangeArrowheads="1"/>
            </p:cNvSpPr>
            <p:nvPr/>
          </p:nvSpPr>
          <p:spPr bwMode="auto">
            <a:xfrm>
              <a:off x="365693" y="5033963"/>
              <a:ext cx="517525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129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 125"/>
            <p:cNvSpPr>
              <a:spLocks noChangeArrowheads="1"/>
            </p:cNvSpPr>
            <p:nvPr/>
          </p:nvSpPr>
          <p:spPr bwMode="auto">
            <a:xfrm>
              <a:off x="8067366" y="2133600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2133600" y="3276600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4" name="Rectangle 127"/>
            <p:cNvSpPr>
              <a:spLocks noChangeArrowheads="1"/>
            </p:cNvSpPr>
            <p:nvPr/>
          </p:nvSpPr>
          <p:spPr bwMode="auto">
            <a:xfrm>
              <a:off x="6477000" y="3429000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5" name="Rectangle 119"/>
            <p:cNvSpPr>
              <a:spLocks noChangeArrowheads="1"/>
            </p:cNvSpPr>
            <p:nvPr/>
          </p:nvSpPr>
          <p:spPr bwMode="auto">
            <a:xfrm>
              <a:off x="4671219" y="2812895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1" name="Rectangle 119"/>
            <p:cNvSpPr>
              <a:spLocks noChangeArrowheads="1"/>
            </p:cNvSpPr>
            <p:nvPr/>
          </p:nvSpPr>
          <p:spPr bwMode="auto">
            <a:xfrm>
              <a:off x="4517480" y="1955357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5" name="Rectangle 127"/>
            <p:cNvSpPr>
              <a:spLocks noChangeArrowheads="1"/>
            </p:cNvSpPr>
            <p:nvPr/>
          </p:nvSpPr>
          <p:spPr bwMode="auto">
            <a:xfrm>
              <a:off x="6796165" y="4005785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21" name="Rectangle 125"/>
            <p:cNvSpPr>
              <a:spLocks noChangeArrowheads="1"/>
            </p:cNvSpPr>
            <p:nvPr/>
          </p:nvSpPr>
          <p:spPr bwMode="auto">
            <a:xfrm>
              <a:off x="7402554" y="3999304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1428" y="1825181"/>
            <a:ext cx="3859051" cy="4204144"/>
            <a:chOff x="-639553" y="1637856"/>
            <a:chExt cx="3859051" cy="4204144"/>
          </a:xfrm>
          <a:solidFill>
            <a:srgbClr val="92D050"/>
          </a:solidFill>
        </p:grpSpPr>
        <p:sp>
          <p:nvSpPr>
            <p:cNvPr id="625793" name="Rectangle 129"/>
            <p:cNvSpPr>
              <a:spLocks noChangeArrowheads="1"/>
            </p:cNvSpPr>
            <p:nvPr/>
          </p:nvSpPr>
          <p:spPr bwMode="auto">
            <a:xfrm>
              <a:off x="915988" y="1739900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5801" name="Rectangle 137"/>
            <p:cNvSpPr>
              <a:spLocks noChangeArrowheads="1"/>
            </p:cNvSpPr>
            <p:nvPr/>
          </p:nvSpPr>
          <p:spPr bwMode="auto">
            <a:xfrm>
              <a:off x="914400" y="2362200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2" name="Rectangle 139"/>
            <p:cNvSpPr>
              <a:spLocks noChangeArrowheads="1"/>
            </p:cNvSpPr>
            <p:nvPr/>
          </p:nvSpPr>
          <p:spPr bwMode="auto">
            <a:xfrm>
              <a:off x="365694" y="5451475"/>
              <a:ext cx="517525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4" name="Rectangle 137"/>
            <p:cNvSpPr>
              <a:spLocks noChangeArrowheads="1"/>
            </p:cNvSpPr>
            <p:nvPr/>
          </p:nvSpPr>
          <p:spPr bwMode="auto">
            <a:xfrm>
              <a:off x="773906" y="3211514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2" name="Rectangle 137"/>
            <p:cNvSpPr>
              <a:spLocks noChangeArrowheads="1"/>
            </p:cNvSpPr>
            <p:nvPr/>
          </p:nvSpPr>
          <p:spPr bwMode="auto">
            <a:xfrm>
              <a:off x="2375166" y="1843437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137"/>
            <p:cNvSpPr>
              <a:spLocks noChangeArrowheads="1"/>
            </p:cNvSpPr>
            <p:nvPr/>
          </p:nvSpPr>
          <p:spPr bwMode="auto">
            <a:xfrm>
              <a:off x="2934163" y="3305304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>
                  <a:solidFill>
                    <a:schemeClr val="bg1"/>
                  </a:solidFill>
                </a:rPr>
                <a:t>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8" name="Rectangle 137"/>
            <p:cNvSpPr>
              <a:spLocks noChangeArrowheads="1"/>
            </p:cNvSpPr>
            <p:nvPr/>
          </p:nvSpPr>
          <p:spPr bwMode="auto">
            <a:xfrm>
              <a:off x="-639553" y="1637856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56" name="Picture 1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712" y="4191000"/>
            <a:ext cx="1611047" cy="11613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7" name="Line 118"/>
          <p:cNvSpPr>
            <a:spLocks noChangeShapeType="1"/>
          </p:cNvSpPr>
          <p:nvPr/>
        </p:nvSpPr>
        <p:spPr bwMode="auto">
          <a:xfrm>
            <a:off x="9662354" y="3489769"/>
            <a:ext cx="381000" cy="533400"/>
          </a:xfrm>
          <a:prstGeom prst="line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06675" y="3913211"/>
            <a:ext cx="7632618" cy="2573314"/>
            <a:chOff x="365694" y="3765574"/>
            <a:chExt cx="7632618" cy="2573314"/>
          </a:xfrm>
          <a:solidFill>
            <a:schemeClr val="accent6"/>
          </a:solidFill>
        </p:grpSpPr>
        <p:sp>
          <p:nvSpPr>
            <p:cNvPr id="158" name="Rectangle 125"/>
            <p:cNvSpPr>
              <a:spLocks noChangeArrowheads="1"/>
            </p:cNvSpPr>
            <p:nvPr/>
          </p:nvSpPr>
          <p:spPr bwMode="auto">
            <a:xfrm>
              <a:off x="7712977" y="3765574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53" name="Rectangle 140"/>
            <p:cNvSpPr>
              <a:spLocks noChangeArrowheads="1"/>
            </p:cNvSpPr>
            <p:nvPr/>
          </p:nvSpPr>
          <p:spPr bwMode="auto">
            <a:xfrm>
              <a:off x="365694" y="5948363"/>
              <a:ext cx="517525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smtClean="0"/>
                <a:t>12</a:t>
              </a:r>
              <a:endParaRPr lang="en-US" sz="1400" dirty="0"/>
            </a:p>
          </p:txBody>
        </p:sp>
        <p:sp>
          <p:nvSpPr>
            <p:cNvPr id="159" name="Rectangle 140"/>
            <p:cNvSpPr>
              <a:spLocks noChangeArrowheads="1"/>
            </p:cNvSpPr>
            <p:nvPr/>
          </p:nvSpPr>
          <p:spPr bwMode="auto">
            <a:xfrm>
              <a:off x="5181600" y="4448175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sp>
          <p:nvSpPr>
            <p:cNvPr id="160" name="Rectangle 140"/>
            <p:cNvSpPr>
              <a:spLocks noChangeArrowheads="1"/>
            </p:cNvSpPr>
            <p:nvPr/>
          </p:nvSpPr>
          <p:spPr bwMode="auto">
            <a:xfrm>
              <a:off x="5576888" y="4509167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64" name="Rectangle 140"/>
            <p:cNvSpPr>
              <a:spLocks noChangeArrowheads="1"/>
            </p:cNvSpPr>
            <p:nvPr/>
          </p:nvSpPr>
          <p:spPr bwMode="auto">
            <a:xfrm>
              <a:off x="4202115" y="4732212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22" name="Rectangle 125"/>
            <p:cNvSpPr>
              <a:spLocks noChangeArrowheads="1"/>
            </p:cNvSpPr>
            <p:nvPr/>
          </p:nvSpPr>
          <p:spPr bwMode="auto">
            <a:xfrm>
              <a:off x="6085683" y="4538498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/>
                <a:t>1</a:t>
              </a:r>
            </a:p>
          </p:txBody>
        </p:sp>
        <p:sp>
          <p:nvSpPr>
            <p:cNvPr id="220" name="Rectangle 140"/>
            <p:cNvSpPr>
              <a:spLocks noChangeArrowheads="1"/>
            </p:cNvSpPr>
            <p:nvPr/>
          </p:nvSpPr>
          <p:spPr bwMode="auto">
            <a:xfrm>
              <a:off x="4821921" y="4741698"/>
              <a:ext cx="280987" cy="301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400" dirty="0"/>
                <a:t>1</a:t>
              </a:r>
            </a:p>
          </p:txBody>
        </p:sp>
        <p:sp>
          <p:nvSpPr>
            <p:cNvPr id="226" name="Rectangle 125"/>
            <p:cNvSpPr>
              <a:spLocks noChangeArrowheads="1"/>
            </p:cNvSpPr>
            <p:nvPr/>
          </p:nvSpPr>
          <p:spPr bwMode="auto">
            <a:xfrm>
              <a:off x="6475477" y="5356015"/>
              <a:ext cx="28533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 dirty="0"/>
                <a:t>1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>
            <a:off x="9391454" y="3865366"/>
            <a:ext cx="278283" cy="2880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9266376" y="3726384"/>
            <a:ext cx="182742" cy="246221"/>
            <a:chOff x="4267417" y="5323294"/>
            <a:chExt cx="182742" cy="246221"/>
          </a:xfrm>
        </p:grpSpPr>
        <p:sp>
          <p:nvSpPr>
            <p:cNvPr id="224" name="Oval 223"/>
            <p:cNvSpPr/>
            <p:nvPr/>
          </p:nvSpPr>
          <p:spPr bwMode="auto">
            <a:xfrm>
              <a:off x="4285556" y="5373172"/>
              <a:ext cx="146464" cy="14646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Text Box 148"/>
            <p:cNvSpPr txBox="1">
              <a:spLocks noChangeArrowheads="1"/>
            </p:cNvSpPr>
            <p:nvPr/>
          </p:nvSpPr>
          <p:spPr bwMode="auto">
            <a:xfrm>
              <a:off x="4267417" y="5323294"/>
              <a:ext cx="1827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</a:t>
              </a:r>
              <a:endParaRPr lang="en-US" sz="1600" dirty="0">
                <a:solidFill>
                  <a:schemeClr val="accent2"/>
                </a:solidFill>
                <a:sym typeface="Monotype Sorts" pitchFamily="2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Board Elections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0" y="3810001"/>
            <a:ext cx="5486399" cy="1331662"/>
          </a:xfrm>
        </p:spPr>
        <p:txBody>
          <a:bodyPr/>
          <a:lstStyle/>
          <a:p>
            <a:r>
              <a:rPr lang="en-US" dirty="0" smtClean="0"/>
              <a:t>Representing the 2016 Nominating Committee:  Dean Wilson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Let’s vote!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2016AnnualMtg">
      <a:dk1>
        <a:srgbClr val="000099"/>
      </a:dk1>
      <a:lt1>
        <a:sysClr val="window" lastClr="FFFFFF"/>
      </a:lt1>
      <a:dk2>
        <a:srgbClr val="000099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4045</TotalTime>
  <Words>2079</Words>
  <Application>Microsoft Office PowerPoint</Application>
  <PresentationFormat>Widescreen</PresentationFormat>
  <Paragraphs>455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Century Gothic</vt:lpstr>
      <vt:lpstr>Comic Sans MS</vt:lpstr>
      <vt:lpstr>Monotype Sorts</vt:lpstr>
      <vt:lpstr>Segoe</vt:lpstr>
      <vt:lpstr>Symbol</vt:lpstr>
      <vt:lpstr>Tahoma</vt:lpstr>
      <vt:lpstr>Wingdings</vt:lpstr>
      <vt:lpstr>Wingdings 3</vt:lpstr>
      <vt:lpstr>Wisp</vt:lpstr>
      <vt:lpstr>Engaging the Builder’s Soul</vt:lpstr>
      <vt:lpstr>Agenda</vt:lpstr>
      <vt:lpstr>How do we engage the Builder’s Soul?</vt:lpstr>
      <vt:lpstr>Past and future</vt:lpstr>
      <vt:lpstr>Why we might be considered founders to the next generation of CU*Answers stakeholders</vt:lpstr>
      <vt:lpstr>PowerPoint Presentation</vt:lpstr>
      <vt:lpstr>Speaking of thank you... Welcome to 6 new owners in 3 states!</vt:lpstr>
      <vt:lpstr>Our Community of Owners </vt:lpstr>
      <vt:lpstr>2016 Board Elections</vt:lpstr>
      <vt:lpstr>Elections Market the Power  of Ownership</vt:lpstr>
      <vt:lpstr>Special thanks to this year’s  Nominating Committee</vt:lpstr>
      <vt:lpstr>Let’s hear from the  candidates</vt:lpstr>
      <vt:lpstr>Let’s hear from the  candidates</vt:lpstr>
      <vt:lpstr>A Look at The Numbers</vt:lpstr>
      <vt:lpstr>Net Income &amp; Patronage Dividends What do shareholders get, and what are we putting away for our future?</vt:lpstr>
      <vt:lpstr>2015 Numbers Worth Celebrating</vt:lpstr>
      <vt:lpstr>Year-end 2015 Dividend Payments These numbers can flex, and I predict they will again in the future</vt:lpstr>
      <vt:lpstr>2015 Return on Investment</vt:lpstr>
      <vt:lpstr>Understanding this formula is important to how we set the boundaries for our future</vt:lpstr>
      <vt:lpstr>Fueling a Rebirth</vt:lpstr>
      <vt:lpstr>Thinking About 2016 Year-End  cuasterisk.com network revenue numbers continue to impress</vt:lpstr>
      <vt:lpstr>Investing in a Community and Building a Network</vt:lpstr>
      <vt:lpstr>Projecting Shareholder Value Depending on when you bought in, your perspective is different</vt:lpstr>
      <vt:lpstr>The importance of our per-share price Balancing today’s payback against the value of your equity</vt:lpstr>
      <vt:lpstr>What a CFO might consider “burn it down” barriers</vt:lpstr>
      <vt:lpstr>The key to solving a riddle is identifying the tricky part</vt:lpstr>
      <vt:lpstr>The key to solving a riddle is identifying the tricky part</vt:lpstr>
      <vt:lpstr>The key to solving a riddle is identifying the tricky part</vt:lpstr>
      <vt:lpstr>Why I believe we need to be builders together</vt:lpstr>
      <vt:lpstr>I trust the path to sustainability starts with you</vt:lpstr>
      <vt:lpstr>I trust the path to sustainability starts with you</vt:lpstr>
      <vt:lpstr>I trust the path to sustainability starts with you</vt:lpstr>
      <vt:lpstr>Election Results</vt:lpstr>
      <vt:lpstr>Back to the party!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Moore</dc:creator>
  <cp:lastModifiedBy>Dawn Moore</cp:lastModifiedBy>
  <cp:revision>413</cp:revision>
  <cp:lastPrinted>2016-06-17T14:54:47Z</cp:lastPrinted>
  <dcterms:created xsi:type="dcterms:W3CDTF">2011-06-13T12:36:58Z</dcterms:created>
  <dcterms:modified xsi:type="dcterms:W3CDTF">2016-06-17T14:59:03Z</dcterms:modified>
</cp:coreProperties>
</file>