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4" r:id="rId1"/>
    <p:sldMasterId id="2147483746" r:id="rId2"/>
    <p:sldMasterId id="2147483789" r:id="rId3"/>
    <p:sldMasterId id="2147483797" r:id="rId4"/>
  </p:sldMasterIdLst>
  <p:notesMasterIdLst>
    <p:notesMasterId r:id="rId69"/>
  </p:notesMasterIdLst>
  <p:handoutMasterIdLst>
    <p:handoutMasterId r:id="rId70"/>
  </p:handoutMasterIdLst>
  <p:sldIdLst>
    <p:sldId id="361" r:id="rId5"/>
    <p:sldId id="259" r:id="rId6"/>
    <p:sldId id="831" r:id="rId7"/>
    <p:sldId id="834" r:id="rId8"/>
    <p:sldId id="845" r:id="rId9"/>
    <p:sldId id="870" r:id="rId10"/>
    <p:sldId id="871" r:id="rId11"/>
    <p:sldId id="877" r:id="rId12"/>
    <p:sldId id="880" r:id="rId13"/>
    <p:sldId id="873" r:id="rId14"/>
    <p:sldId id="897" r:id="rId15"/>
    <p:sldId id="846" r:id="rId16"/>
    <p:sldId id="443" r:id="rId17"/>
    <p:sldId id="642" r:id="rId18"/>
    <p:sldId id="643" r:id="rId19"/>
    <p:sldId id="645" r:id="rId20"/>
    <p:sldId id="826" r:id="rId21"/>
    <p:sldId id="577" r:id="rId22"/>
    <p:sldId id="858" r:id="rId23"/>
    <p:sldId id="859" r:id="rId24"/>
    <p:sldId id="860" r:id="rId25"/>
    <p:sldId id="861" r:id="rId26"/>
    <p:sldId id="578" r:id="rId27"/>
    <p:sldId id="579" r:id="rId28"/>
    <p:sldId id="855" r:id="rId29"/>
    <p:sldId id="856" r:id="rId30"/>
    <p:sldId id="857" r:id="rId31"/>
    <p:sldId id="911" r:id="rId32"/>
    <p:sldId id="916" r:id="rId33"/>
    <p:sldId id="838" r:id="rId34"/>
    <p:sldId id="881" r:id="rId35"/>
    <p:sldId id="882" r:id="rId36"/>
    <p:sldId id="899" r:id="rId37"/>
    <p:sldId id="900" r:id="rId38"/>
    <p:sldId id="885" r:id="rId39"/>
    <p:sldId id="839" r:id="rId40"/>
    <p:sldId id="901" r:id="rId41"/>
    <p:sldId id="902" r:id="rId42"/>
    <p:sldId id="903" r:id="rId43"/>
    <p:sldId id="907" r:id="rId44"/>
    <p:sldId id="908" r:id="rId45"/>
    <p:sldId id="888" r:id="rId46"/>
    <p:sldId id="851" r:id="rId47"/>
    <p:sldId id="890" r:id="rId48"/>
    <p:sldId id="914" r:id="rId49"/>
    <p:sldId id="842" r:id="rId50"/>
    <p:sldId id="920" r:id="rId51"/>
    <p:sldId id="924" r:id="rId52"/>
    <p:sldId id="925" r:id="rId53"/>
    <p:sldId id="921" r:id="rId54"/>
    <p:sldId id="926" r:id="rId55"/>
    <p:sldId id="927" r:id="rId56"/>
    <p:sldId id="928" r:id="rId57"/>
    <p:sldId id="929" r:id="rId58"/>
    <p:sldId id="931" r:id="rId59"/>
    <p:sldId id="932" r:id="rId60"/>
    <p:sldId id="892" r:id="rId61"/>
    <p:sldId id="894" r:id="rId62"/>
    <p:sldId id="933" r:id="rId63"/>
    <p:sldId id="930" r:id="rId64"/>
    <p:sldId id="836" r:id="rId65"/>
    <p:sldId id="697" r:id="rId66"/>
    <p:sldId id="913" r:id="rId67"/>
    <p:sldId id="847" r:id="rId6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CEO School" id="{EEBD7FE2-7CAB-4C80-926B-136D7DEBC3D1}">
          <p14:sldIdLst>
            <p14:sldId id="361"/>
            <p14:sldId id="259"/>
            <p14:sldId id="831"/>
          </p14:sldIdLst>
        </p14:section>
        <p14:section name="Dashboards" id="{BDA49FB2-4FB7-42D3-852E-68FD44F80A57}">
          <p14:sldIdLst>
            <p14:sldId id="834"/>
            <p14:sldId id="845"/>
            <p14:sldId id="870"/>
            <p14:sldId id="871"/>
            <p14:sldId id="877"/>
            <p14:sldId id="880"/>
            <p14:sldId id="873"/>
            <p14:sldId id="897"/>
          </p14:sldIdLst>
        </p14:section>
        <p14:section name="Dashboards" id="{5A425474-A3B8-49B6-B9E6-D10ADE6FD845}">
          <p14:sldIdLst>
            <p14:sldId id="846"/>
            <p14:sldId id="443"/>
            <p14:sldId id="642"/>
            <p14:sldId id="643"/>
            <p14:sldId id="645"/>
            <p14:sldId id="826"/>
            <p14:sldId id="577"/>
            <p14:sldId id="858"/>
            <p14:sldId id="859"/>
            <p14:sldId id="860"/>
            <p14:sldId id="861"/>
            <p14:sldId id="578"/>
            <p14:sldId id="579"/>
            <p14:sldId id="855"/>
            <p14:sldId id="856"/>
            <p14:sldId id="857"/>
            <p14:sldId id="911"/>
            <p14:sldId id="916"/>
          </p14:sldIdLst>
        </p14:section>
        <p14:section name="Data in the World" id="{DF001E12-5DED-4098-BAA8-4ECC636F8A51}">
          <p14:sldIdLst>
            <p14:sldId id="838"/>
            <p14:sldId id="881"/>
            <p14:sldId id="882"/>
            <p14:sldId id="899"/>
            <p14:sldId id="900"/>
            <p14:sldId id="885"/>
            <p14:sldId id="839"/>
            <p14:sldId id="901"/>
            <p14:sldId id="902"/>
            <p14:sldId id="903"/>
            <p14:sldId id="907"/>
            <p14:sldId id="908"/>
            <p14:sldId id="888"/>
            <p14:sldId id="851"/>
            <p14:sldId id="890"/>
            <p14:sldId id="914"/>
          </p14:sldIdLst>
        </p14:section>
        <p14:section name="Collab of Data Analysts" id="{20487E5F-17B1-412E-9F12-E6705006FC75}">
          <p14:sldIdLst>
            <p14:sldId id="842"/>
            <p14:sldId id="920"/>
            <p14:sldId id="924"/>
            <p14:sldId id="925"/>
            <p14:sldId id="921"/>
            <p14:sldId id="926"/>
            <p14:sldId id="927"/>
            <p14:sldId id="928"/>
            <p14:sldId id="929"/>
            <p14:sldId id="931"/>
            <p14:sldId id="932"/>
            <p14:sldId id="892"/>
            <p14:sldId id="894"/>
            <p14:sldId id="933"/>
            <p14:sldId id="930"/>
          </p14:sldIdLst>
        </p14:section>
        <p14:section name="Wrap-up" id="{7CF9C13F-8B68-4A88-94D4-F46FEB34EB78}">
          <p14:sldIdLst>
            <p14:sldId id="836"/>
            <p14:sldId id="697"/>
            <p14:sldId id="913"/>
            <p14:sldId id="847"/>
          </p14:sldIdLst>
        </p14:section>
      </p14:sectionLst>
    </p:ext>
    <p:ext uri="{EFAFB233-063F-42B5-8137-9DF3F51BA10A}">
      <p15:sldGuideLst xmlns:p15="http://schemas.microsoft.com/office/powerpoint/2012/main">
        <p15:guide id="1" orient="horz" pos="1968" userDrawn="1">
          <p15:clr>
            <a:srgbClr val="A4A3A4"/>
          </p15:clr>
        </p15:guide>
        <p15:guide id="2" pos="7360" userDrawn="1">
          <p15:clr>
            <a:srgbClr val="A4A3A4"/>
          </p15:clr>
        </p15:guide>
        <p15:guide id="3"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00"/>
    <a:srgbClr val="D56509"/>
    <a:srgbClr val="EDE2F6"/>
    <a:srgbClr val="00FF00"/>
    <a:srgbClr val="1B75BB"/>
    <a:srgbClr val="8CC63E"/>
    <a:srgbClr val="C0654C"/>
    <a:srgbClr val="4F271C"/>
    <a:srgbClr val="E7DE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9270" autoAdjust="0"/>
  </p:normalViewPr>
  <p:slideViewPr>
    <p:cSldViewPr>
      <p:cViewPr varScale="1">
        <p:scale>
          <a:sx n="90" d="100"/>
          <a:sy n="90" d="100"/>
        </p:scale>
        <p:origin x="470" y="53"/>
      </p:cViewPr>
      <p:guideLst>
        <p:guide orient="horz" pos="1968"/>
        <p:guide pos="7360"/>
        <p:guide/>
      </p:guideLst>
    </p:cSldViewPr>
  </p:slideViewPr>
  <p:outlineViewPr>
    <p:cViewPr>
      <p:scale>
        <a:sx n="33" d="100"/>
        <a:sy n="33" d="100"/>
      </p:scale>
      <p:origin x="0" y="-78206"/>
    </p:cViewPr>
  </p:outlineViewPr>
  <p:notesTextViewPr>
    <p:cViewPr>
      <p:scale>
        <a:sx n="100" d="100"/>
        <a:sy n="100" d="100"/>
      </p:scale>
      <p:origin x="0" y="0"/>
    </p:cViewPr>
  </p:notesTextViewPr>
  <p:sorterViewPr>
    <p:cViewPr>
      <p:scale>
        <a:sx n="70" d="100"/>
        <a:sy n="70" d="100"/>
      </p:scale>
      <p:origin x="0" y="0"/>
    </p:cViewPr>
  </p:sorterViewPr>
  <p:notesViewPr>
    <p:cSldViewPr>
      <p:cViewPr varScale="1">
        <p:scale>
          <a:sx n="75" d="100"/>
          <a:sy n="75" d="100"/>
        </p:scale>
        <p:origin x="2904" y="48"/>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2" y="8829967"/>
            <a:ext cx="7008778" cy="464820"/>
          </a:xfrm>
          <a:prstGeom prst="rect">
            <a:avLst/>
          </a:prstGeom>
        </p:spPr>
        <p:txBody>
          <a:bodyPr vert="horz" lIns="91440" tIns="45720" rIns="91440" bIns="45720" rtlCol="0" anchor="b"/>
          <a:lstStyle>
            <a:lvl1pPr algn="r">
              <a:defRPr sz="1200"/>
            </a:lvl1pPr>
          </a:lstStyle>
          <a:p>
            <a:pPr algn="ctr"/>
            <a:fld id="{4E250ACE-B4ED-4A1C-89CA-4BE599B32B7D}" type="slidenum">
              <a:rPr lang="en-US" smtClean="0"/>
              <a:pPr algn="ctr"/>
              <a:t>‹#›</a:t>
            </a:fld>
            <a:endParaRPr lang="en-US"/>
          </a:p>
        </p:txBody>
      </p:sp>
      <p:sp>
        <p:nvSpPr>
          <p:cNvPr id="2" name="Date Placeholder 1"/>
          <p:cNvSpPr>
            <a:spLocks noGrp="1"/>
          </p:cNvSpPr>
          <p:nvPr>
            <p:ph type="dt" sz="quarter" idx="1"/>
          </p:nvPr>
        </p:nvSpPr>
        <p:spPr>
          <a:xfrm>
            <a:off x="0" y="0"/>
            <a:ext cx="7008813" cy="465138"/>
          </a:xfrm>
          <a:prstGeom prst="rect">
            <a:avLst/>
          </a:prstGeom>
        </p:spPr>
        <p:txBody>
          <a:bodyPr vert="horz" lIns="91440" tIns="45720" rIns="91440" bIns="45720" rtlCol="0"/>
          <a:lstStyle>
            <a:lvl1pPr algn="r">
              <a:defRPr sz="1200"/>
            </a:lvl1pPr>
          </a:lstStyle>
          <a:p>
            <a:pPr>
              <a:defRPr/>
            </a:pPr>
            <a:r>
              <a:rPr lang="en-US" dirty="0"/>
              <a:t>2015 CEO Strategies Week</a:t>
            </a:r>
          </a:p>
          <a:p>
            <a:pPr>
              <a:defRPr/>
            </a:pPr>
            <a:r>
              <a:rPr lang="en-US" dirty="0" smtClean="0"/>
              <a:t>CEO School</a:t>
            </a:r>
            <a:endParaRPr lang="en-US" dirty="0"/>
          </a:p>
          <a:p>
            <a:pPr>
              <a:defRPr/>
            </a:pPr>
            <a:r>
              <a:rPr lang="en-US" dirty="0"/>
              <a:t>November </a:t>
            </a:r>
            <a:r>
              <a:rPr lang="en-US" dirty="0" smtClean="0"/>
              <a:t>11, </a:t>
            </a:r>
            <a:r>
              <a:rPr lang="en-US" dirty="0"/>
              <a:t>2015</a:t>
            </a:r>
            <a:endParaRPr lang="en-US" dirty="0"/>
          </a:p>
        </p:txBody>
      </p:sp>
    </p:spTree>
    <p:extLst>
      <p:ext uri="{BB962C8B-B14F-4D97-AF65-F5344CB8AC3E}">
        <p14:creationId xmlns:p14="http://schemas.microsoft.com/office/powerpoint/2010/main" val="185009285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40" y="0"/>
            <a:ext cx="3037840" cy="464820"/>
          </a:xfrm>
          <a:prstGeom prst="rect">
            <a:avLst/>
          </a:prstGeom>
        </p:spPr>
        <p:txBody>
          <a:bodyPr vert="horz" lIns="91440" tIns="45720" rIns="91440" bIns="45720" rtlCol="0"/>
          <a:lstStyle>
            <a:lvl1pPr algn="r">
              <a:defRPr sz="1200"/>
            </a:lvl1pPr>
          </a:lstStyle>
          <a:p>
            <a:fld id="{096251BB-EBCF-493C-8903-7DBED34ABCD6}" type="datetime1">
              <a:rPr lang="en-US" smtClean="0"/>
              <a:t>11/5/2015</a:t>
            </a:fld>
            <a:endParaRPr lang="en-US"/>
          </a:p>
        </p:txBody>
      </p:sp>
      <p:sp>
        <p:nvSpPr>
          <p:cNvPr id="5" name="Notes Placeholder 4"/>
          <p:cNvSpPr>
            <a:spLocks noGrp="1"/>
          </p:cNvSpPr>
          <p:nvPr>
            <p:ph type="body" sz="quarter" idx="3"/>
          </p:nvPr>
        </p:nvSpPr>
        <p:spPr>
          <a:xfrm>
            <a:off x="533400" y="4267200"/>
            <a:ext cx="6172200" cy="4648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5"/>
          </p:nvPr>
        </p:nvSpPr>
        <p:spPr>
          <a:xfrm>
            <a:off x="0" y="8829967"/>
            <a:ext cx="7008779" cy="464820"/>
          </a:xfrm>
          <a:prstGeom prst="rect">
            <a:avLst/>
          </a:prstGeom>
        </p:spPr>
        <p:txBody>
          <a:bodyPr vert="horz" lIns="91440" tIns="45720" rIns="91440" bIns="45720" rtlCol="0" anchor="b"/>
          <a:lstStyle>
            <a:lvl1pPr algn="ctr">
              <a:defRPr sz="1200"/>
            </a:lvl1pPr>
          </a:lstStyle>
          <a:p>
            <a:fld id="{724BCD9C-6906-478B-A001-972AE6D00AA3}" type="slidenum">
              <a:rPr lang="en-US" smtClean="0"/>
              <a:pPr/>
              <a:t>‹#›</a:t>
            </a:fld>
            <a:endParaRPr lang="en-US"/>
          </a:p>
        </p:txBody>
      </p:sp>
    </p:spTree>
    <p:extLst>
      <p:ext uri="{BB962C8B-B14F-4D97-AF65-F5344CB8AC3E}">
        <p14:creationId xmlns:p14="http://schemas.microsoft.com/office/powerpoint/2010/main" val="782605255"/>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3ECAB81C-2E18-46B0-900E-76057F357E93}" type="datetime1">
              <a:rPr lang="en-US" smtClean="0"/>
              <a:t>11/5/2015</a:t>
            </a:fld>
            <a:endParaRPr lang="en-US" dirty="0"/>
          </a:p>
        </p:txBody>
      </p:sp>
      <p:sp>
        <p:nvSpPr>
          <p:cNvPr id="5" name="Slide Number Placeholder 4"/>
          <p:cNvSpPr>
            <a:spLocks noGrp="1"/>
          </p:cNvSpPr>
          <p:nvPr>
            <p:ph type="sldNum" sz="quarter" idx="11"/>
          </p:nvPr>
        </p:nvSpPr>
        <p:spPr/>
        <p:txBody>
          <a:bodyPr/>
          <a:lstStyle/>
          <a:p>
            <a:fld id="{724BCD9C-6906-478B-A001-972AE6D00AA3}" type="slidenum">
              <a:rPr lang="en-US" smtClean="0"/>
              <a:pPr/>
              <a:t>1</a:t>
            </a:fld>
            <a:endParaRPr lang="en-US" dirty="0"/>
          </a:p>
        </p:txBody>
      </p:sp>
    </p:spTree>
    <p:extLst>
      <p:ext uri="{BB962C8B-B14F-4D97-AF65-F5344CB8AC3E}">
        <p14:creationId xmlns:p14="http://schemas.microsoft.com/office/powerpoint/2010/main" val="2644897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fld id="{44FD2036-FA36-4D83-B2BB-BFFFDB613259}" type="datetime1">
              <a:rPr lang="en-US" smtClean="0"/>
              <a:t>11/5/2015</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15</a:t>
            </a:fld>
            <a:endParaRPr lang="en-US"/>
          </a:p>
        </p:txBody>
      </p:sp>
    </p:spTree>
    <p:extLst>
      <p:ext uri="{BB962C8B-B14F-4D97-AF65-F5344CB8AC3E}">
        <p14:creationId xmlns:p14="http://schemas.microsoft.com/office/powerpoint/2010/main" val="1475371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p:cNvSpPr>
            <a:spLocks noGrp="1"/>
          </p:cNvSpPr>
          <p:nvPr>
            <p:ph type="dt" idx="10"/>
          </p:nvPr>
        </p:nvSpPr>
        <p:spPr/>
        <p:txBody>
          <a:bodyPr/>
          <a:lstStyle/>
          <a:p>
            <a:fld id="{EB25235B-4400-41F3-A7B9-BBEB27A9B4CE}" type="datetime1">
              <a:rPr lang="en-US" smtClean="0"/>
              <a:t>11/5/2015</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16</a:t>
            </a:fld>
            <a:endParaRPr lang="en-US"/>
          </a:p>
        </p:txBody>
      </p:sp>
    </p:spTree>
    <p:extLst>
      <p:ext uri="{BB962C8B-B14F-4D97-AF65-F5344CB8AC3E}">
        <p14:creationId xmlns:p14="http://schemas.microsoft.com/office/powerpoint/2010/main" val="1475371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Date Placeholder 3"/>
          <p:cNvSpPr>
            <a:spLocks noGrp="1"/>
          </p:cNvSpPr>
          <p:nvPr>
            <p:ph type="dt" idx="10"/>
          </p:nvPr>
        </p:nvSpPr>
        <p:spPr/>
        <p:txBody>
          <a:bodyPr/>
          <a:lstStyle/>
          <a:p>
            <a:fld id="{D9379ECF-F2CC-42D7-B35C-5F910F4AF15E}" type="datetime1">
              <a:rPr lang="en-US" smtClean="0"/>
              <a:t>11/5/2015</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17</a:t>
            </a:fld>
            <a:endParaRPr lang="en-US"/>
          </a:p>
        </p:txBody>
      </p:sp>
    </p:spTree>
    <p:extLst>
      <p:ext uri="{BB962C8B-B14F-4D97-AF65-F5344CB8AC3E}">
        <p14:creationId xmlns:p14="http://schemas.microsoft.com/office/powerpoint/2010/main" val="2941609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r>
              <a:rPr lang="en-US" dirty="0" smtClean="0"/>
              <a:t>#16</a:t>
            </a:r>
            <a:r>
              <a:rPr lang="en-US" baseline="0" dirty="0" smtClean="0"/>
              <a:t> is just a relabeling of the existing “Member Demographics” option</a:t>
            </a:r>
          </a:p>
          <a:p>
            <a:r>
              <a:rPr lang="en-US" baseline="0" dirty="0" smtClean="0"/>
              <a:t>#18 got enhancements in the 15.2 release – added text banking, e-notices, e-alerts to PPM/SPM config</a:t>
            </a:r>
            <a:endParaRPr lang="en-US" dirty="0"/>
          </a:p>
        </p:txBody>
      </p:sp>
      <p:sp>
        <p:nvSpPr>
          <p:cNvPr id="4" name="Date Placeholder 3"/>
          <p:cNvSpPr>
            <a:spLocks noGrp="1"/>
          </p:cNvSpPr>
          <p:nvPr>
            <p:ph type="dt" idx="10"/>
          </p:nvPr>
        </p:nvSpPr>
        <p:spPr/>
        <p:txBody>
          <a:bodyPr/>
          <a:lstStyle/>
          <a:p>
            <a:fld id="{C55F8DD7-0669-4DA7-A2B0-E86A94E10804}" type="datetime1">
              <a:rPr lang="en-US" smtClean="0"/>
              <a:t>11/5/2015</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18</a:t>
            </a:fld>
            <a:endParaRPr lang="en-US"/>
          </a:p>
        </p:txBody>
      </p:sp>
    </p:spTree>
    <p:extLst>
      <p:ext uri="{BB962C8B-B14F-4D97-AF65-F5344CB8AC3E}">
        <p14:creationId xmlns:p14="http://schemas.microsoft.com/office/powerpoint/2010/main" val="3683164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normAutofit/>
          </a:bodyPr>
          <a:lstStyle/>
          <a:p>
            <a:r>
              <a:rPr lang="en-US" dirty="0" smtClean="0"/>
              <a:t>See next few sidebar slides for #8, #9 &amp; #10</a:t>
            </a:r>
            <a:endParaRPr lang="en-US" dirty="0"/>
          </a:p>
        </p:txBody>
      </p:sp>
      <p:sp>
        <p:nvSpPr>
          <p:cNvPr id="4" name="Date Placeholder 3"/>
          <p:cNvSpPr>
            <a:spLocks noGrp="1"/>
          </p:cNvSpPr>
          <p:nvPr>
            <p:ph type="dt" idx="10"/>
          </p:nvPr>
        </p:nvSpPr>
        <p:spPr/>
        <p:txBody>
          <a:bodyPr/>
          <a:lstStyle/>
          <a:p>
            <a:fld id="{9EBF79EE-E6A0-44E4-8F06-33B7BA5705FF}" type="datetime1">
              <a:rPr lang="en-US" smtClean="0"/>
              <a:t>11/5/2015</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19</a:t>
            </a:fld>
            <a:endParaRPr lang="en-US"/>
          </a:p>
        </p:txBody>
      </p:sp>
    </p:spTree>
    <p:extLst>
      <p:ext uri="{BB962C8B-B14F-4D97-AF65-F5344CB8AC3E}">
        <p14:creationId xmlns:p14="http://schemas.microsoft.com/office/powerpoint/2010/main" val="1281551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Was released last Fall with the Budget phase 1 project</a:t>
            </a:r>
          </a:p>
        </p:txBody>
      </p:sp>
      <p:sp>
        <p:nvSpPr>
          <p:cNvPr id="4" name="Date Placeholder 3"/>
          <p:cNvSpPr>
            <a:spLocks noGrp="1"/>
          </p:cNvSpPr>
          <p:nvPr>
            <p:ph type="dt" idx="10"/>
          </p:nvPr>
        </p:nvSpPr>
        <p:spPr/>
        <p:txBody>
          <a:bodyPr/>
          <a:lstStyle/>
          <a:p>
            <a:fld id="{C77AC06E-019E-4CC5-8DB6-F065E10B40A2}" type="datetime1">
              <a:rPr lang="en-US" smtClean="0"/>
              <a:t>11/5/2015</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20</a:t>
            </a:fld>
            <a:endParaRPr lang="en-US"/>
          </a:p>
        </p:txBody>
      </p:sp>
    </p:spTree>
    <p:extLst>
      <p:ext uri="{BB962C8B-B14F-4D97-AF65-F5344CB8AC3E}">
        <p14:creationId xmlns:p14="http://schemas.microsoft.com/office/powerpoint/2010/main" val="3657531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Date Placeholder 3"/>
          <p:cNvSpPr>
            <a:spLocks noGrp="1"/>
          </p:cNvSpPr>
          <p:nvPr>
            <p:ph type="dt" idx="10"/>
          </p:nvPr>
        </p:nvSpPr>
        <p:spPr/>
        <p:txBody>
          <a:bodyPr/>
          <a:lstStyle/>
          <a:p>
            <a:fld id="{B98EFF1C-4406-4E2F-9838-D91D5C75DBD5}" type="datetime1">
              <a:rPr lang="en-US" smtClean="0"/>
              <a:t>11/5/2015</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21</a:t>
            </a:fld>
            <a:endParaRPr lang="en-US"/>
          </a:p>
        </p:txBody>
      </p:sp>
    </p:spTree>
    <p:extLst>
      <p:ext uri="{BB962C8B-B14F-4D97-AF65-F5344CB8AC3E}">
        <p14:creationId xmlns:p14="http://schemas.microsoft.com/office/powerpoint/2010/main" val="145094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Other portfolio</a:t>
            </a:r>
            <a:r>
              <a:rPr lang="en-US" baseline="0" dirty="0" smtClean="0"/>
              <a:t> dashboards are </a:t>
            </a:r>
            <a:r>
              <a:rPr lang="en-US" baseline="0" dirty="0" err="1" smtClean="0"/>
              <a:t>MNNEW</a:t>
            </a:r>
            <a:r>
              <a:rPr lang="en-US" baseline="0" dirty="0" smtClean="0"/>
              <a:t> 19 &amp; 20</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Date Placeholder 3"/>
          <p:cNvSpPr>
            <a:spLocks noGrp="1"/>
          </p:cNvSpPr>
          <p:nvPr>
            <p:ph type="dt" idx="10"/>
          </p:nvPr>
        </p:nvSpPr>
        <p:spPr/>
        <p:txBody>
          <a:bodyPr/>
          <a:lstStyle/>
          <a:p>
            <a:fld id="{44583824-616F-48E7-AA91-0CFB15499988}" type="datetime1">
              <a:rPr lang="en-US" smtClean="0"/>
              <a:t>11/5/2015</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22</a:t>
            </a:fld>
            <a:endParaRPr lang="en-US"/>
          </a:p>
        </p:txBody>
      </p:sp>
    </p:spTree>
    <p:extLst>
      <p:ext uri="{BB962C8B-B14F-4D97-AF65-F5344CB8AC3E}">
        <p14:creationId xmlns:p14="http://schemas.microsoft.com/office/powerpoint/2010/main" val="1749230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endParaRPr lang="en-US" baseline="0" dirty="0" smtClean="0"/>
          </a:p>
        </p:txBody>
      </p:sp>
      <p:sp>
        <p:nvSpPr>
          <p:cNvPr id="4" name="Date Placeholder 3"/>
          <p:cNvSpPr>
            <a:spLocks noGrp="1"/>
          </p:cNvSpPr>
          <p:nvPr>
            <p:ph type="dt" idx="10"/>
          </p:nvPr>
        </p:nvSpPr>
        <p:spPr/>
        <p:txBody>
          <a:bodyPr/>
          <a:lstStyle/>
          <a:p>
            <a:fld id="{71144C02-BF36-497B-BED9-8E406841FD6F}" type="datetime1">
              <a:rPr lang="en-US" smtClean="0"/>
              <a:t>11/5/2015</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23</a:t>
            </a:fld>
            <a:endParaRPr lang="en-US"/>
          </a:p>
        </p:txBody>
      </p:sp>
    </p:spTree>
    <p:extLst>
      <p:ext uri="{BB962C8B-B14F-4D97-AF65-F5344CB8AC3E}">
        <p14:creationId xmlns:p14="http://schemas.microsoft.com/office/powerpoint/2010/main" val="4232691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5DAAAE33-38F4-4CD4-B79F-82822EE947E3}" type="datetime1">
              <a:rPr lang="en-US" smtClean="0"/>
              <a:t>11/5/2015</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24</a:t>
            </a:fld>
            <a:endParaRPr lang="en-US"/>
          </a:p>
        </p:txBody>
      </p:sp>
    </p:spTree>
    <p:extLst>
      <p:ext uri="{BB962C8B-B14F-4D97-AF65-F5344CB8AC3E}">
        <p14:creationId xmlns:p14="http://schemas.microsoft.com/office/powerpoint/2010/main" val="673058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8A5CA4F-308D-4716-BD47-99AA4C955759}" type="datetime1">
              <a:rPr lang="en-US" smtClean="0"/>
              <a:t>11/5/2015</a:t>
            </a:fld>
            <a:endParaRPr lang="en-US" dirty="0"/>
          </a:p>
        </p:txBody>
      </p:sp>
      <p:sp>
        <p:nvSpPr>
          <p:cNvPr id="5" name="Slide Number Placeholder 4"/>
          <p:cNvSpPr>
            <a:spLocks noGrp="1"/>
          </p:cNvSpPr>
          <p:nvPr>
            <p:ph type="sldNum" sz="quarter" idx="11"/>
          </p:nvPr>
        </p:nvSpPr>
        <p:spPr/>
        <p:txBody>
          <a:bodyPr/>
          <a:lstStyle/>
          <a:p>
            <a:fld id="{724BCD9C-6906-478B-A001-972AE6D00AA3}" type="slidenum">
              <a:rPr lang="en-US" smtClean="0"/>
              <a:pPr/>
              <a:t>2</a:t>
            </a:fld>
            <a:endParaRPr lang="en-US" dirty="0"/>
          </a:p>
        </p:txBody>
      </p:sp>
    </p:spTree>
    <p:extLst>
      <p:ext uri="{BB962C8B-B14F-4D97-AF65-F5344CB8AC3E}">
        <p14:creationId xmlns:p14="http://schemas.microsoft.com/office/powerpoint/2010/main" val="2727643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C6E968C0-8BE5-41B9-8D14-F71748B0C640}" type="datetime1">
              <a:rPr lang="en-US" smtClean="0"/>
              <a:t>11/5/2015</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25</a:t>
            </a:fld>
            <a:endParaRPr lang="en-US"/>
          </a:p>
        </p:txBody>
      </p:sp>
    </p:spTree>
    <p:extLst>
      <p:ext uri="{BB962C8B-B14F-4D97-AF65-F5344CB8AC3E}">
        <p14:creationId xmlns:p14="http://schemas.microsoft.com/office/powerpoint/2010/main" val="983822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F94A8130-0A69-4BF8-ACF2-CEE3FFA2E2CD}" type="datetime1">
              <a:rPr lang="en-US" smtClean="0"/>
              <a:t>11/5/2015</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26</a:t>
            </a:fld>
            <a:endParaRPr lang="en-US"/>
          </a:p>
        </p:txBody>
      </p:sp>
    </p:spTree>
    <p:extLst>
      <p:ext uri="{BB962C8B-B14F-4D97-AF65-F5344CB8AC3E}">
        <p14:creationId xmlns:p14="http://schemas.microsoft.com/office/powerpoint/2010/main" val="1558462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E4C4FA18-3DEB-40C4-8FE4-14D13FF282F0}" type="datetime1">
              <a:rPr lang="en-US" smtClean="0"/>
              <a:t>11/5/2015</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27</a:t>
            </a:fld>
            <a:endParaRPr lang="en-US"/>
          </a:p>
        </p:txBody>
      </p:sp>
    </p:spTree>
    <p:extLst>
      <p:ext uri="{BB962C8B-B14F-4D97-AF65-F5344CB8AC3E}">
        <p14:creationId xmlns:p14="http://schemas.microsoft.com/office/powerpoint/2010/main" val="572487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WO/CO</a:t>
            </a:r>
            <a:r>
              <a:rPr lang="en-US" baseline="0" dirty="0" smtClean="0"/>
              <a:t> dashboard is </a:t>
            </a:r>
            <a:r>
              <a:rPr lang="en-US" baseline="0" dirty="0" err="1" smtClean="0"/>
              <a:t>MNNEW</a:t>
            </a:r>
            <a:r>
              <a:rPr lang="en-US" baseline="0" dirty="0" smtClean="0"/>
              <a:t> 20</a:t>
            </a:r>
          </a:p>
          <a:p>
            <a:r>
              <a:rPr lang="en-US" baseline="0" dirty="0" smtClean="0"/>
              <a:t>PIN/password resets is </a:t>
            </a:r>
            <a:r>
              <a:rPr lang="en-US" baseline="0" dirty="0" err="1" smtClean="0"/>
              <a:t>MNNEW</a:t>
            </a:r>
            <a:r>
              <a:rPr lang="en-US" baseline="0" dirty="0" smtClean="0"/>
              <a:t> 21</a:t>
            </a:r>
          </a:p>
          <a:p>
            <a:r>
              <a:rPr lang="en-US" baseline="0" dirty="0" smtClean="0"/>
              <a:t>Nothing on </a:t>
            </a:r>
            <a:r>
              <a:rPr lang="en-US" baseline="0" dirty="0" err="1" smtClean="0"/>
              <a:t>LFP</a:t>
            </a:r>
            <a:r>
              <a:rPr lang="en-US" baseline="0" dirty="0" smtClean="0"/>
              <a:t> net relationships or List Generator dashboard output yet</a:t>
            </a:r>
          </a:p>
          <a:p>
            <a:r>
              <a:rPr lang="en-US" baseline="0" dirty="0" smtClean="0"/>
              <a:t>Nothing on closed </a:t>
            </a:r>
            <a:r>
              <a:rPr lang="en-US" baseline="0" dirty="0" err="1" smtClean="0"/>
              <a:t>mbr</a:t>
            </a:r>
            <a:r>
              <a:rPr lang="en-US" baseline="0" dirty="0" smtClean="0"/>
              <a:t> analysis or the credit score clicks thing</a:t>
            </a:r>
          </a:p>
          <a:p>
            <a:r>
              <a:rPr lang="en-US" dirty="0" smtClean="0"/>
              <a:t>Other portfolio</a:t>
            </a:r>
            <a:r>
              <a:rPr lang="en-US" baseline="0" dirty="0" smtClean="0"/>
              <a:t> dashboards are </a:t>
            </a:r>
            <a:r>
              <a:rPr lang="en-US" baseline="0" dirty="0" err="1" smtClean="0"/>
              <a:t>MNNEW</a:t>
            </a:r>
            <a:r>
              <a:rPr lang="en-US" baseline="0" dirty="0" smtClean="0"/>
              <a:t> 19 &amp; 20</a:t>
            </a:r>
            <a:endParaRPr lang="en-US" dirty="0"/>
          </a:p>
        </p:txBody>
      </p:sp>
      <p:sp>
        <p:nvSpPr>
          <p:cNvPr id="4" name="Date Placeholder 3"/>
          <p:cNvSpPr>
            <a:spLocks noGrp="1"/>
          </p:cNvSpPr>
          <p:nvPr>
            <p:ph type="dt" idx="10"/>
          </p:nvPr>
        </p:nvSpPr>
        <p:spPr/>
        <p:txBody>
          <a:bodyPr/>
          <a:lstStyle/>
          <a:p>
            <a:fld id="{1DF6F8C5-1F3F-4917-B090-26F612D90BDE}" type="datetime1">
              <a:rPr lang="en-US" smtClean="0"/>
              <a:t>11/5/2015</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28</a:t>
            </a:fld>
            <a:endParaRPr lang="en-US"/>
          </a:p>
        </p:txBody>
      </p:sp>
    </p:spTree>
    <p:extLst>
      <p:ext uri="{BB962C8B-B14F-4D97-AF65-F5344CB8AC3E}">
        <p14:creationId xmlns:p14="http://schemas.microsoft.com/office/powerpoint/2010/main" val="22250869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7652C5E1-0FD5-41D0-A29F-2354673A2417}" type="datetime1">
              <a:rPr lang="en-US" smtClean="0"/>
              <a:t>11/5/2015</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43</a:t>
            </a:fld>
            <a:endParaRPr lang="en-US"/>
          </a:p>
        </p:txBody>
      </p:sp>
    </p:spTree>
    <p:extLst>
      <p:ext uri="{BB962C8B-B14F-4D97-AF65-F5344CB8AC3E}">
        <p14:creationId xmlns:p14="http://schemas.microsoft.com/office/powerpoint/2010/main" val="4110435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4E3C7FBB-BB76-438A-A96B-FD93D9E74736}" type="datetime1">
              <a:rPr lang="en-US" smtClean="0"/>
              <a:t>11/5/2015</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44</a:t>
            </a:fld>
            <a:endParaRPr lang="en-US"/>
          </a:p>
        </p:txBody>
      </p:sp>
    </p:spTree>
    <p:extLst>
      <p:ext uri="{BB962C8B-B14F-4D97-AF65-F5344CB8AC3E}">
        <p14:creationId xmlns:p14="http://schemas.microsoft.com/office/powerpoint/2010/main" val="2181169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0B3479DE-A1EA-4BFC-AF3C-542D5601807F}" type="datetime1">
              <a:rPr lang="en-US" smtClean="0"/>
              <a:t>11/5/2015</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45</a:t>
            </a:fld>
            <a:endParaRPr lang="en-US"/>
          </a:p>
        </p:txBody>
      </p:sp>
    </p:spTree>
    <p:extLst>
      <p:ext uri="{BB962C8B-B14F-4D97-AF65-F5344CB8AC3E}">
        <p14:creationId xmlns:p14="http://schemas.microsoft.com/office/powerpoint/2010/main" val="891048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p:txBody>
          <a:bodyPr>
            <a:normAutofit lnSpcReduction="10000"/>
          </a:bodyPr>
          <a:lstStyle/>
          <a:p>
            <a:r>
              <a:rPr lang="en-US" dirty="0" smtClean="0"/>
              <a:t>Change to 50 &gt; Enter</a:t>
            </a:r>
            <a:r>
              <a:rPr lang="en-US" baseline="0" dirty="0" smtClean="0"/>
              <a:t> &gt; Enter &gt; F9</a:t>
            </a:r>
          </a:p>
          <a:p>
            <a:r>
              <a:rPr lang="en-US" dirty="0" err="1" smtClean="0"/>
              <a:t>Liblist</a:t>
            </a:r>
            <a:r>
              <a:rPr lang="en-US" dirty="0" smtClean="0"/>
              <a:t>:</a:t>
            </a:r>
          </a:p>
          <a:p>
            <a:r>
              <a:rPr lang="en-US" dirty="0" smtClean="0"/>
              <a:t> 0</a:t>
            </a:r>
          </a:p>
          <a:p>
            <a:r>
              <a:rPr lang="en-US" dirty="0" smtClean="0"/>
              <a:t>   10    </a:t>
            </a:r>
            <a:r>
              <a:rPr lang="en-US" dirty="0" err="1" smtClean="0"/>
              <a:t>QTEMP</a:t>
            </a:r>
            <a:endParaRPr lang="en-US" dirty="0" smtClean="0"/>
          </a:p>
          <a:p>
            <a:r>
              <a:rPr lang="en-US" dirty="0" smtClean="0"/>
              <a:t>   20    PROJ40349F</a:t>
            </a:r>
          </a:p>
          <a:p>
            <a:r>
              <a:rPr lang="en-US" dirty="0" smtClean="0"/>
              <a:t>   30    </a:t>
            </a:r>
            <a:r>
              <a:rPr lang="en-US" dirty="0" err="1" smtClean="0"/>
              <a:t>TESTBT</a:t>
            </a:r>
            <a:endParaRPr lang="en-US" dirty="0" smtClean="0"/>
          </a:p>
          <a:p>
            <a:r>
              <a:rPr lang="en-US" dirty="0" smtClean="0"/>
              <a:t>   40    </a:t>
            </a:r>
            <a:r>
              <a:rPr lang="en-US" dirty="0" err="1" smtClean="0"/>
              <a:t>TESTBTE</a:t>
            </a:r>
            <a:endParaRPr lang="en-US" dirty="0" smtClean="0"/>
          </a:p>
          <a:p>
            <a:r>
              <a:rPr lang="en-US" dirty="0" smtClean="0"/>
              <a:t>   50    PROJ40349</a:t>
            </a:r>
          </a:p>
          <a:p>
            <a:r>
              <a:rPr lang="en-US" dirty="0" smtClean="0"/>
              <a:t>   60    </a:t>
            </a:r>
            <a:r>
              <a:rPr lang="en-US" dirty="0" err="1" smtClean="0"/>
              <a:t>CUBASEPTF</a:t>
            </a:r>
            <a:endParaRPr lang="en-US" dirty="0" smtClean="0"/>
          </a:p>
          <a:p>
            <a:r>
              <a:rPr lang="en-US" dirty="0" smtClean="0"/>
              <a:t>   70    CUBASE</a:t>
            </a:r>
          </a:p>
          <a:p>
            <a:r>
              <a:rPr lang="en-US" dirty="0" smtClean="0"/>
              <a:t>   80    </a:t>
            </a:r>
            <a:r>
              <a:rPr lang="en-US" dirty="0" err="1" smtClean="0"/>
              <a:t>CUBASEFILE</a:t>
            </a:r>
            <a:endParaRPr lang="en-US" dirty="0" smtClean="0"/>
          </a:p>
          <a:p>
            <a:r>
              <a:rPr lang="en-US" dirty="0" smtClean="0"/>
              <a:t>   90    </a:t>
            </a:r>
            <a:r>
              <a:rPr lang="en-US" dirty="0" err="1" smtClean="0"/>
              <a:t>CUBASEQ</a:t>
            </a:r>
            <a:endParaRPr lang="en-US" dirty="0" smtClean="0"/>
          </a:p>
          <a:p>
            <a:r>
              <a:rPr lang="en-US" dirty="0" smtClean="0"/>
              <a:t>  100    OPERATOR</a:t>
            </a:r>
          </a:p>
          <a:p>
            <a:r>
              <a:rPr lang="en-US" dirty="0" smtClean="0"/>
              <a:t>  110    </a:t>
            </a:r>
            <a:r>
              <a:rPr lang="en-US" dirty="0" err="1" smtClean="0"/>
              <a:t>QGPL</a:t>
            </a:r>
            <a:endParaRPr lang="en-US" dirty="0" smtClean="0"/>
          </a:p>
          <a:p>
            <a:r>
              <a:rPr lang="en-US" dirty="0" smtClean="0"/>
              <a:t>  120    </a:t>
            </a:r>
            <a:r>
              <a:rPr lang="en-US" dirty="0" err="1" smtClean="0"/>
              <a:t>WESCOSUPP</a:t>
            </a:r>
            <a:endParaRPr lang="en-US" dirty="0" smtClean="0"/>
          </a:p>
          <a:p>
            <a:r>
              <a:rPr lang="en-US" dirty="0" smtClean="0"/>
              <a:t>  130    WESCOSUPP2</a:t>
            </a:r>
          </a:p>
          <a:p>
            <a:r>
              <a:rPr lang="en-US" dirty="0" smtClean="0"/>
              <a:t>  140    </a:t>
            </a:r>
            <a:r>
              <a:rPr lang="en-US" dirty="0" err="1" smtClean="0"/>
              <a:t>OPERWDW</a:t>
            </a:r>
            <a:endParaRPr lang="en-US" dirty="0"/>
          </a:p>
        </p:txBody>
      </p:sp>
      <p:sp>
        <p:nvSpPr>
          <p:cNvPr id="4" name="Date Placeholder 3"/>
          <p:cNvSpPr>
            <a:spLocks noGrp="1"/>
          </p:cNvSpPr>
          <p:nvPr>
            <p:ph type="dt" idx="10"/>
          </p:nvPr>
        </p:nvSpPr>
        <p:spPr/>
        <p:txBody>
          <a:bodyPr/>
          <a:lstStyle/>
          <a:p>
            <a:fld id="{096251BB-EBCF-493C-8903-7DBED34ABCD6}" type="datetime1">
              <a:rPr lang="en-US" smtClean="0"/>
              <a:t>11/5/2015</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55</a:t>
            </a:fld>
            <a:endParaRPr lang="en-US"/>
          </a:p>
        </p:txBody>
      </p:sp>
    </p:spTree>
    <p:extLst>
      <p:ext uri="{BB962C8B-B14F-4D97-AF65-F5344CB8AC3E}">
        <p14:creationId xmlns:p14="http://schemas.microsoft.com/office/powerpoint/2010/main" val="947917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23C6E7D9-F233-4385-8E11-65EF7A08C4E3}" type="datetime1">
              <a:rPr lang="en-US" smtClean="0"/>
              <a:t>11/5/2015</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58</a:t>
            </a:fld>
            <a:endParaRPr lang="en-US"/>
          </a:p>
        </p:txBody>
      </p:sp>
    </p:spTree>
    <p:extLst>
      <p:ext uri="{BB962C8B-B14F-4D97-AF65-F5344CB8AC3E}">
        <p14:creationId xmlns:p14="http://schemas.microsoft.com/office/powerpoint/2010/main" val="31286723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a:xfrm>
            <a:off x="701041" y="4415790"/>
            <a:ext cx="5608320" cy="4183380"/>
          </a:xfrm>
          <a:prstGeom prst="rect">
            <a:avLst/>
          </a:prstGeom>
        </p:spPr>
        <p:txBody>
          <a:bodyPr/>
          <a:lstStyle/>
          <a:p>
            <a:endParaRPr lang="en-US"/>
          </a:p>
        </p:txBody>
      </p:sp>
      <p:sp>
        <p:nvSpPr>
          <p:cNvPr id="4" name="Slide Number Placeholder 3"/>
          <p:cNvSpPr>
            <a:spLocks noGrp="1"/>
          </p:cNvSpPr>
          <p:nvPr>
            <p:ph type="sldNum" sz="quarter" idx="10"/>
          </p:nvPr>
        </p:nvSpPr>
        <p:spPr>
          <a:xfrm>
            <a:off x="3971522" y="8830010"/>
            <a:ext cx="3037318" cy="464820"/>
          </a:xfrm>
          <a:prstGeom prst="rect">
            <a:avLst/>
          </a:prstGeom>
        </p:spPr>
        <p:txBody>
          <a:bodyPr/>
          <a:lstStyle/>
          <a:p>
            <a:pPr>
              <a:defRPr/>
            </a:pPr>
            <a:fld id="{E599F337-00A8-4255-A283-9C1500D14BA9}" type="slidenum">
              <a:rPr lang="en-US" smtClean="0"/>
              <a:pPr>
                <a:defRPr/>
              </a:pPr>
              <a:t>61</a:t>
            </a:fld>
            <a:endParaRPr lang="en-US"/>
          </a:p>
        </p:txBody>
      </p:sp>
    </p:spTree>
    <p:extLst>
      <p:ext uri="{BB962C8B-B14F-4D97-AF65-F5344CB8AC3E}">
        <p14:creationId xmlns:p14="http://schemas.microsoft.com/office/powerpoint/2010/main" val="2344203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9C8D59A2-4702-4FD3-921F-14F6BCB78577}" type="datetime1">
              <a:rPr lang="en-US" smtClean="0"/>
              <a:t>11/5/2015</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3</a:t>
            </a:fld>
            <a:endParaRPr lang="en-US"/>
          </a:p>
        </p:txBody>
      </p:sp>
    </p:spTree>
    <p:extLst>
      <p:ext uri="{BB962C8B-B14F-4D97-AF65-F5344CB8AC3E}">
        <p14:creationId xmlns:p14="http://schemas.microsoft.com/office/powerpoint/2010/main" val="13590870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6B1750FD-A04A-4B08-96B5-8250A0A2CBF2}" type="datetime1">
              <a:rPr lang="en-US" smtClean="0"/>
              <a:t>11/5/2015</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62</a:t>
            </a:fld>
            <a:endParaRPr lang="en-US"/>
          </a:p>
        </p:txBody>
      </p:sp>
    </p:spTree>
    <p:extLst>
      <p:ext uri="{BB962C8B-B14F-4D97-AF65-F5344CB8AC3E}">
        <p14:creationId xmlns:p14="http://schemas.microsoft.com/office/powerpoint/2010/main" val="36356907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Click on the picture to go to that URL</a:t>
            </a:r>
            <a:endParaRPr lang="en-US" dirty="0"/>
          </a:p>
        </p:txBody>
      </p:sp>
      <p:sp>
        <p:nvSpPr>
          <p:cNvPr id="4" name="Date Placeholder 3"/>
          <p:cNvSpPr>
            <a:spLocks noGrp="1"/>
          </p:cNvSpPr>
          <p:nvPr>
            <p:ph type="dt" idx="10"/>
          </p:nvPr>
        </p:nvSpPr>
        <p:spPr/>
        <p:txBody>
          <a:bodyPr/>
          <a:lstStyle/>
          <a:p>
            <a:fld id="{13A7458F-EE66-4444-9782-E028EF68FB49}" type="datetime1">
              <a:rPr lang="en-US" smtClean="0"/>
              <a:t>11/5/2015</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63</a:t>
            </a:fld>
            <a:endParaRPr lang="en-US"/>
          </a:p>
        </p:txBody>
      </p:sp>
    </p:spTree>
    <p:extLst>
      <p:ext uri="{BB962C8B-B14F-4D97-AF65-F5344CB8AC3E}">
        <p14:creationId xmlns:p14="http://schemas.microsoft.com/office/powerpoint/2010/main" val="3241663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24FEB3B2-E36E-4758-BCD2-A4C6D3054CDE}" type="datetime1">
              <a:rPr lang="en-US" smtClean="0"/>
              <a:t>11/5/2015</a:t>
            </a:fld>
            <a:endParaRPr lang="en-US" dirty="0"/>
          </a:p>
        </p:txBody>
      </p:sp>
      <p:sp>
        <p:nvSpPr>
          <p:cNvPr id="5" name="Slide Number Placeholder 4"/>
          <p:cNvSpPr>
            <a:spLocks noGrp="1"/>
          </p:cNvSpPr>
          <p:nvPr>
            <p:ph type="sldNum" sz="quarter" idx="11"/>
          </p:nvPr>
        </p:nvSpPr>
        <p:spPr/>
        <p:txBody>
          <a:bodyPr/>
          <a:lstStyle/>
          <a:p>
            <a:fld id="{724BCD9C-6906-478B-A001-972AE6D00AA3}" type="slidenum">
              <a:rPr lang="en-US" smtClean="0"/>
              <a:pPr/>
              <a:t>7</a:t>
            </a:fld>
            <a:endParaRPr lang="en-US" dirty="0"/>
          </a:p>
        </p:txBody>
      </p:sp>
    </p:spTree>
    <p:extLst>
      <p:ext uri="{BB962C8B-B14F-4D97-AF65-F5344CB8AC3E}">
        <p14:creationId xmlns:p14="http://schemas.microsoft.com/office/powerpoint/2010/main" val="1339034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31845BED-FD18-4095-9E98-30CBC86C6280}" type="datetime1">
              <a:rPr lang="en-US" smtClean="0"/>
              <a:t>11/5/2015</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8</a:t>
            </a:fld>
            <a:endParaRPr lang="en-US"/>
          </a:p>
        </p:txBody>
      </p:sp>
    </p:spTree>
    <p:extLst>
      <p:ext uri="{BB962C8B-B14F-4D97-AF65-F5344CB8AC3E}">
        <p14:creationId xmlns:p14="http://schemas.microsoft.com/office/powerpoint/2010/main" val="4099176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785931E0-277C-4FBA-873D-1CCEFCD9466E}" type="datetime1">
              <a:rPr lang="en-US" smtClean="0"/>
              <a:t>11/5/2015</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10</a:t>
            </a:fld>
            <a:endParaRPr lang="en-US"/>
          </a:p>
        </p:txBody>
      </p:sp>
    </p:spTree>
    <p:extLst>
      <p:ext uri="{BB962C8B-B14F-4D97-AF65-F5344CB8AC3E}">
        <p14:creationId xmlns:p14="http://schemas.microsoft.com/office/powerpoint/2010/main" val="2588697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2386DD3D-0B7C-4B38-AC18-E1DC938F77B7}" type="datetime1">
              <a:rPr lang="en-US" smtClean="0"/>
              <a:t>11/5/2015</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12</a:t>
            </a:fld>
            <a:endParaRPr lang="en-US"/>
          </a:p>
        </p:txBody>
      </p:sp>
    </p:spTree>
    <p:extLst>
      <p:ext uri="{BB962C8B-B14F-4D97-AF65-F5344CB8AC3E}">
        <p14:creationId xmlns:p14="http://schemas.microsoft.com/office/powerpoint/2010/main" val="2488926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492DDDAC-274C-46FB-BF43-20ADB022BD03}" type="datetime1">
              <a:rPr lang="en-US" smtClean="0"/>
              <a:t>11/5/2015</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13</a:t>
            </a:fld>
            <a:endParaRPr lang="en-US"/>
          </a:p>
        </p:txBody>
      </p:sp>
    </p:spTree>
    <p:extLst>
      <p:ext uri="{BB962C8B-B14F-4D97-AF65-F5344CB8AC3E}">
        <p14:creationId xmlns:p14="http://schemas.microsoft.com/office/powerpoint/2010/main" val="3563073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r>
              <a:rPr lang="en-US" dirty="0" smtClean="0"/>
              <a:t>Suggest</a:t>
            </a:r>
            <a:r>
              <a:rPr lang="en-US" baseline="0" dirty="0" smtClean="0"/>
              <a:t> showing the login &gt; #4 process, then when you are navigating to these menus, as much as possible use “back” to go to MNMGMX and choose the menu name from there (rather than using the MNXXXX shortcut)</a:t>
            </a:r>
            <a:endParaRPr lang="en-US" dirty="0"/>
          </a:p>
        </p:txBody>
      </p:sp>
      <p:sp>
        <p:nvSpPr>
          <p:cNvPr id="4" name="Date Placeholder 3"/>
          <p:cNvSpPr>
            <a:spLocks noGrp="1"/>
          </p:cNvSpPr>
          <p:nvPr>
            <p:ph type="dt" idx="10"/>
          </p:nvPr>
        </p:nvSpPr>
        <p:spPr/>
        <p:txBody>
          <a:bodyPr/>
          <a:lstStyle/>
          <a:p>
            <a:fld id="{CE0A52CD-5986-4B60-908F-E70794CC68D0}" type="datetime1">
              <a:rPr lang="en-US" smtClean="0"/>
              <a:t>11/5/2015</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14</a:t>
            </a:fld>
            <a:endParaRPr lang="en-US"/>
          </a:p>
        </p:txBody>
      </p:sp>
    </p:spTree>
    <p:extLst>
      <p:ext uri="{BB962C8B-B14F-4D97-AF65-F5344CB8AC3E}">
        <p14:creationId xmlns:p14="http://schemas.microsoft.com/office/powerpoint/2010/main" val="28502754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711200" y="5029200"/>
            <a:ext cx="4876800" cy="1066800"/>
          </a:xfrm>
        </p:spPr>
        <p:txBody>
          <a:bodyPr>
            <a:normAutofit/>
          </a:bodyPr>
          <a:lstStyle>
            <a:lvl1pPr marL="0" indent="0" algn="l">
              <a:buNone/>
              <a:defRPr sz="1800" b="1"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13150"/>
          <a:stretch/>
        </p:blipFill>
        <p:spPr>
          <a:xfrm>
            <a:off x="0" y="227881"/>
            <a:ext cx="12192000" cy="3911243"/>
          </a:xfrm>
          <a:prstGeom prst="rect">
            <a:avLst/>
          </a:prstGeom>
        </p:spPr>
      </p:pic>
      <p:sp>
        <p:nvSpPr>
          <p:cNvPr id="14" name="Rectangle 13"/>
          <p:cNvSpPr/>
          <p:nvPr/>
        </p:nvSpPr>
        <p:spPr>
          <a:xfrm>
            <a:off x="0" y="6477000"/>
            <a:ext cx="12192000" cy="381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3" name="Straight Connector 12"/>
          <p:cNvCxnSpPr/>
          <p:nvPr/>
        </p:nvCxnSpPr>
        <p:spPr>
          <a:xfrm>
            <a:off x="0" y="6432604"/>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0" y="0"/>
            <a:ext cx="12192000" cy="76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609600" y="3048000"/>
            <a:ext cx="5080000" cy="175260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800"/>
          </a:p>
        </p:txBody>
      </p:sp>
      <p:sp>
        <p:nvSpPr>
          <p:cNvPr id="12" name="Title 1"/>
          <p:cNvSpPr>
            <a:spLocks noGrp="1"/>
          </p:cNvSpPr>
          <p:nvPr>
            <p:ph type="ctrTitle"/>
          </p:nvPr>
        </p:nvSpPr>
        <p:spPr>
          <a:xfrm>
            <a:off x="711200" y="3273425"/>
            <a:ext cx="4673600" cy="1470025"/>
          </a:xfrm>
        </p:spPr>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l">
              <a:defRPr sz="3600" b="1" cap="small" spc="0" baseline="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defRPr>
            </a:lvl1pPr>
          </a:lstStyle>
          <a:p>
            <a:r>
              <a:rPr lang="en-US" dirty="0" smtClean="0"/>
              <a:t>Click to edit Master title style</a:t>
            </a:r>
            <a:endParaRPr lang="en-US" dirty="0"/>
          </a:p>
        </p:txBody>
      </p:sp>
      <p:sp>
        <p:nvSpPr>
          <p:cNvPr id="18" name="Rectangle 17"/>
          <p:cNvSpPr/>
          <p:nvPr userDrawn="1"/>
        </p:nvSpPr>
        <p:spPr>
          <a:xfrm>
            <a:off x="609600" y="685800"/>
            <a:ext cx="5080000" cy="2362200"/>
          </a:xfrm>
          <a:prstGeom prst="rect">
            <a:avLst/>
          </a:prstGeom>
          <a:solidFill>
            <a:srgbClr val="00ADEF">
              <a:alpha val="69804"/>
            </a:srgb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0639" y="228601"/>
            <a:ext cx="2302574" cy="300203"/>
          </a:xfrm>
          <a:prstGeom prst="rect">
            <a:avLst/>
          </a:prstGeom>
        </p:spPr>
      </p:pic>
      <p:pic>
        <p:nvPicPr>
          <p:cNvPr id="22" name="Picture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4800" y="114503"/>
            <a:ext cx="476332" cy="476332"/>
          </a:xfrm>
          <a:prstGeom prst="rect">
            <a:avLst/>
          </a:prstGeom>
        </p:spPr>
      </p:pic>
    </p:spTree>
    <p:extLst>
      <p:ext uri="{BB962C8B-B14F-4D97-AF65-F5344CB8AC3E}">
        <p14:creationId xmlns:p14="http://schemas.microsoft.com/office/powerpoint/2010/main" val="130889546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Rectangle 1"/>
          <p:cNvSpPr/>
          <p:nvPr userDrawn="1"/>
        </p:nvSpPr>
        <p:spPr>
          <a:xfrm>
            <a:off x="0" y="3188110"/>
            <a:ext cx="12192000" cy="33912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515289" y="3055951"/>
            <a:ext cx="5080000" cy="3497250"/>
          </a:xfrm>
          <a:prstGeom prst="rect">
            <a:avLst/>
          </a:prstGeom>
          <a:solidFill>
            <a:srgbClr val="FFFFFF"/>
          </a:solidFill>
          <a:ln w="3175">
            <a:solidFill>
              <a:schemeClr val="bg1">
                <a:lumMod val="50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800"/>
          </a:p>
        </p:txBody>
      </p:sp>
      <p:sp>
        <p:nvSpPr>
          <p:cNvPr id="14" name="Rectangle 13"/>
          <p:cNvSpPr/>
          <p:nvPr userDrawn="1"/>
        </p:nvSpPr>
        <p:spPr>
          <a:xfrm>
            <a:off x="0" y="6553200"/>
            <a:ext cx="12192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3" name="Straight Connector 12"/>
          <p:cNvCxnSpPr/>
          <p:nvPr userDrawn="1"/>
        </p:nvCxnSpPr>
        <p:spPr>
          <a:xfrm>
            <a:off x="0" y="6432604"/>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p:nvPr>
        </p:nvSpPr>
        <p:spPr>
          <a:xfrm>
            <a:off x="711200" y="3208351"/>
            <a:ext cx="4673600" cy="1470025"/>
          </a:xfrm>
        </p:spPr>
        <p:txBody>
          <a:bodyPr>
            <a:noAutofit/>
          </a:bodyPr>
          <a:lstStyle>
            <a:lvl1pPr algn="l">
              <a:defRPr lang="en-US" b="1" cap="none" spc="0" dirty="0">
                <a:ln w="0"/>
                <a:solidFill>
                  <a:schemeClr val="accent1"/>
                </a:solidFill>
                <a:effectLst>
                  <a:outerShdw blurRad="38100" dist="19050" dir="2700000" algn="tl" rotWithShape="0">
                    <a:schemeClr val="dk1">
                      <a:alpha val="40000"/>
                    </a:schemeClr>
                  </a:outerShdw>
                </a:effectLst>
              </a:defRPr>
            </a:lvl1pPr>
          </a:lstStyle>
          <a:p>
            <a:r>
              <a:rPr lang="en-US" dirty="0" smtClean="0"/>
              <a:t>Click to edit Master title style</a:t>
            </a:r>
            <a:endParaRPr lang="en-US" dirty="0"/>
          </a:p>
        </p:txBody>
      </p:sp>
      <p:sp>
        <p:nvSpPr>
          <p:cNvPr id="12" name="Subtitle 2"/>
          <p:cNvSpPr>
            <a:spLocks noGrp="1"/>
          </p:cNvSpPr>
          <p:nvPr>
            <p:ph type="subTitle" idx="1"/>
          </p:nvPr>
        </p:nvSpPr>
        <p:spPr>
          <a:xfrm>
            <a:off x="711200" y="5029200"/>
            <a:ext cx="4673600" cy="1066800"/>
          </a:xfrm>
        </p:spPr>
        <p:txBody>
          <a:bodyPr>
            <a:noAutofit/>
          </a:bodyPr>
          <a:lstStyle>
            <a:lvl1pPr marL="0" indent="0" algn="l">
              <a:buNone/>
              <a:defRPr lang="en-US" b="0" cap="none" spc="0" dirty="0">
                <a:ln w="0"/>
                <a:solidFill>
                  <a:schemeClr val="accent6"/>
                </a:solidFill>
                <a:effectLst>
                  <a:outerShdw blurRad="38100" dist="25400" dir="5400000" algn="ctr" rotWithShape="0">
                    <a:srgbClr val="6E747A">
                      <a:alpha val="43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927865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ubtitle">
    <p:spTree>
      <p:nvGrpSpPr>
        <p:cNvPr id="1" name=""/>
        <p:cNvGrpSpPr/>
        <p:nvPr/>
      </p:nvGrpSpPr>
      <p:grpSpPr>
        <a:xfrm>
          <a:off x="0" y="0"/>
          <a:ext cx="0" cy="0"/>
          <a:chOff x="0" y="0"/>
          <a:chExt cx="0" cy="0"/>
        </a:xfrm>
      </p:grpSpPr>
      <p:sp>
        <p:nvSpPr>
          <p:cNvPr id="2" name="Rectangle 1"/>
          <p:cNvSpPr/>
          <p:nvPr userDrawn="1"/>
        </p:nvSpPr>
        <p:spPr>
          <a:xfrm>
            <a:off x="0" y="4743450"/>
            <a:ext cx="12192000" cy="1809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a:off x="0" y="6432604"/>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p:nvPr>
        </p:nvSpPr>
        <p:spPr>
          <a:xfrm>
            <a:off x="5398052" y="3273425"/>
            <a:ext cx="6489148" cy="1470025"/>
          </a:xfrm>
        </p:spPr>
        <p:txBody>
          <a:bodyPr>
            <a:noAutofit/>
          </a:bodyPr>
          <a:lstStyle>
            <a:lvl1pPr algn="r">
              <a:defRPr lang="en-US" b="1" cap="none" spc="0" dirty="0">
                <a:ln w="0"/>
                <a:solidFill>
                  <a:schemeClr val="accent1"/>
                </a:solidFill>
                <a:effectLst>
                  <a:outerShdw blurRad="38100" dist="19050" dir="2700000" algn="tl" rotWithShape="0">
                    <a:schemeClr val="dk1">
                      <a:alpha val="40000"/>
                    </a:schemeClr>
                  </a:outerShdw>
                </a:effectLst>
              </a:defRPr>
            </a:lvl1pPr>
          </a:lstStyle>
          <a:p>
            <a:r>
              <a:rPr lang="en-US" dirty="0" smtClean="0"/>
              <a:t>Click to edit Master title style</a:t>
            </a:r>
            <a:endParaRPr lang="en-US" dirty="0"/>
          </a:p>
        </p:txBody>
      </p:sp>
      <p:sp>
        <p:nvSpPr>
          <p:cNvPr id="12" name="Subtitle 2"/>
          <p:cNvSpPr>
            <a:spLocks noGrp="1"/>
          </p:cNvSpPr>
          <p:nvPr>
            <p:ph type="subTitle" idx="1"/>
          </p:nvPr>
        </p:nvSpPr>
        <p:spPr>
          <a:xfrm>
            <a:off x="5115914" y="5029200"/>
            <a:ext cx="6771285" cy="1066800"/>
          </a:xfrm>
        </p:spPr>
        <p:txBody>
          <a:bodyPr>
            <a:noAutofit/>
          </a:bodyPr>
          <a:lstStyle>
            <a:lvl1pPr marL="0" indent="0" algn="r">
              <a:buNone/>
              <a:defRPr lang="en-US" b="0" cap="none" spc="0" dirty="0">
                <a:ln w="0"/>
                <a:solidFill>
                  <a:schemeClr val="bg1"/>
                </a:solidFill>
                <a:effectLst>
                  <a:outerShdw blurRad="38100" dist="25400" dir="5400000" algn="ctr" rotWithShape="0">
                    <a:srgbClr val="6E747A">
                      <a:alpha val="43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5" name="Rectangle 14"/>
          <p:cNvSpPr/>
          <p:nvPr userDrawn="1"/>
        </p:nvSpPr>
        <p:spPr>
          <a:xfrm>
            <a:off x="152400" y="6096000"/>
            <a:ext cx="914400" cy="533400"/>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lang="en-US" smtClean="0"/>
            </a:lvl1pPr>
          </a:lstStyle>
          <a:p>
            <a:fld id="{77F42D85-6D6D-4ED8-A207-576450FE2C32}" type="slidenum">
              <a:rPr lang="en-US" smtClean="0"/>
              <a:pPr/>
              <a:t>‹#›</a:t>
            </a:fld>
            <a:endParaRPr lang="en-US" dirty="0"/>
          </a:p>
        </p:txBody>
      </p:sp>
      <p:sp>
        <p:nvSpPr>
          <p:cNvPr id="14" name="Rectangle 13"/>
          <p:cNvSpPr/>
          <p:nvPr userDrawn="1"/>
        </p:nvSpPr>
        <p:spPr>
          <a:xfrm>
            <a:off x="0" y="6553200"/>
            <a:ext cx="12192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7173364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1" name="Subtitle 2"/>
          <p:cNvSpPr>
            <a:spLocks noGrp="1"/>
          </p:cNvSpPr>
          <p:nvPr userDrawn="1">
            <p:ph type="subTitle" idx="14"/>
          </p:nvPr>
        </p:nvSpPr>
        <p:spPr>
          <a:xfrm>
            <a:off x="508000" y="1524000"/>
            <a:ext cx="10972800" cy="381000"/>
          </a:xfrm>
        </p:spPr>
        <p:txBody>
          <a:bodyPr>
            <a:noAutofit/>
          </a:bodyPr>
          <a:lstStyle>
            <a:lvl1pPr marL="0" indent="0" algn="l">
              <a:buNone/>
              <a:defRPr sz="1800" b="1" cap="all" baseline="0">
                <a:solidFill>
                  <a:schemeClr val="accent2">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9"/>
          <p:cNvSpPr>
            <a:spLocks noGrp="1"/>
          </p:cNvSpPr>
          <p:nvPr>
            <p:ph type="title"/>
          </p:nvPr>
        </p:nvSpPr>
        <p:spPr/>
        <p:txBody>
          <a:bodyPr/>
          <a:lstStyle/>
          <a:p>
            <a:r>
              <a:rPr lang="en-US" smtClean="0"/>
              <a:t>Click to edit Master title style</a:t>
            </a:r>
            <a:endParaRPr lang="en-US"/>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8"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smtClean="0"/>
              <a:t>Click to edit Master text styles</a:t>
            </a:r>
          </a:p>
        </p:txBody>
      </p:sp>
      <p:sp>
        <p:nvSpPr>
          <p:cNvPr id="9" name="Content Placeholder 3"/>
          <p:cNvSpPr>
            <a:spLocks noGrp="1"/>
          </p:cNvSpPr>
          <p:nvPr>
            <p:ph sz="quarter" idx="15"/>
          </p:nvPr>
        </p:nvSpPr>
        <p:spPr>
          <a:xfrm>
            <a:off x="508000" y="3962400"/>
            <a:ext cx="11303000" cy="17526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idx="16"/>
          </p:nvPr>
        </p:nvSpPr>
        <p:spPr>
          <a:xfrm>
            <a:off x="508000" y="2057401"/>
            <a:ext cx="11303000" cy="1828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8356692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accent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08000" y="0"/>
            <a:ext cx="10972800" cy="639762"/>
          </a:xfrm>
        </p:spPr>
        <p:txBody>
          <a:bodyPr/>
          <a:lstStyle/>
          <a:p>
            <a:r>
              <a:rPr lang="en-US" dirty="0" smtClean="0"/>
              <a:t>Click to edit Master title style</a:t>
            </a:r>
            <a:endParaRPr lang="en-US" dirty="0"/>
          </a:p>
        </p:txBody>
      </p:sp>
      <p:sp>
        <p:nvSpPr>
          <p:cNvPr id="5" name="Rectangle 4"/>
          <p:cNvSpPr/>
          <p:nvPr userDrawn="1"/>
        </p:nvSpPr>
        <p:spPr>
          <a:xfrm>
            <a:off x="0" y="6629400"/>
            <a:ext cx="12192000" cy="228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p:cNvSpPr/>
          <p:nvPr userDrawn="1"/>
        </p:nvSpPr>
        <p:spPr>
          <a:xfrm>
            <a:off x="152400" y="6096000"/>
            <a:ext cx="914400" cy="533400"/>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lang="en-US" smtClean="0"/>
            </a:lvl1pPr>
          </a:lstStyle>
          <a:p>
            <a:fld id="{77F42D85-6D6D-4ED8-A207-576450FE2C32}" type="slidenum">
              <a:rPr lang="en-US" smtClean="0"/>
              <a:pPr/>
              <a:t>‹#›</a:t>
            </a:fld>
            <a:endParaRPr lang="en-US" dirty="0"/>
          </a:p>
        </p:txBody>
      </p:sp>
      <p:cxnSp>
        <p:nvCxnSpPr>
          <p:cNvPr id="8" name="Straight Connector 7"/>
          <p:cNvCxnSpPr/>
          <p:nvPr userDrawn="1"/>
        </p:nvCxnSpPr>
        <p:spPr>
          <a:xfrm>
            <a:off x="0" y="6601768"/>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02106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6_Custom Layout">
    <p:spTree>
      <p:nvGrpSpPr>
        <p:cNvPr id="1" name=""/>
        <p:cNvGrpSpPr/>
        <p:nvPr/>
      </p:nvGrpSpPr>
      <p:grpSpPr>
        <a:xfrm>
          <a:off x="0" y="0"/>
          <a:ext cx="0" cy="0"/>
          <a:chOff x="0" y="0"/>
          <a:chExt cx="0" cy="0"/>
        </a:xfrm>
      </p:grpSpPr>
      <p:sp>
        <p:nvSpPr>
          <p:cNvPr id="3" name="Title 2"/>
          <p:cNvSpPr>
            <a:spLocks noGrp="1"/>
          </p:cNvSpPr>
          <p:nvPr>
            <p:ph type="title"/>
          </p:nvPr>
        </p:nvSpPr>
        <p:spPr>
          <a:xfrm>
            <a:off x="508000" y="0"/>
            <a:ext cx="10972800" cy="639762"/>
          </a:xfrm>
        </p:spPr>
        <p:txBody>
          <a:bodyPr/>
          <a:lstStyle>
            <a:lvl1pPr>
              <a:defRPr sz="2800">
                <a:ln>
                  <a:noFill/>
                </a:ln>
                <a:solidFill>
                  <a:schemeClr val="accent2"/>
                </a:solidFill>
              </a:defRPr>
            </a:lvl1pPr>
          </a:lstStyle>
          <a:p>
            <a:r>
              <a:rPr lang="en-US" dirty="0" smtClean="0"/>
              <a:t>Click to edit Master title style</a:t>
            </a:r>
            <a:endParaRPr lang="en-US" dirty="0"/>
          </a:p>
        </p:txBody>
      </p:sp>
      <p:sp>
        <p:nvSpPr>
          <p:cNvPr id="5" name="Rectangle 4"/>
          <p:cNvSpPr/>
          <p:nvPr userDrawn="1"/>
        </p:nvSpPr>
        <p:spPr>
          <a:xfrm>
            <a:off x="0" y="6629400"/>
            <a:ext cx="12192000" cy="228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p:cNvSpPr/>
          <p:nvPr userDrawn="1"/>
        </p:nvSpPr>
        <p:spPr>
          <a:xfrm>
            <a:off x="152400" y="6096000"/>
            <a:ext cx="914400" cy="533400"/>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lang="en-US" smtClean="0"/>
            </a:lvl1pPr>
          </a:lstStyle>
          <a:p>
            <a:fld id="{77F42D85-6D6D-4ED8-A207-576450FE2C32}" type="slidenum">
              <a:rPr lang="en-US" smtClean="0"/>
              <a:pPr/>
              <a:t>‹#›</a:t>
            </a:fld>
            <a:endParaRPr lang="en-US" dirty="0"/>
          </a:p>
        </p:txBody>
      </p:sp>
      <p:cxnSp>
        <p:nvCxnSpPr>
          <p:cNvPr id="8" name="Straight Connector 7"/>
          <p:cNvCxnSpPr/>
          <p:nvPr userDrawn="1"/>
        </p:nvCxnSpPr>
        <p:spPr>
          <a:xfrm>
            <a:off x="0" y="6601768"/>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685800"/>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smtClean="0"/>
              <a:t>Click to edit Master text styles</a:t>
            </a:r>
          </a:p>
        </p:txBody>
      </p:sp>
    </p:spTree>
    <p:extLst>
      <p:ext uri="{BB962C8B-B14F-4D97-AF65-F5344CB8AC3E}">
        <p14:creationId xmlns:p14="http://schemas.microsoft.com/office/powerpoint/2010/main" val="78030329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Sidebar">
    <p:spTree>
      <p:nvGrpSpPr>
        <p:cNvPr id="1" name=""/>
        <p:cNvGrpSpPr/>
        <p:nvPr/>
      </p:nvGrpSpPr>
      <p:grpSpPr>
        <a:xfrm>
          <a:off x="0" y="0"/>
          <a:ext cx="0" cy="0"/>
          <a:chOff x="0" y="0"/>
          <a:chExt cx="0" cy="0"/>
        </a:xfrm>
      </p:grpSpPr>
      <p:sp>
        <p:nvSpPr>
          <p:cNvPr id="8" name="Rectangle 7"/>
          <p:cNvSpPr/>
          <p:nvPr userDrawn="1"/>
        </p:nvSpPr>
        <p:spPr>
          <a:xfrm>
            <a:off x="0" y="0"/>
            <a:ext cx="12954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a:spLocks noGrp="1"/>
          </p:cNvSpPr>
          <p:nvPr>
            <p:ph idx="16"/>
          </p:nvPr>
        </p:nvSpPr>
        <p:spPr>
          <a:xfrm>
            <a:off x="1361008" y="1143000"/>
            <a:ext cx="5877992" cy="45048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361008" y="76200"/>
            <a:ext cx="8179419" cy="838200"/>
          </a:xfrm>
        </p:spPr>
        <p:txBody>
          <a:bodyPr anchor="t" anchorCtr="0">
            <a:noAutofit/>
          </a:bodyPr>
          <a:lstStyle>
            <a:lvl1pPr algn="l">
              <a:defRPr sz="2800">
                <a:ln>
                  <a:noFill/>
                </a:ln>
                <a:solidFill>
                  <a:schemeClr val="accent2"/>
                </a:solidFill>
              </a:defRPr>
            </a:lvl1pPr>
          </a:lstStyle>
          <a:p>
            <a:r>
              <a:rPr lang="en-US" dirty="0" smtClean="0"/>
              <a:t>Click to edit Master title style</a:t>
            </a:r>
            <a:endParaRPr lang="en-US" dirty="0"/>
          </a:p>
        </p:txBody>
      </p:sp>
      <p:sp>
        <p:nvSpPr>
          <p:cNvPr id="11" name="Text Placeholder 10"/>
          <p:cNvSpPr>
            <a:spLocks noGrp="1"/>
          </p:cNvSpPr>
          <p:nvPr>
            <p:ph type="body" sz="quarter" idx="10"/>
          </p:nvPr>
        </p:nvSpPr>
        <p:spPr>
          <a:xfrm>
            <a:off x="7315200" y="5791200"/>
            <a:ext cx="4267200" cy="914400"/>
          </a:xfrm>
        </p:spPr>
        <p:txBody>
          <a:bodyPr anchor="b" anchorCtr="0">
            <a:noAutofit/>
          </a:bodyPr>
          <a:lstStyle>
            <a:lvl1pPr marL="0" indent="0" algn="r">
              <a:buNone/>
              <a:defRPr sz="1800">
                <a:solidFill>
                  <a:schemeClr val="accent6"/>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smtClean="0"/>
              <a:t>Click to edit Master text styles</a:t>
            </a:r>
          </a:p>
        </p:txBody>
      </p:sp>
      <p:sp>
        <p:nvSpPr>
          <p:cNvPr id="6" name="Rectangle 5"/>
          <p:cNvSpPr/>
          <p:nvPr userDrawn="1"/>
        </p:nvSpPr>
        <p:spPr>
          <a:xfrm>
            <a:off x="10058400" y="0"/>
            <a:ext cx="2133600" cy="9144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lang="en-US" smtClean="0"/>
            </a:lvl1pPr>
          </a:lstStyle>
          <a:p>
            <a:fld id="{77F42D85-6D6D-4ED8-A207-576450FE2C32}" type="slidenum">
              <a:rPr lang="en-US" smtClean="0"/>
              <a:pPr/>
              <a:t>‹#›</a:t>
            </a:fld>
            <a:endParaRPr lang="en-US" dirty="0"/>
          </a:p>
        </p:txBody>
      </p:sp>
    </p:spTree>
    <p:extLst>
      <p:ext uri="{BB962C8B-B14F-4D97-AF65-F5344CB8AC3E}">
        <p14:creationId xmlns:p14="http://schemas.microsoft.com/office/powerpoint/2010/main" val="1610909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a:xfrm>
            <a:off x="508000" y="2057400"/>
            <a:ext cx="3566160" cy="3733801"/>
          </a:xfrm>
        </p:spPr>
        <p:txBody>
          <a:bodyPr/>
          <a:lstStyle>
            <a:lvl1pPr>
              <a:defRPr lang="en-US" dirty="0" smtClean="0"/>
            </a:lvl1pPr>
            <a:lvl2pPr marL="573088" indent="-174625">
              <a:buSzPct val="100000"/>
              <a:defRPr lang="en-US" dirty="0" smtClean="0"/>
            </a:lvl2pPr>
            <a:lvl3pPr>
              <a:defRPr lang="en-US" dirty="0" smtClean="0">
                <a:solidFill>
                  <a:schemeClr val="bg1">
                    <a:lumMod val="50000"/>
                  </a:schemeClr>
                </a:solidFill>
              </a:defRPr>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Subtitle 2"/>
          <p:cNvSpPr>
            <a:spLocks noGrp="1"/>
          </p:cNvSpPr>
          <p:nvPr userDrawn="1">
            <p:ph type="subTitle" idx="14"/>
          </p:nvPr>
        </p:nvSpPr>
        <p:spPr>
          <a:xfrm>
            <a:off x="508000" y="1524000"/>
            <a:ext cx="10972800" cy="381000"/>
          </a:xfrm>
        </p:spPr>
        <p:txBody>
          <a:bodyPr>
            <a:noAutofit/>
          </a:bodyPr>
          <a:lstStyle>
            <a:lvl1pPr marL="0" indent="0" algn="l" defTabSz="914400" rtl="0" eaLnBrk="1" latinLnBrk="0" hangingPunct="1">
              <a:spcBef>
                <a:spcPct val="20000"/>
              </a:spcBef>
              <a:buClr>
                <a:schemeClr val="accent6"/>
              </a:buClr>
              <a:buFont typeface="Wingdings" panose="05000000000000000000" pitchFamily="2" charset="2"/>
              <a:buNone/>
              <a:defRPr lang="en-US" sz="1800" b="1" kern="1200" cap="all" baseline="0" dirty="0">
                <a:solidFill>
                  <a:schemeClr val="accent2">
                    <a:lumMod val="20000"/>
                    <a:lumOff val="80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9"/>
          <p:cNvSpPr>
            <a:spLocks noGrp="1"/>
          </p:cNvSpPr>
          <p:nvPr>
            <p:ph type="title"/>
          </p:nvPr>
        </p:nvSpPr>
        <p:spPr/>
        <p:txBody>
          <a:bodyPr/>
          <a:lstStyle>
            <a:lvl1pPr>
              <a:defRPr lang="en-US" dirty="0"/>
            </a:lvl1pPr>
          </a:lstStyle>
          <a:p>
            <a:r>
              <a:rPr lang="en-US" dirty="0" smtClean="0"/>
              <a:t>Click to edit Master title style</a:t>
            </a:r>
            <a:endParaRPr lang="en-US" dirty="0"/>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4" name="Content Placeholder 3"/>
          <p:cNvSpPr>
            <a:spLocks noGrp="1"/>
          </p:cNvSpPr>
          <p:nvPr>
            <p:ph sz="quarter" idx="15"/>
          </p:nvPr>
        </p:nvSpPr>
        <p:spPr>
          <a:xfrm>
            <a:off x="4330701" y="2057400"/>
            <a:ext cx="3566160" cy="3733800"/>
          </a:xfrm>
        </p:spPr>
        <p:txBody>
          <a:bodyPr/>
          <a:lstStyle>
            <a:lvl2pPr marL="684213" indent="-285750">
              <a:defRPr lang="en-US" sz="1800" kern="1200" dirty="0" smtClean="0">
                <a:solidFill>
                  <a:schemeClr val="bg1">
                    <a:lumMod val="50000"/>
                  </a:schemeClr>
                </a:solidFill>
                <a:latin typeface="+mn-lt"/>
                <a:ea typeface="+mn-ea"/>
                <a:cs typeface="+mn-cs"/>
              </a:defRPr>
            </a:lvl2pPr>
          </a:lstStyle>
          <a:p>
            <a:pPr lvl="0"/>
            <a:r>
              <a:rPr lang="en-US" dirty="0" smtClean="0"/>
              <a:t>Click to edit Master text styles</a:t>
            </a:r>
          </a:p>
          <a:p>
            <a:pPr marL="573088" lvl="1" indent="-174625" algn="l" defTabSz="914400" rtl="0" eaLnBrk="1" latinLnBrk="0" hangingPunct="1">
              <a:spcBef>
                <a:spcPct val="20000"/>
              </a:spcBef>
              <a:buClr>
                <a:schemeClr val="accent2"/>
              </a:buClr>
              <a:buSzPct val="100000"/>
              <a:buFont typeface="Wingdings" pitchFamily="2" charset="2"/>
              <a:buChar char="§"/>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quarter" idx="16"/>
          </p:nvPr>
        </p:nvSpPr>
        <p:spPr>
          <a:xfrm>
            <a:off x="8153402" y="2057400"/>
            <a:ext cx="3566160" cy="3733800"/>
          </a:xfrm>
        </p:spPr>
        <p:txBody>
          <a:bodyPr/>
          <a:lstStyle>
            <a:lvl2pPr marL="684213" indent="-285750">
              <a:defRPr lang="en-US" sz="1800" kern="1200" dirty="0" smtClean="0">
                <a:solidFill>
                  <a:schemeClr val="bg1">
                    <a:lumMod val="50000"/>
                  </a:schemeClr>
                </a:solidFill>
                <a:latin typeface="+mn-lt"/>
                <a:ea typeface="+mn-ea"/>
                <a:cs typeface="+mn-cs"/>
              </a:defRPr>
            </a:lvl2pPr>
          </a:lstStyle>
          <a:p>
            <a:pPr lvl="0"/>
            <a:r>
              <a:rPr lang="en-US" dirty="0" smtClean="0"/>
              <a:t>Click to edit Master text styles</a:t>
            </a:r>
          </a:p>
          <a:p>
            <a:pPr marL="573088" lvl="1" indent="-174625" algn="l" defTabSz="914400" rtl="0" eaLnBrk="1" latinLnBrk="0" hangingPunct="1">
              <a:spcBef>
                <a:spcPct val="20000"/>
              </a:spcBef>
              <a:buClr>
                <a:schemeClr val="accent2"/>
              </a:buClr>
              <a:buSzPct val="100000"/>
              <a:buFont typeface="Wingdings" pitchFamily="2" charset="2"/>
              <a:buChar char="§"/>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smtClean="0"/>
              <a:t>Click to edit Master text styles</a:t>
            </a:r>
          </a:p>
        </p:txBody>
      </p:sp>
    </p:spTree>
    <p:extLst>
      <p:ext uri="{BB962C8B-B14F-4D97-AF65-F5344CB8AC3E}">
        <p14:creationId xmlns:p14="http://schemas.microsoft.com/office/powerpoint/2010/main" val="348945484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747831"/>
            <a:ext cx="12192000" cy="33912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0" y="6553200"/>
            <a:ext cx="12192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76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p:cNvSpPr/>
          <p:nvPr userDrawn="1"/>
        </p:nvSpPr>
        <p:spPr>
          <a:xfrm>
            <a:off x="609600" y="685800"/>
            <a:ext cx="5080000" cy="2362200"/>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3" name="Straight Connector 12"/>
          <p:cNvCxnSpPr/>
          <p:nvPr userDrawn="1"/>
        </p:nvCxnSpPr>
        <p:spPr>
          <a:xfrm>
            <a:off x="0" y="6432604"/>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609600" y="3048000"/>
            <a:ext cx="5080000" cy="1752600"/>
          </a:xfrm>
          <a:prstGeom prst="rect">
            <a:avLst/>
          </a:prstGeom>
          <a:solidFill>
            <a:srgbClr val="FFFFFF"/>
          </a:solidFill>
          <a:ln w="3175">
            <a:solidFill>
              <a:schemeClr val="bg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800"/>
          </a:p>
        </p:txBody>
      </p:sp>
      <p:sp>
        <p:nvSpPr>
          <p:cNvPr id="11" name="Title 1"/>
          <p:cNvSpPr>
            <a:spLocks noGrp="1"/>
          </p:cNvSpPr>
          <p:nvPr>
            <p:ph type="ctrTitle"/>
          </p:nvPr>
        </p:nvSpPr>
        <p:spPr>
          <a:xfrm>
            <a:off x="711200" y="3273425"/>
            <a:ext cx="4673600" cy="1470025"/>
          </a:xfrm>
        </p:spPr>
        <p:txBody>
          <a:bodyPr>
            <a:noAutofit/>
          </a:bodyPr>
          <a:lstStyle>
            <a:lvl1pPr algn="l">
              <a:defRPr lang="en-US" b="1" cap="none" spc="0" dirty="0">
                <a:ln w="0"/>
                <a:solidFill>
                  <a:schemeClr val="accent1"/>
                </a:solidFill>
                <a:effectLst>
                  <a:outerShdw blurRad="38100" dist="19050" dir="2700000" algn="tl" rotWithShape="0">
                    <a:schemeClr val="dk1">
                      <a:alpha val="40000"/>
                    </a:schemeClr>
                  </a:outerShdw>
                </a:effectLst>
              </a:defRPr>
            </a:lvl1pPr>
          </a:lstStyle>
          <a:p>
            <a:r>
              <a:rPr lang="en-US" dirty="0" smtClean="0"/>
              <a:t>Click to edit Master title style</a:t>
            </a:r>
            <a:endParaRPr lang="en-US" dirty="0"/>
          </a:p>
        </p:txBody>
      </p:sp>
      <p:sp>
        <p:nvSpPr>
          <p:cNvPr id="12" name="Subtitle 2"/>
          <p:cNvSpPr>
            <a:spLocks noGrp="1"/>
          </p:cNvSpPr>
          <p:nvPr>
            <p:ph type="subTitle" idx="1"/>
          </p:nvPr>
        </p:nvSpPr>
        <p:spPr>
          <a:xfrm>
            <a:off x="711200" y="5029200"/>
            <a:ext cx="4876800" cy="1066800"/>
          </a:xfrm>
        </p:spPr>
        <p:txBody>
          <a:bodyPr>
            <a:noAutofit/>
          </a:bodyPr>
          <a:lstStyle>
            <a:lvl1pPr marL="0" indent="0" algn="l">
              <a:buNone/>
              <a:defRPr lang="en-US" b="0" cap="none" spc="0" dirty="0">
                <a:ln w="0"/>
                <a:solidFill>
                  <a:schemeClr val="accent5"/>
                </a:solidFill>
                <a:effectLst>
                  <a:outerShdw blurRad="38100" dist="25400" dir="5400000" algn="ctr" rotWithShape="0">
                    <a:srgbClr val="6E747A">
                      <a:alpha val="43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50359899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Content Placeholder 2"/>
          <p:cNvSpPr>
            <a:spLocks noGrp="1"/>
          </p:cNvSpPr>
          <p:nvPr>
            <p:ph idx="15"/>
          </p:nvPr>
        </p:nvSpPr>
        <p:spPr>
          <a:xfrm>
            <a:off x="508000" y="2057400"/>
            <a:ext cx="10515600" cy="3733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Subtitle 2"/>
          <p:cNvSpPr>
            <a:spLocks noGrp="1"/>
          </p:cNvSpPr>
          <p:nvPr userDrawn="1">
            <p:ph type="subTitle" idx="14"/>
          </p:nvPr>
        </p:nvSpPr>
        <p:spPr>
          <a:xfrm>
            <a:off x="508000" y="1524000"/>
            <a:ext cx="10972800" cy="381000"/>
          </a:xfrm>
        </p:spPr>
        <p:txBody>
          <a:bodyPr>
            <a:noAutofit/>
          </a:bodyPr>
          <a:lstStyle>
            <a:lvl1pPr marL="0" indent="0" algn="l">
              <a:buNone/>
              <a:defRPr sz="1800" b="1" cap="all" baseline="0">
                <a:solidFill>
                  <a:schemeClr val="accent2">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9"/>
          <p:cNvSpPr>
            <a:spLocks noGrp="1"/>
          </p:cNvSpPr>
          <p:nvPr>
            <p:ph type="title"/>
          </p:nvPr>
        </p:nvSpPr>
        <p:spPr/>
        <p:txBody>
          <a:bodyPr/>
          <a:lstStyle>
            <a:lvl1pPr>
              <a:defRPr>
                <a:ln>
                  <a:noFill/>
                </a:ln>
              </a:defRPr>
            </a:lvl1pPr>
          </a:lstStyle>
          <a:p>
            <a:r>
              <a:rPr lang="en-US" dirty="0" smtClean="0"/>
              <a:t>Click to edit Master title style</a:t>
            </a:r>
            <a:endParaRPr lang="en-US" dirty="0"/>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9"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smtClean="0"/>
              <a:t>Click to edit Master text styles</a:t>
            </a:r>
          </a:p>
        </p:txBody>
      </p:sp>
    </p:spTree>
    <p:extLst>
      <p:ext uri="{BB962C8B-B14F-4D97-AF65-F5344CB8AC3E}">
        <p14:creationId xmlns:p14="http://schemas.microsoft.com/office/powerpoint/2010/main" val="279460937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Subtitle 2"/>
          <p:cNvSpPr>
            <a:spLocks noGrp="1"/>
          </p:cNvSpPr>
          <p:nvPr userDrawn="1">
            <p:ph type="subTitle" idx="14"/>
          </p:nvPr>
        </p:nvSpPr>
        <p:spPr>
          <a:xfrm>
            <a:off x="508000" y="1524000"/>
            <a:ext cx="10972800" cy="381000"/>
          </a:xfrm>
        </p:spPr>
        <p:txBody>
          <a:bodyPr>
            <a:noAutofit/>
          </a:bodyPr>
          <a:lstStyle>
            <a:lvl1pPr marL="0" indent="0" algn="l">
              <a:buNone/>
              <a:defRPr sz="1800" b="1" cap="all" baseline="0">
                <a:solidFill>
                  <a:schemeClr val="accent2">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9"/>
          <p:cNvSpPr>
            <a:spLocks noGrp="1"/>
          </p:cNvSpPr>
          <p:nvPr>
            <p:ph type="title"/>
          </p:nvPr>
        </p:nvSpPr>
        <p:spPr/>
        <p:txBody>
          <a:bodyPr/>
          <a:lstStyle/>
          <a:p>
            <a:r>
              <a:rPr lang="en-US" dirty="0" smtClean="0"/>
              <a:t>Click to edit Master title style</a:t>
            </a:r>
            <a:endParaRPr lang="en-US" dirty="0"/>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9"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smtClean="0"/>
              <a:t>Click to edit Master text styles</a:t>
            </a:r>
          </a:p>
        </p:txBody>
      </p:sp>
      <p:sp>
        <p:nvSpPr>
          <p:cNvPr id="4" name="Content Placeholder 3"/>
          <p:cNvSpPr>
            <a:spLocks noGrp="1"/>
          </p:cNvSpPr>
          <p:nvPr>
            <p:ph sz="quarter" idx="15"/>
          </p:nvPr>
        </p:nvSpPr>
        <p:spPr>
          <a:xfrm>
            <a:off x="6019800" y="2057400"/>
            <a:ext cx="5791200" cy="36576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idx="16"/>
          </p:nvPr>
        </p:nvSpPr>
        <p:spPr>
          <a:xfrm>
            <a:off x="508000" y="2057400"/>
            <a:ext cx="5207000" cy="3733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802206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Subtitle 2"/>
          <p:cNvSpPr>
            <a:spLocks noGrp="1"/>
          </p:cNvSpPr>
          <p:nvPr>
            <p:ph type="subTitle" idx="14"/>
          </p:nvPr>
        </p:nvSpPr>
        <p:spPr>
          <a:xfrm>
            <a:off x="508000" y="1524000"/>
            <a:ext cx="10972800" cy="381000"/>
          </a:xfrm>
        </p:spPr>
        <p:txBody>
          <a:bodyPr>
            <a:noAutofit/>
          </a:bodyPr>
          <a:lstStyle>
            <a:lvl1pPr marL="0" indent="0" algn="l">
              <a:buNone/>
              <a:defRPr lang="en-US" cap="all" baseline="0" dirty="0">
                <a:solidFill>
                  <a:schemeClr val="accent2"/>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3" name="Content Placeholder 2"/>
          <p:cNvSpPr>
            <a:spLocks noGrp="1"/>
          </p:cNvSpPr>
          <p:nvPr>
            <p:ph idx="1"/>
          </p:nvPr>
        </p:nvSpPr>
        <p:spPr/>
        <p:txBody>
          <a:bodyPr/>
          <a:lstStyle>
            <a:lvl1pPr>
              <a:defRPr lang="en-US" dirty="0" smtClean="0"/>
            </a:lvl1pPr>
            <a:lvl2pPr>
              <a:buSzPct val="100000"/>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9"/>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8" name="Text Placeholder 7"/>
          <p:cNvSpPr>
            <a:spLocks noGrp="1"/>
          </p:cNvSpPr>
          <p:nvPr>
            <p:ph type="body" sz="quarter" idx="13"/>
          </p:nvPr>
        </p:nvSpPr>
        <p:spPr>
          <a:xfrm>
            <a:off x="7315200" y="5486401"/>
            <a:ext cx="4673600" cy="675861"/>
          </a:xfrm>
          <a:noFill/>
          <a:ln>
            <a:noFill/>
          </a:ln>
          <a:effectLst/>
        </p:spPr>
        <p:txBody>
          <a:bodyPr anchor="b" anchorCtr="0">
            <a:noAutofit/>
          </a:bodyPr>
          <a:lstStyle>
            <a:lvl1pPr marL="0" indent="0" algn="r">
              <a:buNone/>
              <a:defRPr sz="1600" b="0">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smtClean="0"/>
              <a:t>Click to edit Master text styles</a:t>
            </a:r>
          </a:p>
        </p:txBody>
      </p:sp>
    </p:spTree>
    <p:extLst>
      <p:ext uri="{BB962C8B-B14F-4D97-AF65-F5344CB8AC3E}">
        <p14:creationId xmlns:p14="http://schemas.microsoft.com/office/powerpoint/2010/main" val="414042506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ubtitle">
    <p:spTree>
      <p:nvGrpSpPr>
        <p:cNvPr id="1" name=""/>
        <p:cNvGrpSpPr/>
        <p:nvPr/>
      </p:nvGrpSpPr>
      <p:grpSpPr>
        <a:xfrm>
          <a:off x="0" y="0"/>
          <a:ext cx="0" cy="0"/>
          <a:chOff x="0" y="0"/>
          <a:chExt cx="0" cy="0"/>
        </a:xfrm>
      </p:grpSpPr>
      <p:sp>
        <p:nvSpPr>
          <p:cNvPr id="2" name="Rectangle 1"/>
          <p:cNvSpPr/>
          <p:nvPr userDrawn="1"/>
        </p:nvSpPr>
        <p:spPr>
          <a:xfrm>
            <a:off x="0" y="4743450"/>
            <a:ext cx="12192000" cy="1809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a:off x="0" y="6432604"/>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p:nvPr>
        </p:nvSpPr>
        <p:spPr>
          <a:xfrm>
            <a:off x="5398052" y="3273425"/>
            <a:ext cx="6489148" cy="1470025"/>
          </a:xfrm>
        </p:spPr>
        <p:txBody>
          <a:bodyPr>
            <a:noAutofit/>
          </a:bodyPr>
          <a:lstStyle>
            <a:lvl1pPr algn="r">
              <a:defRPr lang="en-US" b="1" cap="none" spc="0" dirty="0">
                <a:ln w="0"/>
                <a:solidFill>
                  <a:schemeClr val="accent1"/>
                </a:solidFill>
                <a:effectLst>
                  <a:outerShdw blurRad="38100" dist="19050" dir="2700000" algn="tl" rotWithShape="0">
                    <a:schemeClr val="dk1">
                      <a:alpha val="40000"/>
                    </a:schemeClr>
                  </a:outerShdw>
                </a:effectLst>
              </a:defRPr>
            </a:lvl1pPr>
          </a:lstStyle>
          <a:p>
            <a:r>
              <a:rPr lang="en-US" dirty="0" smtClean="0"/>
              <a:t>Click to edit Master title style</a:t>
            </a:r>
            <a:endParaRPr lang="en-US" dirty="0"/>
          </a:p>
        </p:txBody>
      </p:sp>
      <p:sp>
        <p:nvSpPr>
          <p:cNvPr id="12" name="Subtitle 2"/>
          <p:cNvSpPr>
            <a:spLocks noGrp="1"/>
          </p:cNvSpPr>
          <p:nvPr>
            <p:ph type="subTitle" idx="1"/>
          </p:nvPr>
        </p:nvSpPr>
        <p:spPr>
          <a:xfrm>
            <a:off x="5115914" y="5029200"/>
            <a:ext cx="6771285" cy="1066800"/>
          </a:xfrm>
        </p:spPr>
        <p:txBody>
          <a:bodyPr>
            <a:noAutofit/>
          </a:bodyPr>
          <a:lstStyle>
            <a:lvl1pPr marL="0" indent="0" algn="r">
              <a:buNone/>
              <a:defRPr lang="en-US" b="0" cap="none" spc="0" dirty="0">
                <a:ln w="0"/>
                <a:solidFill>
                  <a:schemeClr val="bg1"/>
                </a:solidFill>
                <a:effectLst>
                  <a:outerShdw blurRad="38100" dist="25400" dir="5400000" algn="ctr" rotWithShape="0">
                    <a:srgbClr val="6E747A">
                      <a:alpha val="43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5" name="Rectangle 14"/>
          <p:cNvSpPr/>
          <p:nvPr userDrawn="1"/>
        </p:nvSpPr>
        <p:spPr>
          <a:xfrm>
            <a:off x="152400" y="6096000"/>
            <a:ext cx="914400" cy="533400"/>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lang="en-US" smtClean="0"/>
            </a:lvl1pPr>
          </a:lstStyle>
          <a:p>
            <a:fld id="{77F42D85-6D6D-4ED8-A207-576450FE2C32}" type="slidenum">
              <a:rPr lang="en-US" smtClean="0"/>
              <a:pPr/>
              <a:t>‹#›</a:t>
            </a:fld>
            <a:endParaRPr lang="en-US" dirty="0"/>
          </a:p>
        </p:txBody>
      </p:sp>
      <p:sp>
        <p:nvSpPr>
          <p:cNvPr id="14" name="Rectangle 13"/>
          <p:cNvSpPr/>
          <p:nvPr userDrawn="1"/>
        </p:nvSpPr>
        <p:spPr>
          <a:xfrm>
            <a:off x="0" y="6553200"/>
            <a:ext cx="12192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2687780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1" name="Subtitle 2"/>
          <p:cNvSpPr>
            <a:spLocks noGrp="1"/>
          </p:cNvSpPr>
          <p:nvPr userDrawn="1">
            <p:ph type="subTitle" idx="14"/>
          </p:nvPr>
        </p:nvSpPr>
        <p:spPr>
          <a:xfrm>
            <a:off x="508000" y="1524000"/>
            <a:ext cx="10972800" cy="381000"/>
          </a:xfrm>
        </p:spPr>
        <p:txBody>
          <a:bodyPr>
            <a:noAutofit/>
          </a:bodyPr>
          <a:lstStyle>
            <a:lvl1pPr marL="0" indent="0" algn="l">
              <a:buNone/>
              <a:defRPr sz="1800" b="1" cap="all" baseline="0">
                <a:solidFill>
                  <a:schemeClr val="accent2">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9"/>
          <p:cNvSpPr>
            <a:spLocks noGrp="1"/>
          </p:cNvSpPr>
          <p:nvPr>
            <p:ph type="title"/>
          </p:nvPr>
        </p:nvSpPr>
        <p:spPr/>
        <p:txBody>
          <a:bodyPr/>
          <a:lstStyle/>
          <a:p>
            <a:r>
              <a:rPr lang="en-US" smtClean="0"/>
              <a:t>Click to edit Master title style</a:t>
            </a:r>
            <a:endParaRPr lang="en-US"/>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8"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smtClean="0"/>
              <a:t>Click to edit Master text styles</a:t>
            </a:r>
          </a:p>
        </p:txBody>
      </p:sp>
      <p:sp>
        <p:nvSpPr>
          <p:cNvPr id="9" name="Content Placeholder 3"/>
          <p:cNvSpPr>
            <a:spLocks noGrp="1"/>
          </p:cNvSpPr>
          <p:nvPr>
            <p:ph sz="quarter" idx="15"/>
          </p:nvPr>
        </p:nvSpPr>
        <p:spPr>
          <a:xfrm>
            <a:off x="508000" y="3962400"/>
            <a:ext cx="11303000" cy="17526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idx="16"/>
          </p:nvPr>
        </p:nvSpPr>
        <p:spPr>
          <a:xfrm>
            <a:off x="508000" y="2057401"/>
            <a:ext cx="11303000" cy="1828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7838226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accent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08000" y="0"/>
            <a:ext cx="10972800" cy="639762"/>
          </a:xfrm>
        </p:spPr>
        <p:txBody>
          <a:bodyPr/>
          <a:lstStyle/>
          <a:p>
            <a:r>
              <a:rPr lang="en-US" dirty="0" smtClean="0"/>
              <a:t>Click to edit Master title style</a:t>
            </a:r>
            <a:endParaRPr lang="en-US" dirty="0"/>
          </a:p>
        </p:txBody>
      </p:sp>
      <p:sp>
        <p:nvSpPr>
          <p:cNvPr id="5" name="Rectangle 4"/>
          <p:cNvSpPr/>
          <p:nvPr userDrawn="1"/>
        </p:nvSpPr>
        <p:spPr>
          <a:xfrm>
            <a:off x="0" y="6629400"/>
            <a:ext cx="12192000" cy="228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p:cNvSpPr/>
          <p:nvPr userDrawn="1"/>
        </p:nvSpPr>
        <p:spPr>
          <a:xfrm>
            <a:off x="152400" y="6096000"/>
            <a:ext cx="914400" cy="533400"/>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lang="en-US" smtClean="0"/>
            </a:lvl1pPr>
          </a:lstStyle>
          <a:p>
            <a:fld id="{77F42D85-6D6D-4ED8-A207-576450FE2C32}" type="slidenum">
              <a:rPr lang="en-US" smtClean="0"/>
              <a:pPr/>
              <a:t>‹#›</a:t>
            </a:fld>
            <a:endParaRPr lang="en-US" dirty="0"/>
          </a:p>
        </p:txBody>
      </p:sp>
      <p:cxnSp>
        <p:nvCxnSpPr>
          <p:cNvPr id="8" name="Straight Connector 7"/>
          <p:cNvCxnSpPr/>
          <p:nvPr userDrawn="1"/>
        </p:nvCxnSpPr>
        <p:spPr>
          <a:xfrm>
            <a:off x="0" y="6601768"/>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88522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6_Custom Layout">
    <p:spTree>
      <p:nvGrpSpPr>
        <p:cNvPr id="1" name=""/>
        <p:cNvGrpSpPr/>
        <p:nvPr/>
      </p:nvGrpSpPr>
      <p:grpSpPr>
        <a:xfrm>
          <a:off x="0" y="0"/>
          <a:ext cx="0" cy="0"/>
          <a:chOff x="0" y="0"/>
          <a:chExt cx="0" cy="0"/>
        </a:xfrm>
      </p:grpSpPr>
      <p:sp>
        <p:nvSpPr>
          <p:cNvPr id="3" name="Title 2"/>
          <p:cNvSpPr>
            <a:spLocks noGrp="1"/>
          </p:cNvSpPr>
          <p:nvPr>
            <p:ph type="title"/>
          </p:nvPr>
        </p:nvSpPr>
        <p:spPr>
          <a:xfrm>
            <a:off x="508000" y="0"/>
            <a:ext cx="10972800" cy="639762"/>
          </a:xfrm>
        </p:spPr>
        <p:txBody>
          <a:bodyPr/>
          <a:lstStyle>
            <a:lvl1pPr>
              <a:defRPr sz="2800">
                <a:ln>
                  <a:noFill/>
                </a:ln>
                <a:solidFill>
                  <a:schemeClr val="accent2"/>
                </a:solidFill>
              </a:defRPr>
            </a:lvl1pPr>
          </a:lstStyle>
          <a:p>
            <a:r>
              <a:rPr lang="en-US" dirty="0" smtClean="0"/>
              <a:t>Click to edit Master title style</a:t>
            </a:r>
            <a:endParaRPr lang="en-US" dirty="0"/>
          </a:p>
        </p:txBody>
      </p:sp>
      <p:sp>
        <p:nvSpPr>
          <p:cNvPr id="5" name="Rectangle 4"/>
          <p:cNvSpPr/>
          <p:nvPr userDrawn="1"/>
        </p:nvSpPr>
        <p:spPr>
          <a:xfrm>
            <a:off x="0" y="6629400"/>
            <a:ext cx="12192000" cy="228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p:cNvSpPr/>
          <p:nvPr userDrawn="1"/>
        </p:nvSpPr>
        <p:spPr>
          <a:xfrm>
            <a:off x="152400" y="6096000"/>
            <a:ext cx="914400" cy="533400"/>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lang="en-US" smtClean="0"/>
            </a:lvl1pPr>
          </a:lstStyle>
          <a:p>
            <a:fld id="{77F42D85-6D6D-4ED8-A207-576450FE2C32}" type="slidenum">
              <a:rPr lang="en-US" smtClean="0"/>
              <a:pPr/>
              <a:t>‹#›</a:t>
            </a:fld>
            <a:endParaRPr lang="en-US" dirty="0"/>
          </a:p>
        </p:txBody>
      </p:sp>
      <p:cxnSp>
        <p:nvCxnSpPr>
          <p:cNvPr id="8" name="Straight Connector 7"/>
          <p:cNvCxnSpPr/>
          <p:nvPr userDrawn="1"/>
        </p:nvCxnSpPr>
        <p:spPr>
          <a:xfrm>
            <a:off x="0" y="6601768"/>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685800"/>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smtClean="0"/>
              <a:t>Click to edit Master text styles</a:t>
            </a:r>
          </a:p>
        </p:txBody>
      </p:sp>
    </p:spTree>
    <p:extLst>
      <p:ext uri="{BB962C8B-B14F-4D97-AF65-F5344CB8AC3E}">
        <p14:creationId xmlns:p14="http://schemas.microsoft.com/office/powerpoint/2010/main" val="369422401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a:xfrm>
            <a:off x="508000" y="2057400"/>
            <a:ext cx="3566160" cy="3733801"/>
          </a:xfrm>
        </p:spPr>
        <p:txBody>
          <a:bodyPr/>
          <a:lstStyle>
            <a:lvl1pPr>
              <a:defRPr lang="en-US" dirty="0" smtClean="0"/>
            </a:lvl1pPr>
            <a:lvl2pPr marL="573088" indent="-174625">
              <a:buSzPct val="100000"/>
              <a:defRPr lang="en-US" dirty="0" smtClean="0"/>
            </a:lvl2pPr>
            <a:lvl3pPr>
              <a:defRPr lang="en-US" dirty="0" smtClean="0">
                <a:solidFill>
                  <a:schemeClr val="bg1">
                    <a:lumMod val="50000"/>
                  </a:schemeClr>
                </a:solidFill>
              </a:defRPr>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Subtitle 2"/>
          <p:cNvSpPr>
            <a:spLocks noGrp="1"/>
          </p:cNvSpPr>
          <p:nvPr userDrawn="1">
            <p:ph type="subTitle" idx="14"/>
          </p:nvPr>
        </p:nvSpPr>
        <p:spPr>
          <a:xfrm>
            <a:off x="508000" y="1524000"/>
            <a:ext cx="10972800" cy="381000"/>
          </a:xfrm>
        </p:spPr>
        <p:txBody>
          <a:bodyPr>
            <a:noAutofit/>
          </a:bodyPr>
          <a:lstStyle>
            <a:lvl1pPr marL="0" indent="0" algn="l" defTabSz="914400" rtl="0" eaLnBrk="1" latinLnBrk="0" hangingPunct="1">
              <a:spcBef>
                <a:spcPct val="20000"/>
              </a:spcBef>
              <a:buClr>
                <a:schemeClr val="accent6"/>
              </a:buClr>
              <a:buFont typeface="Wingdings" panose="05000000000000000000" pitchFamily="2" charset="2"/>
              <a:buNone/>
              <a:defRPr lang="en-US" sz="1800" b="1" kern="1200" cap="all" baseline="0" dirty="0">
                <a:solidFill>
                  <a:schemeClr val="accent2">
                    <a:lumMod val="20000"/>
                    <a:lumOff val="80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9"/>
          <p:cNvSpPr>
            <a:spLocks noGrp="1"/>
          </p:cNvSpPr>
          <p:nvPr>
            <p:ph type="title"/>
          </p:nvPr>
        </p:nvSpPr>
        <p:spPr/>
        <p:txBody>
          <a:bodyPr/>
          <a:lstStyle>
            <a:lvl1pPr>
              <a:defRPr lang="en-US" dirty="0"/>
            </a:lvl1pPr>
          </a:lstStyle>
          <a:p>
            <a:r>
              <a:rPr lang="en-US" dirty="0" smtClean="0"/>
              <a:t>Click to edit Master title style</a:t>
            </a:r>
            <a:endParaRPr lang="en-US" dirty="0"/>
          </a:p>
        </p:txBody>
      </p:sp>
      <p:sp>
        <p:nvSpPr>
          <p:cNvPr id="14" name="Slide Number Placeholder 5"/>
          <p:cNvSpPr>
            <a:spLocks noGrp="1"/>
          </p:cNvSpPr>
          <p:nvPr>
            <p:ph type="sldNum" sz="quarter" idx="4"/>
          </p:nvPr>
        </p:nvSpPr>
        <p:spPr>
          <a:xfrm>
            <a:off x="476196"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4" name="Content Placeholder 3"/>
          <p:cNvSpPr>
            <a:spLocks noGrp="1"/>
          </p:cNvSpPr>
          <p:nvPr>
            <p:ph sz="quarter" idx="15"/>
          </p:nvPr>
        </p:nvSpPr>
        <p:spPr>
          <a:xfrm>
            <a:off x="4330701" y="2057400"/>
            <a:ext cx="3566160" cy="3733800"/>
          </a:xfrm>
        </p:spPr>
        <p:txBody>
          <a:bodyPr/>
          <a:lstStyle>
            <a:lvl2pPr marL="684213" indent="-285750">
              <a:defRPr lang="en-US" sz="1800" kern="1200" dirty="0" smtClean="0">
                <a:solidFill>
                  <a:schemeClr val="bg1">
                    <a:lumMod val="50000"/>
                  </a:schemeClr>
                </a:solidFill>
                <a:latin typeface="+mn-lt"/>
                <a:ea typeface="+mn-ea"/>
                <a:cs typeface="+mn-cs"/>
              </a:defRPr>
            </a:lvl2pPr>
          </a:lstStyle>
          <a:p>
            <a:pPr lvl="0"/>
            <a:r>
              <a:rPr lang="en-US" dirty="0" smtClean="0"/>
              <a:t>Click to edit Master text styles</a:t>
            </a:r>
          </a:p>
          <a:p>
            <a:pPr marL="573088" lvl="1" indent="-174625" algn="l" defTabSz="914400" rtl="0" eaLnBrk="1" latinLnBrk="0" hangingPunct="1">
              <a:spcBef>
                <a:spcPct val="20000"/>
              </a:spcBef>
              <a:buClr>
                <a:schemeClr val="accent2"/>
              </a:buClr>
              <a:buSzPct val="100000"/>
              <a:buFont typeface="Wingdings" pitchFamily="2" charset="2"/>
              <a:buChar char="§"/>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quarter" idx="16"/>
          </p:nvPr>
        </p:nvSpPr>
        <p:spPr>
          <a:xfrm>
            <a:off x="8153402" y="2057400"/>
            <a:ext cx="3566160" cy="3733800"/>
          </a:xfrm>
        </p:spPr>
        <p:txBody>
          <a:bodyPr/>
          <a:lstStyle>
            <a:lvl2pPr marL="684213" indent="-285750">
              <a:defRPr lang="en-US" sz="1800" kern="1200" dirty="0" smtClean="0">
                <a:solidFill>
                  <a:schemeClr val="bg1">
                    <a:lumMod val="50000"/>
                  </a:schemeClr>
                </a:solidFill>
                <a:latin typeface="+mn-lt"/>
                <a:ea typeface="+mn-ea"/>
                <a:cs typeface="+mn-cs"/>
              </a:defRPr>
            </a:lvl2pPr>
          </a:lstStyle>
          <a:p>
            <a:pPr lvl="0"/>
            <a:r>
              <a:rPr lang="en-US" dirty="0" smtClean="0"/>
              <a:t>Click to edit Master text styles</a:t>
            </a:r>
          </a:p>
          <a:p>
            <a:pPr marL="573088" lvl="1" indent="-174625" algn="l" defTabSz="914400" rtl="0" eaLnBrk="1" latinLnBrk="0" hangingPunct="1">
              <a:spcBef>
                <a:spcPct val="20000"/>
              </a:spcBef>
              <a:buClr>
                <a:schemeClr val="accent2"/>
              </a:buClr>
              <a:buSzPct val="100000"/>
              <a:buFont typeface="Wingdings" pitchFamily="2" charset="2"/>
              <a:buChar char="§"/>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smtClean="0"/>
              <a:t>Click to edit Master text styles</a:t>
            </a:r>
          </a:p>
        </p:txBody>
      </p:sp>
    </p:spTree>
    <p:extLst>
      <p:ext uri="{BB962C8B-B14F-4D97-AF65-F5344CB8AC3E}">
        <p14:creationId xmlns:p14="http://schemas.microsoft.com/office/powerpoint/2010/main" val="216981738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idebar">
    <p:spTree>
      <p:nvGrpSpPr>
        <p:cNvPr id="1" name=""/>
        <p:cNvGrpSpPr/>
        <p:nvPr/>
      </p:nvGrpSpPr>
      <p:grpSpPr>
        <a:xfrm>
          <a:off x="0" y="0"/>
          <a:ext cx="0" cy="0"/>
          <a:chOff x="0" y="0"/>
          <a:chExt cx="0" cy="0"/>
        </a:xfrm>
      </p:grpSpPr>
      <p:sp>
        <p:nvSpPr>
          <p:cNvPr id="7" name="Content Placeholder 2"/>
          <p:cNvSpPr>
            <a:spLocks noGrp="1"/>
          </p:cNvSpPr>
          <p:nvPr>
            <p:ph idx="16"/>
          </p:nvPr>
        </p:nvSpPr>
        <p:spPr>
          <a:xfrm>
            <a:off x="1361008" y="1143000"/>
            <a:ext cx="5877992" cy="45048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361008" y="76200"/>
            <a:ext cx="8179419" cy="838200"/>
          </a:xfrm>
        </p:spPr>
        <p:txBody>
          <a:bodyPr anchor="t" anchorCtr="0">
            <a:noAutofit/>
          </a:bodyPr>
          <a:lstStyle>
            <a:lvl1pPr algn="l">
              <a:defRPr sz="2800">
                <a:ln>
                  <a:noFill/>
                </a:ln>
                <a:solidFill>
                  <a:schemeClr val="accent2"/>
                </a:solidFill>
              </a:defRPr>
            </a:lvl1pPr>
          </a:lstStyle>
          <a:p>
            <a:r>
              <a:rPr lang="en-US" dirty="0" smtClean="0"/>
              <a:t>Click to edit Master title style</a:t>
            </a:r>
            <a:endParaRPr lang="en-US" dirty="0"/>
          </a:p>
        </p:txBody>
      </p:sp>
      <p:sp>
        <p:nvSpPr>
          <p:cNvPr id="11" name="Text Placeholder 10"/>
          <p:cNvSpPr>
            <a:spLocks noGrp="1"/>
          </p:cNvSpPr>
          <p:nvPr>
            <p:ph type="body" sz="quarter" idx="10"/>
          </p:nvPr>
        </p:nvSpPr>
        <p:spPr>
          <a:xfrm>
            <a:off x="7315200" y="5791200"/>
            <a:ext cx="4267200" cy="914400"/>
          </a:xfrm>
        </p:spPr>
        <p:txBody>
          <a:bodyPr anchor="b" anchorCtr="0">
            <a:noAutofit/>
          </a:bodyPr>
          <a:lstStyle>
            <a:lvl1pPr marL="0" indent="0" algn="r">
              <a:buNone/>
              <a:defRPr sz="1800" b="1">
                <a:solidFill>
                  <a:schemeClr val="accent6"/>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smtClean="0"/>
              <a:t>Click to edit Master text styles</a:t>
            </a:r>
          </a:p>
        </p:txBody>
      </p:sp>
      <p:sp>
        <p:nvSpPr>
          <p:cNvPr id="6" name="Rectangle 5"/>
          <p:cNvSpPr/>
          <p:nvPr userDrawn="1"/>
        </p:nvSpPr>
        <p:spPr>
          <a:xfrm>
            <a:off x="10058400" y="0"/>
            <a:ext cx="2133600" cy="9144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0" y="0"/>
            <a:ext cx="12954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lang="en-US" smtClean="0"/>
            </a:lvl1pPr>
          </a:lstStyle>
          <a:p>
            <a:fld id="{77F42D85-6D6D-4ED8-A207-576450FE2C32}" type="slidenum">
              <a:rPr lang="en-US" smtClean="0"/>
              <a:pPr/>
              <a:t>‹#›</a:t>
            </a:fld>
            <a:endParaRPr lang="en-US" dirty="0"/>
          </a:p>
        </p:txBody>
      </p:sp>
    </p:spTree>
    <p:extLst>
      <p:ext uri="{BB962C8B-B14F-4D97-AF65-F5344CB8AC3E}">
        <p14:creationId xmlns:p14="http://schemas.microsoft.com/office/powerpoint/2010/main" val="1919904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No content">
    <p:spTree>
      <p:nvGrpSpPr>
        <p:cNvPr id="1" name=""/>
        <p:cNvGrpSpPr/>
        <p:nvPr/>
      </p:nvGrpSpPr>
      <p:grpSpPr>
        <a:xfrm>
          <a:off x="0" y="0"/>
          <a:ext cx="0" cy="0"/>
          <a:chOff x="0" y="0"/>
          <a:chExt cx="0" cy="0"/>
        </a:xfrm>
      </p:grpSpPr>
      <p:sp>
        <p:nvSpPr>
          <p:cNvPr id="78" name="Slide Number Placeholder 77"/>
          <p:cNvSpPr>
            <a:spLocks noGrp="1"/>
          </p:cNvSpPr>
          <p:nvPr>
            <p:ph type="sldNum" sz="quarter" idx="14"/>
          </p:nvPr>
        </p:nvSpPr>
        <p:spPr/>
        <p:txBody>
          <a:bodyPr/>
          <a:lstStyle/>
          <a:p>
            <a:fld id="{B21889AB-90DF-4F03-B430-F12A03ED58B3}" type="slidenum">
              <a:rPr lang="en-US" smtClean="0"/>
              <a:pPr/>
              <a:t>‹#›</a:t>
            </a:fld>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Text Placeholder 7"/>
          <p:cNvSpPr>
            <a:spLocks noGrp="1"/>
          </p:cNvSpPr>
          <p:nvPr>
            <p:ph type="body" sz="quarter" idx="15"/>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smtClean="0"/>
              <a:t>Click to edit Master text styles</a:t>
            </a:r>
          </a:p>
        </p:txBody>
      </p:sp>
    </p:spTree>
    <p:extLst>
      <p:ext uri="{BB962C8B-B14F-4D97-AF65-F5344CB8AC3E}">
        <p14:creationId xmlns:p14="http://schemas.microsoft.com/office/powerpoint/2010/main" val="84807727"/>
      </p:ext>
    </p:extLst>
  </p:cSld>
  <p:clrMapOvr>
    <a:masterClrMapping/>
  </p:clrMapOvr>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B21889AB-90DF-4F03-B430-F12A03ED58B3}" type="slidenum">
              <a:rPr lang="en-US" smtClean="0"/>
              <a:pPr/>
              <a:t>‹#›</a:t>
            </a:fld>
            <a:endParaRPr lang="en-US"/>
          </a:p>
        </p:txBody>
      </p:sp>
      <p:sp>
        <p:nvSpPr>
          <p:cNvPr id="5" name="Content Placeholder 45"/>
          <p:cNvSpPr>
            <a:spLocks noGrp="1"/>
          </p:cNvSpPr>
          <p:nvPr>
            <p:ph sz="quarter" idx="12"/>
          </p:nvPr>
        </p:nvSpPr>
        <p:spPr>
          <a:xfrm>
            <a:off x="512064" y="2397787"/>
            <a:ext cx="5384800" cy="3733800"/>
          </a:xfrm>
        </p:spPr>
        <p:txBody>
          <a:bodyPr>
            <a:normAutofit/>
          </a:bodyPr>
          <a:lstStyle>
            <a:lvl1pPr>
              <a:defRPr lang="en-US" sz="1800" dirty="0" smtClean="0"/>
            </a:lvl1pPr>
            <a:lvl2pPr>
              <a:defRPr lang="en-US" sz="1600" dirty="0" smtClean="0"/>
            </a:lvl2pPr>
            <a:lvl3pPr>
              <a:defRPr lang="en-US" sz="1400" dirty="0" smtClean="0"/>
            </a:lvl3pPr>
            <a:lvl4pPr>
              <a:defRPr lang="en-US" sz="1100" dirty="0" smtClean="0"/>
            </a:lvl4pPr>
            <a:lvl5pPr>
              <a:defRPr lang="en-US" sz="1100"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45"/>
          <p:cNvSpPr>
            <a:spLocks noGrp="1"/>
          </p:cNvSpPr>
          <p:nvPr>
            <p:ph sz="quarter" idx="14"/>
          </p:nvPr>
        </p:nvSpPr>
        <p:spPr>
          <a:xfrm>
            <a:off x="6073419" y="2397788"/>
            <a:ext cx="5610157" cy="3208421"/>
          </a:xfrm>
        </p:spPr>
        <p:txBody>
          <a:bodyPr>
            <a:normAutofit/>
          </a:bodyPr>
          <a:lstStyle>
            <a:lvl1pPr>
              <a:defRPr lang="en-US" sz="1800" dirty="0" smtClean="0"/>
            </a:lvl1pPr>
            <a:lvl2pPr>
              <a:defRPr lang="en-US" sz="1600" dirty="0" smtClean="0"/>
            </a:lvl2pPr>
            <a:lvl3pPr>
              <a:defRPr lang="en-US" sz="1400" dirty="0" smtClean="0"/>
            </a:lvl3pPr>
            <a:lvl4pPr>
              <a:defRPr lang="en-US" sz="1100" dirty="0" smtClean="0"/>
            </a:lvl4pPr>
            <a:lvl5pPr>
              <a:defRPr lang="en-US" sz="1100"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ext Placeholder 2"/>
          <p:cNvSpPr>
            <a:spLocks noGrp="1"/>
          </p:cNvSpPr>
          <p:nvPr>
            <p:ph type="body" idx="1"/>
          </p:nvPr>
        </p:nvSpPr>
        <p:spPr>
          <a:xfrm>
            <a:off x="508000" y="1752600"/>
            <a:ext cx="5384800" cy="639762"/>
          </a:xfrm>
          <a:solidFill>
            <a:schemeClr val="accent3">
              <a:lumMod val="20000"/>
              <a:lumOff val="80000"/>
            </a:schemeClr>
          </a:solidFill>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7" name="Text Placeholder 4"/>
          <p:cNvSpPr>
            <a:spLocks noGrp="1"/>
          </p:cNvSpPr>
          <p:nvPr>
            <p:ph type="body" sz="quarter" idx="3"/>
          </p:nvPr>
        </p:nvSpPr>
        <p:spPr>
          <a:xfrm>
            <a:off x="6069355" y="1752600"/>
            <a:ext cx="5614645" cy="639762"/>
          </a:xfrm>
          <a:solidFill>
            <a:schemeClr val="accent2">
              <a:lumMod val="20000"/>
              <a:lumOff val="80000"/>
            </a:schemeClr>
          </a:solidFill>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9" name="Text Placeholder 76"/>
          <p:cNvSpPr>
            <a:spLocks noGrp="1"/>
          </p:cNvSpPr>
          <p:nvPr>
            <p:ph type="body" sz="quarter" idx="13"/>
          </p:nvPr>
        </p:nvSpPr>
        <p:spPr>
          <a:xfrm>
            <a:off x="6604000" y="5943600"/>
            <a:ext cx="5080000" cy="457200"/>
          </a:xfrm>
        </p:spPr>
        <p:txBody>
          <a:bodyPr anchor="b" anchorCtr="0">
            <a:noAutofit/>
          </a:bodyPr>
          <a:lstStyle>
            <a:lvl1pPr algn="r">
              <a:spcBef>
                <a:spcPts val="600"/>
              </a:spcBef>
              <a:buNone/>
              <a:defRPr sz="1600" b="0">
                <a:solidFill>
                  <a:schemeClr val="accent2">
                    <a:lumMod val="75000"/>
                  </a:schemeClr>
                </a:solidFill>
              </a:defRPr>
            </a:lvl1pPr>
            <a:lvl2pPr algn="r">
              <a:buNone/>
              <a:defRPr sz="1100"/>
            </a:lvl2pPr>
            <a:lvl3pPr algn="r">
              <a:buNone/>
              <a:defRPr sz="1050"/>
            </a:lvl3pPr>
            <a:lvl4pPr algn="r">
              <a:buNone/>
              <a:defRPr sz="1000"/>
            </a:lvl4pPr>
            <a:lvl5pPr algn="r">
              <a:buNone/>
              <a:defRPr sz="1000"/>
            </a:lvl5pPr>
          </a:lstStyle>
          <a:p>
            <a:pPr lvl="0"/>
            <a:r>
              <a:rPr lang="en-US" dirty="0" smtClean="0"/>
              <a:t>Click to edit Master text styles</a:t>
            </a:r>
          </a:p>
        </p:txBody>
      </p:sp>
    </p:spTree>
    <p:extLst>
      <p:ext uri="{BB962C8B-B14F-4D97-AF65-F5344CB8AC3E}">
        <p14:creationId xmlns:p14="http://schemas.microsoft.com/office/powerpoint/2010/main" val="501729740"/>
      </p:ext>
    </p:extLst>
  </p:cSld>
  <p:clrMapOvr>
    <a:masterClrMapping/>
  </p:clrMapOvr>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747831"/>
            <a:ext cx="12192000" cy="33912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0" y="6553200"/>
            <a:ext cx="12192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76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p:cNvSpPr/>
          <p:nvPr userDrawn="1"/>
        </p:nvSpPr>
        <p:spPr>
          <a:xfrm>
            <a:off x="609600" y="685800"/>
            <a:ext cx="5080000" cy="2362200"/>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3" name="Straight Connector 12"/>
          <p:cNvCxnSpPr/>
          <p:nvPr userDrawn="1"/>
        </p:nvCxnSpPr>
        <p:spPr>
          <a:xfrm>
            <a:off x="0" y="6432604"/>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609600" y="3048000"/>
            <a:ext cx="5080000" cy="1752600"/>
          </a:xfrm>
          <a:prstGeom prst="rect">
            <a:avLst/>
          </a:prstGeom>
          <a:solidFill>
            <a:srgbClr val="FFFFFF"/>
          </a:solidFill>
          <a:ln w="3175">
            <a:solidFill>
              <a:schemeClr val="bg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800"/>
          </a:p>
        </p:txBody>
      </p:sp>
      <p:sp>
        <p:nvSpPr>
          <p:cNvPr id="11" name="Title 1"/>
          <p:cNvSpPr>
            <a:spLocks noGrp="1"/>
          </p:cNvSpPr>
          <p:nvPr>
            <p:ph type="ctrTitle"/>
          </p:nvPr>
        </p:nvSpPr>
        <p:spPr>
          <a:xfrm>
            <a:off x="711200" y="3273425"/>
            <a:ext cx="4673600" cy="1470025"/>
          </a:xfrm>
        </p:spPr>
        <p:txBody>
          <a:bodyPr>
            <a:noAutofit/>
          </a:bodyPr>
          <a:lstStyle>
            <a:lvl1pPr algn="l">
              <a:defRPr lang="en-US" b="1" cap="none" spc="0" dirty="0">
                <a:ln w="0"/>
                <a:solidFill>
                  <a:schemeClr val="accent1"/>
                </a:solidFill>
                <a:effectLst>
                  <a:outerShdw blurRad="38100" dist="19050" dir="2700000" algn="tl" rotWithShape="0">
                    <a:schemeClr val="dk1">
                      <a:alpha val="40000"/>
                    </a:schemeClr>
                  </a:outerShdw>
                </a:effectLst>
              </a:defRPr>
            </a:lvl1pPr>
          </a:lstStyle>
          <a:p>
            <a:r>
              <a:rPr lang="en-US" dirty="0" smtClean="0"/>
              <a:t>Click to edit Master title style</a:t>
            </a:r>
            <a:endParaRPr lang="en-US" dirty="0"/>
          </a:p>
        </p:txBody>
      </p:sp>
      <p:sp>
        <p:nvSpPr>
          <p:cNvPr id="12" name="Subtitle 2"/>
          <p:cNvSpPr>
            <a:spLocks noGrp="1"/>
          </p:cNvSpPr>
          <p:nvPr>
            <p:ph type="subTitle" idx="1"/>
          </p:nvPr>
        </p:nvSpPr>
        <p:spPr>
          <a:xfrm>
            <a:off x="711200" y="5029200"/>
            <a:ext cx="4876800" cy="1066800"/>
          </a:xfrm>
        </p:spPr>
        <p:txBody>
          <a:bodyPr>
            <a:noAutofit/>
          </a:bodyPr>
          <a:lstStyle>
            <a:lvl1pPr marL="0" indent="0" algn="l">
              <a:buNone/>
              <a:defRPr lang="en-US" b="0" cap="none" spc="0" dirty="0">
                <a:ln w="0"/>
                <a:solidFill>
                  <a:schemeClr val="accent5"/>
                </a:solidFill>
                <a:effectLst>
                  <a:outerShdw blurRad="38100" dist="25400" dir="5400000" algn="ctr" rotWithShape="0">
                    <a:srgbClr val="6E747A">
                      <a:alpha val="43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96869300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Content Placeholder 2"/>
          <p:cNvSpPr>
            <a:spLocks noGrp="1"/>
          </p:cNvSpPr>
          <p:nvPr>
            <p:ph idx="15"/>
          </p:nvPr>
        </p:nvSpPr>
        <p:spPr>
          <a:xfrm>
            <a:off x="508000" y="2057400"/>
            <a:ext cx="10515600" cy="3733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Subtitle 2"/>
          <p:cNvSpPr>
            <a:spLocks noGrp="1"/>
          </p:cNvSpPr>
          <p:nvPr userDrawn="1">
            <p:ph type="subTitle" idx="14"/>
          </p:nvPr>
        </p:nvSpPr>
        <p:spPr>
          <a:xfrm>
            <a:off x="508000" y="1524000"/>
            <a:ext cx="10972800" cy="381000"/>
          </a:xfrm>
        </p:spPr>
        <p:txBody>
          <a:bodyPr>
            <a:noAutofit/>
          </a:bodyPr>
          <a:lstStyle>
            <a:lvl1pPr marL="0" indent="0" algn="l">
              <a:buNone/>
              <a:defRPr sz="1800" b="1" cap="all" baseline="0">
                <a:solidFill>
                  <a:schemeClr val="accent2">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9"/>
          <p:cNvSpPr>
            <a:spLocks noGrp="1"/>
          </p:cNvSpPr>
          <p:nvPr>
            <p:ph type="title"/>
          </p:nvPr>
        </p:nvSpPr>
        <p:spPr/>
        <p:txBody>
          <a:bodyPr/>
          <a:lstStyle>
            <a:lvl1pPr>
              <a:defRPr>
                <a:ln>
                  <a:noFill/>
                </a:ln>
              </a:defRPr>
            </a:lvl1pPr>
          </a:lstStyle>
          <a:p>
            <a:r>
              <a:rPr lang="en-US" dirty="0" smtClean="0"/>
              <a:t>Click to edit Master title style</a:t>
            </a:r>
            <a:endParaRPr lang="en-US" dirty="0"/>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9"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smtClean="0"/>
              <a:t>Click to edit Master text styles</a:t>
            </a:r>
          </a:p>
        </p:txBody>
      </p:sp>
    </p:spTree>
    <p:extLst>
      <p:ext uri="{BB962C8B-B14F-4D97-AF65-F5344CB8AC3E}">
        <p14:creationId xmlns:p14="http://schemas.microsoft.com/office/powerpoint/2010/main" val="11950972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Subtitle 2"/>
          <p:cNvSpPr>
            <a:spLocks noGrp="1"/>
          </p:cNvSpPr>
          <p:nvPr>
            <p:ph type="subTitle" idx="14"/>
          </p:nvPr>
        </p:nvSpPr>
        <p:spPr>
          <a:xfrm>
            <a:off x="508000" y="1524000"/>
            <a:ext cx="10972800" cy="381000"/>
          </a:xfrm>
        </p:spPr>
        <p:txBody>
          <a:bodyPr>
            <a:noAutofit/>
          </a:bodyPr>
          <a:lstStyle>
            <a:lvl1pPr marL="0" indent="0" algn="l">
              <a:buNone/>
              <a:defRPr lang="en-US" cap="all" baseline="0" dirty="0">
                <a:solidFill>
                  <a:schemeClr val="accent2"/>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3" name="Content Placeholder 2"/>
          <p:cNvSpPr>
            <a:spLocks noGrp="1"/>
          </p:cNvSpPr>
          <p:nvPr>
            <p:ph idx="1"/>
          </p:nvPr>
        </p:nvSpPr>
        <p:spPr>
          <a:xfrm>
            <a:off x="508000" y="2057400"/>
            <a:ext cx="5283200" cy="3733801"/>
          </a:xfrm>
        </p:spPr>
        <p:txBody>
          <a:bodyPr/>
          <a:lstStyle>
            <a:lvl1pPr>
              <a:defRPr lang="en-US" dirty="0" smtClean="0"/>
            </a:lvl1pPr>
            <a:lvl2pPr>
              <a:buSzPct val="100000"/>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9"/>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4" name="Content Placeholder 3"/>
          <p:cNvSpPr>
            <a:spLocks noGrp="1"/>
          </p:cNvSpPr>
          <p:nvPr>
            <p:ph sz="quarter" idx="15"/>
          </p:nvPr>
        </p:nvSpPr>
        <p:spPr>
          <a:xfrm>
            <a:off x="6019800" y="2057400"/>
            <a:ext cx="56388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ext Placeholder 7"/>
          <p:cNvSpPr>
            <a:spLocks noGrp="1"/>
          </p:cNvSpPr>
          <p:nvPr>
            <p:ph type="body" sz="quarter" idx="13"/>
          </p:nvPr>
        </p:nvSpPr>
        <p:spPr>
          <a:xfrm>
            <a:off x="7315200" y="5486401"/>
            <a:ext cx="4673600" cy="675861"/>
          </a:xfrm>
          <a:noFill/>
          <a:ln>
            <a:noFill/>
          </a:ln>
          <a:effectLst/>
        </p:spPr>
        <p:txBody>
          <a:bodyPr anchor="b" anchorCtr="0">
            <a:noAutofit/>
          </a:bodyPr>
          <a:lstStyle>
            <a:lvl1pPr marL="0" indent="0" algn="r">
              <a:buNone/>
              <a:defRPr sz="1600" b="0">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smtClean="0"/>
              <a:t>Click to edit Master text styles</a:t>
            </a:r>
          </a:p>
        </p:txBody>
      </p:sp>
    </p:spTree>
    <p:extLst>
      <p:ext uri="{BB962C8B-B14F-4D97-AF65-F5344CB8AC3E}">
        <p14:creationId xmlns:p14="http://schemas.microsoft.com/office/powerpoint/2010/main" val="176484825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Subtitle 2"/>
          <p:cNvSpPr>
            <a:spLocks noGrp="1"/>
          </p:cNvSpPr>
          <p:nvPr userDrawn="1">
            <p:ph type="subTitle" idx="14"/>
          </p:nvPr>
        </p:nvSpPr>
        <p:spPr>
          <a:xfrm>
            <a:off x="508000" y="1524000"/>
            <a:ext cx="10972800" cy="381000"/>
          </a:xfrm>
        </p:spPr>
        <p:txBody>
          <a:bodyPr>
            <a:noAutofit/>
          </a:bodyPr>
          <a:lstStyle>
            <a:lvl1pPr marL="0" indent="0" algn="l">
              <a:buNone/>
              <a:defRPr sz="1800" b="1" cap="all" baseline="0">
                <a:solidFill>
                  <a:schemeClr val="accent2">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9"/>
          <p:cNvSpPr>
            <a:spLocks noGrp="1"/>
          </p:cNvSpPr>
          <p:nvPr>
            <p:ph type="title"/>
          </p:nvPr>
        </p:nvSpPr>
        <p:spPr/>
        <p:txBody>
          <a:bodyPr/>
          <a:lstStyle/>
          <a:p>
            <a:r>
              <a:rPr lang="en-US" dirty="0" smtClean="0"/>
              <a:t>Click to edit Master title style</a:t>
            </a:r>
            <a:endParaRPr lang="en-US" dirty="0"/>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9"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smtClean="0"/>
              <a:t>Click to edit Master text styles</a:t>
            </a:r>
          </a:p>
        </p:txBody>
      </p:sp>
      <p:sp>
        <p:nvSpPr>
          <p:cNvPr id="4" name="Content Placeholder 3"/>
          <p:cNvSpPr>
            <a:spLocks noGrp="1"/>
          </p:cNvSpPr>
          <p:nvPr>
            <p:ph sz="quarter" idx="15"/>
          </p:nvPr>
        </p:nvSpPr>
        <p:spPr>
          <a:xfrm>
            <a:off x="6019800" y="2057400"/>
            <a:ext cx="5791200" cy="36576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idx="16"/>
          </p:nvPr>
        </p:nvSpPr>
        <p:spPr>
          <a:xfrm>
            <a:off x="508000" y="2057400"/>
            <a:ext cx="5207000" cy="3733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104346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ubtitle">
    <p:spTree>
      <p:nvGrpSpPr>
        <p:cNvPr id="1" name=""/>
        <p:cNvGrpSpPr/>
        <p:nvPr/>
      </p:nvGrpSpPr>
      <p:grpSpPr>
        <a:xfrm>
          <a:off x="0" y="0"/>
          <a:ext cx="0" cy="0"/>
          <a:chOff x="0" y="0"/>
          <a:chExt cx="0" cy="0"/>
        </a:xfrm>
      </p:grpSpPr>
      <p:sp>
        <p:nvSpPr>
          <p:cNvPr id="2" name="Rectangle 1"/>
          <p:cNvSpPr/>
          <p:nvPr userDrawn="1"/>
        </p:nvSpPr>
        <p:spPr>
          <a:xfrm>
            <a:off x="0" y="4743450"/>
            <a:ext cx="12192000" cy="1809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a:off x="0" y="6432604"/>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p:nvPr>
        </p:nvSpPr>
        <p:spPr>
          <a:xfrm>
            <a:off x="5398052" y="3273425"/>
            <a:ext cx="6489148" cy="1470025"/>
          </a:xfrm>
        </p:spPr>
        <p:txBody>
          <a:bodyPr>
            <a:noAutofit/>
          </a:bodyPr>
          <a:lstStyle>
            <a:lvl1pPr algn="r">
              <a:defRPr lang="en-US" b="1" cap="none" spc="0" dirty="0">
                <a:ln w="0"/>
                <a:solidFill>
                  <a:schemeClr val="accent1"/>
                </a:solidFill>
                <a:effectLst>
                  <a:outerShdw blurRad="38100" dist="19050" dir="2700000" algn="tl" rotWithShape="0">
                    <a:schemeClr val="dk1">
                      <a:alpha val="40000"/>
                    </a:schemeClr>
                  </a:outerShdw>
                </a:effectLst>
              </a:defRPr>
            </a:lvl1pPr>
          </a:lstStyle>
          <a:p>
            <a:r>
              <a:rPr lang="en-US" dirty="0" smtClean="0"/>
              <a:t>Click to edit Master title style</a:t>
            </a:r>
            <a:endParaRPr lang="en-US" dirty="0"/>
          </a:p>
        </p:txBody>
      </p:sp>
      <p:sp>
        <p:nvSpPr>
          <p:cNvPr id="12" name="Subtitle 2"/>
          <p:cNvSpPr>
            <a:spLocks noGrp="1"/>
          </p:cNvSpPr>
          <p:nvPr>
            <p:ph type="subTitle" idx="1"/>
          </p:nvPr>
        </p:nvSpPr>
        <p:spPr>
          <a:xfrm>
            <a:off x="5115914" y="5029200"/>
            <a:ext cx="6771285" cy="1066800"/>
          </a:xfrm>
        </p:spPr>
        <p:txBody>
          <a:bodyPr>
            <a:noAutofit/>
          </a:bodyPr>
          <a:lstStyle>
            <a:lvl1pPr marL="0" indent="0" algn="r">
              <a:buNone/>
              <a:defRPr lang="en-US" b="0" cap="none" spc="0" dirty="0">
                <a:ln w="0"/>
                <a:solidFill>
                  <a:schemeClr val="accent5">
                    <a:lumMod val="75000"/>
                  </a:schemeClr>
                </a:solidFill>
                <a:effectLst>
                  <a:outerShdw blurRad="38100" dist="25400" dir="5400000" algn="ctr" rotWithShape="0">
                    <a:srgbClr val="6E747A">
                      <a:alpha val="43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5" name="Rectangle 14"/>
          <p:cNvSpPr/>
          <p:nvPr userDrawn="1"/>
        </p:nvSpPr>
        <p:spPr>
          <a:xfrm>
            <a:off x="152400" y="6096000"/>
            <a:ext cx="914400" cy="533400"/>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lang="en-US" smtClean="0"/>
            </a:lvl1pPr>
          </a:lstStyle>
          <a:p>
            <a:fld id="{77F42D85-6D6D-4ED8-A207-576450FE2C32}" type="slidenum">
              <a:rPr lang="en-US" smtClean="0"/>
              <a:pPr/>
              <a:t>‹#›</a:t>
            </a:fld>
            <a:endParaRPr lang="en-US" dirty="0"/>
          </a:p>
        </p:txBody>
      </p:sp>
      <p:sp>
        <p:nvSpPr>
          <p:cNvPr id="14" name="Rectangle 13"/>
          <p:cNvSpPr/>
          <p:nvPr userDrawn="1"/>
        </p:nvSpPr>
        <p:spPr>
          <a:xfrm>
            <a:off x="0" y="6553200"/>
            <a:ext cx="12192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1578860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1" name="Subtitle 2"/>
          <p:cNvSpPr>
            <a:spLocks noGrp="1"/>
          </p:cNvSpPr>
          <p:nvPr userDrawn="1">
            <p:ph type="subTitle" idx="14"/>
          </p:nvPr>
        </p:nvSpPr>
        <p:spPr>
          <a:xfrm>
            <a:off x="508000" y="1524000"/>
            <a:ext cx="10972800" cy="381000"/>
          </a:xfrm>
        </p:spPr>
        <p:txBody>
          <a:bodyPr>
            <a:noAutofit/>
          </a:bodyPr>
          <a:lstStyle>
            <a:lvl1pPr marL="0" indent="0" algn="l">
              <a:buNone/>
              <a:defRPr sz="1800" b="1" cap="all" baseline="0">
                <a:solidFill>
                  <a:schemeClr val="accent2">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9"/>
          <p:cNvSpPr>
            <a:spLocks noGrp="1"/>
          </p:cNvSpPr>
          <p:nvPr>
            <p:ph type="title"/>
          </p:nvPr>
        </p:nvSpPr>
        <p:spPr/>
        <p:txBody>
          <a:bodyPr/>
          <a:lstStyle/>
          <a:p>
            <a:r>
              <a:rPr lang="en-US" smtClean="0"/>
              <a:t>Click to edit Master title style</a:t>
            </a:r>
            <a:endParaRPr lang="en-US"/>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8"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smtClean="0"/>
              <a:t>Click to edit Master text styles</a:t>
            </a:r>
          </a:p>
        </p:txBody>
      </p:sp>
      <p:sp>
        <p:nvSpPr>
          <p:cNvPr id="9" name="Content Placeholder 3"/>
          <p:cNvSpPr>
            <a:spLocks noGrp="1"/>
          </p:cNvSpPr>
          <p:nvPr>
            <p:ph sz="quarter" idx="15"/>
          </p:nvPr>
        </p:nvSpPr>
        <p:spPr>
          <a:xfrm>
            <a:off x="508000" y="3962400"/>
            <a:ext cx="11303000" cy="17526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idx="16"/>
          </p:nvPr>
        </p:nvSpPr>
        <p:spPr>
          <a:xfrm>
            <a:off x="508000" y="2057401"/>
            <a:ext cx="11303000" cy="1828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5011814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accent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08000" y="0"/>
            <a:ext cx="10972800" cy="639762"/>
          </a:xfrm>
        </p:spPr>
        <p:txBody>
          <a:bodyPr/>
          <a:lstStyle/>
          <a:p>
            <a:r>
              <a:rPr lang="en-US" dirty="0" smtClean="0"/>
              <a:t>Click to edit Master title style</a:t>
            </a:r>
            <a:endParaRPr lang="en-US" dirty="0"/>
          </a:p>
        </p:txBody>
      </p:sp>
      <p:sp>
        <p:nvSpPr>
          <p:cNvPr id="5" name="Rectangle 4"/>
          <p:cNvSpPr/>
          <p:nvPr userDrawn="1"/>
        </p:nvSpPr>
        <p:spPr>
          <a:xfrm>
            <a:off x="0" y="6629400"/>
            <a:ext cx="12192000" cy="228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p:cNvSpPr/>
          <p:nvPr userDrawn="1"/>
        </p:nvSpPr>
        <p:spPr>
          <a:xfrm>
            <a:off x="152400" y="6096000"/>
            <a:ext cx="914400" cy="533400"/>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lang="en-US" smtClean="0"/>
            </a:lvl1pPr>
          </a:lstStyle>
          <a:p>
            <a:fld id="{77F42D85-6D6D-4ED8-A207-576450FE2C32}" type="slidenum">
              <a:rPr lang="en-US" smtClean="0"/>
              <a:pPr/>
              <a:t>‹#›</a:t>
            </a:fld>
            <a:endParaRPr lang="en-US" dirty="0"/>
          </a:p>
        </p:txBody>
      </p:sp>
      <p:cxnSp>
        <p:nvCxnSpPr>
          <p:cNvPr id="8" name="Straight Connector 7"/>
          <p:cNvCxnSpPr/>
          <p:nvPr userDrawn="1"/>
        </p:nvCxnSpPr>
        <p:spPr>
          <a:xfrm>
            <a:off x="0" y="6601768"/>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726514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6_Custom Layout">
    <p:spTree>
      <p:nvGrpSpPr>
        <p:cNvPr id="1" name=""/>
        <p:cNvGrpSpPr/>
        <p:nvPr/>
      </p:nvGrpSpPr>
      <p:grpSpPr>
        <a:xfrm>
          <a:off x="0" y="0"/>
          <a:ext cx="0" cy="0"/>
          <a:chOff x="0" y="0"/>
          <a:chExt cx="0" cy="0"/>
        </a:xfrm>
      </p:grpSpPr>
      <p:sp>
        <p:nvSpPr>
          <p:cNvPr id="3" name="Title 2"/>
          <p:cNvSpPr>
            <a:spLocks noGrp="1"/>
          </p:cNvSpPr>
          <p:nvPr>
            <p:ph type="title"/>
          </p:nvPr>
        </p:nvSpPr>
        <p:spPr>
          <a:xfrm>
            <a:off x="508000" y="0"/>
            <a:ext cx="10972800" cy="639762"/>
          </a:xfrm>
        </p:spPr>
        <p:txBody>
          <a:bodyPr/>
          <a:lstStyle>
            <a:lvl1pPr>
              <a:defRPr sz="2800">
                <a:ln>
                  <a:noFill/>
                </a:ln>
                <a:solidFill>
                  <a:schemeClr val="accent2"/>
                </a:solidFill>
              </a:defRPr>
            </a:lvl1pPr>
          </a:lstStyle>
          <a:p>
            <a:r>
              <a:rPr lang="en-US" dirty="0" smtClean="0"/>
              <a:t>Click to edit Master title style</a:t>
            </a:r>
            <a:endParaRPr lang="en-US" dirty="0"/>
          </a:p>
        </p:txBody>
      </p:sp>
      <p:sp>
        <p:nvSpPr>
          <p:cNvPr id="5" name="Rectangle 4"/>
          <p:cNvSpPr/>
          <p:nvPr userDrawn="1"/>
        </p:nvSpPr>
        <p:spPr>
          <a:xfrm>
            <a:off x="0" y="6629400"/>
            <a:ext cx="12192000" cy="228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p:cNvSpPr/>
          <p:nvPr userDrawn="1"/>
        </p:nvSpPr>
        <p:spPr>
          <a:xfrm>
            <a:off x="152400" y="6096000"/>
            <a:ext cx="914400" cy="533400"/>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lang="en-US" smtClean="0"/>
            </a:lvl1pPr>
          </a:lstStyle>
          <a:p>
            <a:fld id="{77F42D85-6D6D-4ED8-A207-576450FE2C32}" type="slidenum">
              <a:rPr lang="en-US" smtClean="0"/>
              <a:pPr/>
              <a:t>‹#›</a:t>
            </a:fld>
            <a:endParaRPr lang="en-US" dirty="0"/>
          </a:p>
        </p:txBody>
      </p:sp>
      <p:cxnSp>
        <p:nvCxnSpPr>
          <p:cNvPr id="8" name="Straight Connector 7"/>
          <p:cNvCxnSpPr/>
          <p:nvPr userDrawn="1"/>
        </p:nvCxnSpPr>
        <p:spPr>
          <a:xfrm>
            <a:off x="0" y="6601768"/>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685800"/>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smtClean="0"/>
              <a:t>Click to edit Master text styles</a:t>
            </a:r>
          </a:p>
        </p:txBody>
      </p:sp>
    </p:spTree>
    <p:extLst>
      <p:ext uri="{BB962C8B-B14F-4D97-AF65-F5344CB8AC3E}">
        <p14:creationId xmlns:p14="http://schemas.microsoft.com/office/powerpoint/2010/main" val="240996351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idebar">
    <p:spTree>
      <p:nvGrpSpPr>
        <p:cNvPr id="1" name=""/>
        <p:cNvGrpSpPr/>
        <p:nvPr/>
      </p:nvGrpSpPr>
      <p:grpSpPr>
        <a:xfrm>
          <a:off x="0" y="0"/>
          <a:ext cx="0" cy="0"/>
          <a:chOff x="0" y="0"/>
          <a:chExt cx="0" cy="0"/>
        </a:xfrm>
      </p:grpSpPr>
      <p:sp>
        <p:nvSpPr>
          <p:cNvPr id="7" name="Content Placeholder 2"/>
          <p:cNvSpPr>
            <a:spLocks noGrp="1"/>
          </p:cNvSpPr>
          <p:nvPr>
            <p:ph idx="16"/>
          </p:nvPr>
        </p:nvSpPr>
        <p:spPr>
          <a:xfrm>
            <a:off x="1361008" y="1143000"/>
            <a:ext cx="5877992" cy="45048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361008" y="76200"/>
            <a:ext cx="8179419" cy="838200"/>
          </a:xfrm>
        </p:spPr>
        <p:txBody>
          <a:bodyPr anchor="t" anchorCtr="0">
            <a:noAutofit/>
          </a:bodyPr>
          <a:lstStyle>
            <a:lvl1pPr algn="l">
              <a:defRPr sz="2800">
                <a:ln>
                  <a:noFill/>
                </a:ln>
                <a:solidFill>
                  <a:schemeClr val="accent2"/>
                </a:solidFill>
              </a:defRPr>
            </a:lvl1pPr>
          </a:lstStyle>
          <a:p>
            <a:r>
              <a:rPr lang="en-US" dirty="0" smtClean="0"/>
              <a:t>Click to edit Master title style</a:t>
            </a:r>
            <a:endParaRPr lang="en-US" dirty="0"/>
          </a:p>
        </p:txBody>
      </p:sp>
      <p:sp>
        <p:nvSpPr>
          <p:cNvPr id="11" name="Text Placeholder 10"/>
          <p:cNvSpPr>
            <a:spLocks noGrp="1"/>
          </p:cNvSpPr>
          <p:nvPr>
            <p:ph type="body" sz="quarter" idx="10"/>
          </p:nvPr>
        </p:nvSpPr>
        <p:spPr>
          <a:xfrm>
            <a:off x="7315200" y="5791200"/>
            <a:ext cx="4267200" cy="914400"/>
          </a:xfrm>
        </p:spPr>
        <p:txBody>
          <a:bodyPr anchor="b" anchorCtr="0">
            <a:noAutofit/>
          </a:bodyPr>
          <a:lstStyle>
            <a:lvl1pPr marL="0" indent="0" algn="r">
              <a:buNone/>
              <a:defRPr sz="1800" b="1">
                <a:solidFill>
                  <a:schemeClr val="accent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smtClean="0"/>
              <a:t>Click to edit Master text styles</a:t>
            </a:r>
          </a:p>
        </p:txBody>
      </p:sp>
      <p:sp>
        <p:nvSpPr>
          <p:cNvPr id="6" name="Rectangle 5"/>
          <p:cNvSpPr/>
          <p:nvPr userDrawn="1"/>
        </p:nvSpPr>
        <p:spPr>
          <a:xfrm>
            <a:off x="10058400" y="0"/>
            <a:ext cx="2133600" cy="914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0" y="0"/>
            <a:ext cx="12954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lang="en-US" smtClean="0"/>
            </a:lvl1pPr>
          </a:lstStyle>
          <a:p>
            <a:fld id="{77F42D85-6D6D-4ED8-A207-576450FE2C32}" type="slidenum">
              <a:rPr lang="en-US" smtClean="0"/>
              <a:pPr/>
              <a:t>‹#›</a:t>
            </a:fld>
            <a:endParaRPr lang="en-US" dirty="0"/>
          </a:p>
        </p:txBody>
      </p:sp>
    </p:spTree>
    <p:extLst>
      <p:ext uri="{BB962C8B-B14F-4D97-AF65-F5344CB8AC3E}">
        <p14:creationId xmlns:p14="http://schemas.microsoft.com/office/powerpoint/2010/main" val="1717119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a:xfrm>
            <a:off x="508000" y="2057400"/>
            <a:ext cx="3566160" cy="3733801"/>
          </a:xfrm>
        </p:spPr>
        <p:txBody>
          <a:bodyPr/>
          <a:lstStyle>
            <a:lvl1pPr>
              <a:defRPr lang="en-US" dirty="0" smtClean="0"/>
            </a:lvl1pPr>
            <a:lvl2pPr marL="573088" indent="-174625">
              <a:buSzPct val="100000"/>
              <a:defRPr lang="en-US" dirty="0" smtClean="0"/>
            </a:lvl2pPr>
            <a:lvl3pPr>
              <a:defRPr lang="en-US" dirty="0" smtClean="0">
                <a:solidFill>
                  <a:schemeClr val="bg1">
                    <a:lumMod val="50000"/>
                  </a:schemeClr>
                </a:solidFill>
              </a:defRPr>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Subtitle 2"/>
          <p:cNvSpPr>
            <a:spLocks noGrp="1"/>
          </p:cNvSpPr>
          <p:nvPr userDrawn="1">
            <p:ph type="subTitle" idx="14"/>
          </p:nvPr>
        </p:nvSpPr>
        <p:spPr>
          <a:xfrm>
            <a:off x="508000" y="1524000"/>
            <a:ext cx="10972800" cy="381000"/>
          </a:xfrm>
        </p:spPr>
        <p:txBody>
          <a:bodyPr>
            <a:noAutofit/>
          </a:bodyPr>
          <a:lstStyle>
            <a:lvl1pPr marL="0" indent="0" algn="l" defTabSz="914400" rtl="0" eaLnBrk="1" latinLnBrk="0" hangingPunct="1">
              <a:spcBef>
                <a:spcPct val="20000"/>
              </a:spcBef>
              <a:buClr>
                <a:schemeClr val="accent6"/>
              </a:buClr>
              <a:buFont typeface="Wingdings" panose="05000000000000000000" pitchFamily="2" charset="2"/>
              <a:buNone/>
              <a:defRPr lang="en-US" sz="1800" b="1" kern="1200" cap="all" baseline="0" dirty="0">
                <a:solidFill>
                  <a:schemeClr val="accent2">
                    <a:lumMod val="20000"/>
                    <a:lumOff val="80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9"/>
          <p:cNvSpPr>
            <a:spLocks noGrp="1"/>
          </p:cNvSpPr>
          <p:nvPr>
            <p:ph type="title"/>
          </p:nvPr>
        </p:nvSpPr>
        <p:spPr/>
        <p:txBody>
          <a:bodyPr/>
          <a:lstStyle>
            <a:lvl1pPr>
              <a:defRPr lang="en-US" dirty="0"/>
            </a:lvl1pPr>
          </a:lstStyle>
          <a:p>
            <a:r>
              <a:rPr lang="en-US" dirty="0" smtClean="0"/>
              <a:t>Click to edit Master title style</a:t>
            </a:r>
            <a:endParaRPr lang="en-US" dirty="0"/>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4" name="Content Placeholder 3"/>
          <p:cNvSpPr>
            <a:spLocks noGrp="1"/>
          </p:cNvSpPr>
          <p:nvPr>
            <p:ph sz="quarter" idx="15"/>
          </p:nvPr>
        </p:nvSpPr>
        <p:spPr>
          <a:xfrm>
            <a:off x="4330701" y="2057400"/>
            <a:ext cx="3566160" cy="3733800"/>
          </a:xfrm>
        </p:spPr>
        <p:txBody>
          <a:bodyPr/>
          <a:lstStyle>
            <a:lvl2pPr marL="684213" indent="-285750">
              <a:defRPr lang="en-US" sz="1800" kern="1200" dirty="0" smtClean="0">
                <a:solidFill>
                  <a:schemeClr val="bg1">
                    <a:lumMod val="50000"/>
                  </a:schemeClr>
                </a:solidFill>
                <a:latin typeface="+mn-lt"/>
                <a:ea typeface="+mn-ea"/>
                <a:cs typeface="+mn-cs"/>
              </a:defRPr>
            </a:lvl2pPr>
          </a:lstStyle>
          <a:p>
            <a:pPr lvl="0"/>
            <a:r>
              <a:rPr lang="en-US" dirty="0" smtClean="0"/>
              <a:t>Click to edit Master text styles</a:t>
            </a:r>
          </a:p>
          <a:p>
            <a:pPr marL="573088" lvl="1" indent="-174625" algn="l" defTabSz="914400" rtl="0" eaLnBrk="1" latinLnBrk="0" hangingPunct="1">
              <a:spcBef>
                <a:spcPct val="20000"/>
              </a:spcBef>
              <a:buClr>
                <a:schemeClr val="accent2"/>
              </a:buClr>
              <a:buSzPct val="100000"/>
              <a:buFont typeface="Wingdings" pitchFamily="2" charset="2"/>
              <a:buChar char="§"/>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quarter" idx="16"/>
          </p:nvPr>
        </p:nvSpPr>
        <p:spPr>
          <a:xfrm>
            <a:off x="8153402" y="2057400"/>
            <a:ext cx="3566160" cy="3733800"/>
          </a:xfrm>
        </p:spPr>
        <p:txBody>
          <a:bodyPr/>
          <a:lstStyle>
            <a:lvl2pPr marL="684213" indent="-285750">
              <a:defRPr lang="en-US" sz="1800" kern="1200" dirty="0" smtClean="0">
                <a:solidFill>
                  <a:schemeClr val="bg1">
                    <a:lumMod val="50000"/>
                  </a:schemeClr>
                </a:solidFill>
                <a:latin typeface="+mn-lt"/>
                <a:ea typeface="+mn-ea"/>
                <a:cs typeface="+mn-cs"/>
              </a:defRPr>
            </a:lvl2pPr>
          </a:lstStyle>
          <a:p>
            <a:pPr lvl="0"/>
            <a:r>
              <a:rPr lang="en-US" dirty="0" smtClean="0"/>
              <a:t>Click to edit Master text styles</a:t>
            </a:r>
          </a:p>
          <a:p>
            <a:pPr marL="573088" lvl="1" indent="-174625" algn="l" defTabSz="914400" rtl="0" eaLnBrk="1" latinLnBrk="0" hangingPunct="1">
              <a:spcBef>
                <a:spcPct val="20000"/>
              </a:spcBef>
              <a:buClr>
                <a:schemeClr val="accent2"/>
              </a:buClr>
              <a:buSzPct val="100000"/>
              <a:buFont typeface="Wingdings" pitchFamily="2" charset="2"/>
              <a:buChar char="§"/>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smtClean="0"/>
              <a:t>Click to edit Master text styles</a:t>
            </a:r>
          </a:p>
        </p:txBody>
      </p:sp>
    </p:spTree>
    <p:extLst>
      <p:ext uri="{BB962C8B-B14F-4D97-AF65-F5344CB8AC3E}">
        <p14:creationId xmlns:p14="http://schemas.microsoft.com/office/powerpoint/2010/main" val="36930238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2_Custom Layout">
    <p:bg>
      <p:bgPr>
        <a:solidFill>
          <a:schemeClr val="accent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t="30690" b="55850"/>
          <a:stretch/>
        </p:blipFill>
        <p:spPr>
          <a:xfrm>
            <a:off x="0" y="6172201"/>
            <a:ext cx="12192000" cy="457199"/>
          </a:xfrm>
          <a:prstGeom prst="rect">
            <a:avLst/>
          </a:prstGeom>
        </p:spPr>
      </p:pic>
      <p:sp>
        <p:nvSpPr>
          <p:cNvPr id="3" name="Title 2"/>
          <p:cNvSpPr>
            <a:spLocks noGrp="1"/>
          </p:cNvSpPr>
          <p:nvPr>
            <p:ph type="title"/>
          </p:nvPr>
        </p:nvSpPr>
        <p:spPr>
          <a:xfrm>
            <a:off x="508000" y="0"/>
            <a:ext cx="10972800" cy="639762"/>
          </a:xfrm>
        </p:spPr>
        <p:txBody>
          <a:bodyPr/>
          <a:lstStyle>
            <a:lvl1pPr>
              <a:defRPr lang="en-US" dirty="0"/>
            </a:lvl1pPr>
          </a:lstStyle>
          <a:p>
            <a:r>
              <a:rPr lang="en-US" dirty="0" smtClean="0"/>
              <a:t>Click to edit Master title style</a:t>
            </a:r>
            <a:endParaRPr lang="en-US" dirty="0"/>
          </a:p>
        </p:txBody>
      </p:sp>
      <p:sp>
        <p:nvSpPr>
          <p:cNvPr id="5" name="Rectangle 4"/>
          <p:cNvSpPr/>
          <p:nvPr/>
        </p:nvSpPr>
        <p:spPr>
          <a:xfrm>
            <a:off x="0" y="6629400"/>
            <a:ext cx="12192000" cy="22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p:cNvSpPr/>
          <p:nvPr/>
        </p:nvSpPr>
        <p:spPr>
          <a:xfrm>
            <a:off x="152400" y="6096000"/>
            <a:ext cx="914400" cy="533400"/>
          </a:xfrm>
          <a:prstGeom prst="rect">
            <a:avLst/>
          </a:prstGeom>
          <a:solidFill>
            <a:srgbClr val="00ADEF">
              <a:alpha val="69804"/>
            </a:srgb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lang="en-US" smtClean="0"/>
            </a:lvl1pPr>
          </a:lstStyle>
          <a:p>
            <a:fld id="{77F42D85-6D6D-4ED8-A207-576450FE2C32}" type="slidenum">
              <a:rPr lang="en-US" smtClean="0"/>
              <a:pPr/>
              <a:t>‹#›</a:t>
            </a:fld>
            <a:endParaRPr lang="en-US" dirty="0"/>
          </a:p>
        </p:txBody>
      </p:sp>
      <p:cxnSp>
        <p:nvCxnSpPr>
          <p:cNvPr id="8" name="Straight Connector 7"/>
          <p:cNvCxnSpPr/>
          <p:nvPr/>
        </p:nvCxnSpPr>
        <p:spPr>
          <a:xfrm>
            <a:off x="0" y="6601768"/>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941433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r="13150"/>
          <a:stretch/>
        </p:blipFill>
        <p:spPr>
          <a:xfrm>
            <a:off x="0" y="227881"/>
            <a:ext cx="12192000" cy="3911243"/>
          </a:xfrm>
          <a:prstGeom prst="rect">
            <a:avLst/>
          </a:prstGeom>
        </p:spPr>
      </p:pic>
      <p:sp>
        <p:nvSpPr>
          <p:cNvPr id="14" name="Rectangle 13"/>
          <p:cNvSpPr/>
          <p:nvPr userDrawn="1"/>
        </p:nvSpPr>
        <p:spPr>
          <a:xfrm>
            <a:off x="0" y="6477000"/>
            <a:ext cx="12192000" cy="381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0" y="0"/>
            <a:ext cx="12192000" cy="76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609600" y="685800"/>
            <a:ext cx="5080000" cy="1447800"/>
          </a:xfrm>
          <a:prstGeom prst="rect">
            <a:avLst/>
          </a:prstGeom>
          <a:solidFill>
            <a:srgbClr val="00ADEF">
              <a:alpha val="69804"/>
            </a:srgb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a:off x="0" y="6432604"/>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01378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4620363" y="457201"/>
            <a:ext cx="7571637" cy="64007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1" y="609600"/>
            <a:ext cx="4011084" cy="825500"/>
          </a:xfrm>
        </p:spPr>
        <p:txBody>
          <a:bodyPr anchor="b"/>
          <a:lstStyle>
            <a:lvl1pPr algn="l">
              <a:defRPr lang="en-US" dirty="0">
                <a:ln>
                  <a:noFill/>
                </a:ln>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071533" y="609600"/>
            <a:ext cx="6815667" cy="5334000"/>
          </a:xfrm>
        </p:spPr>
        <p:txBody>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304801" y="1435102"/>
            <a:ext cx="4011084" cy="3822699"/>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ext Placeholder 10"/>
          <p:cNvSpPr>
            <a:spLocks noGrp="1"/>
          </p:cNvSpPr>
          <p:nvPr>
            <p:ph type="body" sz="quarter" idx="10"/>
          </p:nvPr>
        </p:nvSpPr>
        <p:spPr>
          <a:xfrm>
            <a:off x="7315200" y="5791200"/>
            <a:ext cx="4267200" cy="914400"/>
          </a:xfrm>
        </p:spPr>
        <p:txBody>
          <a:bodyPr anchor="b" anchorCtr="0">
            <a:noAutofit/>
          </a:bodyPr>
          <a:lstStyle>
            <a:lvl1pPr marL="0" indent="0" algn="r">
              <a:buNone/>
              <a:defRPr sz="1800">
                <a:solidFill>
                  <a:schemeClr val="bg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smtClean="0"/>
              <a:t>Click to edit Master text styles</a:t>
            </a:r>
          </a:p>
        </p:txBody>
      </p:sp>
      <p:sp>
        <p:nvSpPr>
          <p:cNvPr id="7" name="Rectangle 6"/>
          <p:cNvSpPr/>
          <p:nvPr userDrawn="1"/>
        </p:nvSpPr>
        <p:spPr>
          <a:xfrm>
            <a:off x="4620363" y="0"/>
            <a:ext cx="7571637" cy="381000"/>
          </a:xfrm>
          <a:prstGeom prst="rect">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0" y="5303520"/>
            <a:ext cx="4548147" cy="15544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2470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747831"/>
            <a:ext cx="12192000" cy="33912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0" y="6553200"/>
            <a:ext cx="12192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76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p:cNvSpPr/>
          <p:nvPr userDrawn="1"/>
        </p:nvSpPr>
        <p:spPr>
          <a:xfrm>
            <a:off x="609600" y="685800"/>
            <a:ext cx="5080000" cy="2362200"/>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3" name="Straight Connector 12"/>
          <p:cNvCxnSpPr/>
          <p:nvPr userDrawn="1"/>
        </p:nvCxnSpPr>
        <p:spPr>
          <a:xfrm>
            <a:off x="0" y="6432604"/>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609600" y="3048000"/>
            <a:ext cx="5080000" cy="1752600"/>
          </a:xfrm>
          <a:prstGeom prst="rect">
            <a:avLst/>
          </a:prstGeom>
          <a:solidFill>
            <a:srgbClr val="FFFFFF"/>
          </a:solidFill>
          <a:ln w="3175">
            <a:solidFill>
              <a:schemeClr val="bg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800"/>
          </a:p>
        </p:txBody>
      </p:sp>
      <p:sp>
        <p:nvSpPr>
          <p:cNvPr id="11" name="Title 1"/>
          <p:cNvSpPr>
            <a:spLocks noGrp="1"/>
          </p:cNvSpPr>
          <p:nvPr>
            <p:ph type="ctrTitle"/>
          </p:nvPr>
        </p:nvSpPr>
        <p:spPr>
          <a:xfrm>
            <a:off x="711200" y="3273425"/>
            <a:ext cx="4673600" cy="1470025"/>
          </a:xfrm>
        </p:spPr>
        <p:txBody>
          <a:bodyPr>
            <a:noAutofit/>
          </a:bodyPr>
          <a:lstStyle>
            <a:lvl1pPr algn="l">
              <a:defRPr lang="en-US" b="1" cap="none" spc="0" dirty="0">
                <a:ln w="0"/>
                <a:solidFill>
                  <a:schemeClr val="accent1"/>
                </a:solidFill>
                <a:effectLst>
                  <a:outerShdw blurRad="38100" dist="19050" dir="2700000" algn="tl" rotWithShape="0">
                    <a:schemeClr val="dk1">
                      <a:alpha val="40000"/>
                    </a:schemeClr>
                  </a:outerShdw>
                </a:effectLst>
              </a:defRPr>
            </a:lvl1pPr>
          </a:lstStyle>
          <a:p>
            <a:r>
              <a:rPr lang="en-US" dirty="0" smtClean="0"/>
              <a:t>Click to edit Master title style</a:t>
            </a:r>
            <a:endParaRPr lang="en-US" dirty="0"/>
          </a:p>
        </p:txBody>
      </p:sp>
      <p:sp>
        <p:nvSpPr>
          <p:cNvPr id="12" name="Subtitle 2"/>
          <p:cNvSpPr>
            <a:spLocks noGrp="1"/>
          </p:cNvSpPr>
          <p:nvPr>
            <p:ph type="subTitle" idx="1"/>
          </p:nvPr>
        </p:nvSpPr>
        <p:spPr>
          <a:xfrm>
            <a:off x="711200" y="5029200"/>
            <a:ext cx="4876800" cy="1066800"/>
          </a:xfrm>
        </p:spPr>
        <p:txBody>
          <a:bodyPr>
            <a:noAutofit/>
          </a:bodyPr>
          <a:lstStyle>
            <a:lvl1pPr marL="0" indent="0" algn="l">
              <a:buNone/>
              <a:defRPr lang="en-US" b="0" cap="none" spc="0" dirty="0">
                <a:ln w="0"/>
                <a:solidFill>
                  <a:schemeClr val="accent6"/>
                </a:solidFill>
                <a:effectLst>
                  <a:outerShdw blurRad="38100" dist="25400" dir="5400000" algn="ctr" rotWithShape="0">
                    <a:srgbClr val="6E747A">
                      <a:alpha val="43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01900771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Content Placeholder 2"/>
          <p:cNvSpPr>
            <a:spLocks noGrp="1"/>
          </p:cNvSpPr>
          <p:nvPr>
            <p:ph idx="15"/>
          </p:nvPr>
        </p:nvSpPr>
        <p:spPr>
          <a:xfrm>
            <a:off x="508000" y="2057400"/>
            <a:ext cx="10515600" cy="3733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Subtitle 2"/>
          <p:cNvSpPr>
            <a:spLocks noGrp="1"/>
          </p:cNvSpPr>
          <p:nvPr userDrawn="1">
            <p:ph type="subTitle" idx="14"/>
          </p:nvPr>
        </p:nvSpPr>
        <p:spPr>
          <a:xfrm>
            <a:off x="508000" y="1524000"/>
            <a:ext cx="10972800" cy="381000"/>
          </a:xfrm>
        </p:spPr>
        <p:txBody>
          <a:bodyPr>
            <a:noAutofit/>
          </a:bodyPr>
          <a:lstStyle>
            <a:lvl1pPr marL="0" indent="0" algn="l">
              <a:buNone/>
              <a:defRPr sz="1800" b="1" cap="all" baseline="0">
                <a:solidFill>
                  <a:schemeClr val="accent2">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9"/>
          <p:cNvSpPr>
            <a:spLocks noGrp="1"/>
          </p:cNvSpPr>
          <p:nvPr>
            <p:ph type="title"/>
          </p:nvPr>
        </p:nvSpPr>
        <p:spPr/>
        <p:txBody>
          <a:bodyPr/>
          <a:lstStyle>
            <a:lvl1pPr>
              <a:defRPr>
                <a:ln>
                  <a:noFill/>
                </a:ln>
              </a:defRPr>
            </a:lvl1pPr>
          </a:lstStyle>
          <a:p>
            <a:r>
              <a:rPr lang="en-US" dirty="0" smtClean="0"/>
              <a:t>Click to edit Master title style</a:t>
            </a:r>
            <a:endParaRPr lang="en-US" dirty="0"/>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9"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smtClean="0"/>
              <a:t>Click to edit Master text styles</a:t>
            </a:r>
          </a:p>
        </p:txBody>
      </p:sp>
    </p:spTree>
    <p:extLst>
      <p:ext uri="{BB962C8B-B14F-4D97-AF65-F5344CB8AC3E}">
        <p14:creationId xmlns:p14="http://schemas.microsoft.com/office/powerpoint/2010/main" val="374026794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Subtitle 2"/>
          <p:cNvSpPr>
            <a:spLocks noGrp="1"/>
          </p:cNvSpPr>
          <p:nvPr userDrawn="1">
            <p:ph type="subTitle" idx="14"/>
          </p:nvPr>
        </p:nvSpPr>
        <p:spPr>
          <a:xfrm>
            <a:off x="508000" y="1524000"/>
            <a:ext cx="10972800" cy="381000"/>
          </a:xfrm>
        </p:spPr>
        <p:txBody>
          <a:bodyPr>
            <a:noAutofit/>
          </a:bodyPr>
          <a:lstStyle>
            <a:lvl1pPr marL="0" indent="0" algn="l">
              <a:buNone/>
              <a:defRPr sz="1800" b="1" cap="all" baseline="0">
                <a:solidFill>
                  <a:schemeClr val="accent2">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9"/>
          <p:cNvSpPr>
            <a:spLocks noGrp="1"/>
          </p:cNvSpPr>
          <p:nvPr>
            <p:ph type="title"/>
          </p:nvPr>
        </p:nvSpPr>
        <p:spPr/>
        <p:txBody>
          <a:bodyPr/>
          <a:lstStyle/>
          <a:p>
            <a:r>
              <a:rPr lang="en-US" dirty="0" smtClean="0"/>
              <a:t>Click to edit Master title style</a:t>
            </a:r>
            <a:endParaRPr lang="en-US" dirty="0"/>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9"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smtClean="0"/>
              <a:t>Click to edit Master text styles</a:t>
            </a:r>
          </a:p>
        </p:txBody>
      </p:sp>
      <p:sp>
        <p:nvSpPr>
          <p:cNvPr id="4" name="Content Placeholder 3"/>
          <p:cNvSpPr>
            <a:spLocks noGrp="1"/>
          </p:cNvSpPr>
          <p:nvPr>
            <p:ph sz="quarter" idx="15"/>
          </p:nvPr>
        </p:nvSpPr>
        <p:spPr>
          <a:xfrm>
            <a:off x="6019800" y="2057400"/>
            <a:ext cx="5791200" cy="36576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idx="16"/>
          </p:nvPr>
        </p:nvSpPr>
        <p:spPr>
          <a:xfrm>
            <a:off x="508000" y="2057400"/>
            <a:ext cx="5207000" cy="3733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166732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0" y="239486"/>
            <a:ext cx="12192000" cy="167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t="30690" b="55850"/>
          <a:stretch/>
        </p:blipFill>
        <p:spPr>
          <a:xfrm>
            <a:off x="0" y="6196054"/>
            <a:ext cx="12192000" cy="457199"/>
          </a:xfrm>
          <a:prstGeom prst="rect">
            <a:avLst/>
          </a:prstGeom>
        </p:spPr>
      </p:pic>
      <p:sp>
        <p:nvSpPr>
          <p:cNvPr id="8" name="Rectangle 7"/>
          <p:cNvSpPr/>
          <p:nvPr/>
        </p:nvSpPr>
        <p:spPr>
          <a:xfrm>
            <a:off x="0" y="6629400"/>
            <a:ext cx="12192000" cy="22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p:nvSpPr>
        <p:spPr>
          <a:xfrm>
            <a:off x="9144000" y="0"/>
            <a:ext cx="2844800" cy="1915886"/>
          </a:xfrm>
          <a:prstGeom prst="rect">
            <a:avLst/>
          </a:prstGeom>
          <a:solidFill>
            <a:srgbClr val="00ADEF">
              <a:alpha val="69804"/>
            </a:srgb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508000" y="838200"/>
            <a:ext cx="10972800" cy="639762"/>
          </a:xfrm>
          <a:prstGeom prst="rect">
            <a:avLst/>
          </a:prstGeom>
          <a:effectLst/>
        </p:spPr>
        <p:txBody>
          <a:bodyPr vert="horz" lIns="91440" tIns="45720" rIns="91440" bIns="4572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08000" y="2057400"/>
            <a:ext cx="10972800" cy="3733801"/>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Rectangle 16"/>
          <p:cNvSpPr/>
          <p:nvPr/>
        </p:nvSpPr>
        <p:spPr>
          <a:xfrm>
            <a:off x="152400" y="6096000"/>
            <a:ext cx="914400" cy="533400"/>
          </a:xfrm>
          <a:prstGeom prst="rect">
            <a:avLst/>
          </a:prstGeom>
          <a:solidFill>
            <a:srgbClr val="00ADEF">
              <a:alpha val="69804"/>
            </a:srgb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cxnSp>
        <p:nvCxnSpPr>
          <p:cNvPr id="10" name="Straight Connector 9"/>
          <p:cNvCxnSpPr/>
          <p:nvPr/>
        </p:nvCxnSpPr>
        <p:spPr>
          <a:xfrm>
            <a:off x="0" y="6601768"/>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0" y="6629400"/>
            <a:ext cx="12192000" cy="22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userDrawn="1"/>
        </p:nvCxnSpPr>
        <p:spPr>
          <a:xfrm>
            <a:off x="0" y="6601768"/>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72901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72" r:id="rId3"/>
    <p:sldLayoutId id="2147483767" r:id="rId4"/>
    <p:sldLayoutId id="2147483768" r:id="rId5"/>
    <p:sldLayoutId id="2147483806" r:id="rId6"/>
  </p:sldLayoutIdLst>
  <p:timing>
    <p:tnLst>
      <p:par>
        <p:cTn id="1" dur="indefinite" restart="never" nodeType="tmRoot"/>
      </p:par>
    </p:tnLst>
  </p:timing>
  <p:hf hdr="0" ftr="0" dt="0"/>
  <p:txStyles>
    <p:titleStyle>
      <a:lvl1pPr algn="l" defTabSz="914400" rtl="0" eaLnBrk="1" latinLnBrk="0" hangingPunct="1">
        <a:spcBef>
          <a:spcPct val="0"/>
        </a:spcBef>
        <a:buNone/>
        <a:defRPr lang="en-US" sz="3200" b="1" kern="1200" cap="none" spc="0" baseline="0" dirty="0">
          <a:ln>
            <a:solidFill>
              <a:schemeClr val="accent1"/>
            </a:solidFill>
          </a:ln>
          <a:solidFill>
            <a:schemeClr val="bg1"/>
          </a:solidFill>
          <a:effectLst>
            <a:outerShdw blurRad="38100" dist="38100" dir="2700000" algn="tl">
              <a:srgbClr val="000000">
                <a:alpha val="43137"/>
              </a:srgbClr>
            </a:outerShdw>
          </a:effectLst>
          <a:latin typeface="Calibri" pitchFamily="34" charset="0"/>
          <a:ea typeface="+mj-ea"/>
          <a:cs typeface="+mj-cs"/>
        </a:defRPr>
      </a:lvl1pPr>
    </p:titleStyle>
    <p:bodyStyle>
      <a:lvl1pPr marL="342900" indent="-342900" algn="l" defTabSz="914400" rtl="0" eaLnBrk="1" latinLnBrk="0" hangingPunct="1">
        <a:spcBef>
          <a:spcPct val="20000"/>
        </a:spcBef>
        <a:buClr>
          <a:schemeClr val="accent1"/>
        </a:buClr>
        <a:buFont typeface="Wingdings" panose="05000000000000000000" pitchFamily="2" charset="2"/>
        <a:buChar char="p"/>
        <a:defRPr sz="20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SzPct val="100000"/>
        <a:buFont typeface="Wingdings" pitchFamily="2" charset="2"/>
        <a:buChar char="§"/>
        <a:defRPr sz="1800" kern="120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629400"/>
            <a:ext cx="12192000" cy="228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239486"/>
            <a:ext cx="12192000" cy="167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9144000" y="0"/>
            <a:ext cx="2844800" cy="1915886"/>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508000" y="838200"/>
            <a:ext cx="8432800" cy="639762"/>
          </a:xfrm>
          <a:prstGeom prst="rect">
            <a:avLst/>
          </a:prstGeom>
          <a:effectLst/>
        </p:spPr>
        <p:txBody>
          <a:bodyPr vert="horz" lIns="91440" tIns="45720" rIns="91440" bIns="4572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08000" y="2057400"/>
            <a:ext cx="10972800" cy="3733801"/>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Rectangle 16"/>
          <p:cNvSpPr/>
          <p:nvPr userDrawn="1"/>
        </p:nvSpPr>
        <p:spPr>
          <a:xfrm>
            <a:off x="152400" y="6096000"/>
            <a:ext cx="914400" cy="533400"/>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cxnSp>
        <p:nvCxnSpPr>
          <p:cNvPr id="10" name="Straight Connector 9"/>
          <p:cNvCxnSpPr/>
          <p:nvPr userDrawn="1"/>
        </p:nvCxnSpPr>
        <p:spPr>
          <a:xfrm>
            <a:off x="0" y="6601768"/>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164692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73" r:id="rId3"/>
    <p:sldLayoutId id="2147483805" r:id="rId4"/>
    <p:sldLayoutId id="2147483808" r:id="rId5"/>
    <p:sldLayoutId id="2147483755" r:id="rId6"/>
    <p:sldLayoutId id="2147483749" r:id="rId7"/>
    <p:sldLayoutId id="2147483788" r:id="rId8"/>
    <p:sldLayoutId id="2147483807" r:id="rId9"/>
    <p:sldLayoutId id="2147483817" r:id="rId10"/>
  </p:sldLayoutIdLst>
  <p:timing>
    <p:tnLst>
      <p:par>
        <p:cTn id="1" dur="indefinite" restart="never" nodeType="tmRoot"/>
      </p:par>
    </p:tnLst>
  </p:timing>
  <p:hf hdr="0" ftr="0" dt="0"/>
  <p:txStyles>
    <p:titleStyle>
      <a:lvl1pPr algn="l" defTabSz="914400" rtl="0" eaLnBrk="1" latinLnBrk="0" hangingPunct="1">
        <a:spcBef>
          <a:spcPct val="0"/>
        </a:spcBef>
        <a:buNone/>
        <a:defRPr lang="en-US" sz="3200" b="1" kern="1200" cap="none" spc="-100" baseline="0" dirty="0">
          <a:ln>
            <a:noFill/>
          </a:ln>
          <a:solidFill>
            <a:schemeClr val="bg1"/>
          </a:solidFill>
          <a:effectLst/>
          <a:latin typeface="Calibri" pitchFamily="34" charset="0"/>
          <a:ea typeface="+mj-ea"/>
          <a:cs typeface="+mj-cs"/>
        </a:defRPr>
      </a:lvl1pPr>
    </p:titleStyle>
    <p:bodyStyle>
      <a:lvl1pPr marL="342900" indent="-342900" algn="l" defTabSz="914400" rtl="0" eaLnBrk="1" latinLnBrk="0" hangingPunct="1">
        <a:spcBef>
          <a:spcPct val="20000"/>
        </a:spcBef>
        <a:buClr>
          <a:schemeClr val="accent6"/>
        </a:buClr>
        <a:buFont typeface="Wingdings" panose="05000000000000000000" pitchFamily="2" charset="2"/>
        <a:buChar char="p"/>
        <a:defRPr lang="en-US" sz="2000" kern="1200" dirty="0" smtClean="0">
          <a:solidFill>
            <a:schemeClr val="tx1"/>
          </a:solidFill>
          <a:latin typeface="+mn-lt"/>
          <a:ea typeface="+mn-ea"/>
          <a:cs typeface="+mn-cs"/>
        </a:defRPr>
      </a:lvl1pPr>
      <a:lvl2pPr marL="742950" indent="-285750" algn="l" defTabSz="914400" rtl="0" eaLnBrk="1" latinLnBrk="0" hangingPunct="1">
        <a:spcBef>
          <a:spcPct val="20000"/>
        </a:spcBef>
        <a:buClr>
          <a:schemeClr val="accent2"/>
        </a:buClr>
        <a:buSzPct val="100000"/>
        <a:buFont typeface="Wingdings" pitchFamily="2" charset="2"/>
        <a:buChar char="§"/>
        <a:defRPr lang="en-US" sz="1800" kern="1200" dirty="0" smtClean="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en-US" sz="1600" kern="1200" dirty="0" smtClean="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en-US" sz="1400" kern="1200" dirty="0" smtClean="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629400"/>
            <a:ext cx="12192000" cy="228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239486"/>
            <a:ext cx="12192000" cy="167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9144000" y="0"/>
            <a:ext cx="2844800" cy="1915886"/>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508000" y="838200"/>
            <a:ext cx="8432800" cy="639762"/>
          </a:xfrm>
          <a:prstGeom prst="rect">
            <a:avLst/>
          </a:prstGeom>
          <a:effectLst/>
        </p:spPr>
        <p:txBody>
          <a:bodyPr vert="horz" lIns="91440" tIns="45720" rIns="91440" bIns="4572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08000" y="2057400"/>
            <a:ext cx="10972800" cy="3733801"/>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Rectangle 16"/>
          <p:cNvSpPr/>
          <p:nvPr userDrawn="1"/>
        </p:nvSpPr>
        <p:spPr>
          <a:xfrm>
            <a:off x="152400" y="6096000"/>
            <a:ext cx="914400" cy="533400"/>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cxnSp>
        <p:nvCxnSpPr>
          <p:cNvPr id="10" name="Straight Connector 9"/>
          <p:cNvCxnSpPr/>
          <p:nvPr userDrawn="1"/>
        </p:nvCxnSpPr>
        <p:spPr>
          <a:xfrm>
            <a:off x="0" y="6601768"/>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7097116"/>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809" r:id="rId4"/>
    <p:sldLayoutId id="2147483793" r:id="rId5"/>
    <p:sldLayoutId id="2147483794" r:id="rId6"/>
    <p:sldLayoutId id="2147483795" r:id="rId7"/>
    <p:sldLayoutId id="2147483816" r:id="rId8"/>
    <p:sldLayoutId id="2147483796" r:id="rId9"/>
    <p:sldLayoutId id="2147483813" r:id="rId10"/>
    <p:sldLayoutId id="2147483814" r:id="rId11"/>
  </p:sldLayoutIdLst>
  <p:timing>
    <p:tnLst>
      <p:par>
        <p:cTn id="1" dur="indefinite" restart="never" nodeType="tmRoot"/>
      </p:par>
    </p:tnLst>
  </p:timing>
  <p:hf hdr="0" ftr="0" dt="0"/>
  <p:txStyles>
    <p:titleStyle>
      <a:lvl1pPr algn="l" defTabSz="914400" rtl="0" eaLnBrk="1" latinLnBrk="0" hangingPunct="1">
        <a:spcBef>
          <a:spcPct val="0"/>
        </a:spcBef>
        <a:buNone/>
        <a:defRPr lang="en-US" sz="3200" b="1" kern="1200" cap="none" spc="-100" baseline="0" dirty="0">
          <a:ln>
            <a:noFill/>
          </a:ln>
          <a:solidFill>
            <a:schemeClr val="bg1"/>
          </a:solidFill>
          <a:effectLst/>
          <a:latin typeface="Calibri" pitchFamily="34" charset="0"/>
          <a:ea typeface="+mj-ea"/>
          <a:cs typeface="+mj-cs"/>
        </a:defRPr>
      </a:lvl1pPr>
    </p:titleStyle>
    <p:bodyStyle>
      <a:lvl1pPr marL="342900" indent="-342900" algn="l" defTabSz="914400" rtl="0" eaLnBrk="1" latinLnBrk="0" hangingPunct="1">
        <a:spcBef>
          <a:spcPct val="20000"/>
        </a:spcBef>
        <a:buClr>
          <a:schemeClr val="accent6"/>
        </a:buClr>
        <a:buFont typeface="Wingdings" panose="05000000000000000000" pitchFamily="2" charset="2"/>
        <a:buChar char="p"/>
        <a:defRPr lang="en-US" sz="2000" kern="1200" dirty="0" smtClean="0">
          <a:solidFill>
            <a:schemeClr val="tx1"/>
          </a:solidFill>
          <a:latin typeface="+mn-lt"/>
          <a:ea typeface="+mn-ea"/>
          <a:cs typeface="+mn-cs"/>
        </a:defRPr>
      </a:lvl1pPr>
      <a:lvl2pPr marL="742950" indent="-285750" algn="l" defTabSz="914400" rtl="0" eaLnBrk="1" latinLnBrk="0" hangingPunct="1">
        <a:spcBef>
          <a:spcPct val="20000"/>
        </a:spcBef>
        <a:buClr>
          <a:schemeClr val="accent2"/>
        </a:buClr>
        <a:buSzPct val="100000"/>
        <a:buFont typeface="Wingdings" pitchFamily="2" charset="2"/>
        <a:buChar char="§"/>
        <a:defRPr lang="en-US" sz="1800" kern="1200" dirty="0" smtClean="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en-US" sz="1600" kern="1200" dirty="0" smtClean="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en-US" sz="1400" kern="1200" dirty="0" smtClean="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629400"/>
            <a:ext cx="12192000" cy="228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239486"/>
            <a:ext cx="12192000" cy="167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9144000" y="0"/>
            <a:ext cx="2844800" cy="1915886"/>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508000" y="838200"/>
            <a:ext cx="8432800" cy="639762"/>
          </a:xfrm>
          <a:prstGeom prst="rect">
            <a:avLst/>
          </a:prstGeom>
          <a:effectLst/>
        </p:spPr>
        <p:txBody>
          <a:bodyPr vert="horz" lIns="91440" tIns="45720" rIns="91440" bIns="4572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08000" y="2057400"/>
            <a:ext cx="10972800" cy="3733801"/>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Rectangle 16"/>
          <p:cNvSpPr/>
          <p:nvPr userDrawn="1"/>
        </p:nvSpPr>
        <p:spPr>
          <a:xfrm>
            <a:off x="152400" y="6096000"/>
            <a:ext cx="914400" cy="533400"/>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cxnSp>
        <p:nvCxnSpPr>
          <p:cNvPr id="10" name="Straight Connector 9"/>
          <p:cNvCxnSpPr/>
          <p:nvPr userDrawn="1"/>
        </p:nvCxnSpPr>
        <p:spPr>
          <a:xfrm>
            <a:off x="0" y="6601768"/>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3327466"/>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10" r:id="rId4"/>
    <p:sldLayoutId id="2147483801" r:id="rId5"/>
    <p:sldLayoutId id="2147483802" r:id="rId6"/>
    <p:sldLayoutId id="2147483803" r:id="rId7"/>
    <p:sldLayoutId id="2147483804" r:id="rId8"/>
    <p:sldLayoutId id="2147483815" r:id="rId9"/>
  </p:sldLayoutIdLst>
  <p:timing>
    <p:tnLst>
      <p:par>
        <p:cTn id="1" dur="indefinite" restart="never" nodeType="tmRoot"/>
      </p:par>
    </p:tnLst>
  </p:timing>
  <p:hf hdr="0" ftr="0" dt="0"/>
  <p:txStyles>
    <p:titleStyle>
      <a:lvl1pPr algn="l" defTabSz="914400" rtl="0" eaLnBrk="1" latinLnBrk="0" hangingPunct="1">
        <a:spcBef>
          <a:spcPct val="0"/>
        </a:spcBef>
        <a:buNone/>
        <a:defRPr lang="en-US" sz="3200" b="1" kern="1200" cap="none" spc="-100" baseline="0" dirty="0">
          <a:ln>
            <a:noFill/>
          </a:ln>
          <a:solidFill>
            <a:schemeClr val="bg1"/>
          </a:solidFill>
          <a:effectLst/>
          <a:latin typeface="Calibri" pitchFamily="34" charset="0"/>
          <a:ea typeface="+mj-ea"/>
          <a:cs typeface="+mj-cs"/>
        </a:defRPr>
      </a:lvl1pPr>
    </p:titleStyle>
    <p:bodyStyle>
      <a:lvl1pPr marL="342900" indent="-342900" algn="l" defTabSz="914400" rtl="0" eaLnBrk="1" latinLnBrk="0" hangingPunct="1">
        <a:spcBef>
          <a:spcPct val="20000"/>
        </a:spcBef>
        <a:buClr>
          <a:schemeClr val="accent6"/>
        </a:buClr>
        <a:buFont typeface="Wingdings" panose="05000000000000000000" pitchFamily="2" charset="2"/>
        <a:buChar char="p"/>
        <a:defRPr lang="en-US" sz="2000" kern="1200" dirty="0" smtClean="0">
          <a:solidFill>
            <a:schemeClr val="tx1"/>
          </a:solidFill>
          <a:latin typeface="+mn-lt"/>
          <a:ea typeface="+mn-ea"/>
          <a:cs typeface="+mn-cs"/>
        </a:defRPr>
      </a:lvl1pPr>
      <a:lvl2pPr marL="742950" indent="-285750" algn="l" defTabSz="914400" rtl="0" eaLnBrk="1" latinLnBrk="0" hangingPunct="1">
        <a:spcBef>
          <a:spcPct val="20000"/>
        </a:spcBef>
        <a:buClr>
          <a:schemeClr val="accent2"/>
        </a:buClr>
        <a:buSzPct val="100000"/>
        <a:buFont typeface="Wingdings" pitchFamily="2" charset="2"/>
        <a:buChar char="§"/>
        <a:defRPr lang="en-US" sz="1800" kern="1200" dirty="0" smtClean="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en-US" sz="1600" kern="1200" dirty="0" smtClean="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en-US" sz="1400" kern="1200" dirty="0" smtClean="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hyperlink" Target="http://www.cuanswers.com/resources/cybersecurit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NBUDG%208.pptx" TargetMode="External"/><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hyperlink" Target="MNBUDG%208.pptx"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hyperlink" Target="MNBUDG%208.pptx" TargetMode="Externa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s://www.mycutoday.com/" TargetMode="External"/><Relationship Id="rId1" Type="http://schemas.openxmlformats.org/officeDocument/2006/relationships/slideLayout" Target="../slideLayouts/slideLayout18.xml"/><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9.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18.xml"/><Relationship Id="rId4" Type="http://schemas.openxmlformats.org/officeDocument/2006/relationships/image" Target="../media/image62.jpg"/></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8.xml"/><Relationship Id="rId5" Type="http://schemas.openxmlformats.org/officeDocument/2006/relationships/image" Target="../media/image66.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png"/><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4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image" Target="../media/image93.tmp"/><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95.tmp"/><Relationship Id="rId2" Type="http://schemas.openxmlformats.org/officeDocument/2006/relationships/image" Target="../media/image94.tmp"/><Relationship Id="rId1" Type="http://schemas.openxmlformats.org/officeDocument/2006/relationships/slideLayout" Target="../slideLayouts/slideLayout29.xml"/><Relationship Id="rId4" Type="http://schemas.openxmlformats.org/officeDocument/2006/relationships/image" Target="../media/image96.tmp"/></Relationships>
</file>

<file path=ppt/slides/_rels/slide53.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97.gif"/><Relationship Id="rId1" Type="http://schemas.openxmlformats.org/officeDocument/2006/relationships/slideLayout" Target="../slideLayouts/slideLayout29.xml"/><Relationship Id="rId4" Type="http://schemas.openxmlformats.org/officeDocument/2006/relationships/image" Target="../media/image99.gif"/></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0.png"/><Relationship Id="rId1" Type="http://schemas.openxmlformats.org/officeDocument/2006/relationships/slideLayout" Target="../slideLayouts/slideLayout29.xml"/><Relationship Id="rId4" Type="http://schemas.openxmlformats.org/officeDocument/2006/relationships/image" Target="../media/image101.png"/></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7.xml"/><Relationship Id="rId1" Type="http://schemas.openxmlformats.org/officeDocument/2006/relationships/slideLayout" Target="../slideLayouts/slideLayout29.xml"/><Relationship Id="rId5" Type="http://schemas.openxmlformats.org/officeDocument/2006/relationships/image" Target="../media/image53.png"/><Relationship Id="rId4" Type="http://schemas.openxmlformats.org/officeDocument/2006/relationships/image" Target="../media/image103.jpg"/></Relationships>
</file>

<file path=ppt/slides/_rels/slide5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8" Type="http://schemas.openxmlformats.org/officeDocument/2006/relationships/hyperlink" Target="http://www.cuanswers.com/resources/building-the-factory/" TargetMode="External"/><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8.png"/><Relationship Id="rId7" Type="http://schemas.openxmlformats.org/officeDocument/2006/relationships/hyperlink" Target="http://www.cuanswers.com/resources/kitchen/bill-payment-integrations-a-new-future-for-the-network/"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63.xml.rels><?xml version="1.0" encoding="UTF-8" standalone="yes"?>
<Relationships xmlns="http://schemas.openxmlformats.org/package/2006/relationships"><Relationship Id="rId3" Type="http://schemas.openxmlformats.org/officeDocument/2006/relationships/hyperlink" Target="http://study.cuanswers.com/"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1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gif"/><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ubtitle 2"/>
          <p:cNvSpPr>
            <a:spLocks noGrp="1"/>
          </p:cNvSpPr>
          <p:nvPr>
            <p:ph type="subTitle" idx="1"/>
          </p:nvPr>
        </p:nvSpPr>
        <p:spPr/>
        <p:txBody>
          <a:bodyPr/>
          <a:lstStyle/>
          <a:p>
            <a:r>
              <a:rPr lang="en-US" smtClean="0"/>
              <a:t>A Day of Mentoring and Coaching around </a:t>
            </a:r>
            <a:br>
              <a:rPr lang="en-US" smtClean="0"/>
            </a:br>
            <a:r>
              <a:rPr lang="en-US" smtClean="0"/>
              <a:t>Using CU*BASE Tools</a:t>
            </a:r>
            <a:endParaRPr lang="en-US" dirty="0"/>
          </a:p>
        </p:txBody>
      </p:sp>
      <p:sp>
        <p:nvSpPr>
          <p:cNvPr id="2" name="Title 1"/>
          <p:cNvSpPr>
            <a:spLocks noGrp="1"/>
          </p:cNvSpPr>
          <p:nvPr>
            <p:ph type="ctrTitle"/>
          </p:nvPr>
        </p:nvSpPr>
        <p:spPr/>
        <p:txBody>
          <a:bodyPr/>
          <a:lstStyle/>
          <a:p>
            <a:r>
              <a:rPr lang="en-US" sz="4800" dirty="0"/>
              <a:t>CEO </a:t>
            </a:r>
            <a:br>
              <a:rPr lang="en-US" sz="4800" dirty="0"/>
            </a:br>
            <a:r>
              <a:rPr lang="en-US" sz="4800" dirty="0"/>
              <a:t>School</a:t>
            </a:r>
          </a:p>
        </p:txBody>
      </p:sp>
      <p:sp>
        <p:nvSpPr>
          <p:cNvPr id="10" name="TextBox 9"/>
          <p:cNvSpPr txBox="1"/>
          <p:nvPr/>
        </p:nvSpPr>
        <p:spPr>
          <a:xfrm>
            <a:off x="1905000" y="6016824"/>
            <a:ext cx="3505200" cy="307777"/>
          </a:xfrm>
          <a:prstGeom prst="rect">
            <a:avLst/>
          </a:prstGeom>
          <a:noFill/>
        </p:spPr>
        <p:txBody>
          <a:bodyPr wrap="square" rtlCol="0">
            <a:spAutoFit/>
          </a:bodyPr>
          <a:lstStyle/>
          <a:p>
            <a:r>
              <a:rPr lang="en-US" sz="1400" dirty="0">
                <a:solidFill>
                  <a:schemeClr val="bg1"/>
                </a:solidFill>
              </a:rPr>
              <a:t>November 5 &amp; 7, 2013</a:t>
            </a:r>
          </a:p>
        </p:txBody>
      </p:sp>
      <p:sp>
        <p:nvSpPr>
          <p:cNvPr id="8" name="Rectangle 7"/>
          <p:cNvSpPr/>
          <p:nvPr/>
        </p:nvSpPr>
        <p:spPr>
          <a:xfrm>
            <a:off x="7696200" y="5791200"/>
            <a:ext cx="2743200" cy="1066800"/>
          </a:xfrm>
          <a:prstGeom prst="rect">
            <a:avLst/>
          </a:prstGeom>
          <a:solidFill>
            <a:schemeClr val="accent3"/>
          </a:solidFill>
          <a:ln>
            <a:noFill/>
          </a:ln>
          <a:effectLst>
            <a:outerShdw blurRad="63500" sx="105000" sy="105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smtClean="0">
                <a:solidFill>
                  <a:schemeClr val="accent6"/>
                </a:solidFill>
                <a:effectLst>
                  <a:outerShdw blurRad="50800" dist="38100" dir="2700000" algn="tl" rotWithShape="0">
                    <a:prstClr val="black">
                      <a:alpha val="40000"/>
                    </a:prstClr>
                  </a:outerShdw>
                </a:effectLst>
                <a:latin typeface="Futura Lt BT" panose="020B0402020204020303" pitchFamily="34" charset="0"/>
              </a:rPr>
              <a:t>2015</a:t>
            </a:r>
            <a:endParaRPr lang="en-US" sz="1050" i="1" dirty="0">
              <a:solidFill>
                <a:schemeClr val="accent6"/>
              </a:solidFill>
              <a:effectLst>
                <a:outerShdw blurRad="50800" dist="38100" dir="2700000" algn="tl" rotWithShape="0">
                  <a:prstClr val="black">
                    <a:alpha val="40000"/>
                  </a:prstClr>
                </a:outerShdw>
              </a:effectLst>
              <a:latin typeface="Futura Lt BT" panose="020B0402020204020303" pitchFamily="34" charset="0"/>
            </a:endParaRPr>
          </a:p>
          <a:p>
            <a:r>
              <a:rPr lang="en-US" sz="2800" i="1" spc="-150" dirty="0">
                <a:effectLst>
                  <a:outerShdw blurRad="50800" dist="38100" dir="2700000" algn="tl">
                    <a:srgbClr val="000000">
                      <a:alpha val="40000"/>
                    </a:srgbClr>
                  </a:outerShdw>
                </a:effectLst>
                <a:latin typeface="Futura Md BT" panose="020B0802020204020204" pitchFamily="34" charset="0"/>
              </a:rPr>
              <a:t>CEO Strategies</a:t>
            </a:r>
            <a:endParaRPr lang="en-US" sz="2800" spc="-150" dirty="0"/>
          </a:p>
        </p:txBody>
      </p:sp>
      <p:sp>
        <p:nvSpPr>
          <p:cNvPr id="6" name="TextBox 5"/>
          <p:cNvSpPr txBox="1"/>
          <p:nvPr/>
        </p:nvSpPr>
        <p:spPr>
          <a:xfrm>
            <a:off x="9525000" y="441570"/>
            <a:ext cx="2667000" cy="400110"/>
          </a:xfrm>
          <a:prstGeom prst="rect">
            <a:avLst/>
          </a:prstGeom>
          <a:noFill/>
        </p:spPr>
        <p:txBody>
          <a:bodyPr wrap="square" rtlCol="0">
            <a:spAutoFit/>
          </a:bodyPr>
          <a:lstStyle/>
          <a:p>
            <a:pPr algn="r"/>
            <a:r>
              <a:rPr lang="en-US" sz="2000" dirty="0" smtClean="0">
                <a:effectLst>
                  <a:reflection blurRad="6350" stA="55000" endA="300" endPos="45500" dir="5400000" sy="-100000" algn="bl" rotWithShape="0"/>
                </a:effectLst>
              </a:rPr>
              <a:t>WEDNESDAY</a:t>
            </a:r>
            <a:endParaRPr lang="en-US" sz="2000" dirty="0">
              <a:effectLst>
                <a:reflection blurRad="6350" stA="55000" endA="300" endPos="45500" dir="5400000" sy="-100000" algn="bl" rotWithShape="0"/>
              </a:effectLs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5"/>
          </p:nvPr>
        </p:nvSpPr>
        <p:spPr>
          <a:xfrm>
            <a:off x="508000" y="2057400"/>
            <a:ext cx="9017000" cy="3733801"/>
          </a:xfrm>
        </p:spPr>
        <p:txBody>
          <a:bodyPr/>
          <a:lstStyle/>
          <a:p>
            <a:r>
              <a:rPr lang="en-US" dirty="0" smtClean="0"/>
              <a:t>CEO School is about raising your awareness about the tools that are available to your organization and business plan</a:t>
            </a:r>
          </a:p>
          <a:p>
            <a:r>
              <a:rPr lang="en-US" dirty="0" smtClean="0"/>
              <a:t>Engaging these tools requires that you be the catalyst to action</a:t>
            </a:r>
          </a:p>
          <a:p>
            <a:pPr lvl="1"/>
            <a:r>
              <a:rPr lang="en-US" dirty="0" smtClean="0"/>
              <a:t>Direct assignment...</a:t>
            </a:r>
            <a:r>
              <a:rPr lang="en-US" i="1" dirty="0" smtClean="0"/>
              <a:t>why are there so few employees with access to these commands?</a:t>
            </a:r>
          </a:p>
          <a:p>
            <a:pPr lvl="1"/>
            <a:r>
              <a:rPr lang="en-US" dirty="0" smtClean="0"/>
              <a:t>Asking questions that force the tools to be used...</a:t>
            </a:r>
            <a:r>
              <a:rPr lang="en-US" i="1" dirty="0" smtClean="0"/>
              <a:t>why do we see such infrequent use of these features?</a:t>
            </a:r>
            <a:endParaRPr lang="en-US" dirty="0" smtClean="0"/>
          </a:p>
          <a:p>
            <a:pPr lvl="1"/>
            <a:r>
              <a:rPr lang="en-US" dirty="0" smtClean="0"/>
              <a:t>Changing processes to make people find new solutions...</a:t>
            </a:r>
            <a:r>
              <a:rPr lang="en-US" i="1" dirty="0" smtClean="0"/>
              <a:t>why do we see people continuing to pay us for Queries that have dashboard counterparts?</a:t>
            </a:r>
          </a:p>
          <a:p>
            <a:pPr lvl="1"/>
            <a:r>
              <a:rPr lang="en-US" dirty="0" smtClean="0"/>
              <a:t>Requiring brainstorming sessions to use CU*BASE presentation tools...</a:t>
            </a:r>
            <a:r>
              <a:rPr lang="en-US" i="1" dirty="0" smtClean="0"/>
              <a:t>why do we see so many people asking the same questions over and over, and promising more research will be presented “at the next meeting”?</a:t>
            </a:r>
          </a:p>
          <a:p>
            <a:pPr lvl="1"/>
            <a:endParaRPr lang="en-US" dirty="0"/>
          </a:p>
        </p:txBody>
      </p:sp>
      <p:sp>
        <p:nvSpPr>
          <p:cNvPr id="7" name="Subtitle 6"/>
          <p:cNvSpPr>
            <a:spLocks noGrp="1"/>
          </p:cNvSpPr>
          <p:nvPr>
            <p:ph type="subTitle" idx="14"/>
          </p:nvPr>
        </p:nvSpPr>
        <p:spPr/>
        <p:txBody>
          <a:bodyPr/>
          <a:lstStyle/>
          <a:p>
            <a:r>
              <a:rPr lang="en-US" dirty="0" smtClean="0"/>
              <a:t>Is it you?  General team members in their daily roles?  Or specialists?</a:t>
            </a:r>
            <a:endParaRPr lang="en-US" dirty="0"/>
          </a:p>
        </p:txBody>
      </p:sp>
      <p:sp>
        <p:nvSpPr>
          <p:cNvPr id="5" name="Title 4"/>
          <p:cNvSpPr>
            <a:spLocks noGrp="1"/>
          </p:cNvSpPr>
          <p:nvPr>
            <p:ph type="title"/>
          </p:nvPr>
        </p:nvSpPr>
        <p:spPr/>
        <p:txBody>
          <a:bodyPr/>
          <a:lstStyle/>
          <a:p>
            <a:r>
              <a:rPr lang="en-US" dirty="0" smtClean="0"/>
              <a:t>How Do You Determine Who Will Engage Your Data?</a:t>
            </a:r>
            <a:endParaRPr lang="en-US" dirty="0"/>
          </a:p>
        </p:txBody>
      </p:sp>
      <p:sp>
        <p:nvSpPr>
          <p:cNvPr id="6" name="Text Placeholder 5"/>
          <p:cNvSpPr>
            <a:spLocks noGrp="1"/>
          </p:cNvSpPr>
          <p:nvPr>
            <p:ph type="body" sz="quarter" idx="13"/>
          </p:nvPr>
        </p:nvSpPr>
        <p:spPr/>
        <p:txBody>
          <a:bodyPr/>
          <a:lstStyle/>
          <a:p>
            <a:r>
              <a:rPr lang="en-US" dirty="0" smtClean="0"/>
              <a:t>You are the catalyst to culture change, but it takes the initiative to force your organization to develop the muscle memory to default to data, to default to automated tools...can you do it?</a:t>
            </a:r>
            <a:endParaRPr lang="en-US"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50733"/>
          <a:stretch/>
        </p:blipFill>
        <p:spPr>
          <a:xfrm>
            <a:off x="9829800" y="2355688"/>
            <a:ext cx="1877060" cy="2540000"/>
          </a:xfrm>
          <a:prstGeom prst="rect">
            <a:avLst/>
          </a:prstGeom>
          <a:ln>
            <a:noFill/>
          </a:ln>
          <a:effectLst/>
        </p:spPr>
      </p:pic>
      <p:sp>
        <p:nvSpPr>
          <p:cNvPr id="2" name="Slide Number Placeholder 1"/>
          <p:cNvSpPr>
            <a:spLocks noGrp="1"/>
          </p:cNvSpPr>
          <p:nvPr>
            <p:ph type="sldNum" sz="quarter" idx="4"/>
          </p:nvPr>
        </p:nvSpPr>
        <p:spPr/>
        <p:txBody>
          <a:bodyPr/>
          <a:lstStyle/>
          <a:p>
            <a:fld id="{77F42D85-6D6D-4ED8-A207-576450FE2C32}" type="slidenum">
              <a:rPr lang="en-US" smtClean="0"/>
              <a:pPr/>
              <a:t>10</a:t>
            </a:fld>
            <a:endParaRPr lang="en-US" dirty="0"/>
          </a:p>
        </p:txBody>
      </p:sp>
    </p:spTree>
    <p:extLst>
      <p:ext uri="{BB962C8B-B14F-4D97-AF65-F5344CB8AC3E}">
        <p14:creationId xmlns:p14="http://schemas.microsoft.com/office/powerpoint/2010/main" val="3019872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Can’t Talk Data Without Thinking About Security</a:t>
            </a:r>
            <a:br>
              <a:rPr lang="en-US" dirty="0" smtClean="0"/>
            </a:br>
            <a:r>
              <a:rPr lang="en-US" sz="1800" dirty="0" smtClean="0">
                <a:solidFill>
                  <a:schemeClr val="accent1"/>
                </a:solidFill>
              </a:rPr>
              <a:t>ARE YOU READY TO LEAD WHEN IT COMES TO CYBERSECURITY RISKS?</a:t>
            </a:r>
            <a:endParaRPr lang="en-US" dirty="0">
              <a:solidFill>
                <a:schemeClr val="accent1"/>
              </a:solidFill>
            </a:endParaRPr>
          </a:p>
        </p:txBody>
      </p:sp>
      <p:sp>
        <p:nvSpPr>
          <p:cNvPr id="5" name="Slide Number Placeholder 4"/>
          <p:cNvSpPr>
            <a:spLocks noGrp="1"/>
          </p:cNvSpPr>
          <p:nvPr>
            <p:ph type="sldNum" sz="quarter" idx="4"/>
          </p:nvPr>
        </p:nvSpPr>
        <p:spPr/>
        <p:txBody>
          <a:bodyPr/>
          <a:lstStyle/>
          <a:p>
            <a:fld id="{77F42D85-6D6D-4ED8-A207-576450FE2C32}" type="slidenum">
              <a:rPr lang="en-US" smtClean="0"/>
              <a:pPr/>
              <a:t>11</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7694" y="742655"/>
            <a:ext cx="1735465" cy="2244584"/>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2804" y="990600"/>
            <a:ext cx="1742897" cy="2248300"/>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7088" y="1934669"/>
            <a:ext cx="1737221" cy="2249424"/>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7200" y="1180093"/>
            <a:ext cx="3666400" cy="3782234"/>
          </a:xfrm>
          <a:prstGeom prst="rect">
            <a:avLst/>
          </a:prstGeom>
          <a:ln>
            <a:noFill/>
          </a:ln>
          <a:effectLst>
            <a:outerShdw blurRad="190500" algn="tl" rotWithShape="0">
              <a:srgbClr val="000000">
                <a:alpha val="70000"/>
              </a:srgbClr>
            </a:outerShdw>
          </a:effec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87183" y="2000127"/>
            <a:ext cx="1737027" cy="2249424"/>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2246" y="2881763"/>
            <a:ext cx="1737027" cy="2249424"/>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93222" y="4684372"/>
            <a:ext cx="4587578" cy="1747222"/>
          </a:xfrm>
          <a:prstGeom prst="rect">
            <a:avLst/>
          </a:prstGeom>
          <a:ln>
            <a:noFill/>
          </a:ln>
          <a:effectLst>
            <a:outerShdw blurRad="190500" algn="tl" rotWithShape="0">
              <a:srgbClr val="000000">
                <a:alpha val="70000"/>
              </a:srgbClr>
            </a:outerShdw>
          </a:effectLst>
        </p:spPr>
      </p:pic>
      <p:sp>
        <p:nvSpPr>
          <p:cNvPr id="11" name="Rectangle 10">
            <a:hlinkClick r:id="rId9"/>
          </p:cNvPr>
          <p:cNvSpPr/>
          <p:nvPr/>
        </p:nvSpPr>
        <p:spPr>
          <a:xfrm>
            <a:off x="838200" y="5357928"/>
            <a:ext cx="5793509" cy="400110"/>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en-US" sz="2000" dirty="0"/>
              <a:t>http://www.cuanswers.com/resources/cybersecurity/</a:t>
            </a:r>
          </a:p>
        </p:txBody>
      </p:sp>
    </p:spTree>
    <p:extLst>
      <p:ext uri="{BB962C8B-B14F-4D97-AF65-F5344CB8AC3E}">
        <p14:creationId xmlns:p14="http://schemas.microsoft.com/office/powerpoint/2010/main" val="1848985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Insider Dashboards</a:t>
            </a:r>
            <a:endParaRPr lang="en-US" dirty="0"/>
          </a:p>
        </p:txBody>
      </p:sp>
      <p:sp>
        <p:nvSpPr>
          <p:cNvPr id="8" name="Subtitle 7"/>
          <p:cNvSpPr>
            <a:spLocks noGrp="1"/>
          </p:cNvSpPr>
          <p:nvPr>
            <p:ph type="subTitle" idx="1"/>
          </p:nvPr>
        </p:nvSpPr>
        <p:spPr/>
        <p:txBody>
          <a:bodyPr>
            <a:normAutofit/>
          </a:bodyPr>
          <a:lstStyle/>
          <a:p>
            <a:r>
              <a:rPr lang="en-US" dirty="0" smtClean="0"/>
              <a:t>Dashboards for trusted individuals</a:t>
            </a:r>
          </a:p>
          <a:p>
            <a:r>
              <a:rPr lang="en-US" dirty="0" smtClean="0"/>
              <a:t>Blending analytical insights with the private </a:t>
            </a:r>
            <a:br>
              <a:rPr lang="en-US" dirty="0" smtClean="0"/>
            </a:br>
            <a:r>
              <a:rPr lang="en-US" dirty="0" smtClean="0"/>
              <a:t>member data needed to get the job done</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49033">
            <a:off x="5243315" y="4254408"/>
            <a:ext cx="1395927" cy="1806626"/>
          </a:xfrm>
          <a:prstGeom prst="rect">
            <a:avLst/>
          </a:prstGeom>
          <a:ln>
            <a:noFill/>
          </a:ln>
          <a:effectLst>
            <a:outerShdw blurRad="190500" algn="tl" rotWithShape="0">
              <a:srgbClr val="000000">
                <a:alpha val="70000"/>
              </a:srgbClr>
            </a:outerShdw>
          </a:effectLst>
        </p:spPr>
      </p:pic>
      <p:sp>
        <p:nvSpPr>
          <p:cNvPr id="2" name="Slide Number Placeholder 1"/>
          <p:cNvSpPr>
            <a:spLocks noGrp="1"/>
          </p:cNvSpPr>
          <p:nvPr>
            <p:ph type="sldNum" sz="quarter" idx="4"/>
          </p:nvPr>
        </p:nvSpPr>
        <p:spPr/>
        <p:txBody>
          <a:bodyPr/>
          <a:lstStyle/>
          <a:p>
            <a:fld id="{77F42D85-6D6D-4ED8-A207-576450FE2C32}" type="slidenum">
              <a:rPr lang="en-US" smtClean="0"/>
              <a:pPr/>
              <a:t>12</a:t>
            </a:fld>
            <a:endParaRPr lang="en-US" dirty="0"/>
          </a:p>
        </p:txBody>
      </p:sp>
    </p:spTree>
    <p:extLst>
      <p:ext uri="{BB962C8B-B14F-4D97-AF65-F5344CB8AC3E}">
        <p14:creationId xmlns:p14="http://schemas.microsoft.com/office/powerpoint/2010/main" val="35127544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5"/>
          </p:nvPr>
        </p:nvSpPr>
        <p:spPr>
          <a:xfrm>
            <a:off x="508000" y="2057400"/>
            <a:ext cx="7112000" cy="3733801"/>
          </a:xfrm>
        </p:spPr>
        <p:txBody>
          <a:bodyPr/>
          <a:lstStyle/>
          <a:p>
            <a:pPr lvl="0"/>
            <a:r>
              <a:rPr lang="en-US" dirty="0" smtClean="0"/>
              <a:t>Our standard for CU*BASE dashboards:</a:t>
            </a:r>
          </a:p>
          <a:p>
            <a:pPr marL="800100" lvl="1" indent="-342900">
              <a:buFont typeface="+mj-lt"/>
              <a:buAutoNum type="arabicPeriod"/>
            </a:pPr>
            <a:r>
              <a:rPr lang="en-US" dirty="0" smtClean="0"/>
              <a:t>Select a group of records with something in common to analyze (loan apps processed between Oct 1 &amp; 31, members who joined the CU last year, checking accounts opened last month, etc.)</a:t>
            </a:r>
          </a:p>
          <a:p>
            <a:pPr marL="800100" lvl="1" indent="-342900">
              <a:buFont typeface="+mj-lt"/>
              <a:buAutoNum type="arabicPeriod"/>
            </a:pPr>
            <a:r>
              <a:rPr lang="en-US" dirty="0" smtClean="0"/>
              <a:t>The user is presented with a series of options to work with each of these records, one at a time (approve the app, send TIS disclosures, order a debit card, etc.)</a:t>
            </a:r>
          </a:p>
          <a:p>
            <a:pPr marL="800100" lvl="1" indent="-342900">
              <a:buFont typeface="+mj-lt"/>
              <a:buAutoNum type="arabicPeriod"/>
            </a:pPr>
            <a:r>
              <a:rPr lang="en-US" dirty="0" smtClean="0"/>
              <a:t>The user is presented with a set of analyses that take the selected records and show as many pertinent facts as possible about that batch (# of apps pending, # of members who joined by age or gender, checking accounts opened by a specific employee, etc.)</a:t>
            </a:r>
          </a:p>
          <a:p>
            <a:r>
              <a:rPr lang="en-US" dirty="0" smtClean="0"/>
              <a:t>Step 1 is like a report, Step 3 is like the totals or summary section on a report, but Step 2 creates a unique palette of opportunity to work and analyze at the same time</a:t>
            </a:r>
          </a:p>
        </p:txBody>
      </p:sp>
      <p:sp>
        <p:nvSpPr>
          <p:cNvPr id="11" name="Subtitle 10"/>
          <p:cNvSpPr>
            <a:spLocks noGrp="1"/>
          </p:cNvSpPr>
          <p:nvPr>
            <p:ph type="subTitle" idx="14"/>
          </p:nvPr>
        </p:nvSpPr>
        <p:spPr/>
        <p:txBody>
          <a:bodyPr/>
          <a:lstStyle/>
          <a:p>
            <a:r>
              <a:rPr lang="en-US" dirty="0"/>
              <a:t>A Novelty That Has Become an Expectation</a:t>
            </a:r>
          </a:p>
        </p:txBody>
      </p:sp>
      <p:sp>
        <p:nvSpPr>
          <p:cNvPr id="2" name="Title 1"/>
          <p:cNvSpPr>
            <a:spLocks noGrp="1"/>
          </p:cNvSpPr>
          <p:nvPr>
            <p:ph type="title"/>
          </p:nvPr>
        </p:nvSpPr>
        <p:spPr/>
        <p:txBody>
          <a:bodyPr/>
          <a:lstStyle/>
          <a:p>
            <a:r>
              <a:rPr lang="en-US" dirty="0" smtClean="0"/>
              <a:t>Insider Dashboards</a:t>
            </a:r>
            <a:endParaRPr lang="en-US" dirty="0"/>
          </a:p>
        </p:txBody>
      </p:sp>
      <p:sp>
        <p:nvSpPr>
          <p:cNvPr id="4" name="Slide Number Placeholder 3"/>
          <p:cNvSpPr>
            <a:spLocks noGrp="1"/>
          </p:cNvSpPr>
          <p:nvPr>
            <p:ph type="sldNum" sz="quarter" idx="4"/>
          </p:nvPr>
        </p:nvSpPr>
        <p:spPr/>
        <p:txBody>
          <a:bodyPr/>
          <a:lstStyle/>
          <a:p>
            <a:fld id="{6944BA86-AC74-40F1-8020-148C6F178E46}" type="slidenum">
              <a:rPr lang="en-US" smtClean="0"/>
              <a:pPr/>
              <a:t>13</a:t>
            </a:fld>
            <a:endParaRPr lang="en-US"/>
          </a:p>
        </p:txBody>
      </p:sp>
      <p:sp>
        <p:nvSpPr>
          <p:cNvPr id="5" name="Text Placeholder 4"/>
          <p:cNvSpPr>
            <a:spLocks noGrp="1"/>
          </p:cNvSpPr>
          <p:nvPr>
            <p:ph type="body" sz="quarter" idx="13"/>
          </p:nvPr>
        </p:nvSpPr>
        <p:spPr/>
        <p:txBody>
          <a:bodyPr/>
          <a:lstStyle/>
          <a:p>
            <a:r>
              <a:rPr lang="en-US" dirty="0" smtClean="0"/>
              <a:t>Is this gaining traction in your shop?</a:t>
            </a:r>
            <a:endParaRPr lang="en-US" dirty="0"/>
          </a:p>
        </p:txBody>
      </p:sp>
      <p:grpSp>
        <p:nvGrpSpPr>
          <p:cNvPr id="9" name="Group 8"/>
          <p:cNvGrpSpPr/>
          <p:nvPr/>
        </p:nvGrpSpPr>
        <p:grpSpPr>
          <a:xfrm>
            <a:off x="7347005" y="-76199"/>
            <a:ext cx="5181600" cy="5486400"/>
            <a:chOff x="7347005" y="-76199"/>
            <a:chExt cx="5181600" cy="5486400"/>
          </a:xfrm>
        </p:grpSpPr>
        <p:sp>
          <p:nvSpPr>
            <p:cNvPr id="7" name="Explosion 1 6"/>
            <p:cNvSpPr/>
            <p:nvPr/>
          </p:nvSpPr>
          <p:spPr>
            <a:xfrm>
              <a:off x="7347005" y="-76199"/>
              <a:ext cx="5181600" cy="5486400"/>
            </a:xfrm>
            <a:prstGeom prst="irregularSeal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b="1" dirty="0">
                  <a:solidFill>
                    <a:srgbClr val="C00000"/>
                  </a:solidFill>
                  <a:effectLst>
                    <a:outerShdw blurRad="38100" dist="38100" dir="2700000" algn="tl">
                      <a:srgbClr val="000000">
                        <a:alpha val="43137"/>
                      </a:srgbClr>
                    </a:outerShdw>
                  </a:effectLst>
                </a:rPr>
                <a:t>A.A.A. Moment</a:t>
              </a:r>
            </a:p>
            <a:p>
              <a:pPr algn="ctr"/>
              <a:endParaRPr lang="en-US" sz="1200" dirty="0">
                <a:solidFill>
                  <a:srgbClr val="C00000"/>
                </a:solidFill>
              </a:endParaRPr>
            </a:p>
            <a:p>
              <a:pPr algn="ctr"/>
              <a:r>
                <a:rPr lang="en-US" sz="1200" dirty="0"/>
                <a:t>Embedded in these dashboards </a:t>
              </a:r>
              <a:br>
                <a:rPr lang="en-US" sz="1200" dirty="0"/>
              </a:br>
              <a:r>
                <a:rPr lang="en-US" sz="1200" dirty="0"/>
                <a:t>is the ability to </a:t>
              </a:r>
              <a:r>
                <a:rPr lang="en-US" sz="1200" dirty="0">
                  <a:solidFill>
                    <a:srgbClr val="C00000"/>
                  </a:solidFill>
                </a:rPr>
                <a:t>go </a:t>
              </a:r>
              <a:r>
                <a:rPr lang="en-US" sz="1200" b="1" dirty="0">
                  <a:solidFill>
                    <a:srgbClr val="C00000"/>
                  </a:solidFill>
                </a:rPr>
                <a:t>active</a:t>
              </a:r>
              <a:r>
                <a:rPr lang="en-US" sz="1200" dirty="0"/>
                <a:t>, right now, every time...and all you have to do is plan to do so</a:t>
              </a:r>
            </a:p>
            <a:p>
              <a:pPr algn="ctr"/>
              <a:endParaRPr lang="en-US" sz="1200" dirty="0"/>
            </a:p>
            <a:p>
              <a:pPr algn="ctr"/>
              <a:r>
                <a:rPr lang="en-US" sz="1200" dirty="0"/>
                <a:t>Have you created a communication manager and assigned them regular dashboard activities to ensure a low-cost reach-out to your members?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0" y="3864414"/>
              <a:ext cx="2014733" cy="1545787"/>
            </a:xfrm>
            <a:prstGeom prst="rect">
              <a:avLst/>
            </a:prstGeom>
            <a:ln>
              <a:noFill/>
            </a:ln>
            <a:effectLst>
              <a:outerShdw blurRad="190500" algn="tl" rotWithShape="0">
                <a:srgbClr val="000000">
                  <a:alpha val="70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14"/>
          <p:cNvSpPr>
            <a:spLocks noGrp="1"/>
          </p:cNvSpPr>
          <p:nvPr>
            <p:ph type="subTitle" idx="14"/>
          </p:nvPr>
        </p:nvSpPr>
        <p:spPr/>
        <p:txBody>
          <a:bodyPr/>
          <a:lstStyle/>
          <a:p>
            <a:r>
              <a:rPr lang="en-US" dirty="0"/>
              <a:t>Login &gt; #4 CU Management </a:t>
            </a:r>
            <a:r>
              <a:rPr lang="en-US" dirty="0" smtClean="0"/>
              <a:t>Processing</a:t>
            </a:r>
            <a:endParaRPr lang="en-US" dirty="0"/>
          </a:p>
        </p:txBody>
      </p:sp>
      <p:sp>
        <p:nvSpPr>
          <p:cNvPr id="2" name="Title 1"/>
          <p:cNvSpPr>
            <a:spLocks noGrp="1"/>
          </p:cNvSpPr>
          <p:nvPr>
            <p:ph type="title"/>
          </p:nvPr>
        </p:nvSpPr>
        <p:spPr>
          <a:xfrm>
            <a:off x="508000" y="838200"/>
            <a:ext cx="5207000" cy="639762"/>
          </a:xfrm>
        </p:spPr>
        <p:txBody>
          <a:bodyPr/>
          <a:lstStyle/>
          <a:p>
            <a:r>
              <a:rPr lang="en-US" dirty="0" smtClean="0"/>
              <a:t>One Stop Shopping for Management Tools</a:t>
            </a:r>
            <a:endParaRPr lang="en-US" dirty="0"/>
          </a:p>
        </p:txBody>
      </p:sp>
      <p:sp>
        <p:nvSpPr>
          <p:cNvPr id="4" name="Slide Number Placeholder 3"/>
          <p:cNvSpPr>
            <a:spLocks noGrp="1"/>
          </p:cNvSpPr>
          <p:nvPr>
            <p:ph type="sldNum" sz="quarter" idx="4"/>
          </p:nvPr>
        </p:nvSpPr>
        <p:spPr/>
        <p:txBody>
          <a:bodyPr/>
          <a:lstStyle/>
          <a:p>
            <a:fld id="{6944BA86-AC74-40F1-8020-148C6F178E46}" type="slidenum">
              <a:rPr lang="en-US" smtClean="0"/>
              <a:pPr/>
              <a:t>14</a:t>
            </a:fld>
            <a:endParaRPr lang="en-US"/>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14600" y="2000415"/>
            <a:ext cx="5744635" cy="4196513"/>
          </a:xfrm>
          <a:prstGeom prst="rect">
            <a:avLst/>
          </a:prstGeom>
          <a:ln>
            <a:noFill/>
          </a:ln>
          <a:effectLst>
            <a:outerShdw blurRad="190500" algn="tl" rotWithShape="0">
              <a:srgbClr val="000000">
                <a:alpha val="70000"/>
              </a:srgbClr>
            </a:outerShdw>
          </a:effec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743007" y="4758917"/>
            <a:ext cx="3793659" cy="2771306"/>
          </a:xfrm>
          <a:prstGeom prst="rect">
            <a:avLst/>
          </a:prstGeom>
          <a:ln>
            <a:noFill/>
          </a:ln>
          <a:effectLst>
            <a:outerShdw blurRad="190500" algn="tl" rotWithShape="0">
              <a:srgbClr val="000000">
                <a:alpha val="70000"/>
              </a:srgbClr>
            </a:outerShdw>
          </a:effectLst>
        </p:spPr>
      </p:pic>
      <p:pic>
        <p:nvPicPr>
          <p:cNvPr id="13" name="Picture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453365" y="3166458"/>
            <a:ext cx="3793660" cy="2771306"/>
          </a:xfrm>
          <a:prstGeom prst="rect">
            <a:avLst/>
          </a:prstGeom>
          <a:ln>
            <a:noFill/>
          </a:ln>
          <a:effectLst>
            <a:outerShdw blurRad="190500" algn="tl" rotWithShape="0">
              <a:srgbClr val="000000">
                <a:alpha val="70000"/>
              </a:srgbClr>
            </a:outerShdw>
          </a:effectLst>
        </p:spPr>
      </p:pic>
      <p:pic>
        <p:nvPicPr>
          <p:cNvPr id="19"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398742" y="478210"/>
            <a:ext cx="3793658" cy="2771306"/>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4283" y="2235925"/>
            <a:ext cx="1905192" cy="1905192"/>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34919">
            <a:off x="5719388" y="2891868"/>
            <a:ext cx="1905192" cy="1905192"/>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040917">
            <a:off x="5502058" y="3516419"/>
            <a:ext cx="1905192" cy="1905192"/>
          </a:xfrm>
          <a:prstGeom prst="rect">
            <a:avLst/>
          </a:prstGeom>
        </p:spPr>
      </p:pic>
    </p:spTree>
    <p:extLst>
      <p:ext uri="{BB962C8B-B14F-4D97-AF65-F5344CB8AC3E}">
        <p14:creationId xmlns:p14="http://schemas.microsoft.com/office/powerpoint/2010/main" val="4045666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849272"/>
            <a:ext cx="9441096" cy="6896815"/>
          </a:xfrm>
          <a:prstGeom prst="rect">
            <a:avLst/>
          </a:prstGeom>
          <a:ln>
            <a:noFill/>
          </a:ln>
          <a:effectLst>
            <a:outerShdw blurRad="190500" algn="tl" rotWithShape="0">
              <a:srgbClr val="000000">
                <a:alpha val="70000"/>
              </a:srgbClr>
            </a:outerShdw>
          </a:effectLst>
        </p:spPr>
      </p:pic>
      <p:sp>
        <p:nvSpPr>
          <p:cNvPr id="7" name="Title 6"/>
          <p:cNvSpPr>
            <a:spLocks noGrp="1"/>
          </p:cNvSpPr>
          <p:nvPr>
            <p:ph type="title"/>
          </p:nvPr>
        </p:nvSpPr>
        <p:spPr/>
        <p:txBody>
          <a:bodyPr/>
          <a:lstStyle/>
          <a:p>
            <a:r>
              <a:rPr lang="en-US" dirty="0" smtClean="0"/>
              <a:t>Management Processing/Active Beta Tests Menu</a:t>
            </a:r>
            <a:endParaRPr lang="en-US" dirty="0"/>
          </a:p>
        </p:txBody>
      </p:sp>
      <p:sp>
        <p:nvSpPr>
          <p:cNvPr id="5" name="Slide Number Placeholder 4"/>
          <p:cNvSpPr>
            <a:spLocks noGrp="1"/>
          </p:cNvSpPr>
          <p:nvPr>
            <p:ph type="sldNum" sz="quarter" idx="4"/>
          </p:nvPr>
        </p:nvSpPr>
        <p:spPr/>
        <p:txBody>
          <a:bodyPr/>
          <a:lstStyle/>
          <a:p>
            <a:fld id="{B21889AB-90DF-4F03-B430-F12A03ED58B3}" type="slidenum">
              <a:rPr lang="en-US" smtClean="0"/>
              <a:pPr/>
              <a:t>15</a:t>
            </a:fld>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3795" y="3581400"/>
            <a:ext cx="519519" cy="365760"/>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3795" y="2154376"/>
            <a:ext cx="519519" cy="365760"/>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3795" y="4419600"/>
            <a:ext cx="519519" cy="365760"/>
          </a:xfrm>
          <a:prstGeom prst="rect">
            <a:avLst/>
          </a:prstGeom>
          <a:ln>
            <a:noFill/>
          </a:ln>
          <a:effectLst>
            <a:outerShdw blurRad="190500" algn="tl" rotWithShape="0">
              <a:srgbClr val="000000">
                <a:alpha val="70000"/>
              </a:srgbClr>
            </a:outerShdw>
          </a:effec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3795" y="3286988"/>
            <a:ext cx="519519" cy="365760"/>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8909" y="2992576"/>
            <a:ext cx="529291" cy="365760"/>
          </a:xfrm>
          <a:prstGeom prst="rect">
            <a:avLst/>
          </a:prstGeom>
          <a:ln>
            <a:noFill/>
          </a:ln>
          <a:effectLst>
            <a:outerShdw blurRad="190500" algn="tl" rotWithShape="0">
              <a:srgbClr val="000000">
                <a:alpha val="70000"/>
              </a:srgbClr>
            </a:outerShdw>
          </a:effec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8909" y="2713408"/>
            <a:ext cx="529291" cy="3657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83675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1" y="849272"/>
            <a:ext cx="9441094" cy="6896815"/>
          </a:xfrm>
          <a:prstGeom prst="rect">
            <a:avLst/>
          </a:prstGeom>
          <a:ln>
            <a:noFill/>
          </a:ln>
          <a:effectLst>
            <a:outerShdw blurRad="190500" algn="tl" rotWithShape="0">
              <a:srgbClr val="000000">
                <a:alpha val="70000"/>
              </a:srgbClr>
            </a:outerShdw>
          </a:effectLst>
        </p:spPr>
      </p:pic>
      <p:sp>
        <p:nvSpPr>
          <p:cNvPr id="7" name="Title 6"/>
          <p:cNvSpPr>
            <a:spLocks noGrp="1"/>
          </p:cNvSpPr>
          <p:nvPr>
            <p:ph type="title"/>
          </p:nvPr>
        </p:nvSpPr>
        <p:spPr/>
        <p:txBody>
          <a:bodyPr/>
          <a:lstStyle/>
          <a:p>
            <a:r>
              <a:rPr lang="en-US" dirty="0" smtClean="0"/>
              <a:t>Management Analysis Dashboards 1 Menu</a:t>
            </a:r>
            <a:endParaRPr lang="en-US" dirty="0"/>
          </a:p>
        </p:txBody>
      </p:sp>
      <p:sp>
        <p:nvSpPr>
          <p:cNvPr id="5" name="Slide Number Placeholder 4"/>
          <p:cNvSpPr>
            <a:spLocks noGrp="1"/>
          </p:cNvSpPr>
          <p:nvPr>
            <p:ph type="sldNum" sz="quarter" idx="4"/>
          </p:nvPr>
        </p:nvSpPr>
        <p:spPr/>
        <p:txBody>
          <a:bodyPr/>
          <a:lstStyle/>
          <a:p>
            <a:fld id="{B21889AB-90DF-4F03-B430-F12A03ED58B3}" type="slidenum">
              <a:rPr lang="en-US" smtClean="0"/>
              <a:pPr/>
              <a:t>16</a:t>
            </a:fld>
            <a:endParaRPr lang="en-US"/>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3795" y="3886200"/>
            <a:ext cx="519519" cy="365760"/>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8909" y="1828800"/>
            <a:ext cx="529291" cy="365760"/>
          </a:xfrm>
          <a:prstGeom prst="rect">
            <a:avLst/>
          </a:prstGeom>
          <a:ln>
            <a:noFill/>
          </a:ln>
          <a:effectLst>
            <a:outerShdw blurRad="190500" algn="tl" rotWithShape="0">
              <a:srgbClr val="000000">
                <a:alpha val="70000"/>
              </a:srgbClr>
            </a:outerShdw>
          </a:effec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5715" y="4435502"/>
            <a:ext cx="519519" cy="365760"/>
          </a:xfrm>
          <a:prstGeom prst="rect">
            <a:avLst/>
          </a:prstGeom>
          <a:ln>
            <a:noFill/>
          </a:ln>
          <a:effectLst>
            <a:outerShdw blurRad="190500" algn="tl" rotWithShape="0">
              <a:srgbClr val="000000">
                <a:alpha val="70000"/>
              </a:srgb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3795" y="5029200"/>
            <a:ext cx="519519" cy="365760"/>
          </a:xfrm>
          <a:prstGeom prst="rect">
            <a:avLst/>
          </a:prstGeom>
          <a:ln>
            <a:noFill/>
          </a:ln>
          <a:effectLst>
            <a:outerShdw blurRad="190500" algn="tl" rotWithShape="0">
              <a:srgbClr val="000000">
                <a:alpha val="70000"/>
              </a:srgb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0829" y="3577422"/>
            <a:ext cx="529291" cy="365760"/>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0829" y="5613399"/>
            <a:ext cx="529291" cy="3657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62121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1" y="849272"/>
            <a:ext cx="9441094" cy="6896814"/>
          </a:xfrm>
          <a:prstGeom prst="rect">
            <a:avLst/>
          </a:prstGeom>
          <a:ln>
            <a:noFill/>
          </a:ln>
          <a:effectLst>
            <a:outerShdw blurRad="190500" algn="tl" rotWithShape="0">
              <a:srgbClr val="000000">
                <a:alpha val="70000"/>
              </a:srgbClr>
            </a:outerShdw>
          </a:effectLst>
        </p:spPr>
      </p:pic>
      <p:sp>
        <p:nvSpPr>
          <p:cNvPr id="7" name="Title 6"/>
          <p:cNvSpPr>
            <a:spLocks noGrp="1"/>
          </p:cNvSpPr>
          <p:nvPr>
            <p:ph type="title"/>
          </p:nvPr>
        </p:nvSpPr>
        <p:spPr/>
        <p:txBody>
          <a:bodyPr/>
          <a:lstStyle/>
          <a:p>
            <a:r>
              <a:rPr lang="en-US" dirty="0" smtClean="0"/>
              <a:t>Management Analysis Dashboards 2 Menu</a:t>
            </a:r>
            <a:endParaRPr lang="en-US" dirty="0"/>
          </a:p>
        </p:txBody>
      </p:sp>
      <p:sp>
        <p:nvSpPr>
          <p:cNvPr id="5" name="Slide Number Placeholder 4"/>
          <p:cNvSpPr>
            <a:spLocks noGrp="1"/>
          </p:cNvSpPr>
          <p:nvPr>
            <p:ph type="sldNum" sz="quarter" idx="4"/>
          </p:nvPr>
        </p:nvSpPr>
        <p:spPr/>
        <p:txBody>
          <a:bodyPr/>
          <a:lstStyle/>
          <a:p>
            <a:fld id="{B21889AB-90DF-4F03-B430-F12A03ED58B3}" type="slidenum">
              <a:rPr lang="en-US" smtClean="0"/>
              <a:pPr/>
              <a:t>17</a:t>
            </a:fld>
            <a:endParaRPr lang="en-US"/>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6686" y="3026406"/>
            <a:ext cx="519519" cy="3657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93294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1" y="849272"/>
            <a:ext cx="9441093" cy="6896814"/>
          </a:xfrm>
          <a:prstGeom prst="rect">
            <a:avLst/>
          </a:prstGeom>
          <a:ln>
            <a:noFill/>
          </a:ln>
          <a:effectLst>
            <a:outerShdw blurRad="190500" algn="tl" rotWithShape="0">
              <a:srgbClr val="000000">
                <a:alpha val="70000"/>
              </a:srgbClr>
            </a:outerShdw>
          </a:effectLst>
        </p:spPr>
      </p:pic>
      <p:sp>
        <p:nvSpPr>
          <p:cNvPr id="7" name="Title 6"/>
          <p:cNvSpPr>
            <a:spLocks noGrp="1"/>
          </p:cNvSpPr>
          <p:nvPr>
            <p:ph type="title"/>
          </p:nvPr>
        </p:nvSpPr>
        <p:spPr/>
        <p:txBody>
          <a:bodyPr/>
          <a:lstStyle/>
          <a:p>
            <a:r>
              <a:rPr lang="en-US" dirty="0" smtClean="0"/>
              <a:t>“Know Your Member” Analysis Tools Menu</a:t>
            </a:r>
            <a:endParaRPr lang="en-US" dirty="0"/>
          </a:p>
        </p:txBody>
      </p:sp>
      <p:sp>
        <p:nvSpPr>
          <p:cNvPr id="5" name="Slide Number Placeholder 4"/>
          <p:cNvSpPr>
            <a:spLocks noGrp="1"/>
          </p:cNvSpPr>
          <p:nvPr>
            <p:ph type="sldNum" sz="quarter" idx="4"/>
          </p:nvPr>
        </p:nvSpPr>
        <p:spPr/>
        <p:txBody>
          <a:bodyPr/>
          <a:lstStyle/>
          <a:p>
            <a:fld id="{B21889AB-90DF-4F03-B430-F12A03ED58B3}" type="slidenum">
              <a:rPr lang="en-US" smtClean="0"/>
              <a:pPr/>
              <a:t>18</a:t>
            </a:fld>
            <a:endParaRPr lang="en-US"/>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8909" y="2117970"/>
            <a:ext cx="529291" cy="365760"/>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8909" y="2693240"/>
            <a:ext cx="529291" cy="3657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98115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Budgeting Tools Menu</a:t>
            </a:r>
            <a:endParaRPr lang="en-US" dirty="0"/>
          </a:p>
        </p:txBody>
      </p:sp>
      <p:sp>
        <p:nvSpPr>
          <p:cNvPr id="5" name="Slide Number Placeholder 4"/>
          <p:cNvSpPr>
            <a:spLocks noGrp="1"/>
          </p:cNvSpPr>
          <p:nvPr>
            <p:ph type="sldNum" sz="quarter" idx="4"/>
          </p:nvPr>
        </p:nvSpPr>
        <p:spPr/>
        <p:txBody>
          <a:bodyPr/>
          <a:lstStyle/>
          <a:p>
            <a:fld id="{B21889AB-90DF-4F03-B430-F12A03ED58B3}" type="slidenum">
              <a:rPr lang="en-US" smtClean="0"/>
              <a:pPr/>
              <a:t>19</a:t>
            </a:fld>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849272"/>
            <a:ext cx="9441096" cy="6896816"/>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9280" y="3964702"/>
            <a:ext cx="469530" cy="469530"/>
          </a:xfrm>
          <a:prstGeom prst="rect">
            <a:avLst/>
          </a:prstGeom>
          <a:ln>
            <a:noFill/>
          </a:ln>
          <a:effectLst>
            <a:outerShdw blurRad="190500" algn="tl" rotWithShape="0">
              <a:srgbClr val="000000">
                <a:alpha val="70000"/>
              </a:srgbClr>
            </a:outerShdw>
          </a:effec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7611" y="4780914"/>
            <a:ext cx="519519" cy="365760"/>
          </a:xfrm>
          <a:prstGeom prst="rect">
            <a:avLst/>
          </a:prstGeom>
          <a:ln>
            <a:noFill/>
          </a:ln>
          <a:effectLst>
            <a:outerShdw blurRad="190500" algn="tl" rotWithShape="0">
              <a:srgbClr val="000000">
                <a:alpha val="70000"/>
              </a:srgbClr>
            </a:outerShdw>
          </a:effec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9400" y="4480560"/>
            <a:ext cx="529291" cy="365760"/>
          </a:xfrm>
          <a:prstGeom prst="rect">
            <a:avLst/>
          </a:prstGeom>
          <a:ln>
            <a:noFill/>
          </a:ln>
          <a:effectLst>
            <a:outerShdw blurRad="190500" algn="tl" rotWithShape="0">
              <a:srgbClr val="000000">
                <a:alpha val="70000"/>
              </a:srgbClr>
            </a:outerShdw>
          </a:effectLst>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7611" y="4477964"/>
            <a:ext cx="519519" cy="365760"/>
          </a:xfrm>
          <a:prstGeom prst="rect">
            <a:avLst/>
          </a:prstGeom>
          <a:ln>
            <a:noFill/>
          </a:ln>
          <a:effectLst>
            <a:outerShdw blurRad="190500" algn="tl" rotWithShape="0">
              <a:srgbClr val="000000">
                <a:alpha val="70000"/>
              </a:srgbClr>
            </a:outerShdw>
          </a:effectLst>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2518" y="2112300"/>
            <a:ext cx="519519" cy="365760"/>
          </a:xfrm>
          <a:prstGeom prst="rect">
            <a:avLst/>
          </a:prstGeom>
          <a:ln>
            <a:noFill/>
          </a:ln>
          <a:effectLst>
            <a:outerShdw blurRad="190500" algn="tl" rotWithShape="0">
              <a:srgbClr val="000000">
                <a:alpha val="70000"/>
              </a:srgbClr>
            </a:outerShdw>
          </a:effectLst>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9280" y="2800486"/>
            <a:ext cx="469530" cy="46953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73769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p:cNvSpPr>
            <a:spLocks noGrp="1"/>
          </p:cNvSpPr>
          <p:nvPr>
            <p:ph type="subTitle" idx="14"/>
          </p:nvPr>
        </p:nvSpPr>
        <p:spPr/>
        <p:txBody>
          <a:bodyPr/>
          <a:lstStyle/>
          <a:p>
            <a:r>
              <a:rPr lang="en-US" smtClean="0"/>
              <a:t>We Are All Cooperative Business Designers</a:t>
            </a:r>
            <a:endParaRPr lang="en-US" dirty="0"/>
          </a:p>
        </p:txBody>
      </p:sp>
      <p:sp>
        <p:nvSpPr>
          <p:cNvPr id="3" name="Content Placeholder 2"/>
          <p:cNvSpPr>
            <a:spLocks noGrp="1"/>
          </p:cNvSpPr>
          <p:nvPr>
            <p:ph idx="1"/>
          </p:nvPr>
        </p:nvSpPr>
        <p:spPr>
          <a:xfrm>
            <a:off x="508000" y="2057400"/>
            <a:ext cx="6807200" cy="3733801"/>
          </a:xfrm>
        </p:spPr>
        <p:txBody>
          <a:bodyPr/>
          <a:lstStyle/>
          <a:p>
            <a:r>
              <a:rPr lang="en-US" dirty="0" smtClean="0"/>
              <a:t>Why has CEO School become a tradition at CU*Answers?  </a:t>
            </a:r>
          </a:p>
          <a:p>
            <a:pPr lvl="0"/>
            <a:r>
              <a:rPr lang="en-US" dirty="0" smtClean="0"/>
              <a:t>With the expansion of our network, we have more talented CEOs than ever, and the value put on collaborative efforts is at an all time high</a:t>
            </a:r>
          </a:p>
          <a:p>
            <a:pPr lvl="0"/>
            <a:r>
              <a:rPr lang="en-US" dirty="0" smtClean="0"/>
              <a:t>CEOs need to develop networks where they can coach and mentor each other from the unique position of being a CEO</a:t>
            </a:r>
          </a:p>
          <a:p>
            <a:pPr lvl="0"/>
            <a:r>
              <a:rPr lang="en-US" dirty="0" smtClean="0"/>
              <a:t>More than ever, today’s CEO is expected to be engaged with technology and the concepts of data mining, opportunity demographics, and being plugged in</a:t>
            </a:r>
          </a:p>
          <a:p>
            <a:pPr lvl="0"/>
            <a:r>
              <a:rPr lang="en-US" dirty="0" smtClean="0"/>
              <a:t>CEOs wear more than one hat, and CEO School is a safe training environment</a:t>
            </a:r>
            <a:endParaRPr lang="en-US" dirty="0"/>
          </a:p>
        </p:txBody>
      </p:sp>
      <p:sp>
        <p:nvSpPr>
          <p:cNvPr id="2" name="Title 1"/>
          <p:cNvSpPr>
            <a:spLocks noGrp="1"/>
          </p:cNvSpPr>
          <p:nvPr>
            <p:ph type="title"/>
          </p:nvPr>
        </p:nvSpPr>
        <p:spPr/>
        <p:txBody>
          <a:bodyPr/>
          <a:lstStyle/>
          <a:p>
            <a:r>
              <a:rPr lang="en-US" smtClean="0"/>
              <a:t>What is CEO School? </a:t>
            </a:r>
            <a:endParaRPr lang="en-US" dirty="0"/>
          </a:p>
        </p:txBody>
      </p:sp>
      <p:sp>
        <p:nvSpPr>
          <p:cNvPr id="4" name="Slide Number Placeholder 3"/>
          <p:cNvSpPr>
            <a:spLocks noGrp="1"/>
          </p:cNvSpPr>
          <p:nvPr>
            <p:ph type="sldNum" sz="quarter" idx="4"/>
          </p:nvPr>
        </p:nvSpPr>
        <p:spPr/>
        <p:txBody>
          <a:bodyPr/>
          <a:lstStyle/>
          <a:p>
            <a:fld id="{6944BA86-AC74-40F1-8020-148C6F178E46}" type="slidenum">
              <a:rPr lang="en-US" smtClean="0"/>
              <a:pPr/>
              <a:t>2</a:t>
            </a:fld>
            <a:endParaRPr lang="en-US" dirty="0"/>
          </a:p>
        </p:txBody>
      </p:sp>
      <p:pic>
        <p:nvPicPr>
          <p:cNvPr id="7" name="Picture 6"/>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8305800" y="2362200"/>
            <a:ext cx="2971800" cy="2971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3" action="ppaction://hlinkpres?slideindex=1&amp;slidetit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195" y="1934780"/>
            <a:ext cx="5933446" cy="1897925"/>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lstStyle/>
          <a:p>
            <a:r>
              <a:rPr lang="en-US" dirty="0" smtClean="0"/>
              <a:t>Budgeting Research Tools: A New Kind of Analytics</a:t>
            </a:r>
            <a:endParaRPr lang="en-US" dirty="0"/>
          </a:p>
        </p:txBody>
      </p:sp>
      <p:pic>
        <p:nvPicPr>
          <p:cNvPr id="6" name="Picture 5">
            <a:hlinkClick r:id="rId3" action="ppaction://hlinkpres?slideindex=1&amp;slidetitl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599" y="836210"/>
            <a:ext cx="6730186" cy="4916469"/>
          </a:xfrm>
          <a:prstGeom prst="rect">
            <a:avLst/>
          </a:prstGeom>
          <a:ln>
            <a:noFill/>
          </a:ln>
          <a:effectLst>
            <a:outerShdw blurRad="190500" algn="tl" rotWithShape="0">
              <a:srgbClr val="000000">
                <a:alpha val="70000"/>
              </a:srgbClr>
            </a:outerShdw>
          </a:effectLst>
        </p:spPr>
      </p:pic>
      <p:pic>
        <p:nvPicPr>
          <p:cNvPr id="4" name="Picture 3">
            <a:hlinkClick r:id="rId3" action="ppaction://hlinkpres?slideindex=1&amp;slidetitl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3600" y="4192050"/>
            <a:ext cx="6730186" cy="4916469"/>
          </a:xfrm>
          <a:prstGeom prst="rect">
            <a:avLst/>
          </a:prstGeom>
          <a:ln>
            <a:noFill/>
          </a:ln>
          <a:effectLst>
            <a:outerShdw blurRad="190500" algn="tl" rotWithShape="0">
              <a:srgbClr val="000000">
                <a:alpha val="70000"/>
              </a:srgbClr>
            </a:outerShdw>
          </a:effectLst>
        </p:spPr>
      </p:pic>
      <p:sp>
        <p:nvSpPr>
          <p:cNvPr id="16" name="TextBox 15"/>
          <p:cNvSpPr txBox="1"/>
          <p:nvPr/>
        </p:nvSpPr>
        <p:spPr>
          <a:xfrm>
            <a:off x="838200" y="1045026"/>
            <a:ext cx="3600394"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Budgeting Tools Menu (</a:t>
            </a:r>
            <a:r>
              <a:rPr lang="en-US" dirty="0" err="1" smtClean="0"/>
              <a:t>MNBUDG</a:t>
            </a:r>
            <a:r>
              <a:rPr lang="en-US" dirty="0" smtClean="0"/>
              <a:t>): </a:t>
            </a:r>
            <a:br>
              <a:rPr lang="en-US" dirty="0" smtClean="0"/>
            </a:br>
            <a:r>
              <a:rPr lang="en-US" b="1" dirty="0" smtClean="0"/>
              <a:t>3-Yr </a:t>
            </a:r>
            <a:r>
              <a:rPr lang="en-US" b="1" dirty="0"/>
              <a:t>GL Acct Balance Comparison</a:t>
            </a:r>
          </a:p>
        </p:txBody>
      </p:sp>
      <p:sp>
        <p:nvSpPr>
          <p:cNvPr id="7" name="Slide Number Placeholder 6"/>
          <p:cNvSpPr>
            <a:spLocks noGrp="1"/>
          </p:cNvSpPr>
          <p:nvPr>
            <p:ph type="sldNum" sz="quarter" idx="4"/>
          </p:nvPr>
        </p:nvSpPr>
        <p:spPr/>
        <p:txBody>
          <a:bodyPr/>
          <a:lstStyle/>
          <a:p>
            <a:fld id="{77F42D85-6D6D-4ED8-A207-576450FE2C32}" type="slidenum">
              <a:rPr lang="en-US" smtClean="0"/>
              <a:pPr/>
              <a:t>20</a:t>
            </a:fld>
            <a:endParaRPr lang="en-US" dirty="0"/>
          </a:p>
        </p:txBody>
      </p:sp>
    </p:spTree>
    <p:extLst>
      <p:ext uri="{BB962C8B-B14F-4D97-AF65-F5344CB8AC3E}">
        <p14:creationId xmlns:p14="http://schemas.microsoft.com/office/powerpoint/2010/main" val="387481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Budgeting Research Tools: A New Kind of Analytics</a:t>
            </a:r>
            <a:endParaRPr lang="en-US" dirty="0"/>
          </a:p>
        </p:txBody>
      </p:sp>
      <p:sp>
        <p:nvSpPr>
          <p:cNvPr id="10" name="Text Placeholder 9"/>
          <p:cNvSpPr>
            <a:spLocks noGrp="1"/>
          </p:cNvSpPr>
          <p:nvPr>
            <p:ph type="body" sz="quarter" idx="10"/>
          </p:nvPr>
        </p:nvSpPr>
        <p:spPr/>
        <p:txBody>
          <a:bodyPr/>
          <a:lstStyle/>
          <a:p>
            <a:endParaRPr lang="en-US"/>
          </a:p>
        </p:txBody>
      </p:sp>
      <p:pic>
        <p:nvPicPr>
          <p:cNvPr id="6" name="Picture 5">
            <a:hlinkClick r:id="rId3" action="ppaction://hlinkpres?slideindex=1&amp;slidetit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199" y="957010"/>
            <a:ext cx="6730186" cy="4916469"/>
          </a:xfrm>
          <a:prstGeom prst="rect">
            <a:avLst/>
          </a:prstGeom>
          <a:ln>
            <a:noFill/>
          </a:ln>
          <a:effectLst>
            <a:outerShdw blurRad="190500" algn="tl" rotWithShape="0">
              <a:srgbClr val="000000">
                <a:alpha val="70000"/>
              </a:srgbClr>
            </a:outerShdw>
          </a:effectLst>
        </p:spPr>
      </p:pic>
      <p:pic>
        <p:nvPicPr>
          <p:cNvPr id="4" name="Picture 3">
            <a:hlinkClick r:id="rId3" action="ppaction://hlinkpres?slideindex=1&amp;slidetitl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3707" y="2895600"/>
            <a:ext cx="6730186" cy="4916469"/>
          </a:xfrm>
          <a:prstGeom prst="rect">
            <a:avLst/>
          </a:prstGeom>
          <a:ln>
            <a:noFill/>
          </a:ln>
          <a:effectLst>
            <a:outerShdw blurRad="190500" algn="tl" rotWithShape="0">
              <a:srgbClr val="000000">
                <a:alpha val="70000"/>
              </a:srgbClr>
            </a:outerShdw>
          </a:effectLst>
        </p:spPr>
      </p:pic>
      <p:sp>
        <p:nvSpPr>
          <p:cNvPr id="16" name="TextBox 15"/>
          <p:cNvSpPr txBox="1"/>
          <p:nvPr/>
        </p:nvSpPr>
        <p:spPr>
          <a:xfrm>
            <a:off x="8001000" y="1464374"/>
            <a:ext cx="38100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Budgeting Tools Menu (</a:t>
            </a:r>
            <a:r>
              <a:rPr lang="en-US" dirty="0" err="1" smtClean="0"/>
              <a:t>MNBUDG</a:t>
            </a:r>
            <a:r>
              <a:rPr lang="en-US" dirty="0" smtClean="0"/>
              <a:t>):</a:t>
            </a:r>
          </a:p>
          <a:p>
            <a:pPr algn="ctr"/>
            <a:r>
              <a:rPr lang="en-US" b="1" dirty="0" smtClean="0"/>
              <a:t>10-Year Trends by GL Account</a:t>
            </a:r>
            <a:endParaRPr lang="en-US" b="1"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4038600"/>
            <a:ext cx="3018544" cy="1250169"/>
          </a:xfrm>
          <a:prstGeom prst="rect">
            <a:avLst/>
          </a:prstGeom>
          <a:ln>
            <a:noFill/>
          </a:ln>
          <a:effectLst>
            <a:outerShdw blurRad="190500" algn="tl" rotWithShape="0">
              <a:srgbClr val="000000">
                <a:alpha val="70000"/>
              </a:srgbClr>
            </a:outerShdw>
          </a:effectLst>
        </p:spPr>
      </p:pic>
      <p:sp>
        <p:nvSpPr>
          <p:cNvPr id="11" name="Cloud Callout 10"/>
          <p:cNvSpPr/>
          <p:nvPr/>
        </p:nvSpPr>
        <p:spPr>
          <a:xfrm>
            <a:off x="3492907" y="3724510"/>
            <a:ext cx="2590800" cy="1304690"/>
          </a:xfrm>
          <a:prstGeom prst="cloudCallout">
            <a:avLst>
              <a:gd name="adj1" fmla="val 7323"/>
              <a:gd name="adj2" fmla="val -87899"/>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sz="1400" dirty="0" smtClean="0"/>
              <a:t>On the drawing board: Will be removing the confusing “current balance” from here </a:t>
            </a:r>
            <a:endParaRPr lang="en-US" sz="1400" dirty="0"/>
          </a:p>
        </p:txBody>
      </p:sp>
      <p:sp>
        <p:nvSpPr>
          <p:cNvPr id="3" name="Slide Number Placeholder 2"/>
          <p:cNvSpPr>
            <a:spLocks noGrp="1"/>
          </p:cNvSpPr>
          <p:nvPr>
            <p:ph type="sldNum" sz="quarter" idx="4"/>
          </p:nvPr>
        </p:nvSpPr>
        <p:spPr/>
        <p:txBody>
          <a:bodyPr/>
          <a:lstStyle/>
          <a:p>
            <a:fld id="{77F42D85-6D6D-4ED8-A207-576450FE2C32}" type="slidenum">
              <a:rPr lang="en-US" smtClean="0"/>
              <a:pPr/>
              <a:t>21</a:t>
            </a:fld>
            <a:endParaRPr lang="en-US" dirty="0"/>
          </a:p>
        </p:txBody>
      </p:sp>
    </p:spTree>
    <p:extLst>
      <p:ext uri="{BB962C8B-B14F-4D97-AF65-F5344CB8AC3E}">
        <p14:creationId xmlns:p14="http://schemas.microsoft.com/office/powerpoint/2010/main" val="362191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39882"/>
          <a:stretch/>
        </p:blipFill>
        <p:spPr>
          <a:xfrm>
            <a:off x="1600199" y="2362199"/>
            <a:ext cx="3567069" cy="1250169"/>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044" y="3200400"/>
            <a:ext cx="3018544" cy="1250169"/>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lstStyle/>
          <a:p>
            <a:r>
              <a:rPr lang="en-US" dirty="0" smtClean="0"/>
              <a:t>Budgeting Research Tools: A New Kind of Analytics</a:t>
            </a:r>
            <a:endParaRPr lang="en-US" dirty="0"/>
          </a:p>
        </p:txBody>
      </p:sp>
      <p:sp>
        <p:nvSpPr>
          <p:cNvPr id="8" name="Text Placeholder 7"/>
          <p:cNvSpPr>
            <a:spLocks noGrp="1"/>
          </p:cNvSpPr>
          <p:nvPr>
            <p:ph type="body" sz="quarter" idx="10"/>
          </p:nvPr>
        </p:nvSpPr>
        <p:spPr/>
        <p:txBody>
          <a:bodyPr/>
          <a:lstStyle/>
          <a:p>
            <a:r>
              <a:rPr lang="en-US" dirty="0" smtClean="0"/>
              <a:t>On the drawing board and coming soon:  Savings Portfolio and Certificate Portfolio</a:t>
            </a:r>
            <a:endParaRPr lang="en-US" dirty="0"/>
          </a:p>
        </p:txBody>
      </p:sp>
      <p:pic>
        <p:nvPicPr>
          <p:cNvPr id="6" name="Picture 5">
            <a:hlinkClick r:id="rId5" action="ppaction://hlinkpres?slideindex=1&amp;slidetitl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4355" y="1066801"/>
            <a:ext cx="6730186" cy="4916469"/>
          </a:xfrm>
          <a:prstGeom prst="rect">
            <a:avLst/>
          </a:prstGeom>
          <a:ln>
            <a:noFill/>
          </a:ln>
          <a:effectLst>
            <a:outerShdw blurRad="190500" algn="tl" rotWithShape="0">
              <a:srgbClr val="000000">
                <a:alpha val="70000"/>
              </a:srgbClr>
            </a:outerShdw>
          </a:effectLst>
        </p:spPr>
      </p:pic>
      <p:sp>
        <p:nvSpPr>
          <p:cNvPr id="16" name="TextBox 15"/>
          <p:cNvSpPr txBox="1"/>
          <p:nvPr/>
        </p:nvSpPr>
        <p:spPr>
          <a:xfrm>
            <a:off x="766045" y="1301993"/>
            <a:ext cx="3649512"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Budgeting Tools Menu (</a:t>
            </a:r>
            <a:r>
              <a:rPr lang="en-US" dirty="0" err="1" smtClean="0"/>
              <a:t>MNBUDG</a:t>
            </a:r>
            <a:r>
              <a:rPr lang="en-US" dirty="0" smtClean="0"/>
              <a:t>): </a:t>
            </a:r>
            <a:br>
              <a:rPr lang="en-US" dirty="0" smtClean="0"/>
            </a:br>
            <a:r>
              <a:rPr lang="en-US" b="1" dirty="0" smtClean="0"/>
              <a:t>Analyze Current Loan Portfolio</a:t>
            </a:r>
            <a:endParaRPr lang="en-US" b="1" dirty="0"/>
          </a:p>
        </p:txBody>
      </p:sp>
      <p:sp>
        <p:nvSpPr>
          <p:cNvPr id="10" name="Cloud Callout 9"/>
          <p:cNvSpPr/>
          <p:nvPr/>
        </p:nvSpPr>
        <p:spPr>
          <a:xfrm>
            <a:off x="1394801" y="4636425"/>
            <a:ext cx="2590800" cy="1304690"/>
          </a:xfrm>
          <a:prstGeom prst="cloudCallout">
            <a:avLst>
              <a:gd name="adj1" fmla="val 7323"/>
              <a:gd name="adj2" fmla="val -87899"/>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sz="1400" dirty="0" smtClean="0"/>
              <a:t>On the drawing board: Will be adding an </a:t>
            </a:r>
            <a:r>
              <a:rPr lang="en-US" sz="1400" dirty="0" smtClean="0"/>
              <a:t>“as of” </a:t>
            </a:r>
            <a:r>
              <a:rPr lang="en-US" sz="1400" dirty="0" smtClean="0"/>
              <a:t>date for EOM snapshot</a:t>
            </a:r>
            <a:endParaRPr lang="en-US" sz="1400" dirty="0"/>
          </a:p>
        </p:txBody>
      </p:sp>
      <p:sp>
        <p:nvSpPr>
          <p:cNvPr id="11" name="Cloud Callout 10"/>
          <p:cNvSpPr/>
          <p:nvPr/>
        </p:nvSpPr>
        <p:spPr>
          <a:xfrm>
            <a:off x="8458200" y="2971800"/>
            <a:ext cx="2590800" cy="1609490"/>
          </a:xfrm>
          <a:prstGeom prst="cloudCallout">
            <a:avLst>
              <a:gd name="adj1" fmla="val -34416"/>
              <a:gd name="adj2" fmla="val 67508"/>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sz="1400" dirty="0" smtClean="0"/>
              <a:t>On the drawing board: Will be excluding written-off loans (by either loan category or loan account)</a:t>
            </a:r>
            <a:endParaRPr lang="en-US" sz="1400" dirty="0"/>
          </a:p>
        </p:txBody>
      </p:sp>
      <p:sp>
        <p:nvSpPr>
          <p:cNvPr id="4" name="Slide Number Placeholder 3"/>
          <p:cNvSpPr>
            <a:spLocks noGrp="1"/>
          </p:cNvSpPr>
          <p:nvPr>
            <p:ph type="sldNum" sz="quarter" idx="4"/>
          </p:nvPr>
        </p:nvSpPr>
        <p:spPr/>
        <p:txBody>
          <a:bodyPr/>
          <a:lstStyle/>
          <a:p>
            <a:fld id="{77F42D85-6D6D-4ED8-A207-576450FE2C32}" type="slidenum">
              <a:rPr lang="en-US" smtClean="0"/>
              <a:pPr/>
              <a:t>22</a:t>
            </a:fld>
            <a:endParaRPr lang="en-US" dirty="0"/>
          </a:p>
        </p:txBody>
      </p:sp>
    </p:spTree>
    <p:extLst>
      <p:ext uri="{BB962C8B-B14F-4D97-AF65-F5344CB8AC3E}">
        <p14:creationId xmlns:p14="http://schemas.microsoft.com/office/powerpoint/2010/main" val="2473796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1" y="849272"/>
            <a:ext cx="9441093" cy="6896813"/>
          </a:xfrm>
          <a:prstGeom prst="rect">
            <a:avLst/>
          </a:prstGeom>
          <a:ln>
            <a:noFill/>
          </a:ln>
          <a:effectLst>
            <a:outerShdw blurRad="190500" algn="tl" rotWithShape="0">
              <a:srgbClr val="000000">
                <a:alpha val="70000"/>
              </a:srgbClr>
            </a:outerShdw>
          </a:effectLst>
        </p:spPr>
      </p:pic>
      <p:sp>
        <p:nvSpPr>
          <p:cNvPr id="7" name="Title 6"/>
          <p:cNvSpPr>
            <a:spLocks noGrp="1"/>
          </p:cNvSpPr>
          <p:nvPr>
            <p:ph type="title"/>
          </p:nvPr>
        </p:nvSpPr>
        <p:spPr/>
        <p:txBody>
          <a:bodyPr/>
          <a:lstStyle/>
          <a:p>
            <a:r>
              <a:rPr lang="en-US" smtClean="0"/>
              <a:t>Teller &amp; Cash Analysis Tools Menu</a:t>
            </a:r>
            <a:endParaRPr lang="en-US" dirty="0"/>
          </a:p>
        </p:txBody>
      </p:sp>
      <p:sp>
        <p:nvSpPr>
          <p:cNvPr id="5" name="Slide Number Placeholder 4"/>
          <p:cNvSpPr>
            <a:spLocks noGrp="1"/>
          </p:cNvSpPr>
          <p:nvPr>
            <p:ph type="sldNum" sz="quarter" idx="4"/>
          </p:nvPr>
        </p:nvSpPr>
        <p:spPr/>
        <p:txBody>
          <a:bodyPr/>
          <a:lstStyle/>
          <a:p>
            <a:fld id="{B21889AB-90DF-4F03-B430-F12A03ED58B3}" type="slidenum">
              <a:rPr lang="en-US" smtClean="0"/>
              <a:pPr/>
              <a:t>23</a:t>
            </a:fld>
            <a:endParaRPr lang="en-US"/>
          </a:p>
        </p:txBody>
      </p:sp>
    </p:spTree>
    <p:extLst>
      <p:ext uri="{BB962C8B-B14F-4D97-AF65-F5344CB8AC3E}">
        <p14:creationId xmlns:p14="http://schemas.microsoft.com/office/powerpoint/2010/main" val="3398115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1" y="849272"/>
            <a:ext cx="9441092" cy="6896813"/>
          </a:xfrm>
          <a:prstGeom prst="rect">
            <a:avLst/>
          </a:prstGeom>
          <a:ln>
            <a:noFill/>
          </a:ln>
          <a:effectLst>
            <a:outerShdw blurRad="190500" algn="tl" rotWithShape="0">
              <a:srgbClr val="000000">
                <a:alpha val="70000"/>
              </a:srgbClr>
            </a:outerShdw>
          </a:effectLst>
        </p:spPr>
      </p:pic>
      <p:sp>
        <p:nvSpPr>
          <p:cNvPr id="7" name="Title 6"/>
          <p:cNvSpPr>
            <a:spLocks noGrp="1"/>
          </p:cNvSpPr>
          <p:nvPr>
            <p:ph type="title"/>
          </p:nvPr>
        </p:nvSpPr>
        <p:spPr/>
        <p:txBody>
          <a:bodyPr/>
          <a:lstStyle/>
          <a:p>
            <a:r>
              <a:rPr lang="en-US" dirty="0" smtClean="0"/>
              <a:t>Learn From a Peer Menu </a:t>
            </a:r>
            <a:endParaRPr lang="en-US" dirty="0"/>
          </a:p>
        </p:txBody>
      </p:sp>
      <p:sp>
        <p:nvSpPr>
          <p:cNvPr id="5" name="Slide Number Placeholder 4"/>
          <p:cNvSpPr>
            <a:spLocks noGrp="1"/>
          </p:cNvSpPr>
          <p:nvPr>
            <p:ph type="sldNum" sz="quarter" idx="4"/>
          </p:nvPr>
        </p:nvSpPr>
        <p:spPr/>
        <p:txBody>
          <a:bodyPr/>
          <a:lstStyle/>
          <a:p>
            <a:fld id="{B21889AB-90DF-4F03-B430-F12A03ED58B3}" type="slidenum">
              <a:rPr lang="en-US" smtClean="0"/>
              <a:pPr/>
              <a:t>24</a:t>
            </a:fld>
            <a:endParaRPr lang="en-US"/>
          </a:p>
        </p:txBody>
      </p:sp>
    </p:spTree>
    <p:extLst>
      <p:ext uri="{BB962C8B-B14F-4D97-AF65-F5344CB8AC3E}">
        <p14:creationId xmlns:p14="http://schemas.microsoft.com/office/powerpoint/2010/main" val="3398115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2" y="849272"/>
            <a:ext cx="9441090" cy="6896812"/>
          </a:xfrm>
          <a:prstGeom prst="rect">
            <a:avLst/>
          </a:prstGeom>
          <a:ln>
            <a:noFill/>
          </a:ln>
          <a:effectLst>
            <a:outerShdw blurRad="190500" algn="tl" rotWithShape="0">
              <a:srgbClr val="000000">
                <a:alpha val="70000"/>
              </a:srgbClr>
            </a:outerShdw>
          </a:effectLst>
        </p:spPr>
      </p:pic>
      <p:sp>
        <p:nvSpPr>
          <p:cNvPr id="7" name="Title 6"/>
          <p:cNvSpPr>
            <a:spLocks noGrp="1"/>
          </p:cNvSpPr>
          <p:nvPr>
            <p:ph type="title"/>
          </p:nvPr>
        </p:nvSpPr>
        <p:spPr/>
        <p:txBody>
          <a:bodyPr/>
          <a:lstStyle/>
          <a:p>
            <a:r>
              <a:rPr lang="en-US" dirty="0" smtClean="0"/>
              <a:t>5300 Call Report Tools</a:t>
            </a:r>
            <a:endParaRPr lang="en-US" dirty="0"/>
          </a:p>
        </p:txBody>
      </p:sp>
      <p:sp>
        <p:nvSpPr>
          <p:cNvPr id="5" name="Slide Number Placeholder 4"/>
          <p:cNvSpPr>
            <a:spLocks noGrp="1"/>
          </p:cNvSpPr>
          <p:nvPr>
            <p:ph type="sldNum" sz="quarter" idx="4"/>
          </p:nvPr>
        </p:nvSpPr>
        <p:spPr/>
        <p:txBody>
          <a:bodyPr/>
          <a:lstStyle/>
          <a:p>
            <a:fld id="{B21889AB-90DF-4F03-B430-F12A03ED58B3}" type="slidenum">
              <a:rPr lang="en-US" smtClean="0"/>
              <a:pPr/>
              <a:t>25</a:t>
            </a:fld>
            <a:endParaRPr lang="en-US"/>
          </a:p>
        </p:txBody>
      </p:sp>
      <p:sp>
        <p:nvSpPr>
          <p:cNvPr id="8" name="Rectangle 7"/>
          <p:cNvSpPr/>
          <p:nvPr/>
        </p:nvSpPr>
        <p:spPr>
          <a:xfrm>
            <a:off x="3200400" y="3276600"/>
            <a:ext cx="3429000" cy="381000"/>
          </a:xfrm>
          <a:prstGeom prst="rect">
            <a:avLst/>
          </a:prstGeom>
          <a:noFill/>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800" y="3297702"/>
            <a:ext cx="529291" cy="3657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01403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2" y="849272"/>
            <a:ext cx="9441090" cy="6896812"/>
          </a:xfrm>
          <a:prstGeom prst="rect">
            <a:avLst/>
          </a:prstGeom>
          <a:ln>
            <a:noFill/>
          </a:ln>
          <a:effectLst>
            <a:outerShdw blurRad="190500" algn="tl" rotWithShape="0">
              <a:srgbClr val="000000">
                <a:alpha val="70000"/>
              </a:srgbClr>
            </a:outerShdw>
          </a:effectLst>
        </p:spPr>
      </p:pic>
      <p:sp>
        <p:nvSpPr>
          <p:cNvPr id="7" name="Title 6"/>
          <p:cNvSpPr>
            <a:spLocks noGrp="1"/>
          </p:cNvSpPr>
          <p:nvPr>
            <p:ph type="title"/>
          </p:nvPr>
        </p:nvSpPr>
        <p:spPr/>
        <p:txBody>
          <a:bodyPr/>
          <a:lstStyle/>
          <a:p>
            <a:r>
              <a:rPr lang="en-US" dirty="0" smtClean="0"/>
              <a:t>General Ledger Menu</a:t>
            </a:r>
            <a:endParaRPr lang="en-US" dirty="0"/>
          </a:p>
        </p:txBody>
      </p:sp>
      <p:sp>
        <p:nvSpPr>
          <p:cNvPr id="5" name="Slide Number Placeholder 4"/>
          <p:cNvSpPr>
            <a:spLocks noGrp="1"/>
          </p:cNvSpPr>
          <p:nvPr>
            <p:ph type="sldNum" sz="quarter" idx="4"/>
          </p:nvPr>
        </p:nvSpPr>
        <p:spPr/>
        <p:txBody>
          <a:bodyPr/>
          <a:lstStyle/>
          <a:p>
            <a:fld id="{B21889AB-90DF-4F03-B430-F12A03ED58B3}" type="slidenum">
              <a:rPr lang="en-US" smtClean="0"/>
              <a:pPr/>
              <a:t>26</a:t>
            </a:fld>
            <a:endParaRPr lang="en-US"/>
          </a:p>
        </p:txBody>
      </p:sp>
      <p:sp>
        <p:nvSpPr>
          <p:cNvPr id="8" name="Rectangle 7"/>
          <p:cNvSpPr/>
          <p:nvPr/>
        </p:nvSpPr>
        <p:spPr>
          <a:xfrm>
            <a:off x="3276600" y="5334000"/>
            <a:ext cx="3429000" cy="609600"/>
          </a:xfrm>
          <a:prstGeom prst="rect">
            <a:avLst/>
          </a:prstGeom>
          <a:noFill/>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Rectangle 8"/>
          <p:cNvSpPr/>
          <p:nvPr/>
        </p:nvSpPr>
        <p:spPr>
          <a:xfrm>
            <a:off x="3276600" y="4753710"/>
            <a:ext cx="3429000" cy="304800"/>
          </a:xfrm>
          <a:prstGeom prst="rect">
            <a:avLst/>
          </a:prstGeom>
          <a:noFill/>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04134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2" y="849272"/>
            <a:ext cx="9441090" cy="6896812"/>
          </a:xfrm>
          <a:prstGeom prst="rect">
            <a:avLst/>
          </a:prstGeom>
          <a:ln>
            <a:noFill/>
          </a:ln>
          <a:effectLst>
            <a:outerShdw blurRad="190500" algn="tl" rotWithShape="0">
              <a:srgbClr val="000000">
                <a:alpha val="70000"/>
              </a:srgbClr>
            </a:outerShdw>
          </a:effectLst>
        </p:spPr>
      </p:pic>
      <p:sp>
        <p:nvSpPr>
          <p:cNvPr id="7" name="Title 6"/>
          <p:cNvSpPr>
            <a:spLocks noGrp="1"/>
          </p:cNvSpPr>
          <p:nvPr>
            <p:ph type="title"/>
          </p:nvPr>
        </p:nvSpPr>
        <p:spPr/>
        <p:txBody>
          <a:bodyPr/>
          <a:lstStyle/>
          <a:p>
            <a:r>
              <a:rPr lang="en-US" dirty="0" smtClean="0"/>
              <a:t>Back Office Menu</a:t>
            </a:r>
            <a:endParaRPr lang="en-US" dirty="0"/>
          </a:p>
        </p:txBody>
      </p:sp>
      <p:sp>
        <p:nvSpPr>
          <p:cNvPr id="5" name="Slide Number Placeholder 4"/>
          <p:cNvSpPr>
            <a:spLocks noGrp="1"/>
          </p:cNvSpPr>
          <p:nvPr>
            <p:ph type="sldNum" sz="quarter" idx="4"/>
          </p:nvPr>
        </p:nvSpPr>
        <p:spPr/>
        <p:txBody>
          <a:bodyPr/>
          <a:lstStyle/>
          <a:p>
            <a:fld id="{B21889AB-90DF-4F03-B430-F12A03ED58B3}" type="slidenum">
              <a:rPr lang="en-US" smtClean="0"/>
              <a:pPr/>
              <a:t>27</a:t>
            </a:fld>
            <a:endParaRPr lang="en-US"/>
          </a:p>
        </p:txBody>
      </p:sp>
      <p:sp>
        <p:nvSpPr>
          <p:cNvPr id="2" name="Rectangle 1"/>
          <p:cNvSpPr/>
          <p:nvPr/>
        </p:nvSpPr>
        <p:spPr>
          <a:xfrm>
            <a:off x="6934200" y="3581400"/>
            <a:ext cx="3429000" cy="381000"/>
          </a:xfrm>
          <a:prstGeom prst="rect">
            <a:avLst/>
          </a:prstGeom>
          <a:noFill/>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46008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4"/>
          </p:nvPr>
        </p:nvSpPr>
        <p:spPr/>
        <p:txBody>
          <a:bodyPr/>
          <a:lstStyle/>
          <a:p>
            <a:r>
              <a:rPr lang="en-US" dirty="0" smtClean="0"/>
              <a:t>Projects currently in the analytics laboratory</a:t>
            </a:r>
            <a:endParaRPr lang="en-US" dirty="0"/>
          </a:p>
        </p:txBody>
      </p:sp>
      <p:sp>
        <p:nvSpPr>
          <p:cNvPr id="3" name="Title 2"/>
          <p:cNvSpPr>
            <a:spLocks noGrp="1"/>
          </p:cNvSpPr>
          <p:nvPr>
            <p:ph type="title"/>
          </p:nvPr>
        </p:nvSpPr>
        <p:spPr/>
        <p:txBody>
          <a:bodyPr/>
          <a:lstStyle/>
          <a:p>
            <a:r>
              <a:rPr lang="en-US" dirty="0" smtClean="0"/>
              <a:t>What’s coming next?</a:t>
            </a:r>
            <a:endParaRPr lang="en-US" dirty="0"/>
          </a:p>
        </p:txBody>
      </p:sp>
      <p:sp>
        <p:nvSpPr>
          <p:cNvPr id="4" name="Slide Number Placeholder 3"/>
          <p:cNvSpPr>
            <a:spLocks noGrp="1"/>
          </p:cNvSpPr>
          <p:nvPr>
            <p:ph type="sldNum" sz="quarter" idx="4"/>
          </p:nvPr>
        </p:nvSpPr>
        <p:spPr/>
        <p:txBody>
          <a:bodyPr/>
          <a:lstStyle/>
          <a:p>
            <a:fld id="{77F42D85-6D6D-4ED8-A207-576450FE2C32}" type="slidenum">
              <a:rPr lang="en-US" smtClean="0"/>
              <a:pPr/>
              <a:t>28</a:t>
            </a:fld>
            <a:endParaRPr lang="en-US" dirty="0"/>
          </a:p>
        </p:txBody>
      </p:sp>
      <p:sp>
        <p:nvSpPr>
          <p:cNvPr id="6" name="Content Placeholder 5"/>
          <p:cNvSpPr>
            <a:spLocks noGrp="1"/>
          </p:cNvSpPr>
          <p:nvPr>
            <p:ph sz="quarter" idx="15"/>
          </p:nvPr>
        </p:nvSpPr>
        <p:spPr/>
        <p:txBody>
          <a:bodyPr/>
          <a:lstStyle/>
          <a:p>
            <a:r>
              <a:rPr lang="en-US" dirty="0"/>
              <a:t>Learn-From-a-Peer versions of current dashboards</a:t>
            </a:r>
          </a:p>
          <a:p>
            <a:pPr lvl="1"/>
            <a:r>
              <a:rPr lang="en-US" sz="1600" dirty="0"/>
              <a:t>Starting with the Net Relationships dashboard</a:t>
            </a:r>
          </a:p>
          <a:p>
            <a:r>
              <a:rPr lang="en-US" dirty="0"/>
              <a:t>Written-off/Charged-off Loans Dashboard Analysis</a:t>
            </a:r>
          </a:p>
          <a:p>
            <a:pPr lvl="1"/>
            <a:r>
              <a:rPr lang="en-US" sz="1600" dirty="0"/>
              <a:t>Audit Board approvals</a:t>
            </a:r>
          </a:p>
          <a:p>
            <a:pPr lvl="1"/>
            <a:r>
              <a:rPr lang="en-US" sz="1600" dirty="0"/>
              <a:t>Bankruptcy trends</a:t>
            </a:r>
          </a:p>
          <a:p>
            <a:r>
              <a:rPr lang="en-US" dirty="0"/>
              <a:t>List Generator Dashboard </a:t>
            </a:r>
            <a:r>
              <a:rPr lang="en-US" dirty="0" smtClean="0"/>
              <a:t>Output</a:t>
            </a:r>
            <a:endParaRPr lang="en-US" dirty="0"/>
          </a:p>
        </p:txBody>
      </p:sp>
      <p:sp>
        <p:nvSpPr>
          <p:cNvPr id="7" name="Content Placeholder 6"/>
          <p:cNvSpPr>
            <a:spLocks noGrp="1"/>
          </p:cNvSpPr>
          <p:nvPr>
            <p:ph idx="16"/>
          </p:nvPr>
        </p:nvSpPr>
        <p:spPr>
          <a:xfrm>
            <a:off x="508000" y="2057400"/>
            <a:ext cx="4673600" cy="3733801"/>
          </a:xfrm>
        </p:spPr>
        <p:txBody>
          <a:bodyPr/>
          <a:lstStyle/>
          <a:p>
            <a:r>
              <a:rPr lang="en-US" dirty="0"/>
              <a:t>Dashboard standardization</a:t>
            </a:r>
          </a:p>
          <a:p>
            <a:pPr lvl="1"/>
            <a:r>
              <a:rPr lang="en-US" sz="1600" dirty="0"/>
              <a:t>Common Bonds</a:t>
            </a:r>
          </a:p>
          <a:p>
            <a:pPr lvl="1"/>
            <a:r>
              <a:rPr lang="en-US" sz="1600" dirty="0"/>
              <a:t>Exports for Member </a:t>
            </a:r>
            <a:r>
              <a:rPr lang="en-US" sz="1600" dirty="0" smtClean="0"/>
              <a:t>Connect and </a:t>
            </a:r>
            <a:r>
              <a:rPr lang="en-US" sz="1600" dirty="0"/>
              <a:t>Query</a:t>
            </a:r>
          </a:p>
          <a:p>
            <a:pPr lvl="1"/>
            <a:r>
              <a:rPr lang="en-US" sz="1600" dirty="0"/>
              <a:t>Sortable columns</a:t>
            </a:r>
          </a:p>
          <a:p>
            <a:pPr lvl="1"/>
            <a:r>
              <a:rPr lang="en-US" sz="1600" dirty="0"/>
              <a:t>Standard filters and navigation aids</a:t>
            </a:r>
          </a:p>
          <a:p>
            <a:r>
              <a:rPr lang="en-US" dirty="0"/>
              <a:t>Dashboards for financial statements, other GL data</a:t>
            </a:r>
          </a:p>
          <a:p>
            <a:pPr lvl="1"/>
            <a:r>
              <a:rPr lang="en-US" sz="1600" dirty="0"/>
              <a:t>Print income/expense budget figures on an income statement</a:t>
            </a:r>
          </a:p>
          <a:p>
            <a:pPr lvl="1"/>
            <a:r>
              <a:rPr lang="en-US" sz="1600" dirty="0"/>
              <a:t>Print asset/liability projections </a:t>
            </a:r>
            <a:r>
              <a:rPr lang="en-US" sz="1600" dirty="0" smtClean="0"/>
              <a:t>on </a:t>
            </a:r>
            <a:r>
              <a:rPr lang="en-US" sz="1600" dirty="0"/>
              <a:t>a balance sheet</a:t>
            </a:r>
          </a:p>
          <a:p>
            <a:endParaRPr lang="en-US" dirty="0"/>
          </a:p>
          <a:p>
            <a:pPr lvl="1"/>
            <a:endParaRPr lang="en-US" dirty="0"/>
          </a:p>
          <a:p>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3601" y="4575569"/>
            <a:ext cx="2438400" cy="2282432"/>
          </a:xfrm>
          <a:prstGeom prst="rect">
            <a:avLst/>
          </a:prstGeom>
        </p:spPr>
      </p:pic>
    </p:spTree>
    <p:extLst>
      <p:ext uri="{BB962C8B-B14F-4D97-AF65-F5344CB8AC3E}">
        <p14:creationId xmlns:p14="http://schemas.microsoft.com/office/powerpoint/2010/main" val="26107843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5"/>
          </p:nvPr>
        </p:nvSpPr>
        <p:spPr>
          <a:xfrm>
            <a:off x="508000" y="2057400"/>
            <a:ext cx="8559800" cy="3733801"/>
          </a:xfrm>
        </p:spPr>
        <p:txBody>
          <a:bodyPr/>
          <a:lstStyle/>
          <a:p>
            <a:r>
              <a:rPr lang="en-US" dirty="0" smtClean="0"/>
              <a:t>In 2016-2017 we’ll slow down on the insider dashboard projects </a:t>
            </a:r>
          </a:p>
          <a:p>
            <a:pPr lvl="1"/>
            <a:r>
              <a:rPr lang="en-US" dirty="0" smtClean="0"/>
              <a:t>This toolbox is maxing out – it’s time to change the focus and get more for our investments at both the CU and the CUSO level</a:t>
            </a:r>
          </a:p>
          <a:p>
            <a:r>
              <a:rPr lang="en-US" dirty="0" smtClean="0"/>
              <a:t>In 2016-2017 we will push to expand the audience for CU*BASE data by expanding user access via the web and a browser presentation</a:t>
            </a:r>
          </a:p>
          <a:p>
            <a:pPr lvl="1"/>
            <a:r>
              <a:rPr lang="en-US" dirty="0" smtClean="0"/>
              <a:t>Will partner the insider dashboard toolkit with a new external toolkit</a:t>
            </a:r>
          </a:p>
          <a:p>
            <a:pPr lvl="1"/>
            <a:r>
              <a:rPr lang="en-US" dirty="0" smtClean="0"/>
              <a:t>The goal is to reach more credit union stakeholders (professionals, volunteers, and even interested third parties)</a:t>
            </a:r>
          </a:p>
          <a:p>
            <a:r>
              <a:rPr lang="en-US" dirty="0" smtClean="0"/>
              <a:t>In 2016-2017 we will push to expand the services related to CU*BASE data by offering a </a:t>
            </a:r>
            <a:r>
              <a:rPr lang="en-US" b="1" dirty="0" smtClean="0"/>
              <a:t>shared data analyst service</a:t>
            </a:r>
          </a:p>
          <a:p>
            <a:pPr lvl="1"/>
            <a:r>
              <a:rPr lang="en-US" dirty="0" smtClean="0"/>
              <a:t>Our community is starting to feel saturated with information, while starving for the insight that will change the future – solving this riddle must be our focus for the next few years</a:t>
            </a:r>
            <a:endParaRPr lang="en-US" dirty="0"/>
          </a:p>
        </p:txBody>
      </p:sp>
      <p:sp>
        <p:nvSpPr>
          <p:cNvPr id="7" name="Subtitle 6"/>
          <p:cNvSpPr>
            <a:spLocks noGrp="1"/>
          </p:cNvSpPr>
          <p:nvPr>
            <p:ph type="subTitle" idx="14"/>
          </p:nvPr>
        </p:nvSpPr>
        <p:spPr/>
        <p:txBody>
          <a:bodyPr/>
          <a:lstStyle/>
          <a:p>
            <a:r>
              <a:rPr lang="en-US" dirty="0" smtClean="0"/>
              <a:t>Shifting gears: moving away from insider dashboards to new solutions</a:t>
            </a:r>
            <a:endParaRPr lang="en-US" dirty="0"/>
          </a:p>
        </p:txBody>
      </p:sp>
      <p:sp>
        <p:nvSpPr>
          <p:cNvPr id="5" name="Title 4"/>
          <p:cNvSpPr>
            <a:spLocks noGrp="1"/>
          </p:cNvSpPr>
          <p:nvPr>
            <p:ph type="title"/>
          </p:nvPr>
        </p:nvSpPr>
        <p:spPr/>
        <p:txBody>
          <a:bodyPr/>
          <a:lstStyle/>
          <a:p>
            <a:r>
              <a:rPr lang="en-US" dirty="0" smtClean="0"/>
              <a:t>What’s coming next?</a:t>
            </a:r>
            <a:endParaRPr lang="en-US" dirty="0"/>
          </a:p>
        </p:txBody>
      </p:sp>
      <p:sp>
        <p:nvSpPr>
          <p:cNvPr id="3" name="Slide Number Placeholder 2"/>
          <p:cNvSpPr>
            <a:spLocks noGrp="1"/>
          </p:cNvSpPr>
          <p:nvPr>
            <p:ph type="sldNum" sz="quarter" idx="4"/>
          </p:nvPr>
        </p:nvSpPr>
        <p:spPr/>
        <p:txBody>
          <a:bodyPr/>
          <a:lstStyle/>
          <a:p>
            <a:fld id="{77F42D85-6D6D-4ED8-A207-576450FE2C32}" type="slidenum">
              <a:rPr lang="en-US" smtClean="0"/>
              <a:pPr/>
              <a:t>29</a:t>
            </a:fld>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8800" y="2455050"/>
            <a:ext cx="2328900" cy="2938500"/>
          </a:xfrm>
          <a:prstGeom prst="rect">
            <a:avLst/>
          </a:prstGeom>
          <a:ln>
            <a:noFill/>
          </a:ln>
          <a:effectLst/>
        </p:spPr>
      </p:pic>
    </p:spTree>
    <p:extLst>
      <p:ext uri="{BB962C8B-B14F-4D97-AF65-F5344CB8AC3E}">
        <p14:creationId xmlns:p14="http://schemas.microsoft.com/office/powerpoint/2010/main" val="31077089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09600" y="3048000"/>
            <a:ext cx="3505200" cy="3810000"/>
          </a:xfrm>
          <a:prstGeom prst="rect">
            <a:avLst/>
          </a:prstGeom>
          <a:solidFill>
            <a:srgbClr val="FFFFFF"/>
          </a:solidFill>
          <a:ln w="3175">
            <a:solidFill>
              <a:schemeClr val="bg1">
                <a:lumMod val="50000"/>
              </a:schemeClr>
            </a:solidFill>
          </a:ln>
          <a:effectLst>
            <a:outerShdw blurRad="50800" dist="38100" dir="1224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800" b="1" dirty="0" smtClean="0">
              <a:solidFill>
                <a:schemeClr val="accent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r>
              <a:rPr lang="en-US" sz="2800" b="1" dirty="0" smtClean="0">
                <a:solidFill>
                  <a:schemeClr val="accent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Data 2016:</a:t>
            </a:r>
          </a:p>
          <a:p>
            <a:pPr algn="ctr"/>
            <a:r>
              <a:rPr lang="en-US" sz="2800" b="1" dirty="0" smtClean="0">
                <a:solidFill>
                  <a:schemeClr val="accent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Behind the Firewall</a:t>
            </a:r>
          </a:p>
          <a:p>
            <a:pPr algn="ctr"/>
            <a:endParaRPr lang="en-US" sz="2800" b="1" dirty="0" smtClean="0">
              <a:solidFill>
                <a:schemeClr val="accent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spcBef>
                <a:spcPts val="480"/>
              </a:spcBef>
              <a:spcAft>
                <a:spcPts val="0"/>
              </a:spcAft>
            </a:pPr>
            <a:r>
              <a:rPr lang="en-US" dirty="0">
                <a:solidFill>
                  <a:schemeClr val="tx1"/>
                </a:solidFill>
                <a:latin typeface="Calibri" panose="020F0502020204030204" pitchFamily="34" charset="0"/>
                <a:cs typeface="Calibri" panose="020F0502020204030204" pitchFamily="34" charset="0"/>
              </a:rPr>
              <a:t>What is available in CU*BASE?  Where will our data </a:t>
            </a:r>
            <a:r>
              <a:rPr lang="en-US" dirty="0" smtClean="0">
                <a:solidFill>
                  <a:schemeClr val="tx1"/>
                </a:solidFill>
                <a:latin typeface="Calibri" panose="020F0502020204030204" pitchFamily="34" charset="0"/>
                <a:cs typeface="Calibri" panose="020F0502020204030204" pitchFamily="34" charset="0"/>
              </a:rPr>
              <a:t>analytics focus </a:t>
            </a:r>
            <a:r>
              <a:rPr lang="en-US" dirty="0">
                <a:solidFill>
                  <a:schemeClr val="tx1"/>
                </a:solidFill>
                <a:latin typeface="Calibri" panose="020F0502020204030204" pitchFamily="34" charset="0"/>
                <a:cs typeface="Calibri" panose="020F0502020204030204" pitchFamily="34" charset="0"/>
              </a:rPr>
              <a:t>be for </a:t>
            </a:r>
            <a:r>
              <a:rPr lang="en-US" dirty="0" smtClean="0">
                <a:solidFill>
                  <a:schemeClr val="tx1"/>
                </a:solidFill>
                <a:latin typeface="Calibri" panose="020F0502020204030204" pitchFamily="34" charset="0"/>
                <a:cs typeface="Calibri" panose="020F0502020204030204" pitchFamily="34" charset="0"/>
              </a:rPr>
              <a:t>people </a:t>
            </a:r>
            <a:r>
              <a:rPr lang="en-US" dirty="0">
                <a:solidFill>
                  <a:schemeClr val="tx1"/>
                </a:solidFill>
                <a:latin typeface="Calibri" panose="020F0502020204030204" pitchFamily="34" charset="0"/>
                <a:cs typeface="Calibri" panose="020F0502020204030204" pitchFamily="34" charset="0"/>
              </a:rPr>
              <a:t>who use CU*BASE? </a:t>
            </a:r>
          </a:p>
        </p:txBody>
      </p:sp>
      <p:sp>
        <p:nvSpPr>
          <p:cNvPr id="4" name="Rectangle 3"/>
          <p:cNvSpPr/>
          <p:nvPr/>
        </p:nvSpPr>
        <p:spPr>
          <a:xfrm>
            <a:off x="4533900" y="3048000"/>
            <a:ext cx="3505200" cy="3810000"/>
          </a:xfrm>
          <a:prstGeom prst="rect">
            <a:avLst/>
          </a:prstGeom>
          <a:solidFill>
            <a:srgbClr val="FFFFFF"/>
          </a:solidFill>
          <a:ln w="3175">
            <a:solidFill>
              <a:schemeClr val="bg1">
                <a:lumMod val="50000"/>
              </a:schemeClr>
            </a:solidFill>
          </a:ln>
          <a:effectLst>
            <a:outerShdw blurRad="50800" dist="38100" dir="1224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800" b="1" dirty="0">
                <a:solidFill>
                  <a:schemeClr val="accent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Data 2016:</a:t>
            </a:r>
          </a:p>
          <a:p>
            <a:pPr algn="ctr"/>
            <a:r>
              <a:rPr lang="en-US" sz="2800" b="1" dirty="0">
                <a:solidFill>
                  <a:schemeClr val="accent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 in the Open, Extended for the World to See</a:t>
            </a:r>
          </a:p>
          <a:p>
            <a:pPr algn="ctr"/>
            <a:endParaRPr lang="en-US" sz="2800" b="1" dirty="0">
              <a:solidFill>
                <a:schemeClr val="accent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spcBef>
                <a:spcPts val="480"/>
              </a:spcBef>
              <a:spcAft>
                <a:spcPts val="0"/>
              </a:spcAft>
            </a:pPr>
            <a:r>
              <a:rPr lang="en-US" dirty="0">
                <a:solidFill>
                  <a:schemeClr val="tx1"/>
                </a:solidFill>
                <a:latin typeface="Calibri" panose="020F0502020204030204" pitchFamily="34" charset="0"/>
                <a:cs typeface="Calibri" panose="020F0502020204030204" pitchFamily="34" charset="0"/>
              </a:rPr>
              <a:t>Extending the value of credit union data beyond the </a:t>
            </a:r>
            <a:r>
              <a:rPr lang="en-US" dirty="0" smtClean="0">
                <a:solidFill>
                  <a:schemeClr val="tx1"/>
                </a:solidFill>
                <a:latin typeface="Calibri" panose="020F0502020204030204" pitchFamily="34" charset="0"/>
                <a:cs typeface="Calibri" panose="020F0502020204030204" pitchFamily="34" charset="0"/>
              </a:rPr>
              <a:t>CU*BASE</a:t>
            </a:r>
            <a:r>
              <a:rPr lang="en-US" dirty="0">
                <a:solidFill>
                  <a:schemeClr val="tx1"/>
                </a:solidFill>
                <a:latin typeface="Calibri" panose="020F0502020204030204" pitchFamily="34" charset="0"/>
                <a:cs typeface="Calibri" panose="020F0502020204030204" pitchFamily="34" charset="0"/>
              </a:rPr>
              <a:t> login </a:t>
            </a:r>
          </a:p>
        </p:txBody>
      </p:sp>
      <p:sp>
        <p:nvSpPr>
          <p:cNvPr id="5" name="Rectangle 4"/>
          <p:cNvSpPr/>
          <p:nvPr/>
        </p:nvSpPr>
        <p:spPr>
          <a:xfrm>
            <a:off x="8458200" y="3048000"/>
            <a:ext cx="3505200" cy="3810000"/>
          </a:xfrm>
          <a:prstGeom prst="rect">
            <a:avLst/>
          </a:prstGeom>
          <a:solidFill>
            <a:srgbClr val="FFFFFF"/>
          </a:solidFill>
          <a:ln w="3175">
            <a:solidFill>
              <a:schemeClr val="bg1">
                <a:lumMod val="50000"/>
              </a:schemeClr>
            </a:solidFill>
          </a:ln>
          <a:effectLst>
            <a:outerShdw blurRad="50800" dist="38100" dir="1224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800" b="1" dirty="0">
                <a:solidFill>
                  <a:schemeClr val="accent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Building a Collaborative Bench of Data Analysts</a:t>
            </a:r>
          </a:p>
          <a:p>
            <a:pPr algn="ctr"/>
            <a:endParaRPr lang="en-US" sz="2800" b="1" dirty="0">
              <a:solidFill>
                <a:schemeClr val="accent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r>
              <a:rPr lang="en-US" dirty="0">
                <a:solidFill>
                  <a:schemeClr val="tx1"/>
                </a:solidFill>
                <a:latin typeface="Calibri" panose="020F0502020204030204" pitchFamily="34" charset="0"/>
                <a:cs typeface="Calibri" panose="020F0502020204030204" pitchFamily="34" charset="0"/>
              </a:rPr>
              <a:t>Launching a project to crack the riddle that </a:t>
            </a:r>
            <a:r>
              <a:rPr lang="en-US" dirty="0" smtClean="0">
                <a:solidFill>
                  <a:schemeClr val="tx1"/>
                </a:solidFill>
                <a:latin typeface="Calibri" panose="020F0502020204030204" pitchFamily="34" charset="0"/>
                <a:cs typeface="Calibri" panose="020F0502020204030204" pitchFamily="34" charset="0"/>
              </a:rPr>
              <a:t>seems </a:t>
            </a:r>
            <a:r>
              <a:rPr lang="en-US" dirty="0">
                <a:solidFill>
                  <a:schemeClr val="tx1"/>
                </a:solidFill>
                <a:latin typeface="Calibri" panose="020F0502020204030204" pitchFamily="34" charset="0"/>
                <a:cs typeface="Calibri" panose="020F0502020204030204" pitchFamily="34" charset="0"/>
              </a:rPr>
              <a:t>to challenge every organization: </a:t>
            </a:r>
            <a:br>
              <a:rPr lang="en-US" dirty="0">
                <a:solidFill>
                  <a:schemeClr val="tx1"/>
                </a:solidFill>
                <a:latin typeface="Calibri" panose="020F0502020204030204" pitchFamily="34" charset="0"/>
                <a:cs typeface="Calibri" panose="020F0502020204030204" pitchFamily="34" charset="0"/>
              </a:rPr>
            </a:br>
            <a:r>
              <a:rPr lang="en-US" dirty="0">
                <a:solidFill>
                  <a:schemeClr val="tx1"/>
                </a:solidFill>
                <a:latin typeface="Calibri" panose="020F0502020204030204" pitchFamily="34" charset="0"/>
                <a:cs typeface="Calibri" panose="020F0502020204030204" pitchFamily="34" charset="0"/>
              </a:rPr>
              <a:t>What to do next with all the data available to us?</a:t>
            </a:r>
          </a:p>
          <a:p>
            <a:pPr algn="ctr"/>
            <a:endParaRPr lang="en-US" dirty="0">
              <a:solidFill>
                <a:schemeClr val="tx1"/>
              </a:solidFill>
              <a:latin typeface="Calibri" panose="020F0502020204030204" pitchFamily="34" charset="0"/>
              <a:cs typeface="Calibri" panose="020F0502020204030204" pitchFamily="34" charset="0"/>
            </a:endParaRPr>
          </a:p>
        </p:txBody>
      </p:sp>
      <p:sp>
        <p:nvSpPr>
          <p:cNvPr id="6" name="Title 5"/>
          <p:cNvSpPr>
            <a:spLocks noGrp="1"/>
          </p:cNvSpPr>
          <p:nvPr>
            <p:ph type="ctrTitle" idx="4294967295"/>
          </p:nvPr>
        </p:nvSpPr>
        <p:spPr>
          <a:xfrm>
            <a:off x="762000" y="1371600"/>
            <a:ext cx="3505200" cy="685800"/>
          </a:xfrm>
          <a:noFill/>
        </p:spPr>
        <p:txBody>
          <a:bodyPr/>
          <a:lstStyle/>
          <a:p>
            <a:r>
              <a:rPr lang="en-US" dirty="0"/>
              <a:t>Today’s Agenda</a:t>
            </a:r>
          </a:p>
        </p:txBody>
      </p:sp>
      <p:cxnSp>
        <p:nvCxnSpPr>
          <p:cNvPr id="7" name="Straight Connector 6"/>
          <p:cNvCxnSpPr/>
          <p:nvPr/>
        </p:nvCxnSpPr>
        <p:spPr>
          <a:xfrm>
            <a:off x="1562100" y="4603260"/>
            <a:ext cx="16002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486400" y="5105400"/>
            <a:ext cx="16002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410700" y="4572000"/>
            <a:ext cx="16002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48861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a:t>Data 2016:</a:t>
            </a:r>
            <a:br>
              <a:rPr lang="en-US" dirty="0"/>
            </a:br>
            <a:r>
              <a:rPr lang="en-US" dirty="0"/>
              <a:t>Out in the Open, Extended for the World to See</a:t>
            </a:r>
          </a:p>
        </p:txBody>
      </p:sp>
      <p:sp>
        <p:nvSpPr>
          <p:cNvPr id="9" name="Subtitle 8"/>
          <p:cNvSpPr>
            <a:spLocks noGrp="1"/>
          </p:cNvSpPr>
          <p:nvPr>
            <p:ph type="subTitle" idx="1"/>
          </p:nvPr>
        </p:nvSpPr>
        <p:spPr/>
        <p:txBody>
          <a:bodyPr/>
          <a:lstStyle/>
          <a:p>
            <a:r>
              <a:rPr lang="en-US" dirty="0"/>
              <a:t>Extending the value of credit union data beyond the CU*BASE login </a:t>
            </a:r>
            <a:br>
              <a:rPr lang="en-US" dirty="0"/>
            </a:br>
            <a:endParaRPr lang="en-US" dirty="0"/>
          </a:p>
        </p:txBody>
      </p:sp>
      <p:sp>
        <p:nvSpPr>
          <p:cNvPr id="4" name="Slide Number Placeholder 3"/>
          <p:cNvSpPr>
            <a:spLocks noGrp="1"/>
          </p:cNvSpPr>
          <p:nvPr>
            <p:ph type="sldNum" sz="quarter" idx="4294967295"/>
          </p:nvPr>
        </p:nvSpPr>
        <p:spPr>
          <a:xfrm>
            <a:off x="0" y="6145213"/>
            <a:ext cx="812800" cy="365125"/>
          </a:xfrm>
        </p:spPr>
        <p:txBody>
          <a:bodyPr/>
          <a:lstStyle/>
          <a:p>
            <a:fld id="{77F42D85-6D6D-4ED8-A207-576450FE2C32}" type="slidenum">
              <a:rPr lang="en-US" smtClean="0"/>
              <a:pPr/>
              <a:t>30</a:t>
            </a:fld>
            <a:endParaRPr lang="en-US" dirty="0"/>
          </a:p>
        </p:txBody>
      </p:sp>
    </p:spTree>
    <p:extLst>
      <p:ext uri="{BB962C8B-B14F-4D97-AF65-F5344CB8AC3E}">
        <p14:creationId xmlns:p14="http://schemas.microsoft.com/office/powerpoint/2010/main" val="33199497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type="subTitle" idx="14"/>
          </p:nvPr>
        </p:nvSpPr>
        <p:spPr/>
        <p:txBody>
          <a:bodyPr/>
          <a:lstStyle/>
          <a:p>
            <a:r>
              <a:rPr lang="en-US" dirty="0" smtClean="0"/>
              <a:t>Phase 1: redefine the audience for core processing data</a:t>
            </a:r>
            <a:endParaRPr lang="en-US" dirty="0"/>
          </a:p>
        </p:txBody>
      </p:sp>
      <p:sp>
        <p:nvSpPr>
          <p:cNvPr id="8" name="Title 7"/>
          <p:cNvSpPr>
            <a:spLocks noGrp="1"/>
          </p:cNvSpPr>
          <p:nvPr>
            <p:ph type="title"/>
          </p:nvPr>
        </p:nvSpPr>
        <p:spPr/>
        <p:txBody>
          <a:bodyPr/>
          <a:lstStyle/>
          <a:p>
            <a:r>
              <a:rPr lang="en-US" dirty="0" smtClean="0"/>
              <a:t>Capturing the Attention of People Who Never Sign On to CU*BASE</a:t>
            </a:r>
            <a:endParaRPr lang="en-US" dirty="0"/>
          </a:p>
        </p:txBody>
      </p:sp>
      <p:sp>
        <p:nvSpPr>
          <p:cNvPr id="4" name="Slide Number Placeholder 3"/>
          <p:cNvSpPr>
            <a:spLocks noGrp="1"/>
          </p:cNvSpPr>
          <p:nvPr>
            <p:ph type="sldNum" sz="quarter" idx="4"/>
          </p:nvPr>
        </p:nvSpPr>
        <p:spPr/>
        <p:txBody>
          <a:bodyPr/>
          <a:lstStyle/>
          <a:p>
            <a:fld id="{77F42D85-6D6D-4ED8-A207-576450FE2C32}" type="slidenum">
              <a:rPr lang="en-US" smtClean="0"/>
              <a:pPr/>
              <a:t>31</a:t>
            </a:fld>
            <a:endParaRPr lang="en-US" dirty="0"/>
          </a:p>
        </p:txBody>
      </p:sp>
      <p:sp>
        <p:nvSpPr>
          <p:cNvPr id="9" name="Text Placeholder 8"/>
          <p:cNvSpPr>
            <a:spLocks noGrp="1"/>
          </p:cNvSpPr>
          <p:nvPr>
            <p:ph type="body" sz="quarter" idx="13"/>
          </p:nvPr>
        </p:nvSpPr>
        <p:spPr>
          <a:xfrm>
            <a:off x="9829800" y="5486401"/>
            <a:ext cx="1854200" cy="1023294"/>
          </a:xfrm>
        </p:spPr>
        <p:txBody>
          <a:bodyPr/>
          <a:lstStyle/>
          <a:p>
            <a:r>
              <a:rPr lang="en-US" dirty="0" smtClean="0"/>
              <a:t>Let’s take a look at My CU Today going into 2016 and </a:t>
            </a:r>
            <a:br>
              <a:rPr lang="en-US" dirty="0" smtClean="0"/>
            </a:br>
            <a:r>
              <a:rPr lang="en-US" dirty="0" smtClean="0"/>
              <a:t>think about how this tool can expand everything you do with data...</a:t>
            </a:r>
            <a:endParaRPr lang="en-US" dirty="0"/>
          </a:p>
        </p:txBody>
      </p:sp>
      <p:pic>
        <p:nvPicPr>
          <p:cNvPr id="12" name="Picture 1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7734" y="2057400"/>
            <a:ext cx="4082143" cy="5715000"/>
          </a:xfrm>
          <a:prstGeom prst="rect">
            <a:avLst/>
          </a:prstGeom>
          <a:ln>
            <a:noFill/>
          </a:ln>
          <a:effectLst>
            <a:outerShdw blurRad="190500" algn="tl" rotWithShape="0">
              <a:srgbClr val="000000">
                <a:alpha val="70000"/>
              </a:srgbClr>
            </a:outerShdw>
          </a:effectLst>
        </p:spPr>
      </p:pic>
      <p:pic>
        <p:nvPicPr>
          <p:cNvPr id="13" name="Picture 12">
            <a:hlinkClick r:id="rId2"/>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4759" y="2057400"/>
            <a:ext cx="4274718" cy="5829916"/>
          </a:xfrm>
          <a:prstGeom prst="rect">
            <a:avLst/>
          </a:prstGeom>
          <a:ln>
            <a:noFill/>
          </a:ln>
          <a:effectLst>
            <a:outerShdw blurRad="190500" algn="tl" rotWithShape="0">
              <a:srgbClr val="000000">
                <a:alpha val="70000"/>
              </a:srgbClr>
            </a:outerShdw>
          </a:effectLst>
        </p:spPr>
      </p:pic>
      <p:pic>
        <p:nvPicPr>
          <p:cNvPr id="14" name="Picture 13"/>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8229600" y="1251927"/>
            <a:ext cx="3333750" cy="666750"/>
          </a:xfrm>
          <a:prstGeom prst="rect">
            <a:avLst/>
          </a:prstGeom>
        </p:spPr>
      </p:pic>
    </p:spTree>
    <p:extLst>
      <p:ext uri="{BB962C8B-B14F-4D97-AF65-F5344CB8AC3E}">
        <p14:creationId xmlns:p14="http://schemas.microsoft.com/office/powerpoint/2010/main" val="23553047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ubtitle 18"/>
          <p:cNvSpPr>
            <a:spLocks noGrp="1"/>
          </p:cNvSpPr>
          <p:nvPr>
            <p:ph type="subTitle" idx="14"/>
          </p:nvPr>
        </p:nvSpPr>
        <p:spPr/>
        <p:txBody>
          <a:bodyPr/>
          <a:lstStyle/>
          <a:p>
            <a:r>
              <a:rPr lang="en-US" dirty="0"/>
              <a:t>Phase 1: redefine the audience for core processing data</a:t>
            </a:r>
          </a:p>
          <a:p>
            <a:endParaRPr lang="en-US" dirty="0"/>
          </a:p>
        </p:txBody>
      </p:sp>
      <p:sp>
        <p:nvSpPr>
          <p:cNvPr id="2" name="Title 1"/>
          <p:cNvSpPr>
            <a:spLocks noGrp="1"/>
          </p:cNvSpPr>
          <p:nvPr>
            <p:ph type="title"/>
          </p:nvPr>
        </p:nvSpPr>
        <p:spPr/>
        <p:txBody>
          <a:bodyPr/>
          <a:lstStyle/>
          <a:p>
            <a:r>
              <a:rPr lang="en-US"/>
              <a:t>Capturing the Attention of People Who Never Sign On to CU*BASE</a:t>
            </a:r>
            <a:endParaRPr lang="en-US" dirty="0"/>
          </a:p>
        </p:txBody>
      </p:sp>
      <p:sp>
        <p:nvSpPr>
          <p:cNvPr id="5" name="Slide Number Placeholder 4"/>
          <p:cNvSpPr>
            <a:spLocks noGrp="1"/>
          </p:cNvSpPr>
          <p:nvPr>
            <p:ph type="sldNum" sz="quarter" idx="4"/>
          </p:nvPr>
        </p:nvSpPr>
        <p:spPr/>
        <p:txBody>
          <a:bodyPr/>
          <a:lstStyle/>
          <a:p>
            <a:fld id="{B21889AB-90DF-4F03-B430-F12A03ED58B3}" type="slidenum">
              <a:rPr lang="en-US" smtClean="0"/>
              <a:pPr/>
              <a:t>32</a:t>
            </a:fld>
            <a:endParaRPr lang="en-US"/>
          </a:p>
        </p:txBody>
      </p:sp>
      <p:sp>
        <p:nvSpPr>
          <p:cNvPr id="11" name="Content Placeholder 10"/>
          <p:cNvSpPr>
            <a:spLocks noGrp="1"/>
          </p:cNvSpPr>
          <p:nvPr>
            <p:ph sz="quarter" idx="15"/>
          </p:nvPr>
        </p:nvSpPr>
        <p:spPr>
          <a:xfrm>
            <a:off x="5715000" y="2057400"/>
            <a:ext cx="6096000" cy="3657600"/>
          </a:xfrm>
        </p:spPr>
        <p:txBody>
          <a:bodyPr/>
          <a:lstStyle/>
          <a:p>
            <a:pPr marL="0" indent="0">
              <a:buNone/>
            </a:pPr>
            <a:r>
              <a:rPr lang="en-US" dirty="0" smtClean="0"/>
              <a:t>Invite people to a warehouse of data to see the answers:</a:t>
            </a:r>
            <a:endParaRPr lang="en-US" dirty="0"/>
          </a:p>
        </p:txBody>
      </p:sp>
      <p:sp>
        <p:nvSpPr>
          <p:cNvPr id="12" name="Content Placeholder 11"/>
          <p:cNvSpPr>
            <a:spLocks noGrp="1"/>
          </p:cNvSpPr>
          <p:nvPr>
            <p:ph idx="16"/>
          </p:nvPr>
        </p:nvSpPr>
        <p:spPr/>
        <p:txBody>
          <a:bodyPr/>
          <a:lstStyle/>
          <a:p>
            <a:pPr marL="0" indent="0">
              <a:buNone/>
            </a:pPr>
            <a:r>
              <a:rPr lang="en-US" dirty="0"/>
              <a:t>Push alerts to the people who need a trigger to act on </a:t>
            </a:r>
            <a:r>
              <a:rPr lang="en-US" dirty="0" smtClean="0"/>
              <a:t>data:</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207" y="2895600"/>
            <a:ext cx="4030167" cy="252384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102" y="2514600"/>
            <a:ext cx="4210984" cy="3902729"/>
          </a:xfrm>
          <a:prstGeom prst="rect">
            <a:avLst/>
          </a:prstGeom>
        </p:spPr>
      </p:pic>
      <p:pic>
        <p:nvPicPr>
          <p:cNvPr id="10" name="Picture 9"/>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8229600" y="1251927"/>
            <a:ext cx="3333750" cy="666750"/>
          </a:xfrm>
          <a:prstGeom prst="rect">
            <a:avLst/>
          </a:prstGeom>
        </p:spPr>
      </p:pic>
    </p:spTree>
    <p:extLst>
      <p:ext uri="{BB962C8B-B14F-4D97-AF65-F5344CB8AC3E}">
        <p14:creationId xmlns:p14="http://schemas.microsoft.com/office/powerpoint/2010/main" val="2164406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type="subTitle" idx="14"/>
          </p:nvPr>
        </p:nvSpPr>
        <p:spPr/>
        <p:txBody>
          <a:bodyPr/>
          <a:lstStyle/>
          <a:p>
            <a:r>
              <a:rPr lang="en-US" dirty="0" smtClean="0"/>
              <a:t>Phase 1: redefine the audience for core processing data</a:t>
            </a:r>
            <a:endParaRPr lang="en-US" dirty="0"/>
          </a:p>
        </p:txBody>
      </p:sp>
      <p:sp>
        <p:nvSpPr>
          <p:cNvPr id="8" name="Title 7"/>
          <p:cNvSpPr>
            <a:spLocks noGrp="1"/>
          </p:cNvSpPr>
          <p:nvPr>
            <p:ph type="title"/>
          </p:nvPr>
        </p:nvSpPr>
        <p:spPr/>
        <p:txBody>
          <a:bodyPr/>
          <a:lstStyle/>
          <a:p>
            <a:r>
              <a:rPr lang="en-US" dirty="0" smtClean="0"/>
              <a:t>Capturing the Attention of People Who Never Sign On to CU*BASE</a:t>
            </a:r>
            <a:endParaRPr lang="en-US" dirty="0"/>
          </a:p>
        </p:txBody>
      </p:sp>
      <p:sp>
        <p:nvSpPr>
          <p:cNvPr id="4" name="Slide Number Placeholder 3"/>
          <p:cNvSpPr>
            <a:spLocks noGrp="1"/>
          </p:cNvSpPr>
          <p:nvPr>
            <p:ph type="sldNum" sz="quarter" idx="4"/>
          </p:nvPr>
        </p:nvSpPr>
        <p:spPr/>
        <p:txBody>
          <a:bodyPr/>
          <a:lstStyle/>
          <a:p>
            <a:fld id="{77F42D85-6D6D-4ED8-A207-576450FE2C32}" type="slidenum">
              <a:rPr lang="en-US" smtClean="0"/>
              <a:pPr/>
              <a:t>33</a:t>
            </a:fld>
            <a:endParaRPr lang="en-US" dirty="0"/>
          </a:p>
        </p:txBody>
      </p:sp>
      <p:pic>
        <p:nvPicPr>
          <p:cNvPr id="14" name="Picture 13"/>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8229600" y="1251927"/>
            <a:ext cx="3333750" cy="66675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4889" y="2057400"/>
            <a:ext cx="7114309" cy="558600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481114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5"/>
          </p:nvPr>
        </p:nvSpPr>
        <p:spPr>
          <a:xfrm>
            <a:off x="508000" y="2209799"/>
            <a:ext cx="8636000" cy="3733801"/>
          </a:xfrm>
        </p:spPr>
        <p:txBody>
          <a:bodyPr/>
          <a:lstStyle/>
          <a:p>
            <a:pPr marL="0" indent="0">
              <a:spcAft>
                <a:spcPts val="600"/>
              </a:spcAft>
              <a:buNone/>
            </a:pPr>
            <a:r>
              <a:rPr lang="en-US" dirty="0"/>
              <a:t>The                                          </a:t>
            </a:r>
            <a:r>
              <a:rPr lang="en-US" dirty="0" smtClean="0"/>
              <a:t>Process:</a:t>
            </a:r>
            <a:endParaRPr lang="en-US" dirty="0"/>
          </a:p>
          <a:p>
            <a:pPr>
              <a:buFont typeface="+mj-lt"/>
              <a:buAutoNum type="arabicPeriod"/>
            </a:pPr>
            <a:r>
              <a:rPr lang="en-US" dirty="0"/>
              <a:t>Sign up to build your My CU Today data warehouse</a:t>
            </a:r>
          </a:p>
          <a:p>
            <a:pPr marL="685800" lvl="1"/>
            <a:r>
              <a:rPr lang="en-US" dirty="0"/>
              <a:t>CU*BASE EOD/BOD processes will generate daily data to send to the My CU Today data warehouse servers – a daily cumulative process, building trends</a:t>
            </a:r>
          </a:p>
          <a:p>
            <a:pPr>
              <a:buFont typeface="+mj-lt"/>
              <a:buAutoNum type="arabicPeriod"/>
            </a:pPr>
            <a:r>
              <a:rPr lang="en-US" dirty="0"/>
              <a:t>Manage your My CU Today web product</a:t>
            </a:r>
          </a:p>
          <a:p>
            <a:pPr marL="685800" lvl="1"/>
            <a:r>
              <a:rPr lang="en-US" dirty="0"/>
              <a:t>Set up authorized users, configure alerts where they make sense</a:t>
            </a:r>
          </a:p>
          <a:p>
            <a:pPr>
              <a:buFont typeface="+mj-lt"/>
              <a:buAutoNum type="arabicPeriod"/>
            </a:pPr>
            <a:r>
              <a:rPr lang="en-US" dirty="0"/>
              <a:t>Develop processes and plans for your teams, your Board, your trusted vendors, and even your examiners to use My CU Today solutions</a:t>
            </a:r>
          </a:p>
          <a:p>
            <a:pPr>
              <a:buFont typeface="+mj-lt"/>
              <a:buAutoNum type="arabicPeriod"/>
            </a:pPr>
            <a:r>
              <a:rPr lang="en-US" dirty="0"/>
              <a:t>Commit to evolving this process with CU*Answers to include the data you need beyond your CU*BASE </a:t>
            </a:r>
            <a:r>
              <a:rPr lang="en-US" dirty="0" smtClean="0"/>
              <a:t>sign-</a:t>
            </a:r>
            <a:r>
              <a:rPr lang="en-US" dirty="0" err="1" smtClean="0"/>
              <a:t>ons</a:t>
            </a:r>
            <a:endParaRPr lang="en-US" dirty="0"/>
          </a:p>
          <a:p>
            <a:endParaRPr lang="en-US" dirty="0"/>
          </a:p>
        </p:txBody>
      </p:sp>
      <p:sp>
        <p:nvSpPr>
          <p:cNvPr id="10" name="Subtitle 9"/>
          <p:cNvSpPr>
            <a:spLocks noGrp="1"/>
          </p:cNvSpPr>
          <p:nvPr>
            <p:ph type="subTitle" idx="14"/>
          </p:nvPr>
        </p:nvSpPr>
        <p:spPr/>
        <p:txBody>
          <a:bodyPr/>
          <a:lstStyle/>
          <a:p>
            <a:r>
              <a:rPr lang="en-US" dirty="0" smtClean="0"/>
              <a:t>Phase 1: redefine the audience for core processing data</a:t>
            </a:r>
            <a:endParaRPr lang="en-US" dirty="0"/>
          </a:p>
        </p:txBody>
      </p:sp>
      <p:sp>
        <p:nvSpPr>
          <p:cNvPr id="8" name="Title 7"/>
          <p:cNvSpPr>
            <a:spLocks noGrp="1"/>
          </p:cNvSpPr>
          <p:nvPr>
            <p:ph type="title"/>
          </p:nvPr>
        </p:nvSpPr>
        <p:spPr/>
        <p:txBody>
          <a:bodyPr/>
          <a:lstStyle/>
          <a:p>
            <a:r>
              <a:rPr lang="en-US" dirty="0" smtClean="0"/>
              <a:t>Capturing the Attention of People Who Never Sign On to CU*BASE</a:t>
            </a:r>
            <a:endParaRPr lang="en-US" dirty="0"/>
          </a:p>
        </p:txBody>
      </p:sp>
      <p:sp>
        <p:nvSpPr>
          <p:cNvPr id="4" name="Slide Number Placeholder 3"/>
          <p:cNvSpPr>
            <a:spLocks noGrp="1"/>
          </p:cNvSpPr>
          <p:nvPr>
            <p:ph type="sldNum" sz="quarter" idx="4"/>
          </p:nvPr>
        </p:nvSpPr>
        <p:spPr/>
        <p:txBody>
          <a:bodyPr/>
          <a:lstStyle/>
          <a:p>
            <a:fld id="{77F42D85-6D6D-4ED8-A207-576450FE2C32}" type="slidenum">
              <a:rPr lang="en-US" smtClean="0"/>
              <a:pPr/>
              <a:t>34</a:t>
            </a:fld>
            <a:endParaRPr lang="en-US" dirty="0"/>
          </a:p>
        </p:txBody>
      </p:sp>
      <p:pic>
        <p:nvPicPr>
          <p:cNvPr id="14" name="Picture 13"/>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8229600" y="1251927"/>
            <a:ext cx="3333750" cy="66675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095" y="2133599"/>
            <a:ext cx="2286000" cy="457200"/>
          </a:xfrm>
          <a:prstGeom prst="rect">
            <a:avLst/>
          </a:prstGeom>
        </p:spPr>
      </p:pic>
      <p:sp>
        <p:nvSpPr>
          <p:cNvPr id="15" name="Rectangle 14"/>
          <p:cNvSpPr/>
          <p:nvPr/>
        </p:nvSpPr>
        <p:spPr>
          <a:xfrm>
            <a:off x="508000" y="2133599"/>
            <a:ext cx="8483600" cy="457200"/>
          </a:xfrm>
          <a:prstGeom prst="rect">
            <a:avLst/>
          </a:prstGeom>
          <a:noFill/>
          <a:ln>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3699" y="2362199"/>
            <a:ext cx="2298301" cy="1968500"/>
          </a:xfrm>
          <a:prstGeom prst="rect">
            <a:avLst/>
          </a:prstGeom>
        </p:spPr>
      </p:pic>
    </p:spTree>
    <p:extLst>
      <p:ext uri="{BB962C8B-B14F-4D97-AF65-F5344CB8AC3E}">
        <p14:creationId xmlns:p14="http://schemas.microsoft.com/office/powerpoint/2010/main" val="3526355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508000" y="2057400"/>
            <a:ext cx="3302000" cy="3733801"/>
          </a:xfrm>
        </p:spPr>
        <p:txBody>
          <a:bodyPr/>
          <a:lstStyle/>
          <a:p>
            <a:r>
              <a:rPr lang="en-US" dirty="0" smtClean="0"/>
              <a:t>Goals for future releases:</a:t>
            </a:r>
          </a:p>
          <a:p>
            <a:pPr lvl="1"/>
            <a:r>
              <a:rPr lang="en-US" dirty="0" smtClean="0"/>
              <a:t>Improving the graphs</a:t>
            </a:r>
          </a:p>
          <a:p>
            <a:pPr lvl="1"/>
            <a:r>
              <a:rPr lang="en-US" dirty="0" smtClean="0"/>
              <a:t>Improving usability</a:t>
            </a:r>
          </a:p>
          <a:p>
            <a:pPr lvl="1"/>
            <a:r>
              <a:rPr lang="en-US" dirty="0" smtClean="0"/>
              <a:t>Improving alerts</a:t>
            </a:r>
          </a:p>
          <a:p>
            <a:pPr lvl="1"/>
            <a:r>
              <a:rPr lang="en-US" dirty="0" smtClean="0"/>
              <a:t>Improving distribution lists</a:t>
            </a:r>
          </a:p>
          <a:p>
            <a:pPr lvl="1"/>
            <a:r>
              <a:rPr lang="en-US" dirty="0" smtClean="0"/>
              <a:t>Increasing the amount of data</a:t>
            </a:r>
          </a:p>
          <a:p>
            <a:pPr lvl="1"/>
            <a:r>
              <a:rPr lang="en-US" dirty="0" smtClean="0"/>
              <a:t>General evolution of the first concepts related to My CU Today</a:t>
            </a:r>
          </a:p>
          <a:p>
            <a:pPr lvl="1"/>
            <a:endParaRPr lang="en-US" dirty="0"/>
          </a:p>
        </p:txBody>
      </p:sp>
      <p:sp>
        <p:nvSpPr>
          <p:cNvPr id="8" name="Subtitle 7"/>
          <p:cNvSpPr>
            <a:spLocks noGrp="1"/>
          </p:cNvSpPr>
          <p:nvPr>
            <p:ph type="subTitle" idx="14"/>
          </p:nvPr>
        </p:nvSpPr>
        <p:spPr/>
        <p:txBody>
          <a:bodyPr/>
          <a:lstStyle/>
          <a:p>
            <a:r>
              <a:rPr lang="en-US" dirty="0" smtClean="0"/>
              <a:t>Recent releases and some goals for 2016</a:t>
            </a:r>
            <a:endParaRPr lang="en-US" dirty="0"/>
          </a:p>
        </p:txBody>
      </p:sp>
      <p:sp>
        <p:nvSpPr>
          <p:cNvPr id="6" name="Title 5"/>
          <p:cNvSpPr>
            <a:spLocks noGrp="1"/>
          </p:cNvSpPr>
          <p:nvPr>
            <p:ph type="title"/>
          </p:nvPr>
        </p:nvSpPr>
        <p:spPr/>
        <p:txBody>
          <a:bodyPr/>
          <a:lstStyle/>
          <a:p>
            <a:r>
              <a:rPr lang="en-US" dirty="0" smtClean="0"/>
              <a:t>My CU Today Going Forward</a:t>
            </a:r>
            <a:endParaRPr lang="en-US" dirty="0"/>
          </a:p>
        </p:txBody>
      </p:sp>
      <p:sp>
        <p:nvSpPr>
          <p:cNvPr id="5" name="Slide Number Placeholder 4"/>
          <p:cNvSpPr>
            <a:spLocks noGrp="1"/>
          </p:cNvSpPr>
          <p:nvPr>
            <p:ph type="sldNum" sz="quarter" idx="4"/>
          </p:nvPr>
        </p:nvSpPr>
        <p:spPr/>
        <p:txBody>
          <a:bodyPr/>
          <a:lstStyle/>
          <a:p>
            <a:fld id="{B21889AB-90DF-4F03-B430-F12A03ED58B3}" type="slidenum">
              <a:rPr lang="en-US" smtClean="0"/>
              <a:pPr/>
              <a:t>35</a:t>
            </a:fld>
            <a:endParaRPr lang="en-US"/>
          </a:p>
        </p:txBody>
      </p:sp>
      <p:sp>
        <p:nvSpPr>
          <p:cNvPr id="13" name="Content Placeholder 12"/>
          <p:cNvSpPr>
            <a:spLocks noGrp="1"/>
          </p:cNvSpPr>
          <p:nvPr>
            <p:ph sz="quarter" idx="15"/>
          </p:nvPr>
        </p:nvSpPr>
        <p:spPr>
          <a:xfrm>
            <a:off x="3886200" y="2057400"/>
            <a:ext cx="4010661" cy="3733800"/>
          </a:xfrm>
        </p:spPr>
        <p:txBody>
          <a:bodyPr/>
          <a:lstStyle/>
          <a:p>
            <a:r>
              <a:rPr lang="en-US" dirty="0" smtClean="0"/>
              <a:t>Improvements since last year:</a:t>
            </a:r>
          </a:p>
          <a:p>
            <a:pPr lvl="1"/>
            <a:r>
              <a:rPr lang="en-US" dirty="0"/>
              <a:t>Download graph images to your desktop</a:t>
            </a:r>
          </a:p>
          <a:p>
            <a:pPr lvl="1"/>
            <a:r>
              <a:rPr lang="en-US" dirty="0"/>
              <a:t>Choose your own 10 favorite mini-graphs</a:t>
            </a:r>
          </a:p>
          <a:p>
            <a:pPr lvl="1"/>
            <a:r>
              <a:rPr lang="en-US" dirty="0"/>
              <a:t>Add both public and private annotations to trend graphs</a:t>
            </a:r>
          </a:p>
          <a:p>
            <a:pPr lvl="1"/>
            <a:r>
              <a:rPr lang="en-US" dirty="0"/>
              <a:t>Specify additional email recipients for </a:t>
            </a:r>
            <a:r>
              <a:rPr lang="en-US" dirty="0" smtClean="0"/>
              <a:t>“Send </a:t>
            </a:r>
            <a:r>
              <a:rPr lang="en-US" dirty="0"/>
              <a:t>Me </a:t>
            </a:r>
            <a:r>
              <a:rPr lang="en-US" dirty="0" smtClean="0"/>
              <a:t>Everything” </a:t>
            </a:r>
            <a:r>
              <a:rPr lang="en-US" dirty="0"/>
              <a:t>Alerts</a:t>
            </a:r>
          </a:p>
          <a:p>
            <a:pPr lvl="1"/>
            <a:r>
              <a:rPr lang="en-US" dirty="0" smtClean="0"/>
              <a:t>Access context-sensitive help</a:t>
            </a:r>
          </a:p>
          <a:p>
            <a:pPr lvl="1"/>
            <a:endParaRPr lang="en-US" dirty="0"/>
          </a:p>
        </p:txBody>
      </p:sp>
      <p:sp>
        <p:nvSpPr>
          <p:cNvPr id="2" name="Content Placeholder 1"/>
          <p:cNvSpPr>
            <a:spLocks noGrp="1"/>
          </p:cNvSpPr>
          <p:nvPr>
            <p:ph sz="quarter" idx="16"/>
          </p:nvPr>
        </p:nvSpPr>
        <p:spPr>
          <a:solidFill>
            <a:schemeClr val="accent2">
              <a:lumMod val="20000"/>
              <a:lumOff val="80000"/>
            </a:schemeClr>
          </a:solidFill>
        </p:spPr>
        <p:txBody>
          <a:bodyPr/>
          <a:lstStyle/>
          <a:p>
            <a:pPr marL="0" indent="0">
              <a:spcBef>
                <a:spcPts val="600"/>
              </a:spcBef>
              <a:buNone/>
            </a:pPr>
            <a:r>
              <a:rPr lang="en-US" dirty="0"/>
              <a:t>My CU Today has a generic industry approach to the data you would find at any credit union</a:t>
            </a:r>
          </a:p>
          <a:p>
            <a:pPr marL="0" indent="0">
              <a:spcBef>
                <a:spcPts val="1200"/>
              </a:spcBef>
              <a:buNone/>
            </a:pPr>
            <a:r>
              <a:rPr lang="en-US" dirty="0"/>
              <a:t>In the next few years, we’ll focus on including more credit unions, increasing the speed and frequency of data updates, and activating a broad audience of people who focus on our industry</a:t>
            </a:r>
          </a:p>
          <a:p>
            <a:endParaRPr lang="en-US" dirty="0"/>
          </a:p>
        </p:txBody>
      </p:sp>
      <p:pic>
        <p:nvPicPr>
          <p:cNvPr id="10" name="Picture 9"/>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8229600" y="1251927"/>
            <a:ext cx="3333750" cy="666750"/>
          </a:xfrm>
          <a:prstGeom prst="rect">
            <a:avLst/>
          </a:prstGeom>
        </p:spPr>
      </p:pic>
    </p:spTree>
    <p:extLst>
      <p:ext uri="{BB962C8B-B14F-4D97-AF65-F5344CB8AC3E}">
        <p14:creationId xmlns:p14="http://schemas.microsoft.com/office/powerpoint/2010/main" val="1086594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5"/>
          </p:nvPr>
        </p:nvSpPr>
        <p:spPr>
          <a:xfrm>
            <a:off x="508000" y="2057400"/>
            <a:ext cx="5435600" cy="3733801"/>
          </a:xfrm>
        </p:spPr>
        <p:txBody>
          <a:bodyPr/>
          <a:lstStyle/>
          <a:p>
            <a:r>
              <a:rPr lang="en-US" dirty="0" smtClean="0"/>
              <a:t>In2016 we will rebrand </a:t>
            </a:r>
            <a:r>
              <a:rPr lang="en-US" i="1" dirty="0" smtClean="0"/>
              <a:t>It’s My Data </a:t>
            </a:r>
            <a:r>
              <a:rPr lang="en-US" dirty="0"/>
              <a:t>goals </a:t>
            </a:r>
            <a:r>
              <a:rPr lang="en-US" dirty="0" smtClean="0"/>
              <a:t>under My CU Today </a:t>
            </a:r>
            <a:r>
              <a:rPr lang="en-US" b="1" dirty="0" smtClean="0"/>
              <a:t>Plus</a:t>
            </a:r>
          </a:p>
          <a:p>
            <a:r>
              <a:rPr lang="en-US" dirty="0"/>
              <a:t>Same </a:t>
            </a:r>
            <a:r>
              <a:rPr lang="en-US" dirty="0" smtClean="0"/>
              <a:t>intent:</a:t>
            </a:r>
          </a:p>
          <a:p>
            <a:pPr lvl="1"/>
            <a:r>
              <a:rPr lang="en-US" dirty="0" smtClean="0"/>
              <a:t>Push the value of analyzing core processing data without the risk of private member information being exposed to the web</a:t>
            </a:r>
          </a:p>
          <a:p>
            <a:pPr lvl="1"/>
            <a:r>
              <a:rPr lang="en-US" dirty="0" smtClean="0"/>
              <a:t>Capture the attention of credit union stakeholders: professionals, volunteers, and the general marketplace who are focused on your specific situation</a:t>
            </a:r>
          </a:p>
          <a:p>
            <a:pPr lvl="1"/>
            <a:r>
              <a:rPr lang="en-US" dirty="0" smtClean="0"/>
              <a:t>Make it easy to push external insights towards the people who get the work done via CU*BASE</a:t>
            </a:r>
            <a:endParaRPr lang="en-US" dirty="0"/>
          </a:p>
        </p:txBody>
      </p:sp>
      <p:sp>
        <p:nvSpPr>
          <p:cNvPr id="3" name="Subtitle 2"/>
          <p:cNvSpPr>
            <a:spLocks noGrp="1"/>
          </p:cNvSpPr>
          <p:nvPr>
            <p:ph type="subTitle" idx="14"/>
          </p:nvPr>
        </p:nvSpPr>
        <p:spPr/>
        <p:txBody>
          <a:bodyPr/>
          <a:lstStyle/>
          <a:p>
            <a:r>
              <a:rPr lang="en-US" dirty="0" smtClean="0"/>
              <a:t>Migrating insider dashboards to the outside world</a:t>
            </a:r>
            <a:endParaRPr lang="en-US" dirty="0"/>
          </a:p>
        </p:txBody>
      </p:sp>
      <p:sp>
        <p:nvSpPr>
          <p:cNvPr id="4" name="Title 3"/>
          <p:cNvSpPr>
            <a:spLocks noGrp="1"/>
          </p:cNvSpPr>
          <p:nvPr>
            <p:ph type="title"/>
          </p:nvPr>
        </p:nvSpPr>
        <p:spPr/>
        <p:txBody>
          <a:bodyPr/>
          <a:lstStyle/>
          <a:p>
            <a:r>
              <a:rPr lang="en-US" dirty="0" smtClean="0"/>
              <a:t>My </a:t>
            </a:r>
            <a:r>
              <a:rPr lang="en-US" dirty="0"/>
              <a:t>CU Today </a:t>
            </a:r>
            <a:r>
              <a:rPr lang="en-US" dirty="0" smtClean="0"/>
              <a:t>Plus </a:t>
            </a:r>
            <a:r>
              <a:rPr lang="en-US" sz="2400" i="1" dirty="0" smtClean="0"/>
              <a:t>(</a:t>
            </a:r>
            <a:r>
              <a:rPr lang="en-US" sz="2400" i="1" dirty="0"/>
              <a:t>It’s My Data)</a:t>
            </a:r>
            <a:endParaRPr lang="en-US" i="1" dirty="0"/>
          </a:p>
        </p:txBody>
      </p:sp>
      <p:sp>
        <p:nvSpPr>
          <p:cNvPr id="5" name="Slide Number Placeholder 4"/>
          <p:cNvSpPr>
            <a:spLocks noGrp="1"/>
          </p:cNvSpPr>
          <p:nvPr>
            <p:ph type="sldNum" sz="quarter" idx="4"/>
          </p:nvPr>
        </p:nvSpPr>
        <p:spPr/>
        <p:txBody>
          <a:bodyPr/>
          <a:lstStyle/>
          <a:p>
            <a:fld id="{77F42D85-6D6D-4ED8-A207-576450FE2C32}" type="slidenum">
              <a:rPr lang="en-US" smtClean="0"/>
              <a:pPr/>
              <a:t>36</a:t>
            </a:fld>
            <a:endParaRPr lang="en-US" dirty="0"/>
          </a:p>
        </p:txBody>
      </p:sp>
      <p:sp>
        <p:nvSpPr>
          <p:cNvPr id="6" name="Text Placeholder 5"/>
          <p:cNvSpPr>
            <a:spLocks noGrp="1"/>
          </p:cNvSpPr>
          <p:nvPr>
            <p:ph type="body" sz="quarter" idx="13"/>
          </p:nvPr>
        </p:nvSpPr>
        <p:spPr>
          <a:xfrm>
            <a:off x="6781800" y="5486401"/>
            <a:ext cx="4902200" cy="1023294"/>
          </a:xfrm>
        </p:spPr>
        <p:txBody>
          <a:bodyPr/>
          <a:lstStyle/>
          <a:p>
            <a:r>
              <a:rPr lang="en-US" dirty="0" smtClean="0"/>
              <a:t>Can you think of any dashboards you saw earlier today that would be your top 3-5 to move to the web?</a:t>
            </a:r>
            <a:endParaRPr lang="en-US" dirty="0"/>
          </a:p>
        </p:txBody>
      </p:sp>
      <p:grpSp>
        <p:nvGrpSpPr>
          <p:cNvPr id="8" name="Group 7"/>
          <p:cNvGrpSpPr/>
          <p:nvPr/>
        </p:nvGrpSpPr>
        <p:grpSpPr>
          <a:xfrm>
            <a:off x="6553200" y="1925818"/>
            <a:ext cx="5233737" cy="3252538"/>
            <a:chOff x="5257800" y="1905000"/>
            <a:chExt cx="5233737" cy="3252538"/>
          </a:xfrm>
        </p:grpSpPr>
        <p:sp>
          <p:nvSpPr>
            <p:cNvPr id="9" name="Rectangle 8"/>
            <p:cNvSpPr/>
            <p:nvPr/>
          </p:nvSpPr>
          <p:spPr>
            <a:xfrm>
              <a:off x="7900737" y="2037187"/>
              <a:ext cx="2590800" cy="1536192"/>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 name="Rectangle 9"/>
            <p:cNvSpPr/>
            <p:nvPr/>
          </p:nvSpPr>
          <p:spPr>
            <a:xfrm>
              <a:off x="7900737" y="3621345"/>
              <a:ext cx="2590800" cy="1536192"/>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Rectangle 10"/>
            <p:cNvSpPr/>
            <p:nvPr/>
          </p:nvSpPr>
          <p:spPr>
            <a:xfrm>
              <a:off x="5257800" y="2037187"/>
              <a:ext cx="2590800" cy="1536192"/>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2" name="Rectangle 11"/>
            <p:cNvSpPr/>
            <p:nvPr/>
          </p:nvSpPr>
          <p:spPr>
            <a:xfrm>
              <a:off x="5257800" y="3621345"/>
              <a:ext cx="2590800" cy="1536192"/>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TextBox 12"/>
            <p:cNvSpPr txBox="1"/>
            <p:nvPr/>
          </p:nvSpPr>
          <p:spPr>
            <a:xfrm>
              <a:off x="5295900" y="2927049"/>
              <a:ext cx="2552700" cy="646331"/>
            </a:xfrm>
            <a:prstGeom prst="rect">
              <a:avLst/>
            </a:prstGeom>
            <a:noFill/>
          </p:spPr>
          <p:txBody>
            <a:bodyPr wrap="square" rtlCol="0">
              <a:spAutoFit/>
            </a:bodyPr>
            <a:lstStyle/>
            <a:p>
              <a:pPr algn="ctr"/>
              <a:r>
                <a:rPr lang="en-US" sz="1200" dirty="0">
                  <a:solidFill>
                    <a:schemeClr val="accent1"/>
                  </a:solidFill>
                </a:rPr>
                <a:t>Continued development of CU*BASE and self-service products for members</a:t>
              </a:r>
            </a:p>
          </p:txBody>
        </p:sp>
        <p:sp>
          <p:nvSpPr>
            <p:cNvPr id="14" name="TextBox 13"/>
            <p:cNvSpPr txBox="1"/>
            <p:nvPr/>
          </p:nvSpPr>
          <p:spPr>
            <a:xfrm>
              <a:off x="7938837" y="2918868"/>
              <a:ext cx="2552700" cy="646331"/>
            </a:xfrm>
            <a:prstGeom prst="rect">
              <a:avLst/>
            </a:prstGeom>
            <a:noFill/>
          </p:spPr>
          <p:txBody>
            <a:bodyPr wrap="square" rtlCol="0">
              <a:spAutoFit/>
            </a:bodyPr>
            <a:lstStyle/>
            <a:p>
              <a:pPr algn="ctr"/>
              <a:r>
                <a:rPr lang="en-US" sz="1200" dirty="0">
                  <a:solidFill>
                    <a:schemeClr val="accent1"/>
                  </a:solidFill>
                </a:rPr>
                <a:t>Introducing new products such as the Board website and “It’s My Data 247” for the mobile world</a:t>
              </a:r>
            </a:p>
          </p:txBody>
        </p:sp>
        <p:sp>
          <p:nvSpPr>
            <p:cNvPr id="15" name="TextBox 14"/>
            <p:cNvSpPr txBox="1"/>
            <p:nvPr/>
          </p:nvSpPr>
          <p:spPr>
            <a:xfrm>
              <a:off x="7900736" y="4511207"/>
              <a:ext cx="2538664" cy="646331"/>
            </a:xfrm>
            <a:prstGeom prst="rect">
              <a:avLst/>
            </a:prstGeom>
            <a:noFill/>
          </p:spPr>
          <p:txBody>
            <a:bodyPr wrap="square" rtlCol="0">
              <a:spAutoFit/>
            </a:bodyPr>
            <a:lstStyle/>
            <a:p>
              <a:pPr algn="ctr"/>
              <a:r>
                <a:rPr lang="en-US" sz="1200" dirty="0">
                  <a:solidFill>
                    <a:schemeClr val="accent1"/>
                  </a:solidFill>
                </a:rPr>
                <a:t>Leveraging “It’s My Data 247” through </a:t>
              </a:r>
              <a:r>
                <a:rPr lang="en-US" sz="1200" b="1" dirty="0">
                  <a:solidFill>
                    <a:schemeClr val="accent1"/>
                  </a:solidFill>
                </a:rPr>
                <a:t>It’s Me 247 </a:t>
              </a:r>
              <a:r>
                <a:rPr lang="en-US" sz="1200" dirty="0">
                  <a:solidFill>
                    <a:schemeClr val="accent1"/>
                  </a:solidFill>
                </a:rPr>
                <a:t>for the owner’s perspective in every member</a:t>
              </a: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3816" y="3505200"/>
              <a:ext cx="2377244" cy="1193194"/>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0737" y="1905000"/>
              <a:ext cx="2372672" cy="1193194"/>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156" y="1905000"/>
              <a:ext cx="2377244" cy="1193194"/>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6728" y="3505200"/>
              <a:ext cx="2372672" cy="1193194"/>
            </a:xfrm>
            <a:prstGeom prst="rect">
              <a:avLst/>
            </a:prstGeom>
          </p:spPr>
        </p:pic>
        <p:sp>
          <p:nvSpPr>
            <p:cNvPr id="20" name="TextBox 19"/>
            <p:cNvSpPr txBox="1"/>
            <p:nvPr/>
          </p:nvSpPr>
          <p:spPr>
            <a:xfrm>
              <a:off x="5295900" y="4511206"/>
              <a:ext cx="2552700" cy="276999"/>
            </a:xfrm>
            <a:prstGeom prst="rect">
              <a:avLst/>
            </a:prstGeom>
            <a:noFill/>
          </p:spPr>
          <p:txBody>
            <a:bodyPr wrap="square" rtlCol="0">
              <a:spAutoFit/>
            </a:bodyPr>
            <a:lstStyle/>
            <a:p>
              <a:pPr algn="ctr"/>
              <a:endParaRPr lang="en-US" sz="1200" dirty="0">
                <a:solidFill>
                  <a:schemeClr val="accent1"/>
                </a:solidFill>
              </a:endParaRPr>
            </a:p>
          </p:txBody>
        </p:sp>
        <p:sp>
          <p:nvSpPr>
            <p:cNvPr id="21" name="TextBox 20"/>
            <p:cNvSpPr txBox="1"/>
            <p:nvPr/>
          </p:nvSpPr>
          <p:spPr>
            <a:xfrm>
              <a:off x="5287879" y="4511206"/>
              <a:ext cx="2552700" cy="646331"/>
            </a:xfrm>
            <a:prstGeom prst="rect">
              <a:avLst/>
            </a:prstGeom>
            <a:noFill/>
          </p:spPr>
          <p:txBody>
            <a:bodyPr wrap="square" rtlCol="0">
              <a:spAutoFit/>
            </a:bodyPr>
            <a:lstStyle/>
            <a:p>
              <a:pPr algn="ctr"/>
              <a:r>
                <a:rPr lang="en-US" sz="1200" dirty="0">
                  <a:solidFill>
                    <a:schemeClr val="accent1"/>
                  </a:solidFill>
                </a:rPr>
                <a:t>Introducing new products such as the Board website and “It’s My Data 247” for the mobile world</a:t>
              </a:r>
            </a:p>
          </p:txBody>
        </p:sp>
      </p:grpSp>
    </p:spTree>
    <p:extLst>
      <p:ext uri="{BB962C8B-B14F-4D97-AF65-F5344CB8AC3E}">
        <p14:creationId xmlns:p14="http://schemas.microsoft.com/office/powerpoint/2010/main" val="34433890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4"/>
          </p:nvPr>
        </p:nvSpPr>
        <p:spPr/>
        <p:txBody>
          <a:bodyPr/>
          <a:lstStyle/>
          <a:p>
            <a:r>
              <a:rPr lang="en-US" dirty="0"/>
              <a:t>Tiered Services Analysis: </a:t>
            </a:r>
            <a:r>
              <a:rPr lang="en-US" dirty="0" smtClean="0"/>
              <a:t>Relationships </a:t>
            </a:r>
            <a:r>
              <a:rPr lang="en-US" dirty="0"/>
              <a:t>and Penetration</a:t>
            </a:r>
          </a:p>
        </p:txBody>
      </p:sp>
      <p:sp>
        <p:nvSpPr>
          <p:cNvPr id="4" name="Title 3"/>
          <p:cNvSpPr>
            <a:spLocks noGrp="1"/>
          </p:cNvSpPr>
          <p:nvPr>
            <p:ph type="title"/>
          </p:nvPr>
        </p:nvSpPr>
        <p:spPr/>
        <p:txBody>
          <a:bodyPr/>
          <a:lstStyle/>
          <a:p>
            <a:r>
              <a:rPr lang="en-US" dirty="0" smtClean="0"/>
              <a:t>Starting with the Gold Standard for Understanding Data in CU*BASE</a:t>
            </a:r>
            <a:endParaRPr lang="en-US" dirty="0"/>
          </a:p>
        </p:txBody>
      </p:sp>
      <p:sp>
        <p:nvSpPr>
          <p:cNvPr id="5" name="Slide Number Placeholder 4"/>
          <p:cNvSpPr>
            <a:spLocks noGrp="1"/>
          </p:cNvSpPr>
          <p:nvPr>
            <p:ph type="sldNum" sz="quarter" idx="4"/>
          </p:nvPr>
        </p:nvSpPr>
        <p:spPr/>
        <p:txBody>
          <a:bodyPr/>
          <a:lstStyle/>
          <a:p>
            <a:fld id="{77F42D85-6D6D-4ED8-A207-576450FE2C32}" type="slidenum">
              <a:rPr lang="en-US" smtClean="0"/>
              <a:pPr/>
              <a:t>37</a:t>
            </a:fld>
            <a:endParaRPr lang="en-US" dirty="0"/>
          </a:p>
        </p:txBody>
      </p:sp>
      <p:pic>
        <p:nvPicPr>
          <p:cNvPr id="7" name="Picture 6"/>
          <p:cNvPicPr/>
          <p:nvPr/>
        </p:nvPicPr>
        <p:blipFill rotWithShape="1">
          <a:blip r:embed="rId2">
            <a:extLst>
              <a:ext uri="{28A0092B-C50C-407E-A947-70E740481C1C}">
                <a14:useLocalDpi xmlns:a14="http://schemas.microsoft.com/office/drawing/2010/main" val="0"/>
              </a:ext>
            </a:extLst>
          </a:blip>
          <a:srcRect b="9319"/>
          <a:stretch/>
        </p:blipFill>
        <p:spPr>
          <a:xfrm>
            <a:off x="6019800" y="2041635"/>
            <a:ext cx="5943600" cy="3368565"/>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196" y="2020143"/>
            <a:ext cx="4917708" cy="3542457"/>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68473">
            <a:off x="4549195" y="3260253"/>
            <a:ext cx="2245841" cy="2245841"/>
          </a:xfrm>
          <a:prstGeom prst="rect">
            <a:avLst/>
          </a:prstGeom>
        </p:spPr>
      </p:pic>
      <p:sp>
        <p:nvSpPr>
          <p:cNvPr id="2" name="TextBox 1"/>
          <p:cNvSpPr txBox="1"/>
          <p:nvPr/>
        </p:nvSpPr>
        <p:spPr>
          <a:xfrm>
            <a:off x="1828800" y="5638800"/>
            <a:ext cx="2057400" cy="381000"/>
          </a:xfrm>
          <a:prstGeom prst="rect">
            <a:avLst/>
          </a:prstGeom>
          <a:noFill/>
        </p:spPr>
        <p:txBody>
          <a:bodyPr wrap="square" rtlCol="0">
            <a:spAutoFit/>
          </a:bodyPr>
          <a:lstStyle/>
          <a:p>
            <a:pPr algn="ctr"/>
            <a:r>
              <a:rPr lang="en-US" dirty="0" smtClean="0"/>
              <a:t>CU*BASE</a:t>
            </a:r>
            <a:endParaRPr lang="en-US" dirty="0"/>
          </a:p>
        </p:txBody>
      </p:sp>
      <p:sp>
        <p:nvSpPr>
          <p:cNvPr id="10" name="TextBox 9"/>
          <p:cNvSpPr txBox="1"/>
          <p:nvPr/>
        </p:nvSpPr>
        <p:spPr>
          <a:xfrm>
            <a:off x="7962900" y="5638800"/>
            <a:ext cx="2057400" cy="381000"/>
          </a:xfrm>
          <a:prstGeom prst="rect">
            <a:avLst/>
          </a:prstGeom>
          <a:noFill/>
        </p:spPr>
        <p:txBody>
          <a:bodyPr wrap="square" rtlCol="0">
            <a:spAutoFit/>
          </a:bodyPr>
          <a:lstStyle/>
          <a:p>
            <a:pPr algn="ctr"/>
            <a:r>
              <a:rPr lang="en-US" dirty="0" smtClean="0"/>
              <a:t>My CU Today Plus</a:t>
            </a:r>
            <a:endParaRPr lang="en-US" dirty="0"/>
          </a:p>
        </p:txBody>
      </p:sp>
    </p:spTree>
    <p:extLst>
      <p:ext uri="{BB962C8B-B14F-4D97-AF65-F5344CB8AC3E}">
        <p14:creationId xmlns:p14="http://schemas.microsoft.com/office/powerpoint/2010/main" val="20658452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2" cstate="print">
            <a:extLst>
              <a:ext uri="{28A0092B-C50C-407E-A947-70E740481C1C}">
                <a14:useLocalDpi xmlns:a14="http://schemas.microsoft.com/office/drawing/2010/main" val="0"/>
              </a:ext>
            </a:extLst>
          </a:blip>
          <a:srcRect b="5217"/>
          <a:stretch/>
        </p:blipFill>
        <p:spPr>
          <a:xfrm>
            <a:off x="6029569" y="2041635"/>
            <a:ext cx="5943600" cy="3520965"/>
          </a:xfrm>
          <a:prstGeom prst="rect">
            <a:avLst/>
          </a:prstGeom>
          <a:ln>
            <a:noFill/>
          </a:ln>
          <a:effectLst>
            <a:outerShdw blurRad="190500" algn="tl" rotWithShape="0">
              <a:srgbClr val="000000">
                <a:alpha val="70000"/>
              </a:srgbClr>
            </a:outerShdw>
          </a:effectLst>
        </p:spPr>
      </p:pic>
      <p:sp>
        <p:nvSpPr>
          <p:cNvPr id="3" name="Subtitle 2"/>
          <p:cNvSpPr>
            <a:spLocks noGrp="1"/>
          </p:cNvSpPr>
          <p:nvPr>
            <p:ph type="subTitle" idx="14"/>
          </p:nvPr>
        </p:nvSpPr>
        <p:spPr/>
        <p:txBody>
          <a:bodyPr/>
          <a:lstStyle/>
          <a:p>
            <a:r>
              <a:rPr lang="en-US" dirty="0"/>
              <a:t>Tiered Services Analysis: </a:t>
            </a:r>
            <a:r>
              <a:rPr lang="en-US" dirty="0" smtClean="0"/>
              <a:t>Relationships </a:t>
            </a:r>
            <a:r>
              <a:rPr lang="en-US" dirty="0"/>
              <a:t>and Penetration</a:t>
            </a:r>
          </a:p>
        </p:txBody>
      </p:sp>
      <p:sp>
        <p:nvSpPr>
          <p:cNvPr id="4" name="Title 3"/>
          <p:cNvSpPr>
            <a:spLocks noGrp="1"/>
          </p:cNvSpPr>
          <p:nvPr>
            <p:ph type="title"/>
          </p:nvPr>
        </p:nvSpPr>
        <p:spPr/>
        <p:txBody>
          <a:bodyPr/>
          <a:lstStyle/>
          <a:p>
            <a:r>
              <a:rPr lang="en-US" dirty="0" smtClean="0"/>
              <a:t>Starting with the Gold Standard for Understanding Data in CU*BASE</a:t>
            </a:r>
            <a:endParaRPr lang="en-US" dirty="0"/>
          </a:p>
        </p:txBody>
      </p:sp>
      <p:sp>
        <p:nvSpPr>
          <p:cNvPr id="5" name="Slide Number Placeholder 4"/>
          <p:cNvSpPr>
            <a:spLocks noGrp="1"/>
          </p:cNvSpPr>
          <p:nvPr>
            <p:ph type="sldNum" sz="quarter" idx="4"/>
          </p:nvPr>
        </p:nvSpPr>
        <p:spPr/>
        <p:txBody>
          <a:bodyPr/>
          <a:lstStyle/>
          <a:p>
            <a:fld id="{77F42D85-6D6D-4ED8-A207-576450FE2C32}" type="slidenum">
              <a:rPr lang="en-US" smtClean="0"/>
              <a:pPr/>
              <a:t>38</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404" y="2020143"/>
            <a:ext cx="4849292" cy="3542457"/>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68473">
            <a:off x="4549195" y="3260253"/>
            <a:ext cx="2245841" cy="2245841"/>
          </a:xfrm>
          <a:prstGeom prst="rect">
            <a:avLst/>
          </a:prstGeom>
        </p:spPr>
      </p:pic>
      <p:sp>
        <p:nvSpPr>
          <p:cNvPr id="10" name="TextBox 9"/>
          <p:cNvSpPr txBox="1"/>
          <p:nvPr/>
        </p:nvSpPr>
        <p:spPr>
          <a:xfrm>
            <a:off x="1828800" y="5638800"/>
            <a:ext cx="2057400" cy="381000"/>
          </a:xfrm>
          <a:prstGeom prst="rect">
            <a:avLst/>
          </a:prstGeom>
          <a:noFill/>
        </p:spPr>
        <p:txBody>
          <a:bodyPr wrap="square" rtlCol="0">
            <a:spAutoFit/>
          </a:bodyPr>
          <a:lstStyle/>
          <a:p>
            <a:pPr algn="ctr"/>
            <a:r>
              <a:rPr lang="en-US" dirty="0" smtClean="0"/>
              <a:t>CU*BASE</a:t>
            </a:r>
            <a:endParaRPr lang="en-US" dirty="0"/>
          </a:p>
        </p:txBody>
      </p:sp>
      <p:sp>
        <p:nvSpPr>
          <p:cNvPr id="12" name="TextBox 11"/>
          <p:cNvSpPr txBox="1"/>
          <p:nvPr/>
        </p:nvSpPr>
        <p:spPr>
          <a:xfrm>
            <a:off x="7962900" y="5638800"/>
            <a:ext cx="2057400" cy="381000"/>
          </a:xfrm>
          <a:prstGeom prst="rect">
            <a:avLst/>
          </a:prstGeom>
          <a:noFill/>
        </p:spPr>
        <p:txBody>
          <a:bodyPr wrap="square" rtlCol="0">
            <a:spAutoFit/>
          </a:bodyPr>
          <a:lstStyle/>
          <a:p>
            <a:pPr algn="ctr"/>
            <a:r>
              <a:rPr lang="en-US" dirty="0" smtClean="0"/>
              <a:t>My CU Today Plus</a:t>
            </a:r>
            <a:endParaRPr lang="en-US" dirty="0"/>
          </a:p>
        </p:txBody>
      </p:sp>
    </p:spTree>
    <p:extLst>
      <p:ext uri="{BB962C8B-B14F-4D97-AF65-F5344CB8AC3E}">
        <p14:creationId xmlns:p14="http://schemas.microsoft.com/office/powerpoint/2010/main" val="34287536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4"/>
          </p:nvPr>
        </p:nvSpPr>
        <p:spPr/>
        <p:txBody>
          <a:bodyPr/>
          <a:lstStyle/>
          <a:p>
            <a:r>
              <a:rPr lang="en-US" dirty="0"/>
              <a:t>Tiered Services Analysis: </a:t>
            </a:r>
            <a:r>
              <a:rPr lang="en-US" dirty="0" smtClean="0"/>
              <a:t>Relationships </a:t>
            </a:r>
            <a:r>
              <a:rPr lang="en-US" dirty="0"/>
              <a:t>and Penetration</a:t>
            </a:r>
          </a:p>
        </p:txBody>
      </p:sp>
      <p:sp>
        <p:nvSpPr>
          <p:cNvPr id="4" name="Title 3"/>
          <p:cNvSpPr>
            <a:spLocks noGrp="1"/>
          </p:cNvSpPr>
          <p:nvPr>
            <p:ph type="title"/>
          </p:nvPr>
        </p:nvSpPr>
        <p:spPr/>
        <p:txBody>
          <a:bodyPr/>
          <a:lstStyle/>
          <a:p>
            <a:r>
              <a:rPr lang="en-US" dirty="0" smtClean="0"/>
              <a:t>Starting with the Gold Standard for Understanding Data in CU*BASE</a:t>
            </a:r>
            <a:endParaRPr lang="en-US" dirty="0"/>
          </a:p>
        </p:txBody>
      </p:sp>
      <p:sp>
        <p:nvSpPr>
          <p:cNvPr id="5" name="Slide Number Placeholder 4"/>
          <p:cNvSpPr>
            <a:spLocks noGrp="1"/>
          </p:cNvSpPr>
          <p:nvPr>
            <p:ph type="sldNum" sz="quarter" idx="4"/>
          </p:nvPr>
        </p:nvSpPr>
        <p:spPr/>
        <p:txBody>
          <a:bodyPr/>
          <a:lstStyle/>
          <a:p>
            <a:fld id="{77F42D85-6D6D-4ED8-A207-576450FE2C32}" type="slidenum">
              <a:rPr lang="en-US" smtClean="0"/>
              <a:pPr/>
              <a:t>39</a:t>
            </a:fld>
            <a:endParaRPr lang="en-US" dirty="0"/>
          </a:p>
        </p:txBody>
      </p:sp>
      <p:pic>
        <p:nvPicPr>
          <p:cNvPr id="11" name="Picture 10"/>
          <p:cNvPicPr/>
          <p:nvPr/>
        </p:nvPicPr>
        <p:blipFill rotWithShape="1">
          <a:blip r:embed="rId2" cstate="print">
            <a:extLst>
              <a:ext uri="{28A0092B-C50C-407E-A947-70E740481C1C}">
                <a14:useLocalDpi xmlns:a14="http://schemas.microsoft.com/office/drawing/2010/main" val="0"/>
              </a:ext>
            </a:extLst>
          </a:blip>
          <a:srcRect b="5943"/>
          <a:stretch/>
        </p:blipFill>
        <p:spPr>
          <a:xfrm>
            <a:off x="508000" y="2133601"/>
            <a:ext cx="5573790" cy="3276600"/>
          </a:xfrm>
          <a:prstGeom prst="rect">
            <a:avLst/>
          </a:prstGeom>
          <a:ln>
            <a:noFill/>
          </a:ln>
          <a:effectLst>
            <a:outerShdw blurRad="190500" algn="tl" rotWithShape="0">
              <a:srgbClr val="000000">
                <a:alpha val="70000"/>
              </a:srgbClr>
            </a:outerShdw>
          </a:effectLst>
        </p:spPr>
      </p:pic>
      <p:pic>
        <p:nvPicPr>
          <p:cNvPr id="12" name="Picture 11"/>
          <p:cNvPicPr/>
          <p:nvPr/>
        </p:nvPicPr>
        <p:blipFill rotWithShape="1">
          <a:blip r:embed="rId3" cstate="print">
            <a:extLst>
              <a:ext uri="{28A0092B-C50C-407E-A947-70E740481C1C}">
                <a14:useLocalDpi xmlns:a14="http://schemas.microsoft.com/office/drawing/2010/main" val="0"/>
              </a:ext>
            </a:extLst>
          </a:blip>
          <a:srcRect b="5943"/>
          <a:stretch/>
        </p:blipFill>
        <p:spPr>
          <a:xfrm>
            <a:off x="6248400" y="2133599"/>
            <a:ext cx="5573790" cy="327660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866905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Data 2016: </a:t>
            </a:r>
            <a:br>
              <a:rPr lang="en-US" dirty="0" smtClean="0"/>
            </a:br>
            <a:r>
              <a:rPr lang="en-US" dirty="0" smtClean="0"/>
              <a:t>Behind the Firewall</a:t>
            </a:r>
            <a:endParaRPr lang="en-US" dirty="0"/>
          </a:p>
        </p:txBody>
      </p:sp>
      <p:sp>
        <p:nvSpPr>
          <p:cNvPr id="3" name="Subtitle 2"/>
          <p:cNvSpPr>
            <a:spLocks noGrp="1"/>
          </p:cNvSpPr>
          <p:nvPr>
            <p:ph type="subTitle" idx="1"/>
          </p:nvPr>
        </p:nvSpPr>
        <p:spPr/>
        <p:txBody>
          <a:bodyPr/>
          <a:lstStyle/>
          <a:p>
            <a:r>
              <a:rPr lang="en-US" dirty="0">
                <a:solidFill>
                  <a:schemeClr val="tx1"/>
                </a:solidFill>
                <a:latin typeface="Calibri" panose="020F0502020204030204" pitchFamily="34" charset="0"/>
                <a:cs typeface="Calibri" panose="020F0502020204030204" pitchFamily="34" charset="0"/>
              </a:rPr>
              <a:t>What is available in CU*BASE?  Where will our data analytics focus </a:t>
            </a:r>
            <a:r>
              <a:rPr lang="en-US" dirty="0" smtClean="0">
                <a:solidFill>
                  <a:schemeClr val="tx1"/>
                </a:solidFill>
                <a:latin typeface="Calibri" panose="020F0502020204030204" pitchFamily="34" charset="0"/>
                <a:cs typeface="Calibri" panose="020F0502020204030204" pitchFamily="34" charset="0"/>
              </a:rPr>
              <a:t>be for </a:t>
            </a:r>
            <a:r>
              <a:rPr lang="en-US" dirty="0">
                <a:solidFill>
                  <a:schemeClr val="tx1"/>
                </a:solidFill>
                <a:latin typeface="Calibri" panose="020F0502020204030204" pitchFamily="34" charset="0"/>
                <a:cs typeface="Calibri" panose="020F0502020204030204" pitchFamily="34" charset="0"/>
              </a:rPr>
              <a:t>people who use CU*BASE? </a:t>
            </a:r>
          </a:p>
          <a:p>
            <a:endParaRPr lang="en-US" dirty="0"/>
          </a:p>
        </p:txBody>
      </p:sp>
    </p:spTree>
    <p:extLst>
      <p:ext uri="{BB962C8B-B14F-4D97-AF65-F5344CB8AC3E}">
        <p14:creationId xmlns:p14="http://schemas.microsoft.com/office/powerpoint/2010/main" val="9327408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2" cstate="print">
            <a:extLst>
              <a:ext uri="{28A0092B-C50C-407E-A947-70E740481C1C}">
                <a14:useLocalDpi xmlns:a14="http://schemas.microsoft.com/office/drawing/2010/main" val="0"/>
              </a:ext>
            </a:extLst>
          </a:blip>
          <a:srcRect b="5997"/>
          <a:stretch/>
        </p:blipFill>
        <p:spPr>
          <a:xfrm>
            <a:off x="6245022" y="2133599"/>
            <a:ext cx="5577167" cy="3276601"/>
          </a:xfrm>
          <a:prstGeom prst="rect">
            <a:avLst/>
          </a:prstGeom>
          <a:ln>
            <a:noFill/>
          </a:ln>
          <a:effectLst>
            <a:outerShdw blurRad="190500" algn="tl" rotWithShape="0">
              <a:srgbClr val="000000">
                <a:alpha val="70000"/>
              </a:srgbClr>
            </a:outerShdw>
          </a:effectLst>
        </p:spPr>
      </p:pic>
      <p:sp>
        <p:nvSpPr>
          <p:cNvPr id="3" name="Subtitle 2"/>
          <p:cNvSpPr>
            <a:spLocks noGrp="1"/>
          </p:cNvSpPr>
          <p:nvPr>
            <p:ph type="subTitle" idx="14"/>
          </p:nvPr>
        </p:nvSpPr>
        <p:spPr/>
        <p:txBody>
          <a:bodyPr/>
          <a:lstStyle/>
          <a:p>
            <a:r>
              <a:rPr lang="en-US" dirty="0"/>
              <a:t>Tiered Services Analysis: </a:t>
            </a:r>
            <a:r>
              <a:rPr lang="en-US" dirty="0" smtClean="0"/>
              <a:t>Relationships </a:t>
            </a:r>
            <a:r>
              <a:rPr lang="en-US" dirty="0"/>
              <a:t>and Penetration</a:t>
            </a:r>
          </a:p>
        </p:txBody>
      </p:sp>
      <p:sp>
        <p:nvSpPr>
          <p:cNvPr id="4" name="Title 3"/>
          <p:cNvSpPr>
            <a:spLocks noGrp="1"/>
          </p:cNvSpPr>
          <p:nvPr>
            <p:ph type="title"/>
          </p:nvPr>
        </p:nvSpPr>
        <p:spPr/>
        <p:txBody>
          <a:bodyPr/>
          <a:lstStyle/>
          <a:p>
            <a:r>
              <a:rPr lang="en-US" dirty="0" smtClean="0"/>
              <a:t>Starting with the Gold Standard for Understanding Data in CU*BASE</a:t>
            </a:r>
            <a:endParaRPr lang="en-US" dirty="0"/>
          </a:p>
        </p:txBody>
      </p:sp>
      <p:sp>
        <p:nvSpPr>
          <p:cNvPr id="5" name="Slide Number Placeholder 4"/>
          <p:cNvSpPr>
            <a:spLocks noGrp="1"/>
          </p:cNvSpPr>
          <p:nvPr>
            <p:ph type="sldNum" sz="quarter" idx="4"/>
          </p:nvPr>
        </p:nvSpPr>
        <p:spPr/>
        <p:txBody>
          <a:bodyPr/>
          <a:lstStyle/>
          <a:p>
            <a:fld id="{77F42D85-6D6D-4ED8-A207-576450FE2C32}" type="slidenum">
              <a:rPr lang="en-US" smtClean="0"/>
              <a:pPr/>
              <a:t>40</a:t>
            </a:fld>
            <a:endParaRPr lang="en-US" dirty="0"/>
          </a:p>
        </p:txBody>
      </p:sp>
      <p:pic>
        <p:nvPicPr>
          <p:cNvPr id="8" name="Picture 7"/>
          <p:cNvPicPr/>
          <p:nvPr/>
        </p:nvPicPr>
        <p:blipFill rotWithShape="1">
          <a:blip r:embed="rId3" cstate="print">
            <a:extLst>
              <a:ext uri="{28A0092B-C50C-407E-A947-70E740481C1C}">
                <a14:useLocalDpi xmlns:a14="http://schemas.microsoft.com/office/drawing/2010/main" val="0"/>
              </a:ext>
            </a:extLst>
          </a:blip>
          <a:srcRect b="5000"/>
          <a:stretch/>
        </p:blipFill>
        <p:spPr>
          <a:xfrm>
            <a:off x="511908" y="2133599"/>
            <a:ext cx="5565661" cy="2895601"/>
          </a:xfrm>
          <a:prstGeom prst="rect">
            <a:avLst/>
          </a:prstGeom>
          <a:ln>
            <a:noFill/>
          </a:ln>
          <a:effectLst>
            <a:outerShdw blurRad="190500" algn="tl" rotWithShape="0">
              <a:srgbClr val="000000">
                <a:alpha val="70000"/>
              </a:srgbClr>
            </a:outerShdw>
          </a:effectLst>
        </p:spPr>
      </p:pic>
      <p:sp>
        <p:nvSpPr>
          <p:cNvPr id="2" name="Cloud Callout 1"/>
          <p:cNvSpPr/>
          <p:nvPr/>
        </p:nvSpPr>
        <p:spPr>
          <a:xfrm>
            <a:off x="4114800" y="5343259"/>
            <a:ext cx="1905000" cy="983873"/>
          </a:xfrm>
          <a:prstGeom prst="cloudCallout">
            <a:avLst>
              <a:gd name="adj1" fmla="val -43909"/>
              <a:gd name="adj2" fmla="val -73422"/>
            </a:avLst>
          </a:prstGeom>
        </p:spPr>
        <p:style>
          <a:lnRef idx="1">
            <a:schemeClr val="accent5"/>
          </a:lnRef>
          <a:fillRef idx="2">
            <a:schemeClr val="accent5"/>
          </a:fillRef>
          <a:effectRef idx="1">
            <a:schemeClr val="accent5"/>
          </a:effectRef>
          <a:fontRef idx="minor">
            <a:schemeClr val="dk1"/>
          </a:fontRef>
        </p:style>
        <p:txBody>
          <a:bodyPr rtlCol="0" anchor="ctr">
            <a:spAutoFit/>
          </a:bodyPr>
          <a:lstStyle/>
          <a:p>
            <a:pPr algn="ctr"/>
            <a:r>
              <a:rPr lang="en-US" sz="1200" dirty="0" smtClean="0"/>
              <a:t>Ideas for improving your program</a:t>
            </a:r>
            <a:endParaRPr lang="en-US" sz="1200" dirty="0"/>
          </a:p>
        </p:txBody>
      </p:sp>
    </p:spTree>
    <p:extLst>
      <p:ext uri="{BB962C8B-B14F-4D97-AF65-F5344CB8AC3E}">
        <p14:creationId xmlns:p14="http://schemas.microsoft.com/office/powerpoint/2010/main" val="30960898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2" cstate="print">
            <a:extLst>
              <a:ext uri="{28A0092B-C50C-407E-A947-70E740481C1C}">
                <a14:useLocalDpi xmlns:a14="http://schemas.microsoft.com/office/drawing/2010/main" val="0"/>
              </a:ext>
            </a:extLst>
          </a:blip>
          <a:srcRect b="5725"/>
          <a:stretch/>
        </p:blipFill>
        <p:spPr>
          <a:xfrm>
            <a:off x="509411" y="2133599"/>
            <a:ext cx="5587933" cy="2895601"/>
          </a:xfrm>
          <a:prstGeom prst="rect">
            <a:avLst/>
          </a:prstGeom>
          <a:ln>
            <a:noFill/>
          </a:ln>
          <a:effectLst>
            <a:outerShdw blurRad="190500" algn="tl" rotWithShape="0">
              <a:srgbClr val="000000">
                <a:alpha val="70000"/>
              </a:srgbClr>
            </a:outerShdw>
          </a:effectLst>
        </p:spPr>
      </p:pic>
      <p:pic>
        <p:nvPicPr>
          <p:cNvPr id="11" name="Picture 10"/>
          <p:cNvPicPr/>
          <p:nvPr/>
        </p:nvPicPr>
        <p:blipFill rotWithShape="1">
          <a:blip r:embed="rId3" cstate="print">
            <a:extLst>
              <a:ext uri="{28A0092B-C50C-407E-A947-70E740481C1C}">
                <a14:useLocalDpi xmlns:a14="http://schemas.microsoft.com/office/drawing/2010/main" val="0"/>
              </a:ext>
            </a:extLst>
          </a:blip>
          <a:srcRect b="6202"/>
          <a:stretch/>
        </p:blipFill>
        <p:spPr>
          <a:xfrm>
            <a:off x="6245395" y="2133599"/>
            <a:ext cx="5576793" cy="2895601"/>
          </a:xfrm>
          <a:prstGeom prst="rect">
            <a:avLst/>
          </a:prstGeom>
          <a:ln>
            <a:noFill/>
          </a:ln>
          <a:effectLst>
            <a:outerShdw blurRad="190500" algn="tl" rotWithShape="0">
              <a:srgbClr val="000000">
                <a:alpha val="70000"/>
              </a:srgbClr>
            </a:outerShdw>
          </a:effectLst>
        </p:spPr>
      </p:pic>
      <p:sp>
        <p:nvSpPr>
          <p:cNvPr id="3" name="Subtitle 2"/>
          <p:cNvSpPr>
            <a:spLocks noGrp="1"/>
          </p:cNvSpPr>
          <p:nvPr>
            <p:ph type="subTitle" idx="14"/>
          </p:nvPr>
        </p:nvSpPr>
        <p:spPr/>
        <p:txBody>
          <a:bodyPr/>
          <a:lstStyle/>
          <a:p>
            <a:r>
              <a:rPr lang="en-US" dirty="0"/>
              <a:t>Tiered Services Analysis: </a:t>
            </a:r>
            <a:r>
              <a:rPr lang="en-US" dirty="0" smtClean="0"/>
              <a:t>Relationships </a:t>
            </a:r>
            <a:r>
              <a:rPr lang="en-US" dirty="0"/>
              <a:t>and Penetration</a:t>
            </a:r>
          </a:p>
        </p:txBody>
      </p:sp>
      <p:sp>
        <p:nvSpPr>
          <p:cNvPr id="4" name="Title 3"/>
          <p:cNvSpPr>
            <a:spLocks noGrp="1"/>
          </p:cNvSpPr>
          <p:nvPr>
            <p:ph type="title"/>
          </p:nvPr>
        </p:nvSpPr>
        <p:spPr/>
        <p:txBody>
          <a:bodyPr/>
          <a:lstStyle/>
          <a:p>
            <a:r>
              <a:rPr lang="en-US" dirty="0" smtClean="0"/>
              <a:t>Starting with the Gold Standard for Understanding Data in CU*BASE</a:t>
            </a:r>
            <a:endParaRPr lang="en-US" dirty="0"/>
          </a:p>
        </p:txBody>
      </p:sp>
      <p:sp>
        <p:nvSpPr>
          <p:cNvPr id="5" name="Slide Number Placeholder 4"/>
          <p:cNvSpPr>
            <a:spLocks noGrp="1"/>
          </p:cNvSpPr>
          <p:nvPr>
            <p:ph type="sldNum" sz="quarter" idx="4"/>
          </p:nvPr>
        </p:nvSpPr>
        <p:spPr/>
        <p:txBody>
          <a:bodyPr/>
          <a:lstStyle/>
          <a:p>
            <a:fld id="{77F42D85-6D6D-4ED8-A207-576450FE2C32}" type="slidenum">
              <a:rPr lang="en-US" smtClean="0"/>
              <a:pPr/>
              <a:t>41</a:t>
            </a:fld>
            <a:endParaRPr lang="en-US" dirty="0"/>
          </a:p>
        </p:txBody>
      </p:sp>
      <p:sp>
        <p:nvSpPr>
          <p:cNvPr id="2" name="Cloud Callout 1"/>
          <p:cNvSpPr/>
          <p:nvPr/>
        </p:nvSpPr>
        <p:spPr>
          <a:xfrm>
            <a:off x="4114800" y="5202706"/>
            <a:ext cx="1524000" cy="1264980"/>
          </a:xfrm>
          <a:prstGeom prst="cloudCallout">
            <a:avLst>
              <a:gd name="adj1" fmla="val -43909"/>
              <a:gd name="adj2" fmla="val -73422"/>
            </a:avLst>
          </a:prstGeom>
        </p:spPr>
        <p:style>
          <a:lnRef idx="1">
            <a:schemeClr val="accent5"/>
          </a:lnRef>
          <a:fillRef idx="2">
            <a:schemeClr val="accent5"/>
          </a:fillRef>
          <a:effectRef idx="1">
            <a:schemeClr val="accent5"/>
          </a:effectRef>
          <a:fontRef idx="minor">
            <a:schemeClr val="dk1"/>
          </a:fontRef>
        </p:style>
        <p:txBody>
          <a:bodyPr rtlCol="0" anchor="ctr">
            <a:spAutoFit/>
          </a:bodyPr>
          <a:lstStyle/>
          <a:p>
            <a:pPr algn="ctr"/>
            <a:r>
              <a:rPr lang="en-US" sz="1200" dirty="0" smtClean="0"/>
              <a:t>Interactive Learn-from-a-Peer Analyses</a:t>
            </a:r>
            <a:endParaRPr lang="en-US" sz="1200" dirty="0"/>
          </a:p>
        </p:txBody>
      </p:sp>
    </p:spTree>
    <p:extLst>
      <p:ext uri="{BB962C8B-B14F-4D97-AF65-F5344CB8AC3E}">
        <p14:creationId xmlns:p14="http://schemas.microsoft.com/office/powerpoint/2010/main" val="11774486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type="subTitle" idx="14"/>
          </p:nvPr>
        </p:nvSpPr>
        <p:spPr/>
        <p:txBody>
          <a:bodyPr/>
          <a:lstStyle/>
          <a:p>
            <a:endParaRPr lang="en-US"/>
          </a:p>
        </p:txBody>
      </p:sp>
      <p:sp>
        <p:nvSpPr>
          <p:cNvPr id="4" name="Title 3"/>
          <p:cNvSpPr>
            <a:spLocks noGrp="1"/>
          </p:cNvSpPr>
          <p:nvPr>
            <p:ph type="title"/>
          </p:nvPr>
        </p:nvSpPr>
        <p:spPr/>
        <p:txBody>
          <a:bodyPr/>
          <a:lstStyle/>
          <a:p>
            <a:r>
              <a:rPr lang="en-US" dirty="0" smtClean="0"/>
              <a:t>My CU Today Plus: Where do we go from here?</a:t>
            </a:r>
            <a:endParaRPr lang="en-US" dirty="0"/>
          </a:p>
        </p:txBody>
      </p:sp>
      <p:sp>
        <p:nvSpPr>
          <p:cNvPr id="5" name="Slide Number Placeholder 4"/>
          <p:cNvSpPr>
            <a:spLocks noGrp="1"/>
          </p:cNvSpPr>
          <p:nvPr>
            <p:ph type="sldNum" sz="quarter" idx="4"/>
          </p:nvPr>
        </p:nvSpPr>
        <p:spPr/>
        <p:txBody>
          <a:bodyPr/>
          <a:lstStyle/>
          <a:p>
            <a:fld id="{77F42D85-6D6D-4ED8-A207-576450FE2C32}" type="slidenum">
              <a:rPr lang="en-US" smtClean="0"/>
              <a:pPr/>
              <a:t>42</a:t>
            </a:fld>
            <a:endParaRPr lang="en-US" dirty="0"/>
          </a:p>
        </p:txBody>
      </p:sp>
      <p:sp>
        <p:nvSpPr>
          <p:cNvPr id="2" name="Content Placeholder 1"/>
          <p:cNvSpPr>
            <a:spLocks noGrp="1"/>
          </p:cNvSpPr>
          <p:nvPr>
            <p:ph sz="quarter" idx="15"/>
          </p:nvPr>
        </p:nvSpPr>
        <p:spPr>
          <a:xfrm>
            <a:off x="508000" y="4604774"/>
            <a:ext cx="11303000" cy="1593273"/>
          </a:xfrm>
        </p:spPr>
        <p:txBody>
          <a:bodyPr/>
          <a:lstStyle/>
          <a:p>
            <a:r>
              <a:rPr lang="en-US" dirty="0" smtClean="0"/>
              <a:t>What are the priorities for an examiner portal?  What CU*BASE tools should we prioritize as the ones we would share with the examination community?</a:t>
            </a:r>
          </a:p>
          <a:p>
            <a:r>
              <a:rPr lang="en-US" dirty="0" smtClean="0"/>
              <a:t>What are the priorities for our Board/volunteer portals?  What CU*BASE tools should we prioritize as the ones we would share with our member community?</a:t>
            </a:r>
          </a:p>
          <a:p>
            <a:pPr lvl="1"/>
            <a:r>
              <a:rPr lang="en-US" dirty="0" smtClean="0"/>
              <a:t>Imagine a mobile app for interested credit union owners</a:t>
            </a:r>
            <a:endParaRPr lang="en-US" dirty="0"/>
          </a:p>
        </p:txBody>
      </p:sp>
      <p:sp>
        <p:nvSpPr>
          <p:cNvPr id="11" name="Content Placeholder 10"/>
          <p:cNvSpPr>
            <a:spLocks noGrp="1"/>
          </p:cNvSpPr>
          <p:nvPr>
            <p:ph idx="16"/>
          </p:nvPr>
        </p:nvSpPr>
        <p:spPr>
          <a:xfrm>
            <a:off x="508000" y="2057401"/>
            <a:ext cx="7797800" cy="1828800"/>
          </a:xfrm>
        </p:spPr>
        <p:txBody>
          <a:bodyPr/>
          <a:lstStyle/>
          <a:p>
            <a:r>
              <a:rPr lang="en-US" dirty="0"/>
              <a:t>Nominate the next set of CU*BASE insider dashboards that make sense for this new user base</a:t>
            </a:r>
          </a:p>
          <a:p>
            <a:pPr lvl="1"/>
            <a:r>
              <a:rPr lang="en-US" dirty="0"/>
              <a:t>The leading contender: The new budget/modeling/historical dashboards from CU*BASE</a:t>
            </a:r>
          </a:p>
          <a:p>
            <a:r>
              <a:rPr lang="en-US" dirty="0"/>
              <a:t>Consider the expansion of web tools like My CU Today Plus as the template for browser-based CU*BASE</a:t>
            </a:r>
          </a:p>
          <a:p>
            <a:pPr lvl="1"/>
            <a:r>
              <a:rPr lang="en-US" dirty="0"/>
              <a:t>Should CU*BASE insider dashboards be the first CU*Answers browser-based module?  What about the CU*BASE </a:t>
            </a:r>
            <a:r>
              <a:rPr lang="en-US" dirty="0" smtClean="0"/>
              <a:t>LOS?</a:t>
            </a:r>
            <a:endParaRPr lang="en-US" b="1"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31111"/>
          <a:stretch/>
        </p:blipFill>
        <p:spPr>
          <a:xfrm>
            <a:off x="8458200" y="1432695"/>
            <a:ext cx="3448401" cy="28956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203545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2697" y="495300"/>
            <a:ext cx="2826329" cy="3657600"/>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3733800"/>
            <a:ext cx="2826329" cy="3657600"/>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3400" y="152400"/>
            <a:ext cx="2826329" cy="3657600"/>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79348" y="2710489"/>
            <a:ext cx="2826329" cy="3657600"/>
          </a:xfrm>
          <a:prstGeom prst="rect">
            <a:avLst/>
          </a:prstGeom>
          <a:ln>
            <a:noFill/>
          </a:ln>
          <a:effectLst>
            <a:outerShdw blurRad="190500" algn="tl" rotWithShape="0">
              <a:srgbClr val="000000">
                <a:alpha val="70000"/>
              </a:srgbClr>
            </a:outerShdw>
          </a:effectLst>
        </p:spPr>
      </p:pic>
      <p:sp>
        <p:nvSpPr>
          <p:cNvPr id="4" name="Title 3"/>
          <p:cNvSpPr>
            <a:spLocks noGrp="1"/>
          </p:cNvSpPr>
          <p:nvPr>
            <p:ph type="title"/>
          </p:nvPr>
        </p:nvSpPr>
        <p:spPr/>
        <p:txBody>
          <a:bodyPr/>
          <a:lstStyle/>
          <a:p>
            <a:r>
              <a:rPr lang="en-US" dirty="0"/>
              <a:t>Examination Innovation</a:t>
            </a:r>
            <a:br>
              <a:rPr lang="en-US" dirty="0"/>
            </a:br>
            <a:r>
              <a:rPr lang="en-US" sz="1600" cap="all" dirty="0">
                <a:solidFill>
                  <a:schemeClr val="accent2">
                    <a:lumMod val="40000"/>
                    <a:lumOff val="60000"/>
                  </a:schemeClr>
                </a:solidFill>
              </a:rPr>
              <a:t>We’ve been </a:t>
            </a:r>
            <a:r>
              <a:rPr lang="en-US" sz="1600" cap="all" dirty="0" smtClean="0">
                <a:solidFill>
                  <a:schemeClr val="accent2">
                    <a:lumMod val="40000"/>
                    <a:lumOff val="60000"/>
                  </a:schemeClr>
                </a:solidFill>
              </a:rPr>
              <a:t>busy; </a:t>
            </a:r>
            <a:r>
              <a:rPr lang="en-US" sz="1600" cap="all" dirty="0">
                <a:solidFill>
                  <a:schemeClr val="accent2">
                    <a:lumMod val="40000"/>
                    <a:lumOff val="60000"/>
                  </a:schemeClr>
                </a:solidFill>
              </a:rPr>
              <a:t>let’s get an update</a:t>
            </a:r>
            <a:br>
              <a:rPr lang="en-US" sz="1600" cap="all" dirty="0">
                <a:solidFill>
                  <a:schemeClr val="accent2">
                    <a:lumMod val="40000"/>
                    <a:lumOff val="60000"/>
                  </a:schemeClr>
                </a:solidFill>
              </a:rPr>
            </a:br>
            <a:endParaRPr lang="en-US" sz="1600" cap="all" dirty="0">
              <a:solidFill>
                <a:schemeClr val="accent2">
                  <a:lumMod val="40000"/>
                  <a:lumOff val="60000"/>
                </a:schemeClr>
              </a:solidFill>
            </a:endParaRPr>
          </a:p>
        </p:txBody>
      </p:sp>
      <p:sp>
        <p:nvSpPr>
          <p:cNvPr id="10" name="Slide Number Placeholder 9"/>
          <p:cNvSpPr>
            <a:spLocks noGrp="1"/>
          </p:cNvSpPr>
          <p:nvPr>
            <p:ph type="sldNum" sz="quarter" idx="4"/>
          </p:nvPr>
        </p:nvSpPr>
        <p:spPr/>
        <p:txBody>
          <a:bodyPr/>
          <a:lstStyle/>
          <a:p>
            <a:fld id="{77F42D85-6D6D-4ED8-A207-576450FE2C32}" type="slidenum">
              <a:rPr lang="en-US" smtClean="0"/>
              <a:pPr/>
              <a:t>43</a:t>
            </a:fld>
            <a:endParaRPr lang="en-US" dirty="0"/>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6243" y="3071446"/>
            <a:ext cx="2798618" cy="3657600"/>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000" y="1143000"/>
            <a:ext cx="2798618" cy="36576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306976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7719" y="1641509"/>
            <a:ext cx="1112646"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565" y="1600200"/>
            <a:ext cx="2149635" cy="3655200"/>
          </a:xfrm>
          <a:prstGeom prst="rect">
            <a:avLst/>
          </a:prstGeom>
        </p:spPr>
      </p:pic>
      <p:sp>
        <p:nvSpPr>
          <p:cNvPr id="4" name="Title 3"/>
          <p:cNvSpPr>
            <a:spLocks noGrp="1"/>
          </p:cNvSpPr>
          <p:nvPr>
            <p:ph type="title"/>
          </p:nvPr>
        </p:nvSpPr>
        <p:spPr>
          <a:xfrm>
            <a:off x="1361009" y="76200"/>
            <a:ext cx="6639992" cy="838200"/>
          </a:xfrm>
        </p:spPr>
        <p:txBody>
          <a:bodyPr/>
          <a:lstStyle/>
          <a:p>
            <a:r>
              <a:rPr lang="en-US" dirty="0" smtClean="0"/>
              <a:t>Speaking of </a:t>
            </a:r>
            <a:r>
              <a:rPr lang="en-US" dirty="0" smtClean="0">
                <a:effectLst>
                  <a:outerShdw blurRad="38100" dist="38100" dir="2700000" algn="tl">
                    <a:srgbClr val="000000">
                      <a:alpha val="43137"/>
                    </a:srgbClr>
                  </a:outerShdw>
                </a:effectLst>
              </a:rPr>
              <a:t>It’s Me 247</a:t>
            </a:r>
            <a:r>
              <a:rPr lang="en-US" dirty="0"/>
              <a:t>...</a:t>
            </a:r>
            <a:r>
              <a:rPr lang="en-US" dirty="0" smtClean="0"/>
              <a:t/>
            </a:r>
            <a:br>
              <a:rPr lang="en-US" dirty="0" smtClean="0"/>
            </a:br>
            <a:r>
              <a:rPr lang="en-US" sz="1800" cap="all" dirty="0">
                <a:solidFill>
                  <a:schemeClr val="accent2">
                    <a:lumMod val="60000"/>
                    <a:lumOff val="40000"/>
                  </a:schemeClr>
                </a:solidFill>
              </a:rPr>
              <a:t>Core processing data that we should share with members </a:t>
            </a:r>
            <a:r>
              <a:rPr lang="en-US" sz="1800" cap="all" dirty="0" smtClean="0">
                <a:solidFill>
                  <a:schemeClr val="accent2">
                    <a:lumMod val="60000"/>
                    <a:lumOff val="40000"/>
                  </a:schemeClr>
                </a:solidFill>
              </a:rPr>
              <a:t/>
            </a:r>
            <a:br>
              <a:rPr lang="en-US" sz="1800" cap="all" dirty="0" smtClean="0">
                <a:solidFill>
                  <a:schemeClr val="accent2">
                    <a:lumMod val="60000"/>
                    <a:lumOff val="40000"/>
                  </a:schemeClr>
                </a:solidFill>
              </a:rPr>
            </a:br>
            <a:r>
              <a:rPr lang="en-US" sz="1800" cap="all" dirty="0" smtClean="0">
                <a:solidFill>
                  <a:schemeClr val="accent2">
                    <a:lumMod val="60000"/>
                    <a:lumOff val="40000"/>
                  </a:schemeClr>
                </a:solidFill>
              </a:rPr>
              <a:t>as Personal finance management (PFM) data</a:t>
            </a:r>
            <a:r>
              <a:rPr lang="en-US" sz="1800" cap="all" dirty="0">
                <a:solidFill>
                  <a:schemeClr val="accent2">
                    <a:lumMod val="60000"/>
                    <a:lumOff val="40000"/>
                  </a:schemeClr>
                </a:solidFill>
              </a:rPr>
              <a:t/>
            </a:r>
            <a:br>
              <a:rPr lang="en-US" sz="1800" cap="all" dirty="0">
                <a:solidFill>
                  <a:schemeClr val="accent2">
                    <a:lumMod val="60000"/>
                    <a:lumOff val="40000"/>
                  </a:schemeClr>
                </a:solidFill>
              </a:rPr>
            </a:br>
            <a:endParaRPr lang="en-US" sz="1800" cap="all" dirty="0">
              <a:solidFill>
                <a:schemeClr val="accent2">
                  <a:lumMod val="60000"/>
                  <a:lumOff val="40000"/>
                </a:schemeClr>
              </a:solidFill>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0500" t="2161" r="12507" b="6236"/>
          <a:stretch/>
        </p:blipFill>
        <p:spPr>
          <a:xfrm>
            <a:off x="2438400" y="3810000"/>
            <a:ext cx="2270477" cy="2768850"/>
          </a:xfrm>
          <a:prstGeom prst="rect">
            <a:avLst/>
          </a:prstGeom>
          <a:noFill/>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1829" r="11278" b="7651"/>
          <a:stretch/>
        </p:blipFill>
        <p:spPr>
          <a:xfrm>
            <a:off x="5105400" y="1143000"/>
            <a:ext cx="2267528" cy="3563006"/>
          </a:xfrm>
          <a:prstGeom prst="rect">
            <a:avLst/>
          </a:prstGeom>
          <a:noFill/>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11638" t="2021" r="13492" b="6945"/>
          <a:stretch/>
        </p:blipFill>
        <p:spPr>
          <a:xfrm>
            <a:off x="2438400" y="1295400"/>
            <a:ext cx="2207872" cy="2464555"/>
          </a:xfrm>
          <a:prstGeom prst="rect">
            <a:avLst/>
          </a:prstGeom>
          <a:noFill/>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13838" t="2677" r="12342" b="6678"/>
          <a:stretch/>
        </p:blipFill>
        <p:spPr>
          <a:xfrm>
            <a:off x="4800600" y="4724400"/>
            <a:ext cx="2176908" cy="2227556"/>
          </a:xfrm>
          <a:prstGeom prst="rect">
            <a:avLst/>
          </a:prstGeom>
          <a:noFill/>
        </p:spPr>
      </p:pic>
      <p:sp>
        <p:nvSpPr>
          <p:cNvPr id="16" name="Slide Number Placeholder 15"/>
          <p:cNvSpPr>
            <a:spLocks noGrp="1"/>
          </p:cNvSpPr>
          <p:nvPr>
            <p:ph type="sldNum" sz="quarter" idx="4"/>
          </p:nvPr>
        </p:nvSpPr>
        <p:spPr/>
        <p:txBody>
          <a:bodyPr/>
          <a:lstStyle/>
          <a:p>
            <a:fld id="{77F42D85-6D6D-4ED8-A207-576450FE2C32}" type="slidenum">
              <a:rPr lang="en-US" smtClean="0"/>
              <a:pPr/>
              <a:t>44</a:t>
            </a:fld>
            <a:endParaRPr lang="en-US" dirty="0"/>
          </a:p>
        </p:txBody>
      </p:sp>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t="14034" b="6713"/>
          <a:stretch/>
        </p:blipFill>
        <p:spPr>
          <a:xfrm>
            <a:off x="7467600" y="457200"/>
            <a:ext cx="4858660" cy="6248400"/>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5742602">
            <a:off x="6807053" y="1916433"/>
            <a:ext cx="981191" cy="981191"/>
          </a:xfrm>
          <a:prstGeom prst="rect">
            <a:avLst/>
          </a:prstGeom>
        </p:spPr>
      </p:pic>
    </p:spTree>
    <p:extLst>
      <p:ext uri="{BB962C8B-B14F-4D97-AF65-F5344CB8AC3E}">
        <p14:creationId xmlns:p14="http://schemas.microsoft.com/office/powerpoint/2010/main" val="37181091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5"/>
          </p:nvPr>
        </p:nvSpPr>
        <p:spPr>
          <a:xfrm>
            <a:off x="508000" y="2057400"/>
            <a:ext cx="9017000" cy="3733801"/>
          </a:xfrm>
        </p:spPr>
        <p:txBody>
          <a:bodyPr/>
          <a:lstStyle/>
          <a:p>
            <a:r>
              <a:rPr lang="en-US" dirty="0" smtClean="0"/>
              <a:t>CEO School is about raising your awareness about the tools that are available to your organization and business plan</a:t>
            </a:r>
          </a:p>
          <a:p>
            <a:r>
              <a:rPr lang="en-US" dirty="0" smtClean="0"/>
              <a:t>Engaging these tools requires that you be the catalyst to action</a:t>
            </a:r>
          </a:p>
          <a:p>
            <a:pPr lvl="1"/>
            <a:r>
              <a:rPr lang="en-US" dirty="0" smtClean="0"/>
              <a:t>My CU Today tools are for you</a:t>
            </a:r>
            <a:r>
              <a:rPr lang="en-US" i="1" dirty="0" smtClean="0"/>
              <a:t>...you on the move, </a:t>
            </a:r>
            <a:r>
              <a:rPr lang="en-US" i="1" dirty="0" smtClean="0"/>
              <a:t>using </a:t>
            </a:r>
            <a:r>
              <a:rPr lang="en-US" i="1" dirty="0" smtClean="0"/>
              <a:t>the devices that executives generally consider standard today</a:t>
            </a:r>
          </a:p>
          <a:p>
            <a:pPr lvl="1"/>
            <a:r>
              <a:rPr lang="en-US" dirty="0" smtClean="0"/>
              <a:t>My CU Today tools are for your Board...</a:t>
            </a:r>
            <a:r>
              <a:rPr lang="en-US" i="1" dirty="0" smtClean="0"/>
              <a:t>give them a login ID, give them an assignment, include them in the brainstorming around data, and change their experience </a:t>
            </a:r>
          </a:p>
          <a:p>
            <a:pPr lvl="1"/>
            <a:r>
              <a:rPr lang="en-US" dirty="0"/>
              <a:t>My CU Today tools </a:t>
            </a:r>
            <a:r>
              <a:rPr lang="en-US" dirty="0" smtClean="0"/>
              <a:t>are for anyone interested in your credit unions...</a:t>
            </a:r>
            <a:r>
              <a:rPr lang="en-US" i="1" dirty="0" smtClean="0"/>
              <a:t>earn the goodwill that comes </a:t>
            </a:r>
            <a:r>
              <a:rPr lang="en-US" i="1" dirty="0" smtClean="0"/>
              <a:t>from being </a:t>
            </a:r>
            <a:r>
              <a:rPr lang="en-US" i="1" dirty="0" smtClean="0"/>
              <a:t>an open book</a:t>
            </a:r>
            <a:endParaRPr lang="en-US" dirty="0" smtClean="0"/>
          </a:p>
          <a:p>
            <a:pPr lvl="1"/>
            <a:r>
              <a:rPr lang="en-US" dirty="0" smtClean="0"/>
              <a:t>My CU Today Plus tools are the beginning of marrying informed executives with the day-to-day line staff who use these tools within CU*BASE...</a:t>
            </a:r>
            <a:r>
              <a:rPr lang="en-US" i="1" dirty="0" smtClean="0"/>
              <a:t>team up and do more</a:t>
            </a:r>
            <a:endParaRPr lang="en-US" dirty="0"/>
          </a:p>
        </p:txBody>
      </p:sp>
      <p:sp>
        <p:nvSpPr>
          <p:cNvPr id="7" name="Subtitle 6"/>
          <p:cNvSpPr>
            <a:spLocks noGrp="1"/>
          </p:cNvSpPr>
          <p:nvPr>
            <p:ph type="subTitle" idx="14"/>
          </p:nvPr>
        </p:nvSpPr>
        <p:spPr/>
        <p:txBody>
          <a:bodyPr/>
          <a:lstStyle/>
          <a:p>
            <a:r>
              <a:rPr lang="en-US" dirty="0" smtClean="0"/>
              <a:t>Is it you?  General team members in their daily roles?  Or specialists?</a:t>
            </a:r>
            <a:endParaRPr lang="en-US" dirty="0"/>
          </a:p>
        </p:txBody>
      </p:sp>
      <p:sp>
        <p:nvSpPr>
          <p:cNvPr id="5" name="Title 4"/>
          <p:cNvSpPr>
            <a:spLocks noGrp="1"/>
          </p:cNvSpPr>
          <p:nvPr>
            <p:ph type="title"/>
          </p:nvPr>
        </p:nvSpPr>
        <p:spPr/>
        <p:txBody>
          <a:bodyPr/>
          <a:lstStyle/>
          <a:p>
            <a:r>
              <a:rPr lang="en-US" dirty="0" smtClean="0"/>
              <a:t>How Do You Determine Who Will Engage Your Data?</a:t>
            </a:r>
            <a:endParaRPr lang="en-US" dirty="0"/>
          </a:p>
        </p:txBody>
      </p:sp>
      <p:sp>
        <p:nvSpPr>
          <p:cNvPr id="6" name="Text Placeholder 5"/>
          <p:cNvSpPr>
            <a:spLocks noGrp="1"/>
          </p:cNvSpPr>
          <p:nvPr>
            <p:ph type="body" sz="quarter" idx="13"/>
          </p:nvPr>
        </p:nvSpPr>
        <p:spPr>
          <a:xfrm>
            <a:off x="5867400" y="5486401"/>
            <a:ext cx="5816600" cy="1023294"/>
          </a:xfrm>
        </p:spPr>
        <p:txBody>
          <a:bodyPr/>
          <a:lstStyle/>
          <a:p>
            <a:r>
              <a:rPr lang="en-US" dirty="0" smtClean="0"/>
              <a:t>You are the catalyst to culture change, but it takes the initiative to force your organization to develop the muscle memory to default to data, to default to automated tools...can you do it?</a:t>
            </a:r>
            <a:endParaRPr lang="en-US" dirty="0"/>
          </a:p>
        </p:txBody>
      </p:sp>
      <p:sp>
        <p:nvSpPr>
          <p:cNvPr id="2" name="Slide Number Placeholder 1"/>
          <p:cNvSpPr>
            <a:spLocks noGrp="1"/>
          </p:cNvSpPr>
          <p:nvPr>
            <p:ph type="sldNum" sz="quarter" idx="4"/>
          </p:nvPr>
        </p:nvSpPr>
        <p:spPr/>
        <p:txBody>
          <a:bodyPr/>
          <a:lstStyle/>
          <a:p>
            <a:fld id="{77F42D85-6D6D-4ED8-A207-576450FE2C32}" type="slidenum">
              <a:rPr lang="en-US" smtClean="0"/>
              <a:pPr/>
              <a:t>45</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2514600"/>
            <a:ext cx="1623474" cy="2044700"/>
          </a:xfrm>
          <a:prstGeom prst="rect">
            <a:avLst/>
          </a:prstGeom>
          <a:ln>
            <a:noFill/>
          </a:ln>
          <a:effectLst/>
        </p:spPr>
      </p:pic>
    </p:spTree>
    <p:extLst>
      <p:ext uri="{BB962C8B-B14F-4D97-AF65-F5344CB8AC3E}">
        <p14:creationId xmlns:p14="http://schemas.microsoft.com/office/powerpoint/2010/main" val="4094252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smtClean="0"/>
              <a:t>Building a Collaborative Bench of Data Analysts</a:t>
            </a:r>
            <a:endParaRPr lang="en-US" dirty="0"/>
          </a:p>
        </p:txBody>
      </p:sp>
      <p:sp>
        <p:nvSpPr>
          <p:cNvPr id="8" name="Subtitle 7"/>
          <p:cNvSpPr>
            <a:spLocks noGrp="1"/>
          </p:cNvSpPr>
          <p:nvPr>
            <p:ph type="subTitle" idx="1"/>
          </p:nvPr>
        </p:nvSpPr>
        <p:spPr>
          <a:xfrm>
            <a:off x="711200" y="5029200"/>
            <a:ext cx="5384800" cy="1066800"/>
          </a:xfrm>
        </p:spPr>
        <p:txBody>
          <a:bodyPr/>
          <a:lstStyle/>
          <a:p>
            <a:r>
              <a:rPr lang="en-US" dirty="0" smtClean="0"/>
              <a:t>Launching a project to crack the riddle that </a:t>
            </a:r>
            <a:br>
              <a:rPr lang="en-US" dirty="0" smtClean="0"/>
            </a:br>
            <a:r>
              <a:rPr lang="en-US" dirty="0" smtClean="0"/>
              <a:t>seems to challenge every organization: </a:t>
            </a:r>
            <a:br>
              <a:rPr lang="en-US" dirty="0" smtClean="0"/>
            </a:br>
            <a:r>
              <a:rPr lang="en-US" i="1" dirty="0" smtClean="0"/>
              <a:t>What to do next with all the data available to us?</a:t>
            </a:r>
            <a:endParaRPr lang="en-US" i="1" dirty="0"/>
          </a:p>
        </p:txBody>
      </p:sp>
      <p:sp>
        <p:nvSpPr>
          <p:cNvPr id="5" name="Slide Number Placeholder 4"/>
          <p:cNvSpPr>
            <a:spLocks noGrp="1"/>
          </p:cNvSpPr>
          <p:nvPr>
            <p:ph type="sldNum" sz="quarter" idx="4294967295"/>
          </p:nvPr>
        </p:nvSpPr>
        <p:spPr>
          <a:xfrm>
            <a:off x="0" y="6145213"/>
            <a:ext cx="812800" cy="365125"/>
          </a:xfrm>
        </p:spPr>
        <p:txBody>
          <a:bodyPr/>
          <a:lstStyle/>
          <a:p>
            <a:fld id="{77F42D85-6D6D-4ED8-A207-576450FE2C32}" type="slidenum">
              <a:rPr lang="en-US" smtClean="0"/>
              <a:pPr/>
              <a:t>46</a:t>
            </a:fld>
            <a:endParaRPr lang="en-US" dirty="0"/>
          </a:p>
        </p:txBody>
      </p:sp>
    </p:spTree>
    <p:extLst>
      <p:ext uri="{BB962C8B-B14F-4D97-AF65-F5344CB8AC3E}">
        <p14:creationId xmlns:p14="http://schemas.microsoft.com/office/powerpoint/2010/main" val="9697353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5"/>
            <p:extLst>
              <p:ext uri="{D42A27DB-BD31-4B8C-83A1-F6EECF244321}">
                <p14:modId xmlns:p14="http://schemas.microsoft.com/office/powerpoint/2010/main" val="3170439282"/>
              </p:ext>
            </p:extLst>
          </p:nvPr>
        </p:nvGraphicFramePr>
        <p:xfrm>
          <a:off x="508000" y="2057400"/>
          <a:ext cx="11150600" cy="3200400"/>
        </p:xfrm>
        <a:graphic>
          <a:graphicData uri="http://schemas.openxmlformats.org/drawingml/2006/table">
            <a:tbl>
              <a:tblPr bandRow="1">
                <a:tableStyleId>{5C22544A-7EE6-4342-B048-85BDC9FD1C3A}</a:tableStyleId>
              </a:tblPr>
              <a:tblGrid>
                <a:gridCol w="3454400"/>
                <a:gridCol w="76962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accent2"/>
                          </a:solidFill>
                        </a:rPr>
                        <a:t>Ask</a:t>
                      </a:r>
                      <a:r>
                        <a:rPr lang="en-US" dirty="0" smtClean="0">
                          <a:solidFill>
                            <a:schemeClr val="accent2"/>
                          </a:solidFill>
                        </a:rPr>
                        <a:t> </a:t>
                      </a:r>
                      <a:r>
                        <a:rPr lang="en-US" dirty="0" smtClean="0"/>
                        <a:t>a targeted question</a:t>
                      </a:r>
                      <a:endParaRPr lang="en-US" dirty="0"/>
                    </a:p>
                  </a:txBody>
                  <a:tcPr/>
                </a:tc>
                <a:tc>
                  <a:txBody>
                    <a:bodyPr/>
                    <a:lstStyle/>
                    <a:p>
                      <a:r>
                        <a:rPr lang="en-US" dirty="0" smtClean="0"/>
                        <a:t>The toolkits have more</a:t>
                      </a:r>
                      <a:r>
                        <a:rPr lang="en-US" baseline="0" dirty="0" smtClean="0"/>
                        <a:t> ways to ask a question from databases than ever before.  They serve more audiences than ever, and </a:t>
                      </a:r>
                      <a:r>
                        <a:rPr lang="en-US" sz="1800" b="1" kern="1200" baseline="0" dirty="0" smtClean="0">
                          <a:solidFill>
                            <a:schemeClr val="accent5">
                              <a:lumMod val="75000"/>
                            </a:schemeClr>
                          </a:solidFill>
                          <a:effectLst/>
                          <a:latin typeface="+mn-lt"/>
                          <a:ea typeface="+mn-ea"/>
                          <a:cs typeface="+mn-cs"/>
                        </a:rPr>
                        <a:t>have more reach than many of us even want to activate.</a:t>
                      </a:r>
                      <a:r>
                        <a:rPr lang="en-US" baseline="0" dirty="0" smtClean="0"/>
                        <a:t>  </a:t>
                      </a:r>
                      <a:endParaRPr lang="en-US" dirty="0"/>
                    </a:p>
                  </a:txBody>
                  <a:tcPr anchor="ct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accent2"/>
                          </a:solidFill>
                        </a:rPr>
                        <a:t>See</a:t>
                      </a:r>
                      <a:r>
                        <a:rPr lang="en-US" dirty="0" smtClean="0">
                          <a:solidFill>
                            <a:schemeClr val="accent2"/>
                          </a:solidFill>
                        </a:rPr>
                        <a:t> </a:t>
                      </a:r>
                      <a:r>
                        <a:rPr lang="en-US" dirty="0" smtClean="0"/>
                        <a:t>the potential members to contact</a:t>
                      </a:r>
                      <a:endParaRPr lang="en-US" dirty="0"/>
                    </a:p>
                  </a:txBody>
                  <a:tcPr/>
                </a:tc>
                <a:tc>
                  <a:txBody>
                    <a:bodyPr/>
                    <a:lstStyle/>
                    <a:p>
                      <a:r>
                        <a:rPr lang="en-US" dirty="0" smtClean="0"/>
                        <a:t>The</a:t>
                      </a:r>
                      <a:r>
                        <a:rPr lang="en-US" baseline="0" dirty="0" smtClean="0"/>
                        <a:t> toolkits present answers in more ways than before, but </a:t>
                      </a:r>
                      <a:r>
                        <a:rPr lang="en-US" sz="1800" b="1" kern="1200" baseline="0" dirty="0" smtClean="0">
                          <a:solidFill>
                            <a:schemeClr val="accent5">
                              <a:lumMod val="75000"/>
                            </a:schemeClr>
                          </a:solidFill>
                          <a:effectLst/>
                          <a:latin typeface="+mn-lt"/>
                          <a:ea typeface="+mn-ea"/>
                          <a:cs typeface="+mn-cs"/>
                        </a:rPr>
                        <a:t>do we see the clues about what to do next as clearly as we should?</a:t>
                      </a:r>
                      <a:endParaRPr lang="en-US" sz="1800" b="1" kern="1200" baseline="0" dirty="0">
                        <a:solidFill>
                          <a:schemeClr val="accent5">
                            <a:lumMod val="75000"/>
                          </a:schemeClr>
                        </a:solidFill>
                        <a:effectLst/>
                        <a:latin typeface="+mn-lt"/>
                        <a:ea typeface="+mn-ea"/>
                        <a:cs typeface="+mn-cs"/>
                      </a:endParaRPr>
                    </a:p>
                  </a:txBody>
                  <a:tcPr anchor="ct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accent2"/>
                          </a:solidFill>
                        </a:rPr>
                        <a:t>Act</a:t>
                      </a:r>
                      <a:r>
                        <a:rPr lang="en-US" dirty="0" smtClean="0">
                          <a:solidFill>
                            <a:schemeClr val="accent2"/>
                          </a:solidFill>
                        </a:rPr>
                        <a:t> </a:t>
                      </a:r>
                      <a:r>
                        <a:rPr lang="en-US" dirty="0" smtClean="0"/>
                        <a:t>on the potential with intent: the message with the method</a:t>
                      </a:r>
                      <a:endParaRPr lang="en-US" dirty="0"/>
                    </a:p>
                  </a:txBody>
                  <a:tcPr/>
                </a:tc>
                <a:tc>
                  <a:txBody>
                    <a:bodyPr/>
                    <a:lstStyle/>
                    <a:p>
                      <a:r>
                        <a:rPr lang="en-US" dirty="0" smtClean="0"/>
                        <a:t>Our network is well on the way to having more shared</a:t>
                      </a:r>
                      <a:r>
                        <a:rPr lang="en-US" baseline="0" dirty="0" smtClean="0"/>
                        <a:t> resources to reach out to members than ever before.  Our investments in online retailing will create more virtual contact sites than ever.  </a:t>
                      </a:r>
                      <a:r>
                        <a:rPr lang="en-US" b="1" baseline="0" dirty="0" smtClean="0">
                          <a:solidFill>
                            <a:schemeClr val="accent5">
                              <a:lumMod val="75000"/>
                            </a:schemeClr>
                          </a:solidFill>
                          <a:effectLst/>
                        </a:rPr>
                        <a:t>Will we know what do when members respond?</a:t>
                      </a:r>
                      <a:endParaRPr lang="en-US" b="1" dirty="0">
                        <a:solidFill>
                          <a:schemeClr val="accent5">
                            <a:lumMod val="75000"/>
                          </a:schemeClr>
                        </a:solidFill>
                        <a:effectLst/>
                      </a:endParaRPr>
                    </a:p>
                  </a:txBody>
                  <a:tcPr anchor="ct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accent2"/>
                          </a:solidFill>
                        </a:rPr>
                        <a:t>Profit</a:t>
                      </a:r>
                      <a:r>
                        <a:rPr lang="en-US" dirty="0" smtClean="0">
                          <a:solidFill>
                            <a:schemeClr val="accent2"/>
                          </a:solidFill>
                        </a:rPr>
                        <a:t> </a:t>
                      </a:r>
                      <a:r>
                        <a:rPr lang="en-US" dirty="0" smtClean="0"/>
                        <a:t>(you’re on your own here)</a:t>
                      </a:r>
                    </a:p>
                  </a:txBody>
                  <a:tcPr/>
                </a:tc>
                <a:tc>
                  <a:txBody>
                    <a:bodyPr/>
                    <a:lstStyle/>
                    <a:p>
                      <a:r>
                        <a:rPr lang="en-US" dirty="0" smtClean="0"/>
                        <a:t>While</a:t>
                      </a:r>
                      <a:r>
                        <a:rPr lang="en-US" baseline="0" dirty="0" smtClean="0"/>
                        <a:t> some CUs seem to profit from mastering their data, as a collective </a:t>
                      </a:r>
                      <a:r>
                        <a:rPr lang="en-US" sz="1800" b="1" kern="1200" baseline="0" dirty="0" smtClean="0">
                          <a:solidFill>
                            <a:schemeClr val="accent5">
                              <a:lumMod val="75000"/>
                            </a:schemeClr>
                          </a:solidFill>
                          <a:effectLst/>
                          <a:latin typeface="+mn-lt"/>
                          <a:ea typeface="+mn-ea"/>
                          <a:cs typeface="+mn-cs"/>
                        </a:rPr>
                        <a:t>can we afford to invest so much and wait so long for people to catch on?</a:t>
                      </a:r>
                      <a:endParaRPr lang="en-US" sz="1800" b="1" kern="1200" baseline="0" dirty="0">
                        <a:solidFill>
                          <a:schemeClr val="accent5">
                            <a:lumMod val="75000"/>
                          </a:schemeClr>
                        </a:solidFill>
                        <a:effectLst/>
                        <a:latin typeface="+mn-lt"/>
                        <a:ea typeface="+mn-ea"/>
                        <a:cs typeface="+mn-cs"/>
                      </a:endParaRPr>
                    </a:p>
                  </a:txBody>
                  <a:tcPr anchor="ctr"/>
                </a:tc>
              </a:tr>
            </a:tbl>
          </a:graphicData>
        </a:graphic>
      </p:graphicFrame>
      <p:sp>
        <p:nvSpPr>
          <p:cNvPr id="3" name="Subtitle 2"/>
          <p:cNvSpPr>
            <a:spLocks noGrp="1"/>
          </p:cNvSpPr>
          <p:nvPr>
            <p:ph type="subTitle" idx="14"/>
          </p:nvPr>
        </p:nvSpPr>
        <p:spPr/>
        <p:txBody>
          <a:bodyPr/>
          <a:lstStyle/>
          <a:p>
            <a:r>
              <a:rPr lang="en-US" dirty="0" smtClean="0"/>
              <a:t>We’ve done the easy stuff, but the experts tell us we have a long way to go</a:t>
            </a:r>
            <a:endParaRPr lang="en-US" dirty="0"/>
          </a:p>
        </p:txBody>
      </p:sp>
      <p:sp>
        <p:nvSpPr>
          <p:cNvPr id="4" name="Title 3"/>
          <p:cNvSpPr>
            <a:spLocks noGrp="1"/>
          </p:cNvSpPr>
          <p:nvPr>
            <p:ph type="title"/>
          </p:nvPr>
        </p:nvSpPr>
        <p:spPr/>
        <p:txBody>
          <a:bodyPr/>
          <a:lstStyle/>
          <a:p>
            <a:r>
              <a:rPr lang="en-US" dirty="0" smtClean="0"/>
              <a:t>Where are we, and where do we go from here?</a:t>
            </a:r>
            <a:endParaRPr lang="en-US" dirty="0"/>
          </a:p>
        </p:txBody>
      </p:sp>
      <p:sp>
        <p:nvSpPr>
          <p:cNvPr id="5" name="Slide Number Placeholder 4"/>
          <p:cNvSpPr>
            <a:spLocks noGrp="1"/>
          </p:cNvSpPr>
          <p:nvPr>
            <p:ph type="sldNum" sz="quarter" idx="4"/>
          </p:nvPr>
        </p:nvSpPr>
        <p:spPr/>
        <p:txBody>
          <a:bodyPr/>
          <a:lstStyle/>
          <a:p>
            <a:fld id="{77F42D85-6D6D-4ED8-A207-576450FE2C32}" type="slidenum">
              <a:rPr lang="en-US" smtClean="0"/>
              <a:pPr/>
              <a:t>47</a:t>
            </a:fld>
            <a:endParaRPr lang="en-US" dirty="0"/>
          </a:p>
        </p:txBody>
      </p:sp>
      <p:sp>
        <p:nvSpPr>
          <p:cNvPr id="6" name="Text Placeholder 5"/>
          <p:cNvSpPr>
            <a:spLocks noGrp="1"/>
          </p:cNvSpPr>
          <p:nvPr>
            <p:ph type="body" sz="quarter" idx="13"/>
          </p:nvPr>
        </p:nvSpPr>
        <p:spPr/>
        <p:txBody>
          <a:bodyPr/>
          <a:lstStyle/>
          <a:p>
            <a:r>
              <a:rPr lang="en-US" dirty="0" smtClean="0"/>
              <a:t>It’s time to activate a network of analysts and drive home the value of our data and the results we can harvest with our members</a:t>
            </a:r>
            <a:endParaRPr lang="en-US" dirty="0"/>
          </a:p>
        </p:txBody>
      </p:sp>
    </p:spTree>
    <p:extLst>
      <p:ext uri="{BB962C8B-B14F-4D97-AF65-F5344CB8AC3E}">
        <p14:creationId xmlns:p14="http://schemas.microsoft.com/office/powerpoint/2010/main" val="18867852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5"/>
          </p:nvPr>
        </p:nvSpPr>
        <p:spPr/>
        <p:txBody>
          <a:bodyPr/>
          <a:lstStyle/>
          <a:p>
            <a:r>
              <a:rPr lang="en-US" dirty="0" smtClean="0"/>
              <a:t>Show me something once and you pique my interest</a:t>
            </a:r>
          </a:p>
          <a:p>
            <a:pPr lvl="1"/>
            <a:r>
              <a:rPr lang="en-US" dirty="0" smtClean="0"/>
              <a:t>In this economy, anything data intensive sells</a:t>
            </a:r>
          </a:p>
          <a:p>
            <a:pPr lvl="1"/>
            <a:r>
              <a:rPr lang="en-US" dirty="0" smtClean="0"/>
              <a:t>In today’s CU industry, CUs feel like they don’t have enough information to win</a:t>
            </a:r>
          </a:p>
          <a:p>
            <a:pPr lvl="1"/>
            <a:r>
              <a:rPr lang="en-US" dirty="0" smtClean="0"/>
              <a:t>In our network, we’re not sure we have enough human resources to turn information into knowledge</a:t>
            </a:r>
          </a:p>
          <a:p>
            <a:r>
              <a:rPr lang="en-US" dirty="0" smtClean="0"/>
              <a:t>Show me something as it changes over time and you’ll put me to work! </a:t>
            </a:r>
          </a:p>
          <a:p>
            <a:pPr lvl="1"/>
            <a:r>
              <a:rPr lang="en-US" dirty="0" smtClean="0"/>
              <a:t>We have put marketers and outbound campaigners to work, but who else?</a:t>
            </a:r>
          </a:p>
          <a:p>
            <a:pPr lvl="1"/>
            <a:r>
              <a:rPr lang="en-US" dirty="0" smtClean="0"/>
              <a:t>We see spontaneous, one-off efforts around data presentation, but it hasn’t become as routine as we’d hoped</a:t>
            </a:r>
          </a:p>
          <a:p>
            <a:pPr lvl="1"/>
            <a:r>
              <a:rPr lang="en-US" dirty="0" smtClean="0"/>
              <a:t>There’s debate about the data processing styles but not a lot about the art of analyzing the data</a:t>
            </a:r>
          </a:p>
          <a:p>
            <a:pPr lvl="1"/>
            <a:endParaRPr lang="en-US" dirty="0" smtClean="0"/>
          </a:p>
          <a:p>
            <a:endParaRPr lang="en-US" dirty="0"/>
          </a:p>
        </p:txBody>
      </p:sp>
      <p:sp>
        <p:nvSpPr>
          <p:cNvPr id="3" name="Subtitle 2"/>
          <p:cNvSpPr>
            <a:spLocks noGrp="1"/>
          </p:cNvSpPr>
          <p:nvPr>
            <p:ph type="subTitle" idx="14"/>
          </p:nvPr>
        </p:nvSpPr>
        <p:spPr/>
        <p:txBody>
          <a:bodyPr/>
          <a:lstStyle/>
          <a:p>
            <a:r>
              <a:rPr lang="en-US" smtClean="0"/>
              <a:t>Our CUs like these ideas, but can they realistically consume these strategies?</a:t>
            </a:r>
            <a:endParaRPr lang="en-US" dirty="0"/>
          </a:p>
        </p:txBody>
      </p:sp>
      <p:sp>
        <p:nvSpPr>
          <p:cNvPr id="4" name="Title 3"/>
          <p:cNvSpPr>
            <a:spLocks noGrp="1"/>
          </p:cNvSpPr>
          <p:nvPr>
            <p:ph type="title"/>
          </p:nvPr>
        </p:nvSpPr>
        <p:spPr/>
        <p:txBody>
          <a:bodyPr/>
          <a:lstStyle/>
          <a:p>
            <a:r>
              <a:rPr lang="en-US" smtClean="0"/>
              <a:t>Have we over-built based on our network’s response?</a:t>
            </a:r>
            <a:endParaRPr lang="en-US" dirty="0"/>
          </a:p>
        </p:txBody>
      </p:sp>
      <p:sp>
        <p:nvSpPr>
          <p:cNvPr id="5" name="Slide Number Placeholder 4"/>
          <p:cNvSpPr>
            <a:spLocks noGrp="1"/>
          </p:cNvSpPr>
          <p:nvPr>
            <p:ph type="sldNum" sz="quarter" idx="4"/>
          </p:nvPr>
        </p:nvSpPr>
        <p:spPr/>
        <p:txBody>
          <a:bodyPr/>
          <a:lstStyle/>
          <a:p>
            <a:fld id="{77F42D85-6D6D-4ED8-A207-576450FE2C32}" type="slidenum">
              <a:rPr lang="en-US" smtClean="0"/>
              <a:pPr/>
              <a:t>48</a:t>
            </a:fld>
            <a:endParaRPr lang="en-US" dirty="0"/>
          </a:p>
        </p:txBody>
      </p:sp>
      <p:sp>
        <p:nvSpPr>
          <p:cNvPr id="6" name="Text Placeholder 5"/>
          <p:cNvSpPr>
            <a:spLocks noGrp="1"/>
          </p:cNvSpPr>
          <p:nvPr>
            <p:ph type="body" sz="quarter" idx="13"/>
          </p:nvPr>
        </p:nvSpPr>
        <p:spPr>
          <a:xfrm>
            <a:off x="6553200" y="5486401"/>
            <a:ext cx="5130800" cy="1023294"/>
          </a:xfrm>
        </p:spPr>
        <p:txBody>
          <a:bodyPr/>
          <a:lstStyle/>
          <a:p>
            <a:r>
              <a:rPr lang="en-US" dirty="0" smtClean="0"/>
              <a:t>For our network to go to the next level, I think it’s time we get very serious about building a bench of analysts who are </a:t>
            </a:r>
            <a:r>
              <a:rPr lang="en-US" dirty="0" smtClean="0">
                <a:solidFill>
                  <a:schemeClr val="accent3">
                    <a:lumMod val="75000"/>
                  </a:schemeClr>
                </a:solidFill>
              </a:rPr>
              <a:t>focused on the return from analyzing data </a:t>
            </a:r>
            <a:r>
              <a:rPr lang="en-US" dirty="0" smtClean="0"/>
              <a:t>as their day jobs, more than on selling toolkits</a:t>
            </a:r>
            <a:endParaRPr lang="en-US" dirty="0"/>
          </a:p>
        </p:txBody>
      </p:sp>
    </p:spTree>
    <p:extLst>
      <p:ext uri="{BB962C8B-B14F-4D97-AF65-F5344CB8AC3E}">
        <p14:creationId xmlns:p14="http://schemas.microsoft.com/office/powerpoint/2010/main" val="3434885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5"/>
          </p:nvPr>
        </p:nvSpPr>
        <p:spPr/>
        <p:txBody>
          <a:bodyPr/>
          <a:lstStyle/>
          <a:p>
            <a:r>
              <a:rPr lang="en-US" dirty="0" smtClean="0"/>
              <a:t>For you, the question may look more like this:</a:t>
            </a:r>
            <a:endParaRPr lang="en-US" dirty="0"/>
          </a:p>
        </p:txBody>
      </p:sp>
      <p:sp>
        <p:nvSpPr>
          <p:cNvPr id="3" name="Subtitle 2"/>
          <p:cNvSpPr>
            <a:spLocks noGrp="1"/>
          </p:cNvSpPr>
          <p:nvPr>
            <p:ph type="subTitle" idx="14"/>
          </p:nvPr>
        </p:nvSpPr>
        <p:spPr/>
        <p:txBody>
          <a:bodyPr/>
          <a:lstStyle/>
          <a:p>
            <a:r>
              <a:rPr lang="en-US" dirty="0"/>
              <a:t>Our CUs like these ideas, but can they realistically consume these strategies?</a:t>
            </a:r>
          </a:p>
          <a:p>
            <a:endParaRPr lang="en-US" dirty="0"/>
          </a:p>
        </p:txBody>
      </p:sp>
      <p:sp>
        <p:nvSpPr>
          <p:cNvPr id="4" name="Title 3"/>
          <p:cNvSpPr>
            <a:spLocks noGrp="1"/>
          </p:cNvSpPr>
          <p:nvPr>
            <p:ph type="title"/>
          </p:nvPr>
        </p:nvSpPr>
        <p:spPr/>
        <p:txBody>
          <a:bodyPr/>
          <a:lstStyle/>
          <a:p>
            <a:r>
              <a:rPr lang="en-US" dirty="0"/>
              <a:t>Have we over-built based on our network’s response?</a:t>
            </a:r>
          </a:p>
        </p:txBody>
      </p:sp>
      <p:sp>
        <p:nvSpPr>
          <p:cNvPr id="5" name="Slide Number Placeholder 4"/>
          <p:cNvSpPr>
            <a:spLocks noGrp="1"/>
          </p:cNvSpPr>
          <p:nvPr>
            <p:ph type="sldNum" sz="quarter" idx="4"/>
          </p:nvPr>
        </p:nvSpPr>
        <p:spPr/>
        <p:txBody>
          <a:bodyPr/>
          <a:lstStyle/>
          <a:p>
            <a:fld id="{77F42D85-6D6D-4ED8-A207-576450FE2C32}" type="slidenum">
              <a:rPr lang="en-US" smtClean="0"/>
              <a:pPr/>
              <a:t>49</a:t>
            </a:fld>
            <a:endParaRPr lang="en-US" dirty="0"/>
          </a:p>
        </p:txBody>
      </p:sp>
      <p:sp>
        <p:nvSpPr>
          <p:cNvPr id="6" name="Text Placeholder 5"/>
          <p:cNvSpPr>
            <a:spLocks noGrp="1"/>
          </p:cNvSpPr>
          <p:nvPr>
            <p:ph type="body" sz="quarter" idx="13"/>
          </p:nvPr>
        </p:nvSpPr>
        <p:spPr>
          <a:xfrm>
            <a:off x="6629400" y="5486401"/>
            <a:ext cx="5054600" cy="1023294"/>
          </a:xfrm>
        </p:spPr>
        <p:txBody>
          <a:bodyPr/>
          <a:lstStyle/>
          <a:p>
            <a:r>
              <a:rPr lang="en-US" dirty="0" smtClean="0"/>
              <a:t>For all of us, the trick in transitioning to new skills and business models is balancing the old with the new</a:t>
            </a:r>
          </a:p>
          <a:p>
            <a:pPr>
              <a:spcBef>
                <a:spcPts val="1200"/>
              </a:spcBef>
            </a:pPr>
            <a:r>
              <a:rPr lang="en-US" dirty="0" smtClean="0"/>
              <a:t>When everyone is so busy fulfilling the current value proposition, can they change and see how a new one might take them to new heights?</a:t>
            </a:r>
            <a:endParaRPr lang="en-US" dirty="0"/>
          </a:p>
        </p:txBody>
      </p:sp>
      <p:sp>
        <p:nvSpPr>
          <p:cNvPr id="7" name="Flowchart: Document 6"/>
          <p:cNvSpPr/>
          <p:nvPr/>
        </p:nvSpPr>
        <p:spPr>
          <a:xfrm>
            <a:off x="914400" y="2628680"/>
            <a:ext cx="7848600" cy="2407801"/>
          </a:xfrm>
          <a:prstGeom prst="flowChartDocumen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400" dirty="0" smtClean="0">
                <a:solidFill>
                  <a:schemeClr val="tx2"/>
                </a:solidFill>
              </a:rPr>
              <a:t>“For </a:t>
            </a:r>
            <a:r>
              <a:rPr lang="en-US" sz="2400" b="1" dirty="0" smtClean="0">
                <a:solidFill>
                  <a:schemeClr val="accent2"/>
                </a:solidFill>
              </a:rPr>
              <a:t>credit unions </a:t>
            </a:r>
            <a:r>
              <a:rPr lang="en-US" sz="2400" dirty="0" smtClean="0">
                <a:solidFill>
                  <a:schemeClr val="tx2"/>
                </a:solidFill>
              </a:rPr>
              <a:t>to </a:t>
            </a:r>
            <a:r>
              <a:rPr lang="en-US" sz="2400" dirty="0">
                <a:solidFill>
                  <a:schemeClr val="tx2"/>
                </a:solidFill>
              </a:rPr>
              <a:t>go to the next level, I think it’s time </a:t>
            </a:r>
            <a:r>
              <a:rPr lang="en-US" sz="2400" dirty="0" smtClean="0">
                <a:solidFill>
                  <a:schemeClr val="tx2"/>
                </a:solidFill>
              </a:rPr>
              <a:t>they get </a:t>
            </a:r>
            <a:r>
              <a:rPr lang="en-US" sz="2400" dirty="0">
                <a:solidFill>
                  <a:schemeClr val="tx2"/>
                </a:solidFill>
              </a:rPr>
              <a:t>very serious about building a bench of analysts who are focused on the return from analyzing </a:t>
            </a:r>
            <a:r>
              <a:rPr lang="en-US" sz="2400" dirty="0" smtClean="0">
                <a:solidFill>
                  <a:schemeClr val="tx2"/>
                </a:solidFill>
              </a:rPr>
              <a:t>data as their day job, </a:t>
            </a:r>
            <a:r>
              <a:rPr lang="en-US" sz="2400" dirty="0">
                <a:solidFill>
                  <a:schemeClr val="tx2"/>
                </a:solidFill>
              </a:rPr>
              <a:t>more than on selling </a:t>
            </a:r>
            <a:r>
              <a:rPr lang="en-US" sz="2400" b="1" dirty="0" smtClean="0">
                <a:solidFill>
                  <a:schemeClr val="accent2"/>
                </a:solidFill>
              </a:rPr>
              <a:t>memberships, accounts, or even convenience</a:t>
            </a:r>
            <a:r>
              <a:rPr lang="en-US" sz="2400" dirty="0" smtClean="0">
                <a:solidFill>
                  <a:schemeClr val="tx2"/>
                </a:solidFill>
              </a:rPr>
              <a:t>”</a:t>
            </a:r>
            <a:endParaRPr lang="en-US" sz="2400" b="1" dirty="0">
              <a:solidFill>
                <a:schemeClr val="tx2"/>
              </a:solidFill>
            </a:endParaRPr>
          </a:p>
        </p:txBody>
      </p:sp>
    </p:spTree>
    <p:extLst>
      <p:ext uri="{BB962C8B-B14F-4D97-AF65-F5344CB8AC3E}">
        <p14:creationId xmlns:p14="http://schemas.microsoft.com/office/powerpoint/2010/main" val="24211736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64660" y="2102340"/>
            <a:ext cx="3693160" cy="27466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smtClean="0"/>
              <a:t>Actionable</a:t>
            </a:r>
            <a:endParaRPr lang="en-US" dirty="0"/>
          </a:p>
        </p:txBody>
      </p:sp>
      <p:sp>
        <p:nvSpPr>
          <p:cNvPr id="2" name="Content Placeholder 1"/>
          <p:cNvSpPr>
            <a:spLocks noGrp="1"/>
          </p:cNvSpPr>
          <p:nvPr>
            <p:ph idx="1"/>
          </p:nvPr>
        </p:nvSpPr>
        <p:spPr>
          <a:xfrm>
            <a:off x="508000" y="2438400"/>
            <a:ext cx="3566160" cy="3352801"/>
          </a:xfrm>
        </p:spPr>
        <p:txBody>
          <a:bodyPr/>
          <a:lstStyle/>
          <a:p>
            <a:r>
              <a:rPr lang="en-US" b="1" dirty="0" smtClean="0">
                <a:solidFill>
                  <a:schemeClr val="accent5"/>
                </a:solidFill>
              </a:rPr>
              <a:t>Analysis with an expected outcome: </a:t>
            </a:r>
            <a:r>
              <a:rPr lang="en-US" b="1" i="1" dirty="0" smtClean="0">
                <a:solidFill>
                  <a:schemeClr val="accent5"/>
                </a:solidFill>
              </a:rPr>
              <a:t>I will act</a:t>
            </a:r>
          </a:p>
          <a:p>
            <a:pPr lvl="1"/>
            <a:r>
              <a:rPr lang="en-US" sz="1600" dirty="0" smtClean="0"/>
              <a:t>Before you ask for data, before you read a report, before you hear a proposal for action, you already anticipate doing something</a:t>
            </a:r>
          </a:p>
          <a:p>
            <a:pPr lvl="1"/>
            <a:r>
              <a:rPr lang="en-US" sz="1600" dirty="0" smtClean="0"/>
              <a:t>Data is not just noise to you</a:t>
            </a:r>
            <a:endParaRPr lang="en-US" sz="1600" dirty="0"/>
          </a:p>
        </p:txBody>
      </p:sp>
      <p:sp>
        <p:nvSpPr>
          <p:cNvPr id="3" name="Subtitle 2"/>
          <p:cNvSpPr>
            <a:spLocks noGrp="1"/>
          </p:cNvSpPr>
          <p:nvPr>
            <p:ph type="subTitle" idx="14"/>
          </p:nvPr>
        </p:nvSpPr>
        <p:spPr/>
        <p:txBody>
          <a:bodyPr/>
          <a:lstStyle/>
          <a:p>
            <a:r>
              <a:rPr lang="en-US" dirty="0" smtClean="0"/>
              <a:t>are you building a culture driven by data awareness?</a:t>
            </a:r>
            <a:endParaRPr lang="en-US" dirty="0"/>
          </a:p>
        </p:txBody>
      </p:sp>
      <p:sp>
        <p:nvSpPr>
          <p:cNvPr id="4" name="Title 3"/>
          <p:cNvSpPr>
            <a:spLocks noGrp="1"/>
          </p:cNvSpPr>
          <p:nvPr>
            <p:ph type="title"/>
          </p:nvPr>
        </p:nvSpPr>
        <p:spPr/>
        <p:txBody>
          <a:bodyPr/>
          <a:lstStyle/>
          <a:p>
            <a:r>
              <a:rPr lang="en-US" dirty="0" smtClean="0"/>
              <a:t>Before CU Employee Push the Buttons, a Leader Must Push Theirs</a:t>
            </a:r>
            <a:endParaRPr lang="en-US" dirty="0"/>
          </a:p>
        </p:txBody>
      </p:sp>
      <p:sp>
        <p:nvSpPr>
          <p:cNvPr id="5" name="Slide Number Placeholder 4"/>
          <p:cNvSpPr>
            <a:spLocks noGrp="1"/>
          </p:cNvSpPr>
          <p:nvPr>
            <p:ph type="sldNum" sz="quarter" idx="4"/>
          </p:nvPr>
        </p:nvSpPr>
        <p:spPr/>
        <p:txBody>
          <a:bodyPr/>
          <a:lstStyle/>
          <a:p>
            <a:fld id="{77F42D85-6D6D-4ED8-A207-576450FE2C32}" type="slidenum">
              <a:rPr lang="en-US" smtClean="0"/>
              <a:pPr/>
              <a:t>5</a:t>
            </a:fld>
            <a:endParaRPr lang="en-US" dirty="0"/>
          </a:p>
        </p:txBody>
      </p:sp>
      <p:sp>
        <p:nvSpPr>
          <p:cNvPr id="15" name="Content Placeholder 14"/>
          <p:cNvSpPr>
            <a:spLocks noGrp="1"/>
          </p:cNvSpPr>
          <p:nvPr>
            <p:ph sz="quarter" idx="15"/>
          </p:nvPr>
        </p:nvSpPr>
        <p:spPr>
          <a:xfrm>
            <a:off x="4330701" y="2438400"/>
            <a:ext cx="3566160" cy="3352800"/>
          </a:xfrm>
        </p:spPr>
        <p:txBody>
          <a:bodyPr/>
          <a:lstStyle/>
          <a:p>
            <a:r>
              <a:rPr lang="en-US" b="1" dirty="0">
                <a:solidFill>
                  <a:schemeClr val="accent5"/>
                </a:solidFill>
              </a:rPr>
              <a:t>The ability to analyze: </a:t>
            </a:r>
            <a:r>
              <a:rPr lang="en-US" b="1" i="1" dirty="0">
                <a:solidFill>
                  <a:schemeClr val="accent5"/>
                </a:solidFill>
              </a:rPr>
              <a:t>A budgeted commitment</a:t>
            </a:r>
          </a:p>
          <a:p>
            <a:pPr lvl="1"/>
            <a:r>
              <a:rPr lang="en-US" sz="1600" dirty="0"/>
              <a:t>You’ve prioritized analysis, put some of your best thinkers on the project, budgeted time and cash to the project, and you’re determined to get an ROI on the data work you do</a:t>
            </a:r>
          </a:p>
          <a:p>
            <a:endParaRPr lang="en-US" sz="2400" dirty="0"/>
          </a:p>
        </p:txBody>
      </p:sp>
      <p:sp>
        <p:nvSpPr>
          <p:cNvPr id="16" name="Content Placeholder 15"/>
          <p:cNvSpPr>
            <a:spLocks noGrp="1"/>
          </p:cNvSpPr>
          <p:nvPr>
            <p:ph sz="quarter" idx="16"/>
          </p:nvPr>
        </p:nvSpPr>
        <p:spPr>
          <a:xfrm>
            <a:off x="8153402" y="2438400"/>
            <a:ext cx="3566160" cy="3352800"/>
          </a:xfrm>
        </p:spPr>
        <p:txBody>
          <a:bodyPr/>
          <a:lstStyle/>
          <a:p>
            <a:r>
              <a:rPr lang="en-US" b="1" dirty="0">
                <a:solidFill>
                  <a:schemeClr val="accent5"/>
                </a:solidFill>
              </a:rPr>
              <a:t>A manner in which a problem is solved: </a:t>
            </a:r>
            <a:r>
              <a:rPr lang="en-US" b="1" i="1" dirty="0">
                <a:solidFill>
                  <a:schemeClr val="accent5"/>
                </a:solidFill>
              </a:rPr>
              <a:t>A plan</a:t>
            </a:r>
          </a:p>
          <a:p>
            <a:pPr lvl="1"/>
            <a:r>
              <a:rPr lang="en-US" sz="1600" dirty="0"/>
              <a:t>You’ve made a commitment to yourself and your Board that this is a management priority and approach</a:t>
            </a:r>
          </a:p>
          <a:p>
            <a:pPr lvl="1"/>
            <a:r>
              <a:rPr lang="en-US" sz="1600" dirty="0"/>
              <a:t>You’ve sold it as one of your talents</a:t>
            </a:r>
          </a:p>
          <a:p>
            <a:endParaRPr lang="en-US" dirty="0"/>
          </a:p>
          <a:p>
            <a:endParaRPr lang="en-US" sz="2400" dirty="0"/>
          </a:p>
        </p:txBody>
      </p:sp>
      <p:sp>
        <p:nvSpPr>
          <p:cNvPr id="10" name="Explosion 1 9"/>
          <p:cNvSpPr/>
          <p:nvPr/>
        </p:nvSpPr>
        <p:spPr>
          <a:xfrm>
            <a:off x="738462" y="4628927"/>
            <a:ext cx="3191564" cy="1867091"/>
          </a:xfrm>
          <a:prstGeom prst="irregularSeal1">
            <a:avLst/>
          </a:prstGeom>
        </p:spPr>
        <p:style>
          <a:lnRef idx="0">
            <a:schemeClr val="accent1"/>
          </a:lnRef>
          <a:fillRef idx="3">
            <a:schemeClr val="accent1"/>
          </a:fillRef>
          <a:effectRef idx="3">
            <a:schemeClr val="accent1"/>
          </a:effectRef>
          <a:fontRef idx="minor">
            <a:schemeClr val="lt1"/>
          </a:fontRef>
        </p:style>
        <p:txBody>
          <a:bodyPr wrap="square" lIns="45720" tIns="9144" rIns="45720" bIns="9144" rtlCol="0" anchor="ctr">
            <a:spAutoFit/>
          </a:bodyPr>
          <a:lstStyle/>
          <a:p>
            <a:pPr algn="ctr"/>
            <a:r>
              <a:rPr lang="en-US" sz="1400" dirty="0"/>
              <a:t>You’re here to commit to action by knowing what is possible</a:t>
            </a:r>
          </a:p>
        </p:txBody>
      </p:sp>
      <p:sp>
        <p:nvSpPr>
          <p:cNvPr id="11" name="Explosion 1 10"/>
          <p:cNvSpPr/>
          <p:nvPr/>
        </p:nvSpPr>
        <p:spPr>
          <a:xfrm>
            <a:off x="4572000" y="4419600"/>
            <a:ext cx="3285725" cy="2472166"/>
          </a:xfrm>
          <a:prstGeom prst="irregularSeal1">
            <a:avLst/>
          </a:prstGeom>
        </p:spPr>
        <p:style>
          <a:lnRef idx="0">
            <a:schemeClr val="accent1"/>
          </a:lnRef>
          <a:fillRef idx="3">
            <a:schemeClr val="accent1"/>
          </a:fillRef>
          <a:effectRef idx="3">
            <a:schemeClr val="accent1"/>
          </a:effectRef>
          <a:fontRef idx="minor">
            <a:schemeClr val="lt1"/>
          </a:fontRef>
        </p:style>
        <p:txBody>
          <a:bodyPr wrap="square" lIns="45720" tIns="9144" rIns="45720" bIns="9144" rtlCol="0" anchor="ctr">
            <a:spAutoFit/>
          </a:bodyPr>
          <a:lstStyle/>
          <a:p>
            <a:pPr algn="ctr"/>
            <a:r>
              <a:rPr lang="en-US" sz="1400" dirty="0"/>
              <a:t>How could CU*Answers build a collaborative investment for analysis?</a:t>
            </a:r>
          </a:p>
        </p:txBody>
      </p:sp>
      <p:sp>
        <p:nvSpPr>
          <p:cNvPr id="12" name="Explosion 1 11"/>
          <p:cNvSpPr/>
          <p:nvPr/>
        </p:nvSpPr>
        <p:spPr>
          <a:xfrm>
            <a:off x="8153400" y="4419600"/>
            <a:ext cx="3966837" cy="2472166"/>
          </a:xfrm>
          <a:prstGeom prst="irregularSeal1">
            <a:avLst/>
          </a:prstGeom>
        </p:spPr>
        <p:style>
          <a:lnRef idx="0">
            <a:schemeClr val="accent1"/>
          </a:lnRef>
          <a:fillRef idx="3">
            <a:schemeClr val="accent1"/>
          </a:fillRef>
          <a:effectRef idx="3">
            <a:schemeClr val="accent1"/>
          </a:effectRef>
          <a:fontRef idx="minor">
            <a:schemeClr val="lt1"/>
          </a:fontRef>
        </p:style>
        <p:txBody>
          <a:bodyPr wrap="square" lIns="45720" tIns="9144" rIns="45720" bIns="9144" rtlCol="0" anchor="ctr">
            <a:spAutoFit/>
          </a:bodyPr>
          <a:lstStyle/>
          <a:p>
            <a:pPr algn="ctr"/>
            <a:r>
              <a:rPr lang="en-US" sz="1400" dirty="0"/>
              <a:t>Why we’re all here: to share and exchange plans in the hope that a group of thinkers is better than one</a:t>
            </a:r>
          </a:p>
        </p:txBody>
      </p:sp>
      <p:sp>
        <p:nvSpPr>
          <p:cNvPr id="17" name="Rectangle 16"/>
          <p:cNvSpPr/>
          <p:nvPr/>
        </p:nvSpPr>
        <p:spPr>
          <a:xfrm>
            <a:off x="4379546" y="2102340"/>
            <a:ext cx="3693160" cy="27466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smtClean="0"/>
              <a:t>Analytical</a:t>
            </a:r>
            <a:endParaRPr lang="en-US" dirty="0"/>
          </a:p>
        </p:txBody>
      </p:sp>
      <p:sp>
        <p:nvSpPr>
          <p:cNvPr id="18" name="Rectangle 17"/>
          <p:cNvSpPr/>
          <p:nvPr/>
        </p:nvSpPr>
        <p:spPr>
          <a:xfrm>
            <a:off x="8210062" y="2102340"/>
            <a:ext cx="3693160" cy="27466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smtClean="0"/>
              <a:t>Approach</a:t>
            </a:r>
            <a:endParaRPr lang="en-US" dirty="0"/>
          </a:p>
        </p:txBody>
      </p:sp>
    </p:spTree>
    <p:extLst>
      <p:ext uri="{BB962C8B-B14F-4D97-AF65-F5344CB8AC3E}">
        <p14:creationId xmlns:p14="http://schemas.microsoft.com/office/powerpoint/2010/main" val="36708182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5"/>
          </p:nvPr>
        </p:nvSpPr>
        <p:spPr>
          <a:xfrm>
            <a:off x="508000" y="2057400"/>
            <a:ext cx="6654800" cy="3733801"/>
          </a:xfrm>
        </p:spPr>
        <p:txBody>
          <a:bodyPr/>
          <a:lstStyle/>
          <a:p>
            <a:r>
              <a:rPr lang="en-US" dirty="0" smtClean="0"/>
              <a:t>In 2016 we’ll move beyond our collaboration as CEOs and include some of the most active leaders from credit union executive teams</a:t>
            </a:r>
          </a:p>
          <a:p>
            <a:r>
              <a:rPr lang="en-US" dirty="0" smtClean="0"/>
              <a:t>My goals for this boot camp will be to:</a:t>
            </a:r>
          </a:p>
          <a:p>
            <a:pPr lvl="1"/>
            <a:r>
              <a:rPr lang="en-US" dirty="0" smtClean="0"/>
              <a:t>Define </a:t>
            </a:r>
            <a:r>
              <a:rPr lang="en-US" b="1" dirty="0" smtClean="0"/>
              <a:t>realistic</a:t>
            </a:r>
            <a:r>
              <a:rPr lang="en-US" dirty="0" smtClean="0"/>
              <a:t> roles in credit unions and our network for data analysts and their skills</a:t>
            </a:r>
          </a:p>
          <a:p>
            <a:pPr lvl="1"/>
            <a:r>
              <a:rPr lang="en-US" dirty="0" smtClean="0"/>
              <a:t>Design a cooperative business initiative that would allow all of us to share in the benefits of an active bench of data analysts</a:t>
            </a:r>
          </a:p>
          <a:p>
            <a:pPr lvl="1"/>
            <a:r>
              <a:rPr lang="en-US" dirty="0" smtClean="0"/>
              <a:t>Initiate profitable activities in credit unions and in our CUSO that require insights from the data and tools we already have</a:t>
            </a:r>
          </a:p>
          <a:p>
            <a:pPr lvl="1"/>
            <a:endParaRPr lang="en-US" dirty="0" smtClean="0"/>
          </a:p>
        </p:txBody>
      </p:sp>
      <p:sp>
        <p:nvSpPr>
          <p:cNvPr id="3" name="Subtitle 2"/>
          <p:cNvSpPr>
            <a:spLocks noGrp="1"/>
          </p:cNvSpPr>
          <p:nvPr>
            <p:ph type="subTitle" idx="14"/>
          </p:nvPr>
        </p:nvSpPr>
        <p:spPr/>
        <p:txBody>
          <a:bodyPr/>
          <a:lstStyle/>
          <a:p>
            <a:r>
              <a:rPr lang="en-US" dirty="0" smtClean="0"/>
              <a:t>What Makes Data Valuable?</a:t>
            </a:r>
            <a:endParaRPr lang="en-US" dirty="0"/>
          </a:p>
        </p:txBody>
      </p:sp>
      <p:sp>
        <p:nvSpPr>
          <p:cNvPr id="4" name="Title 3"/>
          <p:cNvSpPr>
            <a:spLocks noGrp="1"/>
          </p:cNvSpPr>
          <p:nvPr>
            <p:ph type="title"/>
          </p:nvPr>
        </p:nvSpPr>
        <p:spPr/>
        <p:txBody>
          <a:bodyPr/>
          <a:lstStyle/>
          <a:p>
            <a:r>
              <a:rPr lang="en-US" dirty="0" smtClean="0"/>
              <a:t>Looking for Clues: </a:t>
            </a:r>
            <a:br>
              <a:rPr lang="en-US" dirty="0" smtClean="0"/>
            </a:br>
            <a:r>
              <a:rPr lang="en-US" dirty="0" smtClean="0"/>
              <a:t>Executive Study Boot Camp 2016</a:t>
            </a:r>
            <a:endParaRPr lang="en-US" dirty="0"/>
          </a:p>
        </p:txBody>
      </p:sp>
      <p:sp>
        <p:nvSpPr>
          <p:cNvPr id="5" name="Slide Number Placeholder 4"/>
          <p:cNvSpPr>
            <a:spLocks noGrp="1"/>
          </p:cNvSpPr>
          <p:nvPr>
            <p:ph type="sldNum" sz="quarter" idx="4"/>
          </p:nvPr>
        </p:nvSpPr>
        <p:spPr/>
        <p:txBody>
          <a:bodyPr/>
          <a:lstStyle/>
          <a:p>
            <a:fld id="{77F42D85-6D6D-4ED8-A207-576450FE2C32}" type="slidenum">
              <a:rPr lang="en-US" smtClean="0"/>
              <a:pPr/>
              <a:t>50</a:t>
            </a:fld>
            <a:endParaRPr lang="en-US" dirty="0"/>
          </a:p>
        </p:txBody>
      </p:sp>
      <p:sp>
        <p:nvSpPr>
          <p:cNvPr id="6" name="Text Placeholder 5"/>
          <p:cNvSpPr>
            <a:spLocks noGrp="1"/>
          </p:cNvSpPr>
          <p:nvPr>
            <p:ph type="body" sz="quarter" idx="13"/>
          </p:nvPr>
        </p:nvSpPr>
        <p:spPr>
          <a:xfrm>
            <a:off x="7848600" y="5486401"/>
            <a:ext cx="3835400" cy="1023294"/>
          </a:xfrm>
        </p:spPr>
        <p:txBody>
          <a:bodyPr/>
          <a:lstStyle/>
          <a:p>
            <a:r>
              <a:rPr lang="en-US" dirty="0" smtClean="0"/>
              <a:t>Can we start a race to build dozens of these initiatives?  I thought by now many of you would be far ahead of my efforts</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0185" y="502956"/>
            <a:ext cx="3800615" cy="463007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161838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5"/>
          </p:nvPr>
        </p:nvSpPr>
        <p:spPr>
          <a:xfrm>
            <a:off x="508000" y="2057400"/>
            <a:ext cx="6883400" cy="3733801"/>
          </a:xfrm>
        </p:spPr>
        <p:txBody>
          <a:bodyPr/>
          <a:lstStyle/>
          <a:p>
            <a:r>
              <a:rPr lang="en-US" dirty="0" smtClean="0"/>
              <a:t>We never have to fear that there won’t be an active and critical audience of our releases related to lending, EFT, ACH, or teller posting – there’s a focus</a:t>
            </a:r>
          </a:p>
          <a:p>
            <a:r>
              <a:rPr lang="en-US" dirty="0" smtClean="0"/>
              <a:t>We’ve yet to achieve the same focus and constant attention to analysis from the user base</a:t>
            </a:r>
          </a:p>
          <a:p>
            <a:pPr lvl="1"/>
            <a:r>
              <a:rPr lang="en-US" dirty="0" smtClean="0"/>
              <a:t>Things linger in Active Beta far too long</a:t>
            </a:r>
          </a:p>
          <a:p>
            <a:endParaRPr lang="en-US" dirty="0" smtClean="0"/>
          </a:p>
          <a:p>
            <a:endParaRPr lang="en-US" dirty="0" smtClean="0"/>
          </a:p>
          <a:p>
            <a:endParaRPr lang="en-US" dirty="0"/>
          </a:p>
        </p:txBody>
      </p:sp>
      <p:sp>
        <p:nvSpPr>
          <p:cNvPr id="3" name="Subtitle 2"/>
          <p:cNvSpPr>
            <a:spLocks noGrp="1"/>
          </p:cNvSpPr>
          <p:nvPr>
            <p:ph type="subTitle" idx="14"/>
          </p:nvPr>
        </p:nvSpPr>
        <p:spPr/>
        <p:txBody>
          <a:bodyPr/>
          <a:lstStyle/>
          <a:p>
            <a:r>
              <a:rPr lang="en-US" dirty="0" smtClean="0"/>
              <a:t>Is active beta working?</a:t>
            </a:r>
            <a:endParaRPr lang="en-US" dirty="0"/>
          </a:p>
        </p:txBody>
      </p:sp>
      <p:sp>
        <p:nvSpPr>
          <p:cNvPr id="4" name="Title 3"/>
          <p:cNvSpPr>
            <a:spLocks noGrp="1"/>
          </p:cNvSpPr>
          <p:nvPr>
            <p:ph type="title"/>
          </p:nvPr>
        </p:nvSpPr>
        <p:spPr/>
        <p:txBody>
          <a:bodyPr/>
          <a:lstStyle/>
          <a:p>
            <a:r>
              <a:rPr lang="en-US" dirty="0" smtClean="0"/>
              <a:t>Why do I feel this way?  Why should you?</a:t>
            </a:r>
            <a:endParaRPr lang="en-US" dirty="0"/>
          </a:p>
        </p:txBody>
      </p:sp>
      <p:sp>
        <p:nvSpPr>
          <p:cNvPr id="5" name="Slide Number Placeholder 4"/>
          <p:cNvSpPr>
            <a:spLocks noGrp="1"/>
          </p:cNvSpPr>
          <p:nvPr>
            <p:ph type="sldNum" sz="quarter" idx="4"/>
          </p:nvPr>
        </p:nvSpPr>
        <p:spPr/>
        <p:txBody>
          <a:bodyPr/>
          <a:lstStyle/>
          <a:p>
            <a:fld id="{77F42D85-6D6D-4ED8-A207-576450FE2C32}" type="slidenum">
              <a:rPr lang="en-US" smtClean="0"/>
              <a:pPr/>
              <a:t>51</a:t>
            </a:fld>
            <a:endParaRPr lang="en-US" dirty="0"/>
          </a:p>
        </p:txBody>
      </p:sp>
      <p:sp>
        <p:nvSpPr>
          <p:cNvPr id="9" name="Text Placeholder 8"/>
          <p:cNvSpPr>
            <a:spLocks noGrp="1"/>
          </p:cNvSpPr>
          <p:nvPr>
            <p:ph type="body" sz="quarter" idx="13"/>
          </p:nvPr>
        </p:nvSpPr>
        <p:spPr>
          <a:xfrm>
            <a:off x="5308600" y="5486401"/>
            <a:ext cx="2692400" cy="1023294"/>
          </a:xfrm>
        </p:spPr>
        <p:txBody>
          <a:bodyPr/>
          <a:lstStyle/>
          <a:p>
            <a:r>
              <a:rPr lang="en-US" dirty="0"/>
              <a:t>How many of the things that have come out in Active Beta have you mainstreamed into your daily operations?</a:t>
            </a:r>
          </a:p>
        </p:txBody>
      </p:sp>
      <p:pic>
        <p:nvPicPr>
          <p:cNvPr id="7" name="Picture 6" descr="Session 0 CU*BASE GOLD Edition - ABC TEST CREDIT UNION"/>
          <p:cNvPicPr>
            <a:picLocks noChangeAspect="1"/>
          </p:cNvPicPr>
          <p:nvPr/>
        </p:nvPicPr>
        <p:blipFill rotWithShape="1">
          <a:blip r:embed="rId2">
            <a:extLst>
              <a:ext uri="{28A0092B-C50C-407E-A947-70E740481C1C}">
                <a14:useLocalDpi xmlns:a14="http://schemas.microsoft.com/office/drawing/2010/main" val="0"/>
              </a:ext>
            </a:extLst>
          </a:blip>
          <a:srcRect l="56028"/>
          <a:stretch/>
        </p:blipFill>
        <p:spPr>
          <a:xfrm>
            <a:off x="8231333" y="1295400"/>
            <a:ext cx="3439967" cy="57148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738556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ession 0 CU*BASE GOLD - ABC TEST CREDIT UNION"/>
          <p:cNvPicPr>
            <a:picLocks noChangeAspect="1"/>
          </p:cNvPicPr>
          <p:nvPr/>
        </p:nvPicPr>
        <p:blipFill rotWithShape="1">
          <a:blip r:embed="rId2">
            <a:extLst>
              <a:ext uri="{28A0092B-C50C-407E-A947-70E740481C1C}">
                <a14:useLocalDpi xmlns:a14="http://schemas.microsoft.com/office/drawing/2010/main" val="0"/>
              </a:ext>
            </a:extLst>
          </a:blip>
          <a:srcRect b="17443"/>
          <a:stretch/>
        </p:blipFill>
        <p:spPr>
          <a:xfrm>
            <a:off x="2186864" y="3276601"/>
            <a:ext cx="5938400" cy="3581400"/>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5"/>
          </p:nvPr>
        </p:nvSpPr>
        <p:spPr>
          <a:xfrm>
            <a:off x="508000" y="2057400"/>
            <a:ext cx="3987800" cy="3733801"/>
          </a:xfrm>
        </p:spPr>
        <p:txBody>
          <a:bodyPr/>
          <a:lstStyle/>
          <a:p>
            <a:r>
              <a:rPr lang="en-US" dirty="0"/>
              <a:t>Let’s take another look at the Net Relationships </a:t>
            </a:r>
            <a:r>
              <a:rPr lang="en-US" dirty="0" smtClean="0"/>
              <a:t>dashboard</a:t>
            </a:r>
            <a:endParaRPr lang="en-US" i="1" dirty="0"/>
          </a:p>
        </p:txBody>
      </p:sp>
      <p:sp>
        <p:nvSpPr>
          <p:cNvPr id="3" name="Subtitle 2"/>
          <p:cNvSpPr>
            <a:spLocks noGrp="1"/>
          </p:cNvSpPr>
          <p:nvPr>
            <p:ph type="subTitle" idx="14"/>
          </p:nvPr>
        </p:nvSpPr>
        <p:spPr/>
        <p:txBody>
          <a:bodyPr/>
          <a:lstStyle/>
          <a:p>
            <a:r>
              <a:rPr lang="en-US" dirty="0" smtClean="0"/>
              <a:t>New data is being created...just solutions looking for a problem?</a:t>
            </a:r>
            <a:endParaRPr lang="en-US" dirty="0"/>
          </a:p>
        </p:txBody>
      </p:sp>
      <p:sp>
        <p:nvSpPr>
          <p:cNvPr id="4" name="Title 3"/>
          <p:cNvSpPr>
            <a:spLocks noGrp="1"/>
          </p:cNvSpPr>
          <p:nvPr>
            <p:ph type="title"/>
          </p:nvPr>
        </p:nvSpPr>
        <p:spPr/>
        <p:txBody>
          <a:bodyPr/>
          <a:lstStyle/>
          <a:p>
            <a:r>
              <a:rPr lang="en-US" dirty="0"/>
              <a:t>Why do I feel this way?  Why should you?</a:t>
            </a:r>
          </a:p>
        </p:txBody>
      </p:sp>
      <p:sp>
        <p:nvSpPr>
          <p:cNvPr id="5" name="Slide Number Placeholder 4"/>
          <p:cNvSpPr>
            <a:spLocks noGrp="1"/>
          </p:cNvSpPr>
          <p:nvPr>
            <p:ph type="sldNum" sz="quarter" idx="4"/>
          </p:nvPr>
        </p:nvSpPr>
        <p:spPr/>
        <p:txBody>
          <a:bodyPr/>
          <a:lstStyle/>
          <a:p>
            <a:fld id="{77F42D85-6D6D-4ED8-A207-576450FE2C32}" type="slidenum">
              <a:rPr lang="en-US" smtClean="0"/>
              <a:pPr/>
              <a:t>52</a:t>
            </a:fld>
            <a:endParaRPr lang="en-US" dirty="0"/>
          </a:p>
        </p:txBody>
      </p:sp>
      <p:pic>
        <p:nvPicPr>
          <p:cNvPr id="7" name="Picture 6" descr="Session 0 CU*BASE GOLD - ABC TEST CREDIT UN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989071"/>
            <a:ext cx="5938400" cy="4338061"/>
          </a:xfrm>
          <a:prstGeom prst="rect">
            <a:avLst/>
          </a:prstGeom>
          <a:ln>
            <a:noFill/>
          </a:ln>
          <a:effectLst>
            <a:outerShdw blurRad="190500" algn="tl" rotWithShape="0">
              <a:srgbClr val="000000">
                <a:alpha val="70000"/>
              </a:srgbClr>
            </a:outerShdw>
          </a:effectLst>
        </p:spPr>
      </p:pic>
      <p:pic>
        <p:nvPicPr>
          <p:cNvPr id="8" name="Picture 7" descr="Session 0 CU*BASE GOLD - Avg. EOM Bala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2310" y="4434970"/>
            <a:ext cx="5235394" cy="2074725"/>
          </a:xfrm>
          <a:prstGeom prst="rect">
            <a:avLst/>
          </a:prstGeom>
          <a:ln>
            <a:noFill/>
          </a:ln>
          <a:effectLst>
            <a:outerShdw blurRad="190500" algn="tl" rotWithShape="0">
              <a:srgbClr val="000000">
                <a:alpha val="70000"/>
              </a:srgbClr>
            </a:outerShdw>
          </a:effectLst>
        </p:spPr>
      </p:pic>
      <p:sp>
        <p:nvSpPr>
          <p:cNvPr id="12" name="Rectangle 11"/>
          <p:cNvSpPr/>
          <p:nvPr/>
        </p:nvSpPr>
        <p:spPr>
          <a:xfrm>
            <a:off x="1459479" y="6070908"/>
            <a:ext cx="3595631"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1200" dirty="0" smtClean="0"/>
              <a:t>Management </a:t>
            </a:r>
            <a:r>
              <a:rPr lang="en-US" sz="1200" dirty="0"/>
              <a:t>Processing/Active Beta Tests menu </a:t>
            </a:r>
            <a:r>
              <a:rPr lang="en-US" sz="1200" dirty="0" smtClean="0"/>
              <a:t>(MNMGMT) #22 “Net Relationships Dashboard”</a:t>
            </a:r>
            <a:endParaRPr lang="en-US" sz="1200" dirty="0"/>
          </a:p>
        </p:txBody>
      </p:sp>
    </p:spTree>
    <p:extLst>
      <p:ext uri="{BB962C8B-B14F-4D97-AF65-F5344CB8AC3E}">
        <p14:creationId xmlns:p14="http://schemas.microsoft.com/office/powerpoint/2010/main" val="10842278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5"/>
          </p:nvPr>
        </p:nvSpPr>
        <p:spPr>
          <a:xfrm>
            <a:off x="508000" y="2057400"/>
            <a:ext cx="5359400" cy="3733801"/>
          </a:xfrm>
        </p:spPr>
        <p:txBody>
          <a:bodyPr/>
          <a:lstStyle/>
          <a:p>
            <a:r>
              <a:rPr lang="en-US" dirty="0" smtClean="0"/>
              <a:t>Now let’s look at Concentration Risk Analysis</a:t>
            </a:r>
            <a:endParaRPr lang="en-US" i="1" dirty="0" smtClean="0"/>
          </a:p>
          <a:p>
            <a:pPr lvl="1"/>
            <a:r>
              <a:rPr lang="en-US" dirty="0" smtClean="0"/>
              <a:t>Do you define segments?</a:t>
            </a:r>
          </a:p>
          <a:p>
            <a:pPr lvl="1"/>
            <a:r>
              <a:rPr lang="en-US" dirty="0" smtClean="0"/>
              <a:t>Do you trend segments?</a:t>
            </a:r>
          </a:p>
          <a:p>
            <a:pPr lvl="1"/>
            <a:r>
              <a:rPr lang="en-US" dirty="0" smtClean="0"/>
              <a:t>Do you do it consistently?</a:t>
            </a:r>
          </a:p>
        </p:txBody>
      </p:sp>
      <p:sp>
        <p:nvSpPr>
          <p:cNvPr id="3" name="Subtitle 2"/>
          <p:cNvSpPr>
            <a:spLocks noGrp="1"/>
          </p:cNvSpPr>
          <p:nvPr>
            <p:ph type="subTitle" idx="14"/>
          </p:nvPr>
        </p:nvSpPr>
        <p:spPr/>
        <p:txBody>
          <a:bodyPr/>
          <a:lstStyle/>
          <a:p>
            <a:r>
              <a:rPr lang="en-US" dirty="0" smtClean="0"/>
              <a:t>Trending engines...is it worth our time?</a:t>
            </a:r>
            <a:endParaRPr lang="en-US" dirty="0"/>
          </a:p>
        </p:txBody>
      </p:sp>
      <p:sp>
        <p:nvSpPr>
          <p:cNvPr id="4" name="Title 3"/>
          <p:cNvSpPr>
            <a:spLocks noGrp="1"/>
          </p:cNvSpPr>
          <p:nvPr>
            <p:ph type="title"/>
          </p:nvPr>
        </p:nvSpPr>
        <p:spPr/>
        <p:txBody>
          <a:bodyPr/>
          <a:lstStyle/>
          <a:p>
            <a:r>
              <a:rPr lang="en-US" dirty="0"/>
              <a:t>Why do I feel this way?  Why should you?</a:t>
            </a:r>
          </a:p>
        </p:txBody>
      </p:sp>
      <p:sp>
        <p:nvSpPr>
          <p:cNvPr id="5" name="Slide Number Placeholder 4"/>
          <p:cNvSpPr>
            <a:spLocks noGrp="1"/>
          </p:cNvSpPr>
          <p:nvPr>
            <p:ph type="sldNum" sz="quarter" idx="4"/>
          </p:nvPr>
        </p:nvSpPr>
        <p:spPr/>
        <p:txBody>
          <a:bodyPr/>
          <a:lstStyle/>
          <a:p>
            <a:fld id="{77F42D85-6D6D-4ED8-A207-576450FE2C32}" type="slidenum">
              <a:rPr lang="en-US" smtClean="0"/>
              <a:pPr/>
              <a:t>53</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405771"/>
            <a:ext cx="4578816" cy="3303257"/>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3901" y="3057144"/>
            <a:ext cx="6016899" cy="4334256"/>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8085" y="4113321"/>
            <a:ext cx="5345430" cy="2103311"/>
          </a:xfrm>
          <a:prstGeom prst="rect">
            <a:avLst/>
          </a:prstGeom>
          <a:ln>
            <a:noFill/>
          </a:ln>
          <a:effectLst>
            <a:outerShdw blurRad="190500" algn="tl" rotWithShape="0">
              <a:srgbClr val="000000">
                <a:alpha val="70000"/>
              </a:srgbClr>
            </a:outerShdw>
          </a:effectLst>
        </p:spPr>
      </p:pic>
      <p:sp>
        <p:nvSpPr>
          <p:cNvPr id="12" name="Rectangle 11"/>
          <p:cNvSpPr/>
          <p:nvPr/>
        </p:nvSpPr>
        <p:spPr>
          <a:xfrm>
            <a:off x="2209800" y="5821681"/>
            <a:ext cx="3595631"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1200" dirty="0" smtClean="0"/>
              <a:t>Management Analysis Dashboards 1 menu (</a:t>
            </a:r>
            <a:r>
              <a:rPr lang="en-US" sz="1200" dirty="0" err="1" smtClean="0"/>
              <a:t>MNMGMD</a:t>
            </a:r>
            <a:r>
              <a:rPr lang="en-US" sz="1200" dirty="0" smtClean="0"/>
              <a:t>) #17 “Ln Portfolio Concentration Risk”</a:t>
            </a:r>
            <a:endParaRPr lang="en-US" sz="1200" dirty="0"/>
          </a:p>
        </p:txBody>
      </p:sp>
    </p:spTree>
    <p:extLst>
      <p:ext uri="{BB962C8B-B14F-4D97-AF65-F5344CB8AC3E}">
        <p14:creationId xmlns:p14="http://schemas.microsoft.com/office/powerpoint/2010/main" val="2774284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5"/>
          </p:nvPr>
        </p:nvSpPr>
        <p:spPr>
          <a:xfrm>
            <a:off x="508000" y="2057400"/>
            <a:ext cx="3683000" cy="3733801"/>
          </a:xfrm>
        </p:spPr>
        <p:txBody>
          <a:bodyPr/>
          <a:lstStyle/>
          <a:p>
            <a:r>
              <a:rPr lang="en-US" dirty="0" smtClean="0"/>
              <a:t>Coming in 2016: Loan Static Pools Analysis</a:t>
            </a:r>
          </a:p>
          <a:p>
            <a:pPr lvl="1"/>
            <a:r>
              <a:rPr lang="en-US" dirty="0" smtClean="0"/>
              <a:t>Identifying pools of accounts for consistent analysis over time</a:t>
            </a:r>
          </a:p>
          <a:p>
            <a:pPr lvl="1"/>
            <a:r>
              <a:rPr lang="en-US" dirty="0" smtClean="0"/>
              <a:t>Automating data snapshots that create trend lines</a:t>
            </a:r>
          </a:p>
          <a:p>
            <a:pPr lvl="1"/>
            <a:r>
              <a:rPr lang="en-US" dirty="0" smtClean="0"/>
              <a:t>New presentation tools for trend analysis</a:t>
            </a:r>
          </a:p>
          <a:p>
            <a:pPr lvl="1"/>
            <a:r>
              <a:rPr lang="en-US" dirty="0" smtClean="0"/>
              <a:t>New options for where the data lives</a:t>
            </a:r>
            <a:endParaRPr lang="en-US" dirty="0"/>
          </a:p>
        </p:txBody>
      </p:sp>
      <p:sp>
        <p:nvSpPr>
          <p:cNvPr id="3" name="Subtitle 2"/>
          <p:cNvSpPr>
            <a:spLocks noGrp="1"/>
          </p:cNvSpPr>
          <p:nvPr>
            <p:ph type="subTitle" idx="14"/>
          </p:nvPr>
        </p:nvSpPr>
        <p:spPr/>
        <p:txBody>
          <a:bodyPr/>
          <a:lstStyle/>
          <a:p>
            <a:r>
              <a:rPr lang="en-US" dirty="0" smtClean="0"/>
              <a:t>Trending engines on the way</a:t>
            </a:r>
            <a:endParaRPr lang="en-US" dirty="0"/>
          </a:p>
        </p:txBody>
      </p:sp>
      <p:sp>
        <p:nvSpPr>
          <p:cNvPr id="4" name="Title 3"/>
          <p:cNvSpPr>
            <a:spLocks noGrp="1"/>
          </p:cNvSpPr>
          <p:nvPr>
            <p:ph type="title"/>
          </p:nvPr>
        </p:nvSpPr>
        <p:spPr/>
        <p:txBody>
          <a:bodyPr/>
          <a:lstStyle/>
          <a:p>
            <a:r>
              <a:rPr lang="en-US" dirty="0"/>
              <a:t>Why do I feel this way?  Why should you?</a:t>
            </a:r>
          </a:p>
        </p:txBody>
      </p:sp>
      <p:sp>
        <p:nvSpPr>
          <p:cNvPr id="5" name="Slide Number Placeholder 4"/>
          <p:cNvSpPr>
            <a:spLocks noGrp="1"/>
          </p:cNvSpPr>
          <p:nvPr>
            <p:ph type="sldNum" sz="quarter" idx="4"/>
          </p:nvPr>
        </p:nvSpPr>
        <p:spPr/>
        <p:txBody>
          <a:bodyPr/>
          <a:lstStyle/>
          <a:p>
            <a:fld id="{77F42D85-6D6D-4ED8-A207-576450FE2C32}" type="slidenum">
              <a:rPr lang="en-US" smtClean="0"/>
              <a:pPr/>
              <a:t>54</a:t>
            </a:fld>
            <a:endParaRPr lang="en-US" dirty="0"/>
          </a:p>
        </p:txBody>
      </p:sp>
      <p:sp>
        <p:nvSpPr>
          <p:cNvPr id="6" name="Text Placeholder 5"/>
          <p:cNvSpPr>
            <a:spLocks noGrp="1"/>
          </p:cNvSpPr>
          <p:nvPr>
            <p:ph type="body" sz="quarter" idx="13"/>
          </p:nvPr>
        </p:nvSpPr>
        <p:spPr>
          <a:xfrm>
            <a:off x="3581400" y="5486401"/>
            <a:ext cx="6705600" cy="1023294"/>
          </a:xfrm>
        </p:spPr>
        <p:txBody>
          <a:bodyPr/>
          <a:lstStyle/>
          <a:p>
            <a:pPr>
              <a:spcBef>
                <a:spcPts val="600"/>
              </a:spcBef>
            </a:pPr>
            <a:r>
              <a:rPr lang="en-US" dirty="0" smtClean="0"/>
              <a:t>Imagine that you create three different static pools from your loan portfolio every year, and you trend each pool with quarterly snapshots for three years...at the end of 5 years, you will have 15 pools with over 160 time slices</a:t>
            </a:r>
          </a:p>
          <a:p>
            <a:pPr>
              <a:spcBef>
                <a:spcPts val="600"/>
              </a:spcBef>
            </a:pPr>
            <a:r>
              <a:rPr lang="en-US" dirty="0" smtClean="0"/>
              <a:t>Who is going to do the work, report, and get a yield from this investment?</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1642489"/>
            <a:ext cx="6386113" cy="2857748"/>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8999" y="5179685"/>
            <a:ext cx="1793001" cy="167831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0" y="3544371"/>
            <a:ext cx="3406435" cy="147078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299880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974578"/>
            <a:ext cx="7209145" cy="3574090"/>
          </a:xfrm>
          <a:prstGeom prst="rect">
            <a:avLst/>
          </a:prstGeom>
          <a:ln>
            <a:noFill/>
          </a:ln>
          <a:effectLst>
            <a:outerShdw blurRad="190500" algn="tl" rotWithShape="0">
              <a:srgbClr val="000000">
                <a:alpha val="70000"/>
              </a:srgbClr>
            </a:outerShdw>
          </a:effectLst>
        </p:spPr>
      </p:pic>
      <p:sp>
        <p:nvSpPr>
          <p:cNvPr id="4" name="Content Placeholder 3"/>
          <p:cNvSpPr>
            <a:spLocks noGrp="1"/>
          </p:cNvSpPr>
          <p:nvPr>
            <p:ph idx="15"/>
          </p:nvPr>
        </p:nvSpPr>
        <p:spPr>
          <a:xfrm>
            <a:off x="508000" y="2057400"/>
            <a:ext cx="3959260" cy="3733801"/>
          </a:xfrm>
        </p:spPr>
        <p:txBody>
          <a:bodyPr/>
          <a:lstStyle/>
          <a:p>
            <a:r>
              <a:rPr lang="en-US" dirty="0" smtClean="0"/>
              <a:t>We’ve built several processes to pull data from CUs (the trees), no matter which system they’re on, and present them for analysis as a network (the forest)</a:t>
            </a:r>
          </a:p>
          <a:p>
            <a:r>
              <a:rPr lang="en-US" dirty="0" smtClean="0"/>
              <a:t>We have yet to put a dedicated resource on these tools, to deliver the value to our community...potential yet to be realized</a:t>
            </a:r>
          </a:p>
        </p:txBody>
      </p:sp>
      <p:sp>
        <p:nvSpPr>
          <p:cNvPr id="3" name="Subtitle 2"/>
          <p:cNvSpPr>
            <a:spLocks noGrp="1"/>
          </p:cNvSpPr>
          <p:nvPr>
            <p:ph type="subTitle" idx="14"/>
          </p:nvPr>
        </p:nvSpPr>
        <p:spPr/>
        <p:txBody>
          <a:bodyPr/>
          <a:lstStyle/>
          <a:p>
            <a:r>
              <a:rPr lang="en-US" dirty="0" smtClean="0"/>
              <a:t>The potential to earn from reporting on the forest (learn from a peer)</a:t>
            </a:r>
            <a:endParaRPr lang="en-US" dirty="0"/>
          </a:p>
        </p:txBody>
      </p:sp>
      <p:sp>
        <p:nvSpPr>
          <p:cNvPr id="9" name="Title 8"/>
          <p:cNvSpPr>
            <a:spLocks noGrp="1"/>
          </p:cNvSpPr>
          <p:nvPr>
            <p:ph type="title"/>
          </p:nvPr>
        </p:nvSpPr>
        <p:spPr/>
        <p:txBody>
          <a:bodyPr/>
          <a:lstStyle/>
          <a:p>
            <a:r>
              <a:rPr lang="en-US" dirty="0"/>
              <a:t>Why do I feel this way?  Why should you?</a:t>
            </a:r>
          </a:p>
        </p:txBody>
      </p:sp>
      <p:sp>
        <p:nvSpPr>
          <p:cNvPr id="5" name="Slide Number Placeholder 4"/>
          <p:cNvSpPr>
            <a:spLocks noGrp="1"/>
          </p:cNvSpPr>
          <p:nvPr>
            <p:ph type="sldNum" sz="quarter" idx="4"/>
          </p:nvPr>
        </p:nvSpPr>
        <p:spPr/>
        <p:txBody>
          <a:bodyPr/>
          <a:lstStyle/>
          <a:p>
            <a:fld id="{77F42D85-6D6D-4ED8-A207-576450FE2C32}" type="slidenum">
              <a:rPr lang="en-US" smtClean="0"/>
              <a:pPr/>
              <a:t>55</a:t>
            </a:fld>
            <a:endParaRPr lang="en-US" dirty="0"/>
          </a:p>
        </p:txBody>
      </p:sp>
      <p:sp>
        <p:nvSpPr>
          <p:cNvPr id="2" name="Text Placeholder 1"/>
          <p:cNvSpPr>
            <a:spLocks noGrp="1"/>
          </p:cNvSpPr>
          <p:nvPr>
            <p:ph type="body" sz="quarter" idx="13"/>
          </p:nvPr>
        </p:nvSpPr>
        <p:spPr>
          <a:xfrm>
            <a:off x="1623319" y="5325169"/>
            <a:ext cx="1554216" cy="1220746"/>
          </a:xfrm>
        </p:spPr>
        <p:txBody>
          <a:bodyPr/>
          <a:lstStyle/>
          <a:p>
            <a:r>
              <a:rPr lang="en-US" dirty="0" smtClean="0"/>
              <a:t>Harvester is coming...</a:t>
            </a:r>
            <a:endParaRPr lang="en-US" dirty="0"/>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11181"/>
          <a:stretch/>
        </p:blipFill>
        <p:spPr>
          <a:xfrm>
            <a:off x="3177535" y="5618247"/>
            <a:ext cx="1720455" cy="93495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98999" y="5179685"/>
            <a:ext cx="1793001" cy="1678315"/>
          </a:xfrm>
          <a:prstGeom prst="rect">
            <a:avLst/>
          </a:prstGeom>
        </p:spPr>
      </p:pic>
    </p:spTree>
    <p:extLst>
      <p:ext uri="{BB962C8B-B14F-4D97-AF65-F5344CB8AC3E}">
        <p14:creationId xmlns:p14="http://schemas.microsoft.com/office/powerpoint/2010/main" val="3738942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4"/>
          </p:nvPr>
        </p:nvSpPr>
        <p:spPr/>
        <p:txBody>
          <a:bodyPr/>
          <a:lstStyle/>
          <a:p>
            <a:r>
              <a:rPr lang="en-US" dirty="0" smtClean="0"/>
              <a:t>We can design more to trap the data we need</a:t>
            </a:r>
            <a:endParaRPr lang="en-US" dirty="0"/>
          </a:p>
        </p:txBody>
      </p:sp>
      <p:sp>
        <p:nvSpPr>
          <p:cNvPr id="4" name="Title 3"/>
          <p:cNvSpPr>
            <a:spLocks noGrp="1"/>
          </p:cNvSpPr>
          <p:nvPr>
            <p:ph type="title"/>
          </p:nvPr>
        </p:nvSpPr>
        <p:spPr/>
        <p:txBody>
          <a:bodyPr/>
          <a:lstStyle/>
          <a:p>
            <a:r>
              <a:rPr lang="en-US" dirty="0"/>
              <a:t>Why do I feel this way?  Why should you?</a:t>
            </a:r>
          </a:p>
        </p:txBody>
      </p:sp>
      <p:sp>
        <p:nvSpPr>
          <p:cNvPr id="5" name="Slide Number Placeholder 4"/>
          <p:cNvSpPr>
            <a:spLocks noGrp="1"/>
          </p:cNvSpPr>
          <p:nvPr>
            <p:ph type="sldNum" sz="quarter" idx="4"/>
          </p:nvPr>
        </p:nvSpPr>
        <p:spPr/>
        <p:txBody>
          <a:bodyPr/>
          <a:lstStyle/>
          <a:p>
            <a:fld id="{77F42D85-6D6D-4ED8-A207-576450FE2C32}" type="slidenum">
              <a:rPr lang="en-US" smtClean="0"/>
              <a:pPr/>
              <a:t>56</a:t>
            </a:fld>
            <a:endParaRPr lang="en-US" dirty="0"/>
          </a:p>
        </p:txBody>
      </p:sp>
      <p:sp>
        <p:nvSpPr>
          <p:cNvPr id="6" name="Text Placeholder 5"/>
          <p:cNvSpPr>
            <a:spLocks noGrp="1"/>
          </p:cNvSpPr>
          <p:nvPr>
            <p:ph type="body" sz="quarter" idx="13"/>
          </p:nvPr>
        </p:nvSpPr>
        <p:spPr>
          <a:xfrm>
            <a:off x="7772400" y="5486401"/>
            <a:ext cx="3911600" cy="1023294"/>
          </a:xfrm>
        </p:spPr>
        <p:txBody>
          <a:bodyPr/>
          <a:lstStyle/>
          <a:p>
            <a:r>
              <a:rPr lang="en-US" dirty="0" smtClean="0"/>
              <a:t>If we design data as optional to sell to an audience of data analysts, will anyone buy it?  If no one buys it, should we design it?</a:t>
            </a:r>
            <a:endParaRPr lang="en-US" dirty="0"/>
          </a:p>
        </p:txBody>
      </p:sp>
      <p:sp>
        <p:nvSpPr>
          <p:cNvPr id="9" name="Content Placeholder 8"/>
          <p:cNvSpPr>
            <a:spLocks noGrp="1"/>
          </p:cNvSpPr>
          <p:nvPr>
            <p:ph idx="16"/>
          </p:nvPr>
        </p:nvSpPr>
        <p:spPr/>
        <p:txBody>
          <a:bodyPr/>
          <a:lstStyle/>
          <a:p>
            <a:endParaRPr lang="en-US" dirty="0"/>
          </a:p>
          <a:p>
            <a:endParaRPr lang="en-US" dirty="0"/>
          </a:p>
        </p:txBody>
      </p:sp>
      <p:pic>
        <p:nvPicPr>
          <p:cNvPr id="8" name="Picture 7"/>
          <p:cNvPicPr>
            <a:picLocks noChangeAspect="1"/>
          </p:cNvPicPr>
          <p:nvPr/>
        </p:nvPicPr>
        <p:blipFill>
          <a:blip r:embed="rId2"/>
          <a:stretch>
            <a:fillRect/>
          </a:stretch>
        </p:blipFill>
        <p:spPr>
          <a:xfrm>
            <a:off x="5676900" y="2057400"/>
            <a:ext cx="6025064" cy="3389099"/>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2893" y="2057400"/>
            <a:ext cx="3848433" cy="5014395"/>
          </a:xfrm>
          <a:prstGeom prst="rect">
            <a:avLst/>
          </a:prstGeom>
          <a:ln>
            <a:noFill/>
          </a:ln>
          <a:effectLst>
            <a:outerShdw blurRad="190500" algn="tl" rotWithShape="0">
              <a:srgbClr val="000000">
                <a:alpha val="70000"/>
              </a:srgbClr>
            </a:outerShdw>
          </a:effectLst>
        </p:spPr>
      </p:pic>
      <p:sp>
        <p:nvSpPr>
          <p:cNvPr id="11" name="Cloud Callout 10"/>
          <p:cNvSpPr/>
          <p:nvPr/>
        </p:nvSpPr>
        <p:spPr>
          <a:xfrm>
            <a:off x="9771959" y="1220761"/>
            <a:ext cx="1971628" cy="983873"/>
          </a:xfrm>
          <a:prstGeom prst="cloudCallout">
            <a:avLst/>
          </a:prstGeom>
        </p:spPr>
        <p:style>
          <a:lnRef idx="1">
            <a:schemeClr val="accent1"/>
          </a:lnRef>
          <a:fillRef idx="2">
            <a:schemeClr val="accent1"/>
          </a:fillRef>
          <a:effectRef idx="1">
            <a:schemeClr val="accent1"/>
          </a:effectRef>
          <a:fontRef idx="minor">
            <a:schemeClr val="dk1"/>
          </a:fontRef>
        </p:style>
        <p:txBody>
          <a:bodyPr wrap="square" lIns="0" tIns="0" rIns="0" bIns="0">
            <a:spAutoFit/>
          </a:bodyPr>
          <a:lstStyle/>
          <a:p>
            <a:pPr algn="ctr"/>
            <a:r>
              <a:rPr lang="en-US" sz="1400" dirty="0" smtClean="0"/>
              <a:t>We </a:t>
            </a:r>
            <a:r>
              <a:rPr lang="en-US" sz="1400" dirty="0"/>
              <a:t>haven’t forgotten about Optics</a:t>
            </a:r>
          </a:p>
        </p:txBody>
      </p:sp>
      <p:sp>
        <p:nvSpPr>
          <p:cNvPr id="12" name="Cloud Callout 11"/>
          <p:cNvSpPr/>
          <p:nvPr/>
        </p:nvSpPr>
        <p:spPr>
          <a:xfrm>
            <a:off x="34132" y="3429000"/>
            <a:ext cx="1897578" cy="983873"/>
          </a:xfrm>
          <a:prstGeom prst="cloudCallout">
            <a:avLst>
              <a:gd name="adj1" fmla="val 37795"/>
              <a:gd name="adj2" fmla="val 57853"/>
            </a:avLst>
          </a:prstGeom>
        </p:spPr>
        <p:style>
          <a:lnRef idx="1">
            <a:schemeClr val="accent2"/>
          </a:lnRef>
          <a:fillRef idx="2">
            <a:schemeClr val="accent2"/>
          </a:fillRef>
          <a:effectRef idx="1">
            <a:schemeClr val="accent2"/>
          </a:effectRef>
          <a:fontRef idx="minor">
            <a:schemeClr val="dk1"/>
          </a:fontRef>
        </p:style>
        <p:txBody>
          <a:bodyPr wrap="square" lIns="0" tIns="0" rIns="0" bIns="0">
            <a:spAutoFit/>
          </a:bodyPr>
          <a:lstStyle/>
          <a:p>
            <a:pPr algn="ctr"/>
            <a:r>
              <a:rPr lang="en-US" sz="1400" dirty="0"/>
              <a:t>Credit scores are about attracting borrowers</a:t>
            </a:r>
          </a:p>
        </p:txBody>
      </p:sp>
    </p:spTree>
    <p:extLst>
      <p:ext uri="{BB962C8B-B14F-4D97-AF65-F5344CB8AC3E}">
        <p14:creationId xmlns:p14="http://schemas.microsoft.com/office/powerpoint/2010/main" val="18551106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4"/>
          </p:nvPr>
        </p:nvSpPr>
        <p:spPr/>
        <p:txBody>
          <a:bodyPr/>
          <a:lstStyle/>
          <a:p>
            <a:r>
              <a:rPr lang="en-US" dirty="0" smtClean="0"/>
              <a:t>THERE IS AN APPETITE FOR DATA WAREHOUSES THAT EXCEEDS THE APPETITE FOR DATA ANALYSIS</a:t>
            </a:r>
            <a:endParaRPr lang="en-US" dirty="0"/>
          </a:p>
        </p:txBody>
      </p:sp>
      <p:sp>
        <p:nvSpPr>
          <p:cNvPr id="4" name="Title 3"/>
          <p:cNvSpPr>
            <a:spLocks noGrp="1"/>
          </p:cNvSpPr>
          <p:nvPr>
            <p:ph type="title"/>
          </p:nvPr>
        </p:nvSpPr>
        <p:spPr/>
        <p:txBody>
          <a:bodyPr/>
          <a:lstStyle/>
          <a:p>
            <a:r>
              <a:rPr lang="en-US" dirty="0"/>
              <a:t>Why do I feel this way?  Why should you?</a:t>
            </a:r>
          </a:p>
        </p:txBody>
      </p:sp>
      <p:sp>
        <p:nvSpPr>
          <p:cNvPr id="5" name="Slide Number Placeholder 4"/>
          <p:cNvSpPr>
            <a:spLocks noGrp="1"/>
          </p:cNvSpPr>
          <p:nvPr>
            <p:ph type="sldNum" sz="quarter" idx="4"/>
          </p:nvPr>
        </p:nvSpPr>
        <p:spPr/>
        <p:txBody>
          <a:bodyPr/>
          <a:lstStyle/>
          <a:p>
            <a:fld id="{77F42D85-6D6D-4ED8-A207-576450FE2C32}" type="slidenum">
              <a:rPr lang="en-US" smtClean="0"/>
              <a:pPr/>
              <a:t>57</a:t>
            </a:fld>
            <a:endParaRPr lang="en-US" dirty="0"/>
          </a:p>
        </p:txBody>
      </p:sp>
      <p:sp>
        <p:nvSpPr>
          <p:cNvPr id="6" name="Text Placeholder 5"/>
          <p:cNvSpPr>
            <a:spLocks noGrp="1"/>
          </p:cNvSpPr>
          <p:nvPr>
            <p:ph type="body" sz="quarter" idx="13"/>
          </p:nvPr>
        </p:nvSpPr>
        <p:spPr>
          <a:xfrm>
            <a:off x="7018214" y="5486401"/>
            <a:ext cx="4665785" cy="1023294"/>
          </a:xfrm>
        </p:spPr>
        <p:txBody>
          <a:bodyPr/>
          <a:lstStyle/>
          <a:p>
            <a:r>
              <a:rPr lang="en-US" dirty="0" smtClean="0"/>
              <a:t>Your employees sense your data analysts need more than core data – should you build it alone, or should we change our priorities as a collective?</a:t>
            </a:r>
            <a:endParaRPr lang="en-US" dirty="0"/>
          </a:p>
        </p:txBody>
      </p:sp>
      <p:grpSp>
        <p:nvGrpSpPr>
          <p:cNvPr id="11" name="Group 10"/>
          <p:cNvGrpSpPr/>
          <p:nvPr/>
        </p:nvGrpSpPr>
        <p:grpSpPr>
          <a:xfrm>
            <a:off x="609600" y="2210208"/>
            <a:ext cx="4222707" cy="3523042"/>
            <a:chOff x="7461293" y="744158"/>
            <a:chExt cx="4222707" cy="3523042"/>
          </a:xfrm>
        </p:grpSpPr>
        <p:grpSp>
          <p:nvGrpSpPr>
            <p:cNvPr id="10" name="Group 9"/>
            <p:cNvGrpSpPr/>
            <p:nvPr/>
          </p:nvGrpSpPr>
          <p:grpSpPr>
            <a:xfrm>
              <a:off x="7461293" y="744158"/>
              <a:ext cx="4215384" cy="3523042"/>
              <a:chOff x="7461293" y="744158"/>
              <a:chExt cx="4215384" cy="3523042"/>
            </a:xfrm>
            <a:effectLst>
              <a:outerShdw blurRad="50800" dist="38100" dir="2700000" algn="tl" rotWithShape="0">
                <a:prstClr val="black">
                  <a:alpha val="40000"/>
                </a:prstClr>
              </a:outerShdw>
            </a:effectLst>
          </p:grpSpPr>
          <p:sp>
            <p:nvSpPr>
              <p:cNvPr id="7" name="Content Placeholder 10"/>
              <p:cNvSpPr txBox="1">
                <a:spLocks/>
              </p:cNvSpPr>
              <p:nvPr/>
            </p:nvSpPr>
            <p:spPr>
              <a:xfrm>
                <a:off x="7461293" y="1695569"/>
                <a:ext cx="4215384" cy="2571631"/>
              </a:xfrm>
              <a:prstGeom prst="rect">
                <a:avLst/>
              </a:prstGeom>
              <a:solidFill>
                <a:schemeClr val="accent5">
                  <a:lumMod val="40000"/>
                  <a:lumOff val="60000"/>
                </a:schemeClr>
              </a:solidFill>
              <a:ln>
                <a:solidFill>
                  <a:schemeClr val="accent5"/>
                </a:solidFill>
              </a:ln>
            </p:spPr>
            <p:txBody>
              <a:bodyPr vert="horz" lIns="91440" tIns="45720" rIns="91440" bIns="45720" rtlCol="0">
                <a:noAutofit/>
              </a:bodyPr>
              <a:lstStyle>
                <a:lvl1pPr marL="0" indent="0" algn="l" defTabSz="914400" rtl="0" eaLnBrk="1" latinLnBrk="0" hangingPunct="1">
                  <a:spcBef>
                    <a:spcPct val="20000"/>
                  </a:spcBef>
                  <a:buClr>
                    <a:schemeClr val="accent6"/>
                  </a:buClr>
                  <a:buFont typeface="Wingdings" panose="05000000000000000000" pitchFamily="2" charset="2"/>
                  <a:buNone/>
                  <a:defRPr lang="en-US" sz="1800" b="1" kern="1200" cap="all" baseline="0">
                    <a:solidFill>
                      <a:schemeClr val="accent2">
                        <a:lumMod val="20000"/>
                        <a:lumOff val="80000"/>
                      </a:schemeClr>
                    </a:solidFill>
                    <a:latin typeface="+mn-lt"/>
                    <a:ea typeface="+mn-ea"/>
                    <a:cs typeface="+mn-cs"/>
                  </a:defRPr>
                </a:lvl1pPr>
                <a:lvl2pPr marL="457200" indent="0" algn="ctr" defTabSz="914400" rtl="0" eaLnBrk="1" latinLnBrk="0" hangingPunct="1">
                  <a:spcBef>
                    <a:spcPct val="20000"/>
                  </a:spcBef>
                  <a:buClr>
                    <a:schemeClr val="accent2"/>
                  </a:buClr>
                  <a:buSzPct val="100000"/>
                  <a:buFont typeface="Wingdings" pitchFamily="2" charset="2"/>
                  <a:buNone/>
                  <a:defRPr lang="en-US" sz="1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lang="en-US" sz="16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lang="en-US"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lang="en-US"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747713" indent="-747713">
                  <a:tabLst>
                    <a:tab pos="747713" algn="l"/>
                  </a:tabLst>
                </a:pPr>
                <a:r>
                  <a:rPr lang="en-US" sz="1600" b="0" cap="none" dirty="0" smtClean="0">
                    <a:solidFill>
                      <a:schemeClr val="accent1"/>
                    </a:solidFill>
                  </a:rPr>
                  <a:t>When:  </a:t>
                </a:r>
                <a:r>
                  <a:rPr lang="en-US" b="0" cap="none" dirty="0" smtClean="0">
                    <a:solidFill>
                      <a:schemeClr val="tx1"/>
                    </a:solidFill>
                  </a:rPr>
                  <a:t>	Wednesday, </a:t>
                </a:r>
                <a:r>
                  <a:rPr lang="en-US" cap="none" dirty="0" smtClean="0">
                    <a:solidFill>
                      <a:schemeClr val="tx1"/>
                    </a:solidFill>
                  </a:rPr>
                  <a:t>February 24</a:t>
                </a:r>
                <a:r>
                  <a:rPr lang="en-US" b="0" cap="none" dirty="0" smtClean="0">
                    <a:solidFill>
                      <a:schemeClr val="tx1"/>
                    </a:solidFill>
                  </a:rPr>
                  <a:t>, 2016 12:30p lunch, 1:15-4:30p ET</a:t>
                </a:r>
              </a:p>
              <a:p>
                <a:pPr marL="747713" indent="-747713">
                  <a:tabLst>
                    <a:tab pos="747713" algn="l"/>
                  </a:tabLst>
                </a:pPr>
                <a:r>
                  <a:rPr lang="en-US" sz="1600" b="0" cap="none" dirty="0" smtClean="0">
                    <a:solidFill>
                      <a:schemeClr val="accent1"/>
                    </a:solidFill>
                  </a:rPr>
                  <a:t>Who:  </a:t>
                </a:r>
                <a:r>
                  <a:rPr lang="en-US" b="0" cap="none" dirty="0" smtClean="0">
                    <a:solidFill>
                      <a:schemeClr val="tx1"/>
                    </a:solidFill>
                  </a:rPr>
                  <a:t>	</a:t>
                </a:r>
                <a:r>
                  <a:rPr lang="en-US" sz="1600" b="0" cap="none" dirty="0" smtClean="0">
                    <a:solidFill>
                      <a:schemeClr val="tx1"/>
                    </a:solidFill>
                  </a:rPr>
                  <a:t>Credit union leaders focused on developing analytical approaches for credit union data, starting with CU*BASE</a:t>
                </a:r>
              </a:p>
              <a:p>
                <a:pPr marL="747713" indent="-747713">
                  <a:tabLst>
                    <a:tab pos="747713" algn="l"/>
                  </a:tabLst>
                </a:pPr>
                <a:r>
                  <a:rPr lang="en-US" sz="1600" b="0" cap="none" dirty="0" smtClean="0">
                    <a:solidFill>
                      <a:schemeClr val="accent1"/>
                    </a:solidFill>
                  </a:rPr>
                  <a:t>Where: </a:t>
                </a:r>
                <a:r>
                  <a:rPr lang="en-US" b="0" cap="none" dirty="0" smtClean="0">
                    <a:solidFill>
                      <a:schemeClr val="tx1"/>
                    </a:solidFill>
                  </a:rPr>
                  <a:t>	</a:t>
                </a:r>
                <a:r>
                  <a:rPr lang="en-US" sz="1600" b="0" cap="none" dirty="0" smtClean="0">
                    <a:solidFill>
                      <a:schemeClr val="tx1"/>
                    </a:solidFill>
                  </a:rPr>
                  <a:t>CU*Answers Learning Center</a:t>
                </a:r>
                <a:br>
                  <a:rPr lang="en-US" sz="1600" b="0" cap="none" dirty="0" smtClean="0">
                    <a:solidFill>
                      <a:schemeClr val="tx1"/>
                    </a:solidFill>
                  </a:rPr>
                </a:br>
                <a:r>
                  <a:rPr lang="en-US" sz="1600" b="0" cap="none" dirty="0" smtClean="0">
                    <a:solidFill>
                      <a:schemeClr val="tx1"/>
                    </a:solidFill>
                  </a:rPr>
                  <a:t>6000 28</a:t>
                </a:r>
                <a:r>
                  <a:rPr lang="en-US" sz="1600" b="0" cap="none" baseline="30000" dirty="0" smtClean="0">
                    <a:solidFill>
                      <a:schemeClr val="tx1"/>
                    </a:solidFill>
                  </a:rPr>
                  <a:t>th</a:t>
                </a:r>
                <a:r>
                  <a:rPr lang="en-US" sz="1600" b="0" cap="none" dirty="0" smtClean="0">
                    <a:solidFill>
                      <a:schemeClr val="tx1"/>
                    </a:solidFill>
                  </a:rPr>
                  <a:t> Street</a:t>
                </a:r>
                <a:br>
                  <a:rPr lang="en-US" sz="1600" b="0" cap="none" dirty="0" smtClean="0">
                    <a:solidFill>
                      <a:schemeClr val="tx1"/>
                    </a:solidFill>
                  </a:rPr>
                </a:br>
                <a:r>
                  <a:rPr lang="en-US" sz="1600" b="0" cap="none" dirty="0" smtClean="0">
                    <a:solidFill>
                      <a:schemeClr val="tx1"/>
                    </a:solidFill>
                  </a:rPr>
                  <a:t>Grand Rapids</a:t>
                </a:r>
                <a:endParaRPr lang="en-US" sz="1600" b="0" cap="none" dirty="0">
                  <a:solidFill>
                    <a:schemeClr val="tx1"/>
                  </a:solidFill>
                </a:endParaRPr>
              </a:p>
            </p:txBody>
          </p:sp>
          <p:sp>
            <p:nvSpPr>
              <p:cNvPr id="8" name="Text Placeholder 7"/>
              <p:cNvSpPr txBox="1">
                <a:spLocks/>
              </p:cNvSpPr>
              <p:nvPr/>
            </p:nvSpPr>
            <p:spPr>
              <a:xfrm>
                <a:off x="7461293" y="744158"/>
                <a:ext cx="4210984" cy="951411"/>
              </a:xfrm>
              <a:prstGeom prst="rect">
                <a:avLst/>
              </a:prstGeom>
              <a:solidFill>
                <a:schemeClr val="accent5"/>
              </a:solidFill>
              <a:ln>
                <a:solidFill>
                  <a:schemeClr val="accent5"/>
                </a:solidFill>
              </a:ln>
            </p:spPr>
            <p:txBody>
              <a:bodyPr/>
              <a:lstStyle>
                <a:lvl1pPr marL="342900" indent="-342900" algn="l" defTabSz="914400" rtl="0" eaLnBrk="1" latinLnBrk="0" hangingPunct="1">
                  <a:spcBef>
                    <a:spcPct val="20000"/>
                  </a:spcBef>
                  <a:buClr>
                    <a:schemeClr val="accent6"/>
                  </a:buClr>
                  <a:buFont typeface="Wingdings" panose="05000000000000000000" pitchFamily="2" charset="2"/>
                  <a:buChar char="p"/>
                  <a:defRPr lang="en-US" sz="2000" kern="1200" dirty="0" smtClean="0">
                    <a:solidFill>
                      <a:schemeClr val="tx1"/>
                    </a:solidFill>
                    <a:latin typeface="+mn-lt"/>
                    <a:ea typeface="+mn-ea"/>
                    <a:cs typeface="+mn-cs"/>
                  </a:defRPr>
                </a:lvl1pPr>
                <a:lvl2pPr marL="742950" indent="-285750" algn="l" defTabSz="914400" rtl="0" eaLnBrk="1" latinLnBrk="0" hangingPunct="1">
                  <a:spcBef>
                    <a:spcPct val="20000"/>
                  </a:spcBef>
                  <a:buClr>
                    <a:schemeClr val="accent2"/>
                  </a:buClr>
                  <a:buSzPct val="100000"/>
                  <a:buFont typeface="Wingdings" pitchFamily="2" charset="2"/>
                  <a:buChar char="§"/>
                  <a:defRPr lang="en-US" sz="1800" kern="1200" dirty="0" smtClean="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en-US" sz="1600" kern="1200" dirty="0" smtClean="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en-US" sz="1400" kern="1200" dirty="0" smtClean="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endParaRPr lang="en-US" dirty="0"/>
              </a:p>
            </p:txBody>
          </p:sp>
        </p:grpSp>
        <p:sp>
          <p:nvSpPr>
            <p:cNvPr id="9" name="Rectangle 8"/>
            <p:cNvSpPr/>
            <p:nvPr/>
          </p:nvSpPr>
          <p:spPr>
            <a:xfrm>
              <a:off x="7482293" y="778787"/>
              <a:ext cx="4201707" cy="830997"/>
            </a:xfrm>
            <a:prstGeom prst="rect">
              <a:avLst/>
            </a:prstGeom>
          </p:spPr>
          <p:txBody>
            <a:bodyPr wrap="square">
              <a:spAutoFit/>
            </a:bodyPr>
            <a:lstStyle/>
            <a:p>
              <a:pPr marL="747713" indent="-747713">
                <a:tabLst>
                  <a:tab pos="747713" algn="l"/>
                </a:tabLst>
              </a:pPr>
              <a:r>
                <a:rPr lang="en-US" sz="1600" dirty="0">
                  <a:solidFill>
                    <a:schemeClr val="accent1"/>
                  </a:solidFill>
                </a:rPr>
                <a:t>What:</a:t>
              </a:r>
              <a:r>
                <a:rPr lang="en-US" sz="1600" dirty="0">
                  <a:solidFill>
                    <a:schemeClr val="bg1"/>
                  </a:solidFill>
                </a:rPr>
                <a:t>	</a:t>
              </a:r>
              <a:r>
                <a:rPr lang="en-US" sz="2000" b="1" cap="small" dirty="0">
                  <a:solidFill>
                    <a:schemeClr val="bg1"/>
                  </a:solidFill>
                </a:rPr>
                <a:t>Data Investment Symposium </a:t>
              </a:r>
              <a:r>
                <a:rPr lang="en-US" sz="2000" b="1" dirty="0">
                  <a:solidFill>
                    <a:schemeClr val="bg1"/>
                  </a:solidFill>
                </a:rPr>
                <a:t>#2</a:t>
              </a:r>
              <a:r>
                <a:rPr lang="en-US" sz="2000" dirty="0">
                  <a:solidFill>
                    <a:schemeClr val="bg1"/>
                  </a:solidFill>
                </a:rPr>
                <a:t/>
              </a:r>
              <a:br>
                <a:rPr lang="en-US" sz="2000" dirty="0">
                  <a:solidFill>
                    <a:schemeClr val="bg1"/>
                  </a:solidFill>
                </a:rPr>
              </a:br>
              <a:r>
                <a:rPr lang="en-US" sz="1400" dirty="0">
                  <a:solidFill>
                    <a:schemeClr val="bg1"/>
                  </a:solidFill>
                </a:rPr>
                <a:t>A cuasterisk.com network brainstorming &amp; strategizing session</a:t>
              </a:r>
            </a:p>
          </p:txBody>
        </p:sp>
      </p:grpSp>
      <p:sp>
        <p:nvSpPr>
          <p:cNvPr id="12" name="Explosion 1 11"/>
          <p:cNvSpPr/>
          <p:nvPr/>
        </p:nvSpPr>
        <p:spPr bwMode="auto">
          <a:xfrm>
            <a:off x="3821723" y="4596910"/>
            <a:ext cx="1371600" cy="1499090"/>
          </a:xfrm>
          <a:prstGeom prst="irregularSeal1">
            <a:avLst/>
          </a:prstGeom>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dirty="0"/>
              <a:t>Mark your </a:t>
            </a:r>
            <a:r>
              <a:rPr lang="en-US" sz="1100" dirty="0" smtClean="0"/>
              <a:t>calendar!</a:t>
            </a:r>
            <a:endParaRPr lang="en-US" sz="1100" dirty="0"/>
          </a:p>
        </p:txBody>
      </p:sp>
      <p:pic>
        <p:nvPicPr>
          <p:cNvPr id="13" name="Picture 12"/>
          <p:cNvPicPr>
            <a:picLocks noChangeAspect="1"/>
          </p:cNvPicPr>
          <p:nvPr/>
        </p:nvPicPr>
        <p:blipFill>
          <a:blip r:embed="rId2"/>
          <a:stretch>
            <a:fillRect/>
          </a:stretch>
        </p:blipFill>
        <p:spPr>
          <a:xfrm>
            <a:off x="5638800" y="2009603"/>
            <a:ext cx="6229404" cy="350404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648106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 Glimmer of Hope:  Database Search Assistant</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807938"/>
            <a:ext cx="7917866" cy="5784081"/>
          </a:xfrm>
          <a:prstGeom prst="rect">
            <a:avLst/>
          </a:prstGeom>
          <a:ln>
            <a:noFill/>
          </a:ln>
          <a:effectLst>
            <a:outerShdw blurRad="190500" algn="tl" rotWithShape="0">
              <a:srgbClr val="000000">
                <a:alpha val="70000"/>
              </a:srgbClr>
            </a:outerShdw>
          </a:effectLst>
        </p:spPr>
      </p:pic>
      <p:sp>
        <p:nvSpPr>
          <p:cNvPr id="14" name="Cloud Callout 13"/>
          <p:cNvSpPr/>
          <p:nvPr/>
        </p:nvSpPr>
        <p:spPr>
          <a:xfrm>
            <a:off x="3810000" y="2743200"/>
            <a:ext cx="2886367" cy="1527346"/>
          </a:xfrm>
          <a:prstGeom prst="cloudCallout">
            <a:avLst>
              <a:gd name="adj1" fmla="val -52784"/>
              <a:gd name="adj2" fmla="val -45715"/>
            </a:avLst>
          </a:prstGeom>
        </p:spPr>
        <p:style>
          <a:lnRef idx="1">
            <a:schemeClr val="accent5"/>
          </a:lnRef>
          <a:fillRef idx="2">
            <a:schemeClr val="accent5"/>
          </a:fillRef>
          <a:effectRef idx="1">
            <a:schemeClr val="accent5"/>
          </a:effectRef>
          <a:fontRef idx="minor">
            <a:schemeClr val="dk1"/>
          </a:fontRef>
        </p:style>
        <p:txBody>
          <a:bodyPr lIns="9144" tIns="9144" rIns="9144" bIns="9144" rtlCol="0" anchor="ctr">
            <a:spAutoFit/>
          </a:bodyPr>
          <a:lstStyle/>
          <a:p>
            <a:pPr algn="ctr"/>
            <a:r>
              <a:rPr lang="en-US" sz="1600" dirty="0" smtClean="0"/>
              <a:t>Read a summary with tips about how the data is used by CU*BASE</a:t>
            </a:r>
            <a:endParaRPr lang="en-US" sz="1600" dirty="0"/>
          </a:p>
        </p:txBody>
      </p:sp>
      <p:sp>
        <p:nvSpPr>
          <p:cNvPr id="15" name="Cloud Callout 14"/>
          <p:cNvSpPr/>
          <p:nvPr/>
        </p:nvSpPr>
        <p:spPr>
          <a:xfrm>
            <a:off x="2814248" y="5172930"/>
            <a:ext cx="2514600" cy="1152537"/>
          </a:xfrm>
          <a:prstGeom prst="cloudCallout">
            <a:avLst>
              <a:gd name="adj1" fmla="val -56575"/>
              <a:gd name="adj2" fmla="val -58119"/>
            </a:avLst>
          </a:prstGeom>
        </p:spPr>
        <p:style>
          <a:lnRef idx="1">
            <a:schemeClr val="accent5"/>
          </a:lnRef>
          <a:fillRef idx="2">
            <a:schemeClr val="accent5"/>
          </a:fillRef>
          <a:effectRef idx="1">
            <a:schemeClr val="accent5"/>
          </a:effectRef>
          <a:fontRef idx="minor">
            <a:schemeClr val="dk1"/>
          </a:fontRef>
        </p:style>
        <p:txBody>
          <a:bodyPr lIns="9144" tIns="9144" rIns="9144" bIns="9144" rtlCol="0" anchor="ctr">
            <a:spAutoFit/>
          </a:bodyPr>
          <a:lstStyle/>
          <a:p>
            <a:pPr algn="ctr"/>
            <a:r>
              <a:rPr lang="en-US" sz="1600" dirty="0" smtClean="0"/>
              <a:t>See what pieces of data are in this data table</a:t>
            </a:r>
            <a:endParaRPr lang="en-US" sz="1600" dirty="0"/>
          </a:p>
        </p:txBody>
      </p:sp>
      <p:sp>
        <p:nvSpPr>
          <p:cNvPr id="16" name="Explosion 1 15"/>
          <p:cNvSpPr/>
          <p:nvPr/>
        </p:nvSpPr>
        <p:spPr>
          <a:xfrm>
            <a:off x="9083228" y="558058"/>
            <a:ext cx="1930400" cy="1296591"/>
          </a:xfrm>
          <a:prstGeom prst="irregularSeal1">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algn="ctr"/>
            <a:r>
              <a:rPr lang="en-US" sz="1200" dirty="0" smtClean="0"/>
              <a:t>New in the 15.2 release!</a:t>
            </a:r>
            <a:endParaRPr lang="en-US" sz="1200" dirty="0"/>
          </a:p>
        </p:txBody>
      </p:sp>
      <p:sp>
        <p:nvSpPr>
          <p:cNvPr id="2" name="Slide Number Placeholder 1"/>
          <p:cNvSpPr>
            <a:spLocks noGrp="1"/>
          </p:cNvSpPr>
          <p:nvPr>
            <p:ph type="sldNum" sz="quarter" idx="4"/>
          </p:nvPr>
        </p:nvSpPr>
        <p:spPr/>
        <p:txBody>
          <a:bodyPr/>
          <a:lstStyle/>
          <a:p>
            <a:fld id="{77F42D85-6D6D-4ED8-A207-576450FE2C32}" type="slidenum">
              <a:rPr lang="en-US" smtClean="0"/>
              <a:pPr/>
              <a:t>58</a:t>
            </a:fld>
            <a:endParaRPr lang="en-US" dirty="0"/>
          </a:p>
        </p:txBody>
      </p:sp>
      <p:sp>
        <p:nvSpPr>
          <p:cNvPr id="3" name="TextBox 2"/>
          <p:cNvSpPr txBox="1"/>
          <p:nvPr/>
        </p:nvSpPr>
        <p:spPr>
          <a:xfrm>
            <a:off x="8486328" y="5257800"/>
            <a:ext cx="3124200"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1400" dirty="0" smtClean="0"/>
              <a:t>CU*BASE Report Builder 1 (MNQURY) #2 Database Search Assistant</a:t>
            </a:r>
            <a:endParaRPr lang="en-US" sz="1400" dirty="0"/>
          </a:p>
        </p:txBody>
      </p:sp>
    </p:spTree>
    <p:extLst>
      <p:ext uri="{BB962C8B-B14F-4D97-AF65-F5344CB8AC3E}">
        <p14:creationId xmlns:p14="http://schemas.microsoft.com/office/powerpoint/2010/main" val="642747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5"/>
          </p:nvPr>
        </p:nvSpPr>
        <p:spPr>
          <a:xfrm>
            <a:off x="508000" y="2057400"/>
            <a:ext cx="10845800" cy="3733801"/>
          </a:xfrm>
        </p:spPr>
        <p:txBody>
          <a:bodyPr/>
          <a:lstStyle/>
          <a:p>
            <a:r>
              <a:rPr lang="en-US" dirty="0" smtClean="0"/>
              <a:t>If we want to revolutionize our response to member needs, we need for our processes to respond more quickly to what data means and to what we can do with it</a:t>
            </a:r>
          </a:p>
          <a:p>
            <a:pPr lvl="1"/>
            <a:r>
              <a:rPr lang="en-US" dirty="0" smtClean="0"/>
              <a:t>Who to market to, and how</a:t>
            </a:r>
          </a:p>
          <a:p>
            <a:pPr lvl="1"/>
            <a:r>
              <a:rPr lang="en-US" dirty="0" smtClean="0"/>
              <a:t>Who we’re doing business with, and how to protect ourselves (abnormal activity databases)</a:t>
            </a:r>
          </a:p>
          <a:p>
            <a:pPr lvl="1"/>
            <a:r>
              <a:rPr lang="en-US" dirty="0" smtClean="0"/>
              <a:t>How to adjust our model to fit our members’ changing lives</a:t>
            </a:r>
          </a:p>
          <a:p>
            <a:pPr lvl="1"/>
            <a:r>
              <a:rPr lang="en-US" dirty="0" smtClean="0"/>
              <a:t>How to streamline processes to improve the employee and member experience</a:t>
            </a:r>
          </a:p>
          <a:p>
            <a:pPr lvl="1"/>
            <a:r>
              <a:rPr lang="en-US" dirty="0" smtClean="0"/>
              <a:t>How to respond effectively to examiners and auditors</a:t>
            </a:r>
          </a:p>
          <a:p>
            <a:pPr lvl="1"/>
            <a:r>
              <a:rPr lang="en-US" dirty="0" smtClean="0"/>
              <a:t>How to involve the customer-owner in the businesses they own</a:t>
            </a:r>
          </a:p>
          <a:p>
            <a:pPr lvl="1"/>
            <a:r>
              <a:rPr lang="en-US" dirty="0" smtClean="0"/>
              <a:t>How to extend our value proposition through virtual networks, anywhere and at any time</a:t>
            </a:r>
          </a:p>
          <a:p>
            <a:pPr lvl="1"/>
            <a:r>
              <a:rPr lang="en-US" dirty="0" smtClean="0"/>
              <a:t>How to earn more with less, move faster at a lower price, and improve our chances of long-term survival</a:t>
            </a:r>
          </a:p>
          <a:p>
            <a:pPr lvl="1"/>
            <a:endParaRPr lang="en-US" dirty="0"/>
          </a:p>
        </p:txBody>
      </p:sp>
      <p:sp>
        <p:nvSpPr>
          <p:cNvPr id="8" name="Subtitle 7"/>
          <p:cNvSpPr>
            <a:spLocks noGrp="1"/>
          </p:cNvSpPr>
          <p:nvPr>
            <p:ph type="subTitle" idx="14"/>
          </p:nvPr>
        </p:nvSpPr>
        <p:spPr/>
        <p:txBody>
          <a:bodyPr/>
          <a:lstStyle/>
          <a:p>
            <a:r>
              <a:rPr lang="en-US" dirty="0" smtClean="0"/>
              <a:t>Because the automation of what we know is the key to a bright future</a:t>
            </a:r>
            <a:endParaRPr lang="en-US" dirty="0"/>
          </a:p>
        </p:txBody>
      </p:sp>
      <p:sp>
        <p:nvSpPr>
          <p:cNvPr id="6" name="Title 5"/>
          <p:cNvSpPr>
            <a:spLocks noGrp="1"/>
          </p:cNvSpPr>
          <p:nvPr>
            <p:ph type="title"/>
          </p:nvPr>
        </p:nvSpPr>
        <p:spPr/>
        <p:txBody>
          <a:bodyPr/>
          <a:lstStyle/>
          <a:p>
            <a:r>
              <a:rPr lang="en-US" dirty="0" smtClean="0"/>
              <a:t>Why I Want to Spend Big Bucks to Build a New SRS</a:t>
            </a:r>
            <a:endParaRPr lang="en-US" dirty="0"/>
          </a:p>
        </p:txBody>
      </p:sp>
      <p:sp>
        <p:nvSpPr>
          <p:cNvPr id="5" name="Slide Number Placeholder 4"/>
          <p:cNvSpPr>
            <a:spLocks noGrp="1"/>
          </p:cNvSpPr>
          <p:nvPr>
            <p:ph type="sldNum" sz="quarter" idx="4"/>
          </p:nvPr>
        </p:nvSpPr>
        <p:spPr/>
        <p:txBody>
          <a:bodyPr/>
          <a:lstStyle/>
          <a:p>
            <a:fld id="{77F42D85-6D6D-4ED8-A207-576450FE2C32}" type="slidenum">
              <a:rPr lang="en-US" smtClean="0"/>
              <a:pPr/>
              <a:t>59</a:t>
            </a:fld>
            <a:endParaRPr lang="en-US" dirty="0"/>
          </a:p>
        </p:txBody>
      </p:sp>
      <p:sp>
        <p:nvSpPr>
          <p:cNvPr id="7" name="Text Placeholder 6"/>
          <p:cNvSpPr>
            <a:spLocks noGrp="1"/>
          </p:cNvSpPr>
          <p:nvPr>
            <p:ph type="body" sz="quarter" idx="13"/>
          </p:nvPr>
        </p:nvSpPr>
        <p:spPr>
          <a:xfrm>
            <a:off x="6172200" y="5486401"/>
            <a:ext cx="5511800" cy="1023294"/>
          </a:xfrm>
        </p:spPr>
        <p:txBody>
          <a:bodyPr/>
          <a:lstStyle/>
          <a:p>
            <a:r>
              <a:rPr lang="en-US" dirty="0" smtClean="0"/>
              <a:t>In our guts we know that finding a way to use data more effectively in the future is the key to that future...are we spending enough today to ensure we find our way forward?</a:t>
            </a:r>
            <a:endParaRPr lang="en-US" dirty="0"/>
          </a:p>
        </p:txBody>
      </p:sp>
    </p:spTree>
    <p:extLst>
      <p:ext uri="{BB962C8B-B14F-4D97-AF65-F5344CB8AC3E}">
        <p14:creationId xmlns:p14="http://schemas.microsoft.com/office/powerpoint/2010/main" val="190643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5"/>
          </p:nvPr>
        </p:nvSpPr>
        <p:spPr>
          <a:xfrm>
            <a:off x="507999" y="2057400"/>
            <a:ext cx="5110525" cy="3733801"/>
          </a:xfrm>
        </p:spPr>
        <p:txBody>
          <a:bodyPr/>
          <a:lstStyle/>
          <a:p>
            <a:r>
              <a:rPr lang="en-US" dirty="0" smtClean="0"/>
              <a:t>The “Building the Factory” documents help you complete the ASAP process with each CU*BASE dashboard</a:t>
            </a:r>
          </a:p>
          <a:p>
            <a:pPr lvl="1"/>
            <a:r>
              <a:rPr lang="en-US" sz="2400" b="1" dirty="0" smtClean="0">
                <a:solidFill>
                  <a:schemeClr val="accent2"/>
                </a:solidFill>
              </a:rPr>
              <a:t>Ask</a:t>
            </a:r>
            <a:r>
              <a:rPr lang="en-US" dirty="0" smtClean="0">
                <a:solidFill>
                  <a:schemeClr val="accent2"/>
                </a:solidFill>
              </a:rPr>
              <a:t> </a:t>
            </a:r>
            <a:r>
              <a:rPr lang="en-US" dirty="0" smtClean="0"/>
              <a:t>a targeted question</a:t>
            </a:r>
          </a:p>
          <a:p>
            <a:pPr lvl="1"/>
            <a:r>
              <a:rPr lang="en-US" sz="2400" b="1" dirty="0" smtClean="0">
                <a:solidFill>
                  <a:schemeClr val="accent2"/>
                </a:solidFill>
              </a:rPr>
              <a:t>See</a:t>
            </a:r>
            <a:r>
              <a:rPr lang="en-US" dirty="0" smtClean="0">
                <a:solidFill>
                  <a:schemeClr val="accent2"/>
                </a:solidFill>
              </a:rPr>
              <a:t> </a:t>
            </a:r>
            <a:r>
              <a:rPr lang="en-US" dirty="0" smtClean="0"/>
              <a:t>the potential members to contact</a:t>
            </a:r>
          </a:p>
          <a:p>
            <a:pPr lvl="1"/>
            <a:r>
              <a:rPr lang="en-US" sz="2400" b="1" dirty="0" smtClean="0">
                <a:solidFill>
                  <a:schemeClr val="accent2"/>
                </a:solidFill>
              </a:rPr>
              <a:t>Act</a:t>
            </a:r>
            <a:r>
              <a:rPr lang="en-US" dirty="0" smtClean="0">
                <a:solidFill>
                  <a:schemeClr val="accent2"/>
                </a:solidFill>
              </a:rPr>
              <a:t> </a:t>
            </a:r>
            <a:r>
              <a:rPr lang="en-US" dirty="0" smtClean="0"/>
              <a:t>on the potential with intent: the message with the method</a:t>
            </a:r>
          </a:p>
          <a:p>
            <a:pPr lvl="1"/>
            <a:r>
              <a:rPr lang="en-US" sz="2400" b="1" dirty="0" smtClean="0">
                <a:solidFill>
                  <a:schemeClr val="accent2"/>
                </a:solidFill>
              </a:rPr>
              <a:t>Profit</a:t>
            </a:r>
            <a:r>
              <a:rPr lang="en-US" dirty="0" smtClean="0">
                <a:solidFill>
                  <a:schemeClr val="accent2"/>
                </a:solidFill>
              </a:rPr>
              <a:t> </a:t>
            </a:r>
            <a:r>
              <a:rPr lang="en-US" dirty="0" smtClean="0"/>
              <a:t>(you’re on your own here)</a:t>
            </a:r>
          </a:p>
        </p:txBody>
      </p:sp>
      <p:sp>
        <p:nvSpPr>
          <p:cNvPr id="18" name="Subtitle 17"/>
          <p:cNvSpPr>
            <a:spLocks noGrp="1"/>
          </p:cNvSpPr>
          <p:nvPr>
            <p:ph type="subTitle" idx="14"/>
          </p:nvPr>
        </p:nvSpPr>
        <p:spPr/>
        <p:txBody>
          <a:bodyPr/>
          <a:lstStyle/>
          <a:p>
            <a:r>
              <a:rPr lang="en-US" dirty="0"/>
              <a:t>Process vision embedded in help</a:t>
            </a:r>
          </a:p>
        </p:txBody>
      </p:sp>
      <p:sp>
        <p:nvSpPr>
          <p:cNvPr id="2" name="Title 1"/>
          <p:cNvSpPr>
            <a:spLocks noGrp="1"/>
          </p:cNvSpPr>
          <p:nvPr>
            <p:ph type="title"/>
          </p:nvPr>
        </p:nvSpPr>
        <p:spPr/>
        <p:txBody>
          <a:bodyPr/>
          <a:lstStyle/>
          <a:p>
            <a:r>
              <a:rPr lang="en-US" dirty="0" smtClean="0"/>
              <a:t>A Leader Must Connect the Dots </a:t>
            </a:r>
            <a:endParaRPr lang="en-US" dirty="0"/>
          </a:p>
        </p:txBody>
      </p:sp>
      <p:sp>
        <p:nvSpPr>
          <p:cNvPr id="5" name="Slide Number Placeholder 4"/>
          <p:cNvSpPr>
            <a:spLocks noGrp="1"/>
          </p:cNvSpPr>
          <p:nvPr>
            <p:ph type="sldNum" sz="quarter" idx="4"/>
          </p:nvPr>
        </p:nvSpPr>
        <p:spPr/>
        <p:txBody>
          <a:bodyPr/>
          <a:lstStyle/>
          <a:p>
            <a:fld id="{B21889AB-90DF-4F03-B430-F12A03ED58B3}" type="slidenum">
              <a:rPr lang="en-US" smtClean="0"/>
              <a:pPr/>
              <a:t>6</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3400" y="228600"/>
            <a:ext cx="1796644" cy="2311307"/>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7590" y="1221985"/>
            <a:ext cx="1796644" cy="2311307"/>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2715" y="954131"/>
            <a:ext cx="1799389" cy="2314838"/>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2410" y="2470028"/>
            <a:ext cx="1799388" cy="2314838"/>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6920" y="2375873"/>
            <a:ext cx="1796644" cy="2311307"/>
          </a:xfrm>
          <a:prstGeom prst="rect">
            <a:avLst/>
          </a:prstGeom>
          <a:ln>
            <a:noFill/>
          </a:ln>
          <a:effectLst>
            <a:outerShdw blurRad="190500" algn="tl" rotWithShape="0">
              <a:srgbClr val="000000">
                <a:alpha val="70000"/>
              </a:srgbClr>
            </a:outerShdw>
          </a:effectLst>
        </p:spPr>
      </p:pic>
      <p:pic>
        <p:nvPicPr>
          <p:cNvPr id="19" name="Picture 18"/>
          <p:cNvPicPr>
            <a:picLocks noChangeAspect="1"/>
          </p:cNvPicPr>
          <p:nvPr/>
        </p:nvPicPr>
        <p:blipFill rotWithShape="1">
          <a:blip r:embed="rId7" cstate="print">
            <a:extLst>
              <a:ext uri="{28A0092B-C50C-407E-A947-70E740481C1C}">
                <a14:useLocalDpi xmlns:a14="http://schemas.microsoft.com/office/drawing/2010/main" val="0"/>
              </a:ext>
            </a:extLst>
          </a:blip>
          <a:srcRect b="21791"/>
          <a:stretch/>
        </p:blipFill>
        <p:spPr>
          <a:xfrm>
            <a:off x="5378937" y="3918490"/>
            <a:ext cx="3003063" cy="2862808"/>
          </a:xfrm>
          <a:prstGeom prst="rect">
            <a:avLst/>
          </a:prstGeom>
          <a:ln>
            <a:noFill/>
          </a:ln>
          <a:effectLst>
            <a:outerShdw blurRad="190500" algn="tl" rotWithShape="0">
              <a:srgbClr val="000000">
                <a:alpha val="70000"/>
              </a:srgbClr>
            </a:outerShdw>
          </a:effectLst>
        </p:spPr>
      </p:pic>
      <p:sp>
        <p:nvSpPr>
          <p:cNvPr id="20" name="Rounded Rectangle 19">
            <a:hlinkClick r:id="rId8"/>
          </p:cNvPr>
          <p:cNvSpPr/>
          <p:nvPr/>
        </p:nvSpPr>
        <p:spPr>
          <a:xfrm>
            <a:off x="3505199" y="5615252"/>
            <a:ext cx="3962401" cy="63314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http://www.cuanswers.com/resources/building-the-factory/</a:t>
            </a:r>
          </a:p>
        </p:txBody>
      </p:sp>
    </p:spTree>
    <p:extLst>
      <p:ext uri="{BB962C8B-B14F-4D97-AF65-F5344CB8AC3E}">
        <p14:creationId xmlns:p14="http://schemas.microsoft.com/office/powerpoint/2010/main" val="187868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5"/>
          </p:nvPr>
        </p:nvSpPr>
        <p:spPr>
          <a:xfrm>
            <a:off x="508000" y="2057400"/>
            <a:ext cx="10972800" cy="3733801"/>
          </a:xfrm>
        </p:spPr>
        <p:txBody>
          <a:bodyPr/>
          <a:lstStyle/>
          <a:p>
            <a:r>
              <a:rPr lang="en-US" dirty="0" smtClean="0"/>
              <a:t>If we want to revolutionize our response to member needs, we need for our processes to respond more quickly to what data means and to what we can do with it</a:t>
            </a:r>
          </a:p>
          <a:p>
            <a:pPr lvl="1"/>
            <a:r>
              <a:rPr lang="en-US" dirty="0" smtClean="0"/>
              <a:t>Who to market to, and how</a:t>
            </a:r>
          </a:p>
          <a:p>
            <a:pPr lvl="1"/>
            <a:r>
              <a:rPr lang="en-US" dirty="0" smtClean="0"/>
              <a:t>Who we’re doing business with, and how to protect ourselves (abnormal activity databases)</a:t>
            </a:r>
          </a:p>
          <a:p>
            <a:pPr lvl="1"/>
            <a:r>
              <a:rPr lang="en-US" dirty="0" smtClean="0"/>
              <a:t>How to adjust our model to fit our members’ changing lives</a:t>
            </a:r>
          </a:p>
          <a:p>
            <a:pPr lvl="1"/>
            <a:r>
              <a:rPr lang="en-US" dirty="0" smtClean="0"/>
              <a:t>How to streamline processes to improve the employee and member experience</a:t>
            </a:r>
          </a:p>
          <a:p>
            <a:pPr lvl="1"/>
            <a:r>
              <a:rPr lang="en-US" dirty="0" smtClean="0"/>
              <a:t>How to respond effectively to examiners and auditors</a:t>
            </a:r>
          </a:p>
          <a:p>
            <a:pPr lvl="1"/>
            <a:r>
              <a:rPr lang="en-US" dirty="0" smtClean="0"/>
              <a:t>How to involve the customer-owner in the businesses they own</a:t>
            </a:r>
          </a:p>
          <a:p>
            <a:pPr lvl="1"/>
            <a:r>
              <a:rPr lang="en-US" dirty="0" smtClean="0"/>
              <a:t>How to extend our value proposition through virtual networks, anywhere and at any time</a:t>
            </a:r>
          </a:p>
          <a:p>
            <a:pPr lvl="1"/>
            <a:r>
              <a:rPr lang="en-US" dirty="0" smtClean="0"/>
              <a:t>How to earn more with less, move faster at a lower price, and improve our chances of long-term survival</a:t>
            </a:r>
          </a:p>
          <a:p>
            <a:pPr lvl="1"/>
            <a:endParaRPr lang="en-US" dirty="0"/>
          </a:p>
        </p:txBody>
      </p:sp>
      <p:sp>
        <p:nvSpPr>
          <p:cNvPr id="8" name="Subtitle 7"/>
          <p:cNvSpPr>
            <a:spLocks noGrp="1"/>
          </p:cNvSpPr>
          <p:nvPr>
            <p:ph type="subTitle" idx="14"/>
          </p:nvPr>
        </p:nvSpPr>
        <p:spPr/>
        <p:txBody>
          <a:bodyPr/>
          <a:lstStyle/>
          <a:p>
            <a:r>
              <a:rPr lang="en-US" dirty="0" smtClean="0"/>
              <a:t>Because the automation of what we know is the key to a bright future</a:t>
            </a:r>
            <a:endParaRPr lang="en-US" dirty="0"/>
          </a:p>
        </p:txBody>
      </p:sp>
      <p:sp>
        <p:nvSpPr>
          <p:cNvPr id="6" name="Title 5"/>
          <p:cNvSpPr>
            <a:spLocks noGrp="1"/>
          </p:cNvSpPr>
          <p:nvPr>
            <p:ph type="title"/>
          </p:nvPr>
        </p:nvSpPr>
        <p:spPr/>
        <p:txBody>
          <a:bodyPr/>
          <a:lstStyle/>
          <a:p>
            <a:r>
              <a:rPr lang="en-US" dirty="0" smtClean="0"/>
              <a:t>Why I Want to Spend Big Bucks to Build a New SRS</a:t>
            </a:r>
            <a:endParaRPr lang="en-US" dirty="0"/>
          </a:p>
        </p:txBody>
      </p:sp>
      <p:sp>
        <p:nvSpPr>
          <p:cNvPr id="5" name="Slide Number Placeholder 4"/>
          <p:cNvSpPr>
            <a:spLocks noGrp="1"/>
          </p:cNvSpPr>
          <p:nvPr>
            <p:ph type="sldNum" sz="quarter" idx="4"/>
          </p:nvPr>
        </p:nvSpPr>
        <p:spPr/>
        <p:txBody>
          <a:bodyPr/>
          <a:lstStyle/>
          <a:p>
            <a:fld id="{77F42D85-6D6D-4ED8-A207-576450FE2C32}" type="slidenum">
              <a:rPr lang="en-US" smtClean="0"/>
              <a:pPr/>
              <a:t>60</a:t>
            </a:fld>
            <a:endParaRPr lang="en-US" dirty="0"/>
          </a:p>
        </p:txBody>
      </p:sp>
      <p:sp>
        <p:nvSpPr>
          <p:cNvPr id="7" name="Text Placeholder 6"/>
          <p:cNvSpPr>
            <a:spLocks noGrp="1"/>
          </p:cNvSpPr>
          <p:nvPr>
            <p:ph type="body" sz="quarter" idx="13"/>
          </p:nvPr>
        </p:nvSpPr>
        <p:spPr>
          <a:xfrm>
            <a:off x="6172200" y="5486401"/>
            <a:ext cx="5511800" cy="1023294"/>
          </a:xfrm>
        </p:spPr>
        <p:txBody>
          <a:bodyPr/>
          <a:lstStyle/>
          <a:p>
            <a:r>
              <a:rPr lang="en-US" dirty="0" smtClean="0"/>
              <a:t>In our guts we know that finding a way to use data more effectively in the future is the key to that future...are we spending enough today to ensure we find our way forward?</a:t>
            </a:r>
            <a:endParaRPr lang="en-US" dirty="0"/>
          </a:p>
        </p:txBody>
      </p:sp>
      <p:sp>
        <p:nvSpPr>
          <p:cNvPr id="11" name="Rectangle 10"/>
          <p:cNvSpPr/>
          <p:nvPr/>
        </p:nvSpPr>
        <p:spPr>
          <a:xfrm>
            <a:off x="0" y="0"/>
            <a:ext cx="12192000" cy="68580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xplosion 1 9"/>
          <p:cNvSpPr/>
          <p:nvPr/>
        </p:nvSpPr>
        <p:spPr>
          <a:xfrm>
            <a:off x="1143000" y="-2280401"/>
            <a:ext cx="9601200" cy="11669316"/>
          </a:xfrm>
          <a:prstGeom prst="irregularSeal1">
            <a:avLst/>
          </a:prstGeom>
        </p:spPr>
        <p:style>
          <a:lnRef idx="1">
            <a:schemeClr val="accent5"/>
          </a:lnRef>
          <a:fillRef idx="2">
            <a:schemeClr val="accent5"/>
          </a:fillRef>
          <a:effectRef idx="1">
            <a:schemeClr val="accent5"/>
          </a:effectRef>
          <a:fontRef idx="minor">
            <a:schemeClr val="dk1"/>
          </a:fontRef>
        </p:style>
        <p:txBody>
          <a:bodyPr rtlCol="0" anchor="ctr">
            <a:spAutoFit/>
          </a:bodyPr>
          <a:lstStyle/>
          <a:p>
            <a:pPr algn="ctr"/>
            <a:endParaRPr lang="en-US" sz="2400" dirty="0" smtClean="0"/>
          </a:p>
          <a:p>
            <a:pPr algn="ctr"/>
            <a:r>
              <a:rPr lang="en-US" sz="2400" dirty="0" smtClean="0"/>
              <a:t>This is not a build-or-buy </a:t>
            </a:r>
            <a:br>
              <a:rPr lang="en-US" sz="2400" dirty="0" smtClean="0"/>
            </a:br>
            <a:r>
              <a:rPr lang="en-US" sz="2400" dirty="0" smtClean="0"/>
              <a:t>challenge</a:t>
            </a:r>
          </a:p>
          <a:p>
            <a:pPr algn="ctr"/>
            <a:endParaRPr lang="en-US" sz="2400" dirty="0" smtClean="0"/>
          </a:p>
          <a:p>
            <a:pPr algn="ctr"/>
            <a:r>
              <a:rPr lang="en-US" sz="2400" dirty="0" smtClean="0"/>
              <a:t>Either way, you must </a:t>
            </a:r>
            <a:r>
              <a:rPr lang="en-US" sz="2400" b="1" dirty="0" smtClean="0"/>
              <a:t>invest to consume data</a:t>
            </a:r>
            <a:r>
              <a:rPr lang="en-US" sz="2400" dirty="0" smtClean="0"/>
              <a:t>, </a:t>
            </a:r>
            <a:r>
              <a:rPr lang="en-US" sz="2400" b="1" dirty="0" smtClean="0"/>
              <a:t>field a team </a:t>
            </a:r>
            <a:r>
              <a:rPr lang="en-US" sz="2400" dirty="0" smtClean="0"/>
              <a:t>that will use it, and </a:t>
            </a:r>
            <a:r>
              <a:rPr lang="en-US" sz="2400" b="1" dirty="0" smtClean="0"/>
              <a:t>learn from using it </a:t>
            </a:r>
            <a:r>
              <a:rPr lang="en-US" sz="2400" dirty="0" smtClean="0"/>
              <a:t>if you want to succeed in the future</a:t>
            </a:r>
          </a:p>
          <a:p>
            <a:pPr algn="ctr"/>
            <a:endParaRPr lang="en-US" sz="2400" dirty="0" smtClean="0"/>
          </a:p>
          <a:p>
            <a:pPr algn="ctr"/>
            <a:r>
              <a:rPr lang="en-US" sz="2400" b="1" dirty="0" smtClean="0"/>
              <a:t>Let’s build a network of accomplished practitioners </a:t>
            </a:r>
            <a:endParaRPr lang="en-US" sz="2400" b="1" dirty="0"/>
          </a:p>
        </p:txBody>
      </p:sp>
    </p:spTree>
    <p:extLst>
      <p:ext uri="{BB962C8B-B14F-4D97-AF65-F5344CB8AC3E}">
        <p14:creationId xmlns:p14="http://schemas.microsoft.com/office/powerpoint/2010/main" val="2616816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Wrap-up</a:t>
            </a:r>
            <a:endParaRPr lang="en-US" dirty="0"/>
          </a:p>
        </p:txBody>
      </p:sp>
    </p:spTree>
    <p:extLst>
      <p:ext uri="{BB962C8B-B14F-4D97-AF65-F5344CB8AC3E}">
        <p14:creationId xmlns:p14="http://schemas.microsoft.com/office/powerpoint/2010/main" val="29061351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Also in your packet...</a:t>
            </a:r>
            <a:endParaRPr lang="en-US" dirty="0"/>
          </a:p>
        </p:txBody>
      </p:sp>
      <p:sp>
        <p:nvSpPr>
          <p:cNvPr id="12" name="Slide Number Placeholder 11"/>
          <p:cNvSpPr>
            <a:spLocks noGrp="1"/>
          </p:cNvSpPr>
          <p:nvPr>
            <p:ph type="sldNum" sz="quarter" idx="4"/>
          </p:nvPr>
        </p:nvSpPr>
        <p:spPr/>
        <p:txBody>
          <a:bodyPr/>
          <a:lstStyle/>
          <a:p>
            <a:fld id="{77F42D85-6D6D-4ED8-A207-576450FE2C32}" type="slidenum">
              <a:rPr lang="en-US" smtClean="0"/>
              <a:pPr/>
              <a:t>62</a:t>
            </a:fld>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492" y="470362"/>
            <a:ext cx="2140053" cy="2743200"/>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1232" y="1600200"/>
            <a:ext cx="2140053" cy="2743200"/>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123" y="970529"/>
            <a:ext cx="2117376" cy="2743200"/>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1200" y="3213562"/>
            <a:ext cx="2118562" cy="2743200"/>
          </a:xfrm>
          <a:prstGeom prst="rect">
            <a:avLst/>
          </a:prstGeom>
          <a:ln>
            <a:noFill/>
          </a:ln>
          <a:effectLst>
            <a:outerShdw blurRad="190500" algn="tl" rotWithShape="0">
              <a:srgbClr val="000000">
                <a:alpha val="70000"/>
              </a:srgbClr>
            </a:outerShdw>
          </a:effectLst>
        </p:spPr>
      </p:pic>
      <p:sp>
        <p:nvSpPr>
          <p:cNvPr id="14" name="Cloud Callout 13"/>
          <p:cNvSpPr/>
          <p:nvPr/>
        </p:nvSpPr>
        <p:spPr>
          <a:xfrm>
            <a:off x="1495356" y="3265092"/>
            <a:ext cx="2601006" cy="1967746"/>
          </a:xfrm>
          <a:prstGeom prst="cloudCallout">
            <a:avLst>
              <a:gd name="adj1" fmla="val -50833"/>
              <a:gd name="adj2" fmla="val -65500"/>
            </a:avLst>
          </a:prstGeom>
        </p:spPr>
        <p:style>
          <a:lnRef idx="1">
            <a:schemeClr val="accent3"/>
          </a:lnRef>
          <a:fillRef idx="2">
            <a:schemeClr val="accent3"/>
          </a:fillRef>
          <a:effectRef idx="1">
            <a:schemeClr val="accent3"/>
          </a:effectRef>
          <a:fontRef idx="minor">
            <a:schemeClr val="dk1"/>
          </a:fontRef>
        </p:style>
        <p:txBody>
          <a:bodyPr wrap="square" lIns="0" tIns="0" rIns="0" bIns="0" rtlCol="0" anchor="ctr">
            <a:spAutoFit/>
          </a:bodyPr>
          <a:lstStyle/>
          <a:p>
            <a:pPr algn="ctr"/>
            <a:r>
              <a:rPr lang="en-US" sz="1400" dirty="0" smtClean="0"/>
              <a:t>Have your members ever asked you to email them a receipt?  </a:t>
            </a:r>
            <a:r>
              <a:rPr lang="en-US" sz="1400" b="1" dirty="0" smtClean="0"/>
              <a:t>You can, for FREE </a:t>
            </a:r>
            <a:r>
              <a:rPr lang="en-US" sz="1400" dirty="0" smtClean="0"/>
              <a:t>– so why haven’t you turned this on?</a:t>
            </a:r>
            <a:endParaRPr lang="en-US" sz="1400" dirty="0"/>
          </a:p>
        </p:txBody>
      </p:sp>
      <p:pic>
        <p:nvPicPr>
          <p:cNvPr id="9" name="Picture 8">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20242" y="838200"/>
            <a:ext cx="2743200" cy="2096125"/>
          </a:xfrm>
          <a:prstGeom prst="rect">
            <a:avLst/>
          </a:prstGeom>
          <a:ln>
            <a:noFill/>
          </a:ln>
          <a:effectLst>
            <a:outerShdw blurRad="190500" algn="tl" rotWithShape="0">
              <a:srgbClr val="000000">
                <a:alpha val="70000"/>
              </a:srgbClr>
            </a:outerShdw>
          </a:effectLst>
        </p:spPr>
      </p:pic>
      <p:sp>
        <p:nvSpPr>
          <p:cNvPr id="13" name="Cloud Callout 12"/>
          <p:cNvSpPr/>
          <p:nvPr/>
        </p:nvSpPr>
        <p:spPr>
          <a:xfrm>
            <a:off x="6263442" y="319881"/>
            <a:ext cx="1905000" cy="1661647"/>
          </a:xfrm>
          <a:prstGeom prst="cloudCallout">
            <a:avLst>
              <a:gd name="adj1" fmla="val -76221"/>
              <a:gd name="adj2" fmla="val 25448"/>
            </a:avLst>
          </a:prstGeom>
        </p:spPr>
        <p:style>
          <a:lnRef idx="1">
            <a:schemeClr val="accent2"/>
          </a:lnRef>
          <a:fillRef idx="2">
            <a:schemeClr val="accent2"/>
          </a:fillRef>
          <a:effectRef idx="1">
            <a:schemeClr val="accent2"/>
          </a:effectRef>
          <a:fontRef idx="minor">
            <a:schemeClr val="dk1"/>
          </a:fontRef>
        </p:style>
        <p:txBody>
          <a:bodyPr wrap="square" lIns="0" tIns="0" rIns="0" bIns="0" rtlCol="0" anchor="ctr">
            <a:spAutoFit/>
          </a:bodyPr>
          <a:lstStyle/>
          <a:p>
            <a:pPr algn="ctr"/>
            <a:r>
              <a:rPr lang="en-US" sz="1400" dirty="0" smtClean="0"/>
              <a:t>Are you tracking the </a:t>
            </a:r>
            <a:r>
              <a:rPr lang="en-US" sz="1400" b="1" dirty="0" smtClean="0"/>
              <a:t>It’s Me 247 </a:t>
            </a:r>
            <a:r>
              <a:rPr lang="en-US" sz="1400" dirty="0" smtClean="0"/>
              <a:t>bill pay rollout?  Keep an eye on the Kitchen</a:t>
            </a:r>
            <a:endParaRPr lang="en-US" sz="1400" dirty="0"/>
          </a:p>
        </p:txBody>
      </p:sp>
    </p:spTree>
    <p:extLst>
      <p:ext uri="{BB962C8B-B14F-4D97-AF65-F5344CB8AC3E}">
        <p14:creationId xmlns:p14="http://schemas.microsoft.com/office/powerpoint/2010/main" val="1379374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14"/>
          <p:cNvSpPr>
            <a:spLocks noGrp="1"/>
          </p:cNvSpPr>
          <p:nvPr>
            <p:ph type="subTitle" idx="14"/>
          </p:nvPr>
        </p:nvSpPr>
        <p:spPr/>
        <p:txBody>
          <a:bodyPr/>
          <a:lstStyle/>
          <a:p>
            <a:endParaRPr lang="en-US"/>
          </a:p>
        </p:txBody>
      </p:sp>
      <p:sp>
        <p:nvSpPr>
          <p:cNvPr id="2" name="Title 1"/>
          <p:cNvSpPr>
            <a:spLocks noGrp="1"/>
          </p:cNvSpPr>
          <p:nvPr>
            <p:ph type="title"/>
          </p:nvPr>
        </p:nvSpPr>
        <p:spPr/>
        <p:txBody>
          <a:bodyPr/>
          <a:lstStyle/>
          <a:p>
            <a:r>
              <a:rPr lang="en-US" smtClean="0"/>
              <a:t>Join us!</a:t>
            </a:r>
            <a:endParaRPr lang="en-US" dirty="0"/>
          </a:p>
        </p:txBody>
      </p:sp>
      <p:sp>
        <p:nvSpPr>
          <p:cNvPr id="3" name="Slide Number Placeholder 2"/>
          <p:cNvSpPr>
            <a:spLocks noGrp="1"/>
          </p:cNvSpPr>
          <p:nvPr>
            <p:ph type="sldNum" sz="quarter" idx="4"/>
          </p:nvPr>
        </p:nvSpPr>
        <p:spPr/>
        <p:txBody>
          <a:bodyPr/>
          <a:lstStyle/>
          <a:p>
            <a:fld id="{B21889AB-90DF-4F03-B430-F12A03ED58B3}" type="slidenum">
              <a:rPr lang="en-US" smtClean="0"/>
              <a:pPr/>
              <a:t>63</a:t>
            </a:fld>
            <a:endParaRPr lang="en-US"/>
          </a:p>
        </p:txBody>
      </p:sp>
      <p:sp>
        <p:nvSpPr>
          <p:cNvPr id="14" name="Text Placeholder 13"/>
          <p:cNvSpPr>
            <a:spLocks noGrp="1"/>
          </p:cNvSpPr>
          <p:nvPr>
            <p:ph type="body" sz="quarter" idx="13"/>
          </p:nvPr>
        </p:nvSpPr>
        <p:spPr/>
        <p:txBody>
          <a:bodyPr/>
          <a:lstStyle/>
          <a:p>
            <a:endParaRPr lang="en-US"/>
          </a:p>
        </p:txBody>
      </p:sp>
      <p:sp>
        <p:nvSpPr>
          <p:cNvPr id="8" name="Content Placeholder 7"/>
          <p:cNvSpPr>
            <a:spLocks noGrp="1"/>
          </p:cNvSpPr>
          <p:nvPr>
            <p:ph sz="quarter" idx="15"/>
          </p:nvPr>
        </p:nvSpPr>
        <p:spPr/>
        <p:txBody>
          <a:bodyPr/>
          <a:lstStyle/>
          <a:p>
            <a:endParaRPr lang="en-US" dirty="0"/>
          </a:p>
        </p:txBody>
      </p:sp>
      <p:sp>
        <p:nvSpPr>
          <p:cNvPr id="16" name="Content Placeholder 15"/>
          <p:cNvSpPr>
            <a:spLocks noGrp="1"/>
          </p:cNvSpPr>
          <p:nvPr>
            <p:ph idx="4294967295"/>
          </p:nvPr>
        </p:nvSpPr>
        <p:spPr>
          <a:xfrm>
            <a:off x="508000" y="2057400"/>
            <a:ext cx="4749800" cy="3733801"/>
          </a:xfrm>
          <a:prstGeom prst="rect">
            <a:avLst/>
          </a:prstGeom>
        </p:spPr>
        <p:txBody>
          <a:bodyPr/>
          <a:lstStyle/>
          <a:p>
            <a:r>
              <a:rPr lang="en-US" dirty="0"/>
              <a:t>After you leave here you can participate online for the balance of the year</a:t>
            </a:r>
          </a:p>
          <a:p>
            <a:pPr lvl="1"/>
            <a:r>
              <a:rPr lang="en-US" dirty="0"/>
              <a:t>Dashboard Dives</a:t>
            </a:r>
          </a:p>
          <a:p>
            <a:pPr lvl="1"/>
            <a:r>
              <a:rPr lang="en-US" dirty="0"/>
              <a:t>Active Beta Study Group</a:t>
            </a:r>
          </a:p>
          <a:p>
            <a:endParaRPr lang="en-US" dirty="0"/>
          </a:p>
          <a:p>
            <a:endParaRPr lang="en-US" dirty="0"/>
          </a:p>
        </p:txBody>
      </p:sp>
      <p:pic>
        <p:nvPicPr>
          <p:cNvPr id="5" name="Picture 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152400"/>
            <a:ext cx="5690476" cy="6595533"/>
          </a:xfrm>
          <a:prstGeom prst="rect">
            <a:avLst/>
          </a:prstGeom>
          <a:ln>
            <a:noFill/>
          </a:ln>
          <a:effectLst>
            <a:outerShdw blurRad="190500" algn="tl" rotWithShape="0">
              <a:srgbClr val="000000">
                <a:alpha val="70000"/>
              </a:srgbClr>
            </a:outerShdw>
          </a:effectLst>
        </p:spPr>
      </p:pic>
      <p:sp>
        <p:nvSpPr>
          <p:cNvPr id="9" name="Rectangle 8">
            <a:hlinkClick r:id="rId3"/>
          </p:cNvPr>
          <p:cNvSpPr/>
          <p:nvPr/>
        </p:nvSpPr>
        <p:spPr>
          <a:xfrm>
            <a:off x="4800600" y="5562602"/>
            <a:ext cx="2667000" cy="38099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600" dirty="0"/>
              <a:t>http://study.cuanswers.com</a:t>
            </a:r>
          </a:p>
        </p:txBody>
      </p:sp>
    </p:spTree>
    <p:extLst>
      <p:ext uri="{BB962C8B-B14F-4D97-AF65-F5344CB8AC3E}">
        <p14:creationId xmlns:p14="http://schemas.microsoft.com/office/powerpoint/2010/main" val="2885491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Thanks for the day!</a:t>
            </a:r>
            <a:endParaRPr lang="en-US" dirty="0"/>
          </a:p>
        </p:txBody>
      </p:sp>
      <p:sp>
        <p:nvSpPr>
          <p:cNvPr id="10" name="Text Placeholder 9"/>
          <p:cNvSpPr>
            <a:spLocks noGrp="1"/>
          </p:cNvSpPr>
          <p:nvPr>
            <p:ph type="body" sz="half" idx="2"/>
          </p:nvPr>
        </p:nvSpPr>
        <p:spPr/>
        <p:txBody>
          <a:bodyPr/>
          <a:lstStyle/>
          <a:p>
            <a:r>
              <a:rPr lang="en-US" sz="2400" dirty="0" smtClean="0"/>
              <a:t>Now to get ready for tonight’s networking session...</a:t>
            </a:r>
            <a:endParaRPr lang="en-US" sz="2400" dirty="0"/>
          </a:p>
        </p:txBody>
      </p:sp>
      <p:sp>
        <p:nvSpPr>
          <p:cNvPr id="11" name="Text Placeholder 10"/>
          <p:cNvSpPr>
            <a:spLocks noGrp="1"/>
          </p:cNvSpPr>
          <p:nvPr>
            <p:ph type="body" sz="quarter" idx="10"/>
          </p:nvPr>
        </p:nvSpPr>
        <p:spPr/>
        <p:txBody>
          <a:bodyPr/>
          <a:lstStyle/>
          <a:p>
            <a:r>
              <a:rPr lang="en-US" dirty="0" smtClean="0"/>
              <a:t>Cocktails begin at 5:00!</a:t>
            </a:r>
            <a:endParaRPr lang="en-US" dirty="0"/>
          </a:p>
        </p:txBody>
      </p:sp>
      <p:sp>
        <p:nvSpPr>
          <p:cNvPr id="12" name="Oval Callout 11"/>
          <p:cNvSpPr/>
          <p:nvPr/>
        </p:nvSpPr>
        <p:spPr>
          <a:xfrm>
            <a:off x="6324600" y="152400"/>
            <a:ext cx="5715000" cy="4154805"/>
          </a:xfrm>
          <a:prstGeom prst="wedgeEllipseCallout">
            <a:avLst/>
          </a:prstGeom>
        </p:spPr>
        <p:style>
          <a:lnRef idx="0">
            <a:schemeClr val="accent6"/>
          </a:lnRef>
          <a:fillRef idx="3">
            <a:schemeClr val="accent6"/>
          </a:fillRef>
          <a:effectRef idx="3">
            <a:schemeClr val="accent6"/>
          </a:effectRef>
          <a:fontRef idx="minor">
            <a:schemeClr val="lt1"/>
          </a:fontRef>
        </p:style>
        <p:txBody>
          <a:bodyPr rtlCol="0" anchor="ctr">
            <a:spAutoFit/>
          </a:bodyPr>
          <a:lstStyle/>
          <a:p>
            <a:pPr algn="ctr"/>
            <a:r>
              <a:rPr lang="en-US" dirty="0" smtClean="0">
                <a:solidFill>
                  <a:schemeClr val="tx1"/>
                </a:solidFill>
              </a:rPr>
              <a:t>Question #1:</a:t>
            </a:r>
          </a:p>
          <a:p>
            <a:pPr algn="ctr"/>
            <a:r>
              <a:rPr lang="en-US" sz="2400" dirty="0">
                <a:solidFill>
                  <a:schemeClr val="accent2">
                    <a:lumMod val="75000"/>
                  </a:schemeClr>
                </a:solidFill>
              </a:rPr>
              <a:t>Have you implemented processes with your executive team or Board to use </a:t>
            </a:r>
            <a:r>
              <a:rPr lang="en-US" sz="2400" b="1" dirty="0">
                <a:solidFill>
                  <a:schemeClr val="accent2">
                    <a:lumMod val="75000"/>
                  </a:schemeClr>
                </a:solidFill>
              </a:rPr>
              <a:t>My CU Today </a:t>
            </a:r>
            <a:r>
              <a:rPr lang="en-US" sz="2400" dirty="0">
                <a:solidFill>
                  <a:schemeClr val="accent2">
                    <a:lumMod val="75000"/>
                  </a:schemeClr>
                </a:solidFill>
              </a:rPr>
              <a:t>as an active tool for general awareness, brainstorming sessions, or your leadership regimen?</a:t>
            </a:r>
          </a:p>
        </p:txBody>
      </p:sp>
      <p:sp>
        <p:nvSpPr>
          <p:cNvPr id="13" name="Oval Callout 12"/>
          <p:cNvSpPr/>
          <p:nvPr/>
        </p:nvSpPr>
        <p:spPr>
          <a:xfrm>
            <a:off x="152400" y="2438400"/>
            <a:ext cx="7003774" cy="4154805"/>
          </a:xfrm>
          <a:prstGeom prst="wedgeEllipseCallout">
            <a:avLst>
              <a:gd name="adj1" fmla="val 57672"/>
              <a:gd name="adj2" fmla="val 39705"/>
            </a:avLst>
          </a:prstGeom>
        </p:spPr>
        <p:style>
          <a:lnRef idx="0">
            <a:schemeClr val="accent2"/>
          </a:lnRef>
          <a:fillRef idx="3">
            <a:schemeClr val="accent2"/>
          </a:fillRef>
          <a:effectRef idx="3">
            <a:schemeClr val="accent2"/>
          </a:effectRef>
          <a:fontRef idx="minor">
            <a:schemeClr val="lt1"/>
          </a:fontRef>
        </p:style>
        <p:txBody>
          <a:bodyPr rtlCol="0" anchor="ctr">
            <a:spAutoFit/>
          </a:bodyPr>
          <a:lstStyle/>
          <a:p>
            <a:pPr algn="ctr"/>
            <a:r>
              <a:rPr lang="en-US" dirty="0" smtClean="0">
                <a:solidFill>
                  <a:schemeClr val="tx1"/>
                </a:solidFill>
              </a:rPr>
              <a:t>Question #2:</a:t>
            </a:r>
          </a:p>
          <a:p>
            <a:pPr algn="ctr"/>
            <a:r>
              <a:rPr lang="en-US" sz="2400" dirty="0"/>
              <a:t>Have you developed a job description and a budget for a data analyst to work directly with your team?  </a:t>
            </a:r>
            <a:r>
              <a:rPr lang="en-US" sz="2400" dirty="0" smtClean="0"/>
              <a:t>If </a:t>
            </a:r>
            <a:r>
              <a:rPr lang="en-US" sz="2400" dirty="0"/>
              <a:t>the CUSO had a shared resource solution for data analytics (much like SRS Bookkeeping), name </a:t>
            </a:r>
            <a:r>
              <a:rPr lang="en-US" sz="2400" dirty="0" smtClean="0"/>
              <a:t>1-3 things </a:t>
            </a:r>
            <a:r>
              <a:rPr lang="en-US" sz="2400" dirty="0"/>
              <a:t>you might purchase from this new service. </a:t>
            </a:r>
          </a:p>
        </p:txBody>
      </p:sp>
    </p:spTree>
    <p:extLst>
      <p:ext uri="{BB962C8B-B14F-4D97-AF65-F5344CB8AC3E}">
        <p14:creationId xmlns:p14="http://schemas.microsoft.com/office/powerpoint/2010/main" val="6872680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5"/>
          </p:nvPr>
        </p:nvSpPr>
        <p:spPr>
          <a:xfrm>
            <a:off x="508000" y="2057400"/>
            <a:ext cx="6125040" cy="3733801"/>
          </a:xfrm>
        </p:spPr>
        <p:txBody>
          <a:bodyPr/>
          <a:lstStyle/>
          <a:p>
            <a:r>
              <a:rPr lang="en-US" dirty="0" smtClean="0"/>
              <a:t>Where are you on the evolution of data presentation in your operation?</a:t>
            </a:r>
          </a:p>
          <a:p>
            <a:pPr lvl="1"/>
            <a:r>
              <a:rPr lang="en-US" dirty="0" smtClean="0"/>
              <a:t>We’ve gone from print, to on-screen presentation, to delivering PDFs...and today we’re discussing web presentations </a:t>
            </a:r>
          </a:p>
          <a:p>
            <a:pPr lvl="1"/>
            <a:r>
              <a:rPr lang="en-US" dirty="0" smtClean="0"/>
              <a:t>Are you maximizing all of your options?  With your staff?  With your senior team?  </a:t>
            </a:r>
          </a:p>
          <a:p>
            <a:pPr lvl="1"/>
            <a:r>
              <a:rPr lang="en-US" dirty="0" smtClean="0"/>
              <a:t>Can you move data directly to your board </a:t>
            </a:r>
            <a:br>
              <a:rPr lang="en-US" dirty="0" smtClean="0"/>
            </a:br>
            <a:r>
              <a:rPr lang="en-US" dirty="0" smtClean="0"/>
              <a:t>and the everyday customer-owner?</a:t>
            </a:r>
          </a:p>
        </p:txBody>
      </p:sp>
      <p:sp>
        <p:nvSpPr>
          <p:cNvPr id="7" name="Subtitle 6"/>
          <p:cNvSpPr>
            <a:spLocks noGrp="1"/>
          </p:cNvSpPr>
          <p:nvPr>
            <p:ph type="subTitle" idx="14"/>
          </p:nvPr>
        </p:nvSpPr>
        <p:spPr/>
        <p:txBody>
          <a:bodyPr/>
          <a:lstStyle/>
          <a:p>
            <a:r>
              <a:rPr lang="en-US" dirty="0" smtClean="0"/>
              <a:t>Steer the debate based on what you know</a:t>
            </a:r>
            <a:endParaRPr lang="en-US" dirty="0"/>
          </a:p>
        </p:txBody>
      </p:sp>
      <p:sp>
        <p:nvSpPr>
          <p:cNvPr id="2" name="Title 1"/>
          <p:cNvSpPr>
            <a:spLocks noGrp="1"/>
          </p:cNvSpPr>
          <p:nvPr>
            <p:ph type="title"/>
          </p:nvPr>
        </p:nvSpPr>
        <p:spPr/>
        <p:txBody>
          <a:bodyPr/>
          <a:lstStyle/>
          <a:p>
            <a:r>
              <a:rPr lang="en-US" dirty="0" smtClean="0"/>
              <a:t>A Leader Must Prepare a Team for the Stage</a:t>
            </a:r>
            <a:endParaRPr lang="en-US" dirty="0"/>
          </a:p>
        </p:txBody>
      </p:sp>
      <p:sp>
        <p:nvSpPr>
          <p:cNvPr id="5" name="Slide Number Placeholder 4"/>
          <p:cNvSpPr>
            <a:spLocks noGrp="1"/>
          </p:cNvSpPr>
          <p:nvPr>
            <p:ph type="sldNum" sz="quarter" idx="4"/>
          </p:nvPr>
        </p:nvSpPr>
        <p:spPr/>
        <p:txBody>
          <a:bodyPr/>
          <a:lstStyle/>
          <a:p>
            <a:fld id="{B21889AB-90DF-4F03-B430-F12A03ED58B3}" type="slidenum">
              <a:rPr lang="en-US" smtClean="0"/>
              <a:pPr/>
              <a:t>7</a:t>
            </a:fld>
            <a:endParaRPr lang="en-US" dirty="0"/>
          </a:p>
        </p:txBody>
      </p:sp>
      <p:sp>
        <p:nvSpPr>
          <p:cNvPr id="4" name="Text Placeholder 3"/>
          <p:cNvSpPr>
            <a:spLocks noGrp="1"/>
          </p:cNvSpPr>
          <p:nvPr>
            <p:ph type="body" sz="quarter" idx="13"/>
          </p:nvPr>
        </p:nvSpPr>
        <p:spPr/>
        <p:txBody>
          <a:bodyPr/>
          <a:lstStyle/>
          <a:p>
            <a:r>
              <a:rPr lang="en-US" dirty="0" smtClean="0"/>
              <a:t>Who </a:t>
            </a:r>
            <a:r>
              <a:rPr lang="en-US" dirty="0"/>
              <a:t>at your credit union </a:t>
            </a:r>
            <a:r>
              <a:rPr lang="en-US" dirty="0" smtClean="0"/>
              <a:t>has a graphical eye that could add to the development effort focused on presenting data to win?</a:t>
            </a:r>
            <a:endParaRPr lang="en-US" dirty="0"/>
          </a:p>
        </p:txBody>
      </p:sp>
      <p:pic>
        <p:nvPicPr>
          <p:cNvPr id="6" name="Picture 6" descr="X:\Administration\Public\CEO Strategies Week\2010\temp spot for graphics\PDF1.PNG"/>
          <p:cNvPicPr>
            <a:picLocks noChangeAspect="1" noChangeArrowheads="1"/>
          </p:cNvPicPr>
          <p:nvPr/>
        </p:nvPicPr>
        <p:blipFill>
          <a:blip r:embed="rId3" cstate="print"/>
          <a:stretch>
            <a:fillRect/>
          </a:stretch>
        </p:blipFill>
        <p:spPr bwMode="auto">
          <a:xfrm>
            <a:off x="7910110" y="1101670"/>
            <a:ext cx="3200400" cy="2475628"/>
          </a:xfrm>
          <a:prstGeom prst="rect">
            <a:avLst/>
          </a:prstGeom>
          <a:ln>
            <a:noFill/>
          </a:ln>
          <a:effectLst>
            <a:outerShdw blurRad="292100" dist="139700" dir="2700000" algn="tl" rotWithShape="0">
              <a:srgbClr val="333333">
                <a:alpha val="65000"/>
              </a:srgbClr>
            </a:outerShdw>
          </a:effectLst>
        </p:spPr>
      </p:pic>
      <p:pic>
        <p:nvPicPr>
          <p:cNvPr id="9" name="Picture 2" descr="H:\Graphics\GOLD\pdf.gif"/>
          <p:cNvPicPr>
            <a:picLocks noChangeAspect="1" noChangeArrowheads="1"/>
          </p:cNvPicPr>
          <p:nvPr/>
        </p:nvPicPr>
        <p:blipFill>
          <a:blip r:embed="rId4" cstate="print"/>
          <a:srcRect/>
          <a:stretch>
            <a:fillRect/>
          </a:stretch>
        </p:blipFill>
        <p:spPr bwMode="auto">
          <a:xfrm>
            <a:off x="11180762" y="539928"/>
            <a:ext cx="600075" cy="685800"/>
          </a:xfrm>
          <a:prstGeom prst="rect">
            <a:avLst/>
          </a:prstGeom>
          <a:noFill/>
        </p:spPr>
      </p:pic>
      <p:pic>
        <p:nvPicPr>
          <p:cNvPr id="10" name="Picture 2" descr="H:\Graphics\mouse pointer - hand.png"/>
          <p:cNvPicPr>
            <a:picLocks noChangeAspect="1" noChangeArrowheads="1"/>
          </p:cNvPicPr>
          <p:nvPr/>
        </p:nvPicPr>
        <p:blipFill>
          <a:blip r:embed="rId5" cstate="print"/>
          <a:srcRect/>
          <a:stretch>
            <a:fillRect/>
          </a:stretch>
        </p:blipFill>
        <p:spPr bwMode="auto">
          <a:xfrm>
            <a:off x="11409362" y="1004277"/>
            <a:ext cx="413955" cy="533400"/>
          </a:xfrm>
          <a:prstGeom prst="rect">
            <a:avLst/>
          </a:prstGeom>
          <a:noFill/>
        </p:spPr>
      </p:pic>
      <p:pic>
        <p:nvPicPr>
          <p:cNvPr id="1027" name="Picture 3" descr="X:\Writing Team\Public\doc\CUBASE_screenshots\345g.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6330" y="3589021"/>
            <a:ext cx="2633980" cy="18973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X:\Writing Team\Public\doc\CUBASE_screenshots\4023Bg.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19820" y="2975610"/>
            <a:ext cx="2633980" cy="18973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Explosion 1 7"/>
          <p:cNvSpPr/>
          <p:nvPr/>
        </p:nvSpPr>
        <p:spPr>
          <a:xfrm>
            <a:off x="9850408" y="1838644"/>
            <a:ext cx="2286000" cy="2160984"/>
          </a:xfrm>
          <a:prstGeom prst="irregularSeal1">
            <a:avLst/>
          </a:prstGeom>
        </p:spPr>
        <p:style>
          <a:lnRef idx="1">
            <a:schemeClr val="accent3"/>
          </a:lnRef>
          <a:fillRef idx="2">
            <a:schemeClr val="accent3"/>
          </a:fillRef>
          <a:effectRef idx="1">
            <a:schemeClr val="accent3"/>
          </a:effectRef>
          <a:fontRef idx="minor">
            <a:schemeClr val="dk1"/>
          </a:fontRef>
        </p:style>
        <p:txBody>
          <a:bodyPr lIns="45720" rIns="45720" rtlCol="0" anchor="ctr">
            <a:spAutoFit/>
          </a:bodyPr>
          <a:lstStyle/>
          <a:p>
            <a:pPr algn="ctr"/>
            <a:r>
              <a:rPr lang="en-US" sz="1100" dirty="0"/>
              <a:t>PDF/Excel Exports added to 9 dashboards since last year!</a:t>
            </a:r>
          </a:p>
        </p:txBody>
      </p:sp>
      <p:pic>
        <p:nvPicPr>
          <p:cNvPr id="13" name="Picture 12"/>
          <p:cNvPicPr/>
          <p:nvPr/>
        </p:nvPicPr>
        <p:blipFill rotWithShape="1">
          <a:blip r:embed="rId8"/>
          <a:srcRect r="15888" b="15431"/>
          <a:stretch/>
        </p:blipFill>
        <p:spPr>
          <a:xfrm>
            <a:off x="2191850" y="5420141"/>
            <a:ext cx="4437550" cy="1437859"/>
          </a:xfrm>
          <a:prstGeom prst="rect">
            <a:avLst/>
          </a:prstGeom>
          <a:ln>
            <a:noFill/>
          </a:ln>
          <a:effectLst>
            <a:outerShdw blurRad="190500" algn="tl" rotWithShape="0">
              <a:srgbClr val="000000">
                <a:alpha val="70000"/>
              </a:srgbClr>
            </a:outerShdw>
          </a:effectLst>
        </p:spPr>
      </p:pic>
      <p:sp>
        <p:nvSpPr>
          <p:cNvPr id="11" name="Rectangle 10"/>
          <p:cNvSpPr/>
          <p:nvPr/>
        </p:nvSpPr>
        <p:spPr>
          <a:xfrm>
            <a:off x="3810000" y="5334000"/>
            <a:ext cx="990600" cy="447259"/>
          </a:xfrm>
          <a:prstGeom prst="rect">
            <a:avLst/>
          </a:prstGeom>
          <a:no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xplosion 1 13"/>
          <p:cNvSpPr/>
          <p:nvPr/>
        </p:nvSpPr>
        <p:spPr>
          <a:xfrm>
            <a:off x="4772033" y="4934781"/>
            <a:ext cx="1859187" cy="1210151"/>
          </a:xfrm>
          <a:prstGeom prst="irregularSeal1">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r>
              <a:rPr lang="en-US" sz="1100" dirty="0" smtClean="0"/>
              <a:t>New in the 15.2 release!</a:t>
            </a:r>
            <a:endParaRPr lang="en-US" sz="1100" dirty="0"/>
          </a:p>
        </p:txBody>
      </p:sp>
    </p:spTree>
    <p:extLst>
      <p:ext uri="{BB962C8B-B14F-4D97-AF65-F5344CB8AC3E}">
        <p14:creationId xmlns:p14="http://schemas.microsoft.com/office/powerpoint/2010/main" val="772834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5"/>
          </p:nvPr>
        </p:nvSpPr>
        <p:spPr/>
        <p:txBody>
          <a:bodyPr/>
          <a:lstStyle/>
          <a:p>
            <a:r>
              <a:rPr lang="en-US" dirty="0" smtClean="0"/>
              <a:t>To comply with archival regulations and best practices</a:t>
            </a:r>
          </a:p>
          <a:p>
            <a:r>
              <a:rPr lang="en-US" dirty="0" smtClean="0"/>
              <a:t>To validate and affirm the results of our efforts</a:t>
            </a:r>
          </a:p>
          <a:p>
            <a:pPr lvl="1"/>
            <a:r>
              <a:rPr lang="en-US" dirty="0" smtClean="0"/>
              <a:t>To present to examiners and Board members and create a corporate record</a:t>
            </a:r>
          </a:p>
          <a:p>
            <a:pPr lvl="1"/>
            <a:r>
              <a:rPr lang="en-US" dirty="0" smtClean="0"/>
              <a:t>To present to management and use in performance analysis (staff)</a:t>
            </a:r>
          </a:p>
          <a:p>
            <a:pPr lvl="1"/>
            <a:r>
              <a:rPr lang="en-US" dirty="0" smtClean="0"/>
              <a:t>To comply with third-party obligations such as the 5300</a:t>
            </a:r>
          </a:p>
          <a:p>
            <a:r>
              <a:rPr lang="en-US" dirty="0" smtClean="0"/>
              <a:t>To analyze and calculate adjustments to our plans and futures</a:t>
            </a:r>
          </a:p>
          <a:p>
            <a:pPr lvl="1"/>
            <a:r>
              <a:rPr lang="en-US" dirty="0" smtClean="0"/>
              <a:t>Know our member and make adjustments to keep their attention</a:t>
            </a:r>
          </a:p>
          <a:p>
            <a:pPr lvl="1"/>
            <a:r>
              <a:rPr lang="en-US" dirty="0" smtClean="0"/>
              <a:t>Know our operations and make adjustments to build an effective factory</a:t>
            </a:r>
          </a:p>
          <a:p>
            <a:pPr lvl="1"/>
            <a:r>
              <a:rPr lang="en-US" dirty="0" smtClean="0"/>
              <a:t>Know our identity and validate the response to who you think you are</a:t>
            </a:r>
          </a:p>
          <a:p>
            <a:pPr lvl="1"/>
            <a:r>
              <a:rPr lang="en-US" dirty="0" smtClean="0"/>
              <a:t>Know our plan through verifying the hypothesis and the hopeful outcome</a:t>
            </a:r>
          </a:p>
        </p:txBody>
      </p:sp>
      <p:sp>
        <p:nvSpPr>
          <p:cNvPr id="10" name="Subtitle 9"/>
          <p:cNvSpPr>
            <a:spLocks noGrp="1"/>
          </p:cNvSpPr>
          <p:nvPr>
            <p:ph type="subTitle" idx="14"/>
          </p:nvPr>
        </p:nvSpPr>
        <p:spPr/>
        <p:txBody>
          <a:bodyPr/>
          <a:lstStyle/>
          <a:p>
            <a:r>
              <a:rPr lang="en-US" dirty="0" smtClean="0"/>
              <a:t>When gathering data is more important than knowing the data, you’re off the mark</a:t>
            </a:r>
            <a:endParaRPr lang="en-US" dirty="0"/>
          </a:p>
        </p:txBody>
      </p:sp>
      <p:sp>
        <p:nvSpPr>
          <p:cNvPr id="2" name="Title 1"/>
          <p:cNvSpPr>
            <a:spLocks noGrp="1"/>
          </p:cNvSpPr>
          <p:nvPr>
            <p:ph type="title"/>
          </p:nvPr>
        </p:nvSpPr>
        <p:spPr/>
        <p:txBody>
          <a:bodyPr/>
          <a:lstStyle/>
          <a:p>
            <a:r>
              <a:rPr lang="en-US" dirty="0" smtClean="0"/>
              <a:t>A Leader Should Know Why We Do the Work</a:t>
            </a:r>
            <a:endParaRPr lang="en-US" dirty="0"/>
          </a:p>
        </p:txBody>
      </p:sp>
      <p:sp>
        <p:nvSpPr>
          <p:cNvPr id="5" name="Slide Number Placeholder 4"/>
          <p:cNvSpPr>
            <a:spLocks noGrp="1"/>
          </p:cNvSpPr>
          <p:nvPr>
            <p:ph type="sldNum" sz="quarter" idx="4"/>
          </p:nvPr>
        </p:nvSpPr>
        <p:spPr/>
        <p:txBody>
          <a:bodyPr/>
          <a:lstStyle/>
          <a:p>
            <a:fld id="{B21889AB-90DF-4F03-B430-F12A03ED58B3}" type="slidenum">
              <a:rPr lang="en-US" smtClean="0"/>
              <a:pPr/>
              <a:t>8</a:t>
            </a:fld>
            <a:endParaRPr lang="en-US" dirty="0"/>
          </a:p>
        </p:txBody>
      </p:sp>
      <p:sp>
        <p:nvSpPr>
          <p:cNvPr id="4" name="Text Placeholder 3"/>
          <p:cNvSpPr>
            <a:spLocks noGrp="1"/>
          </p:cNvSpPr>
          <p:nvPr>
            <p:ph type="body" sz="quarter" idx="13"/>
          </p:nvPr>
        </p:nvSpPr>
        <p:spPr/>
        <p:txBody>
          <a:bodyPr/>
          <a:lstStyle/>
          <a:p>
            <a:r>
              <a:rPr lang="en-US" dirty="0" smtClean="0"/>
              <a:t>When was the last time you really challenged your ROI on these activities and your effectiveness around crafting designs and planning data-related tactics? </a:t>
            </a:r>
            <a:endParaRPr lang="en-US" dirty="0"/>
          </a:p>
        </p:txBody>
      </p:sp>
      <p:grpSp>
        <p:nvGrpSpPr>
          <p:cNvPr id="9" name="Group 8"/>
          <p:cNvGrpSpPr/>
          <p:nvPr/>
        </p:nvGrpSpPr>
        <p:grpSpPr>
          <a:xfrm>
            <a:off x="8851900" y="2667000"/>
            <a:ext cx="2832100" cy="1409700"/>
            <a:chOff x="1600200" y="3505200"/>
            <a:chExt cx="6019800" cy="1981200"/>
          </a:xfrm>
        </p:grpSpPr>
        <p:sp>
          <p:nvSpPr>
            <p:cNvPr id="6" name="Rounded Rectangle 5"/>
            <p:cNvSpPr/>
            <p:nvPr/>
          </p:nvSpPr>
          <p:spPr>
            <a:xfrm>
              <a:off x="1600200" y="3505200"/>
              <a:ext cx="6019800" cy="6096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tabLst>
                  <a:tab pos="6342063" algn="r"/>
                </a:tabLst>
              </a:pPr>
              <a:r>
                <a:rPr lang="en-US" sz="1200" dirty="0"/>
                <a:t>Gathering Data	</a:t>
              </a:r>
              <a:r>
                <a:rPr lang="en-US" sz="1200" b="1" dirty="0"/>
                <a:t>(reduce $ cost)</a:t>
              </a:r>
            </a:p>
          </p:txBody>
        </p:sp>
        <p:sp>
          <p:nvSpPr>
            <p:cNvPr id="7" name="Rounded Rectangle 6"/>
            <p:cNvSpPr/>
            <p:nvPr/>
          </p:nvSpPr>
          <p:spPr>
            <a:xfrm>
              <a:off x="1600200" y="4191000"/>
              <a:ext cx="6019800" cy="6096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tabLst>
                  <a:tab pos="6342063" algn="r"/>
                </a:tabLst>
              </a:pPr>
              <a:r>
                <a:rPr lang="en-US" sz="1200" dirty="0"/>
                <a:t>Analyzing Data   	</a:t>
              </a:r>
              <a:r>
                <a:rPr lang="en-US" sz="1200" b="1" dirty="0"/>
                <a:t>(increase time)</a:t>
              </a:r>
            </a:p>
          </p:txBody>
        </p:sp>
        <p:sp>
          <p:nvSpPr>
            <p:cNvPr id="8" name="Rounded Rectangle 7"/>
            <p:cNvSpPr/>
            <p:nvPr/>
          </p:nvSpPr>
          <p:spPr>
            <a:xfrm>
              <a:off x="1600200" y="4876800"/>
              <a:ext cx="6019800" cy="6096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tabLst>
                  <a:tab pos="6342063" algn="r"/>
                </a:tabLst>
              </a:pPr>
              <a:r>
                <a:rPr lang="en-US" sz="1200" dirty="0"/>
                <a:t>Acting on Data	</a:t>
              </a:r>
              <a:r>
                <a:rPr lang="en-US" sz="1200" b="1" dirty="0"/>
                <a:t>(multiply the events)</a:t>
              </a:r>
            </a:p>
          </p:txBody>
        </p:sp>
      </p:grpSp>
    </p:spTree>
    <p:extLst>
      <p:ext uri="{BB962C8B-B14F-4D97-AF65-F5344CB8AC3E}">
        <p14:creationId xmlns:p14="http://schemas.microsoft.com/office/powerpoint/2010/main" val="308757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3813">
            <a:off x="9074350" y="765373"/>
            <a:ext cx="2421035" cy="3133332"/>
          </a:xfrm>
          <a:prstGeom prst="rect">
            <a:avLst/>
          </a:prstGeom>
          <a:ln>
            <a:noFill/>
          </a:ln>
          <a:effectLst>
            <a:outerShdw blurRad="292100" dist="139700" dir="2700000" algn="tl" rotWithShape="0">
              <a:srgbClr val="333333">
                <a:alpha val="65000"/>
              </a:srgbClr>
            </a:outerShdw>
          </a:effectLst>
        </p:spPr>
      </p:pic>
      <p:graphicFrame>
        <p:nvGraphicFramePr>
          <p:cNvPr id="6" name="Content Placeholder 5"/>
          <p:cNvGraphicFramePr>
            <a:graphicFrameLocks noGrp="1"/>
          </p:cNvGraphicFramePr>
          <p:nvPr>
            <p:ph idx="15"/>
            <p:extLst>
              <p:ext uri="{D42A27DB-BD31-4B8C-83A1-F6EECF244321}">
                <p14:modId xmlns:p14="http://schemas.microsoft.com/office/powerpoint/2010/main" val="1410743545"/>
              </p:ext>
            </p:extLst>
          </p:nvPr>
        </p:nvGraphicFramePr>
        <p:xfrm>
          <a:off x="609600" y="2438400"/>
          <a:ext cx="10515600" cy="3401068"/>
        </p:xfrm>
        <a:graphic>
          <a:graphicData uri="http://schemas.openxmlformats.org/drawingml/2006/table">
            <a:tbl>
              <a:tblPr firstRow="1" bandRow="1">
                <a:tableStyleId>{F5AB1C69-6EDB-4FF4-983F-18BD219EF322}</a:tableStyleId>
              </a:tblPr>
              <a:tblGrid>
                <a:gridCol w="3059084"/>
                <a:gridCol w="7456516"/>
              </a:tblGrid>
              <a:tr h="275905">
                <a:tc>
                  <a:txBody>
                    <a:bodyPr/>
                    <a:lstStyle/>
                    <a:p>
                      <a:r>
                        <a:rPr lang="en-US" sz="1400" dirty="0" smtClean="0"/>
                        <a:t>Dashboard</a:t>
                      </a:r>
                      <a:endParaRPr lang="en-US" sz="1400" dirty="0"/>
                    </a:p>
                  </a:txBody>
                  <a:tcPr marL="114716" marR="114716"/>
                </a:tc>
                <a:tc>
                  <a:txBody>
                    <a:bodyPr/>
                    <a:lstStyle/>
                    <a:p>
                      <a:r>
                        <a:rPr lang="en-US" sz="1400" dirty="0" smtClean="0"/>
                        <a:t>Purpose of Dashboard</a:t>
                      </a:r>
                      <a:endParaRPr lang="en-US" sz="1400" dirty="0"/>
                    </a:p>
                  </a:txBody>
                  <a:tcPr marL="114716" marR="114716"/>
                </a:tc>
              </a:tr>
              <a:tr h="414028">
                <a:tc>
                  <a:txBody>
                    <a:bodyPr/>
                    <a:lstStyle/>
                    <a:p>
                      <a:r>
                        <a:rPr lang="en-US" sz="1400" dirty="0" smtClean="0"/>
                        <a:t>EFT Portfolio Dashboard</a:t>
                      </a:r>
                      <a:endParaRPr lang="en-US" sz="1400" dirty="0"/>
                    </a:p>
                  </a:txBody>
                  <a:tcPr marL="114716" marR="114716"/>
                </a:tc>
                <a:tc>
                  <a:txBody>
                    <a:bodyPr/>
                    <a:lstStyle/>
                    <a:p>
                      <a:r>
                        <a:rPr lang="en-US" sz="1400" dirty="0" smtClean="0"/>
                        <a:t>Analyze your credit card data for active and inactive credit cards. Then drill down further to see trends for selected members </a:t>
                      </a:r>
                    </a:p>
                  </a:txBody>
                  <a:tcPr marL="114716" marR="114716"/>
                </a:tc>
              </a:tr>
              <a:tr h="275905">
                <a:tc>
                  <a:txBody>
                    <a:bodyPr/>
                    <a:lstStyle/>
                    <a:p>
                      <a:r>
                        <a:rPr lang="en-US" sz="1400" dirty="0" smtClean="0"/>
                        <a:t>Credit Report Data Mining</a:t>
                      </a:r>
                      <a:endParaRPr lang="en-US" sz="1400" dirty="0"/>
                    </a:p>
                  </a:txBody>
                  <a:tcPr marL="114716" marR="114716"/>
                </a:tc>
                <a:tc>
                  <a:txBody>
                    <a:bodyPr/>
                    <a:lstStyle/>
                    <a:p>
                      <a:r>
                        <a:rPr lang="en-US" sz="1400" dirty="0" smtClean="0"/>
                        <a:t>Analyze your member’s credit score data (by all credit scores and most recent score). 	</a:t>
                      </a:r>
                    </a:p>
                  </a:txBody>
                  <a:tcPr marL="114716" marR="114716"/>
                </a:tc>
              </a:tr>
              <a:tr h="414028">
                <a:tc>
                  <a:txBody>
                    <a:bodyPr/>
                    <a:lstStyle/>
                    <a:p>
                      <a:r>
                        <a:rPr lang="en-US" sz="1400" dirty="0" smtClean="0"/>
                        <a:t>Loan Portfolio Concentration Risk </a:t>
                      </a:r>
                      <a:endParaRPr lang="en-US" sz="1400" dirty="0"/>
                    </a:p>
                  </a:txBody>
                  <a:tcPr marL="114716" marR="114716"/>
                </a:tc>
                <a:tc>
                  <a:txBody>
                    <a:bodyPr/>
                    <a:lstStyle/>
                    <a:p>
                      <a:r>
                        <a:rPr lang="en-US" sz="1400" dirty="0" smtClean="0"/>
                        <a:t>Analyze risk across your entire loan portfolio – do you have the right number of eggs, in the right baskets? </a:t>
                      </a:r>
                    </a:p>
                  </a:txBody>
                  <a:tcPr marL="114716" marR="114716"/>
                </a:tc>
              </a:tr>
              <a:tr h="4140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New/Closed Membership Dashboard</a:t>
                      </a:r>
                    </a:p>
                  </a:txBody>
                  <a:tcPr marL="114716" marR="11471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Analyze your memberships in over 50 different ways to use as a springboard to evaluate credit union policy</a:t>
                      </a:r>
                    </a:p>
                  </a:txBody>
                  <a:tcPr marL="114716" marR="114716"/>
                </a:tc>
              </a:tr>
              <a:tr h="4140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Targeted Tiered Score Analysis </a:t>
                      </a:r>
                    </a:p>
                  </a:txBody>
                  <a:tcPr marL="114716" marR="11471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View a side-by-side comparison of how a selected group of members score in Tiered Services versus your general membership 	</a:t>
                      </a:r>
                    </a:p>
                  </a:txBody>
                  <a:tcPr marL="114716" marR="114716"/>
                </a:tc>
              </a:tr>
              <a:tr h="4140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Account Retention by Year Opened 	</a:t>
                      </a:r>
                    </a:p>
                  </a:txBody>
                  <a:tcPr marL="114716" marR="11471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View account retention data by the year the account way opened 	</a:t>
                      </a:r>
                    </a:p>
                  </a:txBody>
                  <a:tcPr marL="114716" marR="114716"/>
                </a:tc>
              </a:tr>
              <a:tr h="2104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Where Your Members Shop</a:t>
                      </a:r>
                    </a:p>
                  </a:txBody>
                  <a:tcPr marL="114716" marR="11471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Analyze where your members spend their money, by transaction description and retailer name</a:t>
                      </a:r>
                    </a:p>
                  </a:txBody>
                  <a:tcPr marL="114716" marR="114716"/>
                </a:tc>
              </a:tr>
            </a:tbl>
          </a:graphicData>
        </a:graphic>
      </p:graphicFrame>
      <p:sp>
        <p:nvSpPr>
          <p:cNvPr id="12" name="Subtitle 11"/>
          <p:cNvSpPr>
            <a:spLocks noGrp="1"/>
          </p:cNvSpPr>
          <p:nvPr>
            <p:ph type="subTitle" idx="14"/>
          </p:nvPr>
        </p:nvSpPr>
        <p:spPr/>
        <p:txBody>
          <a:bodyPr/>
          <a:lstStyle/>
          <a:p>
            <a:r>
              <a:rPr lang="en-US" dirty="0" smtClean="0"/>
              <a:t>Can you link a job description with a tool to get the job done?</a:t>
            </a:r>
            <a:endParaRPr lang="en-US" dirty="0"/>
          </a:p>
        </p:txBody>
      </p:sp>
      <p:sp>
        <p:nvSpPr>
          <p:cNvPr id="2" name="Title 1"/>
          <p:cNvSpPr>
            <a:spLocks noGrp="1"/>
          </p:cNvSpPr>
          <p:nvPr>
            <p:ph type="title"/>
          </p:nvPr>
        </p:nvSpPr>
        <p:spPr/>
        <p:txBody>
          <a:bodyPr/>
          <a:lstStyle/>
          <a:p>
            <a:r>
              <a:rPr lang="en-US" dirty="0"/>
              <a:t>A Leader Should Know Why We Do the Work</a:t>
            </a:r>
          </a:p>
        </p:txBody>
      </p:sp>
      <p:sp>
        <p:nvSpPr>
          <p:cNvPr id="5" name="Slide Number Placeholder 4"/>
          <p:cNvSpPr>
            <a:spLocks noGrp="1"/>
          </p:cNvSpPr>
          <p:nvPr>
            <p:ph type="sldNum" sz="quarter" idx="4"/>
          </p:nvPr>
        </p:nvSpPr>
        <p:spPr/>
        <p:txBody>
          <a:bodyPr/>
          <a:lstStyle/>
          <a:p>
            <a:fld id="{B21889AB-90DF-4F03-B430-F12A03ED58B3}" type="slidenum">
              <a:rPr lang="en-US" smtClean="0"/>
              <a:pPr/>
              <a:t>9</a:t>
            </a:fld>
            <a:endParaRPr lang="en-US"/>
          </a:p>
        </p:txBody>
      </p:sp>
      <p:sp>
        <p:nvSpPr>
          <p:cNvPr id="7" name="TextBox 6"/>
          <p:cNvSpPr txBox="1"/>
          <p:nvPr/>
        </p:nvSpPr>
        <p:spPr>
          <a:xfrm>
            <a:off x="560931" y="2057400"/>
            <a:ext cx="6297069" cy="369332"/>
          </a:xfrm>
          <a:prstGeom prst="rect">
            <a:avLst/>
          </a:prstGeom>
          <a:noFill/>
        </p:spPr>
        <p:txBody>
          <a:bodyPr wrap="square" rtlCol="0">
            <a:spAutoFit/>
          </a:bodyPr>
          <a:lstStyle/>
          <a:p>
            <a:r>
              <a:rPr lang="en-US" b="1" dirty="0">
                <a:solidFill>
                  <a:schemeClr val="accent2"/>
                </a:solidFill>
              </a:rPr>
              <a:t>70</a:t>
            </a:r>
            <a:r>
              <a:rPr lang="en-US" dirty="0"/>
              <a:t> dashboards and counting…here are some of my favorites:</a:t>
            </a:r>
          </a:p>
        </p:txBody>
      </p:sp>
    </p:spTree>
    <p:extLst>
      <p:ext uri="{BB962C8B-B14F-4D97-AF65-F5344CB8AC3E}">
        <p14:creationId xmlns:p14="http://schemas.microsoft.com/office/powerpoint/2010/main" val="2287017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4_Office Theme">
  <a:themeElements>
    <a:clrScheme name="2015CEOStrat">
      <a:dk1>
        <a:sysClr val="windowText" lastClr="000000"/>
      </a:dk1>
      <a:lt1>
        <a:sysClr val="window" lastClr="FFFFFF"/>
      </a:lt1>
      <a:dk2>
        <a:srgbClr val="3E3D2D"/>
      </a:dk2>
      <a:lt2>
        <a:srgbClr val="CAF278"/>
      </a:lt2>
      <a:accent1>
        <a:srgbClr val="B2D235"/>
      </a:accent1>
      <a:accent2>
        <a:srgbClr val="00AEEF"/>
      </a:accent2>
      <a:accent3>
        <a:srgbClr val="F68E1F"/>
      </a:accent3>
      <a:accent4>
        <a:srgbClr val="E8E8E8"/>
      </a:accent4>
      <a:accent5>
        <a:srgbClr val="91268F"/>
      </a:accent5>
      <a:accent6>
        <a:srgbClr val="F5F138"/>
      </a:accent6>
      <a:hlink>
        <a:srgbClr val="FF0000"/>
      </a:hlink>
      <a:folHlink>
        <a:srgbClr val="FFA94A"/>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Custom 10">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Custom 1">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F49100"/>
      </a:accent5>
      <a:accent6>
        <a:srgbClr val="E1DBC8"/>
      </a:accent6>
      <a:hlink>
        <a:srgbClr val="7CCA62"/>
      </a:hlink>
      <a:folHlink>
        <a:srgbClr val="A5C24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Theme24</Template>
  <TotalTime>10671</TotalTime>
  <Words>4902</Words>
  <Application>Microsoft Office PowerPoint</Application>
  <PresentationFormat>Widescreen</PresentationFormat>
  <Paragraphs>539</Paragraphs>
  <Slides>64</Slides>
  <Notes>31</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64</vt:i4>
      </vt:variant>
    </vt:vector>
  </HeadingPairs>
  <TitlesOfParts>
    <vt:vector size="73" baseType="lpstr">
      <vt:lpstr>Arial</vt:lpstr>
      <vt:lpstr>Calibri</vt:lpstr>
      <vt:lpstr>Futura Lt BT</vt:lpstr>
      <vt:lpstr>Futura Md BT</vt:lpstr>
      <vt:lpstr>Wingdings</vt:lpstr>
      <vt:lpstr>4_Office Theme</vt:lpstr>
      <vt:lpstr>2_Office Theme</vt:lpstr>
      <vt:lpstr>3_Office Theme</vt:lpstr>
      <vt:lpstr>5_Office Theme</vt:lpstr>
      <vt:lpstr>CEO  School</vt:lpstr>
      <vt:lpstr>What is CEO School? </vt:lpstr>
      <vt:lpstr>Today’s Agenda</vt:lpstr>
      <vt:lpstr>Data 2016:  Behind the Firewall</vt:lpstr>
      <vt:lpstr>Before CU Employee Push the Buttons, a Leader Must Push Theirs</vt:lpstr>
      <vt:lpstr>A Leader Must Connect the Dots </vt:lpstr>
      <vt:lpstr>A Leader Must Prepare a Team for the Stage</vt:lpstr>
      <vt:lpstr>A Leader Should Know Why We Do the Work</vt:lpstr>
      <vt:lpstr>A Leader Should Know Why We Do the Work</vt:lpstr>
      <vt:lpstr>How Do You Determine Who Will Engage Your Data?</vt:lpstr>
      <vt:lpstr>You Can’t Talk Data Without Thinking About Security ARE YOU READY TO LEAD WHEN IT COMES TO CYBERSECURITY RISKS?</vt:lpstr>
      <vt:lpstr>Insider Dashboards</vt:lpstr>
      <vt:lpstr>Insider Dashboards</vt:lpstr>
      <vt:lpstr>One Stop Shopping for Management Tools</vt:lpstr>
      <vt:lpstr>Management Processing/Active Beta Tests Menu</vt:lpstr>
      <vt:lpstr>Management Analysis Dashboards 1 Menu</vt:lpstr>
      <vt:lpstr>Management Analysis Dashboards 2 Menu</vt:lpstr>
      <vt:lpstr>“Know Your Member” Analysis Tools Menu</vt:lpstr>
      <vt:lpstr>Budgeting Tools Menu</vt:lpstr>
      <vt:lpstr>Budgeting Research Tools: A New Kind of Analytics</vt:lpstr>
      <vt:lpstr>Budgeting Research Tools: A New Kind of Analytics</vt:lpstr>
      <vt:lpstr>Budgeting Research Tools: A New Kind of Analytics</vt:lpstr>
      <vt:lpstr>Teller &amp; Cash Analysis Tools Menu</vt:lpstr>
      <vt:lpstr>Learn From a Peer Menu </vt:lpstr>
      <vt:lpstr>5300 Call Report Tools</vt:lpstr>
      <vt:lpstr>General Ledger Menu</vt:lpstr>
      <vt:lpstr>Back Office Menu</vt:lpstr>
      <vt:lpstr>What’s coming next?</vt:lpstr>
      <vt:lpstr>What’s coming next?</vt:lpstr>
      <vt:lpstr>Data 2016: Out in the Open, Extended for the World to See</vt:lpstr>
      <vt:lpstr>Capturing the Attention of People Who Never Sign On to CU*BASE</vt:lpstr>
      <vt:lpstr>Capturing the Attention of People Who Never Sign On to CU*BASE</vt:lpstr>
      <vt:lpstr>Capturing the Attention of People Who Never Sign On to CU*BASE</vt:lpstr>
      <vt:lpstr>Capturing the Attention of People Who Never Sign On to CU*BASE</vt:lpstr>
      <vt:lpstr>My CU Today Going Forward</vt:lpstr>
      <vt:lpstr>My CU Today Plus (It’s My Data)</vt:lpstr>
      <vt:lpstr>Starting with the Gold Standard for Understanding Data in CU*BASE</vt:lpstr>
      <vt:lpstr>Starting with the Gold Standard for Understanding Data in CU*BASE</vt:lpstr>
      <vt:lpstr>Starting with the Gold Standard for Understanding Data in CU*BASE</vt:lpstr>
      <vt:lpstr>Starting with the Gold Standard for Understanding Data in CU*BASE</vt:lpstr>
      <vt:lpstr>Starting with the Gold Standard for Understanding Data in CU*BASE</vt:lpstr>
      <vt:lpstr>My CU Today Plus: Where do we go from here?</vt:lpstr>
      <vt:lpstr>Examination Innovation We’ve been busy; let’s get an update </vt:lpstr>
      <vt:lpstr>Speaking of It’s Me 247... Core processing data that we should share with members  as Personal finance management (PFM) data </vt:lpstr>
      <vt:lpstr>How Do You Determine Who Will Engage Your Data?</vt:lpstr>
      <vt:lpstr>Building a Collaborative Bench of Data Analysts</vt:lpstr>
      <vt:lpstr>Where are we, and where do we go from here?</vt:lpstr>
      <vt:lpstr>Have we over-built based on our network’s response?</vt:lpstr>
      <vt:lpstr>Have we over-built based on our network’s response?</vt:lpstr>
      <vt:lpstr>Looking for Clues:  Executive Study Boot Camp 2016</vt:lpstr>
      <vt:lpstr>Why do I feel this way?  Why should you?</vt:lpstr>
      <vt:lpstr>Why do I feel this way?  Why should you?</vt:lpstr>
      <vt:lpstr>Why do I feel this way?  Why should you?</vt:lpstr>
      <vt:lpstr>Why do I feel this way?  Why should you?</vt:lpstr>
      <vt:lpstr>Why do I feel this way?  Why should you?</vt:lpstr>
      <vt:lpstr>Why do I feel this way?  Why should you?</vt:lpstr>
      <vt:lpstr>Why do I feel this way?  Why should you?</vt:lpstr>
      <vt:lpstr>A Glimmer of Hope:  Database Search Assistant</vt:lpstr>
      <vt:lpstr>Why I Want to Spend Big Bucks to Build a New SRS</vt:lpstr>
      <vt:lpstr>Why I Want to Spend Big Bucks to Build a New SRS</vt:lpstr>
      <vt:lpstr>Wrap-up</vt:lpstr>
      <vt:lpstr>Also in your packet...</vt:lpstr>
      <vt:lpstr>Join us!</vt:lpstr>
      <vt:lpstr>Thanks for the day!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Dawn Moore</dc:creator>
  <cp:lastModifiedBy>Dawn Moore</cp:lastModifiedBy>
  <cp:revision>819</cp:revision>
  <cp:lastPrinted>2015-11-05T14:31:07Z</cp:lastPrinted>
  <dcterms:created xsi:type="dcterms:W3CDTF">2011-10-31T11:45:24Z</dcterms:created>
  <dcterms:modified xsi:type="dcterms:W3CDTF">2015-11-05T14:31:14Z</dcterms:modified>
</cp:coreProperties>
</file>