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7" r:id="rId2"/>
  </p:sldMasterIdLst>
  <p:notesMasterIdLst>
    <p:notesMasterId r:id="rId24"/>
  </p:notesMasterIdLst>
  <p:handoutMasterIdLst>
    <p:handoutMasterId r:id="rId25"/>
  </p:handoutMasterIdLst>
  <p:sldIdLst>
    <p:sldId id="298" r:id="rId3"/>
    <p:sldId id="334" r:id="rId4"/>
    <p:sldId id="286" r:id="rId5"/>
    <p:sldId id="332" r:id="rId6"/>
    <p:sldId id="333" r:id="rId7"/>
    <p:sldId id="287" r:id="rId8"/>
    <p:sldId id="288" r:id="rId9"/>
    <p:sldId id="264" r:id="rId10"/>
    <p:sldId id="331" r:id="rId11"/>
    <p:sldId id="328" r:id="rId12"/>
    <p:sldId id="329" r:id="rId13"/>
    <p:sldId id="325" r:id="rId14"/>
    <p:sldId id="314" r:id="rId15"/>
    <p:sldId id="326" r:id="rId16"/>
    <p:sldId id="315" r:id="rId17"/>
    <p:sldId id="323" r:id="rId18"/>
    <p:sldId id="327" r:id="rId19"/>
    <p:sldId id="313" r:id="rId20"/>
    <p:sldId id="330" r:id="rId21"/>
    <p:sldId id="324" r:id="rId22"/>
    <p:sldId id="300"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384"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ADEF"/>
    <a:srgbClr val="000000"/>
    <a:srgbClr val="9EADC2"/>
    <a:srgbClr val="1B75BB"/>
    <a:srgbClr val="8CC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923" autoAdjust="0"/>
  </p:normalViewPr>
  <p:slideViewPr>
    <p:cSldViewPr>
      <p:cViewPr varScale="1">
        <p:scale>
          <a:sx n="98" d="100"/>
          <a:sy n="98" d="100"/>
        </p:scale>
        <p:origin x="82" y="130"/>
      </p:cViewPr>
      <p:guideLst>
        <p:guide orient="horz" pos="1632"/>
        <p:guide pos="3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5308"/>
    </p:cViewPr>
  </p:sorterViewPr>
  <p:notesViewPr>
    <p:cSldViewPr>
      <p:cViewPr varScale="1">
        <p:scale>
          <a:sx n="58" d="100"/>
          <a:sy n="58" d="100"/>
        </p:scale>
        <p:origin x="-1680" y="-72"/>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479425"/>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1" tIns="45716" rIns="91431" bIns="45716" rtlCol="0"/>
          <a:lstStyle>
            <a:lvl1pPr algn="r">
              <a:defRPr sz="1200"/>
            </a:lvl1pPr>
          </a:lstStyle>
          <a:p>
            <a:fld id="{A282D3EF-0366-4AED-B221-4ED55DE9E52C}" type="datetimeFigureOut">
              <a:rPr lang="en-US" smtClean="0"/>
              <a:pPr/>
              <a:t>11/5/2015</a:t>
            </a:fld>
            <a:endParaRPr lang="en-US"/>
          </a:p>
        </p:txBody>
      </p:sp>
      <p:sp>
        <p:nvSpPr>
          <p:cNvPr id="4" name="Footer Placeholder 3"/>
          <p:cNvSpPr>
            <a:spLocks noGrp="1"/>
          </p:cNvSpPr>
          <p:nvPr>
            <p:ph type="ftr" sz="quarter" idx="2"/>
          </p:nvPr>
        </p:nvSpPr>
        <p:spPr>
          <a:xfrm>
            <a:off x="0" y="9120189"/>
            <a:ext cx="3170238" cy="479425"/>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1" tIns="45716" rIns="91431" bIns="45716" rtlCol="0" anchor="b"/>
          <a:lstStyle>
            <a:lvl1pPr algn="r">
              <a:defRPr sz="1200"/>
            </a:lvl1pPr>
          </a:lstStyle>
          <a:p>
            <a:fld id="{245116A4-13CA-44F5-A80C-68BF70271639}" type="slidenum">
              <a:rPr lang="en-US" smtClean="0"/>
              <a:pPr/>
              <a:t>‹#›</a:t>
            </a:fld>
            <a:endParaRPr lang="en-US"/>
          </a:p>
        </p:txBody>
      </p:sp>
    </p:spTree>
    <p:extLst>
      <p:ext uri="{BB962C8B-B14F-4D97-AF65-F5344CB8AC3E}">
        <p14:creationId xmlns:p14="http://schemas.microsoft.com/office/powerpoint/2010/main" val="3788067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2" tIns="48327" rIns="96652" bIns="48327"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2" tIns="48327" rIns="96652" bIns="48327" rtlCol="0"/>
          <a:lstStyle>
            <a:lvl1pPr algn="r">
              <a:defRPr sz="1300"/>
            </a:lvl1pPr>
          </a:lstStyle>
          <a:p>
            <a:fld id="{A603E62E-B692-47C2-932C-B4DB8E477991}" type="datetimeFigureOut">
              <a:rPr lang="en-US" smtClean="0"/>
              <a:pPr/>
              <a:t>11/5/2015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2" tIns="48327" rIns="96652" bIns="48327"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52" tIns="48327" rIns="96652"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52" tIns="48327" rIns="96652"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2" tIns="48327" rIns="96652" bIns="48327" rtlCol="0" anchor="b"/>
          <a:lstStyle>
            <a:lvl1pPr algn="r">
              <a:defRPr sz="1300"/>
            </a:lvl1pPr>
          </a:lstStyle>
          <a:p>
            <a:fld id="{C9F6E66A-BE76-45D5-B02E-6152B4F2EA53}" type="slidenum">
              <a:rPr lang="en-US" smtClean="0"/>
              <a:pPr/>
              <a:t>‹#›</a:t>
            </a:fld>
            <a:endParaRPr lang="en-US"/>
          </a:p>
        </p:txBody>
      </p:sp>
    </p:spTree>
    <p:extLst>
      <p:ext uri="{BB962C8B-B14F-4D97-AF65-F5344CB8AC3E}">
        <p14:creationId xmlns:p14="http://schemas.microsoft.com/office/powerpoint/2010/main" val="4158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F6E66A-BE76-45D5-B02E-6152B4F2EA53}" type="slidenum">
              <a:rPr lang="en-US" smtClean="0"/>
              <a:pPr/>
              <a:t>1</a:t>
            </a:fld>
            <a:endParaRPr lang="en-US"/>
          </a:p>
        </p:txBody>
      </p:sp>
    </p:spTree>
    <p:extLst>
      <p:ext uri="{BB962C8B-B14F-4D97-AF65-F5344CB8AC3E}">
        <p14:creationId xmlns:p14="http://schemas.microsoft.com/office/powerpoint/2010/main" val="244752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F6E66A-BE76-45D5-B02E-6152B4F2EA53}" type="slidenum">
              <a:rPr lang="en-US" smtClean="0"/>
              <a:pPr/>
              <a:t>3</a:t>
            </a:fld>
            <a:endParaRPr lang="en-US"/>
          </a:p>
        </p:txBody>
      </p:sp>
    </p:spTree>
    <p:extLst>
      <p:ext uri="{BB962C8B-B14F-4D97-AF65-F5344CB8AC3E}">
        <p14:creationId xmlns:p14="http://schemas.microsoft.com/office/powerpoint/2010/main" val="397528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F6E66A-BE76-45D5-B02E-6152B4F2EA53}" type="slidenum">
              <a:rPr lang="en-US" smtClean="0"/>
              <a:pPr/>
              <a:t>6</a:t>
            </a:fld>
            <a:endParaRPr lang="en-US"/>
          </a:p>
        </p:txBody>
      </p:sp>
    </p:spTree>
    <p:extLst>
      <p:ext uri="{BB962C8B-B14F-4D97-AF65-F5344CB8AC3E}">
        <p14:creationId xmlns:p14="http://schemas.microsoft.com/office/powerpoint/2010/main" val="66950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F6E66A-BE76-45D5-B02E-6152B4F2EA53}" type="slidenum">
              <a:rPr lang="en-US" smtClean="0"/>
              <a:pPr/>
              <a:t>7</a:t>
            </a:fld>
            <a:endParaRPr lang="en-US"/>
          </a:p>
        </p:txBody>
      </p:sp>
    </p:spTree>
    <p:extLst>
      <p:ext uri="{BB962C8B-B14F-4D97-AF65-F5344CB8AC3E}">
        <p14:creationId xmlns:p14="http://schemas.microsoft.com/office/powerpoint/2010/main" val="308230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6E66A-BE76-45D5-B02E-6152B4F2EA53}" type="slidenum">
              <a:rPr lang="en-US" smtClean="0"/>
              <a:pPr/>
              <a:t>9</a:t>
            </a:fld>
            <a:endParaRPr lang="en-US"/>
          </a:p>
        </p:txBody>
      </p:sp>
    </p:spTree>
    <p:extLst>
      <p:ext uri="{BB962C8B-B14F-4D97-AF65-F5344CB8AC3E}">
        <p14:creationId xmlns:p14="http://schemas.microsoft.com/office/powerpoint/2010/main" val="125265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F6E66A-BE76-45D5-B02E-6152B4F2EA53}" type="slidenum">
              <a:rPr lang="en-US" smtClean="0"/>
              <a:pPr/>
              <a:t>14</a:t>
            </a:fld>
            <a:endParaRPr lang="en-US"/>
          </a:p>
        </p:txBody>
      </p:sp>
    </p:spTree>
    <p:extLst>
      <p:ext uri="{BB962C8B-B14F-4D97-AF65-F5344CB8AC3E}">
        <p14:creationId xmlns:p14="http://schemas.microsoft.com/office/powerpoint/2010/main" val="257530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F6E66A-BE76-45D5-B02E-6152B4F2EA53}" type="slidenum">
              <a:rPr lang="en-US" smtClean="0"/>
              <a:pPr/>
              <a:t>20</a:t>
            </a:fld>
            <a:endParaRPr lang="en-US"/>
          </a:p>
        </p:txBody>
      </p:sp>
    </p:spTree>
    <p:extLst>
      <p:ext uri="{BB962C8B-B14F-4D97-AF65-F5344CB8AC3E}">
        <p14:creationId xmlns:p14="http://schemas.microsoft.com/office/powerpoint/2010/main" val="217880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6E66A-BE76-45D5-B02E-6152B4F2EA53}" type="slidenum">
              <a:rPr lang="en-US" smtClean="0"/>
              <a:pPr/>
              <a:t>21</a:t>
            </a:fld>
            <a:endParaRPr lang="en-US"/>
          </a:p>
        </p:txBody>
      </p:sp>
    </p:spTree>
    <p:extLst>
      <p:ext uri="{BB962C8B-B14F-4D97-AF65-F5344CB8AC3E}">
        <p14:creationId xmlns:p14="http://schemas.microsoft.com/office/powerpoint/2010/main" val="1130379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0"/>
          <a:stretch/>
        </p:blipFill>
        <p:spPr>
          <a:xfrm>
            <a:off x="0" y="227881"/>
            <a:ext cx="12192000" cy="3911243"/>
          </a:xfrm>
          <a:prstGeom prst="rect">
            <a:avLst/>
          </a:prstGeom>
        </p:spPr>
      </p:pic>
      <p:sp>
        <p:nvSpPr>
          <p:cNvPr id="14" name="Rectangle 13"/>
          <p:cNvSpPr/>
          <p:nvPr userDrawn="1"/>
        </p:nvSpPr>
        <p:spPr>
          <a:xfrm>
            <a:off x="0" y="6477000"/>
            <a:ext cx="121920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609600" y="3048000"/>
            <a:ext cx="5080000" cy="175260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2" name="Title 1"/>
          <p:cNvSpPr>
            <a:spLocks noGrp="1"/>
          </p:cNvSpPr>
          <p:nvPr>
            <p:ph type="ctrTitle"/>
          </p:nvPr>
        </p:nvSpPr>
        <p:spPr>
          <a:xfrm>
            <a:off x="711200" y="3273425"/>
            <a:ext cx="4673600" cy="1470025"/>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sz="3600" b="1" cap="small"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711200" y="5029200"/>
            <a:ext cx="4876800" cy="1066800"/>
          </a:xfrm>
        </p:spPr>
        <p:txBody>
          <a:bodyPr>
            <a:normAutofit/>
          </a:bodyPr>
          <a:lstStyle>
            <a:lvl1pPr marL="0" indent="0" algn="l">
              <a:buNone/>
              <a:defRPr sz="1800" b="1"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709969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483" r="54559"/>
          <a:stretch/>
        </p:blipFill>
        <p:spPr>
          <a:xfrm>
            <a:off x="4620363" y="457200"/>
            <a:ext cx="7571637" cy="6400800"/>
          </a:xfrm>
          <a:prstGeom prst="rect">
            <a:avLst/>
          </a:prstGeom>
        </p:spPr>
      </p:pic>
      <p:sp>
        <p:nvSpPr>
          <p:cNvPr id="2" name="Title 1"/>
          <p:cNvSpPr>
            <a:spLocks noGrp="1"/>
          </p:cNvSpPr>
          <p:nvPr>
            <p:ph type="title"/>
          </p:nvPr>
        </p:nvSpPr>
        <p:spPr>
          <a:xfrm>
            <a:off x="304801" y="609600"/>
            <a:ext cx="4011084"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5071533" y="609600"/>
            <a:ext cx="6815667"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04801" y="1435102"/>
            <a:ext cx="4011084"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7" name="Rectangle 6"/>
          <p:cNvSpPr/>
          <p:nvPr userDrawn="1"/>
        </p:nvSpPr>
        <p:spPr>
          <a:xfrm>
            <a:off x="4620363" y="0"/>
            <a:ext cx="7571637" cy="38100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5303520"/>
            <a:ext cx="4548147" cy="155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2429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userDrawn="1">
            <p:ph type="body" sz="quarter" idx="13"/>
          </p:nvPr>
        </p:nvSpPr>
        <p:spPr>
          <a:xfrm>
            <a:off x="7315200" y="5486401"/>
            <a:ext cx="4673600" cy="675861"/>
          </a:xfrm>
          <a:solidFill>
            <a:schemeClr val="bg1"/>
          </a:solidFill>
          <a:effectLst>
            <a:outerShdw blurRad="50800" dist="38100" algn="l" rotWithShape="0">
              <a:prstClr val="black">
                <a:alpha val="40000"/>
              </a:prstClr>
            </a:outerShdw>
          </a:effectLst>
        </p:spPr>
        <p:txBody>
          <a:bodyPr anchor="ctr" anchorCtr="0">
            <a:noAutofit/>
          </a:bodyPr>
          <a:lstStyle>
            <a:lvl1pPr marL="0" indent="0" algn="l">
              <a:buNone/>
              <a:defRPr sz="1400" b="0">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3"/>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13" name="Rectangle 12"/>
          <p:cNvSpPr/>
          <p:nvPr userDrawn="1"/>
        </p:nvSpPr>
        <p:spPr>
          <a:xfrm>
            <a:off x="6626168" y="5486401"/>
            <a:ext cx="711200" cy="675861"/>
          </a:xfrm>
          <a:prstGeom prst="rect">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ym typeface="Wingdings" panose="05000000000000000000" pitchFamily="2" charset="2"/>
              </a:rPr>
              <a:t></a:t>
            </a:r>
            <a:endParaRPr lang="en-US" sz="1800" dirty="0"/>
          </a:p>
        </p:txBody>
      </p:sp>
      <p:sp>
        <p:nvSpPr>
          <p:cNvPr id="14"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8947901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3"/>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27974930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30690" b="55850"/>
          <a:stretch/>
        </p:blipFill>
        <p:spPr>
          <a:xfrm>
            <a:off x="0" y="6172201"/>
            <a:ext cx="12192000" cy="457199"/>
          </a:xfrm>
          <a:prstGeom prst="rect">
            <a:avLst/>
          </a:prstGeom>
        </p:spPr>
      </p:pic>
      <p:sp>
        <p:nvSpPr>
          <p:cNvPr id="3" name="Title 2"/>
          <p:cNvSpPr>
            <a:spLocks noGrp="1"/>
          </p:cNvSpPr>
          <p:nvPr>
            <p:ph type="title"/>
          </p:nvPr>
        </p:nvSpPr>
        <p:spPr>
          <a:xfrm>
            <a:off x="508000" y="0"/>
            <a:ext cx="10972800" cy="639762"/>
          </a:xfrm>
        </p:spPr>
        <p:txBody>
          <a:bodyPr/>
          <a:lstStyle>
            <a:lvl1pPr>
              <a:defRPr lang="en-US" dirty="0"/>
            </a:lvl1pPr>
          </a:lstStyle>
          <a:p>
            <a:r>
              <a:rPr lang="en-US" dirty="0" smtClean="0"/>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406400" y="6096000"/>
            <a:ext cx="914400" cy="5334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206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3000" b="8369"/>
          <a:stretch/>
        </p:blipFill>
        <p:spPr>
          <a:xfrm>
            <a:off x="113553" y="2870421"/>
            <a:ext cx="9974449" cy="2185208"/>
          </a:xfrm>
          <a:prstGeom prst="rect">
            <a:avLst/>
          </a:prstGeom>
        </p:spPr>
      </p:pic>
      <p:sp>
        <p:nvSpPr>
          <p:cNvPr id="16" name="Rectangle 15"/>
          <p:cNvSpPr/>
          <p:nvPr userDrawn="1"/>
        </p:nvSpPr>
        <p:spPr>
          <a:xfrm>
            <a:off x="4770648" y="76201"/>
            <a:ext cx="7309392" cy="27067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0272213" y="2870421"/>
            <a:ext cx="1807828" cy="2185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13554" y="5139144"/>
            <a:ext cx="11952817" cy="1631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673640" y="2469776"/>
            <a:ext cx="406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47F28"/>
              </a:solidFill>
            </a:endParaRPr>
          </a:p>
        </p:txBody>
      </p:sp>
      <p:sp>
        <p:nvSpPr>
          <p:cNvPr id="15" name="Text Placeholder 15"/>
          <p:cNvSpPr>
            <a:spLocks noGrp="1"/>
          </p:cNvSpPr>
          <p:nvPr>
            <p:ph type="body" sz="quarter" idx="14" hasCustomPrompt="1"/>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264601" y="5219850"/>
            <a:ext cx="9753600" cy="914400"/>
          </a:xfrm>
        </p:spPr>
        <p:txBody>
          <a:bodyPr anchor="t" anchorCtr="0">
            <a:normAutofit/>
          </a:bodyPr>
          <a:lstStyle>
            <a:lvl1pPr marL="0" indent="0">
              <a:defRPr lang="en-US" sz="3200" b="1" kern="1200" baseline="0">
                <a:solidFill>
                  <a:schemeClr val="bg1"/>
                </a:solidFill>
                <a:latin typeface="+mj-lt"/>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dirty="0" smtClean="0"/>
              <a:t>Click to edit Master title style</a:t>
            </a:r>
            <a:endParaRPr lang="en-US" dirty="0"/>
          </a:p>
        </p:txBody>
      </p:sp>
      <p:sp>
        <p:nvSpPr>
          <p:cNvPr id="3" name="Rectangle 2"/>
          <p:cNvSpPr/>
          <p:nvPr userDrawn="1"/>
        </p:nvSpPr>
        <p:spPr>
          <a:xfrm>
            <a:off x="113554" y="76201"/>
            <a:ext cx="4488953" cy="4966713"/>
          </a:xfrm>
          <a:prstGeom prst="rect">
            <a:avLst/>
          </a:prstGeom>
          <a:solidFill>
            <a:srgbClr val="00ADE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69207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7315200" y="5257800"/>
            <a:ext cx="4267200" cy="914400"/>
          </a:xfrm>
        </p:spPr>
        <p:txBody>
          <a:bodyPr anchor="b" anchorCtr="0">
            <a:noAutofit/>
          </a:bodyPr>
          <a:lstStyle>
            <a:lvl1pPr marL="0" indent="0" algn="r">
              <a:buNone/>
              <a:defRPr sz="1800">
                <a:solidFill>
                  <a:schemeClr val="accent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2" name="Title 1"/>
          <p:cNvSpPr>
            <a:spLocks noGrp="1"/>
          </p:cNvSpPr>
          <p:nvPr>
            <p:ph type="title"/>
          </p:nvPr>
        </p:nvSpPr>
        <p:spPr>
          <a:xfrm>
            <a:off x="581573" y="76200"/>
            <a:ext cx="11204027" cy="685800"/>
          </a:xfrm>
        </p:spPr>
        <p:txBody>
          <a:bodyPr anchor="ctr" anchorCtr="0">
            <a:noAutofit/>
          </a:bodyPr>
          <a:lstStyle>
            <a:lvl1pPr algn="l">
              <a:defRPr sz="3000" b="1">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066801"/>
            <a:ext cx="10972800" cy="4191000"/>
          </a:xfrm>
        </p:spPr>
        <p:txBody>
          <a:bodyPr>
            <a:noAutofit/>
          </a:bodyPr>
          <a:lstStyle>
            <a:lvl1pPr marL="342900" indent="-342900">
              <a:buClr>
                <a:schemeClr val="accent2"/>
              </a:buClr>
              <a:buSzPct val="125000"/>
              <a:buFont typeface="Wingdings" panose="05000000000000000000" pitchFamily="2" charset="2"/>
              <a:buChar char="§"/>
              <a:defRPr sz="2400">
                <a:solidFill>
                  <a:schemeClr val="tx1">
                    <a:lumMod val="85000"/>
                    <a:lumOff val="15000"/>
                  </a:schemeClr>
                </a:solidFill>
              </a:defRPr>
            </a:lvl1pPr>
            <a:lvl2pPr marL="742950" indent="-285750">
              <a:buClr>
                <a:schemeClr val="accent1"/>
              </a:buClr>
              <a:buFont typeface="Wingdings" panose="05000000000000000000" pitchFamily="2" charset="2"/>
              <a:buChar cha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35208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7315200" y="5257800"/>
            <a:ext cx="4267200" cy="914400"/>
          </a:xfrm>
        </p:spPr>
        <p:txBody>
          <a:bodyPr anchor="b" anchorCtr="0">
            <a:noAutofit/>
          </a:bodyPr>
          <a:lstStyle>
            <a:lvl1pPr marL="0" indent="0" algn="r">
              <a:buNone/>
              <a:defRPr sz="1800">
                <a:solidFill>
                  <a:schemeClr val="accent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
        <p:nvSpPr>
          <p:cNvPr id="2" name="Title 1"/>
          <p:cNvSpPr>
            <a:spLocks noGrp="1"/>
          </p:cNvSpPr>
          <p:nvPr>
            <p:ph type="title"/>
          </p:nvPr>
        </p:nvSpPr>
        <p:spPr>
          <a:xfrm>
            <a:off x="581573" y="76200"/>
            <a:ext cx="11204027" cy="685800"/>
          </a:xfrm>
        </p:spPr>
        <p:txBody>
          <a:bodyPr anchor="ctr" anchorCtr="0">
            <a:noAutofit/>
          </a:bodyPr>
          <a:lstStyle>
            <a:lvl1pPr algn="l">
              <a:defRPr sz="3000" b="1">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066801"/>
            <a:ext cx="5029200" cy="4191000"/>
          </a:xfrm>
        </p:spPr>
        <p:txBody>
          <a:bodyPr>
            <a:noAutofit/>
          </a:bodyPr>
          <a:lstStyle>
            <a:lvl1pPr marL="342900" indent="-342900">
              <a:buClr>
                <a:schemeClr val="accent2"/>
              </a:buClr>
              <a:buSzPct val="125000"/>
              <a:buFont typeface="Wingdings" panose="05000000000000000000" pitchFamily="2" charset="2"/>
              <a:buChar char="§"/>
              <a:defRPr sz="2400">
                <a:solidFill>
                  <a:schemeClr val="tx1">
                    <a:lumMod val="85000"/>
                    <a:lumOff val="15000"/>
                  </a:schemeClr>
                </a:solidFill>
              </a:defRPr>
            </a:lvl1pPr>
            <a:lvl2pPr marL="742950" indent="-285750">
              <a:buClr>
                <a:schemeClr val="accent1"/>
              </a:buClr>
              <a:buFont typeface="Wingdings" panose="05000000000000000000" pitchFamily="2" charset="2"/>
              <a:buChar cha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10" name="Content Placeholder 2"/>
          <p:cNvSpPr>
            <a:spLocks noGrp="1"/>
          </p:cNvSpPr>
          <p:nvPr>
            <p:ph idx="11"/>
          </p:nvPr>
        </p:nvSpPr>
        <p:spPr>
          <a:xfrm>
            <a:off x="6096000" y="1066801"/>
            <a:ext cx="5029200" cy="4191000"/>
          </a:xfrm>
        </p:spPr>
        <p:txBody>
          <a:bodyPr>
            <a:noAutofit/>
          </a:bodyPr>
          <a:lstStyle>
            <a:lvl1pPr marL="342900" indent="-342900">
              <a:buClr>
                <a:schemeClr val="accent2"/>
              </a:buClr>
              <a:buSzPct val="125000"/>
              <a:buFont typeface="Wingdings" panose="05000000000000000000" pitchFamily="2" charset="2"/>
              <a:buChar char="§"/>
              <a:defRPr sz="2400">
                <a:solidFill>
                  <a:schemeClr val="tx1">
                    <a:lumMod val="85000"/>
                    <a:lumOff val="15000"/>
                  </a:schemeClr>
                </a:solidFill>
              </a:defRPr>
            </a:lvl1pPr>
            <a:lvl2pPr marL="742950" indent="-285750">
              <a:buClr>
                <a:schemeClr val="accent1"/>
              </a:buClr>
              <a:buFont typeface="Wingdings" panose="05000000000000000000" pitchFamily="2" charset="2"/>
              <a:buChar cha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397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40785" r="1257" b="26586"/>
          <a:stretch/>
        </p:blipFill>
        <p:spPr>
          <a:xfrm>
            <a:off x="-1" y="-1"/>
            <a:ext cx="9932019" cy="914401"/>
          </a:xfrm>
          <a:prstGeom prst="rect">
            <a:avLst/>
          </a:prstGeom>
        </p:spPr>
      </p:pic>
      <p:sp>
        <p:nvSpPr>
          <p:cNvPr id="2" name="Title 1"/>
          <p:cNvSpPr>
            <a:spLocks noGrp="1"/>
          </p:cNvSpPr>
          <p:nvPr>
            <p:ph type="title"/>
          </p:nvPr>
        </p:nvSpPr>
        <p:spPr>
          <a:xfrm>
            <a:off x="507999" y="76200"/>
            <a:ext cx="9424020" cy="838200"/>
          </a:xfrm>
        </p:spPr>
        <p:txBody>
          <a:bodyPr anchor="b">
            <a:normAutofit/>
          </a:bodyPr>
          <a:lstStyle>
            <a:lvl1pPr algn="l">
              <a:defRPr sz="2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43001"/>
            <a:ext cx="5689600" cy="4504857"/>
          </a:xfrm>
        </p:spPr>
        <p:txBody>
          <a:bodyPr>
            <a:noAutofit/>
          </a:bodyPr>
          <a:lstStyle>
            <a:lvl1pPr marL="342900" indent="-342900">
              <a:buClr>
                <a:schemeClr val="accent1"/>
              </a:buClr>
              <a:buFont typeface="Wingdings" panose="05000000000000000000" pitchFamily="2" charset="2"/>
              <a:buChar char=""/>
              <a:defRPr lang="en-US" sz="2000" dirty="0" smtClean="0"/>
            </a:lvl1pPr>
            <a:lvl2pPr marL="742950" indent="-285750">
              <a:buClr>
                <a:schemeClr val="accent4"/>
              </a:buClr>
              <a:buFont typeface="Wingdings" panose="05000000000000000000" pitchFamily="2" charset="2"/>
              <a:buChar char="§"/>
              <a:defRPr lang="en-US" sz="1800" dirty="0" smtClean="0"/>
            </a:lvl2pPr>
            <a:lvl3pPr>
              <a:defRPr lang="en-US" sz="1600" dirty="0" smtClean="0"/>
            </a:lvl3pPr>
            <a:lvl4pPr>
              <a:defRPr lang="en-US" sz="1400" dirty="0" smtClean="0"/>
            </a:lvl4pPr>
            <a:lvl5pPr>
              <a:defRPr lang="en-US" sz="1400" dirty="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a:off x="10058400" y="0"/>
            <a:ext cx="213360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511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40785" r="1257" b="26586"/>
          <a:stretch/>
        </p:blipFill>
        <p:spPr>
          <a:xfrm>
            <a:off x="-1" y="-1"/>
            <a:ext cx="9932019" cy="914401"/>
          </a:xfrm>
          <a:prstGeom prst="rect">
            <a:avLst/>
          </a:prstGeom>
        </p:spPr>
      </p:pic>
      <p:sp>
        <p:nvSpPr>
          <p:cNvPr id="7" name="Rectangle 6"/>
          <p:cNvSpPr/>
          <p:nvPr userDrawn="1"/>
        </p:nvSpPr>
        <p:spPr>
          <a:xfrm>
            <a:off x="10058400" y="0"/>
            <a:ext cx="213360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07999" y="76200"/>
            <a:ext cx="9424020" cy="838200"/>
          </a:xfrm>
        </p:spPr>
        <p:txBody>
          <a:bodyPr anchor="b">
            <a:normAutofit/>
          </a:bodyPr>
          <a:lstStyle>
            <a:lvl1pPr algn="l">
              <a:defRPr sz="24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295400"/>
            <a:ext cx="5384800" cy="4352457"/>
          </a:xfrm>
        </p:spPr>
        <p:txBody>
          <a:bodyPr>
            <a:normAutofit/>
          </a:bodyPr>
          <a:lstStyle>
            <a:lvl1pPr marL="342900" indent="-342900">
              <a:buClr>
                <a:schemeClr val="accent1"/>
              </a:buClr>
              <a:buFont typeface="Monotype Sorts" panose="01010601010101010101" pitchFamily="2" charset="2"/>
              <a:buChar char="n"/>
              <a:defRPr sz="2000">
                <a:solidFill>
                  <a:schemeClr val="tx1">
                    <a:lumMod val="85000"/>
                    <a:lumOff val="15000"/>
                  </a:schemeClr>
                </a:solidFill>
              </a:defRPr>
            </a:lvl1pPr>
            <a:lvl2pPr marL="742950" indent="-285750">
              <a:buClr>
                <a:schemeClr val="accent4"/>
              </a:buClr>
              <a:buFont typeface="Wingdings" panose="05000000000000000000" pitchFamily="2" charset="2"/>
              <a:buChar char="§"/>
              <a:defRPr sz="1800">
                <a:solidFill>
                  <a:schemeClr val="tx1">
                    <a:lumMod val="85000"/>
                    <a:lumOff val="15000"/>
                  </a:schemeClr>
                </a:solidFill>
              </a:defRPr>
            </a:lvl2pPr>
            <a:lvl3pPr>
              <a:defRPr sz="1600">
                <a:solidFill>
                  <a:schemeClr val="tx1">
                    <a:lumMod val="85000"/>
                    <a:lumOff val="15000"/>
                  </a:schemeClr>
                </a:solidFill>
              </a:defRPr>
            </a:lvl3pPr>
            <a:lvl4pPr>
              <a:defRPr sz="1400">
                <a:solidFill>
                  <a:schemeClr val="tx1">
                    <a:lumMod val="85000"/>
                    <a:lumOff val="15000"/>
                  </a:schemeClr>
                </a:solidFill>
              </a:defRPr>
            </a:lvl4pPr>
            <a:lvl5pPr>
              <a:defRPr sz="1400">
                <a:solidFill>
                  <a:schemeClr val="tx1">
                    <a:lumMod val="85000"/>
                    <a:lumOff val="1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295398"/>
            <a:ext cx="5384800" cy="4352456"/>
          </a:xfrm>
        </p:spPr>
        <p:txBody>
          <a:bodyPr>
            <a:normAutofit/>
          </a:bodyPr>
          <a:lstStyle>
            <a:lvl1pPr marL="342900" indent="-342900">
              <a:buClr>
                <a:schemeClr val="accent1"/>
              </a:buClr>
              <a:buFont typeface="Monotype Sorts" panose="01010601010101010101" pitchFamily="2" charset="2"/>
              <a:buChar char="n"/>
              <a:defRPr sz="2000">
                <a:solidFill>
                  <a:schemeClr val="tx1">
                    <a:lumMod val="85000"/>
                    <a:lumOff val="15000"/>
                  </a:schemeClr>
                </a:solidFill>
              </a:defRPr>
            </a:lvl1pPr>
            <a:lvl2pPr marL="742950" indent="-285750">
              <a:buClr>
                <a:schemeClr val="accent4"/>
              </a:buClr>
              <a:buFont typeface="Wingdings" panose="05000000000000000000" pitchFamily="2" charset="2"/>
              <a:buChar char="§"/>
              <a:defRPr sz="1800">
                <a:solidFill>
                  <a:schemeClr val="tx1">
                    <a:lumMod val="85000"/>
                    <a:lumOff val="15000"/>
                  </a:schemeClr>
                </a:solidFill>
              </a:defRPr>
            </a:lvl2pPr>
            <a:lvl3pPr>
              <a:defRPr sz="1600">
                <a:solidFill>
                  <a:schemeClr val="tx1">
                    <a:lumMod val="85000"/>
                    <a:lumOff val="15000"/>
                  </a:schemeClr>
                </a:solidFill>
              </a:defRPr>
            </a:lvl3pPr>
            <a:lvl4pPr>
              <a:defRPr sz="1400">
                <a:solidFill>
                  <a:schemeClr val="tx1">
                    <a:lumMod val="85000"/>
                    <a:lumOff val="15000"/>
                  </a:schemeClr>
                </a:solidFill>
              </a:defRPr>
            </a:lvl4pPr>
            <a:lvl5pPr>
              <a:defRPr sz="1400">
                <a:solidFill>
                  <a:schemeClr val="tx1">
                    <a:lumMod val="85000"/>
                    <a:lumOff val="1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Click to edit Master text styles</a:t>
            </a:r>
          </a:p>
        </p:txBody>
      </p:sp>
    </p:spTree>
    <p:extLst>
      <p:ext uri="{BB962C8B-B14F-4D97-AF65-F5344CB8AC3E}">
        <p14:creationId xmlns:p14="http://schemas.microsoft.com/office/powerpoint/2010/main" val="2096937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6" cstate="print">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rcRect t="30690" b="55850"/>
          <a:stretch/>
        </p:blipFill>
        <p:spPr>
          <a:xfrm>
            <a:off x="0" y="6196054"/>
            <a:ext cx="12192000" cy="457199"/>
          </a:xfrm>
          <a:prstGeom prst="rect">
            <a:avLst/>
          </a:prstGeom>
        </p:spPr>
      </p:pic>
      <p:sp>
        <p:nvSpPr>
          <p:cNvPr id="8" name="Rectangle 7"/>
          <p:cNvSpPr/>
          <p:nvPr userDrawn="1"/>
        </p:nvSpPr>
        <p:spPr>
          <a:xfrm>
            <a:off x="0" y="6629400"/>
            <a:ext cx="121920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10972800" cy="639762"/>
          </a:xfrm>
          <a:prstGeom prst="rect">
            <a:avLst/>
          </a:prstGeom>
          <a:effectLst/>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Rectangle 16"/>
          <p:cNvSpPr/>
          <p:nvPr userDrawn="1"/>
        </p:nvSpPr>
        <p:spPr>
          <a:xfrm>
            <a:off x="406400" y="6096000"/>
            <a:ext cx="914400" cy="5334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8567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6" r:id="rId3"/>
    <p:sldLayoutId id="2147483676" r:id="rId4"/>
  </p:sldLayoutIdLst>
  <p:timing>
    <p:tnLst>
      <p:par>
        <p:cTn id="1" dur="indefinite" restart="never" nodeType="tmRoot"/>
      </p:par>
    </p:tnLst>
  </p:timing>
  <p:hf hdr="0" ftr="0" dt="0"/>
  <p:txStyles>
    <p:titleStyle>
      <a:lvl1pPr algn="l" defTabSz="914400" rtl="0" eaLnBrk="1" latinLnBrk="0" hangingPunct="1">
        <a:spcBef>
          <a:spcPct val="0"/>
        </a:spcBef>
        <a:buNone/>
        <a:defRPr lang="en-US" sz="3200" b="1" kern="1200" cap="none" spc="0" baseline="0" dirty="0">
          <a:ln>
            <a:solidFill>
              <a:schemeClr val="accent1"/>
            </a:solidFill>
          </a:ln>
          <a:solidFill>
            <a:schemeClr val="bg1"/>
          </a:solidFill>
          <a:effectLst>
            <a:outerShdw blurRad="38100" dist="38100" dir="2700000" algn="tl">
              <a:srgbClr val="000000">
                <a:alpha val="43137"/>
              </a:srgbClr>
            </a:outerShdw>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1"/>
        </a:buClr>
        <a:buFont typeface="Wingdings" panose="05000000000000000000" pitchFamily="2" charset="2"/>
        <a:buChar char="p"/>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sz="1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rcRect t="30690" b="55850"/>
          <a:stretch/>
        </p:blipFill>
        <p:spPr>
          <a:xfrm>
            <a:off x="0" y="6196053"/>
            <a:ext cx="12192000" cy="45719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buClr>
                <a:schemeClr val="accent2"/>
              </a:buClr>
              <a:buSzPct val="125000"/>
              <a:buFont typeface="Wingdings" panose="05000000000000000000" pitchFamily="2" charset="2"/>
              <a:buChar char="§"/>
            </a:pPr>
            <a:r>
              <a:rPr lang="en-US" dirty="0" smtClean="0"/>
              <a:t>Click to edit Master text styles</a:t>
            </a:r>
          </a:p>
          <a:p>
            <a:pPr marL="742950" lvl="1" indent="-285750" algn="l" defTabSz="914400" rtl="0" eaLnBrk="1" latinLnBrk="0" hangingPunct="1">
              <a:spcBef>
                <a:spcPct val="20000"/>
              </a:spcBef>
              <a:buClr>
                <a:schemeClr val="accent1"/>
              </a:buClr>
              <a:buFont typeface="Wingdings" panose="05000000000000000000" pitchFamily="2" charset="2"/>
              <a:buChar char="§"/>
            </a:pPr>
            <a:r>
              <a:rPr lang="en-US" dirty="0" smtClean="0"/>
              <a:t>Second level</a:t>
            </a:r>
          </a:p>
          <a:p>
            <a:pPr marL="1143000" lvl="2" indent="-228600" algn="l" defTabSz="914400" rtl="0" eaLnBrk="1" latinLnBrk="0" hangingPunct="1">
              <a:spcBef>
                <a:spcPct val="20000"/>
              </a:spcBef>
              <a:buFont typeface="Arial" pitchFamily="34" charset="0"/>
              <a:buChar char="•"/>
            </a:pPr>
            <a:r>
              <a:rPr lang="en-US" dirty="0" smtClean="0"/>
              <a:t>Third level</a:t>
            </a:r>
          </a:p>
        </p:txBody>
      </p:sp>
      <p:sp>
        <p:nvSpPr>
          <p:cNvPr id="9" name="Rectangle 8"/>
          <p:cNvSpPr/>
          <p:nvPr userDrawn="1"/>
        </p:nvSpPr>
        <p:spPr>
          <a:xfrm>
            <a:off x="0" y="6629400"/>
            <a:ext cx="121920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406400" y="6096000"/>
            <a:ext cx="914400" cy="533400"/>
          </a:xfrm>
          <a:prstGeom prst="rect">
            <a:avLst/>
          </a:prstGeom>
          <a:solidFill>
            <a:srgbClr val="00ADEF">
              <a:alpha val="69804"/>
            </a:srgb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5"/>
          <p:cNvSpPr>
            <a:spLocks noGrp="1"/>
          </p:cNvSpPr>
          <p:nvPr>
            <p:ph type="sldNum" sz="quarter" idx="4"/>
          </p:nvPr>
        </p:nvSpPr>
        <p:spPr>
          <a:xfrm>
            <a:off x="476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2" name="Straight Connector 11"/>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379648"/>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94" r:id="rId3"/>
    <p:sldLayoutId id="2147483682" r:id="rId4"/>
    <p:sldLayoutId id="2147483693" r:id="rId5"/>
    <p:sldLayoutId id="2147483695" r:id="rId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spcBef>
          <a:spcPct val="0"/>
        </a:spcBef>
        <a:buNone/>
        <a:defRPr lang="en-US" sz="3000" b="1" kern="1200" dirty="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en-US" sz="2400" kern="1200" dirty="0" smtClean="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en-US" sz="2000" kern="1200" dirty="0" smtClean="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dirty="0" smtClean="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CEO Roundtable</a:t>
            </a:r>
          </a:p>
        </p:txBody>
      </p:sp>
      <p:sp>
        <p:nvSpPr>
          <p:cNvPr id="3074" name="Subtitle 2"/>
          <p:cNvSpPr>
            <a:spLocks noGrp="1"/>
          </p:cNvSpPr>
          <p:nvPr>
            <p:ph type="subTitle" idx="1"/>
          </p:nvPr>
        </p:nvSpPr>
        <p:spPr/>
        <p:txBody>
          <a:bodyPr/>
          <a:lstStyle/>
          <a:p>
            <a:r>
              <a:rPr lang="en-US" dirty="0"/>
              <a:t>Focusing on CEO-to-CEO Brainstorming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07" y="266498"/>
            <a:ext cx="2302574" cy="300203"/>
          </a:xfrm>
          <a:prstGeom prst="rect">
            <a:avLst/>
          </a:prstGeom>
        </p:spPr>
      </p:pic>
      <p:sp>
        <p:nvSpPr>
          <p:cNvPr id="13" name="Rectangle 12"/>
          <p:cNvSpPr/>
          <p:nvPr/>
        </p:nvSpPr>
        <p:spPr>
          <a:xfrm>
            <a:off x="7696200" y="5791200"/>
            <a:ext cx="2743200" cy="1066800"/>
          </a:xfrm>
          <a:prstGeom prst="rect">
            <a:avLst/>
          </a:prstGeom>
          <a:solidFill>
            <a:schemeClr val="accent3"/>
          </a:solidFill>
          <a:ln>
            <a:noFill/>
          </a:ln>
          <a:effectLst>
            <a:outerShdw blurRad="63500" sx="105000" sy="105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accent6"/>
                </a:solidFill>
                <a:effectLst>
                  <a:outerShdw blurRad="50800" dist="38100" dir="2700000" algn="tl" rotWithShape="0">
                    <a:prstClr val="black">
                      <a:alpha val="40000"/>
                    </a:prstClr>
                  </a:outerShdw>
                </a:effectLst>
                <a:latin typeface="Futura Lt BT" panose="020B0402020204020303" pitchFamily="34" charset="0"/>
              </a:rPr>
              <a:t>2015</a:t>
            </a:r>
            <a:endParaRPr lang="en-US" sz="1050" i="1" dirty="0">
              <a:solidFill>
                <a:schemeClr val="accent6"/>
              </a:solidFill>
              <a:effectLst>
                <a:outerShdw blurRad="50800" dist="38100" dir="2700000" algn="tl" rotWithShape="0">
                  <a:prstClr val="black">
                    <a:alpha val="40000"/>
                  </a:prstClr>
                </a:outerShdw>
              </a:effectLst>
              <a:latin typeface="Futura Lt BT" panose="020B0402020204020303" pitchFamily="34" charset="0"/>
            </a:endParaRPr>
          </a:p>
          <a:p>
            <a:r>
              <a:rPr lang="en-US" sz="2800" i="1" spc="-150" dirty="0">
                <a:effectLst>
                  <a:outerShdw blurRad="50800" dist="38100" dir="2700000" algn="tl">
                    <a:srgbClr val="000000">
                      <a:alpha val="40000"/>
                    </a:srgbClr>
                  </a:outerShdw>
                </a:effectLst>
                <a:latin typeface="Futura Md BT" panose="020B0802020204020204" pitchFamily="34" charset="0"/>
              </a:rPr>
              <a:t>CEO Strategies</a:t>
            </a:r>
            <a:endParaRPr lang="en-US" sz="2800" spc="-15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68" y="152400"/>
            <a:ext cx="476332" cy="476332"/>
          </a:xfrm>
          <a:prstGeom prst="rect">
            <a:avLst/>
          </a:prstGeom>
        </p:spPr>
      </p:pic>
      <p:sp>
        <p:nvSpPr>
          <p:cNvPr id="4" name="TextBox 3"/>
          <p:cNvSpPr txBox="1"/>
          <p:nvPr/>
        </p:nvSpPr>
        <p:spPr>
          <a:xfrm>
            <a:off x="9525000" y="441570"/>
            <a:ext cx="2667000" cy="400110"/>
          </a:xfrm>
          <a:prstGeom prst="rect">
            <a:avLst/>
          </a:prstGeom>
          <a:noFill/>
        </p:spPr>
        <p:txBody>
          <a:bodyPr wrap="square" rtlCol="0">
            <a:spAutoFit/>
          </a:bodyPr>
          <a:lstStyle/>
          <a:p>
            <a:pPr algn="r"/>
            <a:r>
              <a:rPr lang="en-US" sz="2000" dirty="0" smtClean="0">
                <a:effectLst>
                  <a:reflection blurRad="6350" stA="55000" endA="300" endPos="45500" dir="5400000" sy="-100000" algn="bl" rotWithShape="0"/>
                </a:effectLst>
              </a:rPr>
              <a:t>THURSDAY</a:t>
            </a:r>
            <a:endParaRPr lang="en-US" sz="2000" dirty="0">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Taking the Lead in Assuming More Cybersecurity Risk</a:t>
            </a:r>
          </a:p>
        </p:txBody>
      </p:sp>
      <p:sp>
        <p:nvSpPr>
          <p:cNvPr id="6" name="Content Placeholder 5"/>
          <p:cNvSpPr>
            <a:spLocks noGrp="1"/>
          </p:cNvSpPr>
          <p:nvPr>
            <p:ph idx="1"/>
          </p:nvPr>
        </p:nvSpPr>
        <p:spPr/>
        <p:txBody>
          <a:bodyPr/>
          <a:lstStyle/>
          <a:p>
            <a:r>
              <a:rPr lang="en-US" dirty="0"/>
              <a:t>The majority of CU prognosticators predict that for credit unions to be successful in the future, they must become more active as online </a:t>
            </a:r>
            <a:r>
              <a:rPr lang="en-US" dirty="0" smtClean="0"/>
              <a:t>retailers</a:t>
            </a:r>
          </a:p>
          <a:p>
            <a:r>
              <a:rPr lang="en-US" dirty="0" smtClean="0"/>
              <a:t>This </a:t>
            </a:r>
            <a:r>
              <a:rPr lang="en-US" dirty="0"/>
              <a:t>means credit union leaders will have to navigate even more cybersecurity risk in the </a:t>
            </a:r>
            <a:r>
              <a:rPr lang="en-US" dirty="0" smtClean="0"/>
              <a:t>future</a:t>
            </a:r>
          </a:p>
          <a:p>
            <a:r>
              <a:rPr lang="en-US" dirty="0" smtClean="0"/>
              <a:t>What </a:t>
            </a:r>
            <a:r>
              <a:rPr lang="en-US" dirty="0"/>
              <a:t>keeps you up at night as you plan to take your credit union into a new, more </a:t>
            </a:r>
            <a:r>
              <a:rPr lang="en-US" dirty="0" smtClean="0"/>
              <a:t>hostile </a:t>
            </a:r>
            <a:r>
              <a:rPr lang="en-US" dirty="0"/>
              <a:t>environment? </a:t>
            </a:r>
            <a:endParaRPr lang="en-US" dirty="0" smtClean="0"/>
          </a:p>
        </p:txBody>
      </p:sp>
      <p:sp>
        <p:nvSpPr>
          <p:cNvPr id="3" name="Slide Number Placeholder 2"/>
          <p:cNvSpPr>
            <a:spLocks noGrp="1"/>
          </p:cNvSpPr>
          <p:nvPr>
            <p:ph type="sldNum" sz="quarter" idx="4"/>
          </p:nvPr>
        </p:nvSpPr>
        <p:spPr/>
        <p:txBody>
          <a:bodyPr/>
          <a:lstStyle/>
          <a:p>
            <a:fld id="{77F42D85-6D6D-4ED8-A207-576450FE2C32}" type="slidenum">
              <a:rPr lang="en-US" smtClean="0"/>
              <a:pPr/>
              <a:t>10</a:t>
            </a:fld>
            <a:endParaRPr lang="en-US" dirty="0"/>
          </a:p>
        </p:txBody>
      </p:sp>
      <p:sp>
        <p:nvSpPr>
          <p:cNvPr id="8" name="TextBox 7"/>
          <p:cNvSpPr txBox="1"/>
          <p:nvPr/>
        </p:nvSpPr>
        <p:spPr>
          <a:xfrm>
            <a:off x="8001000" y="2514600"/>
            <a:ext cx="1219200" cy="16764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7694" y="742655"/>
            <a:ext cx="1735465" cy="2244584"/>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2804" y="990600"/>
            <a:ext cx="1742897" cy="22483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976" y="2743200"/>
            <a:ext cx="2378741" cy="30800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9752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999" y="76200"/>
            <a:ext cx="4140201" cy="838200"/>
          </a:xfrm>
        </p:spPr>
        <p:txBody>
          <a:bodyPr/>
          <a:lstStyle/>
          <a:p>
            <a:r>
              <a:rPr lang="en-US" dirty="0">
                <a:effectLst>
                  <a:outerShdw blurRad="38100" dist="38100" dir="2700000" algn="tl">
                    <a:srgbClr val="000000">
                      <a:alpha val="43137"/>
                    </a:srgbClr>
                  </a:outerShdw>
                </a:effectLst>
              </a:rPr>
              <a:t>Taking the Lead in Assuming More Cybersecurity Risk</a:t>
            </a:r>
          </a:p>
        </p:txBody>
      </p:sp>
      <p:sp>
        <p:nvSpPr>
          <p:cNvPr id="10" name="Content Placeholder 9"/>
          <p:cNvSpPr>
            <a:spLocks noGrp="1"/>
          </p:cNvSpPr>
          <p:nvPr>
            <p:ph sz="half" idx="1"/>
          </p:nvPr>
        </p:nvSpPr>
        <p:spPr/>
        <p:txBody>
          <a:bodyPr/>
          <a:lstStyle/>
          <a:p>
            <a:pPr marL="0" indent="0">
              <a:buNone/>
            </a:pPr>
            <a:r>
              <a:rPr lang="en-US" b="1" dirty="0" smtClean="0">
                <a:solidFill>
                  <a:schemeClr val="accent2"/>
                </a:solidFill>
              </a:rPr>
              <a:t>Let’s discuss the leadership quandary in pushing an organization to take more risk for its success:</a:t>
            </a:r>
          </a:p>
          <a:p>
            <a:r>
              <a:rPr lang="en-US" dirty="0"/>
              <a:t>How do you balance the compelling need to operate in a hostile environment against all of the commentators who think you have other options?  </a:t>
            </a:r>
          </a:p>
          <a:p>
            <a:r>
              <a:rPr lang="en-US" dirty="0"/>
              <a:t>Can you balance the need to be proactive in the cyber marketplace against the risks?  Will people follow you?  </a:t>
            </a:r>
          </a:p>
          <a:p>
            <a:r>
              <a:rPr lang="en-US" dirty="0"/>
              <a:t>Can you afford to ensure against the risk (risk mitigation), and can you inspire the confidence to move forward?  </a:t>
            </a:r>
          </a:p>
          <a:p>
            <a:r>
              <a:rPr lang="en-US" dirty="0"/>
              <a:t>Will the expense for the perceived risk doom the opportunity? </a:t>
            </a:r>
          </a:p>
        </p:txBody>
      </p:sp>
      <p:sp>
        <p:nvSpPr>
          <p:cNvPr id="12" name="Oval Callout 11"/>
          <p:cNvSpPr/>
          <p:nvPr/>
        </p:nvSpPr>
        <p:spPr>
          <a:xfrm>
            <a:off x="6795050" y="421897"/>
            <a:ext cx="4604554" cy="2207240"/>
          </a:xfrm>
          <a:prstGeom prst="wedgeEllipseCallout">
            <a:avLst>
              <a:gd name="adj1" fmla="val -58670"/>
              <a:gd name="adj2" fmla="val 43556"/>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lgn="ctr"/>
            <a:r>
              <a:rPr lang="en-US" sz="1600" b="1" dirty="0"/>
              <a:t>RK says, </a:t>
            </a:r>
            <a:r>
              <a:rPr lang="en-US" sz="1600" b="1" dirty="0" smtClean="0"/>
              <a:t>“Necessity is the mother of invention.  A CEO has to find the middle ground between members who are totally unaware and the security nuts that would have us do nothing.”</a:t>
            </a:r>
            <a:endParaRPr lang="en-US" sz="1600" b="1" dirty="0"/>
          </a:p>
        </p:txBody>
      </p:sp>
      <p:sp>
        <p:nvSpPr>
          <p:cNvPr id="13" name="Oval Callout 12"/>
          <p:cNvSpPr/>
          <p:nvPr/>
        </p:nvSpPr>
        <p:spPr>
          <a:xfrm>
            <a:off x="7278938" y="2635975"/>
            <a:ext cx="5011444" cy="2207240"/>
          </a:xfrm>
          <a:prstGeom prst="wedgeEllipseCallout">
            <a:avLst>
              <a:gd name="adj1" fmla="val -68764"/>
              <a:gd name="adj2" fmla="val -24450"/>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lgn="ctr"/>
            <a:r>
              <a:rPr lang="en-US" sz="1600" b="1" dirty="0"/>
              <a:t>RK says, </a:t>
            </a:r>
            <a:r>
              <a:rPr lang="en-US" sz="1600" b="1" dirty="0" smtClean="0"/>
              <a:t>“It’s not hard to imagine that this generation of consumers will follow you.  But how do you hedge against examiners and risk managers who go off to big, scary trade events preaching doom and gloom?”</a:t>
            </a:r>
            <a:endParaRPr lang="en-US" sz="1600" b="1" dirty="0"/>
          </a:p>
        </p:txBody>
      </p:sp>
      <p:sp>
        <p:nvSpPr>
          <p:cNvPr id="14" name="Oval Callout 13"/>
          <p:cNvSpPr/>
          <p:nvPr/>
        </p:nvSpPr>
        <p:spPr>
          <a:xfrm>
            <a:off x="7278938" y="4829538"/>
            <a:ext cx="4814680" cy="1861006"/>
          </a:xfrm>
          <a:prstGeom prst="wedgeEllipseCallout">
            <a:avLst>
              <a:gd name="adj1" fmla="val -77939"/>
              <a:gd name="adj2" fmla="val -70463"/>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lgn="ctr"/>
            <a:r>
              <a:rPr lang="en-US" sz="1600" b="1" dirty="0"/>
              <a:t>RK says, </a:t>
            </a:r>
            <a:r>
              <a:rPr lang="en-US" sz="1600" b="1" dirty="0" smtClean="0"/>
              <a:t>“What is the difference between insure and ensure?  How do you keep up and give your organization the confidence it needs to find in your grasp of the situation?”</a:t>
            </a:r>
            <a:endParaRPr lang="en-US" sz="1600" b="1" dirty="0"/>
          </a:p>
        </p:txBody>
      </p:sp>
      <p:sp>
        <p:nvSpPr>
          <p:cNvPr id="15" name="Oval Callout 14"/>
          <p:cNvSpPr/>
          <p:nvPr/>
        </p:nvSpPr>
        <p:spPr>
          <a:xfrm>
            <a:off x="2286000" y="5517968"/>
            <a:ext cx="5092872" cy="1168539"/>
          </a:xfrm>
          <a:prstGeom prst="wedgeEllipseCallout">
            <a:avLst>
              <a:gd name="adj1" fmla="val -39612"/>
              <a:gd name="adj2" fmla="val -77779"/>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lgn="ctr"/>
            <a:r>
              <a:rPr lang="en-US" sz="1600" b="1" dirty="0"/>
              <a:t>RK says, </a:t>
            </a:r>
            <a:r>
              <a:rPr lang="en-US" sz="1600" b="1" dirty="0" smtClean="0"/>
              <a:t>“By </a:t>
            </a:r>
            <a:r>
              <a:rPr lang="en-US" sz="1600" b="1" dirty="0"/>
              <a:t>striving for a perfect world with no perceived holes in your </a:t>
            </a:r>
            <a:r>
              <a:rPr lang="en-US" sz="1600" b="1" dirty="0" smtClean="0"/>
              <a:t>plan, will you price yourself out of business?”</a:t>
            </a:r>
            <a:endParaRPr lang="en-US" sz="1600" b="1" dirty="0"/>
          </a:p>
        </p:txBody>
      </p:sp>
      <p:sp>
        <p:nvSpPr>
          <p:cNvPr id="7" name="TextBox 6"/>
          <p:cNvSpPr txBox="1"/>
          <p:nvPr/>
        </p:nvSpPr>
        <p:spPr>
          <a:xfrm>
            <a:off x="10902352" y="76201"/>
            <a:ext cx="497252" cy="830997"/>
          </a:xfrm>
          <a:prstGeom prst="rect">
            <a:avLst/>
          </a:prstGeom>
          <a:noFill/>
        </p:spPr>
        <p:txBody>
          <a:bodyPr wrap="none" rtlCol="0">
            <a:spAutoFit/>
          </a:bodyPr>
          <a:lstStyle/>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dirty="0"/>
          </a:p>
        </p:txBody>
      </p:sp>
    </p:spTree>
    <p:extLst>
      <p:ext uri="{BB962C8B-B14F-4D97-AF65-F5344CB8AC3E}">
        <p14:creationId xmlns:p14="http://schemas.microsoft.com/office/powerpoint/2010/main" val="127722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Self-service vs. Online Retailing</a:t>
            </a:r>
            <a:endParaRPr lang="en-US" dirty="0"/>
          </a:p>
        </p:txBody>
      </p:sp>
      <p:sp>
        <p:nvSpPr>
          <p:cNvPr id="3" name="Content Placeholder 2"/>
          <p:cNvSpPr>
            <a:spLocks noGrp="1"/>
          </p:cNvSpPr>
          <p:nvPr>
            <p:ph idx="1"/>
          </p:nvPr>
        </p:nvSpPr>
        <p:spPr>
          <a:xfrm>
            <a:off x="609600" y="1066801"/>
            <a:ext cx="6477000" cy="4191000"/>
          </a:xfrm>
        </p:spPr>
        <p:txBody>
          <a:bodyPr/>
          <a:lstStyle/>
          <a:p>
            <a:r>
              <a:rPr lang="en-US" dirty="0"/>
              <a:t>For years, CUs have thought of virtual channels as the place for convenience, where members can take advantage of self-service options that fit their </a:t>
            </a:r>
            <a:r>
              <a:rPr lang="en-US" dirty="0" smtClean="0"/>
              <a:t>lives</a:t>
            </a:r>
          </a:p>
          <a:p>
            <a:r>
              <a:rPr lang="en-US" dirty="0" smtClean="0"/>
              <a:t>Self-service </a:t>
            </a:r>
            <a:r>
              <a:rPr lang="en-US" dirty="0"/>
              <a:t>concepts have dominated the designs on online banking and mobile solutions: quick, down and dirty, no fuss, no </a:t>
            </a:r>
            <a:r>
              <a:rPr lang="en-US" dirty="0" smtClean="0"/>
              <a:t>muss</a:t>
            </a:r>
            <a:endParaRPr lang="en-US" dirty="0"/>
          </a:p>
          <a:p>
            <a:r>
              <a:rPr lang="en-US" dirty="0" smtClean="0"/>
              <a:t>But as CUs look to the future and they have to make a buck via virtual channels, how will you rethink your goals for earning from online members?</a:t>
            </a:r>
            <a:endParaRPr lang="en-US" dirty="0"/>
          </a:p>
        </p:txBody>
      </p:sp>
      <p:sp>
        <p:nvSpPr>
          <p:cNvPr id="4" name="Slide Number Placeholder 3"/>
          <p:cNvSpPr>
            <a:spLocks noGrp="1"/>
          </p:cNvSpPr>
          <p:nvPr>
            <p:ph type="sldNum" sz="quarter" idx="4"/>
          </p:nvPr>
        </p:nvSpPr>
        <p:spPr/>
        <p:txBody>
          <a:bodyPr/>
          <a:lstStyle/>
          <a:p>
            <a:fld id="{77F42D85-6D6D-4ED8-A207-576450FE2C32}" type="slidenum">
              <a:rPr lang="en-US" smtClean="0"/>
              <a:pPr/>
              <a:t>12</a:t>
            </a:fld>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850" y="1730725"/>
            <a:ext cx="4298950" cy="28631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7076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Self-service vs. Online Retailing</a:t>
            </a:r>
          </a:p>
        </p:txBody>
      </p:sp>
      <p:sp>
        <p:nvSpPr>
          <p:cNvPr id="10" name="Content Placeholder 9"/>
          <p:cNvSpPr>
            <a:spLocks noGrp="1"/>
          </p:cNvSpPr>
          <p:nvPr>
            <p:ph sz="half" idx="1"/>
          </p:nvPr>
        </p:nvSpPr>
        <p:spPr>
          <a:xfrm>
            <a:off x="609600" y="1143001"/>
            <a:ext cx="5638800" cy="4504857"/>
          </a:xfrm>
        </p:spPr>
        <p:txBody>
          <a:bodyPr/>
          <a:lstStyle/>
          <a:p>
            <a:pPr marL="0" indent="0">
              <a:spcBef>
                <a:spcPts val="1200"/>
              </a:spcBef>
              <a:buNone/>
            </a:pPr>
            <a:r>
              <a:rPr lang="en-US" b="1" dirty="0" smtClean="0">
                <a:solidFill>
                  <a:schemeClr val="accent2"/>
                </a:solidFill>
              </a:rPr>
              <a:t>Discuss the chance to build a robust virtual branch network for your credit union: virtual opportunity sites that reach out and sell your capabilities beyond the brick and mortar of old networks.</a:t>
            </a:r>
          </a:p>
          <a:p>
            <a:pPr>
              <a:spcBef>
                <a:spcPts val="1200"/>
              </a:spcBef>
            </a:pPr>
            <a:r>
              <a:rPr lang="en-US" dirty="0" smtClean="0"/>
              <a:t>Can you wrap your head around the fact that you might need 25 websites or landing pages in the future, to speak to 25 virtual communities like you serve physical ones today?  </a:t>
            </a:r>
          </a:p>
          <a:p>
            <a:pPr>
              <a:spcBef>
                <a:spcPts val="1200"/>
              </a:spcBef>
            </a:pPr>
            <a:r>
              <a:rPr lang="en-US" dirty="0" smtClean="0"/>
              <a:t>Can </a:t>
            </a:r>
            <a:r>
              <a:rPr lang="en-US" dirty="0"/>
              <a:t>you envision collecting mobile apps and building a suite of offerings, instead of a single one?  </a:t>
            </a:r>
            <a:r>
              <a:rPr lang="en-US" dirty="0" smtClean="0"/>
              <a:t>Can </a:t>
            </a:r>
            <a:r>
              <a:rPr lang="en-US" dirty="0"/>
              <a:t>you see yourself like Amazon.com, stuffing your shelves with the things people want, as much as the things you feel compelled to sell directly?  </a:t>
            </a:r>
            <a:endParaRPr lang="en-US" dirty="0" smtClean="0"/>
          </a:p>
          <a:p>
            <a:pPr>
              <a:spcBef>
                <a:spcPts val="1200"/>
              </a:spcBef>
            </a:pPr>
            <a:r>
              <a:rPr lang="en-US" dirty="0" smtClean="0"/>
              <a:t>Do </a:t>
            </a:r>
            <a:r>
              <a:rPr lang="en-US" dirty="0"/>
              <a:t>you see the need for a help desk to build a different future?</a:t>
            </a:r>
          </a:p>
        </p:txBody>
      </p:sp>
      <p:sp>
        <p:nvSpPr>
          <p:cNvPr id="12" name="Oval Callout 11"/>
          <p:cNvSpPr/>
          <p:nvPr/>
        </p:nvSpPr>
        <p:spPr>
          <a:xfrm>
            <a:off x="6870032" y="491699"/>
            <a:ext cx="4331368" cy="1861006"/>
          </a:xfrm>
          <a:prstGeom prst="wedgeEllipseCallout">
            <a:avLst>
              <a:gd name="adj1" fmla="val -65627"/>
              <a:gd name="adj2" fmla="val 75736"/>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sz="1600" b="1" dirty="0"/>
              <a:t>RK says, </a:t>
            </a:r>
            <a:r>
              <a:rPr lang="en-US" sz="1600" b="1" dirty="0" smtClean="0"/>
              <a:t>“You have the chance to build a 10+ virtual branch network for yourself where you could never have built 10+ physical branches.  Will you act?” </a:t>
            </a:r>
            <a:endParaRPr lang="en-US" sz="1600" b="1" dirty="0"/>
          </a:p>
        </p:txBody>
      </p:sp>
      <p:sp>
        <p:nvSpPr>
          <p:cNvPr id="13" name="Oval Callout 12"/>
          <p:cNvSpPr/>
          <p:nvPr/>
        </p:nvSpPr>
        <p:spPr>
          <a:xfrm>
            <a:off x="6781800" y="2286925"/>
            <a:ext cx="5334000" cy="2553474"/>
          </a:xfrm>
          <a:prstGeom prst="wedgeEllipseCallout">
            <a:avLst>
              <a:gd name="adj1" fmla="val -65260"/>
              <a:gd name="adj2" fmla="val 41583"/>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sz="1600" b="1" dirty="0"/>
              <a:t>RK says, </a:t>
            </a:r>
            <a:r>
              <a:rPr lang="en-US" sz="1600" b="1" dirty="0" smtClean="0"/>
              <a:t>“Today’s consumer has a try-it-then-throw-it-away attitude about mobile apps.  Is that the future for financial service apps as well?  How many products will you sell in your virtual channels on the way to being your own version of Amazon.com?” </a:t>
            </a:r>
            <a:endParaRPr lang="en-US" sz="1600" b="1" dirty="0"/>
          </a:p>
        </p:txBody>
      </p:sp>
      <p:sp>
        <p:nvSpPr>
          <p:cNvPr id="14" name="Oval Callout 13"/>
          <p:cNvSpPr/>
          <p:nvPr/>
        </p:nvSpPr>
        <p:spPr>
          <a:xfrm>
            <a:off x="6705600" y="4876800"/>
            <a:ext cx="5105400" cy="1861006"/>
          </a:xfrm>
          <a:prstGeom prst="wedgeEllipseCallout">
            <a:avLst>
              <a:gd name="adj1" fmla="val -64879"/>
              <a:gd name="adj2" fmla="val 12127"/>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US" sz="1600" b="1" dirty="0"/>
              <a:t>RK says, </a:t>
            </a:r>
            <a:r>
              <a:rPr lang="en-US" sz="1600" b="1" dirty="0" smtClean="0"/>
              <a:t>“Your employees are used to calling CU*Answers as users.  If you go crazy in building a virtual store, what kinds of service responses will you need from cuasterisk.com?” </a:t>
            </a:r>
            <a:endParaRPr lang="en-US" sz="1600" b="1" dirty="0"/>
          </a:p>
        </p:txBody>
      </p:sp>
      <p:sp>
        <p:nvSpPr>
          <p:cNvPr id="7" name="TextBox 6"/>
          <p:cNvSpPr txBox="1"/>
          <p:nvPr/>
        </p:nvSpPr>
        <p:spPr>
          <a:xfrm>
            <a:off x="10820400" y="76201"/>
            <a:ext cx="497252" cy="830997"/>
          </a:xfrm>
          <a:prstGeom prst="rect">
            <a:avLst/>
          </a:prstGeom>
          <a:noFill/>
        </p:spPr>
        <p:txBody>
          <a:bodyPr wrap="none" rtlCol="0">
            <a:spAutoFit/>
          </a:bodyPr>
          <a:lstStyle/>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dirty="0"/>
          </a:p>
        </p:txBody>
      </p:sp>
    </p:spTree>
    <p:extLst>
      <p:ext uri="{BB962C8B-B14F-4D97-AF65-F5344CB8AC3E}">
        <p14:creationId xmlns:p14="http://schemas.microsoft.com/office/powerpoint/2010/main" val="77970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Transformation of In-Person Service Models</a:t>
            </a:r>
          </a:p>
        </p:txBody>
      </p:sp>
      <p:sp>
        <p:nvSpPr>
          <p:cNvPr id="3" name="Content Placeholder 2"/>
          <p:cNvSpPr>
            <a:spLocks noGrp="1"/>
          </p:cNvSpPr>
          <p:nvPr>
            <p:ph idx="1"/>
          </p:nvPr>
        </p:nvSpPr>
        <p:spPr>
          <a:xfrm>
            <a:off x="609600" y="1066801"/>
            <a:ext cx="6553200" cy="4191000"/>
          </a:xfrm>
        </p:spPr>
        <p:txBody>
          <a:bodyPr/>
          <a:lstStyle/>
          <a:p>
            <a:r>
              <a:rPr lang="en-US" dirty="0"/>
              <a:t>It’s not enough just to talk branch transformation, even though that’s </a:t>
            </a:r>
            <a:r>
              <a:rPr lang="en-US" dirty="0" smtClean="0"/>
              <a:t>huge</a:t>
            </a:r>
          </a:p>
          <a:p>
            <a:r>
              <a:rPr lang="en-US" dirty="0" smtClean="0"/>
              <a:t>It’s </a:t>
            </a:r>
            <a:r>
              <a:rPr lang="en-US" dirty="0"/>
              <a:t>really about how you deal with members when you’re not present, face to face (opening memberships, completing a loan application, cash services, etc</a:t>
            </a:r>
            <a:r>
              <a:rPr lang="en-US" dirty="0" smtClean="0"/>
              <a:t>.)</a:t>
            </a:r>
          </a:p>
          <a:p>
            <a:r>
              <a:rPr lang="en-US" dirty="0" smtClean="0"/>
              <a:t>How </a:t>
            </a:r>
            <a:r>
              <a:rPr lang="en-US" dirty="0"/>
              <a:t>do you plan to redesign your member service processes for the future?  </a:t>
            </a:r>
            <a:endParaRPr lang="en-US" dirty="0" smtClean="0"/>
          </a:p>
          <a:p>
            <a:pPr lvl="1"/>
            <a:r>
              <a:rPr lang="en-US" dirty="0"/>
              <a:t>Document transfer, remote closings, following up with leads, web chat, text, FaceTime, Skype, </a:t>
            </a:r>
            <a:r>
              <a:rPr lang="en-US" dirty="0" smtClean="0"/>
              <a:t>telepresence...everything </a:t>
            </a:r>
            <a:r>
              <a:rPr lang="en-US" dirty="0"/>
              <a:t>seems to be screaming for new skills and new </a:t>
            </a:r>
            <a:r>
              <a:rPr lang="en-US" dirty="0" smtClean="0"/>
              <a:t>approaches</a:t>
            </a:r>
          </a:p>
          <a:p>
            <a:pPr lvl="1"/>
            <a:r>
              <a:rPr lang="en-US" dirty="0" smtClean="0"/>
              <a:t>Do </a:t>
            </a:r>
            <a:r>
              <a:rPr lang="en-US" dirty="0"/>
              <a:t>you have a timeline for getting started?</a:t>
            </a:r>
          </a:p>
        </p:txBody>
      </p:sp>
      <p:sp>
        <p:nvSpPr>
          <p:cNvPr id="10" name="Slide Number Placeholder 9"/>
          <p:cNvSpPr>
            <a:spLocks noGrp="1"/>
          </p:cNvSpPr>
          <p:nvPr>
            <p:ph type="sldNum" sz="quarter" idx="4"/>
          </p:nvPr>
        </p:nvSpPr>
        <p:spPr/>
        <p:txBody>
          <a:bodyPr/>
          <a:lstStyle/>
          <a:p>
            <a:fld id="{77F42D85-6D6D-4ED8-A207-576450FE2C32}" type="slidenum">
              <a:rPr lang="en-US" smtClean="0"/>
              <a:pPr/>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983978"/>
            <a:ext cx="3015438" cy="200831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788" y="1011095"/>
            <a:ext cx="3354425" cy="223628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1524000"/>
            <a:ext cx="1739900" cy="26098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4781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999" y="76200"/>
            <a:ext cx="3835401" cy="838200"/>
          </a:xfrm>
        </p:spPr>
        <p:txBody>
          <a:bodyPr/>
          <a:lstStyle/>
          <a:p>
            <a:r>
              <a:rPr lang="en-US" dirty="0"/>
              <a:t>The Transformation of In-Person Service Models</a:t>
            </a:r>
          </a:p>
        </p:txBody>
      </p:sp>
      <p:sp>
        <p:nvSpPr>
          <p:cNvPr id="10" name="Content Placeholder 9"/>
          <p:cNvSpPr>
            <a:spLocks noGrp="1"/>
          </p:cNvSpPr>
          <p:nvPr>
            <p:ph sz="half" idx="1"/>
          </p:nvPr>
        </p:nvSpPr>
        <p:spPr/>
        <p:txBody>
          <a:bodyPr/>
          <a:lstStyle/>
          <a:p>
            <a:pPr marL="0" indent="0">
              <a:spcBef>
                <a:spcPts val="1200"/>
              </a:spcBef>
              <a:buNone/>
            </a:pPr>
            <a:r>
              <a:rPr lang="en-US" b="1" dirty="0">
                <a:solidFill>
                  <a:schemeClr val="accent2"/>
                </a:solidFill>
              </a:rPr>
              <a:t>Discuss how person-to-person service is changing in your world.  Can you be a retailer of solutions and a capturer of virtual opportunity?</a:t>
            </a:r>
          </a:p>
          <a:p>
            <a:r>
              <a:rPr lang="en-US" dirty="0" smtClean="0"/>
              <a:t>The problem with transformation is the need to be half in the old game and half in the new one.  How do you afford it?</a:t>
            </a:r>
          </a:p>
          <a:p>
            <a:r>
              <a:rPr lang="en-US" dirty="0" smtClean="0"/>
              <a:t>Sometimes what is “cool” is not profitable.  Sometimes what is popular doesn’t end up paying the bills.  How can we afford to transition to new models that don’t appear to have good financial foundations?</a:t>
            </a:r>
          </a:p>
          <a:p>
            <a:r>
              <a:rPr lang="en-US" dirty="0" smtClean="0"/>
              <a:t>It’s quickly becoming a call center world, and not for answering questions but for closing the deal and fulfilling a member’s needs in a new way.  Do you have the plan to transition your investments?  When will you begin?</a:t>
            </a:r>
            <a:endParaRPr lang="en-US" dirty="0"/>
          </a:p>
        </p:txBody>
      </p:sp>
      <p:sp>
        <p:nvSpPr>
          <p:cNvPr id="12" name="Oval Callout 11"/>
          <p:cNvSpPr/>
          <p:nvPr/>
        </p:nvSpPr>
        <p:spPr>
          <a:xfrm>
            <a:off x="6680200" y="783099"/>
            <a:ext cx="5410200" cy="2207240"/>
          </a:xfrm>
          <a:prstGeom prst="wedgeEllipseCallout">
            <a:avLst>
              <a:gd name="adj1" fmla="val -61448"/>
              <a:gd name="adj2" fmla="val 29347"/>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en-US" sz="1600" b="1" dirty="0">
                <a:solidFill>
                  <a:schemeClr val="bg1"/>
                </a:solidFill>
              </a:rPr>
              <a:t>RK says, </a:t>
            </a:r>
            <a:r>
              <a:rPr lang="en-US" sz="1600" b="1" dirty="0" smtClean="0">
                <a:solidFill>
                  <a:schemeClr val="bg1"/>
                </a:solidFill>
              </a:rPr>
              <a:t>“It can be tricky when you don’t have enough repetition to burn in new processes – like electronic signature closings.  How are you training your staff for the new things that still don’t happen often enough to create good habits?” </a:t>
            </a:r>
            <a:endParaRPr lang="en-US" sz="1600" b="1" dirty="0">
              <a:solidFill>
                <a:schemeClr val="bg1"/>
              </a:solidFill>
            </a:endParaRPr>
          </a:p>
        </p:txBody>
      </p:sp>
      <p:sp>
        <p:nvSpPr>
          <p:cNvPr id="13" name="Oval Callout 12"/>
          <p:cNvSpPr/>
          <p:nvPr/>
        </p:nvSpPr>
        <p:spPr>
          <a:xfrm>
            <a:off x="7024077" y="3006317"/>
            <a:ext cx="5181600" cy="2207240"/>
          </a:xfrm>
          <a:prstGeom prst="wedgeEllipseCallout">
            <a:avLst>
              <a:gd name="adj1" fmla="val -64125"/>
              <a:gd name="adj2" fmla="val -8252"/>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en-US" sz="1600" b="1" dirty="0">
                <a:solidFill>
                  <a:schemeClr val="bg1"/>
                </a:solidFill>
              </a:rPr>
              <a:t>RK says, </a:t>
            </a:r>
            <a:r>
              <a:rPr lang="en-US" sz="1600" b="1" dirty="0" smtClean="0">
                <a:solidFill>
                  <a:schemeClr val="bg1"/>
                </a:solidFill>
              </a:rPr>
              <a:t>“In a ‘you must do everything’ world, some new services are simply so scale-dependent that you can only do them cooperatively, in a network.  How do you tell your team you have to go outside the CU to fulfill a new service?”</a:t>
            </a:r>
            <a:endParaRPr lang="en-US" sz="1600" b="1" dirty="0">
              <a:solidFill>
                <a:schemeClr val="bg1"/>
              </a:solidFill>
            </a:endParaRPr>
          </a:p>
        </p:txBody>
      </p:sp>
      <p:sp>
        <p:nvSpPr>
          <p:cNvPr id="14" name="Oval Callout 13"/>
          <p:cNvSpPr/>
          <p:nvPr/>
        </p:nvSpPr>
        <p:spPr>
          <a:xfrm>
            <a:off x="6299200" y="5181600"/>
            <a:ext cx="6172200" cy="1514773"/>
          </a:xfrm>
          <a:prstGeom prst="wedgeEllipseCallout">
            <a:avLst>
              <a:gd name="adj1" fmla="val -51763"/>
              <a:gd name="adj2" fmla="val -39149"/>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en-US" sz="1600" b="1" dirty="0">
                <a:solidFill>
                  <a:schemeClr val="bg1"/>
                </a:solidFill>
              </a:rPr>
              <a:t>RK says, </a:t>
            </a:r>
            <a:r>
              <a:rPr lang="en-US" sz="1600" b="1" dirty="0" smtClean="0">
                <a:solidFill>
                  <a:schemeClr val="bg1"/>
                </a:solidFill>
              </a:rPr>
              <a:t>“Everybody talks about transitioning old investment models so they can use those funds to build new solutions.  Easier said than done.  Do you have a game plan?”</a:t>
            </a:r>
            <a:endParaRPr lang="en-US" sz="1600" b="1" dirty="0">
              <a:solidFill>
                <a:schemeClr val="bg1"/>
              </a:solidFill>
            </a:endParaRPr>
          </a:p>
        </p:txBody>
      </p:sp>
      <p:sp>
        <p:nvSpPr>
          <p:cNvPr id="7" name="TextBox 6"/>
          <p:cNvSpPr txBox="1"/>
          <p:nvPr/>
        </p:nvSpPr>
        <p:spPr>
          <a:xfrm>
            <a:off x="10915194" y="76201"/>
            <a:ext cx="497252" cy="830997"/>
          </a:xfrm>
          <a:prstGeom prst="rect">
            <a:avLst/>
          </a:prstGeom>
          <a:noFill/>
        </p:spPr>
        <p:txBody>
          <a:bodyPr wrap="none" rtlCol="0">
            <a:spAutoFit/>
          </a:bodyPr>
          <a:lstStyle/>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dirty="0"/>
          </a:p>
        </p:txBody>
      </p:sp>
    </p:spTree>
    <p:extLst>
      <p:ext uri="{BB962C8B-B14F-4D97-AF65-F5344CB8AC3E}">
        <p14:creationId xmlns:p14="http://schemas.microsoft.com/office/powerpoint/2010/main" val="126272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934200" y="1295401"/>
            <a:ext cx="3276600" cy="1416269"/>
          </a:xfrm>
        </p:spPr>
        <p:txBody>
          <a:bodyPr/>
          <a:lstStyle/>
          <a:p>
            <a:r>
              <a:rPr lang="en-US" dirty="0">
                <a:solidFill>
                  <a:sysClr val="windowText" lastClr="000000"/>
                </a:solidFill>
              </a:rPr>
              <a:t>Be back at </a:t>
            </a:r>
            <a:r>
              <a:rPr lang="en-US" dirty="0" smtClean="0">
                <a:solidFill>
                  <a:sysClr val="windowText" lastClr="000000"/>
                </a:solidFill>
              </a:rPr>
              <a:t>1:15pm </a:t>
            </a:r>
            <a:r>
              <a:rPr lang="en-US" dirty="0">
                <a:solidFill>
                  <a:sysClr val="windowText" lastClr="000000"/>
                </a:solidFill>
              </a:rPr>
              <a:t>– </a:t>
            </a:r>
            <a:r>
              <a:rPr lang="en-US" dirty="0" smtClean="0">
                <a:solidFill>
                  <a:sysClr val="windowText" lastClr="000000"/>
                </a:solidFill>
              </a:rPr>
              <a:t>and </a:t>
            </a:r>
            <a:r>
              <a:rPr lang="en-US" dirty="0">
                <a:solidFill>
                  <a:sysClr val="windowText" lastClr="000000"/>
                </a:solidFill>
              </a:rPr>
              <a:t>remember to </a:t>
            </a:r>
            <a:r>
              <a:rPr lang="en-US" dirty="0" smtClean="0">
                <a:solidFill>
                  <a:sysClr val="windowText" lastClr="000000"/>
                </a:solidFill>
              </a:rPr>
              <a:t>choose </a:t>
            </a:r>
            <a:r>
              <a:rPr lang="en-US" dirty="0">
                <a:solidFill>
                  <a:sysClr val="windowText" lastClr="000000"/>
                </a:solidFill>
              </a:rPr>
              <a:t>a different table</a:t>
            </a:r>
            <a:r>
              <a:rPr lang="en-US" dirty="0" smtClean="0">
                <a:solidFill>
                  <a:sysClr val="windowText" lastClr="000000"/>
                </a:solidFill>
              </a:rPr>
              <a:t>!</a:t>
            </a:r>
            <a:endParaRPr lang="en-US" dirty="0">
              <a:solidFill>
                <a:sysClr val="windowText" lastClr="000000"/>
              </a:solidFill>
            </a:endParaRPr>
          </a:p>
        </p:txBody>
      </p:sp>
      <p:sp>
        <p:nvSpPr>
          <p:cNvPr id="5" name="Title 4"/>
          <p:cNvSpPr>
            <a:spLocks noGrp="1"/>
          </p:cNvSpPr>
          <p:nvPr>
            <p:ph type="title"/>
          </p:nvPr>
        </p:nvSpPr>
        <p:spPr/>
        <p:txBody>
          <a:bodyPr/>
          <a:lstStyle/>
          <a:p>
            <a:pPr algn="l"/>
            <a:r>
              <a:rPr lang="en-US" dirty="0"/>
              <a:t>Time for lunch</a:t>
            </a:r>
            <a:r>
              <a:rPr lang="en-US" dirty="0" smtClean="0"/>
              <a:t>!</a:t>
            </a:r>
            <a:endParaRPr lang="en-US" dirty="0"/>
          </a:p>
        </p:txBody>
      </p:sp>
    </p:spTree>
    <p:extLst>
      <p:ext uri="{BB962C8B-B14F-4D97-AF65-F5344CB8AC3E}">
        <p14:creationId xmlns:p14="http://schemas.microsoft.com/office/powerpoint/2010/main" val="4148332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Rate Shock: Are Members Ready?</a:t>
            </a:r>
            <a:endParaRPr lang="en-US" dirty="0"/>
          </a:p>
        </p:txBody>
      </p:sp>
      <p:sp>
        <p:nvSpPr>
          <p:cNvPr id="6" name="Content Placeholder 5"/>
          <p:cNvSpPr>
            <a:spLocks noGrp="1"/>
          </p:cNvSpPr>
          <p:nvPr>
            <p:ph idx="1"/>
          </p:nvPr>
        </p:nvSpPr>
        <p:spPr>
          <a:xfrm>
            <a:off x="609600" y="1066801"/>
            <a:ext cx="10287000" cy="4191000"/>
          </a:xfrm>
        </p:spPr>
        <p:txBody>
          <a:bodyPr/>
          <a:lstStyle/>
          <a:p>
            <a:r>
              <a:rPr lang="en-US" dirty="0"/>
              <a:t>It’s been almost a decade since consumers even had to consider what rising interest rates might mean to </a:t>
            </a:r>
            <a:r>
              <a:rPr lang="en-US" dirty="0" smtClean="0"/>
              <a:t>them – are </a:t>
            </a:r>
            <a:r>
              <a:rPr lang="en-US" dirty="0"/>
              <a:t>consumers ready for loan rates and mortgage rates to actually play into the decision of when to get a new car or buy a home?  </a:t>
            </a:r>
            <a:endParaRPr lang="en-US" dirty="0" smtClean="0"/>
          </a:p>
          <a:p>
            <a:r>
              <a:rPr lang="en-US" dirty="0" smtClean="0"/>
              <a:t>More </a:t>
            </a:r>
            <a:r>
              <a:rPr lang="en-US" dirty="0"/>
              <a:t>than economics, how do you see your members reacting to the realities of a new, more active rate environment?  </a:t>
            </a:r>
            <a:endParaRPr lang="en-US" dirty="0" smtClean="0"/>
          </a:p>
        </p:txBody>
      </p:sp>
      <p:sp>
        <p:nvSpPr>
          <p:cNvPr id="2" name="Slide Number Placeholder 1"/>
          <p:cNvSpPr>
            <a:spLocks noGrp="1"/>
          </p:cNvSpPr>
          <p:nvPr>
            <p:ph type="sldNum" sz="quarter" idx="4"/>
          </p:nvPr>
        </p:nvSpPr>
        <p:spPr/>
        <p:txBody>
          <a:bodyPr/>
          <a:lstStyle/>
          <a:p>
            <a:fld id="{77F42D85-6D6D-4ED8-A207-576450FE2C32}" type="slidenum">
              <a:rPr lang="en-US" smtClean="0"/>
              <a:pPr/>
              <a:t>17</a:t>
            </a:fld>
            <a:endParaRPr lang="en-US" dirty="0"/>
          </a:p>
        </p:txBody>
      </p:sp>
      <p:sp>
        <p:nvSpPr>
          <p:cNvPr id="8" name="Content Placeholder 7"/>
          <p:cNvSpPr>
            <a:spLocks noGrp="1"/>
          </p:cNvSpPr>
          <p:nvPr>
            <p:ph idx="11"/>
          </p:nvPr>
        </p:nvSpPr>
        <p:spPr>
          <a:xfrm>
            <a:off x="609601" y="3398715"/>
            <a:ext cx="7391400" cy="2095500"/>
          </a:xfrm>
        </p:spPr>
        <p:txBody>
          <a:bodyPr/>
          <a:lstStyle/>
          <a:p>
            <a:r>
              <a:rPr lang="en-US" dirty="0"/>
              <a:t>More importantly, is your financial modeling ready to shift into gear after such a long, stagnant, ho-hum rate landscape?  </a:t>
            </a:r>
          </a:p>
          <a:p>
            <a:r>
              <a:rPr lang="en-US" dirty="0"/>
              <a:t>Liquidity looms large, quick increases in cost of funds could be a reality – do you expect 2016 to be materially different from the last five years?</a:t>
            </a:r>
          </a:p>
          <a:p>
            <a:endParaRPr lang="en-US" dirty="0"/>
          </a:p>
          <a:p>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44792"/>
          <a:stretch/>
        </p:blipFill>
        <p:spPr>
          <a:xfrm>
            <a:off x="8153400" y="3515671"/>
            <a:ext cx="3866660" cy="26288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6084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Rate Shock: Are Members Ready?</a:t>
            </a:r>
            <a:endParaRPr lang="en-US" dirty="0"/>
          </a:p>
        </p:txBody>
      </p:sp>
      <p:sp>
        <p:nvSpPr>
          <p:cNvPr id="10" name="Content Placeholder 9"/>
          <p:cNvSpPr>
            <a:spLocks noGrp="1"/>
          </p:cNvSpPr>
          <p:nvPr>
            <p:ph sz="half" idx="1"/>
          </p:nvPr>
        </p:nvSpPr>
        <p:spPr>
          <a:xfrm>
            <a:off x="609600" y="1143001"/>
            <a:ext cx="6209734" cy="4504857"/>
          </a:xfrm>
        </p:spPr>
        <p:txBody>
          <a:bodyPr/>
          <a:lstStyle/>
          <a:p>
            <a:pPr marL="0" indent="0">
              <a:spcBef>
                <a:spcPts val="1200"/>
              </a:spcBef>
              <a:buNone/>
            </a:pPr>
            <a:r>
              <a:rPr lang="en-US" b="1" dirty="0" smtClean="0">
                <a:solidFill>
                  <a:schemeClr val="accent2"/>
                </a:solidFill>
              </a:rPr>
              <a:t>Discuss the possibility that the psychology for members facing a rising interest rate marketplace might be more of an issue than dealing with the financial realities for your credit union.</a:t>
            </a:r>
          </a:p>
          <a:p>
            <a:pPr>
              <a:spcBef>
                <a:spcPts val="1200"/>
              </a:spcBef>
            </a:pPr>
            <a:r>
              <a:rPr lang="en-US" dirty="0" smtClean="0"/>
              <a:t>“I have to pay WHAT for a loan?!?  I can’t remember the last time I even thought about the interest rate when considering if I could afford something.”  </a:t>
            </a:r>
          </a:p>
          <a:p>
            <a:pPr>
              <a:spcBef>
                <a:spcPts val="1200"/>
              </a:spcBef>
            </a:pPr>
            <a:r>
              <a:rPr lang="en-US" dirty="0" smtClean="0"/>
              <a:t>“I thought rates were going up.  Why are savings rates still so flat?  I hear about reward checking – why don’t you have it?  How about bumping the rate on my certificates?”</a:t>
            </a:r>
          </a:p>
          <a:p>
            <a:pPr>
              <a:spcBef>
                <a:spcPts val="1200"/>
              </a:spcBef>
            </a:pPr>
            <a:r>
              <a:rPr lang="en-US" dirty="0" smtClean="0"/>
              <a:t>How are you going to market your products in a transitioning financial environment?  Are you ready to dust off specialty products like variable rate loans and creative savings rate models?  How are you going to sell when the price of things is going the wrong way?</a:t>
            </a:r>
          </a:p>
          <a:p>
            <a:pPr>
              <a:spcBef>
                <a:spcPts val="1200"/>
              </a:spcBef>
            </a:pPr>
            <a:endParaRPr lang="en-US" dirty="0" smtClean="0"/>
          </a:p>
          <a:p>
            <a:pPr>
              <a:spcBef>
                <a:spcPts val="1200"/>
              </a:spcBef>
            </a:pPr>
            <a:endParaRPr lang="en-US" dirty="0" smtClean="0"/>
          </a:p>
        </p:txBody>
      </p:sp>
      <p:sp>
        <p:nvSpPr>
          <p:cNvPr id="2" name="Slide Number Placeholder 1"/>
          <p:cNvSpPr>
            <a:spLocks noGrp="1"/>
          </p:cNvSpPr>
          <p:nvPr>
            <p:ph type="sldNum" sz="quarter" idx="4294967295"/>
          </p:nvPr>
        </p:nvSpPr>
        <p:spPr>
          <a:xfrm>
            <a:off x="0" y="6356350"/>
            <a:ext cx="2133600" cy="365125"/>
          </a:xfrm>
          <a:prstGeom prst="rect">
            <a:avLst/>
          </a:prstGeom>
        </p:spPr>
        <p:txBody>
          <a:bodyPr/>
          <a:lstStyle/>
          <a:p>
            <a:fld id="{E54FDF46-4A52-4F2B-8DF0-BB4C40E65B4E}" type="slidenum">
              <a:rPr lang="en-US" smtClean="0"/>
              <a:pPr/>
              <a:t>18</a:t>
            </a:fld>
            <a:endParaRPr lang="en-US" dirty="0"/>
          </a:p>
        </p:txBody>
      </p:sp>
      <p:sp>
        <p:nvSpPr>
          <p:cNvPr id="12" name="Oval Callout 11"/>
          <p:cNvSpPr/>
          <p:nvPr/>
        </p:nvSpPr>
        <p:spPr>
          <a:xfrm>
            <a:off x="7080156" y="304800"/>
            <a:ext cx="3892644" cy="2207240"/>
          </a:xfrm>
          <a:prstGeom prst="wedgeEllipseCallout">
            <a:avLst>
              <a:gd name="adj1" fmla="val -66549"/>
              <a:gd name="adj2" fmla="val 59930"/>
            </a:avLst>
          </a:prstGeom>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z="1600" b="1" dirty="0"/>
              <a:t>RK says, </a:t>
            </a:r>
            <a:r>
              <a:rPr lang="en-US" sz="1600" b="1" dirty="0" smtClean="0"/>
              <a:t>“We all talk about rate increases as professionals, but what do you do with a generation of members that cannot remember a 12% mortgage?”</a:t>
            </a:r>
            <a:endParaRPr lang="en-US" sz="1600" b="1" dirty="0"/>
          </a:p>
        </p:txBody>
      </p:sp>
      <p:sp>
        <p:nvSpPr>
          <p:cNvPr id="13" name="Oval Callout 12"/>
          <p:cNvSpPr/>
          <p:nvPr/>
        </p:nvSpPr>
        <p:spPr>
          <a:xfrm>
            <a:off x="7387767" y="2364500"/>
            <a:ext cx="4909761" cy="2553474"/>
          </a:xfrm>
          <a:prstGeom prst="wedgeEllipseCallout">
            <a:avLst>
              <a:gd name="adj1" fmla="val -68938"/>
              <a:gd name="adj2" fmla="val 28066"/>
            </a:avLst>
          </a:prstGeom>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z="1600" b="1" dirty="0"/>
              <a:t>RK says, </a:t>
            </a:r>
            <a:r>
              <a:rPr lang="en-US" sz="1600" b="1" dirty="0" smtClean="0"/>
              <a:t>“Advertising a great savings or loan rate is an imperative in a rising interest rate market.  But increasing rates across the board will put you out of business.  How are you going to effectively market products for a rate-sensitive membership?” </a:t>
            </a:r>
            <a:endParaRPr lang="en-US" sz="1600" b="1" dirty="0"/>
          </a:p>
        </p:txBody>
      </p:sp>
      <p:sp>
        <p:nvSpPr>
          <p:cNvPr id="14" name="Oval Callout 13"/>
          <p:cNvSpPr/>
          <p:nvPr/>
        </p:nvSpPr>
        <p:spPr>
          <a:xfrm>
            <a:off x="7110455" y="4724400"/>
            <a:ext cx="4895952" cy="2207240"/>
          </a:xfrm>
          <a:prstGeom prst="wedgeEllipseCallout">
            <a:avLst>
              <a:gd name="adj1" fmla="val -61422"/>
              <a:gd name="adj2" fmla="val 10452"/>
            </a:avLst>
          </a:prstGeom>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z="1600" b="1" dirty="0"/>
              <a:t>RK says, </a:t>
            </a:r>
            <a:r>
              <a:rPr lang="en-US" sz="1600" b="1" dirty="0" smtClean="0"/>
              <a:t>“Don’t suffer narrowing margins because you won’t get creative and market specialty products.  Expand your offerings before you have to tighten your belt to transition new expectations.” </a:t>
            </a:r>
            <a:endParaRPr lang="en-US" sz="1600" b="1" dirty="0"/>
          </a:p>
        </p:txBody>
      </p:sp>
      <p:sp>
        <p:nvSpPr>
          <p:cNvPr id="7" name="TextBox 6"/>
          <p:cNvSpPr txBox="1"/>
          <p:nvPr/>
        </p:nvSpPr>
        <p:spPr>
          <a:xfrm>
            <a:off x="10820400" y="76201"/>
            <a:ext cx="497252" cy="830997"/>
          </a:xfrm>
          <a:prstGeom prst="rect">
            <a:avLst/>
          </a:prstGeom>
          <a:noFill/>
        </p:spPr>
        <p:txBody>
          <a:bodyPr wrap="none" rtlCol="0">
            <a:spAutoFit/>
          </a:bodyPr>
          <a:lstStyle/>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dirty="0"/>
          </a:p>
        </p:txBody>
      </p:sp>
    </p:spTree>
    <p:extLst>
      <p:ext uri="{BB962C8B-B14F-4D97-AF65-F5344CB8AC3E}">
        <p14:creationId xmlns:p14="http://schemas.microsoft.com/office/powerpoint/2010/main" val="1235983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Wrap-up</a:t>
            </a:r>
            <a:endParaRPr lang="en-US" dirty="0"/>
          </a:p>
        </p:txBody>
      </p:sp>
    </p:spTree>
    <p:extLst>
      <p:ext uri="{BB962C8B-B14F-4D97-AF65-F5344CB8AC3E}">
        <p14:creationId xmlns:p14="http://schemas.microsoft.com/office/powerpoint/2010/main" val="5830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solidFill>
                  <a:schemeClr val="accent3"/>
                </a:solidFill>
              </a:rPr>
              <a:t>Today’s Agenda</a:t>
            </a:r>
          </a:p>
          <a:p>
            <a:r>
              <a:rPr lang="en-US" dirty="0" smtClean="0"/>
              <a:t>Welcome message </a:t>
            </a:r>
            <a:r>
              <a:rPr lang="en-US" dirty="0" smtClean="0"/>
              <a:t>from our new </a:t>
            </a:r>
            <a:r>
              <a:rPr lang="en-US" dirty="0" smtClean="0"/>
              <a:t>CU*Answers Board </a:t>
            </a:r>
            <a:r>
              <a:rPr lang="en-US" dirty="0" smtClean="0"/>
              <a:t>Chair, </a:t>
            </a:r>
            <a:r>
              <a:rPr lang="en-US" smtClean="0"/>
              <a:t>Scott McFarland</a:t>
            </a:r>
            <a:endParaRPr lang="en-US" dirty="0" smtClean="0"/>
          </a:p>
          <a:p>
            <a:pPr lvl="1"/>
            <a:r>
              <a:rPr lang="en-US" dirty="0" smtClean="0"/>
              <a:t>Changes on the CU*Answers Board of Directors</a:t>
            </a:r>
          </a:p>
          <a:p>
            <a:pPr lvl="1"/>
            <a:r>
              <a:rPr lang="en-US" dirty="0" smtClean="0"/>
              <a:t>Hint at the 2015 dividend checks</a:t>
            </a:r>
          </a:p>
          <a:p>
            <a:pPr lvl="1"/>
            <a:r>
              <a:rPr lang="en-US" dirty="0" smtClean="0"/>
              <a:t>Kicking off the 2016 business year</a:t>
            </a:r>
          </a:p>
          <a:p>
            <a:r>
              <a:rPr lang="en-US" dirty="0" smtClean="0"/>
              <a:t>Introducing today’s Roundtable event, Randy Karnes, CEO</a:t>
            </a:r>
          </a:p>
          <a:p>
            <a:pPr lvl="1"/>
            <a:r>
              <a:rPr lang="en-US" dirty="0" smtClean="0"/>
              <a:t>Discuss the format</a:t>
            </a:r>
          </a:p>
          <a:p>
            <a:pPr lvl="1"/>
            <a:r>
              <a:rPr lang="en-US" dirty="0" smtClean="0"/>
              <a:t>Introduce the scribes</a:t>
            </a:r>
          </a:p>
          <a:p>
            <a:pPr lvl="1"/>
            <a:r>
              <a:rPr lang="en-US" dirty="0" smtClean="0"/>
              <a:t>Ready the teams to make group presentations for each topic</a:t>
            </a:r>
          </a:p>
          <a:p>
            <a:r>
              <a:rPr lang="en-US" dirty="0" smtClean="0"/>
              <a:t>Wrapping up 2015 CEO Strategies Week</a:t>
            </a:r>
            <a:endParaRPr lang="en-US" dirty="0"/>
          </a:p>
        </p:txBody>
      </p:sp>
      <p:sp>
        <p:nvSpPr>
          <p:cNvPr id="4" name="Subtitle 3"/>
          <p:cNvSpPr>
            <a:spLocks noGrp="1"/>
          </p:cNvSpPr>
          <p:nvPr>
            <p:ph type="subTitle" idx="14"/>
          </p:nvPr>
        </p:nvSpPr>
        <p:spPr/>
        <p:txBody>
          <a:bodyPr/>
          <a:lstStyle/>
          <a:p>
            <a:r>
              <a:rPr lang="en-US" smtClean="0"/>
              <a:t>A new format and a new chance to take our networking up a notch</a:t>
            </a:r>
            <a:endParaRPr lang="en-US" dirty="0"/>
          </a:p>
        </p:txBody>
      </p:sp>
      <p:sp>
        <p:nvSpPr>
          <p:cNvPr id="5" name="Title 4"/>
          <p:cNvSpPr>
            <a:spLocks noGrp="1"/>
          </p:cNvSpPr>
          <p:nvPr>
            <p:ph type="title"/>
          </p:nvPr>
        </p:nvSpPr>
        <p:spPr/>
        <p:txBody>
          <a:bodyPr/>
          <a:lstStyle/>
          <a:p>
            <a:r>
              <a:rPr lang="en-US" smtClean="0"/>
              <a:t>Welcome to the 2015 CEO Roundtable</a:t>
            </a:r>
            <a:endParaRPr lang="en-US" dirty="0"/>
          </a:p>
        </p:txBody>
      </p:sp>
      <p:sp>
        <p:nvSpPr>
          <p:cNvPr id="6" name="Slide Number Placeholder 5"/>
          <p:cNvSpPr>
            <a:spLocks noGrp="1"/>
          </p:cNvSpPr>
          <p:nvPr>
            <p:ph type="sldNum" sz="quarter" idx="4"/>
          </p:nvPr>
        </p:nvSpPr>
        <p:spPr/>
        <p:txBody>
          <a:bodyPr/>
          <a:lstStyle/>
          <a:p>
            <a:fld id="{77F42D85-6D6D-4ED8-A207-576450FE2C32}" type="slidenum">
              <a:rPr lang="en-US" smtClean="0"/>
              <a:pPr/>
              <a:t>2</a:t>
            </a:fld>
            <a:endParaRPr lang="en-US" dirty="0"/>
          </a:p>
        </p:txBody>
      </p:sp>
    </p:spTree>
    <p:extLst>
      <p:ext uri="{BB962C8B-B14F-4D97-AF65-F5344CB8AC3E}">
        <p14:creationId xmlns:p14="http://schemas.microsoft.com/office/powerpoint/2010/main" val="3660053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600" b="1" dirty="0" smtClean="0">
                <a:solidFill>
                  <a:schemeClr val="accent1"/>
                </a:solidFill>
              </a:rPr>
              <a:t>Is our industry’s consolidation a dynamic, positive solution to tough challenges, or simply the result of too many people waiting too long to reengineer a model for the future?</a:t>
            </a:r>
            <a:endParaRPr lang="en-US" sz="1600" b="1" dirty="0">
              <a:solidFill>
                <a:schemeClr val="accent1"/>
              </a:solidFill>
            </a:endParaRPr>
          </a:p>
        </p:txBody>
      </p:sp>
      <p:sp>
        <p:nvSpPr>
          <p:cNvPr id="2" name="Title 1"/>
          <p:cNvSpPr>
            <a:spLocks noGrp="1"/>
          </p:cNvSpPr>
          <p:nvPr>
            <p:ph type="title"/>
          </p:nvPr>
        </p:nvSpPr>
        <p:spPr/>
        <p:txBody>
          <a:bodyPr/>
          <a:lstStyle/>
          <a:p>
            <a:r>
              <a:rPr lang="en-US" dirty="0" smtClean="0"/>
              <a:t>Redefining Yourself Only Takes the Will to Do So</a:t>
            </a:r>
            <a:endParaRPr lang="en-US" dirty="0"/>
          </a:p>
        </p:txBody>
      </p:sp>
      <p:sp>
        <p:nvSpPr>
          <p:cNvPr id="3" name="Content Placeholder 2"/>
          <p:cNvSpPr>
            <a:spLocks noGrp="1"/>
          </p:cNvSpPr>
          <p:nvPr>
            <p:ph idx="1"/>
          </p:nvPr>
        </p:nvSpPr>
        <p:spPr/>
        <p:txBody>
          <a:bodyPr>
            <a:normAutofit lnSpcReduction="10000"/>
          </a:bodyPr>
          <a:lstStyle/>
          <a:p>
            <a:r>
              <a:rPr lang="en-US" dirty="0" smtClean="0"/>
              <a:t>On one hand, it seems like the world is changing at the speed of light </a:t>
            </a:r>
          </a:p>
          <a:p>
            <a:r>
              <a:rPr lang="en-US" dirty="0" smtClean="0"/>
              <a:t>On the other, if you just hang with the same members, doing the same things every day, it all feels pretty much the same</a:t>
            </a:r>
          </a:p>
          <a:p>
            <a:r>
              <a:rPr lang="en-US" dirty="0" smtClean="0"/>
              <a:t>You can fool yourself into thinking the world is changing everywhere else, just not here at home – until you wake up and figure out you’re standing pretty much alone in an empty room</a:t>
            </a:r>
          </a:p>
          <a:p>
            <a:r>
              <a:rPr lang="en-US" dirty="0" smtClean="0"/>
              <a:t>This week we’ve been in crowded rooms, talking with a lot of people about how they see the need for change, and at what pace</a:t>
            </a:r>
          </a:p>
          <a:p>
            <a:r>
              <a:rPr lang="en-US" dirty="0" smtClean="0"/>
              <a:t>Don’t go home and fall right back into that groove that makes you think you can put off tough decisions, challenging projects, and facing the future as an enthusiastic leader</a:t>
            </a:r>
          </a:p>
        </p:txBody>
      </p:sp>
      <p:sp>
        <p:nvSpPr>
          <p:cNvPr id="5" name="Slide Number Placeholder 4"/>
          <p:cNvSpPr>
            <a:spLocks noGrp="1"/>
          </p:cNvSpPr>
          <p:nvPr>
            <p:ph type="sldNum" sz="quarter" idx="4"/>
          </p:nvPr>
        </p:nvSpPr>
        <p:spPr/>
        <p:txBody>
          <a:bodyPr/>
          <a:lstStyle/>
          <a:p>
            <a:fld id="{77F42D85-6D6D-4ED8-A207-576450FE2C32}" type="slidenum">
              <a:rPr lang="en-US" smtClean="0"/>
              <a:pPr/>
              <a:t>20</a:t>
            </a:fld>
            <a:endParaRPr lang="en-US" dirty="0"/>
          </a:p>
        </p:txBody>
      </p:sp>
    </p:spTree>
    <p:extLst>
      <p:ext uri="{BB962C8B-B14F-4D97-AF65-F5344CB8AC3E}">
        <p14:creationId xmlns:p14="http://schemas.microsoft.com/office/powerpoint/2010/main" val="185485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Thanks for the day!</a:t>
            </a:r>
            <a:endParaRPr lang="en-US" dirty="0"/>
          </a:p>
        </p:txBody>
      </p:sp>
      <p:sp>
        <p:nvSpPr>
          <p:cNvPr id="2" name="Subtitle 1"/>
          <p:cNvSpPr>
            <a:spLocks noGrp="1"/>
          </p:cNvSpPr>
          <p:nvPr>
            <p:ph type="subTitle" idx="1"/>
          </p:nvPr>
        </p:nvSpPr>
        <p:spPr/>
        <p:txBody>
          <a:bodyPr>
            <a:normAutofit/>
          </a:bodyPr>
          <a:lstStyle/>
          <a:p>
            <a:pPr marL="0" indent="0">
              <a:buNone/>
            </a:pPr>
            <a:r>
              <a:rPr lang="en-US" sz="2800" dirty="0" smtClean="0"/>
              <a:t>...and for the week!</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868" y="152400"/>
            <a:ext cx="476332" cy="4763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707" y="266498"/>
            <a:ext cx="2302574" cy="300203"/>
          </a:xfrm>
          <a:prstGeom prst="rect">
            <a:avLst/>
          </a:prstGeom>
        </p:spPr>
      </p:pic>
    </p:spTree>
    <p:extLst>
      <p:ext uri="{BB962C8B-B14F-4D97-AF65-F5344CB8AC3E}">
        <p14:creationId xmlns:p14="http://schemas.microsoft.com/office/powerpoint/2010/main" val="3342366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2"/>
          <p:cNvSpPr>
            <a:spLocks noGrp="1"/>
          </p:cNvSpPr>
          <p:nvPr>
            <p:ph type="sldNum" sz="quarter" idx="4"/>
          </p:nvPr>
        </p:nvSpPr>
        <p:spPr/>
        <p:txBody>
          <a:bodyPr/>
          <a:lstStyle/>
          <a:p>
            <a:fld id="{77F42D85-6D6D-4ED8-A207-576450FE2C32}" type="slidenum">
              <a:rPr lang="en-US" smtClean="0">
                <a:solidFill>
                  <a:schemeClr val="tx1"/>
                </a:solidFill>
              </a:rPr>
              <a:pPr/>
              <a:t>3</a:t>
            </a:fld>
            <a:endParaRPr lang="en-US" dirty="0">
              <a:solidFill>
                <a:schemeClr val="tx1"/>
              </a:solidFill>
            </a:endParaRPr>
          </a:p>
        </p:txBody>
      </p:sp>
      <p:grpSp>
        <p:nvGrpSpPr>
          <p:cNvPr id="8" name="Group 7"/>
          <p:cNvGrpSpPr/>
          <p:nvPr/>
        </p:nvGrpSpPr>
        <p:grpSpPr>
          <a:xfrm>
            <a:off x="7239001" y="4648200"/>
            <a:ext cx="2743201" cy="1828800"/>
            <a:chOff x="6010978" y="646331"/>
            <a:chExt cx="2743201" cy="18288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0978" y="646331"/>
              <a:ext cx="2743201"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p:cNvSpPr txBox="1"/>
            <p:nvPr/>
          </p:nvSpPr>
          <p:spPr>
            <a:xfrm>
              <a:off x="6010978" y="1828800"/>
              <a:ext cx="742511"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Linda </a:t>
              </a:r>
              <a:br>
                <a:rPr lang="en-US" dirty="0">
                  <a:effectLst>
                    <a:outerShdw blurRad="38100" dist="38100" dir="2700000" algn="tl">
                      <a:srgbClr val="000000">
                        <a:alpha val="43137"/>
                      </a:srgbClr>
                    </a:outerShdw>
                  </a:effectLst>
                </a:rPr>
              </a:br>
              <a:r>
                <a:rPr lang="en-US" dirty="0" err="1">
                  <a:effectLst>
                    <a:outerShdw blurRad="38100" dist="38100" dir="2700000" algn="tl">
                      <a:srgbClr val="000000">
                        <a:alpha val="43137"/>
                      </a:srgbClr>
                    </a:outerShdw>
                  </a:effectLst>
                </a:rPr>
                <a:t>Bodie</a:t>
              </a:r>
              <a:endParaRPr lang="en-US" dirty="0">
                <a:effectLst>
                  <a:outerShdw blurRad="38100" dist="38100" dir="2700000" algn="tl">
                    <a:srgbClr val="000000">
                      <a:alpha val="43137"/>
                    </a:srgbClr>
                  </a:outerShdw>
                </a:effectLst>
              </a:endParaRPr>
            </a:p>
          </p:txBody>
        </p:sp>
      </p:grpSp>
      <p:grpSp>
        <p:nvGrpSpPr>
          <p:cNvPr id="10" name="Group 9"/>
          <p:cNvGrpSpPr/>
          <p:nvPr/>
        </p:nvGrpSpPr>
        <p:grpSpPr>
          <a:xfrm>
            <a:off x="3357978" y="4876800"/>
            <a:ext cx="2743200" cy="1828800"/>
            <a:chOff x="287715" y="3313331"/>
            <a:chExt cx="2743200" cy="182880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715" y="3313331"/>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TextBox 39"/>
            <p:cNvSpPr txBox="1"/>
            <p:nvPr/>
          </p:nvSpPr>
          <p:spPr>
            <a:xfrm>
              <a:off x="2201842" y="4495800"/>
              <a:ext cx="829073" cy="646331"/>
            </a:xfrm>
            <a:prstGeom prst="rect">
              <a:avLst/>
            </a:prstGeom>
            <a:noFill/>
          </p:spPr>
          <p:txBody>
            <a:bodyPr wrap="none" rtlCol="0">
              <a:spAutoFit/>
            </a:bodyPr>
            <a:lstStyle/>
            <a:p>
              <a:pPr algn="r"/>
              <a:r>
                <a:rPr lang="en-US" dirty="0">
                  <a:effectLst>
                    <a:outerShdw blurRad="38100" dist="38100" dir="2700000" algn="tl">
                      <a:srgbClr val="000000">
                        <a:alpha val="43137"/>
                      </a:srgbClr>
                    </a:outerShdw>
                  </a:effectLst>
                </a:rPr>
                <a:t>Dean </a:t>
              </a:r>
            </a:p>
            <a:p>
              <a:pPr algn="r"/>
              <a:r>
                <a:rPr lang="en-US" dirty="0">
                  <a:effectLst>
                    <a:outerShdw blurRad="38100" dist="38100" dir="2700000" algn="tl">
                      <a:srgbClr val="000000">
                        <a:alpha val="43137"/>
                      </a:srgbClr>
                    </a:outerShdw>
                  </a:effectLst>
                </a:rPr>
                <a:t>Wilson</a:t>
              </a:r>
            </a:p>
          </p:txBody>
        </p:sp>
      </p:grpSp>
      <p:grpSp>
        <p:nvGrpSpPr>
          <p:cNvPr id="22" name="Group 21"/>
          <p:cNvGrpSpPr/>
          <p:nvPr/>
        </p:nvGrpSpPr>
        <p:grpSpPr>
          <a:xfrm>
            <a:off x="4724400" y="2685792"/>
            <a:ext cx="2743200" cy="1828800"/>
            <a:chOff x="3346709" y="2685792"/>
            <a:chExt cx="2743200" cy="182880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6709" y="2685792"/>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TextBox 40"/>
            <p:cNvSpPr txBox="1"/>
            <p:nvPr/>
          </p:nvSpPr>
          <p:spPr>
            <a:xfrm>
              <a:off x="5459608" y="3868261"/>
              <a:ext cx="630301" cy="646331"/>
            </a:xfrm>
            <a:prstGeom prst="rect">
              <a:avLst/>
            </a:prstGeom>
            <a:noFill/>
          </p:spPr>
          <p:txBody>
            <a:bodyPr wrap="none" rtlCol="0">
              <a:spAutoFit/>
            </a:bodyPr>
            <a:lstStyle/>
            <a:p>
              <a:pPr algn="r"/>
              <a:r>
                <a:rPr lang="en-US" dirty="0">
                  <a:effectLst>
                    <a:outerShdw blurRad="38100" dist="38100" dir="2700000" algn="tl">
                      <a:srgbClr val="000000">
                        <a:alpha val="43137"/>
                      </a:srgbClr>
                    </a:outerShdw>
                  </a:effectLst>
                </a:rPr>
                <a:t>Don </a:t>
              </a:r>
            </a:p>
            <a:p>
              <a:pPr algn="r"/>
              <a:r>
                <a:rPr lang="en-US" dirty="0">
                  <a:effectLst>
                    <a:outerShdw blurRad="38100" dist="38100" dir="2700000" algn="tl">
                      <a:srgbClr val="000000">
                        <a:alpha val="43137"/>
                      </a:srgbClr>
                    </a:outerShdw>
                  </a:effectLst>
                </a:rPr>
                <a:t>Mills</a:t>
              </a:r>
            </a:p>
          </p:txBody>
        </p:sp>
      </p:grpSp>
      <p:grpSp>
        <p:nvGrpSpPr>
          <p:cNvPr id="11" name="Group 10"/>
          <p:cNvGrpSpPr/>
          <p:nvPr/>
        </p:nvGrpSpPr>
        <p:grpSpPr>
          <a:xfrm>
            <a:off x="7772400" y="2362200"/>
            <a:ext cx="2743200" cy="1828800"/>
            <a:chOff x="3439661" y="4211535"/>
            <a:chExt cx="2743200" cy="182880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9661" y="4211535"/>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 name="TextBox 41"/>
            <p:cNvSpPr txBox="1"/>
            <p:nvPr/>
          </p:nvSpPr>
          <p:spPr>
            <a:xfrm>
              <a:off x="3439661" y="5394004"/>
              <a:ext cx="1128579"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Jeff</a:t>
              </a:r>
            </a:p>
            <a:p>
              <a:r>
                <a:rPr lang="en-US" dirty="0">
                  <a:effectLst>
                    <a:outerShdw blurRad="38100" dist="38100" dir="2700000" algn="tl">
                      <a:srgbClr val="000000">
                        <a:alpha val="43137"/>
                      </a:srgbClr>
                    </a:outerShdw>
                  </a:effectLst>
                </a:rPr>
                <a:t>Jorgensen</a:t>
              </a:r>
            </a:p>
          </p:txBody>
        </p:sp>
      </p:grpSp>
      <p:grpSp>
        <p:nvGrpSpPr>
          <p:cNvPr id="21" name="Group 20"/>
          <p:cNvGrpSpPr/>
          <p:nvPr/>
        </p:nvGrpSpPr>
        <p:grpSpPr>
          <a:xfrm>
            <a:off x="1708903" y="2895600"/>
            <a:ext cx="2743200" cy="1828800"/>
            <a:chOff x="6044790" y="2103461"/>
            <a:chExt cx="2743200" cy="1828800"/>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4790" y="2103461"/>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TextBox 43"/>
            <p:cNvSpPr txBox="1"/>
            <p:nvPr/>
          </p:nvSpPr>
          <p:spPr>
            <a:xfrm>
              <a:off x="7610873" y="3285930"/>
              <a:ext cx="1177117" cy="646331"/>
            </a:xfrm>
            <a:prstGeom prst="rect">
              <a:avLst/>
            </a:prstGeom>
            <a:noFill/>
          </p:spPr>
          <p:txBody>
            <a:bodyPr wrap="none" rtlCol="0">
              <a:spAutoFit/>
            </a:bodyPr>
            <a:lstStyle/>
            <a:p>
              <a:pPr algn="r"/>
              <a:r>
                <a:rPr lang="en-US" dirty="0">
                  <a:effectLst>
                    <a:outerShdw blurRad="38100" dist="38100" dir="2700000" algn="tl">
                      <a:srgbClr val="000000">
                        <a:alpha val="43137"/>
                      </a:srgbClr>
                    </a:outerShdw>
                  </a:effectLst>
                </a:rPr>
                <a:t>Scott</a:t>
              </a:r>
            </a:p>
            <a:p>
              <a:pPr algn="r"/>
              <a:r>
                <a:rPr lang="en-US" dirty="0">
                  <a:effectLst>
                    <a:outerShdw blurRad="38100" dist="38100" dir="2700000" algn="tl">
                      <a:srgbClr val="000000">
                        <a:alpha val="43137"/>
                      </a:srgbClr>
                    </a:outerShdw>
                  </a:effectLst>
                </a:rPr>
                <a:t>McFarland</a:t>
              </a:r>
            </a:p>
          </p:txBody>
        </p:sp>
      </p:grpSp>
      <p:grpSp>
        <p:nvGrpSpPr>
          <p:cNvPr id="16" name="Group 15"/>
          <p:cNvGrpSpPr/>
          <p:nvPr/>
        </p:nvGrpSpPr>
        <p:grpSpPr>
          <a:xfrm>
            <a:off x="7391400" y="352790"/>
            <a:ext cx="2743200" cy="1828800"/>
            <a:chOff x="152400" y="2819558"/>
            <a:chExt cx="2743200" cy="1828800"/>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2819558"/>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 name="TextBox 42"/>
            <p:cNvSpPr txBox="1"/>
            <p:nvPr/>
          </p:nvSpPr>
          <p:spPr>
            <a:xfrm>
              <a:off x="152400" y="4002027"/>
              <a:ext cx="1106008"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Vickie</a:t>
              </a:r>
            </a:p>
            <a:p>
              <a:r>
                <a:rPr lang="en-US" dirty="0">
                  <a:effectLst>
                    <a:outerShdw blurRad="38100" dist="38100" dir="2700000" algn="tl">
                      <a:srgbClr val="000000">
                        <a:alpha val="43137"/>
                      </a:srgbClr>
                    </a:outerShdw>
                  </a:effectLst>
                </a:rPr>
                <a:t>Schmitzer</a:t>
              </a:r>
            </a:p>
          </p:txBody>
        </p:sp>
      </p:grpSp>
      <p:grpSp>
        <p:nvGrpSpPr>
          <p:cNvPr id="18" name="Group 17"/>
          <p:cNvGrpSpPr/>
          <p:nvPr/>
        </p:nvGrpSpPr>
        <p:grpSpPr>
          <a:xfrm>
            <a:off x="2819400" y="716892"/>
            <a:ext cx="2743200" cy="1824056"/>
            <a:chOff x="651158" y="660294"/>
            <a:chExt cx="2743200" cy="1824056"/>
          </a:xfrm>
        </p:grpSpPr>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20000" t="6283" b="23104"/>
            <a:stretch/>
          </p:blipFill>
          <p:spPr>
            <a:xfrm>
              <a:off x="651158" y="660294"/>
              <a:ext cx="2743200" cy="1824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TextBox 37"/>
            <p:cNvSpPr txBox="1"/>
            <p:nvPr/>
          </p:nvSpPr>
          <p:spPr>
            <a:xfrm>
              <a:off x="1946558" y="1838019"/>
              <a:ext cx="1447800" cy="646331"/>
            </a:xfrm>
            <a:prstGeom prst="rect">
              <a:avLst/>
            </a:prstGeom>
            <a:noFill/>
          </p:spPr>
          <p:txBody>
            <a:bodyPr wrap="square" rtlCol="0">
              <a:spAutoFit/>
            </a:bodyPr>
            <a:lstStyle/>
            <a:p>
              <a:pPr algn="r"/>
              <a:r>
                <a:rPr lang="en-US" dirty="0">
                  <a:effectLst>
                    <a:outerShdw blurRad="38100" dist="38100" dir="2700000" algn="tl">
                      <a:srgbClr val="000000">
                        <a:alpha val="43137"/>
                      </a:srgbClr>
                    </a:outerShdw>
                  </a:effectLst>
                </a:rPr>
                <a:t>Chris </a:t>
              </a:r>
            </a:p>
            <a:p>
              <a:pPr algn="r"/>
              <a:r>
                <a:rPr lang="en-US" dirty="0">
                  <a:effectLst>
                    <a:outerShdw blurRad="38100" dist="38100" dir="2700000" algn="tl">
                      <a:srgbClr val="000000">
                        <a:alpha val="43137"/>
                      </a:srgbClr>
                    </a:outerShdw>
                  </a:effectLst>
                </a:rPr>
                <a:t>Butler</a:t>
              </a:r>
            </a:p>
          </p:txBody>
        </p:sp>
      </p:grpSp>
      <p:sp>
        <p:nvSpPr>
          <p:cNvPr id="3" name="Title 2"/>
          <p:cNvSpPr>
            <a:spLocks noGrp="1"/>
          </p:cNvSpPr>
          <p:nvPr>
            <p:ph type="title"/>
          </p:nvPr>
        </p:nvSpPr>
        <p:spPr/>
        <p:txBody>
          <a:bodyPr/>
          <a:lstStyle/>
          <a:p>
            <a:r>
              <a:rPr lang="en-US" dirty="0" smtClean="0">
                <a:solidFill>
                  <a:schemeClr val="tx1"/>
                </a:solidFill>
              </a:rPr>
              <a:t>Your 2015 Board of Directors</a:t>
            </a:r>
            <a:endParaRPr lang="en-US" dirty="0">
              <a:solidFill>
                <a:schemeClr val="tx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7F42D85-6D6D-4ED8-A207-576450FE2C32}" type="slidenum">
              <a:rPr lang="en-US" smtClean="0"/>
              <a:pPr/>
              <a:t>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28600"/>
            <a:ext cx="4653167" cy="5715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930739"/>
            <a:ext cx="4766649" cy="4917492"/>
          </a:xfrm>
          <a:prstGeom prst="rect">
            <a:avLst/>
          </a:prstGeom>
          <a:ln>
            <a:noFill/>
          </a:ln>
          <a:effectLst>
            <a:outerShdw blurRad="190500" algn="tl" rotWithShape="0">
              <a:srgbClr val="000000">
                <a:alpha val="70000"/>
              </a:srgbClr>
            </a:outerShdw>
          </a:effectLst>
        </p:spPr>
      </p:pic>
      <p:sp>
        <p:nvSpPr>
          <p:cNvPr id="9" name="TextBox 8"/>
          <p:cNvSpPr txBox="1"/>
          <p:nvPr/>
        </p:nvSpPr>
        <p:spPr>
          <a:xfrm>
            <a:off x="8686800" y="-46064"/>
            <a:ext cx="3505200" cy="3371136"/>
          </a:xfrm>
          <a:prstGeom prst="irregularSeal1">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t>The 2016 Board election next June will now include 3 open seats</a:t>
            </a:r>
            <a:endParaRPr lang="en-US" dirty="0"/>
          </a:p>
        </p:txBody>
      </p:sp>
    </p:spTree>
    <p:extLst>
      <p:ext uri="{BB962C8B-B14F-4D97-AF65-F5344CB8AC3E}">
        <p14:creationId xmlns:p14="http://schemas.microsoft.com/office/powerpoint/2010/main" val="362724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2016 Board of Directors</a:t>
            </a:r>
            <a:endParaRPr lang="en-US" dirty="0"/>
          </a:p>
        </p:txBody>
      </p:sp>
      <p:sp>
        <p:nvSpPr>
          <p:cNvPr id="3" name="Slide Number Placeholder 2"/>
          <p:cNvSpPr>
            <a:spLocks noGrp="1"/>
          </p:cNvSpPr>
          <p:nvPr>
            <p:ph type="sldNum" sz="quarter" idx="4"/>
          </p:nvPr>
        </p:nvSpPr>
        <p:spPr/>
        <p:txBody>
          <a:bodyPr/>
          <a:lstStyle/>
          <a:p>
            <a:fld id="{77F42D85-6D6D-4ED8-A207-576450FE2C32}" type="slidenum">
              <a:rPr lang="en-US" smtClean="0"/>
              <a:pPr/>
              <a:t>5</a:t>
            </a:fld>
            <a:endParaRPr lang="en-US" dirty="0"/>
          </a:p>
        </p:txBody>
      </p:sp>
      <p:grpSp>
        <p:nvGrpSpPr>
          <p:cNvPr id="4" name="Group 3"/>
          <p:cNvGrpSpPr/>
          <p:nvPr/>
        </p:nvGrpSpPr>
        <p:grpSpPr>
          <a:xfrm>
            <a:off x="7239001" y="4648200"/>
            <a:ext cx="2743201" cy="1828800"/>
            <a:chOff x="6010978" y="646331"/>
            <a:chExt cx="2743201" cy="18288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0978" y="646331"/>
              <a:ext cx="2743201"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10978" y="1828800"/>
              <a:ext cx="742511" cy="646331"/>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Linda </a:t>
              </a:r>
              <a:br>
                <a:rPr lang="en-US" dirty="0">
                  <a:solidFill>
                    <a:schemeClr val="bg1"/>
                  </a:solidFill>
                  <a:effectLst>
                    <a:outerShdw blurRad="38100" dist="38100" dir="2700000" algn="tl">
                      <a:srgbClr val="000000">
                        <a:alpha val="43137"/>
                      </a:srgbClr>
                    </a:outerShdw>
                  </a:effectLst>
                </a:rPr>
              </a:br>
              <a:r>
                <a:rPr lang="en-US" dirty="0" err="1">
                  <a:solidFill>
                    <a:schemeClr val="bg1"/>
                  </a:solidFill>
                  <a:effectLst>
                    <a:outerShdw blurRad="38100" dist="38100" dir="2700000" algn="tl">
                      <a:srgbClr val="000000">
                        <a:alpha val="43137"/>
                      </a:srgbClr>
                    </a:outerShdw>
                  </a:effectLst>
                </a:rPr>
                <a:t>Bodie</a:t>
              </a:r>
              <a:endParaRPr lang="en-US" dirty="0">
                <a:solidFill>
                  <a:schemeClr val="bg1"/>
                </a:solidFill>
                <a:effectLst>
                  <a:outerShdw blurRad="38100" dist="38100" dir="2700000" algn="tl">
                    <a:srgbClr val="000000">
                      <a:alpha val="43137"/>
                    </a:srgbClr>
                  </a:outerShdw>
                </a:effectLst>
              </a:endParaRPr>
            </a:p>
          </p:txBody>
        </p:sp>
      </p:grpSp>
      <p:grpSp>
        <p:nvGrpSpPr>
          <p:cNvPr id="7" name="Group 6"/>
          <p:cNvGrpSpPr/>
          <p:nvPr/>
        </p:nvGrpSpPr>
        <p:grpSpPr>
          <a:xfrm>
            <a:off x="3357978" y="4876800"/>
            <a:ext cx="2743200" cy="1828800"/>
            <a:chOff x="287715" y="3313331"/>
            <a:chExt cx="2743200" cy="18288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15" y="3313331"/>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201842" y="4495800"/>
              <a:ext cx="829073" cy="646331"/>
            </a:xfrm>
            <a:prstGeom prst="rect">
              <a:avLst/>
            </a:prstGeom>
            <a:noFill/>
          </p:spPr>
          <p:txBody>
            <a:bodyPr wrap="none" rtlCol="0">
              <a:spAutoFit/>
            </a:bodyPr>
            <a:lstStyle/>
            <a:p>
              <a:pPr algn="r"/>
              <a:r>
                <a:rPr lang="en-US" dirty="0">
                  <a:solidFill>
                    <a:schemeClr val="bg1"/>
                  </a:solidFill>
                  <a:effectLst>
                    <a:outerShdw blurRad="38100" dist="38100" dir="2700000" algn="tl">
                      <a:srgbClr val="000000">
                        <a:alpha val="43137"/>
                      </a:srgbClr>
                    </a:outerShdw>
                  </a:effectLst>
                </a:rPr>
                <a:t>Dean </a:t>
              </a:r>
            </a:p>
            <a:p>
              <a:pPr algn="r"/>
              <a:r>
                <a:rPr lang="en-US" dirty="0">
                  <a:solidFill>
                    <a:schemeClr val="bg1"/>
                  </a:solidFill>
                  <a:effectLst>
                    <a:outerShdw blurRad="38100" dist="38100" dir="2700000" algn="tl">
                      <a:srgbClr val="000000">
                        <a:alpha val="43137"/>
                      </a:srgbClr>
                    </a:outerShdw>
                  </a:effectLst>
                </a:rPr>
                <a:t>Wilson</a:t>
              </a:r>
            </a:p>
          </p:txBody>
        </p:sp>
      </p:grpSp>
      <p:grpSp>
        <p:nvGrpSpPr>
          <p:cNvPr id="10" name="Group 9"/>
          <p:cNvGrpSpPr/>
          <p:nvPr/>
        </p:nvGrpSpPr>
        <p:grpSpPr>
          <a:xfrm>
            <a:off x="4724400" y="2685792"/>
            <a:ext cx="2743200" cy="1828800"/>
            <a:chOff x="3346709" y="2685792"/>
            <a:chExt cx="2743200" cy="182880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709" y="2685792"/>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459608" y="3868261"/>
              <a:ext cx="630301" cy="646331"/>
            </a:xfrm>
            <a:prstGeom prst="rect">
              <a:avLst/>
            </a:prstGeom>
            <a:noFill/>
          </p:spPr>
          <p:txBody>
            <a:bodyPr wrap="none" rtlCol="0">
              <a:spAutoFit/>
            </a:bodyPr>
            <a:lstStyle/>
            <a:p>
              <a:pPr algn="r"/>
              <a:r>
                <a:rPr lang="en-US" dirty="0">
                  <a:solidFill>
                    <a:schemeClr val="bg1"/>
                  </a:solidFill>
                  <a:effectLst>
                    <a:outerShdw blurRad="38100" dist="38100" dir="2700000" algn="tl">
                      <a:srgbClr val="000000">
                        <a:alpha val="43137"/>
                      </a:srgbClr>
                    </a:outerShdw>
                  </a:effectLst>
                </a:rPr>
                <a:t>Don </a:t>
              </a:r>
            </a:p>
            <a:p>
              <a:pPr algn="r"/>
              <a:r>
                <a:rPr lang="en-US" dirty="0">
                  <a:solidFill>
                    <a:schemeClr val="bg1"/>
                  </a:solidFill>
                  <a:effectLst>
                    <a:outerShdw blurRad="38100" dist="38100" dir="2700000" algn="tl">
                      <a:srgbClr val="000000">
                        <a:alpha val="43137"/>
                      </a:srgbClr>
                    </a:outerShdw>
                  </a:effectLst>
                </a:rPr>
                <a:t>Mills</a:t>
              </a:r>
            </a:p>
          </p:txBody>
        </p:sp>
      </p:grpSp>
      <p:grpSp>
        <p:nvGrpSpPr>
          <p:cNvPr id="13" name="Group 12"/>
          <p:cNvGrpSpPr/>
          <p:nvPr/>
        </p:nvGrpSpPr>
        <p:grpSpPr>
          <a:xfrm>
            <a:off x="7772400" y="2362200"/>
            <a:ext cx="2743200" cy="1828800"/>
            <a:chOff x="3439661" y="4211535"/>
            <a:chExt cx="2743200" cy="182880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9661" y="4211535"/>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3439661" y="5394004"/>
              <a:ext cx="1128579" cy="646331"/>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Jeff</a:t>
              </a:r>
            </a:p>
            <a:p>
              <a:r>
                <a:rPr lang="en-US" dirty="0">
                  <a:solidFill>
                    <a:schemeClr val="bg1"/>
                  </a:solidFill>
                  <a:effectLst>
                    <a:outerShdw blurRad="38100" dist="38100" dir="2700000" algn="tl">
                      <a:srgbClr val="000000">
                        <a:alpha val="43137"/>
                      </a:srgbClr>
                    </a:outerShdw>
                  </a:effectLst>
                </a:rPr>
                <a:t>Jorgensen</a:t>
              </a:r>
            </a:p>
          </p:txBody>
        </p:sp>
      </p:grpSp>
      <p:grpSp>
        <p:nvGrpSpPr>
          <p:cNvPr id="16" name="Group 15"/>
          <p:cNvGrpSpPr/>
          <p:nvPr/>
        </p:nvGrpSpPr>
        <p:grpSpPr>
          <a:xfrm>
            <a:off x="1708903" y="2895600"/>
            <a:ext cx="2743200" cy="1828800"/>
            <a:chOff x="6044790" y="2103461"/>
            <a:chExt cx="2743200" cy="182880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4790" y="2103461"/>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7610873" y="3285930"/>
              <a:ext cx="1177117" cy="646331"/>
            </a:xfrm>
            <a:prstGeom prst="rect">
              <a:avLst/>
            </a:prstGeom>
            <a:noFill/>
          </p:spPr>
          <p:txBody>
            <a:bodyPr wrap="none" rtlCol="0">
              <a:spAutoFit/>
            </a:bodyPr>
            <a:lstStyle/>
            <a:p>
              <a:pPr algn="r"/>
              <a:r>
                <a:rPr lang="en-US" dirty="0">
                  <a:solidFill>
                    <a:schemeClr val="bg1"/>
                  </a:solidFill>
                  <a:effectLst>
                    <a:outerShdw blurRad="38100" dist="38100" dir="2700000" algn="tl">
                      <a:srgbClr val="000000">
                        <a:alpha val="43137"/>
                      </a:srgbClr>
                    </a:outerShdw>
                  </a:effectLst>
                </a:rPr>
                <a:t>Scott</a:t>
              </a:r>
            </a:p>
            <a:p>
              <a:pPr algn="r"/>
              <a:r>
                <a:rPr lang="en-US" dirty="0">
                  <a:solidFill>
                    <a:schemeClr val="bg1"/>
                  </a:solidFill>
                  <a:effectLst>
                    <a:outerShdw blurRad="38100" dist="38100" dir="2700000" algn="tl">
                      <a:srgbClr val="000000">
                        <a:alpha val="43137"/>
                      </a:srgbClr>
                    </a:outerShdw>
                  </a:effectLst>
                </a:rPr>
                <a:t>McFarland</a:t>
              </a:r>
            </a:p>
          </p:txBody>
        </p:sp>
      </p:grpSp>
      <p:grpSp>
        <p:nvGrpSpPr>
          <p:cNvPr id="19" name="Group 18"/>
          <p:cNvGrpSpPr/>
          <p:nvPr/>
        </p:nvGrpSpPr>
        <p:grpSpPr>
          <a:xfrm>
            <a:off x="7391400" y="352790"/>
            <a:ext cx="2743200" cy="1828800"/>
            <a:chOff x="152400" y="2819558"/>
            <a:chExt cx="2743200" cy="1828800"/>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2819558"/>
              <a:ext cx="2743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152400" y="4002027"/>
              <a:ext cx="1106008" cy="646331"/>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Vickie</a:t>
              </a:r>
            </a:p>
            <a:p>
              <a:r>
                <a:rPr lang="en-US" dirty="0">
                  <a:solidFill>
                    <a:schemeClr val="bg1"/>
                  </a:solidFill>
                  <a:effectLst>
                    <a:outerShdw blurRad="38100" dist="38100" dir="2700000" algn="tl">
                      <a:srgbClr val="000000">
                        <a:alpha val="43137"/>
                      </a:srgbClr>
                    </a:outerShdw>
                  </a:effectLst>
                </a:rPr>
                <a:t>Schmitzer</a:t>
              </a:r>
            </a:p>
          </p:txBody>
        </p:sp>
      </p:grpSp>
      <p:sp>
        <p:nvSpPr>
          <p:cNvPr id="22" name="Explosion 1 21"/>
          <p:cNvSpPr/>
          <p:nvPr/>
        </p:nvSpPr>
        <p:spPr>
          <a:xfrm>
            <a:off x="362703" y="764808"/>
            <a:ext cx="3977844" cy="2593181"/>
          </a:xfrm>
          <a:prstGeom prst="irregularSeal1">
            <a:avLst/>
          </a:prstGeom>
        </p:spPr>
        <p:style>
          <a:lnRef idx="1">
            <a:schemeClr val="accent3"/>
          </a:lnRef>
          <a:fillRef idx="3">
            <a:schemeClr val="accent3"/>
          </a:fillRef>
          <a:effectRef idx="2">
            <a:schemeClr val="accent3"/>
          </a:effectRef>
          <a:fontRef idx="minor">
            <a:schemeClr val="lt1"/>
          </a:fontRef>
        </p:style>
        <p:txBody>
          <a:bodyPr rtlCol="0" anchor="ctr">
            <a:spAutoFit/>
          </a:bodyPr>
          <a:lstStyle/>
          <a:p>
            <a:pPr algn="ctr"/>
            <a:r>
              <a:rPr lang="en-US" dirty="0" smtClean="0"/>
              <a:t>Congrats to Scott McFarland, our new Board Chairperson</a:t>
            </a:r>
            <a:endParaRPr lang="en-US" dirty="0"/>
          </a:p>
        </p:txBody>
      </p:sp>
    </p:spTree>
    <p:extLst>
      <p:ext uri="{BB962C8B-B14F-4D97-AF65-F5344CB8AC3E}">
        <p14:creationId xmlns:p14="http://schemas.microsoft.com/office/powerpoint/2010/main" val="385212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Declared 2015 Patronage Dividends:</a:t>
            </a:r>
          </a:p>
          <a:p>
            <a:pPr marL="465138" lvl="1" indent="-7938">
              <a:buNone/>
            </a:pPr>
            <a:r>
              <a:rPr lang="en-US" dirty="0" smtClean="0"/>
              <a:t> 	$    1,000,000   Standard Patronage Dividend</a:t>
            </a:r>
          </a:p>
          <a:p>
            <a:pPr marL="465138" lvl="1" indent="-7938">
              <a:buNone/>
            </a:pPr>
            <a:r>
              <a:rPr lang="en-US" dirty="0" smtClean="0"/>
              <a:t>		</a:t>
            </a:r>
            <a:r>
              <a:rPr lang="en-US" u="sng" dirty="0" smtClean="0"/>
              <a:t>$    1,500,000</a:t>
            </a:r>
            <a:r>
              <a:rPr lang="en-US" dirty="0" smtClean="0"/>
              <a:t>   Bonus Patronage Dividend</a:t>
            </a:r>
          </a:p>
          <a:p>
            <a:pPr marL="465138" lvl="1" indent="-7938">
              <a:buNone/>
            </a:pPr>
            <a:r>
              <a:rPr lang="en-US" sz="2000" b="1" dirty="0">
                <a:solidFill>
                  <a:schemeClr val="accent2"/>
                </a:solidFill>
              </a:rPr>
              <a:t>		$  </a:t>
            </a:r>
            <a:r>
              <a:rPr lang="en-US" sz="2000" b="1" dirty="0" smtClean="0">
                <a:solidFill>
                  <a:schemeClr val="accent2"/>
                </a:solidFill>
              </a:rPr>
              <a:t>2,500,000 </a:t>
            </a:r>
            <a:endParaRPr lang="en-US" sz="2000" b="1" dirty="0">
              <a:solidFill>
                <a:schemeClr val="accent2"/>
              </a:solidFill>
            </a:endParaRPr>
          </a:p>
          <a:p>
            <a:pPr marL="465138" lvl="1" indent="-7938">
              <a:buNone/>
            </a:pPr>
            <a:r>
              <a:rPr lang="en-US" u="sng" dirty="0" smtClean="0"/>
              <a:t>	</a:t>
            </a:r>
            <a:r>
              <a:rPr lang="en-US" dirty="0" smtClean="0"/>
              <a:t>	</a:t>
            </a:r>
            <a:r>
              <a:rPr lang="en-US" u="sng" dirty="0" smtClean="0"/>
              <a:t>$       560,000</a:t>
            </a:r>
            <a:r>
              <a:rPr lang="en-US" dirty="0" smtClean="0"/>
              <a:t>   Ownership Dividend</a:t>
            </a:r>
          </a:p>
          <a:p>
            <a:pPr marL="465138" lvl="1" indent="-7938">
              <a:buNone/>
            </a:pPr>
            <a:r>
              <a:rPr lang="en-US" sz="2800" b="1" dirty="0">
                <a:solidFill>
                  <a:schemeClr val="accent2"/>
                </a:solidFill>
              </a:rPr>
              <a:t>$ </a:t>
            </a:r>
            <a:r>
              <a:rPr lang="en-US" sz="2800" b="1" dirty="0" smtClean="0">
                <a:solidFill>
                  <a:schemeClr val="accent2"/>
                </a:solidFill>
              </a:rPr>
              <a:t>3,060,000 </a:t>
            </a:r>
            <a:endParaRPr lang="en-US" sz="2800" b="1" dirty="0">
              <a:solidFill>
                <a:schemeClr val="accent2"/>
              </a:solidFill>
            </a:endParaRPr>
          </a:p>
          <a:p>
            <a:pPr marL="465138" lvl="1" indent="-7938">
              <a:buNone/>
            </a:pPr>
            <a:r>
              <a:rPr lang="en-US" dirty="0">
                <a:solidFill>
                  <a:schemeClr val="tx2"/>
                </a:solidFill>
              </a:rPr>
              <a:t>Year #5 for a Bonus Patronage Dividend</a:t>
            </a:r>
          </a:p>
          <a:p>
            <a:pPr>
              <a:spcBef>
                <a:spcPts val="1200"/>
              </a:spcBef>
            </a:pPr>
            <a:r>
              <a:rPr lang="en-US" dirty="0" smtClean="0"/>
              <a:t>Projected Stock Dividend:  </a:t>
            </a:r>
            <a:r>
              <a:rPr lang="en-US" b="1" dirty="0" smtClean="0">
                <a:solidFill>
                  <a:schemeClr val="accent2"/>
                </a:solidFill>
              </a:rPr>
              <a:t>4.00% </a:t>
            </a:r>
          </a:p>
          <a:p>
            <a:r>
              <a:rPr lang="en-US" dirty="0" smtClean="0"/>
              <a:t>Projected Increase in Stock Equity:  </a:t>
            </a:r>
            <a:r>
              <a:rPr lang="en-US" b="1" dirty="0" smtClean="0">
                <a:solidFill>
                  <a:schemeClr val="accent2"/>
                </a:solidFill>
              </a:rPr>
              <a:t>7.12%+</a:t>
            </a:r>
          </a:p>
          <a:p>
            <a:endParaRPr lang="en-US" dirty="0"/>
          </a:p>
        </p:txBody>
      </p:sp>
      <p:sp>
        <p:nvSpPr>
          <p:cNvPr id="8" name="Text Placeholder 7"/>
          <p:cNvSpPr>
            <a:spLocks noGrp="1"/>
          </p:cNvSpPr>
          <p:nvPr>
            <p:ph type="body" sz="quarter" idx="13"/>
          </p:nvPr>
        </p:nvSpPr>
        <p:spPr/>
        <p:txBody>
          <a:bodyPr/>
          <a:lstStyle/>
          <a:p>
            <a:r>
              <a:rPr lang="en-US" dirty="0" smtClean="0"/>
              <a:t>All are </a:t>
            </a:r>
            <a:r>
              <a:rPr lang="en-US" b="1" dirty="0" smtClean="0"/>
              <a:t>projections</a:t>
            </a:r>
            <a:r>
              <a:rPr lang="en-US" dirty="0" smtClean="0"/>
              <a:t> to be finalized </a:t>
            </a:r>
            <a:r>
              <a:rPr lang="en-US" dirty="0"/>
              <a:t>by </a:t>
            </a:r>
            <a:r>
              <a:rPr lang="en-US" dirty="0" smtClean="0"/>
              <a:t>our </a:t>
            </a:r>
            <a:r>
              <a:rPr lang="en-US" dirty="0"/>
              <a:t>CPA </a:t>
            </a:r>
            <a:r>
              <a:rPr lang="en-US" dirty="0" smtClean="0"/>
              <a:t>in December...</a:t>
            </a:r>
            <a:r>
              <a:rPr lang="en-US" dirty="0"/>
              <a:t>then look for a check!</a:t>
            </a:r>
          </a:p>
        </p:txBody>
      </p:sp>
      <p:sp>
        <p:nvSpPr>
          <p:cNvPr id="14" name="Subtitle 13"/>
          <p:cNvSpPr>
            <a:spLocks noGrp="1"/>
          </p:cNvSpPr>
          <p:nvPr>
            <p:ph type="subTitle" idx="14"/>
          </p:nvPr>
        </p:nvSpPr>
        <p:spPr/>
        <p:txBody>
          <a:bodyPr/>
          <a:lstStyle/>
          <a:p>
            <a:r>
              <a:rPr lang="en-US" dirty="0">
                <a:solidFill>
                  <a:schemeClr val="accent2">
                    <a:lumMod val="75000"/>
                  </a:schemeClr>
                </a:solidFill>
                <a:effectLst/>
              </a:rPr>
              <a:t>The board’s instructions to our cpa for closing the year</a:t>
            </a:r>
          </a:p>
        </p:txBody>
      </p:sp>
      <p:sp>
        <p:nvSpPr>
          <p:cNvPr id="2" name="Title 1"/>
          <p:cNvSpPr>
            <a:spLocks noGrp="1"/>
          </p:cNvSpPr>
          <p:nvPr>
            <p:ph type="title"/>
          </p:nvPr>
        </p:nvSpPr>
        <p:spPr/>
        <p:txBody>
          <a:bodyPr>
            <a:normAutofit/>
          </a:bodyPr>
          <a:lstStyle/>
          <a:p>
            <a:r>
              <a:rPr lang="en-US" dirty="0"/>
              <a:t>A Hint on This Year’s Numbers</a:t>
            </a:r>
          </a:p>
        </p:txBody>
      </p:sp>
      <p:sp>
        <p:nvSpPr>
          <p:cNvPr id="5" name="Slide Number Placeholder 4"/>
          <p:cNvSpPr>
            <a:spLocks noGrp="1"/>
          </p:cNvSpPr>
          <p:nvPr>
            <p:ph type="sldNum" sz="quarter" idx="4"/>
          </p:nvPr>
        </p:nvSpPr>
        <p:spPr/>
        <p:txBody>
          <a:bodyPr/>
          <a:lstStyle/>
          <a:p>
            <a:fld id="{77F42D85-6D6D-4ED8-A207-576450FE2C32}" type="slidenum">
              <a:rPr lang="en-US" smtClean="0"/>
              <a:pPr/>
              <a:t>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2171700"/>
            <a:ext cx="2971800" cy="304800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left)">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left)">
                                      <p:cBhvr>
                                        <p:cTn id="31" dur="500"/>
                                        <p:tgtEl>
                                          <p:spTgt spid="3">
                                            <p:txEl>
                                              <p:pRg st="8" end="8"/>
                                            </p:txEl>
                                          </p:spTgt>
                                        </p:tgtEl>
                                      </p:cBhvr>
                                    </p:animEffect>
                                  </p:childTnLst>
                                </p:cTn>
                              </p:par>
                            </p:childTnLst>
                          </p:cTn>
                        </p:par>
                        <p:par>
                          <p:cTn id="32" fill="hold">
                            <p:stCondLst>
                              <p:cond delay="500"/>
                            </p:stCondLst>
                            <p:childTnLst>
                              <p:par>
                                <p:cTn id="33" presetID="1" presetClass="entr" presetSubtype="0" fill="hold" nodeType="afterEffect">
                                  <p:stCondLst>
                                    <p:cond delay="100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2171700"/>
            <a:ext cx="3124200" cy="3162301"/>
          </a:xfrm>
          <a:prstGeom prst="rect">
            <a:avLst/>
          </a:prstGeom>
        </p:spPr>
      </p:pic>
      <p:sp>
        <p:nvSpPr>
          <p:cNvPr id="3" name="Content Placeholder 2"/>
          <p:cNvSpPr>
            <a:spLocks noGrp="1"/>
          </p:cNvSpPr>
          <p:nvPr>
            <p:ph idx="1"/>
          </p:nvPr>
        </p:nvSpPr>
        <p:spPr>
          <a:xfrm>
            <a:off x="508000" y="2057400"/>
            <a:ext cx="7188200" cy="3733801"/>
          </a:xfrm>
        </p:spPr>
        <p:txBody>
          <a:bodyPr/>
          <a:lstStyle/>
          <a:p>
            <a:r>
              <a:rPr lang="en-US" dirty="0" smtClean="0"/>
              <a:t>In August, the BOD approved the 2016 Business Plan and Budget</a:t>
            </a:r>
          </a:p>
          <a:p>
            <a:pPr lvl="1"/>
            <a:r>
              <a:rPr lang="en-US" dirty="0" smtClean="0"/>
              <a:t>This marked the end of our 2016 planning season, and now we’re on to executing the plan – our new year started 10/1/2015</a:t>
            </a:r>
          </a:p>
          <a:p>
            <a:r>
              <a:rPr lang="en-US" dirty="0" smtClean="0"/>
              <a:t>Today’s event is the first in our planning season for 2017</a:t>
            </a:r>
          </a:p>
          <a:p>
            <a:pPr lvl="1"/>
            <a:r>
              <a:rPr lang="en-US" dirty="0" smtClean="0"/>
              <a:t>Think about 2017 planning when you are in your roundtable group discussions throughout the day today</a:t>
            </a:r>
          </a:p>
          <a:p>
            <a:pPr lvl="1"/>
            <a:r>
              <a:rPr lang="en-US" dirty="0" smtClean="0"/>
              <a:t>There are many more events planned for 2016, as part of our 2017 planning season – from our Board meetings to focus groups to all of our education contacts</a:t>
            </a:r>
          </a:p>
          <a:p>
            <a:r>
              <a:rPr lang="en-US" dirty="0" smtClean="0"/>
              <a:t>The next major event is our Leadership Conference </a:t>
            </a:r>
          </a:p>
          <a:p>
            <a:pPr lvl="1"/>
            <a:r>
              <a:rPr lang="en-US" b="1" dirty="0" smtClean="0"/>
              <a:t>June 21-23, 2016 </a:t>
            </a:r>
            <a:r>
              <a:rPr lang="en-US" dirty="0"/>
              <a:t>– mark your calendars</a:t>
            </a:r>
            <a:r>
              <a:rPr lang="en-US" dirty="0" smtClean="0"/>
              <a:t>!</a:t>
            </a:r>
          </a:p>
          <a:p>
            <a:pPr lvl="1"/>
            <a:endParaRPr lang="en-US" dirty="0"/>
          </a:p>
        </p:txBody>
      </p:sp>
      <p:sp>
        <p:nvSpPr>
          <p:cNvPr id="4" name="Text Placeholder 3"/>
          <p:cNvSpPr>
            <a:spLocks noGrp="1"/>
          </p:cNvSpPr>
          <p:nvPr>
            <p:ph type="body" sz="quarter" idx="13"/>
          </p:nvPr>
        </p:nvSpPr>
        <p:spPr/>
        <p:txBody>
          <a:bodyPr/>
          <a:lstStyle/>
          <a:p>
            <a:r>
              <a:rPr lang="en-US" dirty="0" smtClean="0"/>
              <a:t>We truly appreciate your participation, and respect your dedication in leading this cooperative</a:t>
            </a:r>
            <a:endParaRPr lang="en-US" dirty="0"/>
          </a:p>
        </p:txBody>
      </p:sp>
      <p:sp>
        <p:nvSpPr>
          <p:cNvPr id="11" name="Subtitle 10"/>
          <p:cNvSpPr>
            <a:spLocks noGrp="1"/>
          </p:cNvSpPr>
          <p:nvPr>
            <p:ph type="subTitle" idx="14"/>
          </p:nvPr>
        </p:nvSpPr>
        <p:spPr/>
        <p:txBody>
          <a:bodyPr/>
          <a:lstStyle/>
          <a:p>
            <a:r>
              <a:rPr lang="en-US" dirty="0">
                <a:solidFill>
                  <a:schemeClr val="accent2">
                    <a:lumMod val="75000"/>
                  </a:schemeClr>
                </a:solidFill>
                <a:effectLst/>
              </a:rPr>
              <a:t>...now on to </a:t>
            </a:r>
            <a:r>
              <a:rPr lang="en-US" dirty="0" smtClean="0">
                <a:solidFill>
                  <a:schemeClr val="accent2">
                    <a:lumMod val="75000"/>
                  </a:schemeClr>
                </a:solidFill>
                <a:effectLst/>
              </a:rPr>
              <a:t>2016!</a:t>
            </a:r>
            <a:endParaRPr lang="en-US" dirty="0">
              <a:solidFill>
                <a:schemeClr val="accent2">
                  <a:lumMod val="75000"/>
                </a:schemeClr>
              </a:solidFill>
              <a:effectLst/>
            </a:endParaRPr>
          </a:p>
        </p:txBody>
      </p:sp>
      <p:sp>
        <p:nvSpPr>
          <p:cNvPr id="2" name="Title 1"/>
          <p:cNvSpPr>
            <a:spLocks noGrp="1"/>
          </p:cNvSpPr>
          <p:nvPr>
            <p:ph type="title"/>
          </p:nvPr>
        </p:nvSpPr>
        <p:spPr/>
        <p:txBody>
          <a:bodyPr/>
          <a:lstStyle/>
          <a:p>
            <a:r>
              <a:rPr lang="en-US" dirty="0" smtClean="0"/>
              <a:t>It’s Been a Great Year...</a:t>
            </a:r>
            <a:endParaRPr lang="en-US" dirty="0"/>
          </a:p>
        </p:txBody>
      </p:sp>
      <p:sp>
        <p:nvSpPr>
          <p:cNvPr id="5" name="Slide Number Placeholder 4"/>
          <p:cNvSpPr>
            <a:spLocks noGrp="1"/>
          </p:cNvSpPr>
          <p:nvPr>
            <p:ph type="sldNum" sz="quarter" idx="4"/>
          </p:nvPr>
        </p:nvSpPr>
        <p:spPr/>
        <p:txBody>
          <a:bodyPr/>
          <a:lstStyle/>
          <a:p>
            <a:fld id="{77F42D85-6D6D-4ED8-A207-576450FE2C32}"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Time for some roundtable brainstorming...</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4716" y="268172"/>
            <a:ext cx="4011084" cy="629952"/>
          </a:xfrm>
        </p:spPr>
        <p:txBody>
          <a:bodyPr>
            <a:normAutofit/>
          </a:bodyPr>
          <a:lstStyle/>
          <a:p>
            <a:r>
              <a:rPr lang="en-US" sz="1600" dirty="0"/>
              <a:t>Here’s how it will work:</a:t>
            </a:r>
          </a:p>
        </p:txBody>
      </p:sp>
      <p:sp>
        <p:nvSpPr>
          <p:cNvPr id="9" name="Content Placeholder 8"/>
          <p:cNvSpPr>
            <a:spLocks noGrp="1"/>
          </p:cNvSpPr>
          <p:nvPr>
            <p:ph idx="1"/>
          </p:nvPr>
        </p:nvSpPr>
        <p:spPr>
          <a:xfrm>
            <a:off x="5071533" y="2590800"/>
            <a:ext cx="5063067" cy="3352800"/>
          </a:xfrm>
        </p:spPr>
        <p:txBody>
          <a:bodyPr>
            <a:noAutofit/>
          </a:bodyPr>
          <a:lstStyle/>
          <a:p>
            <a:pPr marL="225425" indent="-225425"/>
            <a:r>
              <a:rPr lang="en-US" sz="2400" dirty="0">
                <a:effectLst>
                  <a:outerShdw blurRad="38100" dist="38100" dir="2700000" algn="tl">
                    <a:srgbClr val="000000">
                      <a:alpha val="43137"/>
                    </a:srgbClr>
                  </a:outerShdw>
                </a:effectLst>
              </a:rPr>
              <a:t>Topics 1, 2 &amp; 3 will be before lunch </a:t>
            </a:r>
            <a:r>
              <a:rPr lang="en-US" sz="1600" dirty="0">
                <a:effectLst>
                  <a:outerShdw blurRad="38100" dist="38100" dir="2700000" algn="tl">
                    <a:srgbClr val="000000">
                      <a:alpha val="43137"/>
                    </a:srgbClr>
                  </a:outerShdw>
                </a:effectLst>
              </a:rPr>
              <a:t>(12:30p)</a:t>
            </a:r>
            <a:r>
              <a:rPr lang="en-US" sz="2400" dirty="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then Topic </a:t>
            </a:r>
            <a:r>
              <a:rPr lang="en-US" sz="2400" dirty="0">
                <a:effectLst>
                  <a:outerShdw blurRad="38100" dist="38100" dir="2700000" algn="tl">
                    <a:srgbClr val="000000">
                      <a:alpha val="43137"/>
                    </a:srgbClr>
                  </a:outerShdw>
                </a:effectLst>
              </a:rPr>
              <a:t>4 after lunch </a:t>
            </a:r>
            <a:r>
              <a:rPr lang="en-US" sz="1600" dirty="0">
                <a:effectLst>
                  <a:outerShdw blurRad="38100" dist="38100" dir="2700000" algn="tl">
                    <a:srgbClr val="000000">
                      <a:alpha val="43137"/>
                    </a:srgbClr>
                  </a:outerShdw>
                </a:effectLst>
              </a:rPr>
              <a:t>(1:30p)</a:t>
            </a:r>
            <a:endParaRPr lang="en-US" sz="2400" dirty="0">
              <a:effectLst>
                <a:outerShdw blurRad="38100" dist="38100" dir="2700000" algn="tl">
                  <a:srgbClr val="000000">
                    <a:alpha val="43137"/>
                  </a:srgbClr>
                </a:outerShdw>
              </a:effectLst>
            </a:endParaRPr>
          </a:p>
          <a:p>
            <a:pPr marL="225425" indent="-225425"/>
            <a:endParaRPr lang="en-US" sz="2400" dirty="0" smtClean="0">
              <a:effectLst>
                <a:outerShdw blurRad="38100" dist="38100" dir="2700000" algn="tl">
                  <a:srgbClr val="000000">
                    <a:alpha val="43137"/>
                  </a:srgbClr>
                </a:outerShdw>
              </a:effectLst>
            </a:endParaRPr>
          </a:p>
          <a:p>
            <a:pPr marL="225425" indent="-225425"/>
            <a:r>
              <a:rPr lang="en-US" sz="2400" dirty="0" smtClean="0">
                <a:effectLst>
                  <a:outerShdw blurRad="38100" dist="38100" dir="2700000" algn="tl">
                    <a:srgbClr val="000000">
                      <a:alpha val="43137"/>
                    </a:srgbClr>
                  </a:outerShdw>
                </a:effectLst>
              </a:rPr>
              <a:t>Scribes </a:t>
            </a:r>
            <a:r>
              <a:rPr lang="en-US" sz="2400" dirty="0">
                <a:effectLst>
                  <a:outerShdw blurRad="38100" dist="38100" dir="2700000" algn="tl">
                    <a:srgbClr val="000000">
                      <a:alpha val="43137"/>
                    </a:srgbClr>
                  </a:outerShdw>
                </a:effectLst>
              </a:rPr>
              <a:t>will take notes for your group</a:t>
            </a:r>
          </a:p>
          <a:p>
            <a:pPr marL="627063" lvl="1" indent="-287338"/>
            <a:r>
              <a:rPr lang="en-US" sz="1800" dirty="0">
                <a:effectLst>
                  <a:outerShdw blurRad="38100" dist="38100" dir="2700000" algn="tl">
                    <a:srgbClr val="000000">
                      <a:alpha val="43137"/>
                    </a:srgbClr>
                  </a:outerShdw>
                </a:effectLst>
              </a:rPr>
              <a:t>Notes from all groups will be posted by Nov. 20th on the CEO Strategies website</a:t>
            </a:r>
          </a:p>
          <a:p>
            <a:pPr marL="225425" indent="-225425"/>
            <a:endParaRPr lang="en-US" sz="2400" dirty="0" smtClean="0">
              <a:effectLst>
                <a:outerShdw blurRad="38100" dist="38100" dir="2700000" algn="tl">
                  <a:srgbClr val="000000">
                    <a:alpha val="43137"/>
                  </a:srgbClr>
                </a:outerShdw>
              </a:effectLst>
            </a:endParaRPr>
          </a:p>
          <a:p>
            <a:pPr marL="225425" indent="-225425"/>
            <a:r>
              <a:rPr lang="en-US" sz="2400" dirty="0" smtClean="0">
                <a:effectLst>
                  <a:outerShdw blurRad="38100" dist="38100" dir="2700000" algn="tl">
                    <a:srgbClr val="000000">
                      <a:alpha val="43137"/>
                    </a:srgbClr>
                  </a:outerShdw>
                </a:effectLst>
              </a:rPr>
              <a:t>Choose </a:t>
            </a:r>
            <a:r>
              <a:rPr lang="en-US" sz="2400" dirty="0">
                <a:effectLst>
                  <a:outerShdw blurRad="38100" dist="38100" dir="2700000" algn="tl">
                    <a:srgbClr val="000000">
                      <a:alpha val="43137"/>
                    </a:srgbClr>
                  </a:outerShdw>
                </a:effectLst>
              </a:rPr>
              <a:t>a spokesperson </a:t>
            </a:r>
            <a:r>
              <a:rPr lang="en-US" sz="2400" dirty="0" smtClean="0">
                <a:effectLst>
                  <a:outerShdw blurRad="38100" dist="38100" dir="2700000" algn="tl">
                    <a:srgbClr val="000000">
                      <a:alpha val="43137"/>
                    </a:srgbClr>
                  </a:outerShdw>
                </a:effectLst>
              </a:rPr>
              <a:t>from your </a:t>
            </a:r>
            <a:r>
              <a:rPr lang="en-US" sz="2400" dirty="0">
                <a:effectLst>
                  <a:outerShdw blurRad="38100" dist="38100" dir="2700000" algn="tl">
                    <a:srgbClr val="000000">
                      <a:alpha val="43137"/>
                    </a:srgbClr>
                  </a:outerShdw>
                </a:effectLst>
              </a:rPr>
              <a:t>group </a:t>
            </a:r>
            <a:r>
              <a:rPr lang="en-US" sz="2400" dirty="0" smtClean="0">
                <a:effectLst>
                  <a:outerShdw blurRad="38100" dist="38100" dir="2700000" algn="tl">
                    <a:srgbClr val="000000">
                      <a:alpha val="43137"/>
                    </a:srgbClr>
                  </a:outerShdw>
                </a:effectLst>
              </a:rPr>
              <a:t>to </a:t>
            </a:r>
            <a:r>
              <a:rPr lang="en-US" sz="2400" dirty="0">
                <a:effectLst>
                  <a:outerShdw blurRad="38100" dist="38100" dir="2700000" algn="tl">
                    <a:srgbClr val="000000">
                      <a:alpha val="43137"/>
                    </a:srgbClr>
                  </a:outerShdw>
                </a:effectLst>
              </a:rPr>
              <a:t>give a summary </a:t>
            </a:r>
            <a:r>
              <a:rPr lang="en-US" sz="2400" dirty="0" smtClean="0">
                <a:effectLst>
                  <a:outerShdw blurRad="38100" dist="38100" dir="2700000" algn="tl">
                    <a:srgbClr val="000000">
                      <a:alpha val="43137"/>
                    </a:srgbClr>
                  </a:outerShdw>
                </a:effectLst>
              </a:rPr>
              <a:t>report</a:t>
            </a:r>
            <a:endParaRPr lang="en-US" sz="2400" dirty="0">
              <a:effectLst>
                <a:outerShdw blurRad="38100" dist="38100" dir="2700000" algn="tl">
                  <a:srgbClr val="000000">
                    <a:alpha val="43137"/>
                  </a:srgbClr>
                </a:outerShdw>
              </a:effectLst>
            </a:endParaRPr>
          </a:p>
        </p:txBody>
      </p:sp>
      <p:sp>
        <p:nvSpPr>
          <p:cNvPr id="4" name="Text Placeholder 3"/>
          <p:cNvSpPr>
            <a:spLocks noGrp="1"/>
          </p:cNvSpPr>
          <p:nvPr>
            <p:ph type="body" sz="half" idx="2"/>
          </p:nvPr>
        </p:nvSpPr>
        <p:spPr>
          <a:xfrm>
            <a:off x="1145070" y="5662155"/>
            <a:ext cx="3227144" cy="967246"/>
          </a:xfrm>
        </p:spPr>
        <p:txBody>
          <a:bodyPr/>
          <a:lstStyle/>
          <a:p>
            <a:pPr algn="l"/>
            <a:r>
              <a:rPr lang="en-US" sz="2400" dirty="0" smtClean="0">
                <a:solidFill>
                  <a:schemeClr val="bg1"/>
                </a:solidFill>
              </a:rPr>
              <a:t>Get ready to switch tables </a:t>
            </a:r>
            <a:r>
              <a:rPr lang="en-US" sz="2400" dirty="0">
                <a:solidFill>
                  <a:schemeClr val="bg1"/>
                </a:solidFill>
              </a:rPr>
              <a:t>after </a:t>
            </a:r>
            <a:r>
              <a:rPr lang="en-US" sz="2400" dirty="0" smtClean="0">
                <a:solidFill>
                  <a:schemeClr val="bg1"/>
                </a:solidFill>
              </a:rPr>
              <a:t>lunch</a:t>
            </a:r>
            <a:endParaRPr lang="en-US" sz="2400" dirty="0">
              <a:solidFill>
                <a:schemeClr val="bg1"/>
              </a:solidFill>
            </a:endParaRPr>
          </a:p>
        </p:txBody>
      </p:sp>
      <p:sp>
        <p:nvSpPr>
          <p:cNvPr id="13" name="TextBox 12"/>
          <p:cNvSpPr txBox="1"/>
          <p:nvPr/>
        </p:nvSpPr>
        <p:spPr>
          <a:xfrm>
            <a:off x="6324601" y="621269"/>
            <a:ext cx="3388813" cy="461665"/>
          </a:xfrm>
          <a:prstGeom prst="rect">
            <a:avLst/>
          </a:prstGeom>
          <a:noFill/>
        </p:spPr>
        <p:txBody>
          <a:bodyPr wrap="none" rtlCol="0">
            <a:spAutoFit/>
          </a:bodyPr>
          <a:lstStyle/>
          <a:p>
            <a:r>
              <a:rPr lang="en-US" sz="2400" dirty="0">
                <a:solidFill>
                  <a:schemeClr val="bg2"/>
                </a:solidFill>
                <a:effectLst>
                  <a:outerShdw blurRad="38100" dist="38100" dir="2700000" algn="tl">
                    <a:srgbClr val="000000">
                      <a:alpha val="43137"/>
                    </a:srgbClr>
                  </a:outerShdw>
                </a:effectLst>
              </a:rPr>
              <a:t>4 questions:   </a:t>
            </a:r>
            <a:r>
              <a:rPr lang="en-US" sz="2400" dirty="0">
                <a:solidFill>
                  <a:schemeClr val="bg1"/>
                </a:solidFill>
                <a:effectLst>
                  <a:outerShdw blurRad="38100" dist="38100" dir="2700000" algn="tl">
                    <a:srgbClr val="000000">
                      <a:alpha val="43137"/>
                    </a:srgbClr>
                  </a:outerShdw>
                </a:effectLst>
              </a:rPr>
              <a:t>1 hour each</a:t>
            </a:r>
            <a:endParaRPr lang="en-US" sz="2800" dirty="0">
              <a:solidFill>
                <a:schemeClr val="bg1"/>
              </a:solidFill>
              <a:effectLst>
                <a:outerShdw blurRad="38100" dist="38100" dir="2700000" algn="tl">
                  <a:srgbClr val="000000">
                    <a:alpha val="43137"/>
                  </a:srgbClr>
                </a:outerShdw>
              </a:effectLst>
            </a:endParaRPr>
          </a:p>
        </p:txBody>
      </p:sp>
      <p:pic>
        <p:nvPicPr>
          <p:cNvPr id="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56" y="1007271"/>
            <a:ext cx="3286644" cy="2464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Callout 17"/>
          <p:cNvSpPr/>
          <p:nvPr/>
        </p:nvSpPr>
        <p:spPr>
          <a:xfrm>
            <a:off x="1123197" y="3581400"/>
            <a:ext cx="2674771" cy="1341656"/>
          </a:xfrm>
          <a:prstGeom prst="wedgeEllipseCallout">
            <a:avLst>
              <a:gd name="adj1" fmla="val -45648"/>
              <a:gd name="adj2" fmla="val -75353"/>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lgn="ctr"/>
            <a:r>
              <a:rPr lang="en-US" sz="1400" b="1" dirty="0"/>
              <a:t>These are intended to spur conversation . . . Randy’s not always right! </a:t>
            </a:r>
          </a:p>
        </p:txBody>
      </p:sp>
      <p:pic>
        <p:nvPicPr>
          <p:cNvPr id="20" name="Picture 2" descr="C:\Users\dmoore\AppData\Local\Microsoft\Windows\Temporary Internet Files\Content.IE5\CQPZWD7Y\MC90038402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51970"/>
            <a:ext cx="1055520" cy="12260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78340847"/>
              </p:ext>
            </p:extLst>
          </p:nvPr>
        </p:nvGraphicFramePr>
        <p:xfrm>
          <a:off x="5257800" y="1137510"/>
          <a:ext cx="4876800" cy="1005840"/>
        </p:xfrm>
        <a:graphic>
          <a:graphicData uri="http://schemas.openxmlformats.org/drawingml/2006/table">
            <a:tbl>
              <a:tblPr bandRow="1">
                <a:tableStyleId>{5C22544A-7EE6-4342-B048-85BDC9FD1C3A}</a:tableStyleId>
              </a:tblPr>
              <a:tblGrid>
                <a:gridCol w="3709115"/>
                <a:gridCol w="1167685"/>
              </a:tblGrid>
              <a:tr h="279400">
                <a:tc>
                  <a:txBody>
                    <a:bodyPr/>
                    <a:lstStyle/>
                    <a:p>
                      <a:r>
                        <a:rPr lang="en-US" sz="1600" dirty="0" smtClean="0"/>
                        <a:t>Introduction</a:t>
                      </a:r>
                      <a:r>
                        <a:rPr lang="en-US" sz="1600" baseline="0" dirty="0" smtClean="0"/>
                        <a:t> by Randy</a:t>
                      </a:r>
                      <a:endParaRPr lang="en-US" sz="1600" dirty="0"/>
                    </a:p>
                  </a:txBody>
                  <a:tcPr/>
                </a:tc>
                <a:tc>
                  <a:txBody>
                    <a:bodyPr/>
                    <a:lstStyle/>
                    <a:p>
                      <a:r>
                        <a:rPr lang="en-US" sz="1600" dirty="0" smtClean="0"/>
                        <a:t>10 minutes</a:t>
                      </a:r>
                      <a:endParaRPr lang="en-US" sz="1600" dirty="0"/>
                    </a:p>
                  </a:txBody>
                  <a:tcPr/>
                </a:tc>
              </a:tr>
              <a:tr h="279400">
                <a:tc>
                  <a:txBody>
                    <a:bodyPr/>
                    <a:lstStyle/>
                    <a:p>
                      <a:r>
                        <a:rPr lang="en-US" sz="1600" dirty="0" smtClean="0"/>
                        <a:t>Brainstorming with</a:t>
                      </a:r>
                      <a:r>
                        <a:rPr lang="en-US" sz="1600" baseline="0" dirty="0" smtClean="0"/>
                        <a:t> group</a:t>
                      </a:r>
                      <a:endParaRPr lang="en-US" sz="1600" dirty="0"/>
                    </a:p>
                  </a:txBody>
                  <a:tcPr/>
                </a:tc>
                <a:tc>
                  <a:txBody>
                    <a:bodyPr/>
                    <a:lstStyle/>
                    <a:p>
                      <a:r>
                        <a:rPr lang="en-US" sz="1600" dirty="0" smtClean="0"/>
                        <a:t>30 minutes</a:t>
                      </a:r>
                      <a:endParaRPr lang="en-US" sz="1600" dirty="0"/>
                    </a:p>
                  </a:txBody>
                  <a:tcPr/>
                </a:tc>
              </a:tr>
              <a:tr h="279400">
                <a:tc>
                  <a:txBody>
                    <a:bodyPr/>
                    <a:lstStyle/>
                    <a:p>
                      <a:r>
                        <a:rPr lang="en-US" sz="1600" dirty="0" smtClean="0"/>
                        <a:t>Recap / summary </a:t>
                      </a:r>
                      <a:r>
                        <a:rPr lang="en-US" sz="1600" baseline="0" dirty="0" smtClean="0"/>
                        <a:t>report from 1-3 groups</a:t>
                      </a:r>
                      <a:endParaRPr lang="en-US" sz="1600" dirty="0"/>
                    </a:p>
                  </a:txBody>
                  <a:tcPr/>
                </a:tc>
                <a:tc>
                  <a:txBody>
                    <a:bodyPr/>
                    <a:lstStyle/>
                    <a:p>
                      <a:r>
                        <a:rPr lang="en-US" sz="1600" dirty="0" smtClean="0"/>
                        <a:t>20</a:t>
                      </a:r>
                      <a:r>
                        <a:rPr lang="en-US" sz="1600" baseline="0" dirty="0" smtClean="0"/>
                        <a:t> minutes</a:t>
                      </a:r>
                      <a:endParaRPr lang="en-US" sz="1600" dirty="0"/>
                    </a:p>
                  </a:txBody>
                  <a:tcPr/>
                </a:tc>
              </a:tr>
            </a:tbl>
          </a:graphicData>
        </a:graphic>
      </p:graphicFrame>
      <p:pic>
        <p:nvPicPr>
          <p:cNvPr id="21" name="Picture 3" descr="C:\Users\dmoore\AppData\Local\Microsoft\Windows\Temporary Internet Files\Content.IE5\KRIV909N\MC90043267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56" y="5662154"/>
            <a:ext cx="837914" cy="83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299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2015CEOStrat">
      <a:dk1>
        <a:sysClr val="windowText" lastClr="000000"/>
      </a:dk1>
      <a:lt1>
        <a:sysClr val="window" lastClr="FFFFFF"/>
      </a:lt1>
      <a:dk2>
        <a:srgbClr val="3E3D2D"/>
      </a:dk2>
      <a:lt2>
        <a:srgbClr val="CAF278"/>
      </a:lt2>
      <a:accent1>
        <a:srgbClr val="B2D235"/>
      </a:accent1>
      <a:accent2>
        <a:srgbClr val="00AEEF"/>
      </a:accent2>
      <a:accent3>
        <a:srgbClr val="F68E1F"/>
      </a:accent3>
      <a:accent4>
        <a:srgbClr val="E8E8E8"/>
      </a:accent4>
      <a:accent5>
        <a:srgbClr val="91268F"/>
      </a:accent5>
      <a:accent6>
        <a:srgbClr val="F5F138"/>
      </a:accent6>
      <a:hlink>
        <a:srgbClr val="FF0000"/>
      </a:hlink>
      <a:folHlink>
        <a:srgbClr val="FFA94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ducingPowerPoint2010">
  <a:themeElements>
    <a:clrScheme name="2015CEOStrat">
      <a:dk1>
        <a:sysClr val="windowText" lastClr="000000"/>
      </a:dk1>
      <a:lt1>
        <a:sysClr val="window" lastClr="FFFFFF"/>
      </a:lt1>
      <a:dk2>
        <a:srgbClr val="3E3D2D"/>
      </a:dk2>
      <a:lt2>
        <a:srgbClr val="CAF278"/>
      </a:lt2>
      <a:accent1>
        <a:srgbClr val="B2D235"/>
      </a:accent1>
      <a:accent2>
        <a:srgbClr val="00AEEF"/>
      </a:accent2>
      <a:accent3>
        <a:srgbClr val="F68E1F"/>
      </a:accent3>
      <a:accent4>
        <a:srgbClr val="E8E8E8"/>
      </a:accent4>
      <a:accent5>
        <a:srgbClr val="91268F"/>
      </a:accent5>
      <a:accent6>
        <a:srgbClr val="F5F138"/>
      </a:accent6>
      <a:hlink>
        <a:srgbClr val="FF00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3453</TotalTime>
  <Words>2088</Words>
  <Application>Microsoft Office PowerPoint</Application>
  <PresentationFormat>Widescreen</PresentationFormat>
  <Paragraphs>173</Paragraphs>
  <Slides>21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Futura Lt BT</vt:lpstr>
      <vt:lpstr>Futura Md BT</vt:lpstr>
      <vt:lpstr>Monotype Sorts</vt:lpstr>
      <vt:lpstr>Wingdings</vt:lpstr>
      <vt:lpstr>2_Office Theme</vt:lpstr>
      <vt:lpstr>IntroducingPowerPoint2010</vt:lpstr>
      <vt:lpstr>CEO Roundtable</vt:lpstr>
      <vt:lpstr>Welcome to the 2015 CEO Roundtable</vt:lpstr>
      <vt:lpstr>Your 2015 Board of Directors</vt:lpstr>
      <vt:lpstr>PowerPoint Presentation</vt:lpstr>
      <vt:lpstr>Your 2016 Board of Directors</vt:lpstr>
      <vt:lpstr>A Hint on This Year’s Numbers</vt:lpstr>
      <vt:lpstr>It’s Been a Great Year...</vt:lpstr>
      <vt:lpstr>Time for some roundtable brainstorming...</vt:lpstr>
      <vt:lpstr>Here’s how it will work:</vt:lpstr>
      <vt:lpstr>Taking the Lead in Assuming More Cybersecurity Risk</vt:lpstr>
      <vt:lpstr>Taking the Lead in Assuming More Cybersecurity Risk</vt:lpstr>
      <vt:lpstr>Self-service vs. Online Retailing</vt:lpstr>
      <vt:lpstr>Self-service vs. Online Retailing</vt:lpstr>
      <vt:lpstr>The Transformation of In-Person Service Models</vt:lpstr>
      <vt:lpstr>The Transformation of In-Person Service Models</vt:lpstr>
      <vt:lpstr>Time for lunch!</vt:lpstr>
      <vt:lpstr>Rate Shock: Are Members Ready?</vt:lpstr>
      <vt:lpstr>Rate Shock: Are Members Ready?</vt:lpstr>
      <vt:lpstr>Wrap-up</vt:lpstr>
      <vt:lpstr>Redefining Yourself Only Takes the Will to Do So</vt:lpstr>
      <vt:lpstr>Thanks for the 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Moore</dc:creator>
  <cp:lastModifiedBy>Dawn Moore</cp:lastModifiedBy>
  <cp:revision>299</cp:revision>
  <cp:lastPrinted>2014-10-20T19:03:34Z</cp:lastPrinted>
  <dcterms:created xsi:type="dcterms:W3CDTF">2011-10-28T12:50:24Z</dcterms:created>
  <dcterms:modified xsi:type="dcterms:W3CDTF">2015-11-05T14:05:51Z</dcterms:modified>
</cp:coreProperties>
</file>