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3" r:id="rId2"/>
  </p:sldMasterIdLst>
  <p:notesMasterIdLst>
    <p:notesMasterId r:id="rId80"/>
  </p:notesMasterIdLst>
  <p:handoutMasterIdLst>
    <p:handoutMasterId r:id="rId81"/>
  </p:handoutMasterIdLst>
  <p:sldIdLst>
    <p:sldId id="256" r:id="rId3"/>
    <p:sldId id="257" r:id="rId4"/>
    <p:sldId id="260" r:id="rId5"/>
    <p:sldId id="334" r:id="rId6"/>
    <p:sldId id="259" r:id="rId7"/>
    <p:sldId id="335" r:id="rId8"/>
    <p:sldId id="274" r:id="rId9"/>
    <p:sldId id="276" r:id="rId10"/>
    <p:sldId id="331" r:id="rId11"/>
    <p:sldId id="269" r:id="rId12"/>
    <p:sldId id="336" r:id="rId13"/>
    <p:sldId id="263" r:id="rId14"/>
    <p:sldId id="350" r:id="rId15"/>
    <p:sldId id="306" r:id="rId16"/>
    <p:sldId id="337" r:id="rId17"/>
    <p:sldId id="358" r:id="rId18"/>
    <p:sldId id="338" r:id="rId19"/>
    <p:sldId id="315" r:id="rId20"/>
    <p:sldId id="316" r:id="rId21"/>
    <p:sldId id="317" r:id="rId22"/>
    <p:sldId id="339" r:id="rId23"/>
    <p:sldId id="318" r:id="rId24"/>
    <p:sldId id="319" r:id="rId25"/>
    <p:sldId id="320" r:id="rId26"/>
    <p:sldId id="340" r:id="rId27"/>
    <p:sldId id="322" r:id="rId28"/>
    <p:sldId id="324" r:id="rId29"/>
    <p:sldId id="333" r:id="rId30"/>
    <p:sldId id="323" r:id="rId31"/>
    <p:sldId id="351" r:id="rId32"/>
    <p:sldId id="341" r:id="rId33"/>
    <p:sldId id="352" r:id="rId34"/>
    <p:sldId id="266" r:id="rId35"/>
    <p:sldId id="308" r:id="rId36"/>
    <p:sldId id="359" r:id="rId37"/>
    <p:sldId id="360" r:id="rId38"/>
    <p:sldId id="343" r:id="rId39"/>
    <p:sldId id="265" r:id="rId40"/>
    <p:sldId id="284" r:id="rId41"/>
    <p:sldId id="286" r:id="rId42"/>
    <p:sldId id="327" r:id="rId43"/>
    <p:sldId id="328" r:id="rId44"/>
    <p:sldId id="329" r:id="rId45"/>
    <p:sldId id="330" r:id="rId46"/>
    <p:sldId id="326" r:id="rId47"/>
    <p:sldId id="344" r:id="rId48"/>
    <p:sldId id="270" r:id="rId49"/>
    <p:sldId id="361" r:id="rId50"/>
    <p:sldId id="290" r:id="rId51"/>
    <p:sldId id="278" r:id="rId52"/>
    <p:sldId id="279" r:id="rId53"/>
    <p:sldId id="291" r:id="rId54"/>
    <p:sldId id="295" r:id="rId55"/>
    <p:sldId id="292" r:id="rId56"/>
    <p:sldId id="365" r:id="rId57"/>
    <p:sldId id="264" r:id="rId58"/>
    <p:sldId id="345" r:id="rId59"/>
    <p:sldId id="298" r:id="rId60"/>
    <p:sldId id="261" r:id="rId61"/>
    <p:sldId id="277" r:id="rId62"/>
    <p:sldId id="362" r:id="rId63"/>
    <p:sldId id="346" r:id="rId64"/>
    <p:sldId id="267" r:id="rId65"/>
    <p:sldId id="289" r:id="rId66"/>
    <p:sldId id="281" r:id="rId67"/>
    <p:sldId id="280" r:id="rId68"/>
    <p:sldId id="356" r:id="rId69"/>
    <p:sldId id="364" r:id="rId70"/>
    <p:sldId id="296" r:id="rId71"/>
    <p:sldId id="347" r:id="rId72"/>
    <p:sldId id="268" r:id="rId73"/>
    <p:sldId id="348" r:id="rId74"/>
    <p:sldId id="272" r:id="rId75"/>
    <p:sldId id="309" r:id="rId76"/>
    <p:sldId id="310" r:id="rId77"/>
    <p:sldId id="355" r:id="rId78"/>
    <p:sldId id="293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y Karnes" initials="JK" lastIdx="1" clrIdx="0">
    <p:extLst/>
  </p:cmAuthor>
  <p:cmAuthor id="2" name="Jeff Miller" initials="J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FFF"/>
    <a:srgbClr val="3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0609" autoAdjust="0"/>
  </p:normalViewPr>
  <p:slideViewPr>
    <p:cSldViewPr snapToGrid="0">
      <p:cViewPr varScale="1">
        <p:scale>
          <a:sx n="58" d="100"/>
          <a:sy n="58" d="100"/>
        </p:scale>
        <p:origin x="-7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2544" y="3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0A5173"/>
                </a:solidFill>
                <a:round/>
              </a:ln>
              <a:effectLst>
                <a:outerShdw blurRad="50800" dist="38100" dir="2700000" algn="tl" rotWithShape="0">
                  <a:srgbClr val="0A5173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Sheet1!$B$13:$B$19</c:f>
              <c:strCache>
                <c:ptCount val="7"/>
                <c:pt idx="0">
                  <c:v>CA</c:v>
                </c:pt>
                <c:pt idx="1">
                  <c:v>ME</c:v>
                </c:pt>
                <c:pt idx="2">
                  <c:v>MI</c:v>
                </c:pt>
                <c:pt idx="3">
                  <c:v>SD</c:v>
                </c:pt>
                <c:pt idx="4">
                  <c:v>TX</c:v>
                </c:pt>
                <c:pt idx="5">
                  <c:v>UT</c:v>
                </c:pt>
                <c:pt idx="6">
                  <c:v>WI</c:v>
                </c:pt>
              </c:strCache>
            </c:strRef>
          </c:cat>
          <c:val>
            <c:numRef>
              <c:f>Sheet1!$C$13:$C$19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82B3D"/>
                </a:solidFill>
                <a:round/>
              </a:ln>
              <a:effectLst>
                <a:outerShdw blurRad="50800" dist="38100" dir="2700000" algn="tl" rotWithShape="0">
                  <a:srgbClr val="A82B3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Sheet1!$B$13:$B$19</c:f>
              <c:strCache>
                <c:ptCount val="7"/>
                <c:pt idx="0">
                  <c:v>CA</c:v>
                </c:pt>
                <c:pt idx="1">
                  <c:v>ME</c:v>
                </c:pt>
                <c:pt idx="2">
                  <c:v>MI</c:v>
                </c:pt>
                <c:pt idx="3">
                  <c:v>SD</c:v>
                </c:pt>
                <c:pt idx="4">
                  <c:v>TX</c:v>
                </c:pt>
                <c:pt idx="5">
                  <c:v>UT</c:v>
                </c:pt>
                <c:pt idx="6">
                  <c:v>WI</c:v>
                </c:pt>
              </c:strCache>
            </c:strRef>
          </c:cat>
          <c:val>
            <c:numRef>
              <c:f>Sheet1!$D$13:$D$19</c:f>
              <c:numCache>
                <c:formatCode>0%</c:formatCode>
                <c:ptCount val="7"/>
                <c:pt idx="0">
                  <c:v>9.0909090909090912E-2</c:v>
                </c:pt>
                <c:pt idx="1">
                  <c:v>9.0909090909090912E-2</c:v>
                </c:pt>
                <c:pt idx="2">
                  <c:v>0.18181818181818182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9.0909090909090912E-2</c:v>
                </c:pt>
                <c:pt idx="6">
                  <c:v>0.36363636363636365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7C9693D-EC99-4F61-8809-DCD5A48D973E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86E8DDE-6AC6-49C3-BCED-F1D3D499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AC175E1-7047-4621-AB35-55683B228EAD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0A37902-6CC8-467A-883E-FA92B409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8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9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37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3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4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4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3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19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19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19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7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1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0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5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6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6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6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6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3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3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5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5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78974"/>
              </p:ext>
            </p:extLst>
          </p:nvPr>
        </p:nvGraphicFramePr>
        <p:xfrm>
          <a:off x="790293" y="7260393"/>
          <a:ext cx="1778565" cy="1355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41"/>
                <a:gridCol w="622012"/>
                <a:gridCol w="622012"/>
              </a:tblGrid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39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69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69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68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68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5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31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316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33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78974"/>
              </p:ext>
            </p:extLst>
          </p:nvPr>
        </p:nvGraphicFramePr>
        <p:xfrm>
          <a:off x="790293" y="7260393"/>
          <a:ext cx="1778565" cy="1355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41"/>
                <a:gridCol w="622012"/>
                <a:gridCol w="622012"/>
              </a:tblGrid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  <a:tr h="193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7" marR="9737" marT="96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394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0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9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95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8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22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44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5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5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00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22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77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77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486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18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6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01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9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30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30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22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59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60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50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7902-6CC8-467A-883E-FA92B409E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347500"/>
            <a:ext cx="9144000" cy="3510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2918130"/>
            <a:ext cx="9144000" cy="39398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4079018"/>
            <a:ext cx="6619244" cy="1350369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5429385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52919"/>
            <a:ext cx="7908471" cy="4195481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49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427" y="-23855"/>
            <a:ext cx="9144000" cy="51126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72209"/>
            <a:ext cx="6619244" cy="1350369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2622576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0" y="3848415"/>
            <a:ext cx="9144000" cy="1858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56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84" y="2060576"/>
            <a:ext cx="3744516" cy="4195763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537" y="2056093"/>
            <a:ext cx="3744518" cy="4200245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35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84" y="2060577"/>
            <a:ext cx="7908472" cy="1962784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84" y="4428877"/>
            <a:ext cx="7908471" cy="182746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3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0" y="5979380"/>
            <a:ext cx="9144000" cy="1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47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52919"/>
            <a:ext cx="7908471" cy="4195481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11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427" y="-23855"/>
            <a:ext cx="9144000" cy="51126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72209"/>
            <a:ext cx="6619244" cy="1350369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2622576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0" y="3848415"/>
            <a:ext cx="9144000" cy="1858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293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84" y="2060576"/>
            <a:ext cx="3744516" cy="4195763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537" y="2056093"/>
            <a:ext cx="3744518" cy="4200245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84" y="2060577"/>
            <a:ext cx="7908472" cy="1962784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84" y="4428877"/>
            <a:ext cx="7908471" cy="182746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7750" y="5676900"/>
            <a:ext cx="3535363" cy="946537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6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0" y="5979380"/>
            <a:ext cx="9144000" cy="1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54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347500"/>
            <a:ext cx="9144000" cy="3510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2918130"/>
            <a:ext cx="9144000" cy="39398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4079018"/>
            <a:ext cx="6619244" cy="1350369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5429385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7564" y="1948070"/>
            <a:ext cx="8221649" cy="49099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2052919"/>
            <a:ext cx="7991506" cy="419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22" r:id="rId5"/>
    <p:sldLayoutId id="2147483717" r:id="rId6"/>
    <p:sldLayoutId id="2147483720" r:id="rId7"/>
    <p:sldLayoutId id="2147483721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3"/>
        </a:buClr>
        <a:buSzPct val="110000"/>
        <a:buFont typeface="Wingdings" panose="05000000000000000000" pitchFamily="2" charset="2"/>
        <a:buChar char=""/>
        <a:defRPr lang="en-US" sz="18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"/>
        <a:defRPr lang="en-US" sz="16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4"/>
        </a:buClr>
        <a:buSzPct val="80000"/>
        <a:buFont typeface="Wingdings" panose="05000000000000000000" pitchFamily="2" charset="2"/>
        <a:buChar char=""/>
        <a:defRPr lang="en-US" sz="16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en-US" sz="12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en-US" sz="1200" b="0" i="0" kern="1200" dirty="0">
          <a:solidFill>
            <a:schemeClr val="bg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7564" y="1948070"/>
            <a:ext cx="8221649" cy="49099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2052919"/>
            <a:ext cx="7991506" cy="4195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1713-59B6-4A00-8C22-2804024E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3"/>
        </a:buClr>
        <a:buSzPct val="110000"/>
        <a:buFont typeface="Wingdings" panose="05000000000000000000" pitchFamily="2" charset="2"/>
        <a:buChar char=""/>
        <a:defRPr lang="en-US" sz="18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"/>
        <a:defRPr lang="en-US" sz="16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4"/>
        </a:buClr>
        <a:buSzPct val="80000"/>
        <a:buFont typeface="Wingdings" panose="05000000000000000000" pitchFamily="2" charset="2"/>
        <a:buChar char=""/>
        <a:defRPr lang="en-US" sz="16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en-US" sz="1200" b="0" i="0" kern="1200" dirty="0" smtClean="0">
          <a:solidFill>
            <a:schemeClr val="bg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en-US" sz="1200" b="0" i="0" kern="1200" dirty="0">
          <a:solidFill>
            <a:schemeClr val="bg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nswers.com/pdf/cb_ref/SPMonthlyVerifications.pdf" TargetMode="External"/><Relationship Id="rId2" Type="http://schemas.openxmlformats.org/officeDocument/2006/relationships/hyperlink" Target="http://www.cuanswers.com/pdf/spec_interest/StatementProcessingandVerificationTasks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to site-four for hosting our event today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0" y="974144"/>
            <a:ext cx="3799233" cy="370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49656" y="2639834"/>
            <a:ext cx="357808" cy="357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144536">
            <a:off x="6516482" y="2336813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Gill Sans" panose="020B0602020204020204" pitchFamily="34" charset="0"/>
              </a:rPr>
              <a:t>September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Gill Sans" panose="020B0602020204020204" pitchFamily="34" charset="0"/>
              </a:rPr>
              <a:t>22 &amp; 23</a:t>
            </a:r>
          </a:p>
        </p:txBody>
      </p:sp>
    </p:spTree>
    <p:extLst>
      <p:ext uri="{BB962C8B-B14F-4D97-AF65-F5344CB8AC3E}">
        <p14:creationId xmlns:p14="http://schemas.microsoft.com/office/powerpoint/2010/main" val="3565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and Maintaining</a:t>
            </a:r>
            <a:br>
              <a:rPr lang="en-US" smtClean="0"/>
            </a:br>
            <a:r>
              <a:rPr lang="en-US" smtClean="0"/>
              <a:t>Your IBM i Investment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Maintenance</a:t>
            </a:r>
          </a:p>
          <a:p>
            <a:pPr lvl="1"/>
            <a:r>
              <a:rPr lang="en-US" dirty="0" smtClean="0"/>
              <a:t>IPLs and PTFs – coordinated with </a:t>
            </a:r>
            <a:r>
              <a:rPr lang="en-US" dirty="0" err="1" smtClean="0"/>
              <a:t>i</a:t>
            </a:r>
            <a:r>
              <a:rPr lang="en-US" dirty="0" smtClean="0"/>
              <a:t>-Plan team</a:t>
            </a:r>
          </a:p>
          <a:p>
            <a:pPr lvl="1"/>
            <a:r>
              <a:rPr lang="en-US" dirty="0" smtClean="0"/>
              <a:t>Management of licensed products handled by </a:t>
            </a:r>
            <a:r>
              <a:rPr lang="en-US" dirty="0" err="1" smtClean="0"/>
              <a:t>i</a:t>
            </a:r>
            <a:r>
              <a:rPr lang="en-US" dirty="0" smtClean="0"/>
              <a:t>-Plan team</a:t>
            </a:r>
          </a:p>
          <a:p>
            <a:pPr lvl="1"/>
            <a:r>
              <a:rPr lang="en-US" dirty="0" smtClean="0"/>
              <a:t>Health Checkup – Monthly </a:t>
            </a:r>
            <a:r>
              <a:rPr lang="en-US" dirty="0" err="1" smtClean="0"/>
              <a:t>i</a:t>
            </a:r>
            <a:r>
              <a:rPr lang="en-US" dirty="0" smtClean="0"/>
              <a:t>-Plan reports</a:t>
            </a:r>
          </a:p>
          <a:p>
            <a:pPr lvl="2"/>
            <a:r>
              <a:rPr lang="en-US" dirty="0" smtClean="0"/>
              <a:t>Who reviews?</a:t>
            </a:r>
          </a:p>
          <a:p>
            <a:pPr lvl="2"/>
            <a:r>
              <a:rPr lang="en-US" dirty="0" smtClean="0"/>
              <a:t>Recorded? </a:t>
            </a:r>
          </a:p>
          <a:p>
            <a:r>
              <a:rPr lang="en-US" dirty="0" smtClean="0"/>
              <a:t>O/S Upgrades</a:t>
            </a:r>
          </a:p>
          <a:p>
            <a:pPr lvl="1"/>
            <a:r>
              <a:rPr lang="en-US" dirty="0" smtClean="0"/>
              <a:t>V7R2 announced April 2014</a:t>
            </a:r>
          </a:p>
          <a:p>
            <a:pPr lvl="1"/>
            <a:r>
              <a:rPr lang="en-US" dirty="0" smtClean="0"/>
              <a:t>CU*Answers estimating to upgrade in 2015 primarily based on needs from development folks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</a:t>
            </a:r>
            <a:r>
              <a:rPr lang="en-US" dirty="0" smtClean="0"/>
              <a:t>-Plan team will contact you to schedule your upgrade dates shortly thereafter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Production Center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Facilitator: Jeff 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</a:t>
            </a:r>
            <a:r>
              <a:rPr lang="en-US" b="1" dirty="0" err="1"/>
              <a:t>OpsEngine</a:t>
            </a:r>
            <a:r>
              <a:rPr lang="en-US" b="1" dirty="0"/>
              <a:t>?</a:t>
            </a:r>
          </a:p>
          <a:p>
            <a:r>
              <a:rPr lang="en-US" dirty="0"/>
              <a:t>It is a suite of products, services and people to help turn business strategy into business execution at the production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Why </a:t>
            </a:r>
            <a:r>
              <a:rPr lang="en-US" b="1" dirty="0" err="1"/>
              <a:t>OpsEngine</a:t>
            </a:r>
            <a:r>
              <a:rPr lang="en-US" b="1" dirty="0"/>
              <a:t>?</a:t>
            </a:r>
          </a:p>
          <a:p>
            <a:r>
              <a:rPr lang="en-US" dirty="0"/>
              <a:t>Upping our game and commitment to the in-house marketplace</a:t>
            </a:r>
          </a:p>
          <a:p>
            <a:r>
              <a:rPr lang="en-US" dirty="0"/>
              <a:t>It is the Production Center at CU*Answers focused on making your data center a business </a:t>
            </a:r>
            <a:r>
              <a:rPr lang="en-US" dirty="0" smtClean="0"/>
              <a:t>priority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Who is </a:t>
            </a:r>
            <a:r>
              <a:rPr lang="en-US" b="1" dirty="0" err="1" smtClean="0"/>
              <a:t>OpsEngine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(Hint, it’s not just Lora and Jack anymore...)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63" y="295730"/>
            <a:ext cx="3365870" cy="1013190"/>
          </a:xfrm>
          <a:prstGeom prst="rect">
            <a:avLst/>
          </a:prstGeom>
          <a:solidFill>
            <a:schemeClr val="tx1"/>
          </a:solidFill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Who is </a:t>
            </a:r>
            <a:r>
              <a:rPr lang="en-US" b="1" dirty="0" err="1" smtClean="0"/>
              <a:t>OpsEngine</a:t>
            </a:r>
            <a:r>
              <a:rPr lang="en-US" b="1" dirty="0" smtClean="0"/>
              <a:t>?</a:t>
            </a:r>
          </a:p>
          <a:p>
            <a:r>
              <a:rPr lang="en-US" dirty="0"/>
              <a:t>Jack Carpenter, VP of Production</a:t>
            </a:r>
          </a:p>
          <a:p>
            <a:r>
              <a:rPr lang="en-US" dirty="0" smtClean="0"/>
              <a:t>Jeff Miller, Production Business Development Mgr.</a:t>
            </a:r>
          </a:p>
          <a:p>
            <a:r>
              <a:rPr lang="en-US" dirty="0" smtClean="0"/>
              <a:t>Darrell Stickler, Asst. Mgr. Software Development, Production Team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DeConinck</a:t>
            </a:r>
            <a:r>
              <a:rPr lang="en-US" dirty="0" smtClean="0"/>
              <a:t>, Programmer: Production Team</a:t>
            </a:r>
          </a:p>
          <a:p>
            <a:pPr lvl="1"/>
            <a:r>
              <a:rPr lang="en-US" dirty="0" smtClean="0"/>
              <a:t>Lora O’Connor, Programmer: Production Team</a:t>
            </a:r>
          </a:p>
          <a:p>
            <a:pPr lvl="1"/>
            <a:r>
              <a:rPr lang="en-US" dirty="0" smtClean="0"/>
              <a:t>Phil Plomp, Programmer: Production Team</a:t>
            </a:r>
          </a:p>
          <a:p>
            <a:pPr lvl="1"/>
            <a:r>
              <a:rPr lang="en-US" dirty="0" smtClean="0"/>
              <a:t>Don Ponozzo, Programmer: Production Team</a:t>
            </a:r>
          </a:p>
          <a:p>
            <a:r>
              <a:rPr lang="en-US" dirty="0" smtClean="0"/>
              <a:t>Todd Underhill, Production Center Operations Mgr.</a:t>
            </a:r>
          </a:p>
          <a:p>
            <a:pPr lvl="1"/>
            <a:r>
              <a:rPr lang="en-US" dirty="0" smtClean="0"/>
              <a:t>The Operations Team (10)</a:t>
            </a:r>
          </a:p>
          <a:p>
            <a:r>
              <a:rPr lang="en-US" dirty="0" smtClean="0"/>
              <a:t>Todd Wolcott, iSeries Administration Manager</a:t>
            </a:r>
          </a:p>
          <a:p>
            <a:pPr lvl="1"/>
            <a:r>
              <a:rPr lang="en-US" dirty="0" smtClean="0"/>
              <a:t>Brian Walters, iSeries Administrator</a:t>
            </a:r>
          </a:p>
          <a:p>
            <a:pPr lvl="1"/>
            <a:r>
              <a:rPr lang="en-US" dirty="0" smtClean="0"/>
              <a:t>Jim Smith, iSeries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63" y="295730"/>
            <a:ext cx="3365870" cy="1013190"/>
          </a:xfrm>
          <a:prstGeom prst="rect">
            <a:avLst/>
          </a:prstGeom>
          <a:solidFill>
            <a:schemeClr val="tx1"/>
          </a:solidFill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Who are our clients and our prospects?</a:t>
            </a:r>
          </a:p>
          <a:p>
            <a:r>
              <a:rPr lang="en-US" dirty="0" smtClean="0"/>
              <a:t>Online Credit Unions</a:t>
            </a:r>
          </a:p>
          <a:p>
            <a:r>
              <a:rPr lang="en-US" dirty="0" smtClean="0"/>
              <a:t>In-House Credit Unions (Self-Processors)</a:t>
            </a:r>
          </a:p>
          <a:p>
            <a:r>
              <a:rPr lang="en-US" dirty="0" smtClean="0"/>
              <a:t>Service Bureaus / Data Centers </a:t>
            </a:r>
          </a:p>
          <a:p>
            <a:r>
              <a:rPr lang="en-US" dirty="0" smtClean="0"/>
              <a:t>Group Providers</a:t>
            </a:r>
          </a:p>
          <a:p>
            <a:r>
              <a:rPr lang="en-US" dirty="0" smtClean="0"/>
              <a:t>Credit Unions Service Organizations</a:t>
            </a:r>
          </a:p>
          <a:p>
            <a:r>
              <a:rPr lang="en-US" dirty="0" smtClean="0"/>
              <a:t>Non-Network Businesses (potential new business line)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Let’s explore the three key components of </a:t>
            </a:r>
            <a:r>
              <a:rPr lang="en-US" dirty="0" err="1"/>
              <a:t>OpsEngine</a:t>
            </a:r>
            <a:r>
              <a:rPr lang="en-US" dirty="0"/>
              <a:t>: Production, Tools and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63" y="295730"/>
            <a:ext cx="3365870" cy="1013190"/>
          </a:xfrm>
          <a:prstGeom prst="rect">
            <a:avLst/>
          </a:prstGeom>
          <a:solidFill>
            <a:schemeClr val="tx1"/>
          </a:solidFill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What it’s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28" y="3679205"/>
            <a:ext cx="2556336" cy="76950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97777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89106"/>
              </p:ext>
            </p:extLst>
          </p:nvPr>
        </p:nvGraphicFramePr>
        <p:xfrm>
          <a:off x="1742589" y="1258084"/>
          <a:ext cx="6986427" cy="433055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8061"/>
                <a:gridCol w="998061"/>
                <a:gridCol w="998061"/>
                <a:gridCol w="998061"/>
                <a:gridCol w="998061"/>
                <a:gridCol w="998061"/>
                <a:gridCol w="998061"/>
              </a:tblGrid>
              <a:tr h="842565"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ASP Production Services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Standby Remote Operations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ACH Continuity Partnering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CU*Archive Services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Full Remote Operations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ACH Partner Processing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CU*BASE Operator Edition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42565"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Data Center Toolbox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OpsEngine</a:t>
                      </a:r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Automation Suite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err="1" smtClean="0">
                          <a:latin typeface="Arial Narrow" panose="020B0606020202030204" pitchFamily="34" charset="0"/>
                        </a:rPr>
                        <a:t>DefenseMD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DefenseDB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Firewall/ iShield Security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OPER Audit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0" baseline="0" dirty="0" smtClean="0">
                          <a:latin typeface="Arial Narrow" panose="020B0606020202030204" pitchFamily="34" charset="0"/>
                        </a:rPr>
                        <a:t>Performance Management Toolkit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42565"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err="1" smtClean="0"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-Plan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Automation Support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Production Programming Services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Processing Audit/ Workflow Review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Backup Assessment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299"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0" baseline="0" dirty="0" err="1" smtClean="0">
                          <a:latin typeface="Arial Narrow" panose="020B0606020202030204" pitchFamily="34" charset="0"/>
                        </a:rPr>
                        <a:t>OpsEngine</a:t>
                      </a:r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 Training</a:t>
                      </a: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IBM-</a:t>
                      </a:r>
                      <a:r>
                        <a:rPr lang="en-US" sz="1200" spc="0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Systems</a:t>
                      </a:r>
                      <a:endParaRPr lang="en-US" sz="1200" spc="0" baseline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BCRS Products and Services</a:t>
                      </a:r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65"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Xtend Services</a:t>
                      </a:r>
                    </a:p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latin typeface="Arial Narrow" panose="020B0606020202030204" pitchFamily="34" charset="0"/>
                        </a:rPr>
                        <a:t>Document Imaging Solutions</a:t>
                      </a:r>
                    </a:p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CMS / CNS</a:t>
                      </a:r>
                    </a:p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 flipH="1">
            <a:off x="-563563" y="2109788"/>
            <a:ext cx="9388476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1518" y="318501"/>
            <a:ext cx="579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should be in your shopping cart today?</a:t>
            </a:r>
            <a:endParaRPr lang="en-US" sz="2000" dirty="0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 flipH="1">
            <a:off x="2216150" y="3808714"/>
            <a:ext cx="1489208" cy="902986"/>
          </a:xfrm>
          <a:custGeom>
            <a:avLst/>
            <a:gdLst>
              <a:gd name="T0" fmla="*/ 562 w 680"/>
              <a:gd name="T1" fmla="*/ 301 h 301"/>
              <a:gd name="T2" fmla="*/ 0 w 680"/>
              <a:gd name="T3" fmla="*/ 301 h 301"/>
              <a:gd name="T4" fmla="*/ 0 w 680"/>
              <a:gd name="T5" fmla="*/ 0 h 301"/>
              <a:gd name="T6" fmla="*/ 680 w 680"/>
              <a:gd name="T7" fmla="*/ 0 h 301"/>
              <a:gd name="T8" fmla="*/ 562 w 680"/>
              <a:gd name="T9" fmla="*/ 301 h 301"/>
              <a:gd name="connsiteX0" fmla="*/ 7924 w 10000"/>
              <a:gd name="connsiteY0" fmla="*/ 9789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7924 w 10000"/>
              <a:gd name="connsiteY4" fmla="*/ 9789 h 10000"/>
              <a:gd name="connsiteX0" fmla="*/ 8137 w 10000"/>
              <a:gd name="connsiteY0" fmla="*/ 9789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8137 w 10000"/>
              <a:gd name="connsiteY4" fmla="*/ 9789 h 10000"/>
              <a:gd name="connsiteX0" fmla="*/ 7881 w 10000"/>
              <a:gd name="connsiteY0" fmla="*/ 993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7881 w 10000"/>
              <a:gd name="connsiteY4" fmla="*/ 993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881" y="993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7881" y="99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 flipH="1">
            <a:off x="1835148" y="2964017"/>
            <a:ext cx="876153" cy="796900"/>
          </a:xfrm>
          <a:custGeom>
            <a:avLst/>
            <a:gdLst>
              <a:gd name="T0" fmla="*/ 758 w 879"/>
              <a:gd name="T1" fmla="*/ 308 h 308"/>
              <a:gd name="T2" fmla="*/ 0 w 879"/>
              <a:gd name="T3" fmla="*/ 308 h 308"/>
              <a:gd name="T4" fmla="*/ 0 w 879"/>
              <a:gd name="T5" fmla="*/ 0 h 308"/>
              <a:gd name="T6" fmla="*/ 879 w 879"/>
              <a:gd name="T7" fmla="*/ 0 h 308"/>
              <a:gd name="T8" fmla="*/ 758 w 879"/>
              <a:gd name="T9" fmla="*/ 308 h 308"/>
              <a:gd name="connsiteX0" fmla="*/ 6376 w 10000"/>
              <a:gd name="connsiteY0" fmla="*/ 9598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6376 w 10000"/>
              <a:gd name="connsiteY4" fmla="*/ 9598 h 10000"/>
              <a:gd name="connsiteX0" fmla="*/ 6231 w 10000"/>
              <a:gd name="connsiteY0" fmla="*/ 10080 h 10080"/>
              <a:gd name="connsiteX1" fmla="*/ 0 w 10000"/>
              <a:gd name="connsiteY1" fmla="*/ 10000 h 10080"/>
              <a:gd name="connsiteX2" fmla="*/ 0 w 10000"/>
              <a:gd name="connsiteY2" fmla="*/ 0 h 10080"/>
              <a:gd name="connsiteX3" fmla="*/ 10000 w 10000"/>
              <a:gd name="connsiteY3" fmla="*/ 0 h 10080"/>
              <a:gd name="connsiteX4" fmla="*/ 6231 w 10000"/>
              <a:gd name="connsiteY4" fmla="*/ 10080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80">
                <a:moveTo>
                  <a:pt x="6231" y="1008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6231" y="10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 flipH="1">
            <a:off x="2546350" y="4771152"/>
            <a:ext cx="1159008" cy="796900"/>
          </a:xfrm>
          <a:custGeom>
            <a:avLst/>
            <a:gdLst>
              <a:gd name="T0" fmla="*/ 758 w 879"/>
              <a:gd name="T1" fmla="*/ 308 h 308"/>
              <a:gd name="T2" fmla="*/ 0 w 879"/>
              <a:gd name="T3" fmla="*/ 308 h 308"/>
              <a:gd name="T4" fmla="*/ 0 w 879"/>
              <a:gd name="T5" fmla="*/ 0 h 308"/>
              <a:gd name="T6" fmla="*/ 879 w 879"/>
              <a:gd name="T7" fmla="*/ 0 h 308"/>
              <a:gd name="T8" fmla="*/ 758 w 879"/>
              <a:gd name="T9" fmla="*/ 308 h 308"/>
              <a:gd name="connsiteX0" fmla="*/ 6376 w 10000"/>
              <a:gd name="connsiteY0" fmla="*/ 9598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6376 w 10000"/>
              <a:gd name="connsiteY4" fmla="*/ 9598 h 10000"/>
              <a:gd name="connsiteX0" fmla="*/ 6231 w 10000"/>
              <a:gd name="connsiteY0" fmla="*/ 10080 h 10080"/>
              <a:gd name="connsiteX1" fmla="*/ 0 w 10000"/>
              <a:gd name="connsiteY1" fmla="*/ 10000 h 10080"/>
              <a:gd name="connsiteX2" fmla="*/ 0 w 10000"/>
              <a:gd name="connsiteY2" fmla="*/ 0 h 10080"/>
              <a:gd name="connsiteX3" fmla="*/ 10000 w 10000"/>
              <a:gd name="connsiteY3" fmla="*/ 0 h 10080"/>
              <a:gd name="connsiteX4" fmla="*/ 6231 w 10000"/>
              <a:gd name="connsiteY4" fmla="*/ 10080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80">
                <a:moveTo>
                  <a:pt x="6231" y="1008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6231" y="10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6765139" y="3808714"/>
            <a:ext cx="1489208" cy="902986"/>
          </a:xfrm>
          <a:custGeom>
            <a:avLst/>
            <a:gdLst>
              <a:gd name="T0" fmla="*/ 562 w 680"/>
              <a:gd name="T1" fmla="*/ 301 h 301"/>
              <a:gd name="T2" fmla="*/ 0 w 680"/>
              <a:gd name="T3" fmla="*/ 301 h 301"/>
              <a:gd name="T4" fmla="*/ 0 w 680"/>
              <a:gd name="T5" fmla="*/ 0 h 301"/>
              <a:gd name="T6" fmla="*/ 680 w 680"/>
              <a:gd name="T7" fmla="*/ 0 h 301"/>
              <a:gd name="T8" fmla="*/ 562 w 680"/>
              <a:gd name="T9" fmla="*/ 301 h 301"/>
              <a:gd name="connsiteX0" fmla="*/ 7924 w 10000"/>
              <a:gd name="connsiteY0" fmla="*/ 9789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7924 w 10000"/>
              <a:gd name="connsiteY4" fmla="*/ 9789 h 10000"/>
              <a:gd name="connsiteX0" fmla="*/ 8137 w 10000"/>
              <a:gd name="connsiteY0" fmla="*/ 9789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8137 w 10000"/>
              <a:gd name="connsiteY4" fmla="*/ 9789 h 10000"/>
              <a:gd name="connsiteX0" fmla="*/ 7881 w 10000"/>
              <a:gd name="connsiteY0" fmla="*/ 993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7881 w 10000"/>
              <a:gd name="connsiteY4" fmla="*/ 993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881" y="993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7881" y="99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775091" y="2964017"/>
            <a:ext cx="876153" cy="796900"/>
          </a:xfrm>
          <a:custGeom>
            <a:avLst/>
            <a:gdLst>
              <a:gd name="T0" fmla="*/ 758 w 879"/>
              <a:gd name="T1" fmla="*/ 308 h 308"/>
              <a:gd name="T2" fmla="*/ 0 w 879"/>
              <a:gd name="T3" fmla="*/ 308 h 308"/>
              <a:gd name="T4" fmla="*/ 0 w 879"/>
              <a:gd name="T5" fmla="*/ 0 h 308"/>
              <a:gd name="T6" fmla="*/ 879 w 879"/>
              <a:gd name="T7" fmla="*/ 0 h 308"/>
              <a:gd name="T8" fmla="*/ 758 w 879"/>
              <a:gd name="T9" fmla="*/ 308 h 308"/>
              <a:gd name="connsiteX0" fmla="*/ 6376 w 10000"/>
              <a:gd name="connsiteY0" fmla="*/ 9598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6376 w 10000"/>
              <a:gd name="connsiteY4" fmla="*/ 9598 h 10000"/>
              <a:gd name="connsiteX0" fmla="*/ 6231 w 10000"/>
              <a:gd name="connsiteY0" fmla="*/ 10080 h 10080"/>
              <a:gd name="connsiteX1" fmla="*/ 0 w 10000"/>
              <a:gd name="connsiteY1" fmla="*/ 10000 h 10080"/>
              <a:gd name="connsiteX2" fmla="*/ 0 w 10000"/>
              <a:gd name="connsiteY2" fmla="*/ 0 h 10080"/>
              <a:gd name="connsiteX3" fmla="*/ 10000 w 10000"/>
              <a:gd name="connsiteY3" fmla="*/ 0 h 10080"/>
              <a:gd name="connsiteX4" fmla="*/ 6231 w 10000"/>
              <a:gd name="connsiteY4" fmla="*/ 10080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80">
                <a:moveTo>
                  <a:pt x="6231" y="1008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6231" y="10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6771489" y="4771151"/>
            <a:ext cx="1159008" cy="655613"/>
          </a:xfrm>
          <a:custGeom>
            <a:avLst/>
            <a:gdLst>
              <a:gd name="T0" fmla="*/ 758 w 879"/>
              <a:gd name="T1" fmla="*/ 308 h 308"/>
              <a:gd name="T2" fmla="*/ 0 w 879"/>
              <a:gd name="T3" fmla="*/ 308 h 308"/>
              <a:gd name="T4" fmla="*/ 0 w 879"/>
              <a:gd name="T5" fmla="*/ 0 h 308"/>
              <a:gd name="T6" fmla="*/ 879 w 879"/>
              <a:gd name="T7" fmla="*/ 0 h 308"/>
              <a:gd name="T8" fmla="*/ 758 w 879"/>
              <a:gd name="T9" fmla="*/ 308 h 308"/>
              <a:gd name="connsiteX0" fmla="*/ 6376 w 10000"/>
              <a:gd name="connsiteY0" fmla="*/ 9598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4" fmla="*/ 6376 w 10000"/>
              <a:gd name="connsiteY4" fmla="*/ 9598 h 10000"/>
              <a:gd name="connsiteX0" fmla="*/ 6231 w 10000"/>
              <a:gd name="connsiteY0" fmla="*/ 10080 h 10080"/>
              <a:gd name="connsiteX1" fmla="*/ 0 w 10000"/>
              <a:gd name="connsiteY1" fmla="*/ 10000 h 10080"/>
              <a:gd name="connsiteX2" fmla="*/ 0 w 10000"/>
              <a:gd name="connsiteY2" fmla="*/ 0 h 10080"/>
              <a:gd name="connsiteX3" fmla="*/ 10000 w 10000"/>
              <a:gd name="connsiteY3" fmla="*/ 0 h 10080"/>
              <a:gd name="connsiteX4" fmla="*/ 6231 w 10000"/>
              <a:gd name="connsiteY4" fmla="*/ 10080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80">
                <a:moveTo>
                  <a:pt x="6231" y="10080"/>
                </a:move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6231" y="10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223864"/>
            <a:ext cx="644701" cy="6447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71" y="688968"/>
            <a:ext cx="330130" cy="425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898146"/>
            <a:ext cx="1742589" cy="524552"/>
          </a:xfrm>
          <a:prstGeom prst="rect">
            <a:avLst/>
          </a:prstGeom>
          <a:noFill/>
          <a:effectLst/>
        </p:spPr>
      </p:pic>
      <p:grpSp>
        <p:nvGrpSpPr>
          <p:cNvPr id="8" name="Group 7"/>
          <p:cNvGrpSpPr/>
          <p:nvPr/>
        </p:nvGrpSpPr>
        <p:grpSpPr>
          <a:xfrm>
            <a:off x="45296" y="1452514"/>
            <a:ext cx="8730956" cy="5483274"/>
            <a:chOff x="45296" y="1452514"/>
            <a:chExt cx="8730956" cy="5483274"/>
          </a:xfrm>
        </p:grpSpPr>
        <p:grpSp>
          <p:nvGrpSpPr>
            <p:cNvPr id="7" name="Group 6"/>
            <p:cNvGrpSpPr/>
            <p:nvPr/>
          </p:nvGrpSpPr>
          <p:grpSpPr>
            <a:xfrm>
              <a:off x="45296" y="1452514"/>
              <a:ext cx="8730956" cy="5483274"/>
              <a:chOff x="45296" y="1452514"/>
              <a:chExt cx="8730956" cy="5483274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flipH="1">
                <a:off x="45296" y="1452514"/>
                <a:ext cx="7421407" cy="4399771"/>
              </a:xfrm>
              <a:custGeom>
                <a:avLst/>
                <a:gdLst>
                  <a:gd name="T0" fmla="*/ 144 w 4889"/>
                  <a:gd name="T1" fmla="*/ 2364 h 2366"/>
                  <a:gd name="T2" fmla="*/ 77 w 4889"/>
                  <a:gd name="T3" fmla="*/ 2345 h 2366"/>
                  <a:gd name="T4" fmla="*/ 31 w 4889"/>
                  <a:gd name="T5" fmla="*/ 2315 h 2366"/>
                  <a:gd name="T6" fmla="*/ 3 w 4889"/>
                  <a:gd name="T7" fmla="*/ 2272 h 2366"/>
                  <a:gd name="T8" fmla="*/ 3 w 4889"/>
                  <a:gd name="T9" fmla="*/ 2226 h 2366"/>
                  <a:gd name="T10" fmla="*/ 31 w 4889"/>
                  <a:gd name="T11" fmla="*/ 2184 h 2366"/>
                  <a:gd name="T12" fmla="*/ 77 w 4889"/>
                  <a:gd name="T13" fmla="*/ 2153 h 2366"/>
                  <a:gd name="T14" fmla="*/ 144 w 4889"/>
                  <a:gd name="T15" fmla="*/ 2136 h 2366"/>
                  <a:gd name="T16" fmla="*/ 3060 w 4889"/>
                  <a:gd name="T17" fmla="*/ 2134 h 2366"/>
                  <a:gd name="T18" fmla="*/ 3996 w 4889"/>
                  <a:gd name="T19" fmla="*/ 0 h 2366"/>
                  <a:gd name="T20" fmla="*/ 4051 w 4889"/>
                  <a:gd name="T21" fmla="*/ 0 h 2366"/>
                  <a:gd name="T22" fmla="*/ 4140 w 4889"/>
                  <a:gd name="T23" fmla="*/ 0 h 2366"/>
                  <a:gd name="T24" fmla="*/ 4252 w 4889"/>
                  <a:gd name="T25" fmla="*/ 0 h 2366"/>
                  <a:gd name="T26" fmla="*/ 4370 w 4889"/>
                  <a:gd name="T27" fmla="*/ 0 h 2366"/>
                  <a:gd name="T28" fmla="*/ 4480 w 4889"/>
                  <a:gd name="T29" fmla="*/ 0 h 2366"/>
                  <a:gd name="T30" fmla="*/ 4569 w 4889"/>
                  <a:gd name="T31" fmla="*/ 0 h 2366"/>
                  <a:gd name="T32" fmla="*/ 4621 w 4889"/>
                  <a:gd name="T33" fmla="*/ 0 h 2366"/>
                  <a:gd name="T34" fmla="*/ 4707 w 4889"/>
                  <a:gd name="T35" fmla="*/ 17 h 2366"/>
                  <a:gd name="T36" fmla="*/ 4817 w 4889"/>
                  <a:gd name="T37" fmla="*/ 54 h 2366"/>
                  <a:gd name="T38" fmla="*/ 4871 w 4889"/>
                  <a:gd name="T39" fmla="*/ 95 h 2366"/>
                  <a:gd name="T40" fmla="*/ 4889 w 4889"/>
                  <a:gd name="T41" fmla="*/ 135 h 2366"/>
                  <a:gd name="T42" fmla="*/ 4874 w 4889"/>
                  <a:gd name="T43" fmla="*/ 172 h 2366"/>
                  <a:gd name="T44" fmla="*/ 4848 w 4889"/>
                  <a:gd name="T45" fmla="*/ 204 h 2366"/>
                  <a:gd name="T46" fmla="*/ 4817 w 4889"/>
                  <a:gd name="T47" fmla="*/ 228 h 2366"/>
                  <a:gd name="T48" fmla="*/ 4794 w 4889"/>
                  <a:gd name="T49" fmla="*/ 241 h 2366"/>
                  <a:gd name="T50" fmla="*/ 4203 w 4889"/>
                  <a:gd name="T51" fmla="*/ 243 h 2366"/>
                  <a:gd name="T52" fmla="*/ 3368 w 4889"/>
                  <a:gd name="T53" fmla="*/ 2282 h 2366"/>
                  <a:gd name="T54" fmla="*/ 3345 w 4889"/>
                  <a:gd name="T55" fmla="*/ 2315 h 2366"/>
                  <a:gd name="T56" fmla="*/ 3305 w 4889"/>
                  <a:gd name="T57" fmla="*/ 2343 h 2366"/>
                  <a:gd name="T58" fmla="*/ 3253 w 4889"/>
                  <a:gd name="T59" fmla="*/ 2360 h 2366"/>
                  <a:gd name="T60" fmla="*/ 3196 w 4889"/>
                  <a:gd name="T61" fmla="*/ 2366 h 2366"/>
                  <a:gd name="T62" fmla="*/ 178 w 4889"/>
                  <a:gd name="T63" fmla="*/ 2366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89" h="2366">
                    <a:moveTo>
                      <a:pt x="178" y="2366"/>
                    </a:moveTo>
                    <a:lnTo>
                      <a:pt x="144" y="2364"/>
                    </a:lnTo>
                    <a:lnTo>
                      <a:pt x="109" y="2357"/>
                    </a:lnTo>
                    <a:lnTo>
                      <a:pt x="77" y="2345"/>
                    </a:lnTo>
                    <a:lnTo>
                      <a:pt x="52" y="2332"/>
                    </a:lnTo>
                    <a:lnTo>
                      <a:pt x="31" y="2315"/>
                    </a:lnTo>
                    <a:lnTo>
                      <a:pt x="14" y="2295"/>
                    </a:lnTo>
                    <a:lnTo>
                      <a:pt x="3" y="2272"/>
                    </a:lnTo>
                    <a:lnTo>
                      <a:pt x="0" y="2250"/>
                    </a:lnTo>
                    <a:lnTo>
                      <a:pt x="3" y="2226"/>
                    </a:lnTo>
                    <a:lnTo>
                      <a:pt x="14" y="2205"/>
                    </a:lnTo>
                    <a:lnTo>
                      <a:pt x="31" y="2184"/>
                    </a:lnTo>
                    <a:lnTo>
                      <a:pt x="52" y="2168"/>
                    </a:lnTo>
                    <a:lnTo>
                      <a:pt x="77" y="2153"/>
                    </a:lnTo>
                    <a:lnTo>
                      <a:pt x="109" y="2143"/>
                    </a:lnTo>
                    <a:lnTo>
                      <a:pt x="144" y="2136"/>
                    </a:lnTo>
                    <a:lnTo>
                      <a:pt x="178" y="2134"/>
                    </a:lnTo>
                    <a:lnTo>
                      <a:pt x="3060" y="2134"/>
                    </a:lnTo>
                    <a:lnTo>
                      <a:pt x="3987" y="0"/>
                    </a:lnTo>
                    <a:lnTo>
                      <a:pt x="3996" y="0"/>
                    </a:lnTo>
                    <a:lnTo>
                      <a:pt x="4016" y="0"/>
                    </a:lnTo>
                    <a:lnTo>
                      <a:pt x="4051" y="0"/>
                    </a:lnTo>
                    <a:lnTo>
                      <a:pt x="4091" y="0"/>
                    </a:lnTo>
                    <a:lnTo>
                      <a:pt x="4140" y="0"/>
                    </a:lnTo>
                    <a:lnTo>
                      <a:pt x="4195" y="0"/>
                    </a:lnTo>
                    <a:lnTo>
                      <a:pt x="4252" y="0"/>
                    </a:lnTo>
                    <a:lnTo>
                      <a:pt x="4310" y="0"/>
                    </a:lnTo>
                    <a:lnTo>
                      <a:pt x="4370" y="0"/>
                    </a:lnTo>
                    <a:lnTo>
                      <a:pt x="4428" y="0"/>
                    </a:lnTo>
                    <a:lnTo>
                      <a:pt x="4480" y="0"/>
                    </a:lnTo>
                    <a:lnTo>
                      <a:pt x="4529" y="0"/>
                    </a:lnTo>
                    <a:lnTo>
                      <a:pt x="4569" y="0"/>
                    </a:lnTo>
                    <a:lnTo>
                      <a:pt x="4601" y="0"/>
                    </a:lnTo>
                    <a:lnTo>
                      <a:pt x="4621" y="0"/>
                    </a:lnTo>
                    <a:lnTo>
                      <a:pt x="4627" y="0"/>
                    </a:lnTo>
                    <a:lnTo>
                      <a:pt x="4707" y="17"/>
                    </a:lnTo>
                    <a:lnTo>
                      <a:pt x="4768" y="36"/>
                    </a:lnTo>
                    <a:lnTo>
                      <a:pt x="4817" y="54"/>
                    </a:lnTo>
                    <a:lnTo>
                      <a:pt x="4851" y="75"/>
                    </a:lnTo>
                    <a:lnTo>
                      <a:pt x="4871" y="95"/>
                    </a:lnTo>
                    <a:lnTo>
                      <a:pt x="4886" y="116"/>
                    </a:lnTo>
                    <a:lnTo>
                      <a:pt x="4889" y="135"/>
                    </a:lnTo>
                    <a:lnTo>
                      <a:pt x="4886" y="155"/>
                    </a:lnTo>
                    <a:lnTo>
                      <a:pt x="4874" y="172"/>
                    </a:lnTo>
                    <a:lnTo>
                      <a:pt x="4863" y="189"/>
                    </a:lnTo>
                    <a:lnTo>
                      <a:pt x="4848" y="204"/>
                    </a:lnTo>
                    <a:lnTo>
                      <a:pt x="4831" y="217"/>
                    </a:lnTo>
                    <a:lnTo>
                      <a:pt x="4817" y="228"/>
                    </a:lnTo>
                    <a:lnTo>
                      <a:pt x="4802" y="236"/>
                    </a:lnTo>
                    <a:lnTo>
                      <a:pt x="4794" y="241"/>
                    </a:lnTo>
                    <a:lnTo>
                      <a:pt x="4791" y="243"/>
                    </a:lnTo>
                    <a:lnTo>
                      <a:pt x="4203" y="243"/>
                    </a:lnTo>
                    <a:lnTo>
                      <a:pt x="4203" y="348"/>
                    </a:lnTo>
                    <a:lnTo>
                      <a:pt x="3368" y="2282"/>
                    </a:lnTo>
                    <a:lnTo>
                      <a:pt x="3360" y="2300"/>
                    </a:lnTo>
                    <a:lnTo>
                      <a:pt x="3345" y="2315"/>
                    </a:lnTo>
                    <a:lnTo>
                      <a:pt x="3325" y="2330"/>
                    </a:lnTo>
                    <a:lnTo>
                      <a:pt x="3305" y="2343"/>
                    </a:lnTo>
                    <a:lnTo>
                      <a:pt x="3279" y="2353"/>
                    </a:lnTo>
                    <a:lnTo>
                      <a:pt x="3253" y="2360"/>
                    </a:lnTo>
                    <a:lnTo>
                      <a:pt x="3224" y="2364"/>
                    </a:lnTo>
                    <a:lnTo>
                      <a:pt x="3196" y="2366"/>
                    </a:lnTo>
                    <a:lnTo>
                      <a:pt x="2533" y="2366"/>
                    </a:lnTo>
                    <a:lnTo>
                      <a:pt x="178" y="23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 flipH="1">
                <a:off x="2151062" y="6145213"/>
                <a:ext cx="1220788" cy="790575"/>
              </a:xfrm>
              <a:custGeom>
                <a:avLst/>
                <a:gdLst>
                  <a:gd name="T0" fmla="*/ 386 w 769"/>
                  <a:gd name="T1" fmla="*/ 498 h 498"/>
                  <a:gd name="T2" fmla="*/ 308 w 769"/>
                  <a:gd name="T3" fmla="*/ 492 h 498"/>
                  <a:gd name="T4" fmla="*/ 236 w 769"/>
                  <a:gd name="T5" fmla="*/ 479 h 498"/>
                  <a:gd name="T6" fmla="*/ 170 w 769"/>
                  <a:gd name="T7" fmla="*/ 455 h 498"/>
                  <a:gd name="T8" fmla="*/ 112 w 769"/>
                  <a:gd name="T9" fmla="*/ 425 h 498"/>
                  <a:gd name="T10" fmla="*/ 66 w 769"/>
                  <a:gd name="T11" fmla="*/ 389 h 498"/>
                  <a:gd name="T12" fmla="*/ 32 w 769"/>
                  <a:gd name="T13" fmla="*/ 346 h 498"/>
                  <a:gd name="T14" fmla="*/ 9 w 769"/>
                  <a:gd name="T15" fmla="*/ 300 h 498"/>
                  <a:gd name="T16" fmla="*/ 0 w 769"/>
                  <a:gd name="T17" fmla="*/ 249 h 498"/>
                  <a:gd name="T18" fmla="*/ 3 w 769"/>
                  <a:gd name="T19" fmla="*/ 223 h 498"/>
                  <a:gd name="T20" fmla="*/ 9 w 769"/>
                  <a:gd name="T21" fmla="*/ 199 h 498"/>
                  <a:gd name="T22" fmla="*/ 17 w 769"/>
                  <a:gd name="T23" fmla="*/ 174 h 498"/>
                  <a:gd name="T24" fmla="*/ 32 w 769"/>
                  <a:gd name="T25" fmla="*/ 152 h 498"/>
                  <a:gd name="T26" fmla="*/ 46 w 769"/>
                  <a:gd name="T27" fmla="*/ 131 h 498"/>
                  <a:gd name="T28" fmla="*/ 66 w 769"/>
                  <a:gd name="T29" fmla="*/ 111 h 498"/>
                  <a:gd name="T30" fmla="*/ 86 w 769"/>
                  <a:gd name="T31" fmla="*/ 90 h 498"/>
                  <a:gd name="T32" fmla="*/ 112 w 769"/>
                  <a:gd name="T33" fmla="*/ 73 h 498"/>
                  <a:gd name="T34" fmla="*/ 141 w 769"/>
                  <a:gd name="T35" fmla="*/ 56 h 498"/>
                  <a:gd name="T36" fmla="*/ 170 w 769"/>
                  <a:gd name="T37" fmla="*/ 41 h 498"/>
                  <a:gd name="T38" fmla="*/ 202 w 769"/>
                  <a:gd name="T39" fmla="*/ 30 h 498"/>
                  <a:gd name="T40" fmla="*/ 236 w 769"/>
                  <a:gd name="T41" fmla="*/ 19 h 498"/>
                  <a:gd name="T42" fmla="*/ 271 w 769"/>
                  <a:gd name="T43" fmla="*/ 11 h 498"/>
                  <a:gd name="T44" fmla="*/ 308 w 769"/>
                  <a:gd name="T45" fmla="*/ 6 h 498"/>
                  <a:gd name="T46" fmla="*/ 345 w 769"/>
                  <a:gd name="T47" fmla="*/ 2 h 498"/>
                  <a:gd name="T48" fmla="*/ 386 w 769"/>
                  <a:gd name="T49" fmla="*/ 0 h 498"/>
                  <a:gd name="T50" fmla="*/ 464 w 769"/>
                  <a:gd name="T51" fmla="*/ 6 h 498"/>
                  <a:gd name="T52" fmla="*/ 535 w 769"/>
                  <a:gd name="T53" fmla="*/ 19 h 498"/>
                  <a:gd name="T54" fmla="*/ 599 w 769"/>
                  <a:gd name="T55" fmla="*/ 43 h 498"/>
                  <a:gd name="T56" fmla="*/ 656 w 769"/>
                  <a:gd name="T57" fmla="*/ 73 h 498"/>
                  <a:gd name="T58" fmla="*/ 702 w 769"/>
                  <a:gd name="T59" fmla="*/ 109 h 498"/>
                  <a:gd name="T60" fmla="*/ 737 w 769"/>
                  <a:gd name="T61" fmla="*/ 152 h 498"/>
                  <a:gd name="T62" fmla="*/ 760 w 769"/>
                  <a:gd name="T63" fmla="*/ 199 h 498"/>
                  <a:gd name="T64" fmla="*/ 769 w 769"/>
                  <a:gd name="T65" fmla="*/ 249 h 498"/>
                  <a:gd name="T66" fmla="*/ 760 w 769"/>
                  <a:gd name="T67" fmla="*/ 300 h 498"/>
                  <a:gd name="T68" fmla="*/ 737 w 769"/>
                  <a:gd name="T69" fmla="*/ 346 h 498"/>
                  <a:gd name="T70" fmla="*/ 702 w 769"/>
                  <a:gd name="T71" fmla="*/ 389 h 498"/>
                  <a:gd name="T72" fmla="*/ 656 w 769"/>
                  <a:gd name="T73" fmla="*/ 425 h 498"/>
                  <a:gd name="T74" fmla="*/ 599 w 769"/>
                  <a:gd name="T75" fmla="*/ 455 h 498"/>
                  <a:gd name="T76" fmla="*/ 535 w 769"/>
                  <a:gd name="T77" fmla="*/ 479 h 498"/>
                  <a:gd name="T78" fmla="*/ 464 w 769"/>
                  <a:gd name="T79" fmla="*/ 492 h 498"/>
                  <a:gd name="T80" fmla="*/ 386 w 769"/>
                  <a:gd name="T81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9" h="498">
                    <a:moveTo>
                      <a:pt x="386" y="498"/>
                    </a:moveTo>
                    <a:lnTo>
                      <a:pt x="308" y="492"/>
                    </a:lnTo>
                    <a:lnTo>
                      <a:pt x="236" y="479"/>
                    </a:lnTo>
                    <a:lnTo>
                      <a:pt x="170" y="455"/>
                    </a:lnTo>
                    <a:lnTo>
                      <a:pt x="112" y="425"/>
                    </a:lnTo>
                    <a:lnTo>
                      <a:pt x="66" y="389"/>
                    </a:lnTo>
                    <a:lnTo>
                      <a:pt x="32" y="346"/>
                    </a:lnTo>
                    <a:lnTo>
                      <a:pt x="9" y="300"/>
                    </a:lnTo>
                    <a:lnTo>
                      <a:pt x="0" y="249"/>
                    </a:lnTo>
                    <a:lnTo>
                      <a:pt x="3" y="223"/>
                    </a:lnTo>
                    <a:lnTo>
                      <a:pt x="9" y="199"/>
                    </a:lnTo>
                    <a:lnTo>
                      <a:pt x="17" y="174"/>
                    </a:lnTo>
                    <a:lnTo>
                      <a:pt x="32" y="152"/>
                    </a:lnTo>
                    <a:lnTo>
                      <a:pt x="46" y="131"/>
                    </a:lnTo>
                    <a:lnTo>
                      <a:pt x="66" y="111"/>
                    </a:lnTo>
                    <a:lnTo>
                      <a:pt x="86" y="90"/>
                    </a:lnTo>
                    <a:lnTo>
                      <a:pt x="112" y="73"/>
                    </a:lnTo>
                    <a:lnTo>
                      <a:pt x="141" y="56"/>
                    </a:lnTo>
                    <a:lnTo>
                      <a:pt x="170" y="41"/>
                    </a:lnTo>
                    <a:lnTo>
                      <a:pt x="202" y="30"/>
                    </a:lnTo>
                    <a:lnTo>
                      <a:pt x="236" y="19"/>
                    </a:lnTo>
                    <a:lnTo>
                      <a:pt x="271" y="11"/>
                    </a:lnTo>
                    <a:lnTo>
                      <a:pt x="308" y="6"/>
                    </a:lnTo>
                    <a:lnTo>
                      <a:pt x="345" y="2"/>
                    </a:lnTo>
                    <a:lnTo>
                      <a:pt x="386" y="0"/>
                    </a:lnTo>
                    <a:lnTo>
                      <a:pt x="464" y="6"/>
                    </a:lnTo>
                    <a:lnTo>
                      <a:pt x="535" y="19"/>
                    </a:lnTo>
                    <a:lnTo>
                      <a:pt x="599" y="43"/>
                    </a:lnTo>
                    <a:lnTo>
                      <a:pt x="656" y="73"/>
                    </a:lnTo>
                    <a:lnTo>
                      <a:pt x="702" y="109"/>
                    </a:lnTo>
                    <a:lnTo>
                      <a:pt x="737" y="152"/>
                    </a:lnTo>
                    <a:lnTo>
                      <a:pt x="760" y="199"/>
                    </a:lnTo>
                    <a:lnTo>
                      <a:pt x="769" y="249"/>
                    </a:lnTo>
                    <a:lnTo>
                      <a:pt x="760" y="300"/>
                    </a:lnTo>
                    <a:lnTo>
                      <a:pt x="737" y="346"/>
                    </a:lnTo>
                    <a:lnTo>
                      <a:pt x="702" y="389"/>
                    </a:lnTo>
                    <a:lnTo>
                      <a:pt x="656" y="425"/>
                    </a:lnTo>
                    <a:lnTo>
                      <a:pt x="599" y="455"/>
                    </a:lnTo>
                    <a:lnTo>
                      <a:pt x="535" y="479"/>
                    </a:lnTo>
                    <a:lnTo>
                      <a:pt x="464" y="492"/>
                    </a:lnTo>
                    <a:lnTo>
                      <a:pt x="386" y="49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 flipH="1">
                <a:off x="6411913" y="6145213"/>
                <a:ext cx="1216025" cy="790575"/>
              </a:xfrm>
              <a:custGeom>
                <a:avLst/>
                <a:gdLst>
                  <a:gd name="T0" fmla="*/ 383 w 766"/>
                  <a:gd name="T1" fmla="*/ 498 h 498"/>
                  <a:gd name="T2" fmla="*/ 306 w 766"/>
                  <a:gd name="T3" fmla="*/ 492 h 498"/>
                  <a:gd name="T4" fmla="*/ 234 w 766"/>
                  <a:gd name="T5" fmla="*/ 479 h 498"/>
                  <a:gd name="T6" fmla="*/ 170 w 766"/>
                  <a:gd name="T7" fmla="*/ 455 h 498"/>
                  <a:gd name="T8" fmla="*/ 113 w 766"/>
                  <a:gd name="T9" fmla="*/ 425 h 498"/>
                  <a:gd name="T10" fmla="*/ 67 w 766"/>
                  <a:gd name="T11" fmla="*/ 389 h 498"/>
                  <a:gd name="T12" fmla="*/ 32 w 766"/>
                  <a:gd name="T13" fmla="*/ 346 h 498"/>
                  <a:gd name="T14" fmla="*/ 9 w 766"/>
                  <a:gd name="T15" fmla="*/ 300 h 498"/>
                  <a:gd name="T16" fmla="*/ 0 w 766"/>
                  <a:gd name="T17" fmla="*/ 249 h 498"/>
                  <a:gd name="T18" fmla="*/ 3 w 766"/>
                  <a:gd name="T19" fmla="*/ 223 h 498"/>
                  <a:gd name="T20" fmla="*/ 9 w 766"/>
                  <a:gd name="T21" fmla="*/ 199 h 498"/>
                  <a:gd name="T22" fmla="*/ 18 w 766"/>
                  <a:gd name="T23" fmla="*/ 174 h 498"/>
                  <a:gd name="T24" fmla="*/ 32 w 766"/>
                  <a:gd name="T25" fmla="*/ 152 h 498"/>
                  <a:gd name="T26" fmla="*/ 46 w 766"/>
                  <a:gd name="T27" fmla="*/ 131 h 498"/>
                  <a:gd name="T28" fmla="*/ 67 w 766"/>
                  <a:gd name="T29" fmla="*/ 111 h 498"/>
                  <a:gd name="T30" fmla="*/ 87 w 766"/>
                  <a:gd name="T31" fmla="*/ 90 h 498"/>
                  <a:gd name="T32" fmla="*/ 113 w 766"/>
                  <a:gd name="T33" fmla="*/ 73 h 498"/>
                  <a:gd name="T34" fmla="*/ 139 w 766"/>
                  <a:gd name="T35" fmla="*/ 56 h 498"/>
                  <a:gd name="T36" fmla="*/ 170 w 766"/>
                  <a:gd name="T37" fmla="*/ 41 h 498"/>
                  <a:gd name="T38" fmla="*/ 202 w 766"/>
                  <a:gd name="T39" fmla="*/ 30 h 498"/>
                  <a:gd name="T40" fmla="*/ 234 w 766"/>
                  <a:gd name="T41" fmla="*/ 19 h 498"/>
                  <a:gd name="T42" fmla="*/ 268 w 766"/>
                  <a:gd name="T43" fmla="*/ 11 h 498"/>
                  <a:gd name="T44" fmla="*/ 306 w 766"/>
                  <a:gd name="T45" fmla="*/ 6 h 498"/>
                  <a:gd name="T46" fmla="*/ 343 w 766"/>
                  <a:gd name="T47" fmla="*/ 2 h 498"/>
                  <a:gd name="T48" fmla="*/ 383 w 766"/>
                  <a:gd name="T49" fmla="*/ 0 h 498"/>
                  <a:gd name="T50" fmla="*/ 461 w 766"/>
                  <a:gd name="T51" fmla="*/ 6 h 498"/>
                  <a:gd name="T52" fmla="*/ 533 w 766"/>
                  <a:gd name="T53" fmla="*/ 19 h 498"/>
                  <a:gd name="T54" fmla="*/ 596 w 766"/>
                  <a:gd name="T55" fmla="*/ 43 h 498"/>
                  <a:gd name="T56" fmla="*/ 654 w 766"/>
                  <a:gd name="T57" fmla="*/ 73 h 498"/>
                  <a:gd name="T58" fmla="*/ 700 w 766"/>
                  <a:gd name="T59" fmla="*/ 109 h 498"/>
                  <a:gd name="T60" fmla="*/ 735 w 766"/>
                  <a:gd name="T61" fmla="*/ 152 h 498"/>
                  <a:gd name="T62" fmla="*/ 758 w 766"/>
                  <a:gd name="T63" fmla="*/ 199 h 498"/>
                  <a:gd name="T64" fmla="*/ 766 w 766"/>
                  <a:gd name="T65" fmla="*/ 249 h 498"/>
                  <a:gd name="T66" fmla="*/ 758 w 766"/>
                  <a:gd name="T67" fmla="*/ 300 h 498"/>
                  <a:gd name="T68" fmla="*/ 735 w 766"/>
                  <a:gd name="T69" fmla="*/ 346 h 498"/>
                  <a:gd name="T70" fmla="*/ 700 w 766"/>
                  <a:gd name="T71" fmla="*/ 389 h 498"/>
                  <a:gd name="T72" fmla="*/ 654 w 766"/>
                  <a:gd name="T73" fmla="*/ 425 h 498"/>
                  <a:gd name="T74" fmla="*/ 596 w 766"/>
                  <a:gd name="T75" fmla="*/ 455 h 498"/>
                  <a:gd name="T76" fmla="*/ 533 w 766"/>
                  <a:gd name="T77" fmla="*/ 479 h 498"/>
                  <a:gd name="T78" fmla="*/ 461 w 766"/>
                  <a:gd name="T79" fmla="*/ 492 h 498"/>
                  <a:gd name="T80" fmla="*/ 383 w 766"/>
                  <a:gd name="T81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6" h="498">
                    <a:moveTo>
                      <a:pt x="383" y="498"/>
                    </a:moveTo>
                    <a:lnTo>
                      <a:pt x="306" y="492"/>
                    </a:lnTo>
                    <a:lnTo>
                      <a:pt x="234" y="479"/>
                    </a:lnTo>
                    <a:lnTo>
                      <a:pt x="170" y="455"/>
                    </a:lnTo>
                    <a:lnTo>
                      <a:pt x="113" y="425"/>
                    </a:lnTo>
                    <a:lnTo>
                      <a:pt x="67" y="389"/>
                    </a:lnTo>
                    <a:lnTo>
                      <a:pt x="32" y="346"/>
                    </a:lnTo>
                    <a:lnTo>
                      <a:pt x="9" y="300"/>
                    </a:lnTo>
                    <a:lnTo>
                      <a:pt x="0" y="249"/>
                    </a:lnTo>
                    <a:lnTo>
                      <a:pt x="3" y="223"/>
                    </a:lnTo>
                    <a:lnTo>
                      <a:pt x="9" y="199"/>
                    </a:lnTo>
                    <a:lnTo>
                      <a:pt x="18" y="174"/>
                    </a:lnTo>
                    <a:lnTo>
                      <a:pt x="32" y="152"/>
                    </a:lnTo>
                    <a:lnTo>
                      <a:pt x="46" y="131"/>
                    </a:lnTo>
                    <a:lnTo>
                      <a:pt x="67" y="111"/>
                    </a:lnTo>
                    <a:lnTo>
                      <a:pt x="87" y="90"/>
                    </a:lnTo>
                    <a:lnTo>
                      <a:pt x="113" y="73"/>
                    </a:lnTo>
                    <a:lnTo>
                      <a:pt x="139" y="56"/>
                    </a:lnTo>
                    <a:lnTo>
                      <a:pt x="170" y="41"/>
                    </a:lnTo>
                    <a:lnTo>
                      <a:pt x="202" y="30"/>
                    </a:lnTo>
                    <a:lnTo>
                      <a:pt x="234" y="19"/>
                    </a:lnTo>
                    <a:lnTo>
                      <a:pt x="268" y="11"/>
                    </a:lnTo>
                    <a:lnTo>
                      <a:pt x="306" y="6"/>
                    </a:lnTo>
                    <a:lnTo>
                      <a:pt x="343" y="2"/>
                    </a:lnTo>
                    <a:lnTo>
                      <a:pt x="383" y="0"/>
                    </a:lnTo>
                    <a:lnTo>
                      <a:pt x="461" y="6"/>
                    </a:lnTo>
                    <a:lnTo>
                      <a:pt x="533" y="19"/>
                    </a:lnTo>
                    <a:lnTo>
                      <a:pt x="596" y="43"/>
                    </a:lnTo>
                    <a:lnTo>
                      <a:pt x="654" y="73"/>
                    </a:lnTo>
                    <a:lnTo>
                      <a:pt x="700" y="109"/>
                    </a:lnTo>
                    <a:lnTo>
                      <a:pt x="735" y="152"/>
                    </a:lnTo>
                    <a:lnTo>
                      <a:pt x="758" y="199"/>
                    </a:lnTo>
                    <a:lnTo>
                      <a:pt x="766" y="249"/>
                    </a:lnTo>
                    <a:lnTo>
                      <a:pt x="758" y="300"/>
                    </a:lnTo>
                    <a:lnTo>
                      <a:pt x="735" y="346"/>
                    </a:lnTo>
                    <a:lnTo>
                      <a:pt x="700" y="389"/>
                    </a:lnTo>
                    <a:lnTo>
                      <a:pt x="654" y="425"/>
                    </a:lnTo>
                    <a:lnTo>
                      <a:pt x="596" y="455"/>
                    </a:lnTo>
                    <a:lnTo>
                      <a:pt x="533" y="479"/>
                    </a:lnTo>
                    <a:lnTo>
                      <a:pt x="461" y="492"/>
                    </a:lnTo>
                    <a:lnTo>
                      <a:pt x="383" y="49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820791" y="2474567"/>
                <a:ext cx="1011861" cy="291244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7563979" y="2663687"/>
                <a:ext cx="1212273" cy="287327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2880414" y="5410200"/>
              <a:ext cx="5149850" cy="571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5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3"/>
                </a:solidFill>
              </a:rPr>
              <a:t>PRODUCTION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6216" y="2622576"/>
            <a:ext cx="5564401" cy="861420"/>
          </a:xfrm>
        </p:spPr>
        <p:txBody>
          <a:bodyPr/>
          <a:lstStyle/>
          <a:p>
            <a:r>
              <a:rPr lang="en-US" dirty="0" smtClean="0"/>
              <a:t>Using Production Center Resources to </a:t>
            </a:r>
            <a:r>
              <a:rPr lang="en-US" b="1" dirty="0" smtClean="0"/>
              <a:t>execute</a:t>
            </a:r>
            <a:r>
              <a:rPr lang="en-US" dirty="0" smtClean="0"/>
              <a:t> for you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4" y="3762062"/>
            <a:ext cx="2556336" cy="76950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8735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PRODUCTION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Using Production Center Resources to </a:t>
            </a:r>
            <a:r>
              <a:rPr lang="en-US" sz="2400" b="1" dirty="0"/>
              <a:t>execute </a:t>
            </a:r>
            <a:r>
              <a:rPr lang="en-US" sz="2400" dirty="0"/>
              <a:t>for you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52919"/>
            <a:ext cx="7748435" cy="4195481"/>
          </a:xfrm>
        </p:spPr>
        <p:txBody>
          <a:bodyPr/>
          <a:lstStyle/>
          <a:p>
            <a:r>
              <a:rPr lang="en-US" b="1" dirty="0"/>
              <a:t>ASP Production </a:t>
            </a:r>
            <a:r>
              <a:rPr lang="en-US" b="1" dirty="0" smtClean="0"/>
              <a:t>Services</a:t>
            </a:r>
            <a:r>
              <a:rPr lang="en-US" dirty="0"/>
              <a:t> (Operations) </a:t>
            </a:r>
            <a:endParaRPr lang="en-US" b="1" dirty="0"/>
          </a:p>
          <a:p>
            <a:pPr lvl="1"/>
            <a:r>
              <a:rPr lang="en-US" dirty="0"/>
              <a:t>Daily processing for over a 150 credit unions</a:t>
            </a:r>
          </a:p>
          <a:p>
            <a:pPr lvl="1"/>
            <a:r>
              <a:rPr lang="en-US" dirty="0"/>
              <a:t>Clients: CU*Answers</a:t>
            </a:r>
          </a:p>
          <a:p>
            <a:pPr lvl="1"/>
            <a:r>
              <a:rPr lang="en-US" dirty="0"/>
              <a:t>Why does this matter to you?</a:t>
            </a:r>
          </a:p>
          <a:p>
            <a:pPr lvl="2"/>
            <a:r>
              <a:rPr lang="en-US" dirty="0"/>
              <a:t>Processing at this scale has given us the expertise and understanding to assist you.</a:t>
            </a:r>
          </a:p>
          <a:p>
            <a:pPr lvl="2"/>
            <a:r>
              <a:rPr lang="en-US" dirty="0"/>
              <a:t>Demonstrates our ability to handle your business effectively, consistently, and securely on a larger scale.</a:t>
            </a:r>
          </a:p>
          <a:p>
            <a:r>
              <a:rPr lang="en-US" b="1" dirty="0" smtClean="0"/>
              <a:t>Standby </a:t>
            </a:r>
            <a:r>
              <a:rPr lang="en-US" b="1" dirty="0"/>
              <a:t>Remote Operations</a:t>
            </a:r>
          </a:p>
          <a:p>
            <a:pPr lvl="1"/>
            <a:r>
              <a:rPr lang="en-US" dirty="0" err="1"/>
              <a:t>OpsEngine</a:t>
            </a:r>
            <a:r>
              <a:rPr lang="en-US" dirty="0"/>
              <a:t> is your backup </a:t>
            </a:r>
            <a:r>
              <a:rPr lang="en-US" dirty="0" smtClean="0"/>
              <a:t>Operator: they </a:t>
            </a:r>
            <a:r>
              <a:rPr lang="en-US" dirty="0"/>
              <a:t>have your run sheets, are trained on your nightly processing, and fill in for your operator when </a:t>
            </a:r>
            <a:r>
              <a:rPr lang="en-US" dirty="0" smtClean="0"/>
              <a:t>needed</a:t>
            </a:r>
            <a:endParaRPr lang="en-US" dirty="0"/>
          </a:p>
          <a:p>
            <a:pPr lvl="1"/>
            <a:r>
              <a:rPr lang="en-US" dirty="0"/>
              <a:t>Cover vacations and emergencies, part of your business continuity plan</a:t>
            </a:r>
          </a:p>
          <a:p>
            <a:pPr lvl="1"/>
            <a:r>
              <a:rPr lang="en-US" dirty="0"/>
              <a:t>Participants: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4687398"/>
            <a:ext cx="517387" cy="517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5034093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PRODUCTION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sz="2400" dirty="0"/>
              <a:t>Using Production Center Resources to </a:t>
            </a:r>
            <a:r>
              <a:rPr lang="en-US" sz="2400" b="1" dirty="0"/>
              <a:t>execute</a:t>
            </a:r>
            <a:r>
              <a:rPr lang="en-US" sz="2400" dirty="0"/>
              <a:t> for you</a:t>
            </a:r>
            <a:r>
              <a:rPr lang="en-US" sz="2800" dirty="0"/>
              <a:t/>
            </a:r>
            <a:br>
              <a:rPr lang="en-US" sz="2800" dirty="0"/>
            </a:b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ACH Continuity Partner </a:t>
            </a:r>
            <a:r>
              <a:rPr lang="en-US" dirty="0"/>
              <a:t>(previously known as Buddy Bank)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/>
              <a:t>Acquire your ACH files in recovery situations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/>
              <a:t>Part of your BCRS plan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/>
              <a:t>Participants: 10</a:t>
            </a:r>
          </a:p>
          <a:p>
            <a:r>
              <a:rPr lang="en-US" b="1" dirty="0"/>
              <a:t>ACH Partner Processing 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 err="1"/>
              <a:t>OpsEngine</a:t>
            </a:r>
            <a:r>
              <a:rPr lang="en-US" dirty="0"/>
              <a:t> becomes your morning FRB operator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/>
              <a:t>Would your members like access to their ACH monies before your operator gets to work in the morning?  ACH files are received and processed before your staff even arrives</a:t>
            </a:r>
          </a:p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r>
              <a:rPr lang="en-US" dirty="0"/>
              <a:t>Participants: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703421"/>
            <a:ext cx="517387" cy="517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050116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Our Network of Self-Processors</a:t>
            </a:r>
          </a:p>
          <a:p>
            <a:r>
              <a:rPr lang="en-US" dirty="0" smtClean="0"/>
              <a:t>IBM Review</a:t>
            </a:r>
          </a:p>
          <a:p>
            <a:r>
              <a:rPr lang="en-US" dirty="0" smtClean="0"/>
              <a:t>Production Center Review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/>
              <a:t>CU*BASE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High Availability, Production Redundancy and Business Continuity</a:t>
            </a:r>
          </a:p>
          <a:p>
            <a:r>
              <a:rPr lang="en-US" dirty="0" smtClean="0"/>
              <a:t>What’s on the Horizon?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PRODUCTION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sz="2400" dirty="0"/>
              <a:t>Using Production Center Resources to </a:t>
            </a:r>
            <a:r>
              <a:rPr lang="en-US" sz="2400" b="1" dirty="0"/>
              <a:t>execute</a:t>
            </a:r>
            <a:r>
              <a:rPr lang="en-US" sz="2400" dirty="0"/>
              <a:t> for you</a:t>
            </a:r>
            <a:r>
              <a:rPr lang="en-US" sz="2800" dirty="0"/>
              <a:t/>
            </a:r>
            <a:br>
              <a:rPr lang="en-US" sz="2800" dirty="0"/>
            </a:b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CU*Archive Services</a:t>
            </a:r>
          </a:p>
          <a:p>
            <a:pPr lvl="1"/>
            <a:r>
              <a:rPr lang="en-US" dirty="0"/>
              <a:t>Store archival data to storage media</a:t>
            </a:r>
          </a:p>
          <a:p>
            <a:pPr lvl="1"/>
            <a:r>
              <a:rPr lang="en-US" dirty="0"/>
              <a:t>Reports, Member, Credit Card and Mortgage Statements, Teller Receipts, Taxes</a:t>
            </a:r>
          </a:p>
          <a:p>
            <a:pPr lvl="1"/>
            <a:r>
              <a:rPr lang="en-US" dirty="0"/>
              <a:t>Participants: 4</a:t>
            </a:r>
          </a:p>
          <a:p>
            <a:r>
              <a:rPr lang="en-US" b="1" dirty="0"/>
              <a:t>Full Remote Operations</a:t>
            </a:r>
          </a:p>
          <a:p>
            <a:pPr lvl="1"/>
            <a:r>
              <a:rPr lang="en-US" dirty="0"/>
              <a:t>Production Services applied to your business. </a:t>
            </a:r>
          </a:p>
          <a:p>
            <a:pPr lvl="1"/>
            <a:r>
              <a:rPr lang="en-US" dirty="0" err="1"/>
              <a:t>OpsEngine</a:t>
            </a:r>
            <a:r>
              <a:rPr lang="en-US" dirty="0"/>
              <a:t> is your IT Operator, running your CU*BASE back office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703421"/>
            <a:ext cx="517387" cy="517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050116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3"/>
                </a:solidFill>
              </a:rPr>
              <a:t>TOOLS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Leading edge </a:t>
            </a:r>
            <a:r>
              <a:rPr lang="en-US" b="1" dirty="0"/>
              <a:t>products</a:t>
            </a:r>
            <a:r>
              <a:rPr lang="en-US" dirty="0"/>
              <a:t> to augment and enhance your data center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4" y="3762062"/>
            <a:ext cx="2556336" cy="76950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12964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TOOLS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sz="2400" dirty="0"/>
              <a:t>Leading edge </a:t>
            </a:r>
            <a:r>
              <a:rPr lang="en-US" sz="2400" b="1" dirty="0"/>
              <a:t>products</a:t>
            </a:r>
            <a:r>
              <a:rPr lang="en-US" sz="2400" dirty="0"/>
              <a:t> to augment and enhance your data center operations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82B3D"/>
              </a:buClr>
            </a:pPr>
            <a:r>
              <a:rPr lang="en-US" b="1" dirty="0" err="1"/>
              <a:t>OpsEngine</a:t>
            </a:r>
            <a:r>
              <a:rPr lang="en-US" b="1" dirty="0"/>
              <a:t> Automation Suite </a:t>
            </a:r>
            <a:r>
              <a:rPr lang="en-US" sz="1600" i="1" dirty="0"/>
              <a:t>powered by </a:t>
            </a:r>
            <a:r>
              <a:rPr lang="en-US" sz="1600" i="1" dirty="0" err="1"/>
              <a:t>HelpSystems</a:t>
            </a:r>
            <a:r>
              <a:rPr lang="en-US" sz="1600" i="1" dirty="0"/>
              <a:t> Robot</a:t>
            </a:r>
          </a:p>
          <a:p>
            <a:pPr lvl="1"/>
            <a:r>
              <a:rPr lang="en-US" dirty="0"/>
              <a:t>Optimized End-of-Day/Beginning-of-Day processing lets you end your day and let your system do the work of nightly processing</a:t>
            </a:r>
          </a:p>
          <a:p>
            <a:pPr lvl="1"/>
            <a:r>
              <a:rPr lang="en-US" dirty="0"/>
              <a:t>System message and resource monitoring catches issues as they arise</a:t>
            </a:r>
          </a:p>
          <a:p>
            <a:pPr lvl="1"/>
            <a:r>
              <a:rPr lang="en-US" dirty="0"/>
              <a:t>E-mail alerts keep your team on top of the system even when you are away from your desk – or your office</a:t>
            </a:r>
          </a:p>
          <a:p>
            <a:pPr lvl="1"/>
            <a:r>
              <a:rPr lang="en-US" dirty="0"/>
              <a:t>Participants: 8</a:t>
            </a:r>
          </a:p>
          <a:p>
            <a:pPr lvl="0"/>
            <a:r>
              <a:rPr lang="en-US" b="1" dirty="0" err="1"/>
              <a:t>DefenseMD</a:t>
            </a:r>
            <a:r>
              <a:rPr lang="en-US" dirty="0"/>
              <a:t> </a:t>
            </a:r>
            <a:r>
              <a:rPr lang="en-US" sz="1600" i="1" dirty="0"/>
              <a:t>powered by Townsend Security Alliance Encryption</a:t>
            </a:r>
          </a:p>
          <a:p>
            <a:pPr lvl="1"/>
            <a:r>
              <a:rPr lang="en-US" dirty="0"/>
              <a:t>Tools to encrypt media (tape backup data)</a:t>
            </a:r>
          </a:p>
          <a:p>
            <a:pPr lvl="1"/>
            <a:r>
              <a:rPr lang="en-US" dirty="0"/>
              <a:t>Ensure privacy and security of member data off-system</a:t>
            </a:r>
          </a:p>
          <a:p>
            <a:pPr lvl="1"/>
            <a:r>
              <a:rPr lang="en-US" dirty="0"/>
              <a:t>Participants: 12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4071169"/>
            <a:ext cx="517387" cy="517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417864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TOOLS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sz="2400" dirty="0"/>
              <a:t>Leading edge </a:t>
            </a:r>
            <a:r>
              <a:rPr lang="en-US" sz="2400" b="1" dirty="0"/>
              <a:t>products</a:t>
            </a:r>
            <a:r>
              <a:rPr lang="en-US" sz="2400" dirty="0"/>
              <a:t> to augment and enhance your data center operations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DefenseDB</a:t>
            </a:r>
            <a:r>
              <a:rPr lang="en-US" b="1" dirty="0"/>
              <a:t> </a:t>
            </a:r>
            <a:r>
              <a:rPr lang="en-US" sz="1600" i="1" dirty="0"/>
              <a:t>powered by </a:t>
            </a:r>
            <a:r>
              <a:rPr lang="en-US" sz="1600" i="1" dirty="0" err="1"/>
              <a:t>Linoma</a:t>
            </a:r>
            <a:r>
              <a:rPr lang="en-US" sz="1600" i="1" dirty="0"/>
              <a:t> Crypto Complete</a:t>
            </a:r>
            <a:endParaRPr lang="en-US" i="1" dirty="0"/>
          </a:p>
          <a:p>
            <a:pPr lvl="1"/>
            <a:r>
              <a:rPr lang="en-US" dirty="0"/>
              <a:t>Tools to encrypt plastic card data at rest (on disk)</a:t>
            </a:r>
          </a:p>
          <a:p>
            <a:pPr lvl="1"/>
            <a:r>
              <a:rPr lang="en-US" dirty="0"/>
              <a:t>Meets PCI compliance requirements</a:t>
            </a:r>
          </a:p>
          <a:p>
            <a:pPr lvl="1"/>
            <a:r>
              <a:rPr lang="en-US" dirty="0"/>
              <a:t>Ensure privacy and security of PANs, even for CU employees </a:t>
            </a:r>
          </a:p>
          <a:p>
            <a:pPr lvl="1"/>
            <a:r>
              <a:rPr lang="en-US" dirty="0"/>
              <a:t>Participants: 4</a:t>
            </a:r>
          </a:p>
          <a:p>
            <a:r>
              <a:rPr lang="en-US" b="1" dirty="0" err="1"/>
              <a:t>i</a:t>
            </a:r>
            <a:r>
              <a:rPr lang="en-US" b="1" dirty="0"/>
              <a:t>-Shield Security </a:t>
            </a:r>
            <a:r>
              <a:rPr lang="en-US" sz="1600" i="1" dirty="0"/>
              <a:t>powered by </a:t>
            </a:r>
            <a:r>
              <a:rPr lang="en-US" sz="1600" i="1" dirty="0" err="1"/>
              <a:t>SeaSoft</a:t>
            </a:r>
            <a:r>
              <a:rPr lang="en-US" sz="1600" i="1" dirty="0"/>
              <a:t> Firewall </a:t>
            </a:r>
          </a:p>
          <a:p>
            <a:pPr lvl="1"/>
            <a:r>
              <a:rPr lang="en-US" dirty="0"/>
              <a:t>Controls uploads and downloads of data from core system</a:t>
            </a:r>
          </a:p>
          <a:p>
            <a:pPr lvl="1"/>
            <a:r>
              <a:rPr lang="en-US" dirty="0"/>
              <a:t>Helps prevent system intrusion and data theft</a:t>
            </a:r>
          </a:p>
          <a:p>
            <a:pPr lvl="1"/>
            <a:r>
              <a:rPr lang="en-US" dirty="0"/>
              <a:t>Daily and monthly activity reports for use by internal/external audits</a:t>
            </a:r>
          </a:p>
          <a:p>
            <a:pPr lvl="1"/>
            <a:r>
              <a:rPr lang="en-US" dirty="0"/>
              <a:t>Participants: 3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703421"/>
            <a:ext cx="517387" cy="517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050116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TOOLS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Leading edge </a:t>
            </a:r>
            <a:r>
              <a:rPr lang="en-US" sz="2400" b="1" dirty="0"/>
              <a:t>products</a:t>
            </a:r>
            <a:r>
              <a:rPr lang="en-US" sz="2400" dirty="0"/>
              <a:t> to augment and enhance your data center operations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82B3D"/>
              </a:buClr>
            </a:pPr>
            <a:r>
              <a:rPr lang="en-US" b="1" dirty="0"/>
              <a:t>OPER Audit </a:t>
            </a:r>
            <a:r>
              <a:rPr lang="en-US" sz="1600" i="1" dirty="0"/>
              <a:t>powered by </a:t>
            </a:r>
            <a:r>
              <a:rPr lang="en-US" sz="1600" i="1" dirty="0" err="1"/>
              <a:t>SeaSoft</a:t>
            </a:r>
            <a:r>
              <a:rPr lang="en-US" sz="1600" i="1" dirty="0"/>
              <a:t> </a:t>
            </a:r>
            <a:r>
              <a:rPr lang="en-US" sz="1600" i="1" dirty="0" err="1"/>
              <a:t>iSecurity</a:t>
            </a:r>
            <a:r>
              <a:rPr lang="en-US" sz="1600" i="1" dirty="0"/>
              <a:t> Audit</a:t>
            </a:r>
          </a:p>
          <a:p>
            <a:pPr lvl="1"/>
            <a:r>
              <a:rPr lang="en-US" dirty="0"/>
              <a:t>Provides real-time monitoring of system related activities</a:t>
            </a:r>
          </a:p>
          <a:p>
            <a:pPr lvl="1"/>
            <a:r>
              <a:rPr lang="en-US" dirty="0"/>
              <a:t>Initiates responses to potential threat</a:t>
            </a:r>
          </a:p>
          <a:p>
            <a:pPr lvl="1"/>
            <a:r>
              <a:rPr lang="en-US" dirty="0"/>
              <a:t>Examples: Repeated failed sign-on attempts, system value changes (i.e. password controls, system date/time)</a:t>
            </a:r>
          </a:p>
          <a:p>
            <a:pPr lvl="1"/>
            <a:r>
              <a:rPr lang="en-US" dirty="0" smtClean="0"/>
              <a:t>Participants: 2</a:t>
            </a:r>
          </a:p>
          <a:p>
            <a:pPr lvl="0">
              <a:buClr>
                <a:srgbClr val="A82B3D"/>
              </a:buClr>
            </a:pPr>
            <a:r>
              <a:rPr lang="en-US" b="1" dirty="0"/>
              <a:t>Recover Now! </a:t>
            </a:r>
            <a:r>
              <a:rPr lang="en-US" sz="1600" i="1" dirty="0"/>
              <a:t>powered by Vision Solutions</a:t>
            </a:r>
          </a:p>
          <a:p>
            <a:pPr lvl="1"/>
            <a:r>
              <a:rPr lang="en-US" dirty="0"/>
              <a:t>Allows restoration of data to previous point in time</a:t>
            </a:r>
          </a:p>
          <a:p>
            <a:pPr lvl="1"/>
            <a:r>
              <a:rPr lang="en-US" dirty="0"/>
              <a:t>Tool has been </a:t>
            </a:r>
            <a:r>
              <a:rPr lang="en-US" dirty="0" err="1"/>
              <a:t>sunsetted</a:t>
            </a:r>
            <a:r>
              <a:rPr lang="en-US" dirty="0"/>
              <a:t>; CU*Answers looking for similar product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971774"/>
            <a:ext cx="517387" cy="517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318469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3"/>
                </a:solidFill>
              </a:rPr>
              <a:t>SERVICES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Assorted support, training, education and planning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4" y="3762062"/>
            <a:ext cx="2556336" cy="76950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6262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SERVICES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sz="2400" dirty="0"/>
              <a:t>Assorted support, training, education and planning opportunities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</a:t>
            </a:r>
            <a:r>
              <a:rPr lang="en-US" b="1" dirty="0"/>
              <a:t>-Plan</a:t>
            </a:r>
          </a:p>
          <a:p>
            <a:pPr lvl="1"/>
            <a:r>
              <a:rPr lang="en-US" dirty="0"/>
              <a:t>Comprehensive support plan for your system</a:t>
            </a:r>
          </a:p>
          <a:p>
            <a:pPr lvl="1"/>
            <a:r>
              <a:rPr lang="en-US" dirty="0"/>
              <a:t>Data replication monitoring and management</a:t>
            </a:r>
          </a:p>
          <a:p>
            <a:pPr lvl="1"/>
            <a:r>
              <a:rPr lang="en-US" dirty="0"/>
              <a:t>OS release and PTF management</a:t>
            </a:r>
          </a:p>
          <a:p>
            <a:pPr lvl="1"/>
            <a:r>
              <a:rPr lang="en-US" dirty="0"/>
              <a:t>Participants: 11</a:t>
            </a:r>
          </a:p>
          <a:p>
            <a:r>
              <a:rPr lang="en-US" b="1" dirty="0"/>
              <a:t>Automation Support</a:t>
            </a:r>
          </a:p>
          <a:p>
            <a:pPr lvl="1"/>
            <a:r>
              <a:rPr lang="en-US" dirty="0"/>
              <a:t>All the “under-the-hood” support and upkeep for your automation suite</a:t>
            </a:r>
          </a:p>
          <a:p>
            <a:pPr lvl="1"/>
            <a:r>
              <a:rPr lang="en-US" dirty="0"/>
              <a:t>Configuration changes and application updates, job and resource monitor maintenance</a:t>
            </a:r>
          </a:p>
          <a:p>
            <a:pPr lvl="1"/>
            <a:r>
              <a:rPr lang="en-US" dirty="0"/>
              <a:t>Calendars, date objects, OS/Release/System Maintenance support, license updates</a:t>
            </a:r>
          </a:p>
          <a:p>
            <a:pPr lvl="1"/>
            <a:r>
              <a:rPr lang="en-US" dirty="0"/>
              <a:t>Participants: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534454"/>
            <a:ext cx="517387" cy="517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3881149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SERVICES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sz="2400" dirty="0"/>
              <a:t>Assorted support, training, education and planning opportunities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Programming Services</a:t>
            </a:r>
          </a:p>
          <a:p>
            <a:pPr lvl="1"/>
            <a:r>
              <a:rPr lang="en-US" dirty="0"/>
              <a:t>Sometimes you just have to do things your own way; that’s where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customized </a:t>
            </a:r>
            <a:r>
              <a:rPr lang="en-US" dirty="0"/>
              <a:t>process programming comes in</a:t>
            </a:r>
          </a:p>
          <a:p>
            <a:pPr lvl="1"/>
            <a:r>
              <a:rPr lang="en-US" dirty="0"/>
              <a:t>Adapt CU*BASE GOLD processes and custom jobs to automation</a:t>
            </a:r>
          </a:p>
          <a:p>
            <a:pPr lvl="1"/>
            <a:r>
              <a:rPr lang="en-US" dirty="0"/>
              <a:t>Change a process to fit your environment</a:t>
            </a:r>
          </a:p>
          <a:p>
            <a:r>
              <a:rPr lang="en-US" b="1" dirty="0"/>
              <a:t>Processing Audit / Workflow Review</a:t>
            </a:r>
          </a:p>
          <a:p>
            <a:pPr lvl="1"/>
            <a:r>
              <a:rPr lang="en-US" dirty="0"/>
              <a:t>Have you ever wondered if you are working as effectively as 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</a:t>
            </a:r>
            <a:r>
              <a:rPr lang="en-US" dirty="0"/>
              <a:t>be? What standards and best practices should you be using?</a:t>
            </a:r>
          </a:p>
          <a:p>
            <a:pPr lvl="1"/>
            <a:r>
              <a:rPr lang="en-US" dirty="0"/>
              <a:t>Engage our experts – we’ll review your processes and data center operation and look at process, security, recovery strategy, and policy review</a:t>
            </a:r>
          </a:p>
          <a:p>
            <a:pPr lvl="1"/>
            <a:r>
              <a:rPr lang="en-US" dirty="0"/>
              <a:t>We’ll help you document your data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653725"/>
            <a:ext cx="517387" cy="517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4000420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OpsEngine</a:t>
            </a:r>
            <a:r>
              <a:rPr lang="en-US" dirty="0"/>
              <a:t>: </a:t>
            </a:r>
            <a:r>
              <a:rPr lang="en-US" dirty="0">
                <a:solidFill>
                  <a:schemeClr val="accent3"/>
                </a:solidFill>
              </a:rPr>
              <a:t>SERVICES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sz="2400" dirty="0"/>
              <a:t>Assorted support, training, education and planning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look at your operations department, are there procedures or best practices that you are not doing?  Are there tasks that you are struggling with (timing, resources, etc.)?  </a:t>
            </a:r>
            <a:r>
              <a:rPr lang="en-US" dirty="0" smtClean="0"/>
              <a:t>How </a:t>
            </a:r>
            <a:r>
              <a:rPr lang="en-US" dirty="0"/>
              <a:t>can CU*Answers help?</a:t>
            </a:r>
          </a:p>
          <a:p>
            <a:r>
              <a:rPr lang="en-US" b="1" dirty="0"/>
              <a:t>ISO Purges </a:t>
            </a:r>
            <a:endParaRPr lang="en-US" b="1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valuable task needs to be performed to keep your system lean and </a:t>
            </a:r>
            <a:r>
              <a:rPr lang="en-US" dirty="0" smtClean="0"/>
              <a:t>mean, but </a:t>
            </a:r>
            <a:r>
              <a:rPr lang="en-US" dirty="0"/>
              <a:t>it needs to be run during off </a:t>
            </a:r>
            <a:r>
              <a:rPr lang="en-US" dirty="0" smtClean="0"/>
              <a:t>hours . . . want </a:t>
            </a:r>
            <a:r>
              <a:rPr lang="en-US" dirty="0"/>
              <a:t>CU*Answers operators to run it for you?</a:t>
            </a:r>
          </a:p>
          <a:p>
            <a:r>
              <a:rPr lang="en-US" b="1" dirty="0"/>
              <a:t>G/L History and Check Master Purge </a:t>
            </a:r>
            <a:endParaRPr lang="en-US" b="1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jobs need to be performed when your employees are not using </a:t>
            </a:r>
            <a:r>
              <a:rPr lang="en-US" dirty="0" smtClean="0"/>
              <a:t>CU*BASE . . . want off-hours help?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other maintenance and upkeep do you need a hand with?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05" y="5989706"/>
            <a:ext cx="517387" cy="517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55" y="6336401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/>
                </a:solidFill>
              </a:rPr>
              <a:t>SERVICES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sz="2400" dirty="0"/>
              <a:t>Assorted support, training, education and planning opportunities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Backup Assessment</a:t>
            </a:r>
          </a:p>
          <a:p>
            <a:pPr lvl="1"/>
            <a:r>
              <a:rPr lang="en-US" dirty="0" smtClean="0"/>
              <a:t>Complete review of your backup and data recovery processes</a:t>
            </a:r>
          </a:p>
          <a:p>
            <a:pPr lvl="1"/>
            <a:r>
              <a:rPr lang="en-US" dirty="0" smtClean="0"/>
              <a:t>Documentation review</a:t>
            </a:r>
          </a:p>
          <a:p>
            <a:pPr lvl="1"/>
            <a:r>
              <a:rPr lang="en-US" dirty="0" smtClean="0"/>
              <a:t>Media cycle recommendations</a:t>
            </a:r>
            <a:endParaRPr lang="en-US" dirty="0"/>
          </a:p>
          <a:p>
            <a:r>
              <a:rPr lang="en-US" b="1" dirty="0" err="1" smtClean="0"/>
              <a:t>OpsEngine</a:t>
            </a:r>
            <a:r>
              <a:rPr lang="en-US" b="1" dirty="0" smtClean="0"/>
              <a:t> Training</a:t>
            </a:r>
          </a:p>
          <a:p>
            <a:pPr lvl="1"/>
            <a:r>
              <a:rPr lang="en-US" dirty="0" smtClean="0"/>
              <a:t>Onsite or online</a:t>
            </a:r>
          </a:p>
          <a:p>
            <a:pPr lvl="1"/>
            <a:r>
              <a:rPr lang="en-US" dirty="0" smtClean="0"/>
              <a:t>Operator training – get your operator schooled  by our production center professionals</a:t>
            </a:r>
            <a:endParaRPr lang="en-US" dirty="0"/>
          </a:p>
          <a:p>
            <a:pPr lvl="1"/>
            <a:r>
              <a:rPr lang="en-US" dirty="0" smtClean="0"/>
              <a:t>Automation training – how your jobs run, best practices and standards, what’s under the hood</a:t>
            </a:r>
          </a:p>
          <a:p>
            <a:pPr lvl="1"/>
            <a:r>
              <a:rPr lang="en-US" dirty="0" smtClean="0"/>
              <a:t>ISO Environment  Operations</a:t>
            </a:r>
          </a:p>
          <a:p>
            <a:pPr lvl="1"/>
            <a:r>
              <a:rPr lang="en-US" dirty="0" smtClean="0"/>
              <a:t>CU*BASE Operator </a:t>
            </a:r>
            <a:r>
              <a:rPr lang="en-US" dirty="0"/>
              <a:t>Edition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Special Requests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Get certified in 2015! </a:t>
            </a:r>
            <a:endParaRPr lang="en-US" sz="2400" dirty="0" smtClean="0"/>
          </a:p>
          <a:p>
            <a:r>
              <a:rPr lang="en-US" dirty="0" smtClean="0"/>
              <a:t>Ask </a:t>
            </a:r>
            <a:r>
              <a:rPr lang="en-US" dirty="0"/>
              <a:t>for a </a:t>
            </a:r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2052919"/>
            <a:ext cx="517387" cy="517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2399614"/>
            <a:ext cx="264937" cy="34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70" y="3494698"/>
            <a:ext cx="517387" cy="517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0" y="3841393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warm up your vocal cords.  Give us your: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Title or position</a:t>
            </a:r>
          </a:p>
          <a:p>
            <a:r>
              <a:rPr lang="en-US" dirty="0"/>
              <a:t>Credit Union or CUSO</a:t>
            </a:r>
          </a:p>
          <a:p>
            <a:r>
              <a:rPr lang="en-US" dirty="0" smtClean="0"/>
              <a:t>City and state</a:t>
            </a:r>
            <a:endParaRPr lang="en-US" dirty="0"/>
          </a:p>
          <a:p>
            <a:r>
              <a:rPr lang="en-US" dirty="0"/>
              <a:t>What new items did you put in your 2015 budget directly related to your IBM investment or your Operations Department?</a:t>
            </a:r>
          </a:p>
          <a:p>
            <a:r>
              <a:rPr lang="en-US" dirty="0"/>
              <a:t>What’s on your mind?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your biggest pain point you have that we might help with?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something you want to learn today?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OpsEngine</a:t>
            </a:r>
            <a:r>
              <a:rPr lang="en-US" dirty="0" smtClean="0"/>
              <a:t>: What it’s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PRODUCTION</a:t>
            </a:r>
          </a:p>
          <a:p>
            <a:r>
              <a:rPr lang="en-US" smtClean="0"/>
              <a:t>TOOLS</a:t>
            </a:r>
          </a:p>
          <a:p>
            <a:r>
              <a:rPr lang="en-US" smtClean="0"/>
              <a:t>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4" y="3762062"/>
            <a:ext cx="2556336" cy="769505"/>
          </a:xfrm>
          <a:prstGeom prst="rect">
            <a:avLst/>
          </a:prstGeom>
          <a:noFill/>
          <a:effectLst/>
        </p:spPr>
      </p:pic>
      <p:sp>
        <p:nvSpPr>
          <p:cNvPr id="9" name="Explosion 1 8"/>
          <p:cNvSpPr/>
          <p:nvPr/>
        </p:nvSpPr>
        <p:spPr>
          <a:xfrm>
            <a:off x="1968737" y="2752717"/>
            <a:ext cx="4414201" cy="3889772"/>
          </a:xfrm>
          <a:prstGeom prst="irregularSeal1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Prices will be changing in </a:t>
            </a:r>
            <a:r>
              <a:rPr lang="en-US" sz="2800" dirty="0" smtClean="0"/>
              <a:t>2015!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28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CU*BASE Operator Edition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Built specifically for the CU*Answers data center community, geared for </a:t>
            </a:r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3" y="3221461"/>
            <a:ext cx="2930592" cy="11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5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update on Operator Edition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first specialized module from CU*Answers, built specifically for the CU*Answers data center community, geared for self-processors, and built for production by production staff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an integral part of the CU*Answers Production Center Offering</a:t>
            </a:r>
          </a:p>
          <a:p>
            <a:pPr marL="0" indent="0">
              <a:buNone/>
            </a:pPr>
            <a:r>
              <a:rPr lang="en-US" dirty="0"/>
              <a:t>It is not optional – you will get this!</a:t>
            </a:r>
          </a:p>
          <a:p>
            <a:pPr marL="0" indent="0">
              <a:buNone/>
            </a:pPr>
            <a:r>
              <a:rPr lang="en-US" dirty="0"/>
              <a:t>As existing self-processors, CU*Answers is </a:t>
            </a:r>
            <a:r>
              <a:rPr lang="en-US" b="1" dirty="0"/>
              <a:t>giving this to you for </a:t>
            </a:r>
            <a:r>
              <a:rPr lang="en-US" b="1" dirty="0" smtClean="0"/>
              <a:t>free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2733262" y="5676900"/>
            <a:ext cx="5659852" cy="9465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This will change the way we use our applications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credit unions and data </a:t>
            </a:r>
            <a:r>
              <a:rPr lang="en-US" dirty="0" smtClean="0"/>
              <a:t>centers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Operator Edition is a new, central interface for daily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1" y="5845996"/>
            <a:ext cx="1943602" cy="7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update </a:t>
            </a:r>
            <a:r>
              <a:rPr lang="en-US" dirty="0"/>
              <a:t>on </a:t>
            </a:r>
            <a:r>
              <a:rPr lang="en-US" dirty="0" smtClean="0"/>
              <a:t>Operator </a:t>
            </a:r>
            <a:r>
              <a:rPr lang="en-US" dirty="0"/>
              <a:t>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new GOLD look</a:t>
            </a:r>
          </a:p>
          <a:p>
            <a:r>
              <a:rPr lang="en-US" dirty="0" smtClean="0"/>
              <a:t>Centralized, aggregated data center processes</a:t>
            </a:r>
          </a:p>
          <a:p>
            <a:r>
              <a:rPr lang="en-US" dirty="0" smtClean="0"/>
              <a:t>A distinctive and specialized product designed specifically for your data center staff</a:t>
            </a:r>
          </a:p>
          <a:p>
            <a:r>
              <a:rPr lang="en-US" dirty="0" smtClean="0"/>
              <a:t>New menu systems and features</a:t>
            </a:r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Built for the Data Center</a:t>
            </a:r>
          </a:p>
          <a:p>
            <a:r>
              <a:rPr lang="en-US" dirty="0"/>
              <a:t>Online </a:t>
            </a:r>
            <a:r>
              <a:rPr lang="en-US" dirty="0" smtClean="0"/>
              <a:t>Help</a:t>
            </a:r>
            <a:endParaRPr lang="en-US" dirty="0"/>
          </a:p>
          <a:p>
            <a:r>
              <a:rPr lang="en-US" dirty="0"/>
              <a:t>Security for processes</a:t>
            </a:r>
          </a:p>
          <a:p>
            <a:r>
              <a:rPr lang="en-US" dirty="0"/>
              <a:t>Integration with </a:t>
            </a:r>
            <a:r>
              <a:rPr lang="en-US" dirty="0" err="1"/>
              <a:t>ToolBox</a:t>
            </a:r>
            <a:endParaRPr lang="en-US" dirty="0"/>
          </a:p>
          <a:p>
            <a:pPr lvl="1"/>
            <a:r>
              <a:rPr lang="en-US" dirty="0"/>
              <a:t>Secure your command line</a:t>
            </a:r>
          </a:p>
          <a:p>
            <a:pPr lvl="1"/>
            <a:r>
              <a:rPr lang="en-US" dirty="0"/>
              <a:t>Familiar user interface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16018" y="5676900"/>
            <a:ext cx="4477096" cy="946537"/>
          </a:xfrm>
        </p:spPr>
        <p:txBody>
          <a:bodyPr/>
          <a:lstStyle/>
          <a:p>
            <a:r>
              <a:rPr lang="en-US" dirty="0"/>
              <a:t>Think of CU*BASE GOLD as the CU*BASE application for the front office; then picture a version of GOLD for your data center </a:t>
            </a:r>
            <a:r>
              <a:rPr lang="en-US" dirty="0" smtClean="0"/>
              <a:t>operations</a:t>
            </a:r>
            <a:endParaRPr lang="en-US" dirty="0"/>
          </a:p>
          <a:p>
            <a:r>
              <a:rPr lang="en-US" sz="2000" dirty="0"/>
              <a:t> A new look, a new focus, a new </a:t>
            </a:r>
            <a:r>
              <a:rPr lang="en-US" sz="2000" dirty="0" smtClean="0"/>
              <a:t>brand...watch for it in 2015!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1" y="5845996"/>
            <a:ext cx="1943602" cy="7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CU*BASE </a:t>
            </a:r>
            <a:r>
              <a:rPr lang="en-US" dirty="0" err="1" smtClean="0"/>
              <a:t>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tool is already in use in CU*Answers Operations: </a:t>
            </a:r>
            <a:r>
              <a:rPr lang="en-US" b="1" dirty="0" smtClean="0"/>
              <a:t>The </a:t>
            </a:r>
            <a:r>
              <a:rPr lang="en-US" b="1" dirty="0" err="1" smtClean="0"/>
              <a:t>ToolBox</a:t>
            </a:r>
            <a:endParaRPr lang="en-US" b="1" dirty="0" smtClean="0"/>
          </a:p>
          <a:p>
            <a:r>
              <a:rPr lang="en-US" dirty="0" smtClean="0"/>
              <a:t>Menu access to command line entry</a:t>
            </a:r>
          </a:p>
          <a:p>
            <a:pPr lvl="1"/>
            <a:r>
              <a:rPr lang="en-US" dirty="0" smtClean="0"/>
              <a:t>Easy and intuitive to use</a:t>
            </a:r>
          </a:p>
          <a:p>
            <a:pPr lvl="1"/>
            <a:r>
              <a:rPr lang="en-US" dirty="0" smtClean="0"/>
              <a:t>Great for users unfamiliar with IBM </a:t>
            </a:r>
            <a:r>
              <a:rPr lang="en-US" dirty="0" err="1" smtClean="0"/>
              <a:t>i</a:t>
            </a:r>
            <a:r>
              <a:rPr lang="en-US" dirty="0" smtClean="0"/>
              <a:t> command line</a:t>
            </a:r>
          </a:p>
          <a:p>
            <a:pPr lvl="1"/>
            <a:r>
              <a:rPr lang="en-US" dirty="0" smtClean="0"/>
              <a:t>Familiar work interface</a:t>
            </a:r>
          </a:p>
          <a:p>
            <a:pPr lvl="1"/>
            <a:r>
              <a:rPr lang="en-US" dirty="0" smtClean="0"/>
              <a:t>Greater control over commands</a:t>
            </a:r>
          </a:p>
          <a:p>
            <a:r>
              <a:rPr lang="en-US" dirty="0"/>
              <a:t>Secure access to you command line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Separation of work functions</a:t>
            </a:r>
            <a:endParaRPr lang="en-US" dirty="0"/>
          </a:p>
          <a:p>
            <a:pPr lvl="1"/>
            <a:r>
              <a:rPr lang="en-US" dirty="0" smtClean="0"/>
              <a:t>Audits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2" b="2260"/>
          <a:stretch/>
        </p:blipFill>
        <p:spPr>
          <a:xfrm>
            <a:off x="6549887" y="2842750"/>
            <a:ext cx="2033481" cy="3860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CU*BASE </a:t>
            </a:r>
            <a:r>
              <a:rPr lang="en-US" dirty="0" err="1"/>
              <a:t>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1152983"/>
            <a:ext cx="7450000" cy="55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38" y="2738149"/>
            <a:ext cx="165901" cy="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CU*BASE </a:t>
            </a:r>
            <a:r>
              <a:rPr lang="en-US" dirty="0" err="1"/>
              <a:t>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1152983"/>
            <a:ext cx="7449999" cy="55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24" y="3128115"/>
            <a:ext cx="3400000" cy="227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64" y="2320706"/>
            <a:ext cx="165901" cy="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Automation: Nightly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Automation: Nightly Processing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the #1 topic of interest at our last meeting and quickly became our #1 goal for delivering automated services to you...let’s review where what has transpired over the past two years</a:t>
            </a:r>
          </a:p>
          <a:p>
            <a:r>
              <a:rPr lang="en-US" dirty="0" smtClean="0"/>
              <a:t>There are </a:t>
            </a:r>
            <a:r>
              <a:rPr lang="en-US" b="1" dirty="0" smtClean="0"/>
              <a:t>three different </a:t>
            </a:r>
            <a:r>
              <a:rPr lang="en-US" dirty="0" smtClean="0"/>
              <a:t>approaches to processing End-of-Day/Beginning-of-Day (EOD/BOD):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Manual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- Take menu options in sequence to complete all the necessary work.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Scheduled EOD/BOD </a:t>
            </a:r>
            <a:r>
              <a:rPr lang="en-US" dirty="0" smtClean="0"/>
              <a:t>– Partially automated but manned and controlled by an operator.  Limited in scope.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Optimized Nightly Processing </a:t>
            </a:r>
            <a:r>
              <a:rPr lang="en-US" dirty="0" smtClean="0"/>
              <a:t>– A robust and carefully engineered process that runs your night cycle while keeping you informed along the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Optimized Nightly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Nightly Processing is a suite of tools designed to execute a complete EOD/BOD cycle and does </a:t>
            </a:r>
            <a:r>
              <a:rPr lang="en-US" dirty="0" err="1" smtClean="0"/>
              <a:t>ncluding</a:t>
            </a:r>
            <a:r>
              <a:rPr lang="en-US" dirty="0" smtClean="0"/>
              <a:t> system monitoring that keeps you informed via emails/texts.</a:t>
            </a:r>
          </a:p>
          <a:p>
            <a:r>
              <a:rPr lang="en-US" dirty="0" smtClean="0"/>
              <a:t>CU*Answers has partnered with </a:t>
            </a:r>
            <a:r>
              <a:rPr lang="en-US" dirty="0" err="1" smtClean="0"/>
              <a:t>HelpSystems</a:t>
            </a:r>
            <a:r>
              <a:rPr lang="en-US" dirty="0" smtClean="0"/>
              <a:t>, one of the foremost providers of automation software for IBM </a:t>
            </a:r>
            <a:r>
              <a:rPr lang="en-US" dirty="0" err="1" smtClean="0"/>
              <a:t>i</a:t>
            </a:r>
            <a:r>
              <a:rPr lang="en-US" dirty="0" smtClean="0"/>
              <a:t> systems, to deliver a robust suite of automated applications.</a:t>
            </a:r>
          </a:p>
          <a:p>
            <a:r>
              <a:rPr lang="en-US" dirty="0" smtClean="0"/>
              <a:t>Key modules from </a:t>
            </a:r>
            <a:r>
              <a:rPr lang="en-US" dirty="0" err="1" smtClean="0"/>
              <a:t>HelpSystems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SCHEDULE – a robust and sophisticated job scheduling tool</a:t>
            </a:r>
          </a:p>
          <a:p>
            <a:pPr lvl="1"/>
            <a:r>
              <a:rPr lang="en-US" dirty="0" smtClean="0"/>
              <a:t>CONSOLE – a monitoring system (i.e. CPU utilization, sub-system status)</a:t>
            </a:r>
          </a:p>
          <a:p>
            <a:pPr lvl="1"/>
            <a:r>
              <a:rPr lang="en-US" dirty="0" smtClean="0"/>
              <a:t>ALERT – a communication job that keeps your operators in the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5" y="4079018"/>
            <a:ext cx="7188723" cy="1350369"/>
          </a:xfrm>
        </p:spPr>
        <p:txBody>
          <a:bodyPr/>
          <a:lstStyle/>
          <a:p>
            <a:r>
              <a:rPr lang="en-US" dirty="0" smtClean="0"/>
              <a:t>Our Network of Self-Processors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benefits </a:t>
            </a:r>
            <a:r>
              <a:rPr lang="en-US" dirty="0"/>
              <a:t>of Optimized Nightly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 – your jobs will run at the same time, the same way, every </a:t>
            </a:r>
            <a:r>
              <a:rPr lang="en-US" dirty="0" smtClean="0"/>
              <a:t>time</a:t>
            </a:r>
          </a:p>
          <a:p>
            <a:r>
              <a:rPr lang="en-US" dirty="0"/>
              <a:t>Planning – you’ll know exactly when your nightly processes are going to run so you can plan around </a:t>
            </a:r>
            <a:r>
              <a:rPr lang="en-US" dirty="0" smtClean="0"/>
              <a:t>them</a:t>
            </a:r>
            <a:endParaRPr lang="en-US" dirty="0"/>
          </a:p>
          <a:p>
            <a:r>
              <a:rPr lang="en-US" dirty="0"/>
              <a:t>Tracking – it’s easy to make sure what ran, when, and for how </a:t>
            </a:r>
            <a:r>
              <a:rPr lang="en-US" dirty="0" smtClean="0"/>
              <a:t>long</a:t>
            </a:r>
            <a:endParaRPr lang="en-US" dirty="0"/>
          </a:p>
          <a:p>
            <a:r>
              <a:rPr lang="en-US" dirty="0"/>
              <a:t>Reduce Risk – </a:t>
            </a:r>
            <a:r>
              <a:rPr lang="en-US" dirty="0" smtClean="0"/>
              <a:t>processes </a:t>
            </a:r>
            <a:r>
              <a:rPr lang="en-US" dirty="0"/>
              <a:t>run like </a:t>
            </a:r>
            <a:r>
              <a:rPr lang="en-US" dirty="0" smtClean="0"/>
              <a:t>clockwork, human </a:t>
            </a:r>
            <a:r>
              <a:rPr lang="en-US" dirty="0"/>
              <a:t>error is </a:t>
            </a:r>
            <a:r>
              <a:rPr lang="en-US" dirty="0" smtClean="0"/>
              <a:t>eliminated, </a:t>
            </a:r>
            <a:r>
              <a:rPr lang="en-US" dirty="0"/>
              <a:t>nobody will push the wrong </a:t>
            </a:r>
            <a:r>
              <a:rPr lang="en-US" dirty="0" smtClean="0"/>
              <a:t>button or forget to run a job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suite of jobs eligible for Optimized Nightly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5" y="2052919"/>
            <a:ext cx="4176868" cy="4195481"/>
          </a:xfrm>
        </p:spPr>
        <p:txBody>
          <a:bodyPr/>
          <a:lstStyle/>
          <a:p>
            <a:r>
              <a:rPr lang="en-US" dirty="0" smtClean="0"/>
              <a:t>CU*Answers continues to build a portfolio of jobs that are eligible to be automated </a:t>
            </a:r>
          </a:p>
          <a:p>
            <a:r>
              <a:rPr lang="en-US" dirty="0" smtClean="0"/>
              <a:t>To be eligible:</a:t>
            </a:r>
          </a:p>
          <a:p>
            <a:pPr lvl="1"/>
            <a:r>
              <a:rPr lang="en-US" dirty="0"/>
              <a:t>The job cannot have a prompt screen</a:t>
            </a:r>
          </a:p>
          <a:p>
            <a:pPr lvl="1"/>
            <a:r>
              <a:rPr lang="en-US" dirty="0"/>
              <a:t>The job must be run the same way each time</a:t>
            </a:r>
          </a:p>
          <a:p>
            <a:pPr lvl="1"/>
            <a:r>
              <a:rPr lang="en-US" dirty="0"/>
              <a:t>The job cannot have parameters that change from run to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The job cannot require manual tasks (i.e. log on to a remote web site)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2105" y="4965057"/>
            <a:ext cx="4471987" cy="1710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3" charset="2"/>
              <a:buChar char=""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lang="en-US" sz="1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Char char=""/>
              <a:defRPr lang="en-US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lang="en-US" sz="14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lang="en-US" sz="1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buClr>
                <a:srgbClr val="A82B3D">
                  <a:lumMod val="60000"/>
                  <a:lumOff val="40000"/>
                </a:srgbClr>
              </a:buClr>
            </a:pPr>
            <a:endParaRPr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/>
          <a:stretch/>
        </p:blipFill>
        <p:spPr>
          <a:xfrm>
            <a:off x="5227982" y="2266397"/>
            <a:ext cx="2997327" cy="305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2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nightly jobs </a:t>
            </a:r>
            <a:r>
              <a:rPr lang="en-US" dirty="0"/>
              <a:t>that can be automated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84584" y="2060576"/>
            <a:ext cx="3858816" cy="464833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EOD/BOD</a:t>
            </a:r>
          </a:p>
          <a:p>
            <a:r>
              <a:rPr lang="en-US" dirty="0"/>
              <a:t>Clear message queues</a:t>
            </a:r>
          </a:p>
          <a:p>
            <a:r>
              <a:rPr lang="en-US" dirty="0"/>
              <a:t>Automation reports and maintenance</a:t>
            </a:r>
          </a:p>
          <a:p>
            <a:r>
              <a:rPr lang="en-US" dirty="0"/>
              <a:t>OUTQ cleanup /  spool file maintenance</a:t>
            </a:r>
          </a:p>
          <a:p>
            <a:r>
              <a:rPr lang="en-US" dirty="0"/>
              <a:t>Automated OFAC process</a:t>
            </a:r>
          </a:p>
          <a:p>
            <a:r>
              <a:rPr lang="en-US" dirty="0"/>
              <a:t>Retrieve bad e-mail addresses</a:t>
            </a:r>
          </a:p>
          <a:p>
            <a:r>
              <a:rPr lang="en-US" dirty="0"/>
              <a:t>ISO and G/L History purges</a:t>
            </a:r>
          </a:p>
          <a:p>
            <a:r>
              <a:rPr lang="en-US" dirty="0"/>
              <a:t>Delete old user </a:t>
            </a:r>
            <a:r>
              <a:rPr lang="en-US" dirty="0" smtClean="0"/>
              <a:t>profiles</a:t>
            </a:r>
          </a:p>
          <a:p>
            <a:r>
              <a:rPr lang="en-US" dirty="0"/>
              <a:t>Automated Reports &amp; Queries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492487" y="2056093"/>
            <a:ext cx="3900568" cy="465330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Print </a:t>
            </a:r>
            <a:r>
              <a:rPr lang="en-US" dirty="0"/>
              <a:t>writer redirects</a:t>
            </a:r>
          </a:p>
          <a:p>
            <a:r>
              <a:rPr lang="en-US" dirty="0"/>
              <a:t>iShield Daily &amp; Monthly Reports</a:t>
            </a:r>
          </a:p>
          <a:p>
            <a:r>
              <a:rPr lang="en-US" dirty="0"/>
              <a:t>Learn From Peer data exchange</a:t>
            </a:r>
          </a:p>
          <a:p>
            <a:r>
              <a:rPr lang="en-US" dirty="0"/>
              <a:t>Custom </a:t>
            </a:r>
            <a:r>
              <a:rPr lang="en-US" dirty="0" smtClean="0"/>
              <a:t>requests:</a:t>
            </a:r>
            <a:endParaRPr lang="en-US" dirty="0"/>
          </a:p>
          <a:p>
            <a:pPr lvl="1"/>
            <a:r>
              <a:rPr lang="en-US" dirty="0"/>
              <a:t>Member and </a:t>
            </a:r>
            <a:r>
              <a:rPr lang="en-US" dirty="0" smtClean="0"/>
              <a:t>corporate </a:t>
            </a:r>
            <a:r>
              <a:rPr lang="en-US" dirty="0"/>
              <a:t>draft post</a:t>
            </a:r>
          </a:p>
          <a:p>
            <a:pPr lvl="1"/>
            <a:r>
              <a:rPr lang="en-US" dirty="0"/>
              <a:t>Create ACH return file</a:t>
            </a:r>
          </a:p>
          <a:p>
            <a:pPr lvl="1"/>
            <a:r>
              <a:rPr lang="en-US" dirty="0"/>
              <a:t>Clear shared branch file</a:t>
            </a:r>
          </a:p>
          <a:p>
            <a:pPr lvl="1"/>
            <a:r>
              <a:rPr lang="en-US" dirty="0" err="1"/>
              <a:t>FinCen</a:t>
            </a:r>
            <a:r>
              <a:rPr lang="en-US" dirty="0"/>
              <a:t> </a:t>
            </a:r>
            <a:r>
              <a:rPr lang="en-US" dirty="0" smtClean="0"/>
              <a:t>acknowledge </a:t>
            </a:r>
            <a:r>
              <a:rPr lang="en-US" dirty="0"/>
              <a:t>and </a:t>
            </a:r>
            <a:r>
              <a:rPr lang="en-US" dirty="0" smtClean="0"/>
              <a:t>send</a:t>
            </a:r>
            <a:endParaRPr lang="en-US" dirty="0"/>
          </a:p>
          <a:p>
            <a:pPr lvl="1"/>
            <a:r>
              <a:rPr lang="en-US" dirty="0"/>
              <a:t>Create and send mid-day OTB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Nightly jobs </a:t>
            </a:r>
            <a:r>
              <a:rPr lang="en-US" dirty="0"/>
              <a:t>that still must be run manually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End-of-Month</a:t>
            </a:r>
          </a:p>
          <a:p>
            <a:pPr lvl="1"/>
            <a:r>
              <a:rPr lang="en-US" dirty="0" smtClean="0"/>
              <a:t>Why? This is a critical processing period; many member-facing jobs get run and there are verifications that need to be done; the job flow changes from one month to the next</a:t>
            </a:r>
          </a:p>
          <a:p>
            <a:r>
              <a:rPr lang="en-US" dirty="0" smtClean="0"/>
              <a:t>FRB Processing</a:t>
            </a:r>
          </a:p>
          <a:p>
            <a:pPr lvl="1"/>
            <a:r>
              <a:rPr lang="en-US" dirty="0" smtClean="0"/>
              <a:t>Why? The big obstacle to automation is credentials: the FRB site requires a passcode, a token, and is interactive – not conducive to automation</a:t>
            </a:r>
          </a:p>
          <a:p>
            <a:r>
              <a:rPr lang="en-US" dirty="0" smtClean="0"/>
              <a:t>File Transmissions</a:t>
            </a:r>
          </a:p>
          <a:p>
            <a:pPr lvl="1"/>
            <a:r>
              <a:rPr lang="en-US" dirty="0" smtClean="0"/>
              <a:t>Why? Often require off-system actions, have changing filenames, do not always occur at a specific time, often have screens or changing parameters</a:t>
            </a:r>
          </a:p>
          <a:p>
            <a:r>
              <a:rPr lang="en-US" dirty="0" smtClean="0"/>
              <a:t>. . . and other non-traditional, non-standard jobs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Of course we </a:t>
            </a:r>
            <a:r>
              <a:rPr lang="en-US" dirty="0"/>
              <a:t>say we’ll never do </a:t>
            </a:r>
            <a:r>
              <a:rPr lang="en-US" dirty="0" smtClean="0"/>
              <a:t>something…until </a:t>
            </a:r>
            <a:r>
              <a:rPr lang="en-US" dirty="0"/>
              <a:t>we decide to do </a:t>
            </a:r>
            <a:r>
              <a:rPr lang="en-US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suite of jobs eligible for Optimized Nightly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that are on the list to enable for automation</a:t>
            </a:r>
          </a:p>
          <a:p>
            <a:pPr lvl="1"/>
            <a:r>
              <a:rPr lang="en-US" dirty="0" smtClean="0"/>
              <a:t>Custom jobs by CU (typically jobs that are specific to a vendor)</a:t>
            </a:r>
          </a:p>
          <a:p>
            <a:pPr lvl="1"/>
            <a:r>
              <a:rPr lang="en-US" dirty="0" smtClean="0"/>
              <a:t>What we call “low-hanging fruit”</a:t>
            </a:r>
          </a:p>
          <a:p>
            <a:pPr lvl="2"/>
            <a:r>
              <a:rPr lang="en-US" dirty="0" smtClean="0"/>
              <a:t>Jobs that won’t translate to automation without some work, but which don’t require huge changes</a:t>
            </a:r>
          </a:p>
          <a:p>
            <a:pPr lvl="2"/>
            <a:r>
              <a:rPr lang="en-US" dirty="0" smtClean="0"/>
              <a:t>Jobs which, if changed, will benefit several clients</a:t>
            </a:r>
          </a:p>
          <a:p>
            <a:pPr lvl="2"/>
            <a:r>
              <a:rPr lang="en-US" dirty="0" smtClean="0"/>
              <a:t>Jobs that require changes that can be generalized to other processes</a:t>
            </a:r>
          </a:p>
          <a:p>
            <a:r>
              <a:rPr lang="en-US" dirty="0" smtClean="0"/>
              <a:t>How do you get on the list?</a:t>
            </a:r>
          </a:p>
          <a:p>
            <a:pPr lvl="1"/>
            <a:r>
              <a:rPr lang="en-US" dirty="0" smtClean="0"/>
              <a:t>Complete a custom programming request</a:t>
            </a:r>
          </a:p>
          <a:p>
            <a:pPr lvl="1"/>
            <a:r>
              <a:rPr lang="en-US" dirty="0" smtClean="0"/>
              <a:t>We don’t work for free (but we’re pretty reasonable…)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68" y="2052919"/>
            <a:ext cx="517387" cy="517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18" y="2399614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Optimized </a:t>
            </a:r>
            <a:r>
              <a:rPr lang="en-US" dirty="0"/>
              <a:t>Nightly </a:t>
            </a:r>
            <a:r>
              <a:rPr lang="en-US" dirty="0" smtClean="0"/>
              <a:t>Processing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a peer how they like Optimized Nightly Processing or how they are reaping the benefits from this product</a:t>
            </a:r>
          </a:p>
          <a:p>
            <a:r>
              <a:rPr lang="en-US" dirty="0" smtClean="0"/>
              <a:t>These CUs are using the feature today:</a:t>
            </a:r>
          </a:p>
          <a:p>
            <a:pPr lvl="1"/>
            <a:r>
              <a:rPr lang="en-US" dirty="0" smtClean="0"/>
              <a:t>Prospera CU</a:t>
            </a:r>
          </a:p>
          <a:p>
            <a:pPr lvl="1"/>
            <a:r>
              <a:rPr lang="en-US" dirty="0" smtClean="0"/>
              <a:t>Harris County FCU</a:t>
            </a:r>
          </a:p>
          <a:p>
            <a:pPr lvl="1"/>
            <a:r>
              <a:rPr lang="en-US" dirty="0" smtClean="0"/>
              <a:t>Superior Choice CU</a:t>
            </a:r>
          </a:p>
          <a:p>
            <a:pPr lvl="1"/>
            <a:r>
              <a:rPr lang="en-US" dirty="0" smtClean="0"/>
              <a:t>Fox Communities CU</a:t>
            </a:r>
          </a:p>
          <a:p>
            <a:pPr lvl="1"/>
            <a:r>
              <a:rPr lang="en-US" dirty="0" smtClean="0"/>
              <a:t>Horizon Utah FCU</a:t>
            </a:r>
          </a:p>
          <a:p>
            <a:pPr lvl="1"/>
            <a:r>
              <a:rPr lang="en-US" dirty="0" smtClean="0"/>
              <a:t>Ripco CU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Jeff Miller for additional information so you can get started using this valuable </a:t>
            </a:r>
            <a:r>
              <a:rPr lang="en-US" dirty="0" smtClean="0"/>
              <a:t>tool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68" y="5064476"/>
            <a:ext cx="517387" cy="5173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18" y="5411171"/>
            <a:ext cx="264937" cy="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Facilitator: </a:t>
            </a:r>
            <a:r>
              <a:rPr lang="en-US" dirty="0" err="1" smtClean="0"/>
              <a:t>jody</a:t>
            </a:r>
            <a:r>
              <a:rPr lang="en-US" dirty="0" smtClean="0"/>
              <a:t> </a:t>
            </a:r>
            <a:r>
              <a:rPr lang="en-US" dirty="0" err="1" smtClean="0"/>
              <a:t>karnes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</a:t>
            </a:r>
            <a:r>
              <a:rPr lang="en-US" sz="1600" dirty="0" smtClean="0"/>
              <a:t>Are </a:t>
            </a:r>
            <a:r>
              <a:rPr lang="en-US" sz="1600" dirty="0"/>
              <a:t>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/>
              <a:t>Smart </a:t>
            </a:r>
            <a:r>
              <a:rPr lang="en-US" dirty="0" smtClean="0"/>
              <a:t>Operator </a:t>
            </a:r>
            <a:r>
              <a:rPr lang="en-US" sz="2400" dirty="0" smtClean="0"/>
              <a:t>(MNGELE #9)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your Operations and Accounting departments use this valuable tool today to ensure smooth and accurate processing?</a:t>
            </a:r>
          </a:p>
          <a:p>
            <a:r>
              <a:rPr lang="en-US" dirty="0"/>
              <a:t>Are all daily vendor processes included?  </a:t>
            </a:r>
            <a:r>
              <a:rPr lang="en-US" dirty="0" smtClean="0"/>
              <a:t>If </a:t>
            </a:r>
            <a:r>
              <a:rPr lang="en-US" dirty="0"/>
              <a:t>not, contact Jeff </a:t>
            </a:r>
            <a:r>
              <a:rPr lang="en-US" dirty="0" smtClean="0"/>
              <a:t>Miller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0" y="3707457"/>
            <a:ext cx="6448099" cy="464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7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 Are 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 smtClean="0"/>
              <a:t>Process Tracking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a record of what time jobs are normally run? Are there deadlines you need to have documented?</a:t>
            </a:r>
          </a:p>
          <a:p>
            <a:r>
              <a:rPr lang="en-US" dirty="0" smtClean="0"/>
              <a:t>Do you know how long a job ordinarily takes? Track the typical times that jobs run so we know when abnormalities occur – trends over time can tell you a lot!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0" y="3707457"/>
            <a:ext cx="6448099" cy="464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 smtClean="0"/>
              <a:t>User/Employee </a:t>
            </a:r>
            <a:r>
              <a:rPr lang="en-US" dirty="0"/>
              <a:t>Controls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reduce one of the biggest risks: </a:t>
            </a:r>
            <a:r>
              <a:rPr lang="en-US" b="1" dirty="0" smtClean="0"/>
              <a:t>People</a:t>
            </a:r>
          </a:p>
          <a:p>
            <a:r>
              <a:rPr lang="en-US" dirty="0" smtClean="0"/>
              <a:t>User ID Dashboard and History – MNAUDT 27</a:t>
            </a:r>
          </a:p>
          <a:p>
            <a:pPr lvl="1"/>
            <a:r>
              <a:rPr lang="en-US" dirty="0" smtClean="0"/>
              <a:t>User IDs not used in past xx days</a:t>
            </a:r>
          </a:p>
          <a:p>
            <a:pPr lvl="1"/>
            <a:r>
              <a:rPr lang="en-US" dirty="0" smtClean="0"/>
              <a:t>History with IDs purged, deleted, added, reset</a:t>
            </a:r>
          </a:p>
          <a:p>
            <a:r>
              <a:rPr lang="en-US" dirty="0" smtClean="0"/>
              <a:t>Employee departures</a:t>
            </a:r>
          </a:p>
          <a:p>
            <a:pPr lvl="1"/>
            <a:r>
              <a:rPr lang="en-US" dirty="0" smtClean="0"/>
              <a:t>Removal of </a:t>
            </a:r>
            <a:r>
              <a:rPr lang="en-US" dirty="0"/>
              <a:t>U</a:t>
            </a:r>
            <a:r>
              <a:rPr lang="en-US" dirty="0" smtClean="0"/>
              <a:t>ser ID </a:t>
            </a:r>
            <a:r>
              <a:rPr lang="en-US" i="1" dirty="0" smtClean="0"/>
              <a:t>in a timely fashion</a:t>
            </a:r>
          </a:p>
          <a:p>
            <a:r>
              <a:rPr lang="en-US" dirty="0" smtClean="0"/>
              <a:t>Employees changing positions</a:t>
            </a:r>
          </a:p>
          <a:p>
            <a:pPr lvl="1"/>
            <a:r>
              <a:rPr lang="en-US" dirty="0" smtClean="0"/>
              <a:t>When employees change departments or job duties, are both the user ID and employee ID reviewed for relevance of authorities?</a:t>
            </a:r>
          </a:p>
          <a:p>
            <a:r>
              <a:rPr lang="en-US" dirty="0" smtClean="0"/>
              <a:t>Monthly/quarterly audit of user IDs – what is your policy?</a:t>
            </a:r>
          </a:p>
          <a:p>
            <a:r>
              <a:rPr lang="en-US" dirty="0" smtClean="0"/>
              <a:t>How many employees have command line access?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Network of Self-Processors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5" y="2052919"/>
            <a:ext cx="4611398" cy="4195481"/>
          </a:xfrm>
        </p:spPr>
        <p:txBody>
          <a:bodyPr/>
          <a:lstStyle/>
          <a:p>
            <a:r>
              <a:rPr lang="en-US" dirty="0" smtClean="0"/>
              <a:t>Profile of our peer group</a:t>
            </a:r>
          </a:p>
          <a:p>
            <a:pPr lvl="1"/>
            <a:r>
              <a:rPr lang="en-US" dirty="0" smtClean="0"/>
              <a:t>14 Data Centers</a:t>
            </a:r>
          </a:p>
          <a:p>
            <a:pPr lvl="1"/>
            <a:r>
              <a:rPr lang="en-US" dirty="0" smtClean="0"/>
              <a:t>7 States – Wisconsin leads with 36%</a:t>
            </a:r>
          </a:p>
          <a:p>
            <a:pPr lvl="1"/>
            <a:r>
              <a:rPr lang="en-US" dirty="0" smtClean="0"/>
              <a:t>26 IBM </a:t>
            </a:r>
            <a:r>
              <a:rPr lang="en-US" dirty="0" err="1" smtClean="0"/>
              <a:t>i</a:t>
            </a:r>
            <a:r>
              <a:rPr lang="en-US" dirty="0" smtClean="0"/>
              <a:t> Systems in our extended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Potential growth</a:t>
            </a:r>
          </a:p>
          <a:p>
            <a:pPr lvl="1"/>
            <a:r>
              <a:rPr lang="en-US" dirty="0" smtClean="0"/>
              <a:t>New self-processor converting in 2015</a:t>
            </a:r>
          </a:p>
          <a:p>
            <a:pPr lvl="1"/>
            <a:r>
              <a:rPr lang="en-US" dirty="0" smtClean="0"/>
              <a:t>Potential new multi-processor in the Northeast in 2015/2016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28162" y="5676900"/>
            <a:ext cx="3964951" cy="946537"/>
          </a:xfrm>
        </p:spPr>
        <p:txBody>
          <a:bodyPr/>
          <a:lstStyle/>
          <a:p>
            <a:r>
              <a:rPr lang="en-US" dirty="0"/>
              <a:t>CU*Answers is upping our game in order to improve and increase in-house business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39637"/>
              </p:ext>
            </p:extLst>
          </p:nvPr>
        </p:nvGraphicFramePr>
        <p:xfrm>
          <a:off x="4428162" y="22906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date?</a:t>
            </a:r>
            <a:br>
              <a:rPr lang="en-US" sz="1600" dirty="0"/>
            </a:br>
            <a:r>
              <a:rPr lang="en-US" dirty="0"/>
              <a:t>CU*BASE Purges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2" indent="0">
              <a:buNone/>
            </a:pPr>
            <a:r>
              <a:rPr lang="en-US" i="1" dirty="0" smtClean="0"/>
              <a:t>Why worry about these?  </a:t>
            </a:r>
            <a:br>
              <a:rPr lang="en-US" i="1" dirty="0" smtClean="0"/>
            </a:br>
            <a:r>
              <a:rPr lang="en-US" dirty="0" smtClean="0"/>
              <a:t>Because they have a direct impact on performance, including system response, tape backups, and disk utilization </a:t>
            </a:r>
          </a:p>
          <a:p>
            <a:pPr marL="100012" indent="0">
              <a:buNone/>
            </a:pPr>
            <a:endParaRPr lang="en-US" dirty="0" smtClean="0"/>
          </a:p>
          <a:p>
            <a:r>
              <a:rPr lang="en-US" dirty="0" smtClean="0"/>
              <a:t>ISO (related to ATM, Debit and Credit Card processes)</a:t>
            </a:r>
          </a:p>
          <a:p>
            <a:pPr lvl="1"/>
            <a:r>
              <a:rPr lang="en-US" dirty="0" smtClean="0"/>
              <a:t>Contains extensive data for online EFT activity used in ATM/Debit/Credit card activity inquiries, reconciliation reports, and transaction reversals</a:t>
            </a:r>
          </a:p>
          <a:p>
            <a:pPr lvl="1"/>
            <a:r>
              <a:rPr lang="en-US" dirty="0" smtClean="0"/>
              <a:t>Because of the pure amount of data, these files are extremely large and need to be purged monthly (but require the EFT switches to be down)</a:t>
            </a:r>
          </a:p>
          <a:p>
            <a:r>
              <a:rPr lang="en-US" dirty="0" smtClean="0"/>
              <a:t>G/L History and Check Master</a:t>
            </a:r>
          </a:p>
          <a:p>
            <a:pPr lvl="1"/>
            <a:r>
              <a:rPr lang="en-US" dirty="0" smtClean="0"/>
              <a:t>Should purge regularly to reduce file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/>
              <a:t>CU*BASE </a:t>
            </a:r>
            <a:r>
              <a:rPr lang="en-US" dirty="0" smtClean="0"/>
              <a:t>Purges 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con’t</a:t>
            </a:r>
            <a:r>
              <a:rPr lang="en-US" sz="1400" i="1" dirty="0" smtClean="0"/>
              <a:t>)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Files</a:t>
            </a:r>
          </a:p>
          <a:p>
            <a:pPr lvl="1"/>
            <a:r>
              <a:rPr lang="en-US" dirty="0" smtClean="0"/>
              <a:t>There is NO need to keep statement files (that we know of)</a:t>
            </a:r>
          </a:p>
          <a:p>
            <a:pPr lvl="1"/>
            <a:r>
              <a:rPr lang="en-US" dirty="0" smtClean="0"/>
              <a:t>Around the 25</a:t>
            </a:r>
            <a:r>
              <a:rPr lang="en-US" baseline="30000" dirty="0" smtClean="0"/>
              <a:t>th</a:t>
            </a:r>
            <a:r>
              <a:rPr lang="en-US" dirty="0" smtClean="0"/>
              <a:t> of the month, delete ALL CU*BASE statement files using OPER-6 options 11-Regular </a:t>
            </a:r>
            <a:r>
              <a:rPr lang="en-US" dirty="0" err="1" smtClean="0"/>
              <a:t>Stmts</a:t>
            </a:r>
            <a:r>
              <a:rPr lang="en-US" dirty="0" smtClean="0"/>
              <a:t>, 20-Credit Card </a:t>
            </a:r>
            <a:r>
              <a:rPr lang="en-US" dirty="0" err="1"/>
              <a:t>S</a:t>
            </a:r>
            <a:r>
              <a:rPr lang="en-US" dirty="0" err="1" smtClean="0"/>
              <a:t>tmts</a:t>
            </a:r>
            <a:r>
              <a:rPr lang="en-US" dirty="0" smtClean="0"/>
              <a:t>, and soon to come 24- Mortgage </a:t>
            </a:r>
            <a:r>
              <a:rPr lang="en-US" dirty="0" err="1" smtClean="0"/>
              <a:t>Stmts</a:t>
            </a:r>
            <a:endParaRPr lang="en-US" dirty="0" smtClean="0"/>
          </a:p>
          <a:p>
            <a:r>
              <a:rPr lang="en-US" dirty="0" smtClean="0"/>
              <a:t>OUTQs</a:t>
            </a:r>
          </a:p>
          <a:p>
            <a:pPr lvl="1"/>
            <a:r>
              <a:rPr lang="en-US" dirty="0" smtClean="0"/>
              <a:t>Do you regularly monitor OUTQs for old reports that should be purged?</a:t>
            </a:r>
          </a:p>
          <a:p>
            <a:pPr lvl="1"/>
            <a:r>
              <a:rPr lang="en-US" dirty="0" smtClean="0"/>
              <a:t>Such as </a:t>
            </a:r>
            <a:r>
              <a:rPr lang="en-US" dirty="0" err="1" smtClean="0"/>
              <a:t>HOLDxx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/>
              <a:t>Bad Email Addresses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being blacklisted by ISPs by making sure you are only sending emails to valid email addresses</a:t>
            </a:r>
          </a:p>
          <a:p>
            <a:r>
              <a:rPr lang="en-US" dirty="0" smtClean="0"/>
              <a:t>Manual – flag single accounts using “Email Address Maintenance”</a:t>
            </a:r>
          </a:p>
          <a:p>
            <a:r>
              <a:rPr lang="en-US" dirty="0" smtClean="0"/>
              <a:t>Automated Process (see handout)</a:t>
            </a:r>
          </a:p>
          <a:p>
            <a:pPr lvl="1"/>
            <a:r>
              <a:rPr lang="en-US" dirty="0" smtClean="0"/>
              <a:t>“Fatal” delivery errors are collected throughout the day (i.e. eAlerts, </a:t>
            </a:r>
            <a:r>
              <a:rPr lang="en-US" dirty="0" err="1" smtClean="0"/>
              <a:t>eStatements</a:t>
            </a:r>
            <a:r>
              <a:rPr lang="en-US" dirty="0" smtClean="0"/>
              <a:t>, PIB and password changes, Member Reach messages)</a:t>
            </a:r>
          </a:p>
          <a:p>
            <a:pPr lvl="1"/>
            <a:r>
              <a:rPr lang="en-US" dirty="0" smtClean="0"/>
              <a:t>Import collected bad emails and loads into CU*BASE (OPER – 7 – 28)</a:t>
            </a:r>
          </a:p>
          <a:p>
            <a:pPr lvl="1"/>
            <a:r>
              <a:rPr lang="en-US" dirty="0" smtClean="0"/>
              <a:t>Beginning-of-day will update ‘Wrong Email’ flags (CUFMNT)</a:t>
            </a:r>
          </a:p>
          <a:p>
            <a:pPr lvl="1"/>
            <a:r>
              <a:rPr lang="en-US" dirty="0" smtClean="0"/>
              <a:t>Can be included as part of Automation: Nightly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Additionally, Xtend offers a service to contact members in order to obtain updated email </a:t>
            </a:r>
            <a:r>
              <a:rPr lang="en-US" dirty="0" smtClean="0"/>
              <a:t>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/>
              <a:t>Run Sheets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completeness – If someone relatively unfamiliar with your operation’s had to step in, how confident are you that everything would get done as intended?</a:t>
            </a:r>
          </a:p>
          <a:p>
            <a:r>
              <a:rPr lang="en-US" dirty="0" smtClean="0"/>
              <a:t>Make a backup – Are your </a:t>
            </a:r>
            <a:r>
              <a:rPr lang="en-US" b="1" dirty="0" smtClean="0"/>
              <a:t>current</a:t>
            </a:r>
            <a:r>
              <a:rPr lang="en-US" dirty="0" smtClean="0"/>
              <a:t> run sheets backed up, preferably off-site, so they can be referenced in the event your primary computer center and/or network are not available?</a:t>
            </a:r>
          </a:p>
          <a:p>
            <a:r>
              <a:rPr lang="en-US" dirty="0" smtClean="0"/>
              <a:t>Do your run sheets contain the very important vendor contact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Best Practices: Are </a:t>
            </a:r>
            <a:r>
              <a:rPr lang="en-US" sz="1600" dirty="0"/>
              <a:t>your procedures and processes up to date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dirty="0"/>
              <a:t>Encryption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 </a:t>
            </a:r>
            <a:r>
              <a:rPr lang="en-US" dirty="0"/>
              <a:t>and Disk encryption already discussed under </a:t>
            </a:r>
            <a:r>
              <a:rPr lang="en-US" dirty="0" err="1"/>
              <a:t>OpsEngine</a:t>
            </a:r>
            <a:endParaRPr lang="en-US" dirty="0"/>
          </a:p>
          <a:p>
            <a:r>
              <a:rPr lang="en-US" dirty="0"/>
              <a:t>Transmission (vendors and third parties) – These are typically custom processes where the rules are negotiated with each vendor</a:t>
            </a:r>
          </a:p>
          <a:p>
            <a:r>
              <a:rPr lang="en-US" dirty="0"/>
              <a:t>Session (PC connectivity to host) – Ensure data transmitted from your core system to your workstations and branches are secure</a:t>
            </a:r>
          </a:p>
          <a:p>
            <a:pPr lvl="1"/>
            <a:r>
              <a:rPr lang="en-US" dirty="0"/>
              <a:t>Requires digital certificates on the IBM </a:t>
            </a:r>
            <a:r>
              <a:rPr lang="en-US" dirty="0" err="1"/>
              <a:t>i</a:t>
            </a:r>
            <a:r>
              <a:rPr lang="en-US" dirty="0"/>
              <a:t> host (both production and H/A)</a:t>
            </a:r>
          </a:p>
          <a:p>
            <a:pPr lvl="1"/>
            <a:r>
              <a:rPr lang="en-US" dirty="0"/>
              <a:t>PCs require:</a:t>
            </a:r>
          </a:p>
          <a:p>
            <a:pPr lvl="2"/>
            <a:r>
              <a:rPr lang="en-US" dirty="0"/>
              <a:t>Configuration change to invoke encrypted session</a:t>
            </a:r>
          </a:p>
          <a:p>
            <a:pPr lvl="2"/>
            <a:r>
              <a:rPr lang="en-US" dirty="0"/>
              <a:t>Use of domain name to access hosts (versus I/P addresses)</a:t>
            </a:r>
          </a:p>
          <a:p>
            <a:pPr lvl="2"/>
            <a:r>
              <a:rPr lang="en-US" dirty="0"/>
              <a:t>Access to the internet to verify certificate information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Best Practices: Are your procedures and processes up to date?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Monthly Verifications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verifications</a:t>
            </a:r>
          </a:p>
          <a:p>
            <a:pPr lvl="1"/>
            <a:r>
              <a:rPr lang="en-US" dirty="0" smtClean="0"/>
              <a:t>How thoroughly do you verify statements and their contents before sending them to the print vendor and e-statement channel?	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www.cuanswers.com/pdf/spec_interest/StatementProcessingandVerificationTasks.pdf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Monthly accounting and back office verifications</a:t>
            </a:r>
          </a:p>
          <a:p>
            <a:pPr lvl="1"/>
            <a:r>
              <a:rPr lang="en-US" dirty="0" smtClean="0"/>
              <a:t>What is on your monthly check list?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www.cuanswers.com/pdf/cb_ref/SPMonthlyVerifications.pdf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Products and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5" y="2052919"/>
            <a:ext cx="5066210" cy="4195481"/>
          </a:xfrm>
        </p:spPr>
        <p:txBody>
          <a:bodyPr/>
          <a:lstStyle/>
          <a:p>
            <a:r>
              <a:rPr lang="en-US" b="1" dirty="0" smtClean="0"/>
              <a:t>It’s Me 247</a:t>
            </a:r>
            <a:r>
              <a:rPr lang="en-US" dirty="0" smtClean="0"/>
              <a:t> Splash Page Manager</a:t>
            </a:r>
          </a:p>
          <a:p>
            <a:pPr lvl="1"/>
            <a:r>
              <a:rPr lang="en-US" dirty="0" smtClean="0"/>
              <a:t>Are you using this valuable tool to let your online banking members know when there are service interruptions?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Just Turn it On</a:t>
            </a:r>
          </a:p>
          <a:p>
            <a:pPr lvl="1"/>
            <a:r>
              <a:rPr lang="en-US" dirty="0" smtClean="0"/>
              <a:t>Struggling to launch new products, features or services?</a:t>
            </a:r>
          </a:p>
          <a:p>
            <a:pPr lvl="1"/>
            <a:r>
              <a:rPr lang="en-US" dirty="0" smtClean="0"/>
              <a:t>How can CU*Answers help?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61">
            <a:off x="5855878" y="1460647"/>
            <a:ext cx="1954415" cy="2517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4997">
            <a:off x="4852151" y="4375428"/>
            <a:ext cx="1754712" cy="226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2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CU*BASE Update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Faciltator</a:t>
            </a:r>
            <a:r>
              <a:rPr lang="en-US" dirty="0" smtClean="0"/>
              <a:t>: Randy Karnes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New in CU*BASE?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52919"/>
            <a:ext cx="4186807" cy="4195481"/>
          </a:xfrm>
        </p:spPr>
        <p:txBody>
          <a:bodyPr/>
          <a:lstStyle/>
          <a:p>
            <a:r>
              <a:rPr lang="en-US" dirty="0" smtClean="0"/>
              <a:t>A few new features added since we last met:</a:t>
            </a:r>
          </a:p>
          <a:p>
            <a:pPr lvl="1"/>
            <a:r>
              <a:rPr lang="en-US" dirty="0" smtClean="0"/>
              <a:t>Automated Reports and Queries</a:t>
            </a:r>
          </a:p>
          <a:p>
            <a:pPr lvl="1"/>
            <a:r>
              <a:rPr lang="en-US" dirty="0" smtClean="0"/>
              <a:t>Learn from a Peer ---- across the network</a:t>
            </a:r>
          </a:p>
          <a:p>
            <a:pPr lvl="1"/>
            <a:r>
              <a:rPr lang="en-US" dirty="0" smtClean="0"/>
              <a:t>Retention of multiple EOM Files</a:t>
            </a:r>
          </a:p>
          <a:p>
            <a:pPr lvl="1"/>
            <a:r>
              <a:rPr lang="en-US" dirty="0" smtClean="0"/>
              <a:t>Printed Statement Fees and Style Options</a:t>
            </a:r>
          </a:p>
          <a:p>
            <a:pPr lvl="1"/>
            <a:r>
              <a:rPr lang="en-US" dirty="0" smtClean="0"/>
              <a:t>FEP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84783" y="5676900"/>
            <a:ext cx="2345634" cy="946537"/>
          </a:xfrm>
        </p:spPr>
        <p:txBody>
          <a:bodyPr/>
          <a:lstStyle/>
          <a:p>
            <a:r>
              <a:rPr lang="en-US" dirty="0"/>
              <a:t>What’s your favorite </a:t>
            </a:r>
            <a:r>
              <a:rPr lang="en-US" dirty="0" smtClean="0"/>
              <a:t>recently added </a:t>
            </a:r>
            <a:r>
              <a:rPr lang="en-US" dirty="0"/>
              <a:t>feature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43" y="1271695"/>
            <a:ext cx="4154557" cy="5165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6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CU*BASE Update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FEP: File Expansion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211 CUs converted, 13 to go, including 1 self-processor (Oct 5)</a:t>
            </a:r>
          </a:p>
          <a:p>
            <a:pPr lvl="1"/>
            <a:r>
              <a:rPr lang="en-US" dirty="0" smtClean="0"/>
              <a:t>We’re looking forward to all CUs on the same software level</a:t>
            </a:r>
          </a:p>
          <a:p>
            <a:r>
              <a:rPr lang="en-US" dirty="0" smtClean="0"/>
              <a:t>Included expansion and standardization of MEMBER account files</a:t>
            </a:r>
          </a:p>
          <a:p>
            <a:r>
              <a:rPr lang="en-US" dirty="0" smtClean="0"/>
              <a:t>Mostly internal, under the cover changes (members not really aware)</a:t>
            </a:r>
          </a:p>
          <a:p>
            <a:r>
              <a:rPr lang="en-US" dirty="0" smtClean="0"/>
              <a:t>Biggest effect on CUs was probably custom Queries</a:t>
            </a:r>
          </a:p>
          <a:p>
            <a:r>
              <a:rPr lang="en-US" dirty="0" smtClean="0"/>
              <a:t>Trivia –</a:t>
            </a:r>
          </a:p>
          <a:p>
            <a:pPr lvl="1"/>
            <a:r>
              <a:rPr lang="en-US" sz="1600" dirty="0"/>
              <a:t>288 files changed</a:t>
            </a:r>
          </a:p>
          <a:p>
            <a:pPr lvl="1"/>
            <a:r>
              <a:rPr lang="en-US" sz="1600" dirty="0"/>
              <a:t>1,600 CU*BASE programs changed (and just as many custom programs)</a:t>
            </a:r>
          </a:p>
          <a:p>
            <a:pPr lvl="1"/>
            <a:r>
              <a:rPr lang="en-US" sz="1600" dirty="0"/>
              <a:t>Over 56,000 hours (programming and quality control)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45" y="5662190"/>
            <a:ext cx="2517889" cy="9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IBM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Facilitator: JODY KARNES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CU*BASE Update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M-Up: </a:t>
            </a:r>
            <a:r>
              <a:rPr lang="en-US" sz="2400" dirty="0"/>
              <a:t>Membership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M-Up: The next file expansion project</a:t>
            </a:r>
          </a:p>
          <a:p>
            <a:pPr lvl="1"/>
            <a:r>
              <a:rPr lang="en-US" dirty="0" smtClean="0"/>
              <a:t>“Membership Update” for MASTER related files/fields</a:t>
            </a:r>
          </a:p>
          <a:p>
            <a:r>
              <a:rPr lang="en-US" dirty="0" smtClean="0"/>
              <a:t>Will be more visual to credit unions and members than FEP because it will involve changes to how we store and use data about members</a:t>
            </a:r>
          </a:p>
          <a:p>
            <a:r>
              <a:rPr lang="en-US" dirty="0" smtClean="0"/>
              <a:t>See handout for what we are thinking and planning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4585" y="3935893"/>
            <a:ext cx="4683764" cy="2499347"/>
          </a:xfrm>
        </p:spPr>
        <p:txBody>
          <a:bodyPr/>
          <a:lstStyle/>
          <a:p>
            <a:r>
              <a:rPr lang="en-US" dirty="0"/>
              <a:t>Rough timeline:</a:t>
            </a:r>
          </a:p>
          <a:p>
            <a:pPr lvl="1"/>
            <a:r>
              <a:rPr lang="en-US" dirty="0"/>
              <a:t>Nov 2014 – Reveal plan (80%) at CEO Strategies</a:t>
            </a:r>
          </a:p>
          <a:p>
            <a:pPr lvl="1"/>
            <a:r>
              <a:rPr lang="en-US" dirty="0"/>
              <a:t>Feb 2015 – Final plan due for what is included and how we will get it done (current staff, contract labor, etc.) </a:t>
            </a:r>
          </a:p>
          <a:p>
            <a:pPr lvl="1"/>
            <a:r>
              <a:rPr lang="en-US" dirty="0"/>
              <a:t>April 2015 – Start the work</a:t>
            </a:r>
          </a:p>
          <a:p>
            <a:r>
              <a:rPr lang="en-US" dirty="0"/>
              <a:t>Follow along in the Kitchen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14058" r="8841" b="20290"/>
          <a:stretch/>
        </p:blipFill>
        <p:spPr>
          <a:xfrm>
            <a:off x="4979504" y="3832377"/>
            <a:ext cx="3413551" cy="27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CU*BASE?</a:t>
            </a:r>
            <a:br>
              <a:rPr lang="en-US" dirty="0"/>
            </a:br>
            <a:r>
              <a:rPr lang="en-US" sz="2400" dirty="0"/>
              <a:t>What is in the works?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MyCUToday</a:t>
            </a:r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It’s My Data 247 </a:t>
            </a:r>
            <a:r>
              <a:rPr lang="en-US" dirty="0" smtClean="0"/>
              <a:t>– 4 versions</a:t>
            </a:r>
          </a:p>
          <a:p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It’s Me 247 </a:t>
            </a:r>
            <a:r>
              <a:rPr lang="en-US" dirty="0" smtClean="0"/>
              <a:t>bill pay UI</a:t>
            </a:r>
          </a:p>
          <a:p>
            <a:r>
              <a:rPr lang="en-US" dirty="0" smtClean="0"/>
              <a:t>New bill pay vendor relationship</a:t>
            </a:r>
          </a:p>
          <a:p>
            <a:r>
              <a:rPr lang="en-US" dirty="0" smtClean="0"/>
              <a:t>A broad API library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It’s Me 247 </a:t>
            </a:r>
            <a:r>
              <a:rPr lang="en-US" dirty="0" smtClean="0"/>
              <a:t>API version</a:t>
            </a:r>
          </a:p>
          <a:p>
            <a:pPr lvl="1"/>
            <a:r>
              <a:rPr lang="en-US" dirty="0" smtClean="0"/>
              <a:t>Mobile app store</a:t>
            </a:r>
          </a:p>
          <a:p>
            <a:pPr lvl="1"/>
            <a:r>
              <a:rPr lang="en-US" dirty="0" smtClean="0"/>
              <a:t>CU*Answers’ first mobile app</a:t>
            </a:r>
          </a:p>
          <a:p>
            <a:pPr lvl="1"/>
            <a:r>
              <a:rPr lang="en-US" dirty="0" smtClean="0"/>
              <a:t>CU*Answers native RDC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Lending Top 10 Priorities</a:t>
            </a:r>
          </a:p>
          <a:p>
            <a:r>
              <a:rPr lang="en-US" dirty="0" smtClean="0"/>
              <a:t>Accounting Top 10 Priorities</a:t>
            </a:r>
          </a:p>
          <a:p>
            <a:r>
              <a:rPr lang="en-US" dirty="0" smtClean="0"/>
              <a:t>Cycled statements</a:t>
            </a:r>
          </a:p>
          <a:p>
            <a:r>
              <a:rPr lang="en-US" dirty="0" smtClean="0"/>
              <a:t>Misc. </a:t>
            </a:r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It’s Me 247 </a:t>
            </a:r>
          </a:p>
          <a:p>
            <a:r>
              <a:rPr lang="en-US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It’s My Biz 247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business platform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Are you getting the news on the development of everything CU*BASE?</a:t>
            </a:r>
          </a:p>
          <a:p>
            <a:r>
              <a:rPr lang="en-US" dirty="0" smtClean="0"/>
              <a:t>Can you clearly delineate how that fits your day-to-day operational role?</a:t>
            </a:r>
          </a:p>
          <a:p>
            <a:r>
              <a:rPr lang="en-US" dirty="0" smtClean="0"/>
              <a:t>Are you the catalyst for everyone in your organization to keep up with the 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Availability and </a:t>
            </a:r>
            <a:br>
              <a:rPr lang="en-US" dirty="0" smtClean="0"/>
            </a:br>
            <a:r>
              <a:rPr lang="en-US" dirty="0" smtClean="0"/>
              <a:t>Business Continuity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Availability</a:t>
            </a:r>
            <a:br>
              <a:rPr lang="en-US" smtClean="0"/>
            </a:br>
            <a:r>
              <a:rPr lang="en-US" sz="2400" smtClean="0"/>
              <a:t>Understanding High Availability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Most in this room are doing High Availability</a:t>
            </a:r>
          </a:p>
          <a:p>
            <a:r>
              <a:rPr lang="en-US" dirty="0" smtClean="0"/>
              <a:t>What is High Availability?</a:t>
            </a:r>
          </a:p>
          <a:p>
            <a:pPr lvl="1"/>
            <a:r>
              <a:rPr lang="en-US" dirty="0" smtClean="0"/>
              <a:t>The ability to recover from adverse events with minimal interruption and minimal data loss</a:t>
            </a:r>
          </a:p>
          <a:p>
            <a:pPr lvl="1"/>
            <a:r>
              <a:rPr lang="en-US" dirty="0" smtClean="0"/>
              <a:t>Possible causes that would trigger utilization of an H/A solution:</a:t>
            </a:r>
          </a:p>
          <a:p>
            <a:pPr lvl="2"/>
            <a:r>
              <a:rPr lang="en-US" dirty="0" smtClean="0"/>
              <a:t>Hardware failure on primary system</a:t>
            </a:r>
          </a:p>
          <a:p>
            <a:pPr lvl="2"/>
            <a:r>
              <a:rPr lang="en-US" dirty="0" smtClean="0"/>
              <a:t>External system failure at production site (i.e. power, telecommunications)</a:t>
            </a:r>
          </a:p>
          <a:p>
            <a:pPr lvl="2"/>
            <a:r>
              <a:rPr lang="en-US" dirty="0" smtClean="0"/>
              <a:t>Regional crisis</a:t>
            </a:r>
          </a:p>
          <a:p>
            <a:pPr lvl="1"/>
            <a:r>
              <a:rPr lang="en-US" dirty="0" smtClean="0"/>
              <a:t>Primary reason for an H/A solution: We live in a 24x7 world where transactions and activity come from multitudes of channels, and recovering from a historic, point-in-time backup is no longer reasonable or viable</a:t>
            </a:r>
          </a:p>
          <a:p>
            <a:pPr lvl="1"/>
            <a:r>
              <a:rPr lang="en-US" dirty="0" smtClean="0"/>
              <a:t>H/A solutions must be tested and documented on a regular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</a:t>
            </a:r>
            <a:br>
              <a:rPr lang="en-US" dirty="0" smtClean="0"/>
            </a:br>
            <a:r>
              <a:rPr lang="en-US" sz="2400" dirty="0"/>
              <a:t>Understanding the Scope of a High Availability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get today with your high availability contract (either with CU*Answers or Site-Four)?</a:t>
            </a:r>
          </a:p>
          <a:p>
            <a:pPr lvl="1"/>
            <a:r>
              <a:rPr lang="en-US" dirty="0" smtClean="0"/>
              <a:t>Installation and configuration of HA application</a:t>
            </a:r>
          </a:p>
          <a:p>
            <a:pPr lvl="1"/>
            <a:r>
              <a:rPr lang="en-US" dirty="0" smtClean="0"/>
              <a:t>HA application maintenance and upgrades</a:t>
            </a:r>
          </a:p>
          <a:p>
            <a:pPr lvl="1"/>
            <a:r>
              <a:rPr lang="en-US" dirty="0" smtClean="0"/>
              <a:t>Monitoring and support of replication services</a:t>
            </a:r>
          </a:p>
          <a:p>
            <a:r>
              <a:rPr lang="en-US" dirty="0" smtClean="0"/>
              <a:t>What is not included that you should have separate plans or arrangements for?</a:t>
            </a:r>
          </a:p>
          <a:p>
            <a:pPr lvl="1"/>
            <a:r>
              <a:rPr lang="en-US" dirty="0"/>
              <a:t>Procedures and </a:t>
            </a:r>
            <a:r>
              <a:rPr lang="en-US" dirty="0" smtClean="0"/>
              <a:t>documentation (can’t emphasize this enough)</a:t>
            </a:r>
            <a:endParaRPr lang="en-US" dirty="0"/>
          </a:p>
          <a:p>
            <a:pPr lvl="1"/>
            <a:r>
              <a:rPr lang="en-US" dirty="0" smtClean="0"/>
              <a:t>Third-party vendor connectivity</a:t>
            </a:r>
          </a:p>
          <a:p>
            <a:pPr lvl="1"/>
            <a:r>
              <a:rPr lang="en-US" dirty="0" smtClean="0"/>
              <a:t>Workstations, printers, phones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Continuity</a:t>
            </a:r>
            <a:br>
              <a:rPr lang="en-US" dirty="0" smtClean="0"/>
            </a:br>
            <a:r>
              <a:rPr lang="en-US" sz="2400" dirty="0"/>
              <a:t>Understanding Business Continuity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Business Continuity Plan is a roadmap for continuing operations under adverse conditions (i.e. interruption from natural or man-made hazards)</a:t>
            </a:r>
          </a:p>
          <a:p>
            <a:r>
              <a:rPr lang="en-US" dirty="0" smtClean="0"/>
              <a:t>A Business Continuity Plan is designed to:</a:t>
            </a:r>
          </a:p>
          <a:p>
            <a:pPr lvl="1"/>
            <a:r>
              <a:rPr lang="en-US" dirty="0" smtClean="0"/>
              <a:t>Protect people and property (assets)</a:t>
            </a:r>
          </a:p>
          <a:p>
            <a:pPr lvl="1"/>
            <a:r>
              <a:rPr lang="en-US" dirty="0" smtClean="0"/>
              <a:t>Minimize the financial losses to the organization</a:t>
            </a:r>
          </a:p>
          <a:p>
            <a:pPr lvl="1"/>
            <a:r>
              <a:rPr lang="en-US" dirty="0" smtClean="0"/>
              <a:t>Serve customers with minimal disruptions</a:t>
            </a:r>
          </a:p>
          <a:p>
            <a:pPr lvl="1"/>
            <a:r>
              <a:rPr lang="en-US" dirty="0" smtClean="0"/>
              <a:t>Mitigate negative effects of disruptions of business operations</a:t>
            </a:r>
          </a:p>
          <a:p>
            <a:r>
              <a:rPr lang="en-US" dirty="0"/>
              <a:t>Who </a:t>
            </a:r>
            <a:r>
              <a:rPr lang="en-US" dirty="0" smtClean="0"/>
              <a:t>in this </a:t>
            </a:r>
            <a:r>
              <a:rPr lang="en-US" dirty="0"/>
              <a:t>room has a </a:t>
            </a:r>
            <a:r>
              <a:rPr lang="en-US" dirty="0" smtClean="0"/>
              <a:t>solid Business </a:t>
            </a:r>
            <a:r>
              <a:rPr lang="en-US" dirty="0"/>
              <a:t>Continuity Plan?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Let’s take a high level look at CU*Answers’ Business Continuity </a:t>
            </a:r>
            <a:r>
              <a:rPr lang="en-US" dirty="0" smtClean="0"/>
              <a:t>Plan...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9513" y="208859"/>
            <a:ext cx="8915400" cy="61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on the Horizon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CU*BASE Operations News &amp;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 Notices</a:t>
            </a:r>
          </a:p>
          <a:p>
            <a:pPr lvl="1"/>
            <a:r>
              <a:rPr lang="en-US" dirty="0"/>
              <a:t>Are you tired of printing daily notices in-house, and folding and stuffing and mailing?  Are your volumes growing?  </a:t>
            </a:r>
          </a:p>
          <a:p>
            <a:pPr lvl="1"/>
            <a:r>
              <a:rPr lang="en-US" dirty="0"/>
              <a:t>CU*Answers is announcing a new option to send your notices to third-party print vendors</a:t>
            </a:r>
          </a:p>
          <a:p>
            <a:r>
              <a:rPr lang="en-US" dirty="0" smtClean="0"/>
              <a:t>OFAC and new files (FSE list)</a:t>
            </a:r>
          </a:p>
          <a:p>
            <a:pPr lvl="1"/>
            <a:r>
              <a:rPr lang="en-US" dirty="0" err="1" smtClean="0"/>
              <a:t>FinCEN</a:t>
            </a:r>
            <a:endParaRPr lang="en-US" dirty="0" smtClean="0"/>
          </a:p>
          <a:p>
            <a:r>
              <a:rPr lang="en-US" dirty="0"/>
              <a:t>Stand-in Processing </a:t>
            </a:r>
            <a:endParaRPr lang="en-US" dirty="0" smtClean="0"/>
          </a:p>
          <a:p>
            <a:pPr lvl="1"/>
            <a:r>
              <a:rPr lang="en-US" dirty="0" smtClean="0"/>
              <a:t>Currently </a:t>
            </a:r>
            <a:r>
              <a:rPr lang="en-US" dirty="0"/>
              <a:t>testing a version that does not require EFT (ISO) switches to be </a:t>
            </a:r>
            <a:r>
              <a:rPr lang="en-US" dirty="0" smtClean="0"/>
              <a:t>bounced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Moving everyone to the Statement Flat File</a:t>
            </a:r>
          </a:p>
          <a:p>
            <a:pPr lvl="1"/>
            <a:r>
              <a:rPr lang="en-US" dirty="0" smtClean="0"/>
              <a:t>Sunset </a:t>
            </a:r>
            <a:r>
              <a:rPr lang="en-US" dirty="0"/>
              <a:t>of ‘print’ version is </a:t>
            </a:r>
            <a:r>
              <a:rPr lang="en-US" dirty="0" smtClean="0"/>
              <a:t>12/31/2014 – who is still using this versus </a:t>
            </a:r>
            <a:r>
              <a:rPr lang="en-US" dirty="0"/>
              <a:t>the newer flat file solution?</a:t>
            </a:r>
          </a:p>
          <a:p>
            <a:r>
              <a:rPr lang="en-US" dirty="0" smtClean="0"/>
              <a:t>CU </a:t>
            </a:r>
            <a:r>
              <a:rPr lang="en-US" dirty="0"/>
              <a:t>Training Environment </a:t>
            </a:r>
            <a:endParaRPr lang="en-US" dirty="0" smtClean="0"/>
          </a:p>
          <a:p>
            <a:pPr lvl="1"/>
            <a:r>
              <a:rPr lang="en-US" dirty="0" smtClean="0"/>
              <a:t>Hopefully </a:t>
            </a:r>
            <a:r>
              <a:rPr lang="en-US" dirty="0"/>
              <a:t>you are using this feature </a:t>
            </a:r>
            <a:r>
              <a:rPr lang="en-US" dirty="0" smtClean="0"/>
              <a:t>today!</a:t>
            </a:r>
            <a:endParaRPr lang="en-US" dirty="0"/>
          </a:p>
          <a:p>
            <a:pPr lvl="1"/>
            <a:r>
              <a:rPr lang="en-US" dirty="0"/>
              <a:t>An even cooler “Custom Training Edition” is coming that will have new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br>
              <a:rPr lang="en-US" dirty="0" smtClean="0"/>
            </a:br>
            <a:r>
              <a:rPr lang="en-US" sz="2000" dirty="0" smtClean="0"/>
              <a:t>Mark your calendar!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CEO Strategies</a:t>
            </a:r>
          </a:p>
          <a:p>
            <a:pPr lvl="1"/>
            <a:r>
              <a:rPr lang="en-US" b="1" dirty="0" smtClean="0"/>
              <a:t>November 3-5 or 5-7, 2014 </a:t>
            </a:r>
            <a:r>
              <a:rPr lang="en-US" dirty="0" smtClean="0"/>
              <a:t>in Grand Rapids, MI</a:t>
            </a:r>
          </a:p>
          <a:p>
            <a:pPr lvl="1"/>
            <a:r>
              <a:rPr lang="en-US" dirty="0" smtClean="0"/>
              <a:t>This year’s theme: Adopt an Internet Retailer Mindset...</a:t>
            </a:r>
            <a:r>
              <a:rPr lang="en-US" i="1" dirty="0" smtClean="0"/>
              <a:t>consumers are plugged in</a:t>
            </a:r>
            <a:endParaRPr lang="en-US" i="1" dirty="0"/>
          </a:p>
          <a:p>
            <a:r>
              <a:rPr lang="en-US" dirty="0" smtClean="0"/>
              <a:t>Data Symposium </a:t>
            </a:r>
          </a:p>
          <a:p>
            <a:pPr lvl="1"/>
            <a:r>
              <a:rPr lang="en-US" b="1" dirty="0" smtClean="0"/>
              <a:t>February 25, 2015 </a:t>
            </a:r>
            <a:r>
              <a:rPr lang="en-US" dirty="0" smtClean="0"/>
              <a:t>in Grand Rapids, MI</a:t>
            </a:r>
          </a:p>
          <a:p>
            <a:pPr lvl="1"/>
            <a:r>
              <a:rPr lang="en-US" dirty="0" smtClean="0"/>
              <a:t>A cuasterisk.com network brainstorming and strategizing session for CU leaders who can commit </a:t>
            </a:r>
            <a:r>
              <a:rPr lang="en-US" dirty="0"/>
              <a:t>their organizations to investment and </a:t>
            </a:r>
            <a:r>
              <a:rPr lang="en-US" dirty="0" smtClean="0"/>
              <a:t>utilization of </a:t>
            </a:r>
            <a:r>
              <a:rPr lang="en-US" dirty="0"/>
              <a:t>new data tactics and </a:t>
            </a:r>
            <a:r>
              <a:rPr lang="en-US" dirty="0" smtClean="0"/>
              <a:t>strategies</a:t>
            </a:r>
          </a:p>
          <a:p>
            <a:r>
              <a:rPr lang="en-US" dirty="0" smtClean="0"/>
              <a:t>Annual Leadership Conference</a:t>
            </a:r>
          </a:p>
          <a:p>
            <a:pPr lvl="1"/>
            <a:r>
              <a:rPr lang="en-US" b="1" dirty="0" smtClean="0"/>
              <a:t>June 16-17, 2015 </a:t>
            </a:r>
            <a:r>
              <a:rPr lang="en-US" dirty="0" smtClean="0"/>
              <a:t>in Grand Rapids, MI</a:t>
            </a:r>
          </a:p>
          <a:p>
            <a:pPr lvl="1"/>
            <a:r>
              <a:rPr lang="en-US" dirty="0" smtClean="0"/>
              <a:t>Next year’s theme: What’s next? Building a response to everything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Commitment to IBM </a:t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CU*Answers visit to IBM Labs in Rochester,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Bi-annual visit to IBM Briefing Center in November 2013 by CU*Answers executive and technical leaders </a:t>
            </a:r>
          </a:p>
          <a:p>
            <a:r>
              <a:rPr lang="en-US" dirty="0"/>
              <a:t>Briefing from IBM on new technologies, future direction of software and hardware, and their commitment to the platform, as well as a discussion on our current and future challenges and opportunities</a:t>
            </a:r>
          </a:p>
          <a:p>
            <a:endParaRPr lang="en-US" dirty="0" smtClean="0"/>
          </a:p>
          <a:p>
            <a:r>
              <a:rPr lang="en-US" dirty="0" smtClean="0"/>
              <a:t>Highlights </a:t>
            </a:r>
            <a:r>
              <a:rPr lang="en-US" dirty="0"/>
              <a:t>and key discussion </a:t>
            </a:r>
            <a:r>
              <a:rPr lang="en-US" dirty="0" smtClean="0"/>
              <a:t>areas</a:t>
            </a:r>
            <a:endParaRPr lang="en-US" dirty="0"/>
          </a:p>
          <a:p>
            <a:pPr lvl="1"/>
            <a:r>
              <a:rPr lang="en-US" dirty="0"/>
              <a:t>Database Modernization - building business rules into the database</a:t>
            </a:r>
          </a:p>
          <a:p>
            <a:pPr lvl="1"/>
            <a:r>
              <a:rPr lang="en-US" dirty="0"/>
              <a:t>Performance monitoring – identifying areas for improvement (i.e. applications, database access, system configurations)</a:t>
            </a:r>
          </a:p>
          <a:p>
            <a:pPr lvl="1"/>
            <a:r>
              <a:rPr lang="en-US" dirty="0"/>
              <a:t>Application Evolution – using newer options, tools and strategies (i.e. mobility: write code once, deploy to any platform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Site-Four Overview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Presented by Tim Kenney and Dave Wright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Site-Four Overview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Presented by Tim Kenney and Dave Wright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67909"/>
            <a:ext cx="7908471" cy="4195481"/>
          </a:xfrm>
        </p:spPr>
        <p:txBody>
          <a:bodyPr/>
          <a:lstStyle/>
          <a:p>
            <a:r>
              <a:rPr lang="en-US" dirty="0" smtClean="0"/>
              <a:t>Tour (Monday evening)</a:t>
            </a:r>
          </a:p>
          <a:p>
            <a:r>
              <a:rPr lang="en-US" dirty="0" smtClean="0"/>
              <a:t>Overview of services offered</a:t>
            </a:r>
          </a:p>
          <a:p>
            <a:pPr lvl="1"/>
            <a:r>
              <a:rPr lang="en-US" dirty="0" smtClean="0"/>
              <a:t>Server hosting</a:t>
            </a:r>
          </a:p>
          <a:p>
            <a:pPr lvl="1"/>
            <a:r>
              <a:rPr lang="en-US" dirty="0" smtClean="0"/>
              <a:t>HA offering with vendor testing</a:t>
            </a:r>
          </a:p>
          <a:p>
            <a:r>
              <a:rPr lang="en-US" dirty="0" smtClean="0"/>
              <a:t>A little bit about Site-Four</a:t>
            </a:r>
          </a:p>
          <a:p>
            <a:pPr lvl="1"/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Staffing</a:t>
            </a:r>
          </a:p>
          <a:p>
            <a:r>
              <a:rPr lang="en-US" dirty="0" smtClean="0"/>
              <a:t>Site highlights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Security, power, cooling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Xtend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word from </a:t>
            </a:r>
            <a:r>
              <a:rPr lang="en-US" dirty="0" err="1" smtClean="0"/>
              <a:t>scott</a:t>
            </a:r>
            <a:r>
              <a:rPr lang="en-US" dirty="0" smtClean="0"/>
              <a:t> </a:t>
            </a:r>
            <a:r>
              <a:rPr lang="en-US" dirty="0" err="1" smtClean="0"/>
              <a:t>collins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Xtend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</a:t>
            </a:r>
            <a:r>
              <a:rPr lang="en-US" dirty="0"/>
              <a:t>C-Corp CUSO from CU*Answers</a:t>
            </a:r>
          </a:p>
          <a:p>
            <a:r>
              <a:rPr lang="en-US" dirty="0"/>
              <a:t>Cooperative-like business model </a:t>
            </a:r>
          </a:p>
          <a:p>
            <a:r>
              <a:rPr lang="en-US" dirty="0"/>
              <a:t>79 owners ($30K buy-in)</a:t>
            </a:r>
          </a:p>
          <a:p>
            <a:r>
              <a:rPr lang="en-US" dirty="0"/>
              <a:t>Approaching $3M in revenue</a:t>
            </a:r>
          </a:p>
          <a:p>
            <a:r>
              <a:rPr lang="en-US" dirty="0"/>
              <a:t>64 full and part-time employees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27" y="3469223"/>
            <a:ext cx="2552381" cy="30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Xtend</a:t>
            </a:r>
            <a:br>
              <a:rPr lang="en-US" sz="2000" dirty="0" smtClean="0"/>
            </a:br>
            <a:r>
              <a:rPr lang="en-US" dirty="0" smtClean="0"/>
              <a:t>What </a:t>
            </a:r>
            <a:r>
              <a:rPr lang="en-US" dirty="0"/>
              <a:t>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Bookkeeping Services (100+) – full service, stand-in, 5300 configuration</a:t>
            </a:r>
          </a:p>
          <a:p>
            <a:r>
              <a:rPr lang="en-US" dirty="0"/>
              <a:t>Compliance Monitoring (40+) – log management duties for BSA/CTR, OFAC, dormancy, employee/file maintenance reviews</a:t>
            </a:r>
          </a:p>
          <a:p>
            <a:r>
              <a:rPr lang="en-US" dirty="0"/>
              <a:t>Member Reach (100+) – targeted plain-text and HTML execution machine, E-Newsletter, Custom messaging, HTML </a:t>
            </a:r>
            <a:r>
              <a:rPr lang="en-US" dirty="0" err="1"/>
              <a:t>eStatement</a:t>
            </a:r>
            <a:r>
              <a:rPr lang="en-US" dirty="0"/>
              <a:t> Notifications</a:t>
            </a:r>
          </a:p>
          <a:p>
            <a:r>
              <a:rPr lang="en-US" dirty="0" err="1"/>
              <a:t>Xtension</a:t>
            </a:r>
            <a:r>
              <a:rPr lang="en-US" dirty="0"/>
              <a:t> Call Center (50+)</a:t>
            </a:r>
          </a:p>
          <a:p>
            <a:pPr lvl="1"/>
            <a:r>
              <a:rPr lang="en-US" dirty="0"/>
              <a:t>Inbound member service during expanded hours, loan line, DR/BC</a:t>
            </a:r>
          </a:p>
          <a:p>
            <a:pPr lvl="1"/>
            <a:r>
              <a:rPr lang="en-US" dirty="0"/>
              <a:t>Outbound sales engine – A-S-A-P,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recurring</a:t>
            </a:r>
            <a:r>
              <a:rPr lang="en-US" dirty="0"/>
              <a:t>, special campaigns</a:t>
            </a:r>
          </a:p>
          <a:p>
            <a:pPr lvl="1"/>
            <a:r>
              <a:rPr lang="en-US" dirty="0"/>
              <a:t>Chat</a:t>
            </a:r>
          </a:p>
          <a:p>
            <a:pPr lvl="1"/>
            <a:r>
              <a:rPr lang="en-US" dirty="0" err="1"/>
              <a:t>HyperDrive</a:t>
            </a:r>
            <a:endParaRPr lang="en-US" dirty="0"/>
          </a:p>
          <a:p>
            <a:r>
              <a:rPr lang="en-US" dirty="0"/>
              <a:t>Liquidity awareness – CLE, TRUST, NCB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4" y="5393553"/>
            <a:ext cx="1219582" cy="854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96" y="4789045"/>
            <a:ext cx="1218396" cy="533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37" y="5732493"/>
            <a:ext cx="1032004" cy="925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5" y="4872883"/>
            <a:ext cx="1226249" cy="7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Xtend </a:t>
            </a:r>
            <a:br>
              <a:rPr lang="en-US" sz="2000" dirty="0"/>
            </a:br>
            <a:r>
              <a:rPr lang="en-US" dirty="0"/>
              <a:t>What We’re Working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Ramping up ESN and </a:t>
            </a:r>
            <a:r>
              <a:rPr lang="en-US" dirty="0" err="1" smtClean="0"/>
              <a:t>eNewsletter</a:t>
            </a:r>
            <a:r>
              <a:rPr lang="en-US" dirty="0" smtClean="0"/>
              <a:t> </a:t>
            </a:r>
            <a:r>
              <a:rPr lang="en-US" dirty="0"/>
              <a:t>patronage</a:t>
            </a:r>
          </a:p>
          <a:p>
            <a:r>
              <a:rPr lang="en-US" dirty="0"/>
              <a:t>Actively seeking non-CU*BASE partners and credit unions</a:t>
            </a:r>
          </a:p>
          <a:p>
            <a:r>
              <a:rPr lang="en-US" dirty="0"/>
              <a:t>Bringing solutions to the mid-market</a:t>
            </a:r>
          </a:p>
          <a:p>
            <a:pPr lvl="1"/>
            <a:r>
              <a:rPr lang="en-US" dirty="0"/>
              <a:t>Member Investment program</a:t>
            </a:r>
          </a:p>
          <a:p>
            <a:pPr lvl="1"/>
            <a:r>
              <a:rPr lang="en-US" dirty="0"/>
              <a:t>Reputation management </a:t>
            </a:r>
          </a:p>
          <a:p>
            <a:pPr lvl="1"/>
            <a:r>
              <a:rPr lang="en-US" dirty="0"/>
              <a:t>Group purchasing</a:t>
            </a:r>
          </a:p>
          <a:p>
            <a:pPr lvl="1"/>
            <a:r>
              <a:rPr lang="en-US" dirty="0"/>
              <a:t>Rewards fulfillment</a:t>
            </a:r>
          </a:p>
          <a:p>
            <a:pPr lvl="1"/>
            <a:r>
              <a:rPr lang="en-US" dirty="0"/>
              <a:t>Vendor risk management</a:t>
            </a:r>
          </a:p>
          <a:p>
            <a:r>
              <a:rPr lang="en-US" dirty="0"/>
              <a:t>Business development</a:t>
            </a:r>
          </a:p>
          <a:p>
            <a:pPr lvl="1"/>
            <a:r>
              <a:rPr lang="en-US" dirty="0"/>
              <a:t>Building the Factory project with Lender*VP</a:t>
            </a:r>
          </a:p>
          <a:p>
            <a:pPr lvl="1"/>
            <a:r>
              <a:rPr lang="en-US" dirty="0" err="1"/>
              <a:t>HyperDrive</a:t>
            </a:r>
            <a:r>
              <a:rPr lang="en-US" dirty="0"/>
              <a:t> 2.0</a:t>
            </a:r>
          </a:p>
          <a:p>
            <a:pPr lvl="1"/>
            <a:r>
              <a:rPr lang="en-US" dirty="0"/>
              <a:t>New member onboarding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27" y="3469223"/>
            <a:ext cx="2552381" cy="30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</p:spPr>
        <p:txBody>
          <a:bodyPr/>
          <a:lstStyle/>
          <a:p>
            <a:fld id="{CC461713-59B6-4A00-8C22-2804024EFD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do this again?</a:t>
            </a:r>
          </a:p>
          <a:p>
            <a:pPr lvl="1"/>
            <a:r>
              <a:rPr lang="en-US" dirty="0" smtClean="0"/>
              <a:t>Every other year?</a:t>
            </a:r>
          </a:p>
          <a:p>
            <a:pPr lvl="1"/>
            <a:r>
              <a:rPr lang="en-US" dirty="0" smtClean="0"/>
              <a:t>Time of the year?</a:t>
            </a:r>
          </a:p>
          <a:p>
            <a:pPr lvl="1"/>
            <a:r>
              <a:rPr lang="en-US" dirty="0" smtClean="0"/>
              <a:t>Location for next meeting?</a:t>
            </a:r>
          </a:p>
          <a:p>
            <a:endParaRPr lang="en-US" dirty="0" smtClean="0"/>
          </a:p>
          <a:p>
            <a:r>
              <a:rPr lang="en-US" dirty="0" smtClean="0"/>
              <a:t>Thank you to our hosts, Site-Four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Thank you to everyone for coming!</a:t>
            </a:r>
          </a:p>
        </p:txBody>
      </p:sp>
    </p:spTree>
    <p:extLst>
      <p:ext uri="{BB962C8B-B14F-4D97-AF65-F5344CB8AC3E}">
        <p14:creationId xmlns:p14="http://schemas.microsoft.com/office/powerpoint/2010/main" val="11861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Commitment to IBM </a:t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CU*Answers visit to IBM Labs in Rochester, MN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Highlights and key discussion </a:t>
            </a:r>
            <a:r>
              <a:rPr lang="en-US" dirty="0" smtClean="0"/>
              <a:t>areas</a:t>
            </a:r>
            <a:r>
              <a:rPr lang="en-US" dirty="0"/>
              <a:t> </a:t>
            </a:r>
            <a:r>
              <a:rPr lang="en-US" sz="1400" i="1" dirty="0" smtClean="0"/>
              <a:t>(continued)</a:t>
            </a:r>
            <a:endParaRPr lang="en-US" i="1" dirty="0" smtClean="0"/>
          </a:p>
          <a:p>
            <a:pPr lvl="1"/>
            <a:r>
              <a:rPr lang="en-US" dirty="0"/>
              <a:t>Web services – allowing connections to external points</a:t>
            </a:r>
          </a:p>
          <a:p>
            <a:pPr lvl="1"/>
            <a:r>
              <a:rPr lang="en-US" dirty="0"/>
              <a:t>Flexible data masking – conditional security (available in O/S 7.2)</a:t>
            </a:r>
          </a:p>
          <a:p>
            <a:pPr lvl="1"/>
            <a:r>
              <a:rPr lang="en-US" dirty="0" smtClean="0"/>
              <a:t>Business Analytics and Business Intelligence – what else can we do with CU*BASE dashboards, big data, predictive analysis</a:t>
            </a:r>
          </a:p>
          <a:p>
            <a:pPr lvl="1"/>
            <a:r>
              <a:rPr lang="en-US" dirty="0" smtClean="0"/>
              <a:t>Security – continued focus and concentration on tools, audits, monitoring, and responsiveness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IBM Briefing Center visits are a critical component of our strategic technology </a:t>
            </a:r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Review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</a:t>
            </a:r>
            <a:r>
              <a:rPr lang="en-US" dirty="0" err="1" smtClean="0"/>
              <a:t>i</a:t>
            </a:r>
            <a:r>
              <a:rPr lang="en-US" dirty="0" smtClean="0"/>
              <a:t> Announcements</a:t>
            </a:r>
          </a:p>
          <a:p>
            <a:pPr lvl="1"/>
            <a:r>
              <a:rPr lang="en-US" dirty="0" smtClean="0"/>
              <a:t>POWER 8</a:t>
            </a:r>
          </a:p>
          <a:p>
            <a:pPr lvl="1"/>
            <a:r>
              <a:rPr lang="en-US" dirty="0" smtClean="0"/>
              <a:t>O/S 7.2</a:t>
            </a:r>
          </a:p>
          <a:p>
            <a:pPr lvl="1"/>
            <a:r>
              <a:rPr lang="en-US" dirty="0" smtClean="0"/>
              <a:t>Recertification of Sales and Technical skills</a:t>
            </a:r>
          </a:p>
          <a:p>
            <a:pPr lvl="1"/>
            <a:r>
              <a:rPr lang="en-US" dirty="0" smtClean="0"/>
              <a:t>Strategic Direction thru 2025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we researching?</a:t>
            </a:r>
          </a:p>
          <a:p>
            <a:pPr lvl="1"/>
            <a:r>
              <a:rPr lang="en-US" dirty="0" smtClean="0"/>
              <a:t>Data replication – what other options are </a:t>
            </a:r>
            <a:br>
              <a:rPr lang="en-US" dirty="0" smtClean="0"/>
            </a:br>
            <a:r>
              <a:rPr lang="en-US" dirty="0" smtClean="0"/>
              <a:t>available?</a:t>
            </a:r>
          </a:p>
          <a:p>
            <a:pPr lvl="1"/>
            <a:r>
              <a:rPr lang="en-US" dirty="0" smtClean="0"/>
              <a:t>Flash drive technology</a:t>
            </a:r>
          </a:p>
          <a:p>
            <a:pPr lvl="1"/>
            <a:r>
              <a:rPr lang="en-US" dirty="0" smtClean="0"/>
              <a:t>Data recovery (point-in-time) solutions</a:t>
            </a:r>
          </a:p>
          <a:p>
            <a:pPr lvl="1"/>
            <a:r>
              <a:rPr lang="en-US" dirty="0" smtClean="0"/>
              <a:t>Shared 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1713-59B6-4A00-8C22-2804024EFD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2146"/>
          <a:stretch/>
        </p:blipFill>
        <p:spPr bwMode="auto">
          <a:xfrm>
            <a:off x="4299866" y="1196830"/>
            <a:ext cx="4417256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516">
            <a:off x="5953375" y="2602537"/>
            <a:ext cx="260508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A5173"/>
      </a:accent1>
      <a:accent2>
        <a:srgbClr val="A82B3D"/>
      </a:accent2>
      <a:accent3>
        <a:srgbClr val="F07F09"/>
      </a:accent3>
      <a:accent4>
        <a:srgbClr val="D1D3D4"/>
      </a:accent4>
      <a:accent5>
        <a:srgbClr val="9F2936"/>
      </a:accent5>
      <a:accent6>
        <a:srgbClr val="C19859"/>
      </a:accent6>
      <a:hlink>
        <a:srgbClr val="E70033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A5173"/>
      </a:accent1>
      <a:accent2>
        <a:srgbClr val="A82B3D"/>
      </a:accent2>
      <a:accent3>
        <a:srgbClr val="F07F09"/>
      </a:accent3>
      <a:accent4>
        <a:srgbClr val="D1D3D4"/>
      </a:accent4>
      <a:accent5>
        <a:srgbClr val="9F2936"/>
      </a:accent5>
      <a:accent6>
        <a:srgbClr val="C19859"/>
      </a:accent6>
      <a:hlink>
        <a:srgbClr val="E70033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3225</TotalTime>
  <Words>4497</Words>
  <Application>Microsoft Office PowerPoint</Application>
  <PresentationFormat>On-screen Show (4:3)</PresentationFormat>
  <Paragraphs>785</Paragraphs>
  <Slides>77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Ion</vt:lpstr>
      <vt:lpstr>1_Ion</vt:lpstr>
      <vt:lpstr>Welcome!</vt:lpstr>
      <vt:lpstr>Today’s Agenda</vt:lpstr>
      <vt:lpstr>Introductions </vt:lpstr>
      <vt:lpstr>Our Network of Self-Processors</vt:lpstr>
      <vt:lpstr>Our Network of Self-Processors</vt:lpstr>
      <vt:lpstr>IBM Review</vt:lpstr>
      <vt:lpstr>Our Commitment to IBM i CU*Answers visit to IBM Labs in Rochester, MN</vt:lpstr>
      <vt:lpstr>Our Commitment to IBM i CU*Answers visit to IBM Labs in Rochester, MN</vt:lpstr>
      <vt:lpstr>IBM Review </vt:lpstr>
      <vt:lpstr>Managing and Maintaining Your IBM i Investment </vt:lpstr>
      <vt:lpstr>Production Center Review</vt:lpstr>
      <vt:lpstr>Introducing </vt:lpstr>
      <vt:lpstr>Introducing</vt:lpstr>
      <vt:lpstr>Introducing  </vt:lpstr>
      <vt:lpstr>OpsEngine: What it’s about</vt:lpstr>
      <vt:lpstr>PowerPoint Presentation</vt:lpstr>
      <vt:lpstr>OpsEngine: PRODUCTION</vt:lpstr>
      <vt:lpstr>OpsEngine: PRODUCTION Using Production Center Resources to execute for you </vt:lpstr>
      <vt:lpstr>OpsEngine: PRODUCTION Using Production Center Resources to execute for you </vt:lpstr>
      <vt:lpstr>OpsEngine: PRODUCTION Using Production Center Resources to execute for you </vt:lpstr>
      <vt:lpstr>OpsEngine: TOOLS</vt:lpstr>
      <vt:lpstr>OpsEngine: TOOLS Leading edge products to augment and enhance your data center operations </vt:lpstr>
      <vt:lpstr>OpsEngine: TOOLS Leading edge products to augment and enhance your data center operations </vt:lpstr>
      <vt:lpstr>OpsEngine: TOOLS Leading edge products to augment and enhance your data center operations </vt:lpstr>
      <vt:lpstr>OpsEngine: SERVICES</vt:lpstr>
      <vt:lpstr>OpsEngine: SERVICES Assorted support, training, education and planning opportunities</vt:lpstr>
      <vt:lpstr>OpsEngine: SERVICES Assorted support, training, education and planning opportunities</vt:lpstr>
      <vt:lpstr>OpsEngine: SERVICES Assorted support, training, education and planning opportunities</vt:lpstr>
      <vt:lpstr>OpsEngine: SERVICES Assorted support, training, education and planning opportunities</vt:lpstr>
      <vt:lpstr>OpsEngine: What it’s About</vt:lpstr>
      <vt:lpstr>CU*BASE Operator Edition</vt:lpstr>
      <vt:lpstr>An update on Operator Edition</vt:lpstr>
      <vt:lpstr>An update on Operator Edition</vt:lpstr>
      <vt:lpstr>The CU*BASE ToolBox</vt:lpstr>
      <vt:lpstr>The CU*BASE ToolBox</vt:lpstr>
      <vt:lpstr>The CU*BASE ToolBox</vt:lpstr>
      <vt:lpstr>Automation: Nightly Processing</vt:lpstr>
      <vt:lpstr>Automation: Nightly Processing </vt:lpstr>
      <vt:lpstr>What is Optimized Nightly Processing?</vt:lpstr>
      <vt:lpstr>What are the benefits of Optimized Nightly Processing?</vt:lpstr>
      <vt:lpstr>Building a suite of jobs eligible for Optimized Nightly Processing</vt:lpstr>
      <vt:lpstr>Current nightly jobs that can be automated</vt:lpstr>
      <vt:lpstr>Nightly jobs that still must be run manually</vt:lpstr>
      <vt:lpstr>Building a suite of jobs eligible for Optimized Nightly Processing</vt:lpstr>
      <vt:lpstr>Who’s using Optimized Nightly Processing today?</vt:lpstr>
      <vt:lpstr>Best Practices</vt:lpstr>
      <vt:lpstr>Best Practices: Are your procedures and processes up to date? Smart Operator (MNGELE #9)</vt:lpstr>
      <vt:lpstr>Best Practices:  Are your procedures and processes up to date? Process Tracking</vt:lpstr>
      <vt:lpstr>Best Practices: Are your procedures and processes up to date? User/Employee Controls</vt:lpstr>
      <vt:lpstr>Best Practices: Are your procedures and processes up to date? CU*BASE Purges</vt:lpstr>
      <vt:lpstr>Best Practices: Are your procedures and processes up to date? CU*BASE Purges (con’t)</vt:lpstr>
      <vt:lpstr>Best Practices: Are your procedures and processes up to date? Bad Email Addresses</vt:lpstr>
      <vt:lpstr>Best Practices: Are your procedures and processes up to date? Run Sheets</vt:lpstr>
      <vt:lpstr>Best Practices: Are your procedures and processes up to date? Encryption</vt:lpstr>
      <vt:lpstr>Best Practices: Are your procedures and processes up to date? Monthly Verifications</vt:lpstr>
      <vt:lpstr>Optional Products and Services </vt:lpstr>
      <vt:lpstr>CU*BASE Update</vt:lpstr>
      <vt:lpstr>What’s New in CU*BASE? </vt:lpstr>
      <vt:lpstr>CU*BASE Update FEP: File Expansion Project</vt:lpstr>
      <vt:lpstr>CU*BASE Update M-Up: Membership Update </vt:lpstr>
      <vt:lpstr>What’s New in CU*BASE? What is in the works?</vt:lpstr>
      <vt:lpstr>High Availability and  Business Continuity</vt:lpstr>
      <vt:lpstr>High Availability Understanding High Availability   </vt:lpstr>
      <vt:lpstr>High Availability Understanding the Scope of a High Availability Plan   </vt:lpstr>
      <vt:lpstr>Business Continuity Understanding Business Continuity   </vt:lpstr>
      <vt:lpstr>PowerPoint Presentation</vt:lpstr>
      <vt:lpstr>What’s on the Horizon?</vt:lpstr>
      <vt:lpstr>CU*BASE Operations News &amp; Updates</vt:lpstr>
      <vt:lpstr>Upcoming Events Mark your calendar! </vt:lpstr>
      <vt:lpstr>Site-Four Overview Presented by Tim Kenney and Dave Wright</vt:lpstr>
      <vt:lpstr>Site-Four Overview Presented by Tim Kenney and Dave Wright</vt:lpstr>
      <vt:lpstr>Xtend </vt:lpstr>
      <vt:lpstr>Xtend  Who We Are</vt:lpstr>
      <vt:lpstr>Xtend What We Do</vt:lpstr>
      <vt:lpstr>Xtend  What We’re Working On</vt:lpstr>
      <vt:lpstr>Wrap-up</vt:lpstr>
      <vt:lpstr>Wrap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Moore</dc:creator>
  <cp:lastModifiedBy>Jeff Miller</cp:lastModifiedBy>
  <cp:revision>236</cp:revision>
  <cp:lastPrinted>2014-09-19T13:45:30Z</cp:lastPrinted>
  <dcterms:created xsi:type="dcterms:W3CDTF">2014-07-01T17:44:18Z</dcterms:created>
  <dcterms:modified xsi:type="dcterms:W3CDTF">2014-10-03T18:28:41Z</dcterms:modified>
</cp:coreProperties>
</file>