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97" r:id="rId2"/>
    <p:sldMasterId id="2147483871" r:id="rId3"/>
  </p:sldMasterIdLst>
  <p:notesMasterIdLst>
    <p:notesMasterId r:id="rId27"/>
  </p:notesMasterIdLst>
  <p:handoutMasterIdLst>
    <p:handoutMasterId r:id="rId28"/>
  </p:handoutMasterIdLst>
  <p:sldIdLst>
    <p:sldId id="826" r:id="rId4"/>
    <p:sldId id="819" r:id="rId5"/>
    <p:sldId id="876" r:id="rId6"/>
    <p:sldId id="816" r:id="rId7"/>
    <p:sldId id="764" r:id="rId8"/>
    <p:sldId id="818" r:id="rId9"/>
    <p:sldId id="817" r:id="rId10"/>
    <p:sldId id="877" r:id="rId11"/>
    <p:sldId id="429" r:id="rId12"/>
    <p:sldId id="785" r:id="rId13"/>
    <p:sldId id="859" r:id="rId14"/>
    <p:sldId id="878" r:id="rId15"/>
    <p:sldId id="872" r:id="rId16"/>
    <p:sldId id="861" r:id="rId17"/>
    <p:sldId id="860" r:id="rId18"/>
    <p:sldId id="871" r:id="rId19"/>
    <p:sldId id="874" r:id="rId20"/>
    <p:sldId id="824" r:id="rId21"/>
    <p:sldId id="825" r:id="rId22"/>
    <p:sldId id="875" r:id="rId23"/>
    <p:sldId id="881" r:id="rId24"/>
    <p:sldId id="882" r:id="rId25"/>
    <p:sldId id="823" r:id="rId2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40" userDrawn="1">
          <p15:clr>
            <a:srgbClr val="A4A3A4"/>
          </p15:clr>
        </p15:guide>
        <p15:guide id="2" orient="horz" pos="18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B"/>
    <a:srgbClr val="DCE4F1"/>
    <a:srgbClr val="FFA500"/>
    <a:srgbClr val="FFFFFF"/>
    <a:srgbClr val="FFF6CD"/>
    <a:srgbClr val="F5961C"/>
    <a:srgbClr val="94B6D2"/>
    <a:srgbClr val="F6B7A7"/>
    <a:srgbClr val="E3740B"/>
    <a:srgbClr val="EDF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0" autoAdjust="0"/>
    <p:restoredTop sz="95617" autoAdjust="0"/>
  </p:normalViewPr>
  <p:slideViewPr>
    <p:cSldViewPr snapToGrid="0">
      <p:cViewPr varScale="1">
        <p:scale>
          <a:sx n="91" d="100"/>
          <a:sy n="91" d="100"/>
        </p:scale>
        <p:origin x="86" y="120"/>
      </p:cViewPr>
      <p:guideLst>
        <p:guide pos="240"/>
        <p:guide orient="horz"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72"/>
    </p:cViewPr>
  </p:sorterViewPr>
  <p:notesViewPr>
    <p:cSldViewPr snapToGrid="0">
      <p:cViewPr varScale="1">
        <p:scale>
          <a:sx n="70" d="100"/>
          <a:sy n="70" d="100"/>
        </p:scale>
        <p:origin x="3014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Top 8 Screen Resolutions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# Workstations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748-431E-9C6F-2F69F21C322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748-431E-9C6F-2F69F21C322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748-431E-9C6F-2F69F21C322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748-431E-9C6F-2F69F21C322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61D9-4F8C-857A-3833EEDBC68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1D9-4F8C-857A-3833EEDBC68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1D9-4F8C-857A-3833EEDBC68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61D9-4F8C-857A-3833EEDBC68B}"/>
              </c:ext>
            </c:extLst>
          </c:dPt>
          <c:dLbls>
            <c:dLbl>
              <c:idx val="4"/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1D9-4F8C-857A-3833EEDBC68B}"/>
                </c:ext>
              </c:extLst>
            </c:dLbl>
            <c:dLbl>
              <c:idx val="5"/>
              <c:layout>
                <c:manualLayout>
                  <c:x val="3.7045139296238275E-2"/>
                  <c:y val="0.10744304041186416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1D9-4F8C-857A-3833EEDBC68B}"/>
                </c:ext>
              </c:extLst>
            </c:dLbl>
            <c:dLbl>
              <c:idx val="6"/>
              <c:layout>
                <c:manualLayout>
                  <c:x val="3.1526944868087811E-2"/>
                  <c:y val="0.1080172879832161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1D9-4F8C-857A-3833EEDBC68B}"/>
                </c:ext>
              </c:extLst>
            </c:dLbl>
            <c:dLbl>
              <c:idx val="7"/>
              <c:layout>
                <c:manualLayout>
                  <c:x val="3.8583712312034613E-2"/>
                  <c:y val="0.10608285779130254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1D9-4F8C-857A-3833EEDBC68B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1920X1080</c:v>
                </c:pt>
                <c:pt idx="1">
                  <c:v>1280X1024</c:v>
                </c:pt>
                <c:pt idx="2">
                  <c:v>1600X900</c:v>
                </c:pt>
                <c:pt idx="3">
                  <c:v>1440X900</c:v>
                </c:pt>
                <c:pt idx="4">
                  <c:v>1366X768</c:v>
                </c:pt>
                <c:pt idx="5">
                  <c:v>1024X768</c:v>
                </c:pt>
                <c:pt idx="6">
                  <c:v>1536X864</c:v>
                </c:pt>
                <c:pt idx="7">
                  <c:v>1680X1050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2090</c:v>
                </c:pt>
                <c:pt idx="1">
                  <c:v>1184</c:v>
                </c:pt>
                <c:pt idx="2" formatCode="General">
                  <c:v>905</c:v>
                </c:pt>
                <c:pt idx="3" formatCode="General">
                  <c:v>517</c:v>
                </c:pt>
                <c:pt idx="4" formatCode="General">
                  <c:v>468</c:v>
                </c:pt>
                <c:pt idx="5" formatCode="General">
                  <c:v>334</c:v>
                </c:pt>
                <c:pt idx="6" formatCode="General">
                  <c:v>199</c:v>
                </c:pt>
                <c:pt idx="7" formatCode="General">
                  <c:v>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1D9-4F8C-857A-3833EEDBC68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" y="8364429"/>
            <a:ext cx="7008778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pPr algn="ctr"/>
            <a:fld id="{07B79F74-2001-4B21-B06E-FA23C7F2DD77}" type="slidenum">
              <a:rPr lang="en-US" sz="1700"/>
              <a:pPr algn="ctr"/>
              <a:t>‹#›</a:t>
            </a:fld>
            <a:endParaRPr lang="en-US" sz="1700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/>
          </p:nvPr>
        </p:nvSpPr>
        <p:spPr>
          <a:xfrm>
            <a:off x="1" y="378933"/>
            <a:ext cx="7008778" cy="466031"/>
          </a:xfrm>
          <a:prstGeom prst="rect">
            <a:avLst/>
          </a:prstGeom>
        </p:spPr>
        <p:txBody>
          <a:bodyPr vert="horz" lIns="88126" tIns="44064" rIns="88126" bIns="44064" rtlCol="0"/>
          <a:lstStyle>
            <a:lvl1pPr algn="l">
              <a:defRPr sz="1200"/>
            </a:lvl1pPr>
          </a:lstStyle>
          <a:p>
            <a:pPr algn="ctr"/>
            <a:r>
              <a:rPr lang="en-US" sz="1500" dirty="0"/>
              <a:t>CU*Answers 2018 CEO Strategic Developers Boot Camp</a:t>
            </a:r>
          </a:p>
          <a:p>
            <a:pPr algn="ctr"/>
            <a:r>
              <a:rPr lang="en-US" sz="1500" dirty="0"/>
              <a:t>November 5-9, 2018</a:t>
            </a:r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2"/>
            <a:ext cx="3037840" cy="466434"/>
          </a:xfrm>
          <a:prstGeom prst="rect">
            <a:avLst/>
          </a:prstGeom>
        </p:spPr>
        <p:txBody>
          <a:bodyPr vert="horz" lIns="93150" tIns="46576" rIns="93150" bIns="46576" rtlCol="0"/>
          <a:lstStyle>
            <a:lvl1pPr algn="r">
              <a:defRPr sz="1200"/>
            </a:lvl1pPr>
          </a:lstStyle>
          <a:p>
            <a:fld id="{E80F5C52-B42E-40E0-9DE8-80E888A04F1C}" type="datetime1">
              <a:rPr lang="en-US" smtClean="0"/>
              <a:t>11/7/2019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720725"/>
            <a:ext cx="5572125" cy="31353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0" tIns="46576" rIns="93150" bIns="465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3994971"/>
            <a:ext cx="5608320" cy="4729179"/>
          </a:xfrm>
          <a:prstGeom prst="rect">
            <a:avLst/>
          </a:prstGeom>
        </p:spPr>
        <p:txBody>
          <a:bodyPr vert="horz" lIns="93150" tIns="46576" rIns="93150" bIns="465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70"/>
            <a:ext cx="3037840" cy="466433"/>
          </a:xfrm>
          <a:prstGeom prst="rect">
            <a:avLst/>
          </a:prstGeom>
        </p:spPr>
        <p:txBody>
          <a:bodyPr vert="horz" lIns="93150" tIns="46576" rIns="93150" bIns="46576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r>
              <a:rPr lang="en-US" dirty="0"/>
              <a:t>2018 Leadership Conference - RANDY'S NOTES</a:t>
            </a:r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075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62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36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806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0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18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874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break%20and%20giveaway.pptx" TargetMode="Externa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jpeg"/><Relationship Id="rId4" Type="http://schemas.openxmlformats.org/officeDocument/2006/relationships/hyperlink" Target="lunch%20and%20giveaway.pptx" TargetMode="Externa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break%20and%20giveaway.pptx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break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lunch%20and%20giveaway.pptx" TargetMode="Externa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lunch%20and%20giveaway.pptx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break%20and%20giveaway.pptx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7B707D0-ECE4-45AA-9726-8CB78FC2593D}"/>
              </a:ext>
            </a:extLst>
          </p:cNvPr>
          <p:cNvSpPr/>
          <p:nvPr userDrawn="1"/>
        </p:nvSpPr>
        <p:spPr bwMode="hidden">
          <a:xfrm>
            <a:off x="1" y="0"/>
            <a:ext cx="12188953" cy="4702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548639"/>
            <a:ext cx="6629400" cy="3057005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801898"/>
            <a:ext cx="6629400" cy="87066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627CD04-A997-4B13-BE0B-CEC3534A5C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7" name="Pictur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CE6539C-EE51-4293-B9C8-8AD17C0DE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06BD9458-5757-4BCF-902C-30C6E8E25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66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3FB8A08-EC57-4E22-A82E-CC8E7229472F}"/>
              </a:ext>
            </a:extLst>
          </p:cNvPr>
          <p:cNvSpPr/>
          <p:nvPr userDrawn="1"/>
        </p:nvSpPr>
        <p:spPr bwMode="hidden">
          <a:xfrm>
            <a:off x="723900" y="0"/>
            <a:ext cx="11466576" cy="68646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7622" y="300373"/>
            <a:ext cx="9427478" cy="734244"/>
          </a:xfrm>
        </p:spPr>
        <p:txBody>
          <a:bodyPr/>
          <a:lstStyle>
            <a:lvl1pPr>
              <a:defRPr lang="en-US" sz="28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97622" y="1096389"/>
            <a:ext cx="9427478" cy="342968"/>
          </a:xfrm>
        </p:spPr>
        <p:txBody>
          <a:bodyPr>
            <a:noAutofit/>
          </a:bodyPr>
          <a:lstStyle>
            <a:lvl1pPr marL="0" indent="0">
              <a:buNone/>
              <a:defRPr sz="1800" b="0" cap="all" normalizeH="0" baseline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2" name="Picture 1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B5C4C6C9-3B0A-48C8-B088-86D546868C0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4E60F01-0E0A-4FC7-99FC-7D4A409494F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97622" y="1593908"/>
            <a:ext cx="9427478" cy="448145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E44970E-B6C4-4DEE-99E0-CCD2E82943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CF40EB6-26AD-4170-A521-FA6ED50F66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70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6838" y="419099"/>
            <a:ext cx="6179376" cy="5753101"/>
          </a:xfrm>
        </p:spPr>
        <p:txBody>
          <a:bodyPr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78F770D0-475A-4C08-A854-23C9392387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05FB682-2D82-4491-BE4E-A91195D374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915408A-101D-43A2-8C9C-3618573DF6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81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967" y="520811"/>
            <a:ext cx="4953000" cy="1828800"/>
          </a:xfrm>
        </p:spPr>
        <p:txBody>
          <a:bodyPr anchor="b"/>
          <a:lstStyle>
            <a:lvl1pPr>
              <a:defRPr lang="en-US" sz="44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39966" y="2486771"/>
            <a:ext cx="49530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5BC4AD6-3D3F-4AC5-9F84-B42E867FA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342435A-26F7-4F53-A10D-78964B3A99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D08451-41AA-4582-93DC-0A2619DA26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40338" y="4378325"/>
            <a:ext cx="6235700" cy="2149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1065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60960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282" y="520811"/>
            <a:ext cx="4953000" cy="1828800"/>
          </a:xfrm>
        </p:spPr>
        <p:txBody>
          <a:bodyPr anchor="b"/>
          <a:lstStyle>
            <a:lvl1pPr>
              <a:defRPr lang="en-US" sz="4000" dirty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3281" y="2486771"/>
            <a:ext cx="49530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453281" y="5019472"/>
            <a:ext cx="4953000" cy="1439693"/>
          </a:xfrm>
        </p:spPr>
        <p:txBody>
          <a:bodyPr anchor="b" anchorCtr="0">
            <a:noAutofit/>
          </a:bodyPr>
          <a:lstStyle>
            <a:lvl1pPr marL="0" indent="0" algn="l">
              <a:buFontTx/>
              <a:buNone/>
              <a:defRPr sz="2400"/>
            </a:lvl1pPr>
            <a:lvl2pPr marL="274320" indent="0" algn="r">
              <a:buFontTx/>
              <a:buNone/>
              <a:defRPr/>
            </a:lvl2pPr>
            <a:lvl3pPr marL="548640" indent="0" algn="r">
              <a:buFontTx/>
              <a:buNone/>
              <a:defRPr/>
            </a:lvl3pPr>
            <a:lvl4pPr marL="822960" indent="0" algn="r">
              <a:buFontTx/>
              <a:buNone/>
              <a:defRPr/>
            </a:lvl4pPr>
            <a:lvl5pPr marL="1051560" indent="0" algn="r">
              <a:buFontTx/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7" name="Picture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D01FD57-BE8D-41E1-9F7C-B034511DFA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DE15D76-7004-42EA-BEBD-0AFC447915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4A23B770-A2B4-422C-B1C5-FD16D9BCD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1750" y="419099"/>
            <a:ext cx="685800" cy="274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120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DA5F9542-ED9F-410A-B312-9C13DC0353D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DD935968-597D-47E1-A18A-EF2325B333F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7" name="Picture 6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3C01600-046D-46A1-AF6F-90126E131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29F5BF-E1E1-44C2-80AD-55548CC1E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167026" cy="545284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EAD3FFB-A62B-4F42-8987-367F493796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214" y="419099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1663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E28DFCE-576B-4533-81E4-E3A7F59349EA}"/>
              </a:ext>
            </a:extLst>
          </p:cNvPr>
          <p:cNvSpPr/>
          <p:nvPr userDrawn="1"/>
        </p:nvSpPr>
        <p:spPr bwMode="hidden">
          <a:xfrm>
            <a:off x="1" y="0"/>
            <a:ext cx="12188953" cy="47029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3" y="2468211"/>
            <a:ext cx="6629401" cy="3108960"/>
          </a:xfrm>
        </p:spPr>
        <p:txBody>
          <a:bodyPr anchor="b"/>
          <a:lstStyle>
            <a:lvl1pPr algn="l">
              <a:lnSpc>
                <a:spcPct val="80000"/>
              </a:lnSpc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6" name="Picture 5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627CD04-A997-4B13-BE0B-CEC3534A5C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7" name="Picture 6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8CE6539C-EE51-4293-B9C8-8AD17C0DE5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06BD9458-5757-4BCF-902C-30C6E8E250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1BA0439-CF17-4BC7-8869-643E8AE2FAD8}"/>
              </a:ext>
            </a:extLst>
          </p:cNvPr>
          <p:cNvSpPr/>
          <p:nvPr userDrawn="1"/>
        </p:nvSpPr>
        <p:spPr>
          <a:xfrm>
            <a:off x="0" y="5842167"/>
            <a:ext cx="12188953" cy="10241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86A35499-F7B9-4AED-9D15-0C7297F53F3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167"/>
            <a:ext cx="2780438" cy="102412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D8A9A465-2A9A-4BEF-A360-21783BBA16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106" y="5879759"/>
            <a:ext cx="1050038" cy="9196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1D56348-A1CB-42F2-ACB9-C738137CBBF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22416" y="6106244"/>
            <a:ext cx="2780439" cy="808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714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1BD32F01-B092-41C1-969E-1E87AF69234D}"/>
              </a:ext>
            </a:extLst>
          </p:cNvPr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4E3A3A8-D674-4FEA-80D8-0D394E056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5" name="Picture 4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34860919-C718-4B8C-B6B4-ABE216BA3D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77852B-DC66-43FA-95BC-1BF766E45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72" y="141173"/>
            <a:ext cx="10167026" cy="48258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CBB056AA-D335-430F-82B2-63D603140C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098" y="5481411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2D96AF4-39D4-487C-9387-43720EC3EE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540750" y="1492250"/>
            <a:ext cx="3430588" cy="3892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E42C9D-BB6A-43D4-B7E2-B0D57C1F69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214" y="419099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58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Sideb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4464"/>
            <a:ext cx="3657600" cy="1828800"/>
          </a:xfrm>
        </p:spPr>
        <p:txBody>
          <a:bodyPr anchor="b"/>
          <a:lstStyle>
            <a:lvl1pPr>
              <a:defRPr lang="en-US" sz="3000" dirty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06839" y="419100"/>
            <a:ext cx="6179376" cy="2854780"/>
          </a:xfrm>
        </p:spPr>
        <p:txBody>
          <a:bodyPr>
            <a:noAutofit/>
          </a:bodyPr>
          <a:lstStyle>
            <a:lvl1pPr>
              <a:defRPr lang="en-US" sz="1800"/>
            </a:lvl1pPr>
            <a:lvl2pPr>
              <a:defRPr lang="en-US" sz="1600"/>
            </a:lvl2pPr>
            <a:lvl3pPr>
              <a:defRPr lang="en-US" sz="1600"/>
            </a:lvl3pPr>
            <a:lvl4pPr>
              <a:defRPr lang="en-US" sz="1200"/>
            </a:lvl4pPr>
            <a:lvl5pPr>
              <a:defRPr lang="en-US" sz="1200" dirty="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970424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 cap="all" baseline="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54A-3D9B-41AE-8ED0-E18C3F6D14D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78F770D0-475A-4C08-A854-23C939238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5" y="6372159"/>
            <a:ext cx="495369" cy="48584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105FB682-2D82-4491-BE4E-A91195D374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159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F915408A-101D-43A2-8C9C-3618573DF6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5" y="6361993"/>
            <a:ext cx="495369" cy="48584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952802-8505-47A6-8630-92086EABCB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06839" y="3524904"/>
            <a:ext cx="6191250" cy="28289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021136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7E4D903-E7D6-4354-A111-A4562FB46932}"/>
              </a:ext>
            </a:extLst>
          </p:cNvPr>
          <p:cNvSpPr txBox="1">
            <a:spLocks/>
          </p:cNvSpPr>
          <p:nvPr userDrawn="1"/>
        </p:nvSpPr>
        <p:spPr>
          <a:xfrm>
            <a:off x="11286214" y="419099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31375A4-56A4-47D6-9801-1991572033F7}" type="slidenum">
              <a:rPr lang="en-US" smtClean="0">
                <a:solidFill>
                  <a:schemeClr val="bg1"/>
                </a:solidFill>
              </a:rPr>
              <a:pPr/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333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47836"/>
            <a:ext cx="12192000" cy="33912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B3DD281-F860-406A-9045-F579F06D17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187"/>
          <a:stretch/>
        </p:blipFill>
        <p:spPr>
          <a:xfrm>
            <a:off x="0" y="747836"/>
            <a:ext cx="6780362" cy="3383488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4297427"/>
            <a:ext cx="12192000" cy="58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045262"/>
            <a:ext cx="4876800" cy="1050741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b="1" cap="none" spc="0" dirty="0">
                <a:ln w="0"/>
                <a:solidFill>
                  <a:schemeClr val="tx1"/>
                </a:solidFill>
                <a:effectLst/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3390181" y="2133600"/>
            <a:ext cx="5080000" cy="1752600"/>
          </a:xfrm>
        </p:spPr>
        <p:txBody>
          <a:bodyPr>
            <a:noAutofit/>
          </a:bodyPr>
          <a:lstStyle>
            <a:lvl1pPr algn="l">
              <a:def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132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574" y="2149474"/>
            <a:ext cx="10167026" cy="4022725"/>
          </a:xfrm>
        </p:spPr>
        <p:txBody>
          <a:bodyPr/>
          <a:lstStyle>
            <a:lvl1pPr marL="228600" indent="-228600">
              <a:buClr>
                <a:schemeClr val="accent3"/>
              </a:buClr>
              <a:buSzPct val="100000"/>
              <a:buFont typeface="Arial" panose="020B0604020202020204" pitchFamily="34" charset="0"/>
              <a:buChar char="■"/>
              <a:defRPr lang="en-US" dirty="0"/>
            </a:lvl1pPr>
            <a:lvl2pPr marL="502920" indent="-228600">
              <a:buClr>
                <a:schemeClr val="tx2"/>
              </a:buClr>
              <a:buFont typeface="Arial" panose="020B0604020202020204" pitchFamily="34" charset="0"/>
              <a:buChar char="■"/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6911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1" y="1703389"/>
            <a:ext cx="10515600" cy="408781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98900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1" y="1703389"/>
            <a:ext cx="5188124" cy="408781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FA605F-BF46-4B81-BFFC-7F6C81B0357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846763" y="1703388"/>
            <a:ext cx="5121275" cy="4117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8961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1" y="1703388"/>
            <a:ext cx="3350935" cy="408781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84E60-B436-4E89-9DAC-8BCE2A4FED7E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3996258" y="1703388"/>
            <a:ext cx="3632200" cy="4143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B9D40DB-9B4A-446E-8AB9-A89BD9762EEB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7732268" y="1703388"/>
            <a:ext cx="3324422" cy="40878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39624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3" y="2402958"/>
            <a:ext cx="5120916" cy="33882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51102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C5E1-40A6-4047-8FC1-11DD6D038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3" y="2402958"/>
            <a:ext cx="5121275" cy="338824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4BB7A9-F60E-49BB-BCDB-3812600D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842" y="1703391"/>
            <a:ext cx="5120916" cy="6983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05E6B7-585F-42B5-86D8-28722FACF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684305"/>
            <a:ext cx="5120916" cy="69835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0086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6E24B1F-8685-41E6-ADFF-04C4BD3084B1}"/>
              </a:ext>
            </a:extLst>
          </p:cNvPr>
          <p:cNvSpPr/>
          <p:nvPr userDrawn="1"/>
        </p:nvSpPr>
        <p:spPr>
          <a:xfrm>
            <a:off x="0" y="2893816"/>
            <a:ext cx="12192000" cy="339129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1C8165-CB6D-438D-89EC-EC3B2E739CDC}"/>
              </a:ext>
            </a:extLst>
          </p:cNvPr>
          <p:cNvSpPr/>
          <p:nvPr userDrawn="1"/>
        </p:nvSpPr>
        <p:spPr>
          <a:xfrm>
            <a:off x="0" y="6268470"/>
            <a:ext cx="12192000" cy="58953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FEE5D1-A09E-42F1-854D-1BACFE420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462534"/>
            <a:ext cx="10515600" cy="182139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15DEF9-6179-4FCE-A57E-3167F85A7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310917"/>
            <a:ext cx="10515600" cy="95755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E684D1-9343-4CDC-9C8C-947E7FB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950D-ADC4-4875-825D-C188D702024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C361D66-6E5A-4864-8EB6-A508B50883AD}"/>
              </a:ext>
            </a:extLst>
          </p:cNvPr>
          <p:cNvSpPr txBox="1"/>
          <p:nvPr userDrawn="1"/>
        </p:nvSpPr>
        <p:spPr>
          <a:xfrm>
            <a:off x="831850" y="3070371"/>
            <a:ext cx="77416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chemeClr val="accent2"/>
                </a:solidFill>
              </a:rPr>
              <a:t>WHAT CREDIT UNION CEOS SHOULD KNOW ABOUT...</a:t>
            </a:r>
          </a:p>
        </p:txBody>
      </p:sp>
    </p:spTree>
    <p:extLst>
      <p:ext uri="{BB962C8B-B14F-4D97-AF65-F5344CB8AC3E}">
        <p14:creationId xmlns:p14="http://schemas.microsoft.com/office/powerpoint/2010/main" val="437395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D997B2-CD29-4089-A8A1-391B5571AB59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038"/>
            <a:ext cx="8432800" cy="5635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82816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560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82F2272-941B-433D-B0A7-D6846F0021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5"/>
          <a:stretch/>
        </p:blipFill>
        <p:spPr>
          <a:xfrm>
            <a:off x="0" y="0"/>
            <a:ext cx="5600700" cy="236885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701" y="1703388"/>
            <a:ext cx="4142511" cy="2086294"/>
          </a:xfrm>
        </p:spPr>
        <p:txBody>
          <a:bodyPr>
            <a:noAutofit/>
          </a:bodyPr>
          <a:lstStyle>
            <a:lvl1pPr algn="l">
              <a:def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33211" y="457200"/>
            <a:ext cx="5750791" cy="5594350"/>
          </a:xfrm>
        </p:spPr>
        <p:txBody>
          <a:bodyPr anchor="ctr" anchorCtr="0"/>
          <a:lstStyle>
            <a:lvl1pPr marL="344471" indent="-344471">
              <a:defRPr sz="2400"/>
            </a:lvl1pPr>
            <a:lvl2pPr>
              <a:defRPr sz="1801"/>
            </a:lvl2pPr>
            <a:lvl3pPr>
              <a:defRPr sz="18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27138-AD1D-467E-A97A-F2935DAA368A}"/>
              </a:ext>
            </a:extLst>
          </p:cNvPr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895415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58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ckay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5830348" y="0"/>
            <a:ext cx="6361651" cy="6856286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A218F19-D929-4AB0-B6F7-6893B990882A}"/>
              </a:ext>
            </a:extLst>
          </p:cNvPr>
          <p:cNvSpPr/>
          <p:nvPr userDrawn="1"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210" y="1616057"/>
            <a:ext cx="3933091" cy="1828800"/>
          </a:xfrm>
        </p:spPr>
        <p:txBody>
          <a:bodyPr anchor="b"/>
          <a:lstStyle>
            <a:lvl1pPr>
              <a:defRPr lang="en-US" sz="4800" b="1" dirty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5209" y="3582017"/>
            <a:ext cx="3933091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0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07CBAF9C-C7B6-41E5-A9C1-FB10D17AED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F35610DD-919D-4F77-8D9D-2D97D5FBD9C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697E2243-45D6-447A-ADC3-74253E2B3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5"/>
          <a:stretch/>
        </p:blipFill>
        <p:spPr>
          <a:xfrm flipH="1">
            <a:off x="9250334" y="10166"/>
            <a:ext cx="2947332" cy="1246595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E56BB-4007-4F00-9E95-FFE52B63D83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59388" y="377825"/>
            <a:ext cx="6234112" cy="5994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B481A394-51A1-4B82-9CBD-95CC1C1D65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25263" y="5391505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3462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ub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449422" y="890729"/>
            <a:ext cx="10742580" cy="1798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6" y="190662"/>
            <a:ext cx="11979636" cy="645917"/>
          </a:xfrm>
        </p:spPr>
        <p:txBody>
          <a:bodyPr anchor="b"/>
          <a:lstStyle>
            <a:lvl1pPr algn="ctr">
              <a:defRPr sz="3600" b="0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58" y="101292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75" y="1012926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449422" y="2790724"/>
            <a:ext cx="10742580" cy="1798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449422" y="4690721"/>
            <a:ext cx="10742580" cy="17988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695858" y="2919550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22875" y="2919547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5695858" y="4835899"/>
            <a:ext cx="6080761" cy="1468133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274306" indent="0">
              <a:buNone/>
              <a:defRPr sz="1801"/>
            </a:lvl2pPr>
            <a:lvl3pPr>
              <a:defRPr sz="1600"/>
            </a:lvl3pPr>
            <a:lvl4pPr>
              <a:defRPr sz="1401"/>
            </a:lvl4pPr>
            <a:lvl5pPr>
              <a:defRPr sz="1401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2875" y="4835896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12365" y="1012189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2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365" y="2919547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2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365" y="4835896"/>
            <a:ext cx="995129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accent2"/>
                </a:solidFill>
                <a:effectLst/>
              </a:defRPr>
            </a:lvl1pPr>
            <a:lvl2pPr marL="457177" indent="0">
              <a:buNone/>
              <a:defRPr sz="1401"/>
            </a:lvl2pPr>
            <a:lvl3pPr marL="914354" indent="0">
              <a:buNone/>
              <a:defRPr sz="1200"/>
            </a:lvl3pPr>
            <a:lvl4pPr marL="1371531" indent="0">
              <a:buNone/>
              <a:defRPr sz="1001"/>
            </a:lvl4pPr>
            <a:lvl5pPr marL="1828709" indent="0">
              <a:buNone/>
              <a:defRPr sz="1001"/>
            </a:lvl5pPr>
            <a:lvl6pPr marL="2285886" indent="0">
              <a:buNone/>
              <a:defRPr sz="1001"/>
            </a:lvl6pPr>
            <a:lvl7pPr marL="2743063" indent="0">
              <a:buNone/>
              <a:defRPr sz="1001"/>
            </a:lvl7pPr>
            <a:lvl8pPr marL="3200240" indent="0">
              <a:buNone/>
              <a:defRPr sz="1001"/>
            </a:lvl8pPr>
            <a:lvl9pPr marL="3657417" indent="0">
              <a:buNone/>
              <a:defRPr sz="1001"/>
            </a:lvl9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3" name="Picture 2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96546AB-8254-46CB-9510-D05DD116D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867864A-B7DF-4350-AF6E-17C32735F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F47EE7B-111E-4841-AE41-7999F5D7C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579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000" cap="all" baseline="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86214" y="419099"/>
            <a:ext cx="685800" cy="2740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E83B1B32-20CA-442E-A853-C3898ACBB3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B33D094-DA06-444E-8449-D9132739EC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E625BAB6-C344-4059-A233-5685834E7C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1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ub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449420" y="890729"/>
            <a:ext cx="10742579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365" y="190662"/>
            <a:ext cx="11979634" cy="645917"/>
          </a:xfrm>
        </p:spPr>
        <p:txBody>
          <a:bodyPr anchor="b"/>
          <a:lstStyle>
            <a:lvl1pPr algn="ctr"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5857" y="1012926"/>
            <a:ext cx="6080760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2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2875" y="1012926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449420" y="2790724"/>
            <a:ext cx="10742579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 bwMode="hidden">
          <a:xfrm>
            <a:off x="1449420" y="4690718"/>
            <a:ext cx="10742579" cy="1798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0"/>
          </p:nvPr>
        </p:nvSpPr>
        <p:spPr>
          <a:xfrm>
            <a:off x="5695857" y="2919547"/>
            <a:ext cx="6080760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2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1"/>
          </p:nvPr>
        </p:nvSpPr>
        <p:spPr>
          <a:xfrm>
            <a:off x="1622875" y="2919547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2"/>
          </p:nvPr>
        </p:nvSpPr>
        <p:spPr>
          <a:xfrm>
            <a:off x="5695857" y="4835896"/>
            <a:ext cx="6080760" cy="1468133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  <a:lvl2pPr marL="274320" indent="0">
              <a:buNone/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/>
          </p:nvPr>
        </p:nvSpPr>
        <p:spPr>
          <a:xfrm>
            <a:off x="1622875" y="4835896"/>
            <a:ext cx="3657600" cy="1554480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2800" b="0">
                <a:solidFill>
                  <a:schemeClr val="accent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12365" y="1012189"/>
            <a:ext cx="995128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212365" y="2919547"/>
            <a:ext cx="995128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212365" y="4835896"/>
            <a:ext cx="995128" cy="1554480"/>
          </a:xfrm>
        </p:spPr>
        <p:txBody>
          <a:bodyPr>
            <a:noAutofit/>
          </a:bodyPr>
          <a:lstStyle>
            <a:lvl1pPr marL="0" indent="0" algn="r">
              <a:lnSpc>
                <a:spcPct val="90000"/>
              </a:lnSpc>
              <a:spcBef>
                <a:spcPts val="1200"/>
              </a:spcBef>
              <a:buNone/>
              <a:defRPr sz="4800" b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3</a:t>
            </a:r>
          </a:p>
        </p:txBody>
      </p:sp>
      <p:pic>
        <p:nvPicPr>
          <p:cNvPr id="23" name="Picture 22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996546AB-8254-46CB-9510-D05DD116D5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20" name="Picture 19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4867864A-B7DF-4350-AF6E-17C32735F5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21" name="Picture 20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AF47EE7B-111E-4841-AE41-7999F5D7CD0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161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4" y="2149475"/>
            <a:ext cx="4805464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14416" y="2149475"/>
            <a:ext cx="4809744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2654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ap for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4" y="2149475"/>
            <a:ext cx="6926094" cy="1731861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4046705"/>
            <a:ext cx="10000260" cy="2125493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477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6628591" y="2212506"/>
            <a:ext cx="4817039" cy="4412029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23900" y="2212506"/>
            <a:ext cx="5648977" cy="4412029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`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195" y="2212507"/>
            <a:ext cx="5640422" cy="69835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195" y="2910860"/>
            <a:ext cx="5640422" cy="3444544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5886" y="2212507"/>
            <a:ext cx="4809744" cy="698351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5886" y="2910860"/>
            <a:ext cx="4809744" cy="3444544"/>
          </a:xfrm>
        </p:spPr>
        <p:txBody>
          <a:bodyPr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038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9575" y="2149475"/>
            <a:ext cx="3291840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7167" y="2149475"/>
            <a:ext cx="3291840" cy="4022724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5"/>
          </p:nvPr>
        </p:nvSpPr>
        <p:spPr>
          <a:xfrm>
            <a:off x="7604760" y="2148653"/>
            <a:ext cx="3291840" cy="418465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423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51098" y="541881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9574" y="1738756"/>
            <a:ext cx="10167026" cy="342968"/>
          </a:xfrm>
        </p:spPr>
        <p:txBody>
          <a:bodyPr>
            <a:noAutofit/>
          </a:bodyPr>
          <a:lstStyle>
            <a:lvl1pPr marL="0" indent="0">
              <a:buNone/>
              <a:defRPr sz="1800" cap="all" normalizeH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090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lunch%20and%20giveaway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hyperlink" Target="break%20and%20giveaway.pptx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6" Type="http://schemas.openxmlformats.org/officeDocument/2006/relationships/hyperlink" Target="lunch%20and%20giveaway.pptx" TargetMode="Externa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hyperlink" Target="break%20and%20giveaway.pptx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9574" y="419099"/>
            <a:ext cx="10167026" cy="12527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574" y="2149474"/>
            <a:ext cx="10167026" cy="40227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6214" y="419099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2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568F481-7945-44FE-8510-A582F1D83B02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72157"/>
            <a:ext cx="495369" cy="485843"/>
          </a:xfrm>
          <a:prstGeom prst="rect">
            <a:avLst/>
          </a:prstGeom>
        </p:spPr>
      </p:pic>
      <p:pic>
        <p:nvPicPr>
          <p:cNvPr id="11" name="Picture 10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21352EA9-F1BB-4EFA-B29E-1E6B7D6AD52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57"/>
            <a:ext cx="495369" cy="485843"/>
          </a:xfrm>
          <a:prstGeom prst="rect">
            <a:avLst/>
          </a:prstGeom>
        </p:spPr>
      </p:pic>
      <p:pic>
        <p:nvPicPr>
          <p:cNvPr id="12" name="Picture 11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5F1A1786-7F11-4E02-B2D9-63D6E4C06313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3" y="6361991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607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  <p:sldLayoutId id="2147483809" r:id="rId12"/>
    <p:sldLayoutId id="2147483810" r:id="rId13"/>
    <p:sldLayoutId id="2147483811" r:id="rId14"/>
    <p:sldLayoutId id="2147483869" r:id="rId15"/>
    <p:sldLayoutId id="2147483883" r:id="rId16"/>
    <p:sldLayoutId id="2147483884" r:id="rId17"/>
    <p:sldLayoutId id="21474838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200" kern="1200" cap="all" baseline="0" dirty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SzPct val="100000"/>
        <a:buFont typeface="Arial" panose="020B0604020202020204" pitchFamily="34" charset="0"/>
        <a:buChar char="■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64" userDrawn="1">
          <p15:clr>
            <a:srgbClr val="F26B43"/>
          </p15:clr>
        </p15:guide>
        <p15:guide id="2" pos="753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239487"/>
            <a:ext cx="12192000" cy="90351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DC2F789-7E08-414D-8D04-45086A97DAD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84"/>
            <a:ext cx="2452979" cy="9035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427038"/>
            <a:ext cx="105664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3388"/>
            <a:ext cx="10972800" cy="408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9DC7C47B-54F9-4C71-BD9B-6F3C1A840E08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13" name="Picture 12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CA689156-D4E8-4812-8E1F-EDC0812597C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6372160"/>
            <a:ext cx="495369" cy="485843"/>
          </a:xfrm>
          <a:prstGeom prst="rect">
            <a:avLst/>
          </a:prstGeom>
        </p:spPr>
      </p:pic>
      <p:pic>
        <p:nvPicPr>
          <p:cNvPr id="14" name="Picture 13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89389BF8-9C02-40FA-BF24-F79925C30AD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70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2" r:id="rId9"/>
    <p:sldLayoutId id="2147483880" r:id="rId10"/>
    <p:sldLayoutId id="2147483881" r:id="rId11"/>
  </p:sldLayoutIdLst>
  <p:hf hdr="0" ftr="0" dt="0"/>
  <p:txStyles>
    <p:titleStyle>
      <a:lvl1pPr algn="l" defTabSz="685767" rtl="0" eaLnBrk="1" latinLnBrk="0" hangingPunct="1">
        <a:spcBef>
          <a:spcPct val="0"/>
        </a:spcBef>
        <a:buNone/>
        <a:defRPr lang="en-US" sz="2800" b="1" kern="1200" cap="none" spc="-75" baseline="0" dirty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63" indent="-257163" algn="l" defTabSz="685767" rtl="0" eaLnBrk="1" latinLnBrk="0" hangingPunct="1">
        <a:spcBef>
          <a:spcPts val="601"/>
        </a:spcBef>
        <a:buClr>
          <a:schemeClr val="accent2"/>
        </a:buClr>
        <a:buFont typeface="Wingdings" panose="05000000000000000000" pitchFamily="2" charset="2"/>
        <a:buChar char="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685767" rtl="0" eaLnBrk="1" latinLnBrk="0" hangingPunct="1">
        <a:spcBef>
          <a:spcPts val="601"/>
        </a:spcBef>
        <a:buClr>
          <a:schemeClr val="accent1">
            <a:lumMod val="75000"/>
            <a:lumOff val="25000"/>
          </a:schemeClr>
        </a:buClr>
        <a:buSzPct val="100000"/>
        <a:buFont typeface="Wingdings" pitchFamily="2" charset="2"/>
        <a:buChar char="§"/>
        <a:defRPr lang="en-US" sz="1801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09" indent="-171442" algn="l" defTabSz="685767" rtl="0" eaLnBrk="1" latinLnBrk="0" hangingPunct="1">
        <a:spcBef>
          <a:spcPts val="601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7" rtl="0" eaLnBrk="1" latinLnBrk="0" hangingPunct="1">
        <a:spcBef>
          <a:spcPts val="601"/>
        </a:spcBef>
        <a:buFont typeface="Arial" pitchFamily="34" charset="0"/>
        <a:buChar char="–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7" rtl="0" eaLnBrk="1" latinLnBrk="0" hangingPunct="1">
        <a:spcBef>
          <a:spcPts val="601"/>
        </a:spcBef>
        <a:buFont typeface="Arial" pitchFamily="34" charset="0"/>
        <a:buChar char="»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3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3.png"/><Relationship Id="rId7" Type="http://schemas.openxmlformats.org/officeDocument/2006/relationships/image" Target="../media/image2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5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Jumpout-MVI.pptx" TargetMode="Externa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svg"/><Relationship Id="rId5" Type="http://schemas.openxmlformats.org/officeDocument/2006/relationships/image" Target="../media/image46.png"/><Relationship Id="rId4" Type="http://schemas.openxmlformats.org/officeDocument/2006/relationships/hyperlink" Target="https://open.cuanswers.com/Teller3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BootCampUpdate-InternetRetailing.pptx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cuanswers.com/Teller3P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08823E-780B-490B-8EC1-A92D8EB2A044}"/>
              </a:ext>
            </a:extLst>
          </p:cNvPr>
          <p:cNvSpPr/>
          <p:nvPr/>
        </p:nvSpPr>
        <p:spPr>
          <a:xfrm>
            <a:off x="0" y="2667699"/>
            <a:ext cx="7991784" cy="4190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AC1374B-06A9-4AC4-A6C5-1DB6E06A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" y="-1028"/>
            <a:ext cx="7820903" cy="38656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8DD5E9-BA41-4052-8FE9-C543B0D8024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8050" y="4846638"/>
            <a:ext cx="6981825" cy="1006475"/>
          </a:xfrm>
        </p:spPr>
        <p:txBody>
          <a:bodyPr/>
          <a:lstStyle/>
          <a:p>
            <a:r>
              <a:rPr lang="en-US" sz="5400" dirty="0"/>
              <a:t>Welcome!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E444E-867A-40EA-A12B-EBAF0B178C14}"/>
              </a:ext>
            </a:extLst>
          </p:cNvPr>
          <p:cNvSpPr/>
          <p:nvPr/>
        </p:nvSpPr>
        <p:spPr>
          <a:xfrm>
            <a:off x="7767026" y="0"/>
            <a:ext cx="44291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Have you downloaded the conference app?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25425"/>
            <a:r>
              <a:rPr lang="en-US" dirty="0">
                <a:solidFill>
                  <a:schemeClr val="accent2"/>
                </a:solidFill>
              </a:rPr>
              <a:t>Catch a ride: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Map &gt; Conference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BB6FF-608B-46F3-993F-E6D97175C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1414" y="4839205"/>
            <a:ext cx="630223" cy="630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42702-5004-440C-A1B8-682197112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3712">
            <a:off x="8293175" y="2316533"/>
            <a:ext cx="2905836" cy="224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phic 11" descr="Paperclip">
            <a:extLst>
              <a:ext uri="{FF2B5EF4-FFF2-40B4-BE49-F238E27FC236}">
                <a16:creationId xmlns:a16="http://schemas.microsoft.com/office/drawing/2014/main" id="{AB43E829-5908-4805-B3AD-1B3996843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4252" y="2031350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8444CA-9C17-40D3-BD2C-D7A2EBB1F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694">
            <a:off x="10706404" y="4451398"/>
            <a:ext cx="537751" cy="53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EDA70-9DAB-4904-9530-18147D2524A8}"/>
              </a:ext>
            </a:extLst>
          </p:cNvPr>
          <p:cNvSpPr txBox="1"/>
          <p:nvPr/>
        </p:nvSpPr>
        <p:spPr>
          <a:xfrm>
            <a:off x="11036945" y="4702936"/>
            <a:ext cx="92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Check it out in the app!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F479A9-42E5-487A-A121-0716F6394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86" y="5405464"/>
            <a:ext cx="206519" cy="2661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1D962C-3FD3-4B49-AC87-29885F05B8BE}"/>
              </a:ext>
            </a:extLst>
          </p:cNvPr>
          <p:cNvSpPr txBox="1"/>
          <p:nvPr/>
        </p:nvSpPr>
        <p:spPr>
          <a:xfrm>
            <a:off x="207818" y="5964383"/>
            <a:ext cx="558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WIRELESS ACCESS: </a:t>
            </a:r>
            <a:r>
              <a:rPr lang="en-US" sz="2000" b="1" dirty="0"/>
              <a:t>DeVos Place</a:t>
            </a:r>
          </a:p>
          <a:p>
            <a:r>
              <a:rPr lang="en-US" sz="2000" dirty="0"/>
              <a:t>PASSWORD (VOUCHER):  </a:t>
            </a:r>
            <a:r>
              <a:rPr lang="en-US" sz="2000" b="1" dirty="0"/>
              <a:t>CUA50years!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9AB537-0E1A-4CE5-95C7-55D9DEAACBB3}"/>
              </a:ext>
            </a:extLst>
          </p:cNvPr>
          <p:cNvSpPr txBox="1"/>
          <p:nvPr/>
        </p:nvSpPr>
        <p:spPr>
          <a:xfrm>
            <a:off x="4798503" y="3338818"/>
            <a:ext cx="261736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</a:rPr>
              <a:t>November 11-14, 2019</a:t>
            </a:r>
          </a:p>
        </p:txBody>
      </p:sp>
    </p:spTree>
    <p:extLst>
      <p:ext uri="{BB962C8B-B14F-4D97-AF65-F5344CB8AC3E}">
        <p14:creationId xmlns:p14="http://schemas.microsoft.com/office/powerpoint/2010/main" val="812004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9B0F921C-945A-48AC-8908-74E6A92101C7}"/>
              </a:ext>
            </a:extLst>
          </p:cNvPr>
          <p:cNvSpPr/>
          <p:nvPr/>
        </p:nvSpPr>
        <p:spPr>
          <a:xfrm>
            <a:off x="6087836" y="2444083"/>
            <a:ext cx="5570764" cy="38641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19BCB2-159B-4942-A37A-ED3D83672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-281285"/>
            <a:ext cx="3657600" cy="1828800"/>
          </a:xfrm>
        </p:spPr>
        <p:txBody>
          <a:bodyPr/>
          <a:lstStyle/>
          <a:p>
            <a:r>
              <a:rPr lang="en-US" dirty="0"/>
              <a:t>Our research on screen sizes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F46CB30-D6A5-4B73-9A27-1DD85F3D2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6838" y="419100"/>
            <a:ext cx="6551761" cy="2854780"/>
          </a:xfrm>
        </p:spPr>
        <p:txBody>
          <a:bodyPr/>
          <a:lstStyle/>
          <a:p>
            <a:r>
              <a:rPr lang="en-US" sz="2000" dirty="0"/>
              <a:t>Data gathered from over 6,000 workstations (PROD)</a:t>
            </a:r>
          </a:p>
          <a:p>
            <a:r>
              <a:rPr lang="en-US" sz="2000" dirty="0"/>
              <a:t>43 unique resolutions were captured</a:t>
            </a:r>
          </a:p>
          <a:p>
            <a:pPr lvl="1"/>
            <a:r>
              <a:rPr lang="en-US" sz="1800" dirty="0"/>
              <a:t>The top 8 sizes are shown in the graph</a:t>
            </a:r>
          </a:p>
          <a:p>
            <a:pPr lvl="1"/>
            <a:r>
              <a:rPr lang="en-US" sz="1800" dirty="0"/>
              <a:t>The remaining 35 resolutions represent just 7% of all workstations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9A90F-ACF4-4BA3-B128-8F2886D87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84675"/>
            <a:ext cx="3657600" cy="393507"/>
          </a:xfrm>
        </p:spPr>
        <p:txBody>
          <a:bodyPr/>
          <a:lstStyle/>
          <a:p>
            <a:r>
              <a:rPr lang="en-US" dirty="0"/>
              <a:t>Starting with the 19.05 release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2B418B-6B5D-44B1-98D1-8C6B5729D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FD54A-3D9B-41AE-8ED0-E18C3F6D14D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90156E3-62B7-450D-A1C1-3C1D1F1EAFD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5608" y="2608871"/>
            <a:ext cx="5217982" cy="3586136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Our plan for the Express Teller module</a:t>
            </a:r>
            <a:r>
              <a:rPr lang="en-US" dirty="0"/>
              <a:t>:</a:t>
            </a:r>
          </a:p>
          <a:p>
            <a:pPr marL="173736">
              <a:spcBef>
                <a:spcPts val="900"/>
              </a:spcBef>
            </a:pPr>
            <a:r>
              <a:rPr lang="en-US" dirty="0"/>
              <a:t>Extra Large: 1920x1080</a:t>
            </a:r>
          </a:p>
          <a:p>
            <a:pPr marL="509588" lvl="1">
              <a:spcBef>
                <a:spcPts val="900"/>
              </a:spcBef>
            </a:pPr>
            <a:r>
              <a:rPr lang="en-US" dirty="0"/>
              <a:t>Sets the stage for future iterations of the GUI</a:t>
            </a:r>
          </a:p>
          <a:p>
            <a:pPr marL="173736">
              <a:spcBef>
                <a:spcPts val="900"/>
              </a:spcBef>
            </a:pPr>
            <a:r>
              <a:rPr lang="en-US" dirty="0"/>
              <a:t>Large: 1280x1024</a:t>
            </a:r>
          </a:p>
          <a:p>
            <a:pPr marL="509588" lvl="1">
              <a:spcBef>
                <a:spcPts val="900"/>
              </a:spcBef>
            </a:pPr>
            <a:r>
              <a:rPr lang="en-US" dirty="0"/>
              <a:t>Gives us more height than 1600x900, and 57% of current monitors could immediately plug and play</a:t>
            </a:r>
          </a:p>
          <a:p>
            <a:pPr marL="173736">
              <a:spcBef>
                <a:spcPts val="900"/>
              </a:spcBef>
            </a:pPr>
            <a:r>
              <a:rPr lang="en-US" dirty="0"/>
              <a:t>Standard: keep the existing 1024x768 </a:t>
            </a:r>
          </a:p>
          <a:p>
            <a:pPr marL="509588" lvl="1">
              <a:spcBef>
                <a:spcPts val="900"/>
              </a:spcBef>
            </a:pPr>
            <a:r>
              <a:rPr lang="en-US" dirty="0"/>
              <a:t>Covers existing 6% of workstations at this size, plus ones that fall between this and 1280x1024</a:t>
            </a:r>
          </a:p>
          <a:p>
            <a:pPr marL="509588" lvl="1">
              <a:spcBef>
                <a:spcPts val="900"/>
              </a:spcBef>
            </a:pPr>
            <a:r>
              <a:rPr lang="en-US" dirty="0"/>
              <a:t>Stepping directly up to 1280x1024 would eliminate support for 2,631 monitors (43%)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FD63C3-8D6E-436E-B160-76D3DBD8266A}"/>
              </a:ext>
            </a:extLst>
          </p:cNvPr>
          <p:cNvGraphicFramePr/>
          <p:nvPr/>
        </p:nvGraphicFramePr>
        <p:xfrm>
          <a:off x="299720" y="2435919"/>
          <a:ext cx="5796280" cy="38641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Oval 24">
            <a:extLst>
              <a:ext uri="{FF2B5EF4-FFF2-40B4-BE49-F238E27FC236}">
                <a16:creationId xmlns:a16="http://schemas.microsoft.com/office/drawing/2014/main" id="{CC0C2AF9-1486-4FAE-9A0F-BC59BD8B054D}"/>
              </a:ext>
            </a:extLst>
          </p:cNvPr>
          <p:cNvSpPr/>
          <p:nvPr/>
        </p:nvSpPr>
        <p:spPr>
          <a:xfrm>
            <a:off x="4286247" y="2984323"/>
            <a:ext cx="1970313" cy="53894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5E8CE2C-AAC7-4054-B5E6-53B44F28158D}"/>
              </a:ext>
            </a:extLst>
          </p:cNvPr>
          <p:cNvSpPr/>
          <p:nvPr/>
        </p:nvSpPr>
        <p:spPr>
          <a:xfrm>
            <a:off x="4286247" y="4927423"/>
            <a:ext cx="1970313" cy="53894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8E82F08-4275-432C-A9A8-16BFB1FF2940}"/>
              </a:ext>
            </a:extLst>
          </p:cNvPr>
          <p:cNvSpPr/>
          <p:nvPr/>
        </p:nvSpPr>
        <p:spPr>
          <a:xfrm>
            <a:off x="4286247" y="3408865"/>
            <a:ext cx="1970313" cy="538948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7BF2333-B63D-49F9-B4D3-71A2C7178E4D}"/>
              </a:ext>
            </a:extLst>
          </p:cNvPr>
          <p:cNvSpPr txBox="1"/>
          <p:nvPr/>
        </p:nvSpPr>
        <p:spPr>
          <a:xfrm>
            <a:off x="1469571" y="6441621"/>
            <a:ext cx="10189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chemeClr val="tx2"/>
                </a:solidFill>
              </a:rPr>
              <a:t>...and if successful for Express Teller, we’ll incorporate into more modules over time</a:t>
            </a:r>
          </a:p>
        </p:txBody>
      </p:sp>
    </p:spTree>
    <p:extLst>
      <p:ext uri="{BB962C8B-B14F-4D97-AF65-F5344CB8AC3E}">
        <p14:creationId xmlns:p14="http://schemas.microsoft.com/office/powerpoint/2010/main" val="1251900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1" grpId="0" uiExpand="1" build="p"/>
      <p:bldP spid="25" grpId="0" animBg="1"/>
      <p:bldP spid="26" grpId="0" animBg="1"/>
      <p:bldP spid="27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01270BE-6EC8-49C5-A0F0-91A52A5A8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Stepping up to today’s (and tomorrow’s) screen sizes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FD3462-8C2B-496F-B481-7DBADFB2F2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84" y="3132233"/>
            <a:ext cx="4622222" cy="32355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3E7AD2-1F9F-4690-B257-99FE6ABC1F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348" y="2022197"/>
            <a:ext cx="6826666" cy="36977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E520BE-7B81-475C-BA0E-817A1650F5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2" y="883891"/>
            <a:ext cx="2712339" cy="19735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47FA942-EDBD-4CAE-9F37-997E51D50C52}"/>
              </a:ext>
            </a:extLst>
          </p:cNvPr>
          <p:cNvSpPr txBox="1"/>
          <p:nvPr/>
        </p:nvSpPr>
        <p:spPr>
          <a:xfrm>
            <a:off x="286284" y="2050403"/>
            <a:ext cx="181841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Standard (1024x768)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765F8-27BA-4F6F-BA94-4D8A6DBCD187}"/>
              </a:ext>
            </a:extLst>
          </p:cNvPr>
          <p:cNvSpPr txBox="1"/>
          <p:nvPr/>
        </p:nvSpPr>
        <p:spPr>
          <a:xfrm>
            <a:off x="131132" y="5420929"/>
            <a:ext cx="181841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Large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(1280x1024)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509252-8456-4565-9A64-A42FD9ECB481}"/>
              </a:ext>
            </a:extLst>
          </p:cNvPr>
          <p:cNvSpPr txBox="1"/>
          <p:nvPr/>
        </p:nvSpPr>
        <p:spPr>
          <a:xfrm>
            <a:off x="6204309" y="5428218"/>
            <a:ext cx="1818410" cy="646331"/>
          </a:xfrm>
          <a:prstGeom prst="rect">
            <a:avLst/>
          </a:prstGeom>
          <a:solidFill>
            <a:schemeClr val="accent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XL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(1920x1080)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46A2452-C633-436B-B92C-0321DEA48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62327" y="3287147"/>
            <a:ext cx="1608996" cy="1167878"/>
          </a:xfrm>
          <a:prstGeom prst="rect">
            <a:avLst/>
          </a:prstGeom>
        </p:spPr>
      </p:pic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70C12EEA-7E21-4B2B-BD36-ABB565EE0726}"/>
              </a:ext>
            </a:extLst>
          </p:cNvPr>
          <p:cNvSpPr/>
          <p:nvPr/>
        </p:nvSpPr>
        <p:spPr>
          <a:xfrm>
            <a:off x="9217573" y="4875477"/>
            <a:ext cx="2843296" cy="1639788"/>
          </a:xfrm>
          <a:prstGeom prst="cloudCallout">
            <a:avLst>
              <a:gd name="adj1" fmla="val 7107"/>
              <a:gd name="adj2" fmla="val -92750"/>
            </a:avLst>
          </a:prstGeom>
          <a:solidFill>
            <a:srgbClr val="FFFF00"/>
          </a:solidFill>
          <a:ln w="63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400" dirty="0"/>
              <a:t>Room for Tracker conversations? Recent transactions? Account comments? Other warnings? Or...?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9217905-948F-4E18-A021-351D377F144B}"/>
              </a:ext>
            </a:extLst>
          </p:cNvPr>
          <p:cNvSpPr txBox="1"/>
          <p:nvPr/>
        </p:nvSpPr>
        <p:spPr>
          <a:xfrm>
            <a:off x="218572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5D685A-FE54-4D80-BAFC-A96E187A98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24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flat screen tv sitting on top of a computer&#10;&#10;Description automatically generated">
            <a:extLst>
              <a:ext uri="{FF2B5EF4-FFF2-40B4-BE49-F238E27FC236}">
                <a16:creationId xmlns:a16="http://schemas.microsoft.com/office/drawing/2014/main" id="{395E4F0B-C68F-4148-B4E7-EF741D7BC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16"/>
          <a:stretch/>
        </p:blipFill>
        <p:spPr>
          <a:xfrm>
            <a:off x="1963413" y="4701019"/>
            <a:ext cx="3048000" cy="21569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71D2353-9E6F-4B8E-B619-4AB5D5CB57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753" y="228600"/>
            <a:ext cx="5908430" cy="3200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7C588DAE-4A27-4554-8D4C-887FF390B4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3" y="1613518"/>
            <a:ext cx="5674515" cy="31906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44ABBA6-8FBB-47EA-8223-F728C017F5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5" b="4068"/>
          <a:stretch/>
        </p:blipFill>
        <p:spPr>
          <a:xfrm>
            <a:off x="6138929" y="2715317"/>
            <a:ext cx="5928507" cy="31393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5A3EF04-6298-4364-8E1D-B8004C826783}"/>
              </a:ext>
            </a:extLst>
          </p:cNvPr>
          <p:cNvSpPr/>
          <p:nvPr/>
        </p:nvSpPr>
        <p:spPr>
          <a:xfrm>
            <a:off x="9943213" y="2402527"/>
            <a:ext cx="2028801" cy="65874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THE CU*BASE LOS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932F8B6A-FA4D-4328-82C5-48AB4A268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622" y="300373"/>
            <a:ext cx="3154261" cy="734244"/>
          </a:xfrm>
        </p:spPr>
        <p:txBody>
          <a:bodyPr/>
          <a:lstStyle/>
          <a:p>
            <a:r>
              <a:rPr lang="en-US" dirty="0"/>
              <a:t>Speaking of screen sizes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E2E92A-E260-433A-B0FC-1AD6F2267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70DDE89-DE8D-48FA-A9EC-557AA9EEF5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3712" y="1304151"/>
            <a:ext cx="1318823" cy="95725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B1ACDF-421B-468E-93BD-05C8295698FD}"/>
              </a:ext>
            </a:extLst>
          </p:cNvPr>
          <p:cNvSpPr/>
          <p:nvPr/>
        </p:nvSpPr>
        <p:spPr>
          <a:xfrm>
            <a:off x="8849321" y="881988"/>
            <a:ext cx="1607180" cy="6658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EXPRESS TELLER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CE114E0-3986-4219-B843-B7B0DEA12B27}"/>
              </a:ext>
            </a:extLst>
          </p:cNvPr>
          <p:cNvSpPr/>
          <p:nvPr/>
        </p:nvSpPr>
        <p:spPr>
          <a:xfrm>
            <a:off x="1140230" y="1392722"/>
            <a:ext cx="2668861" cy="6793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FOR VISUAL ANALYTICS TOOLS (VAT)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8E6D96B-C86C-4B26-9C4D-E1BAF11D5AA9}"/>
              </a:ext>
            </a:extLst>
          </p:cNvPr>
          <p:cNvGrpSpPr/>
          <p:nvPr/>
        </p:nvGrpSpPr>
        <p:grpSpPr>
          <a:xfrm>
            <a:off x="4671673" y="3875934"/>
            <a:ext cx="5017831" cy="2687174"/>
            <a:chOff x="2122415" y="4094289"/>
            <a:chExt cx="5017831" cy="268717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FCDEBAB-7246-4200-8697-A4DC674FA1CA}"/>
                </a:ext>
              </a:extLst>
            </p:cNvPr>
            <p:cNvSpPr/>
            <p:nvPr/>
          </p:nvSpPr>
          <p:spPr>
            <a:xfrm>
              <a:off x="2122415" y="4094289"/>
              <a:ext cx="5017831" cy="268717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 descr="A picture containing ball, blue&#10;&#10;Description automatically generated">
              <a:extLst>
                <a:ext uri="{FF2B5EF4-FFF2-40B4-BE49-F238E27FC236}">
                  <a16:creationId xmlns:a16="http://schemas.microsoft.com/office/drawing/2014/main" id="{BE7D158B-3B7D-4351-A6DC-B058949457A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8243" y="4259845"/>
              <a:ext cx="2745932" cy="1036617"/>
            </a:xfrm>
            <a:prstGeom prst="rect">
              <a:avLst/>
            </a:prstGeom>
          </p:spPr>
        </p:pic>
        <p:pic>
          <p:nvPicPr>
            <p:cNvPr id="9" name="Picture 8" descr="A screenshot of a cell phone&#10;&#10;Description automatically generated">
              <a:extLst>
                <a:ext uri="{FF2B5EF4-FFF2-40B4-BE49-F238E27FC236}">
                  <a16:creationId xmlns:a16="http://schemas.microsoft.com/office/drawing/2014/main" id="{77CFDC72-7C05-4A03-B43E-1C9152274A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89"/>
            <a:stretch/>
          </p:blipFill>
          <p:spPr>
            <a:xfrm>
              <a:off x="4222024" y="5522489"/>
              <a:ext cx="2745932" cy="1102784"/>
            </a:xfrm>
            <a:prstGeom prst="rect">
              <a:avLst/>
            </a:prstGeom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2CD5FAF-CDED-476A-9948-767F52239D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72532" y="5253967"/>
              <a:ext cx="209726" cy="593779"/>
            </a:xfrm>
            <a:prstGeom prst="straightConnector1">
              <a:avLst/>
            </a:prstGeom>
            <a:ln w="38100">
              <a:solidFill>
                <a:srgbClr val="F58662"/>
              </a:solidFill>
              <a:tailEnd type="triangle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hought Bubble: Cloud 9">
              <a:extLst>
                <a:ext uri="{FF2B5EF4-FFF2-40B4-BE49-F238E27FC236}">
                  <a16:creationId xmlns:a16="http://schemas.microsoft.com/office/drawing/2014/main" id="{9D92B099-DD19-4C43-BEEC-A53E6A3CAAC9}"/>
                </a:ext>
              </a:extLst>
            </p:cNvPr>
            <p:cNvSpPr/>
            <p:nvPr/>
          </p:nvSpPr>
          <p:spPr>
            <a:xfrm>
              <a:off x="2253667" y="4222357"/>
              <a:ext cx="2192248" cy="1536855"/>
            </a:xfrm>
            <a:prstGeom prst="cloudCallout">
              <a:avLst>
                <a:gd name="adj1" fmla="val 69792"/>
                <a:gd name="adj2" fmla="val 41076"/>
              </a:avLst>
            </a:prstGeom>
            <a:solidFill>
              <a:srgbClr val="FFFF00"/>
            </a:solidFill>
            <a:ln w="6350"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Also introducing panel sizing on the fly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B0B18CBC-8A1F-448D-B615-E4D8B1A554C0}"/>
              </a:ext>
            </a:extLst>
          </p:cNvPr>
          <p:cNvSpPr txBox="1"/>
          <p:nvPr/>
        </p:nvSpPr>
        <p:spPr>
          <a:xfrm>
            <a:off x="201794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</a:t>
            </a:r>
            <a:r>
              <a:rPr lang="en-US" sz="1100" dirty="0">
                <a:solidFill>
                  <a:schemeClr val="accent2"/>
                </a:solidFill>
              </a:rPr>
              <a:t>ps only; subject to change</a:t>
            </a:r>
          </a:p>
        </p:txBody>
      </p:sp>
    </p:spTree>
    <p:extLst>
      <p:ext uri="{BB962C8B-B14F-4D97-AF65-F5344CB8AC3E}">
        <p14:creationId xmlns:p14="http://schemas.microsoft.com/office/powerpoint/2010/main" val="55010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5E21D43-AF33-430D-B26E-C0CAEB53DD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0"/>
          <a:stretch/>
        </p:blipFill>
        <p:spPr>
          <a:xfrm>
            <a:off x="1812022" y="659704"/>
            <a:ext cx="8442961" cy="583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4883EB2-8D24-4406-B6AB-921C3649A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MARKETING TO YOUR STAFF ON VIA EXPRESS TELLER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DA82C5-A0B1-4A70-BBCB-76A991D203B1}"/>
              </a:ext>
            </a:extLst>
          </p:cNvPr>
          <p:cNvSpPr/>
          <p:nvPr/>
        </p:nvSpPr>
        <p:spPr>
          <a:xfrm>
            <a:off x="1928628" y="2583809"/>
            <a:ext cx="8210717" cy="3322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F3C918-E15A-4946-9B76-F940237D0370}"/>
              </a:ext>
            </a:extLst>
          </p:cNvPr>
          <p:cNvSpPr txBox="1"/>
          <p:nvPr/>
        </p:nvSpPr>
        <p:spPr>
          <a:xfrm>
            <a:off x="218572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4F57F-30C5-4FDF-AB58-E30FEFA233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7241C59-D9F1-48D9-A9FE-C29DAF5AFC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266" y="2705905"/>
            <a:ext cx="3996132" cy="1351951"/>
          </a:xfrm>
          <a:prstGeom prst="rect">
            <a:avLst/>
          </a:prstGeom>
        </p:spPr>
      </p:pic>
      <p:pic>
        <p:nvPicPr>
          <p:cNvPr id="11" name="Picture 10" descr="A picture containing food, lotion&#10;&#10;Description automatically generated">
            <a:extLst>
              <a:ext uri="{FF2B5EF4-FFF2-40B4-BE49-F238E27FC236}">
                <a16:creationId xmlns:a16="http://schemas.microsoft.com/office/drawing/2014/main" id="{E83D6CBA-236A-451C-982C-314017F69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632" y="4274189"/>
            <a:ext cx="3996132" cy="135195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A1B2783-E68A-42FE-9B78-529546BFA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80" y="4268672"/>
            <a:ext cx="3996132" cy="1351951"/>
          </a:xfrm>
          <a:prstGeom prst="rect">
            <a:avLst/>
          </a:prstGeom>
        </p:spPr>
      </p:pic>
      <p:pic>
        <p:nvPicPr>
          <p:cNvPr id="15" name="Picture 14" descr="A screen shot of a social media post&#10;&#10;Description automatically generated">
            <a:extLst>
              <a:ext uri="{FF2B5EF4-FFF2-40B4-BE49-F238E27FC236}">
                <a16:creationId xmlns:a16="http://schemas.microsoft.com/office/drawing/2014/main" id="{B57ABD47-B019-4CCF-BED0-7DE26F8332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380" y="2705905"/>
            <a:ext cx="3949119" cy="13519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AB7E3EFE-22B1-4E67-9DD5-3184E0048610}"/>
              </a:ext>
            </a:extLst>
          </p:cNvPr>
          <p:cNvSpPr/>
          <p:nvPr/>
        </p:nvSpPr>
        <p:spPr>
          <a:xfrm>
            <a:off x="2726422" y="2310782"/>
            <a:ext cx="629174" cy="92279"/>
          </a:xfrm>
          <a:prstGeom prst="rect">
            <a:avLst/>
          </a:prstGeom>
          <a:solidFill>
            <a:srgbClr val="E9E9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1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16B0942-BA76-40E0-8FCC-5924DD86B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STANDARD SEARCH engine...headed for t2 (and t1)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442D27-561B-4EB8-A55A-B62C797B4ADD}"/>
              </a:ext>
            </a:extLst>
          </p:cNvPr>
          <p:cNvSpPr txBox="1"/>
          <p:nvPr/>
        </p:nvSpPr>
        <p:spPr>
          <a:xfrm>
            <a:off x="218572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387EB0D-6937-4391-8725-81FC8C3B6B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90"/>
          <a:stretch/>
        </p:blipFill>
        <p:spPr>
          <a:xfrm>
            <a:off x="1812022" y="659704"/>
            <a:ext cx="8442961" cy="58360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8BA820E7-8C01-4BDA-88C5-87880D33E70A}"/>
              </a:ext>
            </a:extLst>
          </p:cNvPr>
          <p:cNvSpPr/>
          <p:nvPr/>
        </p:nvSpPr>
        <p:spPr>
          <a:xfrm>
            <a:off x="4041566" y="3016285"/>
            <a:ext cx="2843296" cy="1499235"/>
          </a:xfrm>
          <a:prstGeom prst="cloudCallout">
            <a:avLst>
              <a:gd name="adj1" fmla="val -23283"/>
              <a:gd name="adj2" fmla="val -84437"/>
            </a:avLst>
          </a:prstGeom>
          <a:solidFill>
            <a:srgbClr val="FFFF00"/>
          </a:solidFill>
          <a:ln w="63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600" dirty="0"/>
              <a:t>Single Google-style search field (CU-defined list of data elements)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AAC6DC-B7EC-4B89-9687-210464359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00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81F3161-8B31-4CA1-9D19-4D24C6BB6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vertical receipts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E3FCD7-94B7-41C3-86E9-3C74116F757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Speaking of </a:t>
            </a:r>
            <a:br>
              <a:rPr lang="en-US" dirty="0"/>
            </a:br>
            <a:r>
              <a:rPr lang="en-US" dirty="0"/>
              <a:t>Imaging Solutions....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AA4A409-C954-4B66-BAA5-42EC6D078C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56860" y="1492250"/>
            <a:ext cx="3430588" cy="3892550"/>
          </a:xfrm>
        </p:spPr>
        <p:txBody>
          <a:bodyPr/>
          <a:lstStyle/>
          <a:p>
            <a:r>
              <a:rPr lang="en-US" dirty="0"/>
              <a:t>Step 1: Vertical receipts text output to support </a:t>
            </a:r>
            <a:r>
              <a:rPr lang="en-US" dirty="0" err="1"/>
              <a:t>ITMs</a:t>
            </a:r>
            <a:r>
              <a:rPr lang="en-US" dirty="0"/>
              <a:t> (a T3 project)</a:t>
            </a:r>
          </a:p>
          <a:p>
            <a:r>
              <a:rPr lang="en-US" dirty="0"/>
              <a:t>Step 2: Vertical receipts as standard output for Express Teller</a:t>
            </a:r>
          </a:p>
          <a:p>
            <a:r>
              <a:rPr lang="en-US" dirty="0"/>
              <a:t>Step 3: </a:t>
            </a:r>
            <a:r>
              <a:rPr lang="en-US" dirty="0" err="1"/>
              <a:t>eReceipts</a:t>
            </a:r>
            <a:r>
              <a:rPr lang="en-US" dirty="0"/>
              <a:t> without ProDOC from CU*Answers Imaging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CD9630-5F80-430C-BD4D-7CFB9D78F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C:\Users\dmoore\AppData\Local\Temp\SNAGHTML73bb356.PNG">
            <a:extLst>
              <a:ext uri="{FF2B5EF4-FFF2-40B4-BE49-F238E27FC236}">
                <a16:creationId xmlns:a16="http://schemas.microsoft.com/office/drawing/2014/main" id="{8D1094F1-577E-44C8-A985-193C47E6F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137" y="1032380"/>
            <a:ext cx="7219475" cy="52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FF5E166-AE65-48DB-9BF9-B67C1B85B503}"/>
              </a:ext>
            </a:extLst>
          </p:cNvPr>
          <p:cNvSpPr txBox="1"/>
          <p:nvPr/>
        </p:nvSpPr>
        <p:spPr>
          <a:xfrm>
            <a:off x="218572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649CBB-14C5-4B28-99C7-6AF891967292}"/>
              </a:ext>
            </a:extLst>
          </p:cNvPr>
          <p:cNvSpPr/>
          <p:nvPr/>
        </p:nvSpPr>
        <p:spPr>
          <a:xfrm>
            <a:off x="892137" y="1026082"/>
            <a:ext cx="7219476" cy="5207570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DD492BD-3301-456F-BF0A-2F967D09EC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6" b="1546"/>
          <a:stretch/>
        </p:blipFill>
        <p:spPr>
          <a:xfrm>
            <a:off x="3710077" y="1295977"/>
            <a:ext cx="2732062" cy="46583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9CDDDA-0EA3-4931-BBB0-F9FC8F81F0F1}"/>
              </a:ext>
            </a:extLst>
          </p:cNvPr>
          <p:cNvSpPr/>
          <p:nvPr/>
        </p:nvSpPr>
        <p:spPr>
          <a:xfrm>
            <a:off x="3736848" y="1645920"/>
            <a:ext cx="2615184" cy="4181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6B41479-20E1-4C3B-9742-8E67EEC2EE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" t="703" r="1398" b="3065"/>
          <a:stretch/>
        </p:blipFill>
        <p:spPr>
          <a:xfrm>
            <a:off x="4074160" y="1676400"/>
            <a:ext cx="1976120" cy="407924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2096675A-4096-4E8D-B465-72390213F306}"/>
              </a:ext>
            </a:extLst>
          </p:cNvPr>
          <p:cNvSpPr/>
          <p:nvPr/>
        </p:nvSpPr>
        <p:spPr>
          <a:xfrm>
            <a:off x="761979" y="4150148"/>
            <a:ext cx="2857991" cy="1874044"/>
          </a:xfrm>
          <a:prstGeom prst="cloudCallout">
            <a:avLst>
              <a:gd name="adj1" fmla="val 64151"/>
              <a:gd name="adj2" fmla="val -58633"/>
            </a:avLst>
          </a:prstGeom>
          <a:solidFill>
            <a:srgbClr val="FFFF00"/>
          </a:solidFill>
          <a:ln w="63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sz="1600" dirty="0"/>
              <a:t>Vertical receipts, and </a:t>
            </a:r>
            <a:r>
              <a:rPr lang="en-US" sz="1600" dirty="0" err="1"/>
              <a:t>eReceipts</a:t>
            </a:r>
            <a:r>
              <a:rPr lang="en-US" sz="1600" dirty="0"/>
              <a:t> without ProDOC, coming from Imaging Solutions</a:t>
            </a:r>
          </a:p>
        </p:txBody>
      </p:sp>
      <p:sp>
        <p:nvSpPr>
          <p:cNvPr id="5" name="Arrow: Right 4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453D3BE3-4E13-4F27-A953-CEC1A2D380E7}"/>
              </a:ext>
            </a:extLst>
          </p:cNvPr>
          <p:cNvSpPr/>
          <p:nvPr/>
        </p:nvSpPr>
        <p:spPr>
          <a:xfrm>
            <a:off x="11359618" y="6321521"/>
            <a:ext cx="612396" cy="4190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76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D5EB81-8000-418C-B750-C9BF4944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workflow controls than ever before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DBB6B83-820A-45B2-98D8-BB82CB6130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7972" y="1526796"/>
            <a:ext cx="4771988" cy="3858004"/>
          </a:xfrm>
        </p:spPr>
        <p:txBody>
          <a:bodyPr/>
          <a:lstStyle/>
          <a:p>
            <a:r>
              <a:rPr lang="en-US" dirty="0"/>
              <a:t>More than 50 workflow controls will be exclusive to Express Teller</a:t>
            </a:r>
          </a:p>
          <a:p>
            <a:r>
              <a:rPr lang="en-US" dirty="0"/>
              <a:t>Are you using the controls we already have?  </a:t>
            </a:r>
          </a:p>
          <a:p>
            <a:r>
              <a:rPr lang="en-US" dirty="0"/>
              <a:t>We’ll have a big push for all CUs to rethink the way </a:t>
            </a:r>
            <a:r>
              <a:rPr lang="en-US" i="1" dirty="0"/>
              <a:t>they </a:t>
            </a:r>
            <a:r>
              <a:rPr lang="en-US" dirty="0"/>
              <a:t>control what their employees see</a:t>
            </a:r>
          </a:p>
          <a:p>
            <a:pPr lvl="1"/>
            <a:r>
              <a:rPr lang="en-US" dirty="0"/>
              <a:t>Process governance</a:t>
            </a:r>
          </a:p>
          <a:p>
            <a:pPr lvl="1"/>
            <a:r>
              <a:rPr lang="en-US" dirty="0"/>
              <a:t>Data governance</a:t>
            </a:r>
          </a:p>
          <a:p>
            <a:pPr lvl="1"/>
            <a:r>
              <a:rPr lang="en-US" dirty="0"/>
              <a:t>Experience governance</a:t>
            </a:r>
          </a:p>
          <a:p>
            <a:r>
              <a:rPr lang="en-US" dirty="0"/>
              <a:t>Do you need a refresh?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0E3065C-48F7-45CD-82E4-ED5B4E03841A}"/>
              </a:ext>
            </a:extLst>
          </p:cNvPr>
          <p:cNvGrpSpPr/>
          <p:nvPr/>
        </p:nvGrpSpPr>
        <p:grpSpPr>
          <a:xfrm>
            <a:off x="218572" y="913496"/>
            <a:ext cx="4797402" cy="3471212"/>
            <a:chOff x="1541893" y="133826"/>
            <a:chExt cx="9108213" cy="6590347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1C7704A-227C-441F-A5AF-02F7904FAE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1893" y="133826"/>
              <a:ext cx="9108213" cy="65903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5D026E-F732-4BA9-8C3B-BE99B4F16C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9839" y="488393"/>
              <a:ext cx="8882642" cy="4316342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E73D668-9F97-4C92-975E-D0380771772F}"/>
              </a:ext>
            </a:extLst>
          </p:cNvPr>
          <p:cNvGrpSpPr/>
          <p:nvPr/>
        </p:nvGrpSpPr>
        <p:grpSpPr>
          <a:xfrm>
            <a:off x="1426181" y="2148640"/>
            <a:ext cx="4936564" cy="3559363"/>
            <a:chOff x="1662199" y="286226"/>
            <a:chExt cx="9140307" cy="659034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912267-6AF8-4BE4-95D7-4F9B176321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94293" y="286226"/>
              <a:ext cx="9108213" cy="65903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148CD2E-B0B8-4F81-BD18-214AEEDE18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2199" y="665448"/>
              <a:ext cx="8882642" cy="2597121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C9A76B3-FC97-40EB-9056-AC422D3271EF}"/>
              </a:ext>
            </a:extLst>
          </p:cNvPr>
          <p:cNvGrpSpPr/>
          <p:nvPr/>
        </p:nvGrpSpPr>
        <p:grpSpPr>
          <a:xfrm>
            <a:off x="630209" y="3928322"/>
            <a:ext cx="5080123" cy="3658853"/>
            <a:chOff x="1499760" y="133826"/>
            <a:chExt cx="9150346" cy="659034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322FE4-FD17-4CA1-A200-449689066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41893" y="133826"/>
              <a:ext cx="9108213" cy="65903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C07147F-391C-43EE-929C-F52F8DFA26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99760" y="488762"/>
              <a:ext cx="8888738" cy="4895512"/>
            </a:xfrm>
            <a:prstGeom prst="rect">
              <a:avLst/>
            </a:prstGeom>
          </p:spPr>
        </p:pic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F31F0C2-9CC1-48DA-A447-BF7DA8045478}"/>
              </a:ext>
            </a:extLst>
          </p:cNvPr>
          <p:cNvSpPr txBox="1"/>
          <p:nvPr/>
        </p:nvSpPr>
        <p:spPr>
          <a:xfrm>
            <a:off x="5783110" y="650656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100BE-0215-4A5E-990F-7582948429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31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32011F6-16D6-4B8D-99E5-38C28A1D2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in June 2020:</a:t>
            </a:r>
            <a:endParaRPr lang="en-US" baseline="-25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E08D734-7FA3-4860-8144-E4BC74C0E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574" y="2149474"/>
            <a:ext cx="10167026" cy="4022725"/>
          </a:xfrm>
        </p:spPr>
        <p:txBody>
          <a:bodyPr/>
          <a:lstStyle/>
          <a:p>
            <a:r>
              <a:rPr lang="en-US" dirty="0"/>
              <a:t>Have you ever considered what has changed in our network since you converted to CU*BASE?  Has it been five years? A decade? Three decades?</a:t>
            </a:r>
          </a:p>
          <a:p>
            <a:pPr lvl="1"/>
            <a:r>
              <a:rPr lang="en-US" dirty="0"/>
              <a:t>How many releases have there been since your conversion date?</a:t>
            </a:r>
          </a:p>
          <a:p>
            <a:pPr lvl="1"/>
            <a:r>
              <a:rPr lang="en-US" dirty="0"/>
              <a:t>How many of your key leaders (the ones that did the work) are still with you?</a:t>
            </a:r>
          </a:p>
          <a:p>
            <a:pPr lvl="1"/>
            <a:r>
              <a:rPr lang="en-US" dirty="0"/>
              <a:t>How many times have you reorganized your processes and the way you look at data?</a:t>
            </a:r>
          </a:p>
          <a:p>
            <a:pPr lvl="1"/>
            <a:r>
              <a:rPr lang="en-US" dirty="0"/>
              <a:t>How many workarounds have you created to fit the way you were, back then? </a:t>
            </a:r>
          </a:p>
          <a:p>
            <a:pPr lvl="1"/>
            <a:r>
              <a:rPr lang="en-US" dirty="0"/>
              <a:t>If you repeated your conversion today, what are the top 10 things you would change?</a:t>
            </a:r>
          </a:p>
          <a:p>
            <a:r>
              <a:rPr lang="en-US" b="1" dirty="0"/>
              <a:t>Conversion</a:t>
            </a:r>
            <a:r>
              <a:rPr lang="en-US" sz="2800" b="1" baseline="-20000" dirty="0">
                <a:solidFill>
                  <a:schemeClr val="accent1"/>
                </a:solidFill>
              </a:rPr>
              <a:t>2</a:t>
            </a:r>
            <a:r>
              <a:rPr lang="en-US" dirty="0"/>
              <a:t> might be your biggest strategic move in 2021, and your best opportunity to reset your data and teams to be ready for the next decade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5A3183-691C-4166-A00E-BFBCDFF4D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5E929FA-7FFB-45C2-9FA8-2BB8FFD50C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2510" y="5418814"/>
            <a:ext cx="6569504" cy="914400"/>
          </a:xfrm>
        </p:spPr>
        <p:txBody>
          <a:bodyPr/>
          <a:lstStyle/>
          <a:p>
            <a:r>
              <a:rPr lang="en-US" dirty="0"/>
              <a:t>The ultimate refresh: CU*BASE version Yesterday converted to CU*BASE version Today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40EE475-08EA-4180-BBC3-1DB7E09644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 new service from CMS rolling out at our next leadership conference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A0E22-EA0A-4345-A595-9914FC5E03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25" y="498833"/>
            <a:ext cx="3216129" cy="12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75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657CFB-D007-4E23-84D2-583A9072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T3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3208C8-9567-42D6-B3EB-393E62068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we’ve been up to since last year on </a:t>
            </a:r>
            <a:r>
              <a:rPr lang="en-US" b="1" dirty="0"/>
              <a:t>teller </a:t>
            </a:r>
            <a:r>
              <a:rPr lang="en-US" b="1" dirty="0" err="1"/>
              <a:t>api</a:t>
            </a:r>
            <a:r>
              <a:rPr lang="en-US" b="1" dirty="0"/>
              <a:t> integrations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D00B6-B771-4EF8-9BB2-68A06B43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146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7F6DE8-559E-499B-ABF8-DC48A2EA7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An update from our T3 General contractor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93782-3E1B-4017-96F1-9949ACDBA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19</a:t>
            </a:fld>
            <a:endParaRPr lang="en-US" dirty="0"/>
          </a:p>
        </p:txBody>
      </p:sp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2EAA5BFF-6610-47A0-9EC2-EDA50D59AE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86255">
            <a:off x="8905610" y="1575048"/>
            <a:ext cx="2809305" cy="36355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4F4E3725-267A-41DE-8DFB-56BC958E69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999" y="480269"/>
            <a:ext cx="4813040" cy="62286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1E3C9F8B-00D0-40D3-94D5-AE0C7CEA0DF4}"/>
              </a:ext>
            </a:extLst>
          </p:cNvPr>
          <p:cNvSpPr/>
          <p:nvPr/>
        </p:nvSpPr>
        <p:spPr>
          <a:xfrm>
            <a:off x="5964815" y="5956354"/>
            <a:ext cx="4890539" cy="461665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+mj-lt"/>
              </a:rPr>
              <a:t>open.cuanswers.com/Teller3P</a:t>
            </a:r>
          </a:p>
        </p:txBody>
      </p:sp>
      <p:pic>
        <p:nvPicPr>
          <p:cNvPr id="8" name="Graphic 7" descr="Paperclip">
            <a:extLst>
              <a:ext uri="{FF2B5EF4-FFF2-40B4-BE49-F238E27FC236}">
                <a16:creationId xmlns:a16="http://schemas.microsoft.com/office/drawing/2014/main" id="{897C7E53-6D73-438C-9A3A-FD9CCFD647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89812" y="142901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06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4BC7905-BA33-4044-AFD9-37CC8110E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825" y="16777"/>
            <a:ext cx="4486181" cy="2715015"/>
          </a:xfrm>
        </p:spPr>
        <p:txBody>
          <a:bodyPr/>
          <a:lstStyle/>
          <a:p>
            <a:r>
              <a:rPr lang="en-US" sz="4400" dirty="0">
                <a:effectLst/>
              </a:rPr>
              <a:t>We’ll be wearing several hats this week...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127733-BF8B-4760-B4F3-DA3CFA7E2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D31EC3-89B5-4413-A6AE-BE02F0572B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6246" y="556110"/>
            <a:ext cx="3209508" cy="366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B329EFF6-974A-46DC-9EFD-71E418650E5F}"/>
              </a:ext>
            </a:extLst>
          </p:cNvPr>
          <p:cNvSpPr/>
          <p:nvPr/>
        </p:nvSpPr>
        <p:spPr>
          <a:xfrm>
            <a:off x="8779586" y="3569326"/>
            <a:ext cx="3187964" cy="1600200"/>
          </a:xfrm>
          <a:prstGeom prst="cloudCallout">
            <a:avLst>
              <a:gd name="adj1" fmla="val -58002"/>
              <a:gd name="adj2" fmla="val -409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I’m putting on my projects hat today!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45A8E4EA-C8C7-498D-AC37-5757217684E4}"/>
              </a:ext>
            </a:extLst>
          </p:cNvPr>
          <p:cNvGrpSpPr/>
          <p:nvPr/>
        </p:nvGrpSpPr>
        <p:grpSpPr>
          <a:xfrm>
            <a:off x="341536" y="3170638"/>
            <a:ext cx="5244791" cy="2517098"/>
            <a:chOff x="341536" y="3489420"/>
            <a:chExt cx="5244791" cy="2517098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D028ECE-019E-414B-88BC-27A1DC091FD7}"/>
                </a:ext>
              </a:extLst>
            </p:cNvPr>
            <p:cNvSpPr txBox="1"/>
            <p:nvPr/>
          </p:nvSpPr>
          <p:spPr>
            <a:xfrm>
              <a:off x="395500" y="5457012"/>
              <a:ext cx="1655502" cy="5495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/>
                <a:t>For Today and Thursday</a:t>
              </a:r>
            </a:p>
          </p:txBody>
        </p:sp>
        <p:pic>
          <p:nvPicPr>
            <p:cNvPr id="15" name="Picture 14" descr="A picture containing hat, shirt&#10;&#10;Description automatically generated">
              <a:extLst>
                <a:ext uri="{FF2B5EF4-FFF2-40B4-BE49-F238E27FC236}">
                  <a16:creationId xmlns:a16="http://schemas.microsoft.com/office/drawing/2014/main" id="{6022D1F5-A8E3-4352-9655-4F3C207429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536" y="3489420"/>
              <a:ext cx="1763430" cy="2011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7" name="Picture 16" descr="A picture containing dark, black, hat, white&#10;&#10;Description automatically generated">
              <a:extLst>
                <a:ext uri="{FF2B5EF4-FFF2-40B4-BE49-F238E27FC236}">
                  <a16:creationId xmlns:a16="http://schemas.microsoft.com/office/drawing/2014/main" id="{DA98A992-C6CD-4D47-B85E-70AAACBD3F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6579" y="3489420"/>
              <a:ext cx="1763430" cy="201168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C3F50DB-AECB-43FC-9960-AC56026F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822897" y="3489420"/>
              <a:ext cx="1763430" cy="2011679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F4B9A00-33B1-496E-A87B-A429128E6F39}"/>
                </a:ext>
              </a:extLst>
            </p:cNvPr>
            <p:cNvSpPr txBox="1"/>
            <p:nvPr/>
          </p:nvSpPr>
          <p:spPr>
            <a:xfrm>
              <a:off x="2140543" y="5484711"/>
              <a:ext cx="1655502" cy="40626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/>
                <a:t>For Tuesday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5CDD232-3047-450B-943B-7DB17D8FA1EA}"/>
                </a:ext>
              </a:extLst>
            </p:cNvPr>
            <p:cNvSpPr txBox="1"/>
            <p:nvPr/>
          </p:nvSpPr>
          <p:spPr>
            <a:xfrm>
              <a:off x="3876861" y="5457012"/>
              <a:ext cx="1655502" cy="5495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400" dirty="0"/>
                <a:t>For Wednesday’s Roundtable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9607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503B3F5B-BE79-473A-A784-30A9073D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59" y="348262"/>
            <a:ext cx="5547919" cy="7171532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DF3D82-42B7-4F6C-88FF-652F266B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683" y="343598"/>
            <a:ext cx="5547919" cy="717153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6821-C485-4A74-90B1-1326BD65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2949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B3F5B-BE79-473A-A784-30A9073D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59" y="348262"/>
            <a:ext cx="5547919" cy="71715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F3D82-42B7-4F6C-88FF-652F266B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683" y="343598"/>
            <a:ext cx="5547919" cy="71715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6821-C485-4A74-90B1-1326BD65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60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3B3F5B-BE79-473A-A784-30A9073D12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5559" y="348262"/>
            <a:ext cx="5547919" cy="7171531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DF3D82-42B7-4F6C-88FF-652F266B76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80683" y="343598"/>
            <a:ext cx="5547919" cy="717153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7A6821-C485-4A74-90B1-1326BD65A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234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44D999A-E36B-4D3F-AD67-470C9D57B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7473" y="2468211"/>
            <a:ext cx="9366978" cy="3108960"/>
          </a:xfrm>
        </p:spPr>
        <p:txBody>
          <a:bodyPr/>
          <a:lstStyle/>
          <a:p>
            <a:r>
              <a:rPr lang="en-US" sz="3600" dirty="0"/>
              <a:t>On to our next boot camp update</a:t>
            </a:r>
          </a:p>
        </p:txBody>
      </p:sp>
      <p:sp>
        <p:nvSpPr>
          <p:cNvPr id="2" name="Arrow: Right 1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C806B832-63F4-4108-8B4C-BEF8F84E03BF}"/>
              </a:ext>
            </a:extLst>
          </p:cNvPr>
          <p:cNvSpPr/>
          <p:nvPr/>
        </p:nvSpPr>
        <p:spPr>
          <a:xfrm>
            <a:off x="9599803" y="4952945"/>
            <a:ext cx="855677" cy="553674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7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69D4F4-6ECF-4ED5-B835-0551D5F47A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56300" y="283704"/>
            <a:ext cx="5335282" cy="208629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  <a:effectLst/>
              </a:rPr>
              <a:t>CEO STRATEGIC DEVELOPERS BOOT CAMP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2214D2-B69C-47E8-B1D2-6E38C16F5A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3211" y="2340528"/>
            <a:ext cx="5750791" cy="737124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accent3"/>
                </a:solidFill>
              </a:rPr>
              <a:t>PROJECTS WHERE WE ENVISION A DIFFERENT FUTURE...AND 80% OF THE WORK IS THE ENVISIONING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8490446-947A-4B7B-87C3-7E6603B8C77B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5956300" y="3218167"/>
            <a:ext cx="5561784" cy="3098800"/>
          </a:xfrm>
        </p:spPr>
        <p:txBody>
          <a:bodyPr/>
          <a:lstStyle/>
          <a:p>
            <a:r>
              <a:rPr lang="en-US" sz="1800" dirty="0"/>
              <a:t>Projects that speak to alternatives and unique niches within our community</a:t>
            </a:r>
          </a:p>
          <a:p>
            <a:r>
              <a:rPr lang="en-US" sz="1800" dirty="0"/>
              <a:t>Projects that challenge us: what if we went 180 degrees from our traditions?</a:t>
            </a:r>
          </a:p>
          <a:p>
            <a:r>
              <a:rPr lang="en-US" sz="1800" dirty="0"/>
              <a:t>Projects that anticipate an emerging audience, more than responding to the status quo</a:t>
            </a:r>
          </a:p>
          <a:p>
            <a:r>
              <a:rPr lang="en-US" sz="1800" dirty="0"/>
              <a:t>Waiting for CEO mindsets to change, and for credit union strategies to pick up speed towards new targets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FEA231-AA50-452D-8B2D-B4769D042A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8299" y="1406376"/>
            <a:ext cx="3209508" cy="36613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9309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CC662C2-E8F7-448E-9208-6A0270EB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15D7F0-AA23-44B9-BFCD-E2DA1AA44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5B5B8DA-4E54-4A1A-8855-CF0D369FA308}"/>
              </a:ext>
            </a:extLst>
          </p:cNvPr>
          <p:cNvSpPr/>
          <p:nvPr/>
        </p:nvSpPr>
        <p:spPr>
          <a:xfrm>
            <a:off x="0" y="0"/>
            <a:ext cx="487679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DBA072E6-DBA0-49C6-9997-F0E9E6B8A4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171"/>
          <a:stretch/>
        </p:blipFill>
        <p:spPr>
          <a:xfrm>
            <a:off x="0" y="0"/>
            <a:ext cx="4876799" cy="236885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1CF0C6-88B6-42DA-8FF9-2A44D940E16C}"/>
              </a:ext>
            </a:extLst>
          </p:cNvPr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rgbClr val="D4A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4" name="Title 6">
            <a:extLst>
              <a:ext uri="{FF2B5EF4-FFF2-40B4-BE49-F238E27FC236}">
                <a16:creationId xmlns:a16="http://schemas.microsoft.com/office/drawing/2014/main" id="{B025EBD6-4C3B-4371-ABFF-061284DCAAD5}"/>
              </a:ext>
            </a:extLst>
          </p:cNvPr>
          <p:cNvSpPr txBox="1">
            <a:spLocks/>
          </p:cNvSpPr>
          <p:nvPr/>
        </p:nvSpPr>
        <p:spPr>
          <a:xfrm>
            <a:off x="775522" y="2863597"/>
            <a:ext cx="2921407" cy="20862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>
                <a:latin typeface="Century Gothic" panose="020B0502020202020204" pitchFamily="34" charset="0"/>
              </a:rPr>
              <a:t>Boot Camp Update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FE9B39F-39E4-4070-B4C0-5DB59C5A7511}"/>
              </a:ext>
            </a:extLst>
          </p:cNvPr>
          <p:cNvSpPr/>
          <p:nvPr/>
        </p:nvSpPr>
        <p:spPr>
          <a:xfrm>
            <a:off x="775522" y="5118085"/>
            <a:ext cx="37276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AN UPDATE ON THE PROJECTS FROM LAST YEAR’S CEO STRATEGIC DEVELOPERS BOOT CAMP</a:t>
            </a: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b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NOVEMBER 11, 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6693077-B2B6-45CC-BE80-ED52C545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36026" y="654206"/>
            <a:ext cx="6981166" cy="3926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4459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657CFB-D007-4E23-84D2-583A9072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 on T2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3208C8-9567-42D6-B3EB-393E620685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we’ve been up to since last year on </a:t>
            </a:r>
            <a:r>
              <a:rPr lang="en-US" b="1" dirty="0"/>
              <a:t>Express Teller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FD00B6-B771-4EF8-9BB2-68A06B43F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49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7882FE3-48E2-4D6F-A7FC-9B8FA9B9C285}"/>
              </a:ext>
            </a:extLst>
          </p:cNvPr>
          <p:cNvSpPr/>
          <p:nvPr/>
        </p:nvSpPr>
        <p:spPr>
          <a:xfrm>
            <a:off x="0" y="0"/>
            <a:ext cx="68924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10008-64E9-4EA1-BE6F-8F731C90F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6214" y="419099"/>
            <a:ext cx="685800" cy="274022"/>
          </a:xfrm>
        </p:spPr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6E3066B-208B-49B3-A354-3BDC65415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88" y="0"/>
            <a:ext cx="10167026" cy="545284"/>
          </a:xfrm>
        </p:spPr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A special Thank you to the Task force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16B184D-5CB4-4958-A08E-A9F54E77E7F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488" y="645243"/>
            <a:ext cx="6639233" cy="423155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Karen L Smith, </a:t>
            </a:r>
            <a:r>
              <a:rPr lang="en-US" b="1" dirty="0"/>
              <a:t>Cumberland County FCU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Jody Perkins, </a:t>
            </a:r>
            <a:r>
              <a:rPr lang="en-US" b="1" dirty="0"/>
              <a:t>Forest Area Federal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Karla Glowiak, </a:t>
            </a:r>
            <a:r>
              <a:rPr lang="en-US" b="1" dirty="0"/>
              <a:t>Frankenmuth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Erin Olson, </a:t>
            </a:r>
            <a:r>
              <a:rPr lang="en-US" b="1" dirty="0"/>
              <a:t>kstate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Kinsey Turbiville, </a:t>
            </a:r>
            <a:r>
              <a:rPr lang="en-US" b="1" dirty="0"/>
              <a:t>kstate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Amber Cecil, </a:t>
            </a:r>
            <a:r>
              <a:rPr lang="en-US" b="1" dirty="0"/>
              <a:t>Northern Colorado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Alyssa Barber, </a:t>
            </a:r>
            <a:r>
              <a:rPr lang="en-US" b="1" dirty="0"/>
              <a:t>Notre Dame Federal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Lindsey Borski, </a:t>
            </a:r>
            <a:r>
              <a:rPr lang="en-US" b="1" dirty="0"/>
              <a:t>Peninsula Federal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Diana McKnight, </a:t>
            </a:r>
            <a:r>
              <a:rPr lang="en-US" b="1" dirty="0"/>
              <a:t>Peninsula Federal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Amanda Boring, </a:t>
            </a:r>
            <a:r>
              <a:rPr lang="en-US" b="1" dirty="0"/>
              <a:t>Pinnacle Credit Union</a:t>
            </a:r>
          </a:p>
          <a:p>
            <a:pPr>
              <a:spcBef>
                <a:spcPts val="600"/>
              </a:spcBef>
              <a:buClr>
                <a:schemeClr val="accent3"/>
              </a:buClr>
            </a:pPr>
            <a:r>
              <a:rPr lang="en-US" dirty="0"/>
              <a:t>Nicole Hitchings, </a:t>
            </a:r>
            <a:r>
              <a:rPr lang="en-US" b="1" dirty="0"/>
              <a:t>TBA Credit Union</a:t>
            </a:r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b="1" dirty="0"/>
          </a:p>
          <a:p>
            <a:pPr>
              <a:spcBef>
                <a:spcPts val="600"/>
              </a:spcBef>
              <a:buClr>
                <a:schemeClr val="bg1"/>
              </a:buClr>
            </a:pPr>
            <a:endParaRPr lang="en-US" b="1" dirty="0"/>
          </a:p>
          <a:p>
            <a:pPr marL="0" indent="0" algn="r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dirty="0">
                <a:solidFill>
                  <a:schemeClr val="accent2"/>
                </a:solidFill>
              </a:rPr>
              <a:t>Keep up with project updates in the Kitchen: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7A78743-227D-477C-ACF9-B5F85E915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017" y="274320"/>
            <a:ext cx="4229213" cy="6309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angle 10">
            <a:hlinkClick r:id="rId3"/>
            <a:extLst>
              <a:ext uri="{FF2B5EF4-FFF2-40B4-BE49-F238E27FC236}">
                <a16:creationId xmlns:a16="http://schemas.microsoft.com/office/drawing/2014/main" id="{70CBCB0D-A3CD-4C62-9FFC-25A497574287}"/>
              </a:ext>
            </a:extLst>
          </p:cNvPr>
          <p:cNvSpPr/>
          <p:nvPr/>
        </p:nvSpPr>
        <p:spPr>
          <a:xfrm>
            <a:off x="2854391" y="5681280"/>
            <a:ext cx="6494960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+mj-lt"/>
              </a:rPr>
              <a:t>open.cuanswers.com/Teller3P</a:t>
            </a:r>
          </a:p>
        </p:txBody>
      </p:sp>
    </p:spTree>
    <p:extLst>
      <p:ext uri="{BB962C8B-B14F-4D97-AF65-F5344CB8AC3E}">
        <p14:creationId xmlns:p14="http://schemas.microsoft.com/office/powerpoint/2010/main" val="1096281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0EDAC-CC09-4D99-BACF-5561750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4" y="419099"/>
            <a:ext cx="10167026" cy="516083"/>
          </a:xfrm>
        </p:spPr>
        <p:txBody>
          <a:bodyPr/>
          <a:lstStyle/>
          <a:p>
            <a:r>
              <a:rPr lang="en-US" dirty="0"/>
              <a:t>Express teller: The projects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B7F7A67-F4D6-4AE0-96C6-DAE67E808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8784734"/>
              </p:ext>
            </p:extLst>
          </p:nvPr>
        </p:nvGraphicFramePr>
        <p:xfrm>
          <a:off x="883226" y="935181"/>
          <a:ext cx="10402987" cy="52808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28701">
                  <a:extLst>
                    <a:ext uri="{9D8B030D-6E8A-4147-A177-3AD203B41FA5}">
                      <a16:colId xmlns:a16="http://schemas.microsoft.com/office/drawing/2014/main" val="628425886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000622273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442986124"/>
                    </a:ext>
                  </a:extLst>
                </a:gridCol>
                <a:gridCol w="1820095">
                  <a:extLst>
                    <a:ext uri="{9D8B030D-6E8A-4147-A177-3AD203B41FA5}">
                      <a16:colId xmlns:a16="http://schemas.microsoft.com/office/drawing/2014/main" val="2076550738"/>
                    </a:ext>
                  </a:extLst>
                </a:gridCol>
              </a:tblGrid>
              <a:tr h="492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Proj</a:t>
                      </a:r>
                      <a:r>
                        <a:rPr lang="en-US" sz="1400" dirty="0"/>
                        <a:t> #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Description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Status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Programming Completion Target</a:t>
                      </a:r>
                    </a:p>
                  </a:txBody>
                  <a:tcPr marL="55190" marR="55190" marT="0" marB="0" anchor="b"/>
                </a:tc>
                <a:extLst>
                  <a:ext uri="{0D108BD9-81ED-4DB2-BD59-A6C34878D82A}">
                    <a16:rowId xmlns:a16="http://schemas.microsoft.com/office/drawing/2014/main" val="2454932627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51946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1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Search Module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09/16/2019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11/30/2019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336171407"/>
                  </a:ext>
                </a:extLst>
              </a:tr>
              <a:tr h="105640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51947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2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Graphics on Home Screen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Combined efforts of GOLD, MTG, and Applications teams; project kicked off 10/23/2019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 TBD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2270414928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51948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3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API for Photo ID Display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Spec work well underway with Imaging Solutions team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 TBD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295890223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51949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4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Workflow Controls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10/28/2019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12/13/2019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3159318160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51950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5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Screens &amp; Posting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10/22/2019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1/10/2020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204097397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51951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6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Vertical </a:t>
                      </a:r>
                      <a:r>
                        <a:rPr lang="en-US" sz="2000" b="1" dirty="0" err="1"/>
                        <a:t>eReceipts</a:t>
                      </a:r>
                      <a:endParaRPr lang="en-US" sz="2000" b="1" dirty="0"/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Combined effort of Applications and Imaging Solutions teams; spec work underway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TBD 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3064747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0D3A7-CBB1-46FA-A5B0-7DB2FE5B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34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F70EDAC-CC09-4D99-BACF-5561750EE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574" y="419099"/>
            <a:ext cx="10167026" cy="516083"/>
          </a:xfrm>
        </p:spPr>
        <p:txBody>
          <a:bodyPr/>
          <a:lstStyle/>
          <a:p>
            <a:r>
              <a:rPr lang="en-US" dirty="0"/>
              <a:t>Express teller: The projects</a:t>
            </a:r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9B7F7A67-F4D6-4AE0-96C6-DAE67E808B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83226" y="935181"/>
          <a:ext cx="10402987" cy="5280892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028701">
                  <a:extLst>
                    <a:ext uri="{9D8B030D-6E8A-4147-A177-3AD203B41FA5}">
                      <a16:colId xmlns:a16="http://schemas.microsoft.com/office/drawing/2014/main" val="628425886"/>
                    </a:ext>
                  </a:extLst>
                </a:gridCol>
                <a:gridCol w="3314700">
                  <a:extLst>
                    <a:ext uri="{9D8B030D-6E8A-4147-A177-3AD203B41FA5}">
                      <a16:colId xmlns:a16="http://schemas.microsoft.com/office/drawing/2014/main" val="1000622273"/>
                    </a:ext>
                  </a:extLst>
                </a:gridCol>
                <a:gridCol w="4239491">
                  <a:extLst>
                    <a:ext uri="{9D8B030D-6E8A-4147-A177-3AD203B41FA5}">
                      <a16:colId xmlns:a16="http://schemas.microsoft.com/office/drawing/2014/main" val="442986124"/>
                    </a:ext>
                  </a:extLst>
                </a:gridCol>
                <a:gridCol w="1820095">
                  <a:extLst>
                    <a:ext uri="{9D8B030D-6E8A-4147-A177-3AD203B41FA5}">
                      <a16:colId xmlns:a16="http://schemas.microsoft.com/office/drawing/2014/main" val="2076550738"/>
                    </a:ext>
                  </a:extLst>
                </a:gridCol>
              </a:tblGrid>
              <a:tr h="49299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/>
                        <a:t>Proj</a:t>
                      </a:r>
                      <a:r>
                        <a:rPr lang="en-US" sz="1400" dirty="0"/>
                        <a:t> #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Description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Status</a:t>
                      </a:r>
                    </a:p>
                  </a:txBody>
                  <a:tcPr marL="55190" marR="5519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/>
                        <a:t>Programming Completion Target</a:t>
                      </a:r>
                    </a:p>
                  </a:txBody>
                  <a:tcPr marL="55190" marR="55190" marT="0" marB="0" anchor="b"/>
                </a:tc>
                <a:extLst>
                  <a:ext uri="{0D108BD9-81ED-4DB2-BD59-A6C34878D82A}">
                    <a16:rowId xmlns:a16="http://schemas.microsoft.com/office/drawing/2014/main" val="2454932627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51946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1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Search Module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09/16/2019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11/30/2019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336171407"/>
                  </a:ext>
                </a:extLst>
              </a:tr>
              <a:tr h="1056409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51947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2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Graphics on Home Screen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Combined efforts of GOLD, MTG, and Applications teams; project kicked off 10/23/2019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 TBD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2270414928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51948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3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API for Photo ID Display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Spec work well underway with Imaging Solutions team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 TBD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295890223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51949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4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Workflow Controls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10/28/2019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12/13/2019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3159318160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51950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5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Screens &amp; Posting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Development began 10/22/2019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1/10/2020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204097397"/>
                  </a:ext>
                </a:extLst>
              </a:tr>
              <a:tr h="704273"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/>
                        <a:t>51951  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T2 Project 6 – </a:t>
                      </a:r>
                      <a:br>
                        <a:rPr lang="en-US" sz="2000" dirty="0"/>
                      </a:br>
                      <a:r>
                        <a:rPr lang="en-US" sz="2000" b="1" dirty="0"/>
                        <a:t>Vertical </a:t>
                      </a:r>
                      <a:r>
                        <a:rPr lang="en-US" sz="2000" b="1" dirty="0" err="1"/>
                        <a:t>eReceipts</a:t>
                      </a:r>
                      <a:endParaRPr lang="en-US" sz="2000" b="1" dirty="0"/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Combined effort of Applications and Imaging Solutions teams; spec work underway</a:t>
                      </a:r>
                    </a:p>
                  </a:txBody>
                  <a:tcPr marL="55190" marR="5519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/>
                        <a:t>TBD </a:t>
                      </a:r>
                    </a:p>
                  </a:txBody>
                  <a:tcPr marL="55190" marR="55190" marT="0" marB="0"/>
                </a:tc>
                <a:extLst>
                  <a:ext uri="{0D108BD9-81ED-4DB2-BD59-A6C34878D82A}">
                    <a16:rowId xmlns:a16="http://schemas.microsoft.com/office/drawing/2014/main" val="1306474759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A0D3A7-CBB1-46FA-A5B0-7DB2FE5B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E2CCCB-9B59-4DBC-AD4B-24714B0CC8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4">
            <a:extLst>
              <a:ext uri="{FF2B5EF4-FFF2-40B4-BE49-F238E27FC236}">
                <a16:creationId xmlns:a16="http://schemas.microsoft.com/office/drawing/2014/main" id="{341B4486-A8E9-4D2E-84CE-D5A9E25FE7F0}"/>
              </a:ext>
            </a:extLst>
          </p:cNvPr>
          <p:cNvSpPr/>
          <p:nvPr/>
        </p:nvSpPr>
        <p:spPr>
          <a:xfrm>
            <a:off x="645953" y="-962108"/>
            <a:ext cx="10801810" cy="9287124"/>
          </a:xfrm>
          <a:prstGeom prst="irregularSeal1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OUR NEXT MAJOR PROJECT UPDATE WILL BE AT THE END OF MARCH 2020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Our vision for a T2 release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Our vision for using the new search in other tools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What’s next for our new photo ID standard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The big picture for vertical receipts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What’s next for GOLD screen sizes, and where we’ll use them</a:t>
            </a:r>
          </a:p>
        </p:txBody>
      </p:sp>
    </p:spTree>
    <p:extLst>
      <p:ext uri="{BB962C8B-B14F-4D97-AF65-F5344CB8AC3E}">
        <p14:creationId xmlns:p14="http://schemas.microsoft.com/office/powerpoint/2010/main" val="209758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61C7CEA-02C4-4CFD-A7EE-CC09FD610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standard for GOLD screens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DEF9FB3-67F0-45DB-A227-E1ACA583961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30860" y="1492250"/>
            <a:ext cx="4440478" cy="3892550"/>
          </a:xfrm>
        </p:spPr>
        <p:txBody>
          <a:bodyPr/>
          <a:lstStyle/>
          <a:p>
            <a:r>
              <a:rPr lang="en-US" dirty="0"/>
              <a:t>Images right on CU*BASE GOLD screens via APIs to the vault</a:t>
            </a:r>
          </a:p>
          <a:p>
            <a:r>
              <a:rPr lang="en-US" dirty="0"/>
              <a:t>What’s next?</a:t>
            </a:r>
          </a:p>
          <a:p>
            <a:pPr lvl="1"/>
            <a:r>
              <a:rPr lang="en-US" dirty="0"/>
              <a:t>Photo IDs and receipts are a natural</a:t>
            </a:r>
          </a:p>
          <a:p>
            <a:pPr lvl="1"/>
            <a:r>
              <a:rPr lang="en-US" dirty="0"/>
              <a:t>What about other documents? (remember the size of a document compared to size of a GOLD screen, even at the largest size)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3EAF31-CFA3-4EE7-ABCD-2D6DE91A6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3" y="905486"/>
            <a:ext cx="6637655" cy="48297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5CDEAB-BD51-4163-A028-06B1835158E7}"/>
              </a:ext>
            </a:extLst>
          </p:cNvPr>
          <p:cNvSpPr txBox="1"/>
          <p:nvPr/>
        </p:nvSpPr>
        <p:spPr>
          <a:xfrm>
            <a:off x="1029211" y="1793707"/>
            <a:ext cx="1555422" cy="21544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800" b="1" spc="100" dirty="0">
                <a:latin typeface="Arial Narrow" panose="020B0606020202030204" pitchFamily="34" charset="0"/>
              </a:rPr>
              <a:t>JUNE M SAMPLE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5E3C8-9F74-43AD-B1DF-ACE381C88388}"/>
              </a:ext>
            </a:extLst>
          </p:cNvPr>
          <p:cNvSpPr txBox="1"/>
          <p:nvPr/>
        </p:nvSpPr>
        <p:spPr>
          <a:xfrm>
            <a:off x="218572" y="6495788"/>
            <a:ext cx="2762372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Mockups only; subject to change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248529-530C-459C-A68C-6C1E6632C3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909093"/>
      </p:ext>
    </p:extLst>
  </p:cSld>
  <p:clrMapOvr>
    <a:masterClrMapping/>
  </p:clrMapOvr>
</p:sld>
</file>

<file path=ppt/theme/theme1.xml><?xml version="1.0" encoding="utf-8"?>
<a:theme xmlns:a="http://schemas.openxmlformats.org/drawingml/2006/main" name="3_5-Red">
  <a:themeElements>
    <a:clrScheme name="CEOBootCamp2018">
      <a:dk1>
        <a:srgbClr val="FFFFFF"/>
      </a:dk1>
      <a:lt1>
        <a:srgbClr val="000000"/>
      </a:lt1>
      <a:dk2>
        <a:srgbClr val="DDDDDD"/>
      </a:dk2>
      <a:lt2>
        <a:srgbClr val="838383"/>
      </a:lt2>
      <a:accent1>
        <a:srgbClr val="418AB3"/>
      </a:accent1>
      <a:accent2>
        <a:srgbClr val="A6B727"/>
      </a:accent2>
      <a:accent3>
        <a:srgbClr val="F69200"/>
      </a:accent3>
      <a:accent4>
        <a:srgbClr val="5E5E5E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CEOBootCamp2018">
      <a:majorFont>
        <a:latin typeface="Segoe UI Black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BetaTraining">
  <a:themeElements>
    <a:clrScheme name="2019 CEO Strat">
      <a:dk1>
        <a:sysClr val="windowText" lastClr="000000"/>
      </a:dk1>
      <a:lt1>
        <a:sysClr val="window" lastClr="FFFFFF"/>
      </a:lt1>
      <a:dk2>
        <a:srgbClr val="2B2926"/>
      </a:dk2>
      <a:lt2>
        <a:srgbClr val="F6E2CC"/>
      </a:lt2>
      <a:accent1>
        <a:srgbClr val="2B2926"/>
      </a:accent1>
      <a:accent2>
        <a:srgbClr val="D4AF37"/>
      </a:accent2>
      <a:accent3>
        <a:srgbClr val="006600"/>
      </a:accent3>
      <a:accent4>
        <a:srgbClr val="C00000"/>
      </a:accent4>
      <a:accent5>
        <a:srgbClr val="FEF5DC"/>
      </a:accent5>
      <a:accent6>
        <a:srgbClr val="555187"/>
      </a:accent6>
      <a:hlink>
        <a:srgbClr val="D1A13A"/>
      </a:hlink>
      <a:folHlink>
        <a:srgbClr val="D1A13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taTraining" id="{AFDF482B-49D5-4D0C-BFF6-2A4AE6BC5476}" vid="{6A1A1330-D1E1-4620-904B-055444A97586}"/>
    </a:ext>
  </a:extLst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LeadConf2017">
      <a:majorFont>
        <a:latin typeface="Fjalla One"/>
        <a:ea typeface=""/>
        <a:cs typeface=""/>
      </a:majorFont>
      <a:minorFont>
        <a:latin typeface="Sego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1265</Words>
  <Application>Microsoft Office PowerPoint</Application>
  <PresentationFormat>Widescreen</PresentationFormat>
  <Paragraphs>212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Narrow</vt:lpstr>
      <vt:lpstr>Century Gothic</vt:lpstr>
      <vt:lpstr>Franklin Gothic Medium</vt:lpstr>
      <vt:lpstr>Segoe</vt:lpstr>
      <vt:lpstr>Segoe UI</vt:lpstr>
      <vt:lpstr>Segoe UI Black</vt:lpstr>
      <vt:lpstr>Wingdings</vt:lpstr>
      <vt:lpstr>3_5-Red</vt:lpstr>
      <vt:lpstr>BetaTraining</vt:lpstr>
      <vt:lpstr>Welcome!</vt:lpstr>
      <vt:lpstr>We’ll be wearing several hats this week...</vt:lpstr>
      <vt:lpstr>CEO STRATEGIC DEVELOPERS BOOT CAMP</vt:lpstr>
      <vt:lpstr>PowerPoint Presentation</vt:lpstr>
      <vt:lpstr>Progress on T2</vt:lpstr>
      <vt:lpstr>A special Thank you to the Task force</vt:lpstr>
      <vt:lpstr>Express teller: The projects</vt:lpstr>
      <vt:lpstr>Express teller: The projects</vt:lpstr>
      <vt:lpstr>A new standard for GOLD screens</vt:lpstr>
      <vt:lpstr>Our research on screen sizes</vt:lpstr>
      <vt:lpstr>Stepping up to today’s (and tomorrow’s) screen sizes</vt:lpstr>
      <vt:lpstr>Speaking of screen sizes</vt:lpstr>
      <vt:lpstr>MARKETING TO YOUR STAFF ON VIA EXPRESS TELLER</vt:lpstr>
      <vt:lpstr>A NEW STANDARD SEARCH engine...headed for t2 (and t1)</vt:lpstr>
      <vt:lpstr>Introducing vertical receipts</vt:lpstr>
      <vt:lpstr>More workflow controls than ever before</vt:lpstr>
      <vt:lpstr>Coming in June 2020:</vt:lpstr>
      <vt:lpstr>Progress on T3</vt:lpstr>
      <vt:lpstr>An update from our T3 General contractor</vt:lpstr>
      <vt:lpstr>PowerPoint Presentation</vt:lpstr>
      <vt:lpstr>PowerPoint Presentation</vt:lpstr>
      <vt:lpstr>PowerPoint Presentation</vt:lpstr>
      <vt:lpstr>On to our next boot camp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2017-04-12T16:51:44Z</dcterms:created>
  <dcterms:modified xsi:type="dcterms:W3CDTF">2019-11-07T20:28:38Z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