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91" r:id="rId2"/>
    <p:sldMasterId id="2147483801" r:id="rId3"/>
    <p:sldMasterId id="2147483811" r:id="rId4"/>
    <p:sldMasterId id="2147483821" r:id="rId5"/>
    <p:sldMasterId id="2147483831" r:id="rId6"/>
    <p:sldMasterId id="2147483841" r:id="rId7"/>
    <p:sldMasterId id="2147483851" r:id="rId8"/>
  </p:sldMasterIdLst>
  <p:notesMasterIdLst>
    <p:notesMasterId r:id="rId169"/>
  </p:notesMasterIdLst>
  <p:handoutMasterIdLst>
    <p:handoutMasterId r:id="rId170"/>
  </p:handoutMasterIdLst>
  <p:sldIdLst>
    <p:sldId id="256" r:id="rId9"/>
    <p:sldId id="447" r:id="rId10"/>
    <p:sldId id="257" r:id="rId11"/>
    <p:sldId id="608" r:id="rId12"/>
    <p:sldId id="609" r:id="rId13"/>
    <p:sldId id="610" r:id="rId14"/>
    <p:sldId id="475" r:id="rId15"/>
    <p:sldId id="378" r:id="rId16"/>
    <p:sldId id="380" r:id="rId17"/>
    <p:sldId id="549" r:id="rId18"/>
    <p:sldId id="377" r:id="rId19"/>
    <p:sldId id="260" r:id="rId20"/>
    <p:sldId id="383" r:id="rId21"/>
    <p:sldId id="388" r:id="rId22"/>
    <p:sldId id="386" r:id="rId23"/>
    <p:sldId id="391" r:id="rId24"/>
    <p:sldId id="392" r:id="rId25"/>
    <p:sldId id="389" r:id="rId26"/>
    <p:sldId id="396" r:id="rId27"/>
    <p:sldId id="397" r:id="rId28"/>
    <p:sldId id="398" r:id="rId29"/>
    <p:sldId id="500" r:id="rId30"/>
    <p:sldId id="449" r:id="rId31"/>
    <p:sldId id="421" r:id="rId32"/>
    <p:sldId id="422" r:id="rId33"/>
    <p:sldId id="425" r:id="rId34"/>
    <p:sldId id="550" r:id="rId35"/>
    <p:sldId id="426" r:id="rId36"/>
    <p:sldId id="461" r:id="rId37"/>
    <p:sldId id="424" r:id="rId38"/>
    <p:sldId id="427" r:id="rId39"/>
    <p:sldId id="501" r:id="rId40"/>
    <p:sldId id="430" r:id="rId41"/>
    <p:sldId id="531" r:id="rId42"/>
    <p:sldId id="532" r:id="rId43"/>
    <p:sldId id="533" r:id="rId44"/>
    <p:sldId id="534" r:id="rId45"/>
    <p:sldId id="535" r:id="rId46"/>
    <p:sldId id="536" r:id="rId47"/>
    <p:sldId id="537" r:id="rId48"/>
    <p:sldId id="556" r:id="rId49"/>
    <p:sldId id="431" r:id="rId50"/>
    <p:sldId id="432" r:id="rId51"/>
    <p:sldId id="433" r:id="rId52"/>
    <p:sldId id="529" r:id="rId53"/>
    <p:sldId id="538" r:id="rId54"/>
    <p:sldId id="502" r:id="rId55"/>
    <p:sldId id="405" r:id="rId56"/>
    <p:sldId id="456" r:id="rId57"/>
    <p:sldId id="457" r:id="rId58"/>
    <p:sldId id="459" r:id="rId59"/>
    <p:sldId id="458" r:id="rId60"/>
    <p:sldId id="460" r:id="rId61"/>
    <p:sldId id="539" r:id="rId62"/>
    <p:sldId id="462" r:id="rId63"/>
    <p:sldId id="463" r:id="rId64"/>
    <p:sldId id="540" r:id="rId65"/>
    <p:sldId id="419" r:id="rId66"/>
    <p:sldId id="464" r:id="rId67"/>
    <p:sldId id="465" r:id="rId68"/>
    <p:sldId id="476" r:id="rId69"/>
    <p:sldId id="551" r:id="rId70"/>
    <p:sldId id="440" r:id="rId71"/>
    <p:sldId id="443" r:id="rId72"/>
    <p:sldId id="477" r:id="rId73"/>
    <p:sldId id="478" r:id="rId74"/>
    <p:sldId id="481" r:id="rId75"/>
    <p:sldId id="482" r:id="rId76"/>
    <p:sldId id="514" r:id="rId77"/>
    <p:sldId id="516" r:id="rId78"/>
    <p:sldId id="515" r:id="rId79"/>
    <p:sldId id="517" r:id="rId80"/>
    <p:sldId id="366" r:id="rId81"/>
    <p:sldId id="485" r:id="rId82"/>
    <p:sldId id="486" r:id="rId83"/>
    <p:sldId id="507" r:id="rId84"/>
    <p:sldId id="508" r:id="rId85"/>
    <p:sldId id="509" r:id="rId86"/>
    <p:sldId id="518" r:id="rId87"/>
    <p:sldId id="488" r:id="rId88"/>
    <p:sldId id="489" r:id="rId89"/>
    <p:sldId id="490" r:id="rId90"/>
    <p:sldId id="541" r:id="rId91"/>
    <p:sldId id="542" r:id="rId92"/>
    <p:sldId id="543" r:id="rId93"/>
    <p:sldId id="544" r:id="rId94"/>
    <p:sldId id="491" r:id="rId95"/>
    <p:sldId id="492" r:id="rId96"/>
    <p:sldId id="513" r:id="rId97"/>
    <p:sldId id="504" r:id="rId98"/>
    <p:sldId id="520" r:id="rId99"/>
    <p:sldId id="521" r:id="rId100"/>
    <p:sldId id="455" r:id="rId101"/>
    <p:sldId id="342" r:id="rId102"/>
    <p:sldId id="522" r:id="rId103"/>
    <p:sldId id="523" r:id="rId104"/>
    <p:sldId id="524" r:id="rId105"/>
    <p:sldId id="505" r:id="rId106"/>
    <p:sldId id="345" r:id="rId107"/>
    <p:sldId id="607" r:id="rId108"/>
    <p:sldId id="557" r:id="rId109"/>
    <p:sldId id="558" r:id="rId110"/>
    <p:sldId id="559" r:id="rId111"/>
    <p:sldId id="560" r:id="rId112"/>
    <p:sldId id="561" r:id="rId113"/>
    <p:sldId id="322" r:id="rId114"/>
    <p:sldId id="473" r:id="rId115"/>
    <p:sldId id="565" r:id="rId116"/>
    <p:sldId id="564" r:id="rId117"/>
    <p:sldId id="562" r:id="rId118"/>
    <p:sldId id="593" r:id="rId119"/>
    <p:sldId id="563" r:id="rId120"/>
    <p:sldId id="567" r:id="rId121"/>
    <p:sldId id="571" r:id="rId122"/>
    <p:sldId id="474" r:id="rId123"/>
    <p:sldId id="568" r:id="rId124"/>
    <p:sldId id="555" r:id="rId125"/>
    <p:sldId id="574" r:id="rId126"/>
    <p:sldId id="575" r:id="rId127"/>
    <p:sldId id="576" r:id="rId128"/>
    <p:sldId id="324" r:id="rId129"/>
    <p:sldId id="577" r:id="rId130"/>
    <p:sldId id="326" r:id="rId131"/>
    <p:sldId id="572" r:id="rId132"/>
    <p:sldId id="578" r:id="rId133"/>
    <p:sldId id="579" r:id="rId134"/>
    <p:sldId id="573" r:id="rId135"/>
    <p:sldId id="580" r:id="rId136"/>
    <p:sldId id="585" r:id="rId137"/>
    <p:sldId id="586" r:id="rId138"/>
    <p:sldId id="583" r:id="rId139"/>
    <p:sldId id="582" r:id="rId140"/>
    <p:sldId id="584" r:id="rId141"/>
    <p:sldId id="587" r:id="rId142"/>
    <p:sldId id="589" r:id="rId143"/>
    <p:sldId id="590" r:id="rId144"/>
    <p:sldId id="374" r:id="rId145"/>
    <p:sldId id="591" r:id="rId146"/>
    <p:sldId id="592" r:id="rId147"/>
    <p:sldId id="588" r:id="rId148"/>
    <p:sldId id="594" r:id="rId149"/>
    <p:sldId id="595" r:id="rId150"/>
    <p:sldId id="286" r:id="rId151"/>
    <p:sldId id="288" r:id="rId152"/>
    <p:sldId id="596" r:id="rId153"/>
    <p:sldId id="597" r:id="rId154"/>
    <p:sldId id="598" r:id="rId155"/>
    <p:sldId id="599" r:id="rId156"/>
    <p:sldId id="525" r:id="rId157"/>
    <p:sldId id="601" r:id="rId158"/>
    <p:sldId id="602" r:id="rId159"/>
    <p:sldId id="603" r:id="rId160"/>
    <p:sldId id="604" r:id="rId161"/>
    <p:sldId id="605" r:id="rId162"/>
    <p:sldId id="309" r:id="rId163"/>
    <p:sldId id="296" r:id="rId164"/>
    <p:sldId id="314" r:id="rId165"/>
    <p:sldId id="315" r:id="rId166"/>
    <p:sldId id="316" r:id="rId167"/>
    <p:sldId id="318" r:id="rId16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and agenda" id="{7F860A6E-F093-410B-BB04-736131D4F94B}">
          <p14:sldIdLst>
            <p14:sldId id="256"/>
            <p14:sldId id="447"/>
            <p14:sldId id="257"/>
            <p14:sldId id="608"/>
            <p14:sldId id="609"/>
            <p14:sldId id="610"/>
            <p14:sldId id="475"/>
            <p14:sldId id="378"/>
            <p14:sldId id="380"/>
            <p14:sldId id="549"/>
            <p14:sldId id="377"/>
            <p14:sldId id="260"/>
          </p14:sldIdLst>
        </p14:section>
        <p14:section name="Walk in Mbrs Shoes" id="{9269109C-47B0-410A-8F2D-0C1456D6558A}">
          <p14:sldIdLst>
            <p14:sldId id="383"/>
            <p14:sldId id="388"/>
            <p14:sldId id="386"/>
            <p14:sldId id="391"/>
            <p14:sldId id="392"/>
            <p14:sldId id="389"/>
            <p14:sldId id="396"/>
            <p14:sldId id="397"/>
            <p14:sldId id="398"/>
            <p14:sldId id="500"/>
            <p14:sldId id="449"/>
            <p14:sldId id="421"/>
            <p14:sldId id="422"/>
            <p14:sldId id="425"/>
            <p14:sldId id="550"/>
            <p14:sldId id="426"/>
            <p14:sldId id="461"/>
            <p14:sldId id="424"/>
            <p14:sldId id="427"/>
            <p14:sldId id="501"/>
            <p14:sldId id="430"/>
            <p14:sldId id="531"/>
            <p14:sldId id="532"/>
            <p14:sldId id="533"/>
            <p14:sldId id="534"/>
            <p14:sldId id="535"/>
            <p14:sldId id="536"/>
            <p14:sldId id="537"/>
            <p14:sldId id="556"/>
            <p14:sldId id="431"/>
            <p14:sldId id="432"/>
            <p14:sldId id="433"/>
            <p14:sldId id="529"/>
            <p14:sldId id="538"/>
            <p14:sldId id="502"/>
            <p14:sldId id="405"/>
            <p14:sldId id="456"/>
            <p14:sldId id="457"/>
            <p14:sldId id="459"/>
            <p14:sldId id="458"/>
            <p14:sldId id="460"/>
            <p14:sldId id="539"/>
            <p14:sldId id="462"/>
            <p14:sldId id="463"/>
            <p14:sldId id="540"/>
            <p14:sldId id="419"/>
            <p14:sldId id="464"/>
            <p14:sldId id="465"/>
            <p14:sldId id="476"/>
            <p14:sldId id="551"/>
          </p14:sldIdLst>
        </p14:section>
        <p14:section name="Tipping Point" id="{794BDB0D-961C-4D3F-8A0F-5F18FEE4518C}">
          <p14:sldIdLst>
            <p14:sldId id="440"/>
            <p14:sldId id="443"/>
            <p14:sldId id="477"/>
            <p14:sldId id="478"/>
            <p14:sldId id="481"/>
            <p14:sldId id="482"/>
            <p14:sldId id="514"/>
            <p14:sldId id="516"/>
            <p14:sldId id="515"/>
            <p14:sldId id="517"/>
            <p14:sldId id="366"/>
            <p14:sldId id="485"/>
            <p14:sldId id="486"/>
            <p14:sldId id="507"/>
            <p14:sldId id="508"/>
            <p14:sldId id="509"/>
            <p14:sldId id="518"/>
            <p14:sldId id="488"/>
            <p14:sldId id="489"/>
            <p14:sldId id="490"/>
            <p14:sldId id="541"/>
            <p14:sldId id="542"/>
            <p14:sldId id="543"/>
            <p14:sldId id="544"/>
            <p14:sldId id="491"/>
            <p14:sldId id="492"/>
            <p14:sldId id="513"/>
            <p14:sldId id="504"/>
            <p14:sldId id="520"/>
            <p14:sldId id="521"/>
            <p14:sldId id="455"/>
            <p14:sldId id="342"/>
            <p14:sldId id="522"/>
            <p14:sldId id="523"/>
            <p14:sldId id="524"/>
            <p14:sldId id="505"/>
            <p14:sldId id="345"/>
            <p14:sldId id="607"/>
            <p14:sldId id="557"/>
            <p14:sldId id="558"/>
            <p14:sldId id="559"/>
            <p14:sldId id="560"/>
            <p14:sldId id="561"/>
          </p14:sldIdLst>
        </p14:section>
        <p14:section name="Data" id="{84F5AB38-32B1-4378-A923-6EDDE3258E38}">
          <p14:sldIdLst>
            <p14:sldId id="322"/>
            <p14:sldId id="473"/>
            <p14:sldId id="565"/>
            <p14:sldId id="564"/>
            <p14:sldId id="562"/>
            <p14:sldId id="593"/>
            <p14:sldId id="563"/>
            <p14:sldId id="567"/>
            <p14:sldId id="571"/>
            <p14:sldId id="474"/>
            <p14:sldId id="568"/>
            <p14:sldId id="555"/>
            <p14:sldId id="574"/>
            <p14:sldId id="575"/>
            <p14:sldId id="576"/>
            <p14:sldId id="324"/>
            <p14:sldId id="577"/>
            <p14:sldId id="326"/>
            <p14:sldId id="572"/>
            <p14:sldId id="578"/>
            <p14:sldId id="579"/>
            <p14:sldId id="573"/>
            <p14:sldId id="580"/>
            <p14:sldId id="585"/>
            <p14:sldId id="586"/>
            <p14:sldId id="583"/>
            <p14:sldId id="582"/>
            <p14:sldId id="584"/>
            <p14:sldId id="587"/>
            <p14:sldId id="589"/>
            <p14:sldId id="590"/>
            <p14:sldId id="374"/>
            <p14:sldId id="591"/>
            <p14:sldId id="592"/>
            <p14:sldId id="588"/>
            <p14:sldId id="594"/>
            <p14:sldId id="595"/>
            <p14:sldId id="286"/>
            <p14:sldId id="288"/>
            <p14:sldId id="596"/>
            <p14:sldId id="597"/>
            <p14:sldId id="598"/>
            <p14:sldId id="599"/>
            <p14:sldId id="525"/>
            <p14:sldId id="601"/>
            <p14:sldId id="602"/>
            <p14:sldId id="603"/>
            <p14:sldId id="604"/>
            <p14:sldId id="605"/>
          </p14:sldIdLst>
        </p14:section>
        <p14:section name="Wrap-up" id="{6EEB279C-EB2F-4393-81F3-9A5B0A8E8D50}">
          <p14:sldIdLst>
            <p14:sldId id="309"/>
            <p14:sldId id="296"/>
            <p14:sldId id="314"/>
            <p14:sldId id="315"/>
            <p14:sldId id="316"/>
            <p14:sldId id="318"/>
          </p14:sldIdLst>
        </p14:section>
      </p14:sectionLst>
    </p:ext>
    <p:ext uri="{EFAFB233-063F-42B5-8137-9DF3F51BA10A}">
      <p15:sldGuideLst xmlns:p15="http://schemas.microsoft.com/office/powerpoint/2012/main">
        <p15:guide id="1" orient="horz" pos="1104" userDrawn="1">
          <p15:clr>
            <a:srgbClr val="A4A3A4"/>
          </p15:clr>
        </p15:guide>
        <p15:guide id="3" pos="432"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C00FF"/>
    <a:srgbClr val="FFFFCC"/>
    <a:srgbClr val="CCECFF"/>
    <a:srgbClr val="FCCB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8" autoAdjust="0"/>
    <p:restoredTop sz="94814" autoAdjust="0"/>
  </p:normalViewPr>
  <p:slideViewPr>
    <p:cSldViewPr>
      <p:cViewPr varScale="1">
        <p:scale>
          <a:sx n="79" d="100"/>
          <a:sy n="79" d="100"/>
        </p:scale>
        <p:origin x="96" y="36"/>
      </p:cViewPr>
      <p:guideLst>
        <p:guide orient="horz" pos="1104"/>
        <p:guide pos="43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69852"/>
    </p:cViewPr>
  </p:sorterViewPr>
  <p:notesViewPr>
    <p:cSldViewPr>
      <p:cViewPr varScale="1">
        <p:scale>
          <a:sx n="60" d="100"/>
          <a:sy n="60" d="100"/>
        </p:scale>
        <p:origin x="2472" y="32"/>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slide" Target="slides/slide146.xml"/><Relationship Id="rId159" Type="http://schemas.openxmlformats.org/officeDocument/2006/relationships/slide" Target="slides/slide151.xml"/><Relationship Id="rId170" Type="http://schemas.openxmlformats.org/officeDocument/2006/relationships/handoutMaster" Target="handoutMasters/handoutMaster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slide" Target="slides/slide15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71" Type="http://schemas.openxmlformats.org/officeDocument/2006/relationships/presProps" Target="presProps.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slide" Target="slides/slide140.xml"/><Relationship Id="rId151" Type="http://schemas.openxmlformats.org/officeDocument/2006/relationships/slide" Target="slides/slide143.xml"/><Relationship Id="rId156" Type="http://schemas.openxmlformats.org/officeDocument/2006/relationships/slide" Target="slides/slide148.xml"/><Relationship Id="rId164" Type="http://schemas.openxmlformats.org/officeDocument/2006/relationships/slide" Target="slides/slide156.xml"/><Relationship Id="rId16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72" Type="http://schemas.openxmlformats.org/officeDocument/2006/relationships/viewProps" Target="viewProp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01240694789449"/>
          <c:y val="2.3866348448687452E-3"/>
          <c:w val="0.51985111662531946"/>
          <c:h val="1"/>
        </c:manualLayout>
      </c:layout>
      <c:pieChart>
        <c:varyColors val="1"/>
        <c:ser>
          <c:idx val="0"/>
          <c:order val="0"/>
          <c:tx>
            <c:strRef>
              <c:f>Sheet1!$B$1</c:f>
              <c:strCache>
                <c:ptCount val="1"/>
                <c:pt idx="0">
                  <c:v># Mbrs (rounded to nearest 100)</c:v>
                </c:pt>
              </c:strCache>
            </c:strRef>
          </c:tx>
          <c:explosion val="2"/>
          <c:dPt>
            <c:idx val="0"/>
            <c:bubble3D val="0"/>
            <c:explosion val="1"/>
          </c:dPt>
          <c:dPt>
            <c:idx val="12"/>
            <c:bubble3D val="0"/>
          </c:dPt>
          <c:dPt>
            <c:idx val="13"/>
            <c:bubble3D val="0"/>
          </c:dPt>
          <c:dPt>
            <c:idx val="26"/>
            <c:bubble3D val="0"/>
          </c:dPt>
          <c:dLbls>
            <c:delete val="1"/>
          </c:dLbls>
          <c:cat>
            <c:strRef>
              <c:f>Sheet1!$A$2:$A$36</c:f>
              <c:strCache>
                <c:ptCount val="35"/>
                <c:pt idx="0">
                  <c:v>Michigan (776700)</c:v>
                </c:pt>
                <c:pt idx="1">
                  <c:v>Wisconsin (296500)</c:v>
                </c:pt>
                <c:pt idx="2">
                  <c:v>Ohio (174400)</c:v>
                </c:pt>
                <c:pt idx="3">
                  <c:v>Indiana (128200)</c:v>
                </c:pt>
                <c:pt idx="4">
                  <c:v>South Dakota (63500)</c:v>
                </c:pt>
                <c:pt idx="5">
                  <c:v>Illinois (58200)</c:v>
                </c:pt>
                <c:pt idx="6">
                  <c:v>Minnesota (44200)</c:v>
                </c:pt>
                <c:pt idx="7">
                  <c:v>Texas (43900)</c:v>
                </c:pt>
                <c:pt idx="8">
                  <c:v>Washington (33400)</c:v>
                </c:pt>
                <c:pt idx="9">
                  <c:v>California (32900)</c:v>
                </c:pt>
                <c:pt idx="10">
                  <c:v>New York (31900)</c:v>
                </c:pt>
                <c:pt idx="11">
                  <c:v>Florida (29400)</c:v>
                </c:pt>
                <c:pt idx="12">
                  <c:v>Alabama (23700)</c:v>
                </c:pt>
                <c:pt idx="13">
                  <c:v>Connecticut (22400)</c:v>
                </c:pt>
                <c:pt idx="14">
                  <c:v>Oregon (20700)</c:v>
                </c:pt>
                <c:pt idx="15">
                  <c:v>Maine (17500)</c:v>
                </c:pt>
                <c:pt idx="16">
                  <c:v>Massachusetts (15400)</c:v>
                </c:pt>
                <c:pt idx="17">
                  <c:v>Louisiana (13200)</c:v>
                </c:pt>
                <c:pt idx="18">
                  <c:v>North Carolina (11800)</c:v>
                </c:pt>
                <c:pt idx="19">
                  <c:v>Iowa (11700)</c:v>
                </c:pt>
                <c:pt idx="20">
                  <c:v>Utah (11200)</c:v>
                </c:pt>
                <c:pt idx="21">
                  <c:v>District of Columbia (10100)</c:v>
                </c:pt>
                <c:pt idx="22">
                  <c:v>Mississippi (9300)</c:v>
                </c:pt>
                <c:pt idx="23">
                  <c:v>Montana (8300)</c:v>
                </c:pt>
                <c:pt idx="24">
                  <c:v>Kansas (8100)</c:v>
                </c:pt>
                <c:pt idx="25">
                  <c:v>Virginia (7400)</c:v>
                </c:pt>
                <c:pt idx="26">
                  <c:v>Alaska (7100)</c:v>
                </c:pt>
                <c:pt idx="27">
                  <c:v>New Mexico (6300)</c:v>
                </c:pt>
                <c:pt idx="28">
                  <c:v>New Jersey (4800)</c:v>
                </c:pt>
                <c:pt idx="29">
                  <c:v>West Virginia (4600)</c:v>
                </c:pt>
                <c:pt idx="30">
                  <c:v>Colorado (3800)</c:v>
                </c:pt>
                <c:pt idx="31">
                  <c:v>Georgia (3300)</c:v>
                </c:pt>
                <c:pt idx="32">
                  <c:v>Missouri (1600)</c:v>
                </c:pt>
                <c:pt idx="33">
                  <c:v>South Carolina (300)</c:v>
                </c:pt>
                <c:pt idx="34">
                  <c:v>Delaware (200)</c:v>
                </c:pt>
              </c:strCache>
            </c:strRef>
          </c:cat>
          <c:val>
            <c:numRef>
              <c:f>Sheet1!$B$2:$B$36</c:f>
              <c:numCache>
                <c:formatCode>#,##0</c:formatCode>
                <c:ptCount val="35"/>
                <c:pt idx="0">
                  <c:v>776700</c:v>
                </c:pt>
                <c:pt idx="1">
                  <c:v>296500</c:v>
                </c:pt>
                <c:pt idx="2">
                  <c:v>174400</c:v>
                </c:pt>
                <c:pt idx="3">
                  <c:v>128200</c:v>
                </c:pt>
                <c:pt idx="4">
                  <c:v>63500</c:v>
                </c:pt>
                <c:pt idx="5">
                  <c:v>58200</c:v>
                </c:pt>
                <c:pt idx="6">
                  <c:v>44200</c:v>
                </c:pt>
                <c:pt idx="7">
                  <c:v>43900</c:v>
                </c:pt>
                <c:pt idx="8">
                  <c:v>33400</c:v>
                </c:pt>
                <c:pt idx="9">
                  <c:v>32900</c:v>
                </c:pt>
                <c:pt idx="10">
                  <c:v>31900</c:v>
                </c:pt>
                <c:pt idx="11">
                  <c:v>29400</c:v>
                </c:pt>
                <c:pt idx="12">
                  <c:v>23700</c:v>
                </c:pt>
                <c:pt idx="13">
                  <c:v>22400</c:v>
                </c:pt>
                <c:pt idx="14">
                  <c:v>20700</c:v>
                </c:pt>
                <c:pt idx="15">
                  <c:v>17500</c:v>
                </c:pt>
                <c:pt idx="16">
                  <c:v>15400</c:v>
                </c:pt>
                <c:pt idx="17">
                  <c:v>13200</c:v>
                </c:pt>
                <c:pt idx="18">
                  <c:v>11800</c:v>
                </c:pt>
                <c:pt idx="19">
                  <c:v>11700</c:v>
                </c:pt>
                <c:pt idx="20">
                  <c:v>11200</c:v>
                </c:pt>
                <c:pt idx="21">
                  <c:v>10100</c:v>
                </c:pt>
                <c:pt idx="22">
                  <c:v>9300</c:v>
                </c:pt>
                <c:pt idx="23">
                  <c:v>8300</c:v>
                </c:pt>
                <c:pt idx="24">
                  <c:v>8100</c:v>
                </c:pt>
                <c:pt idx="25">
                  <c:v>7400</c:v>
                </c:pt>
                <c:pt idx="26">
                  <c:v>7100</c:v>
                </c:pt>
                <c:pt idx="27">
                  <c:v>6300</c:v>
                </c:pt>
                <c:pt idx="28">
                  <c:v>4800</c:v>
                </c:pt>
                <c:pt idx="29">
                  <c:v>4600</c:v>
                </c:pt>
                <c:pt idx="30">
                  <c:v>3800</c:v>
                </c:pt>
                <c:pt idx="31">
                  <c:v>3300</c:v>
                </c:pt>
                <c:pt idx="32">
                  <c:v>1600</c:v>
                </c:pt>
                <c:pt idx="33">
                  <c:v>300</c:v>
                </c:pt>
                <c:pt idx="34">
                  <c:v>200</c:v>
                </c:pt>
              </c:numCache>
            </c:numRef>
          </c:val>
        </c:ser>
        <c:ser>
          <c:idx val="1"/>
          <c:order val="1"/>
          <c:tx>
            <c:strRef>
              <c:f>Sheet1!$C$1</c:f>
              <c:strCache>
                <c:ptCount val="1"/>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Sheet1!$A$2:$A$36</c:f>
              <c:strCache>
                <c:ptCount val="35"/>
                <c:pt idx="0">
                  <c:v>Michigan (776700)</c:v>
                </c:pt>
                <c:pt idx="1">
                  <c:v>Wisconsin (296500)</c:v>
                </c:pt>
                <c:pt idx="2">
                  <c:v>Ohio (174400)</c:v>
                </c:pt>
                <c:pt idx="3">
                  <c:v>Indiana (128200)</c:v>
                </c:pt>
                <c:pt idx="4">
                  <c:v>South Dakota (63500)</c:v>
                </c:pt>
                <c:pt idx="5">
                  <c:v>Illinois (58200)</c:v>
                </c:pt>
                <c:pt idx="6">
                  <c:v>Minnesota (44200)</c:v>
                </c:pt>
                <c:pt idx="7">
                  <c:v>Texas (43900)</c:v>
                </c:pt>
                <c:pt idx="8">
                  <c:v>Washington (33400)</c:v>
                </c:pt>
                <c:pt idx="9">
                  <c:v>California (32900)</c:v>
                </c:pt>
                <c:pt idx="10">
                  <c:v>New York (31900)</c:v>
                </c:pt>
                <c:pt idx="11">
                  <c:v>Florida (29400)</c:v>
                </c:pt>
                <c:pt idx="12">
                  <c:v>Alabama (23700)</c:v>
                </c:pt>
                <c:pt idx="13">
                  <c:v>Connecticut (22400)</c:v>
                </c:pt>
                <c:pt idx="14">
                  <c:v>Oregon (20700)</c:v>
                </c:pt>
                <c:pt idx="15">
                  <c:v>Maine (17500)</c:v>
                </c:pt>
                <c:pt idx="16">
                  <c:v>Massachusetts (15400)</c:v>
                </c:pt>
                <c:pt idx="17">
                  <c:v>Louisiana (13200)</c:v>
                </c:pt>
                <c:pt idx="18">
                  <c:v>North Carolina (11800)</c:v>
                </c:pt>
                <c:pt idx="19">
                  <c:v>Iowa (11700)</c:v>
                </c:pt>
                <c:pt idx="20">
                  <c:v>Utah (11200)</c:v>
                </c:pt>
                <c:pt idx="21">
                  <c:v>District of Columbia (10100)</c:v>
                </c:pt>
                <c:pt idx="22">
                  <c:v>Mississippi (9300)</c:v>
                </c:pt>
                <c:pt idx="23">
                  <c:v>Montana (8300)</c:v>
                </c:pt>
                <c:pt idx="24">
                  <c:v>Kansas (8100)</c:v>
                </c:pt>
                <c:pt idx="25">
                  <c:v>Virginia (7400)</c:v>
                </c:pt>
                <c:pt idx="26">
                  <c:v>Alaska (7100)</c:v>
                </c:pt>
                <c:pt idx="27">
                  <c:v>New Mexico (6300)</c:v>
                </c:pt>
                <c:pt idx="28">
                  <c:v>New Jersey (4800)</c:v>
                </c:pt>
                <c:pt idx="29">
                  <c:v>West Virginia (4600)</c:v>
                </c:pt>
                <c:pt idx="30">
                  <c:v>Colorado (3800)</c:v>
                </c:pt>
                <c:pt idx="31">
                  <c:v>Georgia (3300)</c:v>
                </c:pt>
                <c:pt idx="32">
                  <c:v>Missouri (1600)</c:v>
                </c:pt>
                <c:pt idx="33">
                  <c:v>South Carolina (300)</c:v>
                </c:pt>
                <c:pt idx="34">
                  <c:v>Delaware (200)</c:v>
                </c:pt>
              </c:strCache>
            </c:strRef>
          </c:cat>
          <c:val>
            <c:numRef>
              <c:f>Sheet1!$C$2:$C$36</c:f>
              <c:numCache>
                <c:formatCode>General</c:formatCode>
                <c:ptCount val="35"/>
                <c:pt idx="0">
                  <c:v>776668</c:v>
                </c:pt>
                <c:pt idx="1">
                  <c:v>296544</c:v>
                </c:pt>
                <c:pt idx="2">
                  <c:v>174397</c:v>
                </c:pt>
                <c:pt idx="3">
                  <c:v>128231</c:v>
                </c:pt>
                <c:pt idx="4">
                  <c:v>63461</c:v>
                </c:pt>
                <c:pt idx="5">
                  <c:v>58178</c:v>
                </c:pt>
                <c:pt idx="6">
                  <c:v>44155</c:v>
                </c:pt>
                <c:pt idx="7">
                  <c:v>43927</c:v>
                </c:pt>
                <c:pt idx="8">
                  <c:v>33386</c:v>
                </c:pt>
                <c:pt idx="9">
                  <c:v>32947</c:v>
                </c:pt>
                <c:pt idx="10">
                  <c:v>31935</c:v>
                </c:pt>
                <c:pt idx="11">
                  <c:v>29397</c:v>
                </c:pt>
                <c:pt idx="12">
                  <c:v>23725</c:v>
                </c:pt>
                <c:pt idx="13">
                  <c:v>22420</c:v>
                </c:pt>
                <c:pt idx="14">
                  <c:v>20648</c:v>
                </c:pt>
                <c:pt idx="15">
                  <c:v>17496</c:v>
                </c:pt>
                <c:pt idx="16">
                  <c:v>15402</c:v>
                </c:pt>
                <c:pt idx="17">
                  <c:v>13151</c:v>
                </c:pt>
                <c:pt idx="18">
                  <c:v>11813</c:v>
                </c:pt>
                <c:pt idx="19">
                  <c:v>11655</c:v>
                </c:pt>
                <c:pt idx="20">
                  <c:v>11247</c:v>
                </c:pt>
                <c:pt idx="21">
                  <c:v>10098</c:v>
                </c:pt>
                <c:pt idx="22">
                  <c:v>9261</c:v>
                </c:pt>
                <c:pt idx="23">
                  <c:v>8268</c:v>
                </c:pt>
                <c:pt idx="24">
                  <c:v>8102</c:v>
                </c:pt>
                <c:pt idx="25">
                  <c:v>7443</c:v>
                </c:pt>
                <c:pt idx="26">
                  <c:v>7099</c:v>
                </c:pt>
                <c:pt idx="27">
                  <c:v>6270</c:v>
                </c:pt>
                <c:pt idx="28">
                  <c:v>4803</c:v>
                </c:pt>
                <c:pt idx="29">
                  <c:v>4621</c:v>
                </c:pt>
                <c:pt idx="30">
                  <c:v>3828</c:v>
                </c:pt>
                <c:pt idx="31">
                  <c:v>3283</c:v>
                </c:pt>
                <c:pt idx="32">
                  <c:v>1607</c:v>
                </c:pt>
                <c:pt idx="33">
                  <c:v>300</c:v>
                </c:pt>
                <c:pt idx="34">
                  <c:v>216</c:v>
                </c:pt>
              </c:numCache>
            </c:numRef>
          </c:val>
        </c:ser>
        <c:ser>
          <c:idx val="2"/>
          <c:order val="2"/>
          <c:tx>
            <c:strRef>
              <c:f>Sheet1!$D$1</c:f>
              <c:strCache>
                <c:ptCount val="1"/>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Sheet1!$A$2:$A$36</c:f>
              <c:strCache>
                <c:ptCount val="35"/>
                <c:pt idx="0">
                  <c:v>Michigan (776700)</c:v>
                </c:pt>
                <c:pt idx="1">
                  <c:v>Wisconsin (296500)</c:v>
                </c:pt>
                <c:pt idx="2">
                  <c:v>Ohio (174400)</c:v>
                </c:pt>
                <c:pt idx="3">
                  <c:v>Indiana (128200)</c:v>
                </c:pt>
                <c:pt idx="4">
                  <c:v>South Dakota (63500)</c:v>
                </c:pt>
                <c:pt idx="5">
                  <c:v>Illinois (58200)</c:v>
                </c:pt>
                <c:pt idx="6">
                  <c:v>Minnesota (44200)</c:v>
                </c:pt>
                <c:pt idx="7">
                  <c:v>Texas (43900)</c:v>
                </c:pt>
                <c:pt idx="8">
                  <c:v>Washington (33400)</c:v>
                </c:pt>
                <c:pt idx="9">
                  <c:v>California (32900)</c:v>
                </c:pt>
                <c:pt idx="10">
                  <c:v>New York (31900)</c:v>
                </c:pt>
                <c:pt idx="11">
                  <c:v>Florida (29400)</c:v>
                </c:pt>
                <c:pt idx="12">
                  <c:v>Alabama (23700)</c:v>
                </c:pt>
                <c:pt idx="13">
                  <c:v>Connecticut (22400)</c:v>
                </c:pt>
                <c:pt idx="14">
                  <c:v>Oregon (20700)</c:v>
                </c:pt>
                <c:pt idx="15">
                  <c:v>Maine (17500)</c:v>
                </c:pt>
                <c:pt idx="16">
                  <c:v>Massachusetts (15400)</c:v>
                </c:pt>
                <c:pt idx="17">
                  <c:v>Louisiana (13200)</c:v>
                </c:pt>
                <c:pt idx="18">
                  <c:v>North Carolina (11800)</c:v>
                </c:pt>
                <c:pt idx="19">
                  <c:v>Iowa (11700)</c:v>
                </c:pt>
                <c:pt idx="20">
                  <c:v>Utah (11200)</c:v>
                </c:pt>
                <c:pt idx="21">
                  <c:v>District of Columbia (10100)</c:v>
                </c:pt>
                <c:pt idx="22">
                  <c:v>Mississippi (9300)</c:v>
                </c:pt>
                <c:pt idx="23">
                  <c:v>Montana (8300)</c:v>
                </c:pt>
                <c:pt idx="24">
                  <c:v>Kansas (8100)</c:v>
                </c:pt>
                <c:pt idx="25">
                  <c:v>Virginia (7400)</c:v>
                </c:pt>
                <c:pt idx="26">
                  <c:v>Alaska (7100)</c:v>
                </c:pt>
                <c:pt idx="27">
                  <c:v>New Mexico (6300)</c:v>
                </c:pt>
                <c:pt idx="28">
                  <c:v>New Jersey (4800)</c:v>
                </c:pt>
                <c:pt idx="29">
                  <c:v>West Virginia (4600)</c:v>
                </c:pt>
                <c:pt idx="30">
                  <c:v>Colorado (3800)</c:v>
                </c:pt>
                <c:pt idx="31">
                  <c:v>Georgia (3300)</c:v>
                </c:pt>
                <c:pt idx="32">
                  <c:v>Missouri (1600)</c:v>
                </c:pt>
                <c:pt idx="33">
                  <c:v>South Carolina (300)</c:v>
                </c:pt>
                <c:pt idx="34">
                  <c:v>Delaware (200)</c:v>
                </c:pt>
              </c:strCache>
            </c:strRef>
          </c:cat>
          <c:val>
            <c:numRef>
              <c:f>Sheet1!$D$2:$D$36</c:f>
              <c:numCache>
                <c:formatCode>General</c:formatCode>
                <c:ptCount val="3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numCache>
            </c:numRef>
          </c:val>
        </c:ser>
        <c:ser>
          <c:idx val="3"/>
          <c:order val="3"/>
          <c:tx>
            <c:strRef>
              <c:f>Sheet1!$E$1</c:f>
              <c:strCache>
                <c:ptCount val="1"/>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Sheet1!$A$2:$A$36</c:f>
              <c:strCache>
                <c:ptCount val="35"/>
                <c:pt idx="0">
                  <c:v>Michigan (776700)</c:v>
                </c:pt>
                <c:pt idx="1">
                  <c:v>Wisconsin (296500)</c:v>
                </c:pt>
                <c:pt idx="2">
                  <c:v>Ohio (174400)</c:v>
                </c:pt>
                <c:pt idx="3">
                  <c:v>Indiana (128200)</c:v>
                </c:pt>
                <c:pt idx="4">
                  <c:v>South Dakota (63500)</c:v>
                </c:pt>
                <c:pt idx="5">
                  <c:v>Illinois (58200)</c:v>
                </c:pt>
                <c:pt idx="6">
                  <c:v>Minnesota (44200)</c:v>
                </c:pt>
                <c:pt idx="7">
                  <c:v>Texas (43900)</c:v>
                </c:pt>
                <c:pt idx="8">
                  <c:v>Washington (33400)</c:v>
                </c:pt>
                <c:pt idx="9">
                  <c:v>California (32900)</c:v>
                </c:pt>
                <c:pt idx="10">
                  <c:v>New York (31900)</c:v>
                </c:pt>
                <c:pt idx="11">
                  <c:v>Florida (29400)</c:v>
                </c:pt>
                <c:pt idx="12">
                  <c:v>Alabama (23700)</c:v>
                </c:pt>
                <c:pt idx="13">
                  <c:v>Connecticut (22400)</c:v>
                </c:pt>
                <c:pt idx="14">
                  <c:v>Oregon (20700)</c:v>
                </c:pt>
                <c:pt idx="15">
                  <c:v>Maine (17500)</c:v>
                </c:pt>
                <c:pt idx="16">
                  <c:v>Massachusetts (15400)</c:v>
                </c:pt>
                <c:pt idx="17">
                  <c:v>Louisiana (13200)</c:v>
                </c:pt>
                <c:pt idx="18">
                  <c:v>North Carolina (11800)</c:v>
                </c:pt>
                <c:pt idx="19">
                  <c:v>Iowa (11700)</c:v>
                </c:pt>
                <c:pt idx="20">
                  <c:v>Utah (11200)</c:v>
                </c:pt>
                <c:pt idx="21">
                  <c:v>District of Columbia (10100)</c:v>
                </c:pt>
                <c:pt idx="22">
                  <c:v>Mississippi (9300)</c:v>
                </c:pt>
                <c:pt idx="23">
                  <c:v>Montana (8300)</c:v>
                </c:pt>
                <c:pt idx="24">
                  <c:v>Kansas (8100)</c:v>
                </c:pt>
                <c:pt idx="25">
                  <c:v>Virginia (7400)</c:v>
                </c:pt>
                <c:pt idx="26">
                  <c:v>Alaska (7100)</c:v>
                </c:pt>
                <c:pt idx="27">
                  <c:v>New Mexico (6300)</c:v>
                </c:pt>
                <c:pt idx="28">
                  <c:v>New Jersey (4800)</c:v>
                </c:pt>
                <c:pt idx="29">
                  <c:v>West Virginia (4600)</c:v>
                </c:pt>
                <c:pt idx="30">
                  <c:v>Colorado (3800)</c:v>
                </c:pt>
                <c:pt idx="31">
                  <c:v>Georgia (3300)</c:v>
                </c:pt>
                <c:pt idx="32">
                  <c:v>Missouri (1600)</c:v>
                </c:pt>
                <c:pt idx="33">
                  <c:v>South Carolina (300)</c:v>
                </c:pt>
                <c:pt idx="34">
                  <c:v>Delaware (200)</c:v>
                </c:pt>
              </c:strCache>
            </c:strRef>
          </c:cat>
          <c:val>
            <c:numRef>
              <c:f>Sheet1!$E$2:$E$36</c:f>
              <c:numCache>
                <c:formatCode>General</c:formatCode>
                <c:ptCount val="35"/>
                <c:pt idx="26">
                  <c:v>0</c:v>
                </c:pt>
              </c:numCache>
            </c:numRef>
          </c:val>
        </c:ser>
        <c:ser>
          <c:idx val="4"/>
          <c:order val="4"/>
          <c:tx>
            <c:strRef>
              <c:f>Sheet1!$F$1</c:f>
              <c:strCache>
                <c:ptCount val="1"/>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Sheet1!$A$2:$A$36</c:f>
              <c:strCache>
                <c:ptCount val="35"/>
                <c:pt idx="0">
                  <c:v>Michigan (776700)</c:v>
                </c:pt>
                <c:pt idx="1">
                  <c:v>Wisconsin (296500)</c:v>
                </c:pt>
                <c:pt idx="2">
                  <c:v>Ohio (174400)</c:v>
                </c:pt>
                <c:pt idx="3">
                  <c:v>Indiana (128200)</c:v>
                </c:pt>
                <c:pt idx="4">
                  <c:v>South Dakota (63500)</c:v>
                </c:pt>
                <c:pt idx="5">
                  <c:v>Illinois (58200)</c:v>
                </c:pt>
                <c:pt idx="6">
                  <c:v>Minnesota (44200)</c:v>
                </c:pt>
                <c:pt idx="7">
                  <c:v>Texas (43900)</c:v>
                </c:pt>
                <c:pt idx="8">
                  <c:v>Washington (33400)</c:v>
                </c:pt>
                <c:pt idx="9">
                  <c:v>California (32900)</c:v>
                </c:pt>
                <c:pt idx="10">
                  <c:v>New York (31900)</c:v>
                </c:pt>
                <c:pt idx="11">
                  <c:v>Florida (29400)</c:v>
                </c:pt>
                <c:pt idx="12">
                  <c:v>Alabama (23700)</c:v>
                </c:pt>
                <c:pt idx="13">
                  <c:v>Connecticut (22400)</c:v>
                </c:pt>
                <c:pt idx="14">
                  <c:v>Oregon (20700)</c:v>
                </c:pt>
                <c:pt idx="15">
                  <c:v>Maine (17500)</c:v>
                </c:pt>
                <c:pt idx="16">
                  <c:v>Massachusetts (15400)</c:v>
                </c:pt>
                <c:pt idx="17">
                  <c:v>Louisiana (13200)</c:v>
                </c:pt>
                <c:pt idx="18">
                  <c:v>North Carolina (11800)</c:v>
                </c:pt>
                <c:pt idx="19">
                  <c:v>Iowa (11700)</c:v>
                </c:pt>
                <c:pt idx="20">
                  <c:v>Utah (11200)</c:v>
                </c:pt>
                <c:pt idx="21">
                  <c:v>District of Columbia (10100)</c:v>
                </c:pt>
                <c:pt idx="22">
                  <c:v>Mississippi (9300)</c:v>
                </c:pt>
                <c:pt idx="23">
                  <c:v>Montana (8300)</c:v>
                </c:pt>
                <c:pt idx="24">
                  <c:v>Kansas (8100)</c:v>
                </c:pt>
                <c:pt idx="25">
                  <c:v>Virginia (7400)</c:v>
                </c:pt>
                <c:pt idx="26">
                  <c:v>Alaska (7100)</c:v>
                </c:pt>
                <c:pt idx="27">
                  <c:v>New Mexico (6300)</c:v>
                </c:pt>
                <c:pt idx="28">
                  <c:v>New Jersey (4800)</c:v>
                </c:pt>
                <c:pt idx="29">
                  <c:v>West Virginia (4600)</c:v>
                </c:pt>
                <c:pt idx="30">
                  <c:v>Colorado (3800)</c:v>
                </c:pt>
                <c:pt idx="31">
                  <c:v>Georgia (3300)</c:v>
                </c:pt>
                <c:pt idx="32">
                  <c:v>Missouri (1600)</c:v>
                </c:pt>
                <c:pt idx="33">
                  <c:v>South Carolina (300)</c:v>
                </c:pt>
                <c:pt idx="34">
                  <c:v>Delaware (200)</c:v>
                </c:pt>
              </c:strCache>
            </c:strRef>
          </c:cat>
          <c:val>
            <c:numRef>
              <c:f>Sheet1!$F$2:$F$36</c:f>
              <c:numCache>
                <c:formatCode>General</c:formatCode>
                <c:ptCount val="35"/>
                <c:pt idx="0">
                  <c:v>0</c:v>
                </c:pt>
                <c:pt idx="1">
                  <c:v>0</c:v>
                </c:pt>
                <c:pt idx="2">
                  <c:v>0</c:v>
                </c:pt>
                <c:pt idx="3">
                  <c:v>0</c:v>
                </c:pt>
                <c:pt idx="4">
                  <c:v>0</c:v>
                </c:pt>
                <c:pt idx="6">
                  <c:v>0</c:v>
                </c:pt>
                <c:pt idx="7">
                  <c:v>0</c:v>
                </c:pt>
                <c:pt idx="8">
                  <c:v>0</c:v>
                </c:pt>
                <c:pt idx="9">
                  <c:v>0</c:v>
                </c:pt>
                <c:pt idx="10">
                  <c:v>0</c:v>
                </c:pt>
              </c:numCache>
            </c:numRef>
          </c:val>
        </c:ser>
        <c:ser>
          <c:idx val="5"/>
          <c:order val="5"/>
          <c:tx>
            <c:strRef>
              <c:f>Sheet1!$G$1</c:f>
              <c:strCache>
                <c:ptCount val="1"/>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Sheet1!$A$2:$A$36</c:f>
              <c:strCache>
                <c:ptCount val="35"/>
                <c:pt idx="0">
                  <c:v>Michigan (776700)</c:v>
                </c:pt>
                <c:pt idx="1">
                  <c:v>Wisconsin (296500)</c:v>
                </c:pt>
                <c:pt idx="2">
                  <c:v>Ohio (174400)</c:v>
                </c:pt>
                <c:pt idx="3">
                  <c:v>Indiana (128200)</c:v>
                </c:pt>
                <c:pt idx="4">
                  <c:v>South Dakota (63500)</c:v>
                </c:pt>
                <c:pt idx="5">
                  <c:v>Illinois (58200)</c:v>
                </c:pt>
                <c:pt idx="6">
                  <c:v>Minnesota (44200)</c:v>
                </c:pt>
                <c:pt idx="7">
                  <c:v>Texas (43900)</c:v>
                </c:pt>
                <c:pt idx="8">
                  <c:v>Washington (33400)</c:v>
                </c:pt>
                <c:pt idx="9">
                  <c:v>California (32900)</c:v>
                </c:pt>
                <c:pt idx="10">
                  <c:v>New York (31900)</c:v>
                </c:pt>
                <c:pt idx="11">
                  <c:v>Florida (29400)</c:v>
                </c:pt>
                <c:pt idx="12">
                  <c:v>Alabama (23700)</c:v>
                </c:pt>
                <c:pt idx="13">
                  <c:v>Connecticut (22400)</c:v>
                </c:pt>
                <c:pt idx="14">
                  <c:v>Oregon (20700)</c:v>
                </c:pt>
                <c:pt idx="15">
                  <c:v>Maine (17500)</c:v>
                </c:pt>
                <c:pt idx="16">
                  <c:v>Massachusetts (15400)</c:v>
                </c:pt>
                <c:pt idx="17">
                  <c:v>Louisiana (13200)</c:v>
                </c:pt>
                <c:pt idx="18">
                  <c:v>North Carolina (11800)</c:v>
                </c:pt>
                <c:pt idx="19">
                  <c:v>Iowa (11700)</c:v>
                </c:pt>
                <c:pt idx="20">
                  <c:v>Utah (11200)</c:v>
                </c:pt>
                <c:pt idx="21">
                  <c:v>District of Columbia (10100)</c:v>
                </c:pt>
                <c:pt idx="22">
                  <c:v>Mississippi (9300)</c:v>
                </c:pt>
                <c:pt idx="23">
                  <c:v>Montana (8300)</c:v>
                </c:pt>
                <c:pt idx="24">
                  <c:v>Kansas (8100)</c:v>
                </c:pt>
                <c:pt idx="25">
                  <c:v>Virginia (7400)</c:v>
                </c:pt>
                <c:pt idx="26">
                  <c:v>Alaska (7100)</c:v>
                </c:pt>
                <c:pt idx="27">
                  <c:v>New Mexico (6300)</c:v>
                </c:pt>
                <c:pt idx="28">
                  <c:v>New Jersey (4800)</c:v>
                </c:pt>
                <c:pt idx="29">
                  <c:v>West Virginia (4600)</c:v>
                </c:pt>
                <c:pt idx="30">
                  <c:v>Colorado (3800)</c:v>
                </c:pt>
                <c:pt idx="31">
                  <c:v>Georgia (3300)</c:v>
                </c:pt>
                <c:pt idx="32">
                  <c:v>Missouri (1600)</c:v>
                </c:pt>
                <c:pt idx="33">
                  <c:v>South Carolina (300)</c:v>
                </c:pt>
                <c:pt idx="34">
                  <c:v>Delaware (200)</c:v>
                </c:pt>
              </c:strCache>
            </c:strRef>
          </c:cat>
          <c:val>
            <c:numRef>
              <c:f>Sheet1!$G$2:$G$36</c:f>
              <c:numCache>
                <c:formatCode>General</c:formatCode>
                <c:ptCount val="35"/>
              </c:numCache>
            </c:numRef>
          </c:val>
        </c:ser>
        <c:ser>
          <c:idx val="6"/>
          <c:order val="6"/>
          <c:tx>
            <c:strRef>
              <c:f>Sheet1!$H$1</c:f>
              <c:strCache>
                <c:ptCount val="1"/>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Sheet1!$A$2:$A$36</c:f>
              <c:strCache>
                <c:ptCount val="35"/>
                <c:pt idx="0">
                  <c:v>Michigan (776700)</c:v>
                </c:pt>
                <c:pt idx="1">
                  <c:v>Wisconsin (296500)</c:v>
                </c:pt>
                <c:pt idx="2">
                  <c:v>Ohio (174400)</c:v>
                </c:pt>
                <c:pt idx="3">
                  <c:v>Indiana (128200)</c:v>
                </c:pt>
                <c:pt idx="4">
                  <c:v>South Dakota (63500)</c:v>
                </c:pt>
                <c:pt idx="5">
                  <c:v>Illinois (58200)</c:v>
                </c:pt>
                <c:pt idx="6">
                  <c:v>Minnesota (44200)</c:v>
                </c:pt>
                <c:pt idx="7">
                  <c:v>Texas (43900)</c:v>
                </c:pt>
                <c:pt idx="8">
                  <c:v>Washington (33400)</c:v>
                </c:pt>
                <c:pt idx="9">
                  <c:v>California (32900)</c:v>
                </c:pt>
                <c:pt idx="10">
                  <c:v>New York (31900)</c:v>
                </c:pt>
                <c:pt idx="11">
                  <c:v>Florida (29400)</c:v>
                </c:pt>
                <c:pt idx="12">
                  <c:v>Alabama (23700)</c:v>
                </c:pt>
                <c:pt idx="13">
                  <c:v>Connecticut (22400)</c:v>
                </c:pt>
                <c:pt idx="14">
                  <c:v>Oregon (20700)</c:v>
                </c:pt>
                <c:pt idx="15">
                  <c:v>Maine (17500)</c:v>
                </c:pt>
                <c:pt idx="16">
                  <c:v>Massachusetts (15400)</c:v>
                </c:pt>
                <c:pt idx="17">
                  <c:v>Louisiana (13200)</c:v>
                </c:pt>
                <c:pt idx="18">
                  <c:v>North Carolina (11800)</c:v>
                </c:pt>
                <c:pt idx="19">
                  <c:v>Iowa (11700)</c:v>
                </c:pt>
                <c:pt idx="20">
                  <c:v>Utah (11200)</c:v>
                </c:pt>
                <c:pt idx="21">
                  <c:v>District of Columbia (10100)</c:v>
                </c:pt>
                <c:pt idx="22">
                  <c:v>Mississippi (9300)</c:v>
                </c:pt>
                <c:pt idx="23">
                  <c:v>Montana (8300)</c:v>
                </c:pt>
                <c:pt idx="24">
                  <c:v>Kansas (8100)</c:v>
                </c:pt>
                <c:pt idx="25">
                  <c:v>Virginia (7400)</c:v>
                </c:pt>
                <c:pt idx="26">
                  <c:v>Alaska (7100)</c:v>
                </c:pt>
                <c:pt idx="27">
                  <c:v>New Mexico (6300)</c:v>
                </c:pt>
                <c:pt idx="28">
                  <c:v>New Jersey (4800)</c:v>
                </c:pt>
                <c:pt idx="29">
                  <c:v>West Virginia (4600)</c:v>
                </c:pt>
                <c:pt idx="30">
                  <c:v>Colorado (3800)</c:v>
                </c:pt>
                <c:pt idx="31">
                  <c:v>Georgia (3300)</c:v>
                </c:pt>
                <c:pt idx="32">
                  <c:v>Missouri (1600)</c:v>
                </c:pt>
                <c:pt idx="33">
                  <c:v>South Carolina (300)</c:v>
                </c:pt>
                <c:pt idx="34">
                  <c:v>Delaware (200)</c:v>
                </c:pt>
              </c:strCache>
            </c:strRef>
          </c:cat>
          <c:val>
            <c:numRef>
              <c:f>Sheet1!$H$2:$H$36</c:f>
              <c:numCache>
                <c:formatCode>General</c:formatCode>
                <c:ptCount val="35"/>
              </c:numCache>
            </c:numRef>
          </c:val>
        </c:ser>
        <c:ser>
          <c:idx val="7"/>
          <c:order val="7"/>
          <c:tx>
            <c:strRef>
              <c:f>Sheet1!$I$1</c:f>
              <c:strCache>
                <c:ptCount val="1"/>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Sheet1!$A$2:$A$36</c:f>
              <c:strCache>
                <c:ptCount val="35"/>
                <c:pt idx="0">
                  <c:v>Michigan (776700)</c:v>
                </c:pt>
                <c:pt idx="1">
                  <c:v>Wisconsin (296500)</c:v>
                </c:pt>
                <c:pt idx="2">
                  <c:v>Ohio (174400)</c:v>
                </c:pt>
                <c:pt idx="3">
                  <c:v>Indiana (128200)</c:v>
                </c:pt>
                <c:pt idx="4">
                  <c:v>South Dakota (63500)</c:v>
                </c:pt>
                <c:pt idx="5">
                  <c:v>Illinois (58200)</c:v>
                </c:pt>
                <c:pt idx="6">
                  <c:v>Minnesota (44200)</c:v>
                </c:pt>
                <c:pt idx="7">
                  <c:v>Texas (43900)</c:v>
                </c:pt>
                <c:pt idx="8">
                  <c:v>Washington (33400)</c:v>
                </c:pt>
                <c:pt idx="9">
                  <c:v>California (32900)</c:v>
                </c:pt>
                <c:pt idx="10">
                  <c:v>New York (31900)</c:v>
                </c:pt>
                <c:pt idx="11">
                  <c:v>Florida (29400)</c:v>
                </c:pt>
                <c:pt idx="12">
                  <c:v>Alabama (23700)</c:v>
                </c:pt>
                <c:pt idx="13">
                  <c:v>Connecticut (22400)</c:v>
                </c:pt>
                <c:pt idx="14">
                  <c:v>Oregon (20700)</c:v>
                </c:pt>
                <c:pt idx="15">
                  <c:v>Maine (17500)</c:v>
                </c:pt>
                <c:pt idx="16">
                  <c:v>Massachusetts (15400)</c:v>
                </c:pt>
                <c:pt idx="17">
                  <c:v>Louisiana (13200)</c:v>
                </c:pt>
                <c:pt idx="18">
                  <c:v>North Carolina (11800)</c:v>
                </c:pt>
                <c:pt idx="19">
                  <c:v>Iowa (11700)</c:v>
                </c:pt>
                <c:pt idx="20">
                  <c:v>Utah (11200)</c:v>
                </c:pt>
                <c:pt idx="21">
                  <c:v>District of Columbia (10100)</c:v>
                </c:pt>
                <c:pt idx="22">
                  <c:v>Mississippi (9300)</c:v>
                </c:pt>
                <c:pt idx="23">
                  <c:v>Montana (8300)</c:v>
                </c:pt>
                <c:pt idx="24">
                  <c:v>Kansas (8100)</c:v>
                </c:pt>
                <c:pt idx="25">
                  <c:v>Virginia (7400)</c:v>
                </c:pt>
                <c:pt idx="26">
                  <c:v>Alaska (7100)</c:v>
                </c:pt>
                <c:pt idx="27">
                  <c:v>New Mexico (6300)</c:v>
                </c:pt>
                <c:pt idx="28">
                  <c:v>New Jersey (4800)</c:v>
                </c:pt>
                <c:pt idx="29">
                  <c:v>West Virginia (4600)</c:v>
                </c:pt>
                <c:pt idx="30">
                  <c:v>Colorado (3800)</c:v>
                </c:pt>
                <c:pt idx="31">
                  <c:v>Georgia (3300)</c:v>
                </c:pt>
                <c:pt idx="32">
                  <c:v>Missouri (1600)</c:v>
                </c:pt>
                <c:pt idx="33">
                  <c:v>South Carolina (300)</c:v>
                </c:pt>
                <c:pt idx="34">
                  <c:v>Delaware (200)</c:v>
                </c:pt>
              </c:strCache>
            </c:strRef>
          </c:cat>
          <c:val>
            <c:numRef>
              <c:f>Sheet1!$I$2:$I$36</c:f>
              <c:numCache>
                <c:formatCode>General</c:formatCode>
                <c:ptCount val="35"/>
              </c:numCache>
            </c:numRef>
          </c:val>
        </c:ser>
        <c:ser>
          <c:idx val="8"/>
          <c:order val="8"/>
          <c:tx>
            <c:strRef>
              <c:f>Sheet1!$J$1</c:f>
              <c:strCache>
                <c:ptCount val="1"/>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Sheet1!$A$2:$A$36</c:f>
              <c:strCache>
                <c:ptCount val="35"/>
                <c:pt idx="0">
                  <c:v>Michigan (776700)</c:v>
                </c:pt>
                <c:pt idx="1">
                  <c:v>Wisconsin (296500)</c:v>
                </c:pt>
                <c:pt idx="2">
                  <c:v>Ohio (174400)</c:v>
                </c:pt>
                <c:pt idx="3">
                  <c:v>Indiana (128200)</c:v>
                </c:pt>
                <c:pt idx="4">
                  <c:v>South Dakota (63500)</c:v>
                </c:pt>
                <c:pt idx="5">
                  <c:v>Illinois (58200)</c:v>
                </c:pt>
                <c:pt idx="6">
                  <c:v>Minnesota (44200)</c:v>
                </c:pt>
                <c:pt idx="7">
                  <c:v>Texas (43900)</c:v>
                </c:pt>
                <c:pt idx="8">
                  <c:v>Washington (33400)</c:v>
                </c:pt>
                <c:pt idx="9">
                  <c:v>California (32900)</c:v>
                </c:pt>
                <c:pt idx="10">
                  <c:v>New York (31900)</c:v>
                </c:pt>
                <c:pt idx="11">
                  <c:v>Florida (29400)</c:v>
                </c:pt>
                <c:pt idx="12">
                  <c:v>Alabama (23700)</c:v>
                </c:pt>
                <c:pt idx="13">
                  <c:v>Connecticut (22400)</c:v>
                </c:pt>
                <c:pt idx="14">
                  <c:v>Oregon (20700)</c:v>
                </c:pt>
                <c:pt idx="15">
                  <c:v>Maine (17500)</c:v>
                </c:pt>
                <c:pt idx="16">
                  <c:v>Massachusetts (15400)</c:v>
                </c:pt>
                <c:pt idx="17">
                  <c:v>Louisiana (13200)</c:v>
                </c:pt>
                <c:pt idx="18">
                  <c:v>North Carolina (11800)</c:v>
                </c:pt>
                <c:pt idx="19">
                  <c:v>Iowa (11700)</c:v>
                </c:pt>
                <c:pt idx="20">
                  <c:v>Utah (11200)</c:v>
                </c:pt>
                <c:pt idx="21">
                  <c:v>District of Columbia (10100)</c:v>
                </c:pt>
                <c:pt idx="22">
                  <c:v>Mississippi (9300)</c:v>
                </c:pt>
                <c:pt idx="23">
                  <c:v>Montana (8300)</c:v>
                </c:pt>
                <c:pt idx="24">
                  <c:v>Kansas (8100)</c:v>
                </c:pt>
                <c:pt idx="25">
                  <c:v>Virginia (7400)</c:v>
                </c:pt>
                <c:pt idx="26">
                  <c:v>Alaska (7100)</c:v>
                </c:pt>
                <c:pt idx="27">
                  <c:v>New Mexico (6300)</c:v>
                </c:pt>
                <c:pt idx="28">
                  <c:v>New Jersey (4800)</c:v>
                </c:pt>
                <c:pt idx="29">
                  <c:v>West Virginia (4600)</c:v>
                </c:pt>
                <c:pt idx="30">
                  <c:v>Colorado (3800)</c:v>
                </c:pt>
                <c:pt idx="31">
                  <c:v>Georgia (3300)</c:v>
                </c:pt>
                <c:pt idx="32">
                  <c:v>Missouri (1600)</c:v>
                </c:pt>
                <c:pt idx="33">
                  <c:v>South Carolina (300)</c:v>
                </c:pt>
                <c:pt idx="34">
                  <c:v>Delaware (200)</c:v>
                </c:pt>
              </c:strCache>
            </c:strRef>
          </c:cat>
          <c:val>
            <c:numRef>
              <c:f>Sheet1!$J$2:$J$36</c:f>
              <c:numCache>
                <c:formatCode>General</c:formatCode>
                <c:ptCount val="35"/>
              </c:numCache>
            </c:numRef>
          </c:val>
        </c:ser>
        <c:ser>
          <c:idx val="9"/>
          <c:order val="9"/>
          <c:tx>
            <c:strRef>
              <c:f>Sheet1!$K$1</c:f>
              <c:strCache>
                <c:ptCount val="1"/>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Sheet1!$A$2:$A$36</c:f>
              <c:strCache>
                <c:ptCount val="35"/>
                <c:pt idx="0">
                  <c:v>Michigan (776700)</c:v>
                </c:pt>
                <c:pt idx="1">
                  <c:v>Wisconsin (296500)</c:v>
                </c:pt>
                <c:pt idx="2">
                  <c:v>Ohio (174400)</c:v>
                </c:pt>
                <c:pt idx="3">
                  <c:v>Indiana (128200)</c:v>
                </c:pt>
                <c:pt idx="4">
                  <c:v>South Dakota (63500)</c:v>
                </c:pt>
                <c:pt idx="5">
                  <c:v>Illinois (58200)</c:v>
                </c:pt>
                <c:pt idx="6">
                  <c:v>Minnesota (44200)</c:v>
                </c:pt>
                <c:pt idx="7">
                  <c:v>Texas (43900)</c:v>
                </c:pt>
                <c:pt idx="8">
                  <c:v>Washington (33400)</c:v>
                </c:pt>
                <c:pt idx="9">
                  <c:v>California (32900)</c:v>
                </c:pt>
                <c:pt idx="10">
                  <c:v>New York (31900)</c:v>
                </c:pt>
                <c:pt idx="11">
                  <c:v>Florida (29400)</c:v>
                </c:pt>
                <c:pt idx="12">
                  <c:v>Alabama (23700)</c:v>
                </c:pt>
                <c:pt idx="13">
                  <c:v>Connecticut (22400)</c:v>
                </c:pt>
                <c:pt idx="14">
                  <c:v>Oregon (20700)</c:v>
                </c:pt>
                <c:pt idx="15">
                  <c:v>Maine (17500)</c:v>
                </c:pt>
                <c:pt idx="16">
                  <c:v>Massachusetts (15400)</c:v>
                </c:pt>
                <c:pt idx="17">
                  <c:v>Louisiana (13200)</c:v>
                </c:pt>
                <c:pt idx="18">
                  <c:v>North Carolina (11800)</c:v>
                </c:pt>
                <c:pt idx="19">
                  <c:v>Iowa (11700)</c:v>
                </c:pt>
                <c:pt idx="20">
                  <c:v>Utah (11200)</c:v>
                </c:pt>
                <c:pt idx="21">
                  <c:v>District of Columbia (10100)</c:v>
                </c:pt>
                <c:pt idx="22">
                  <c:v>Mississippi (9300)</c:v>
                </c:pt>
                <c:pt idx="23">
                  <c:v>Montana (8300)</c:v>
                </c:pt>
                <c:pt idx="24">
                  <c:v>Kansas (8100)</c:v>
                </c:pt>
                <c:pt idx="25">
                  <c:v>Virginia (7400)</c:v>
                </c:pt>
                <c:pt idx="26">
                  <c:v>Alaska (7100)</c:v>
                </c:pt>
                <c:pt idx="27">
                  <c:v>New Mexico (6300)</c:v>
                </c:pt>
                <c:pt idx="28">
                  <c:v>New Jersey (4800)</c:v>
                </c:pt>
                <c:pt idx="29">
                  <c:v>West Virginia (4600)</c:v>
                </c:pt>
                <c:pt idx="30">
                  <c:v>Colorado (3800)</c:v>
                </c:pt>
                <c:pt idx="31">
                  <c:v>Georgia (3300)</c:v>
                </c:pt>
                <c:pt idx="32">
                  <c:v>Missouri (1600)</c:v>
                </c:pt>
                <c:pt idx="33">
                  <c:v>South Carolina (300)</c:v>
                </c:pt>
                <c:pt idx="34">
                  <c:v>Delaware (200)</c:v>
                </c:pt>
              </c:strCache>
            </c:strRef>
          </c:cat>
          <c:val>
            <c:numRef>
              <c:f>Sheet1!$K$2:$K$36</c:f>
              <c:numCache>
                <c:formatCode>General</c:formatCode>
                <c:ptCount val="35"/>
              </c:numCache>
            </c:numRef>
          </c:val>
        </c:ser>
        <c:ser>
          <c:idx val="10"/>
          <c:order val="10"/>
          <c:tx>
            <c:strRef>
              <c:f>Sheet1!$L$1</c:f>
              <c:strCache>
                <c:ptCount val="1"/>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Sheet1!$A$2:$A$36</c:f>
              <c:strCache>
                <c:ptCount val="35"/>
                <c:pt idx="0">
                  <c:v>Michigan (776700)</c:v>
                </c:pt>
                <c:pt idx="1">
                  <c:v>Wisconsin (296500)</c:v>
                </c:pt>
                <c:pt idx="2">
                  <c:v>Ohio (174400)</c:v>
                </c:pt>
                <c:pt idx="3">
                  <c:v>Indiana (128200)</c:v>
                </c:pt>
                <c:pt idx="4">
                  <c:v>South Dakota (63500)</c:v>
                </c:pt>
                <c:pt idx="5">
                  <c:v>Illinois (58200)</c:v>
                </c:pt>
                <c:pt idx="6">
                  <c:v>Minnesota (44200)</c:v>
                </c:pt>
                <c:pt idx="7">
                  <c:v>Texas (43900)</c:v>
                </c:pt>
                <c:pt idx="8">
                  <c:v>Washington (33400)</c:v>
                </c:pt>
                <c:pt idx="9">
                  <c:v>California (32900)</c:v>
                </c:pt>
                <c:pt idx="10">
                  <c:v>New York (31900)</c:v>
                </c:pt>
                <c:pt idx="11">
                  <c:v>Florida (29400)</c:v>
                </c:pt>
                <c:pt idx="12">
                  <c:v>Alabama (23700)</c:v>
                </c:pt>
                <c:pt idx="13">
                  <c:v>Connecticut (22400)</c:v>
                </c:pt>
                <c:pt idx="14">
                  <c:v>Oregon (20700)</c:v>
                </c:pt>
                <c:pt idx="15">
                  <c:v>Maine (17500)</c:v>
                </c:pt>
                <c:pt idx="16">
                  <c:v>Massachusetts (15400)</c:v>
                </c:pt>
                <c:pt idx="17">
                  <c:v>Louisiana (13200)</c:v>
                </c:pt>
                <c:pt idx="18">
                  <c:v>North Carolina (11800)</c:v>
                </c:pt>
                <c:pt idx="19">
                  <c:v>Iowa (11700)</c:v>
                </c:pt>
                <c:pt idx="20">
                  <c:v>Utah (11200)</c:v>
                </c:pt>
                <c:pt idx="21">
                  <c:v>District of Columbia (10100)</c:v>
                </c:pt>
                <c:pt idx="22">
                  <c:v>Mississippi (9300)</c:v>
                </c:pt>
                <c:pt idx="23">
                  <c:v>Montana (8300)</c:v>
                </c:pt>
                <c:pt idx="24">
                  <c:v>Kansas (8100)</c:v>
                </c:pt>
                <c:pt idx="25">
                  <c:v>Virginia (7400)</c:v>
                </c:pt>
                <c:pt idx="26">
                  <c:v>Alaska (7100)</c:v>
                </c:pt>
                <c:pt idx="27">
                  <c:v>New Mexico (6300)</c:v>
                </c:pt>
                <c:pt idx="28">
                  <c:v>New Jersey (4800)</c:v>
                </c:pt>
                <c:pt idx="29">
                  <c:v>West Virginia (4600)</c:v>
                </c:pt>
                <c:pt idx="30">
                  <c:v>Colorado (3800)</c:v>
                </c:pt>
                <c:pt idx="31">
                  <c:v>Georgia (3300)</c:v>
                </c:pt>
                <c:pt idx="32">
                  <c:v>Missouri (1600)</c:v>
                </c:pt>
                <c:pt idx="33">
                  <c:v>South Carolina (300)</c:v>
                </c:pt>
                <c:pt idx="34">
                  <c:v>Delaware (200)</c:v>
                </c:pt>
              </c:strCache>
            </c:strRef>
          </c:cat>
          <c:val>
            <c:numRef>
              <c:f>Sheet1!$L$2:$L$36</c:f>
              <c:numCache>
                <c:formatCode>General</c:formatCode>
                <c:ptCount val="35"/>
              </c:numCache>
            </c:numRef>
          </c:val>
        </c:ser>
        <c:ser>
          <c:idx val="11"/>
          <c:order val="11"/>
          <c:tx>
            <c:strRef>
              <c:f>Sheet1!$M$1</c:f>
              <c:strCache>
                <c:ptCount val="1"/>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Sheet1!$A$2:$A$36</c:f>
              <c:strCache>
                <c:ptCount val="35"/>
                <c:pt idx="0">
                  <c:v>Michigan (776700)</c:v>
                </c:pt>
                <c:pt idx="1">
                  <c:v>Wisconsin (296500)</c:v>
                </c:pt>
                <c:pt idx="2">
                  <c:v>Ohio (174400)</c:v>
                </c:pt>
                <c:pt idx="3">
                  <c:v>Indiana (128200)</c:v>
                </c:pt>
                <c:pt idx="4">
                  <c:v>South Dakota (63500)</c:v>
                </c:pt>
                <c:pt idx="5">
                  <c:v>Illinois (58200)</c:v>
                </c:pt>
                <c:pt idx="6">
                  <c:v>Minnesota (44200)</c:v>
                </c:pt>
                <c:pt idx="7">
                  <c:v>Texas (43900)</c:v>
                </c:pt>
                <c:pt idx="8">
                  <c:v>Washington (33400)</c:v>
                </c:pt>
                <c:pt idx="9">
                  <c:v>California (32900)</c:v>
                </c:pt>
                <c:pt idx="10">
                  <c:v>New York (31900)</c:v>
                </c:pt>
                <c:pt idx="11">
                  <c:v>Florida (29400)</c:v>
                </c:pt>
                <c:pt idx="12">
                  <c:v>Alabama (23700)</c:v>
                </c:pt>
                <c:pt idx="13">
                  <c:v>Connecticut (22400)</c:v>
                </c:pt>
                <c:pt idx="14">
                  <c:v>Oregon (20700)</c:v>
                </c:pt>
                <c:pt idx="15">
                  <c:v>Maine (17500)</c:v>
                </c:pt>
                <c:pt idx="16">
                  <c:v>Massachusetts (15400)</c:v>
                </c:pt>
                <c:pt idx="17">
                  <c:v>Louisiana (13200)</c:v>
                </c:pt>
                <c:pt idx="18">
                  <c:v>North Carolina (11800)</c:v>
                </c:pt>
                <c:pt idx="19">
                  <c:v>Iowa (11700)</c:v>
                </c:pt>
                <c:pt idx="20">
                  <c:v>Utah (11200)</c:v>
                </c:pt>
                <c:pt idx="21">
                  <c:v>District of Columbia (10100)</c:v>
                </c:pt>
                <c:pt idx="22">
                  <c:v>Mississippi (9300)</c:v>
                </c:pt>
                <c:pt idx="23">
                  <c:v>Montana (8300)</c:v>
                </c:pt>
                <c:pt idx="24">
                  <c:v>Kansas (8100)</c:v>
                </c:pt>
                <c:pt idx="25">
                  <c:v>Virginia (7400)</c:v>
                </c:pt>
                <c:pt idx="26">
                  <c:v>Alaska (7100)</c:v>
                </c:pt>
                <c:pt idx="27">
                  <c:v>New Mexico (6300)</c:v>
                </c:pt>
                <c:pt idx="28">
                  <c:v>New Jersey (4800)</c:v>
                </c:pt>
                <c:pt idx="29">
                  <c:v>West Virginia (4600)</c:v>
                </c:pt>
                <c:pt idx="30">
                  <c:v>Colorado (3800)</c:v>
                </c:pt>
                <c:pt idx="31">
                  <c:v>Georgia (3300)</c:v>
                </c:pt>
                <c:pt idx="32">
                  <c:v>Missouri (1600)</c:v>
                </c:pt>
                <c:pt idx="33">
                  <c:v>South Carolina (300)</c:v>
                </c:pt>
                <c:pt idx="34">
                  <c:v>Delaware (200)</c:v>
                </c:pt>
              </c:strCache>
            </c:strRef>
          </c:cat>
          <c:val>
            <c:numRef>
              <c:f>Sheet1!$M$2:$M$36</c:f>
              <c:numCache>
                <c:formatCode>General</c:formatCode>
                <c:ptCount val="35"/>
              </c:numCache>
            </c:numRef>
          </c:val>
        </c:ser>
        <c:ser>
          <c:idx val="12"/>
          <c:order val="12"/>
          <c:tx>
            <c:strRef>
              <c:f>Sheet1!$N$1</c:f>
              <c:strCache>
                <c:ptCount val="1"/>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Sheet1!$A$2:$A$36</c:f>
              <c:strCache>
                <c:ptCount val="35"/>
                <c:pt idx="0">
                  <c:v>Michigan (776700)</c:v>
                </c:pt>
                <c:pt idx="1">
                  <c:v>Wisconsin (296500)</c:v>
                </c:pt>
                <c:pt idx="2">
                  <c:v>Ohio (174400)</c:v>
                </c:pt>
                <c:pt idx="3">
                  <c:v>Indiana (128200)</c:v>
                </c:pt>
                <c:pt idx="4">
                  <c:v>South Dakota (63500)</c:v>
                </c:pt>
                <c:pt idx="5">
                  <c:v>Illinois (58200)</c:v>
                </c:pt>
                <c:pt idx="6">
                  <c:v>Minnesota (44200)</c:v>
                </c:pt>
                <c:pt idx="7">
                  <c:v>Texas (43900)</c:v>
                </c:pt>
                <c:pt idx="8">
                  <c:v>Washington (33400)</c:v>
                </c:pt>
                <c:pt idx="9">
                  <c:v>California (32900)</c:v>
                </c:pt>
                <c:pt idx="10">
                  <c:v>New York (31900)</c:v>
                </c:pt>
                <c:pt idx="11">
                  <c:v>Florida (29400)</c:v>
                </c:pt>
                <c:pt idx="12">
                  <c:v>Alabama (23700)</c:v>
                </c:pt>
                <c:pt idx="13">
                  <c:v>Connecticut (22400)</c:v>
                </c:pt>
                <c:pt idx="14">
                  <c:v>Oregon (20700)</c:v>
                </c:pt>
                <c:pt idx="15">
                  <c:v>Maine (17500)</c:v>
                </c:pt>
                <c:pt idx="16">
                  <c:v>Massachusetts (15400)</c:v>
                </c:pt>
                <c:pt idx="17">
                  <c:v>Louisiana (13200)</c:v>
                </c:pt>
                <c:pt idx="18">
                  <c:v>North Carolina (11800)</c:v>
                </c:pt>
                <c:pt idx="19">
                  <c:v>Iowa (11700)</c:v>
                </c:pt>
                <c:pt idx="20">
                  <c:v>Utah (11200)</c:v>
                </c:pt>
                <c:pt idx="21">
                  <c:v>District of Columbia (10100)</c:v>
                </c:pt>
                <c:pt idx="22">
                  <c:v>Mississippi (9300)</c:v>
                </c:pt>
                <c:pt idx="23">
                  <c:v>Montana (8300)</c:v>
                </c:pt>
                <c:pt idx="24">
                  <c:v>Kansas (8100)</c:v>
                </c:pt>
                <c:pt idx="25">
                  <c:v>Virginia (7400)</c:v>
                </c:pt>
                <c:pt idx="26">
                  <c:v>Alaska (7100)</c:v>
                </c:pt>
                <c:pt idx="27">
                  <c:v>New Mexico (6300)</c:v>
                </c:pt>
                <c:pt idx="28">
                  <c:v>New Jersey (4800)</c:v>
                </c:pt>
                <c:pt idx="29">
                  <c:v>West Virginia (4600)</c:v>
                </c:pt>
                <c:pt idx="30">
                  <c:v>Colorado (3800)</c:v>
                </c:pt>
                <c:pt idx="31">
                  <c:v>Georgia (3300)</c:v>
                </c:pt>
                <c:pt idx="32">
                  <c:v>Missouri (1600)</c:v>
                </c:pt>
                <c:pt idx="33">
                  <c:v>South Carolina (300)</c:v>
                </c:pt>
                <c:pt idx="34">
                  <c:v>Delaware (200)</c:v>
                </c:pt>
              </c:strCache>
            </c:strRef>
          </c:cat>
          <c:val>
            <c:numRef>
              <c:f>Sheet1!$N$2:$N$36</c:f>
              <c:numCache>
                <c:formatCode>General</c:formatCode>
                <c:ptCount val="35"/>
              </c:numCache>
            </c:numRef>
          </c:val>
        </c:ser>
        <c:ser>
          <c:idx val="13"/>
          <c:order val="13"/>
          <c:tx>
            <c:strRef>
              <c:f>Sheet1!$O$1</c:f>
              <c:strCache>
                <c:ptCount val="1"/>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Sheet1!$A$2:$A$36</c:f>
              <c:strCache>
                <c:ptCount val="35"/>
                <c:pt idx="0">
                  <c:v>Michigan (776700)</c:v>
                </c:pt>
                <c:pt idx="1">
                  <c:v>Wisconsin (296500)</c:v>
                </c:pt>
                <c:pt idx="2">
                  <c:v>Ohio (174400)</c:v>
                </c:pt>
                <c:pt idx="3">
                  <c:v>Indiana (128200)</c:v>
                </c:pt>
                <c:pt idx="4">
                  <c:v>South Dakota (63500)</c:v>
                </c:pt>
                <c:pt idx="5">
                  <c:v>Illinois (58200)</c:v>
                </c:pt>
                <c:pt idx="6">
                  <c:v>Minnesota (44200)</c:v>
                </c:pt>
                <c:pt idx="7">
                  <c:v>Texas (43900)</c:v>
                </c:pt>
                <c:pt idx="8">
                  <c:v>Washington (33400)</c:v>
                </c:pt>
                <c:pt idx="9">
                  <c:v>California (32900)</c:v>
                </c:pt>
                <c:pt idx="10">
                  <c:v>New York (31900)</c:v>
                </c:pt>
                <c:pt idx="11">
                  <c:v>Florida (29400)</c:v>
                </c:pt>
                <c:pt idx="12">
                  <c:v>Alabama (23700)</c:v>
                </c:pt>
                <c:pt idx="13">
                  <c:v>Connecticut (22400)</c:v>
                </c:pt>
                <c:pt idx="14">
                  <c:v>Oregon (20700)</c:v>
                </c:pt>
                <c:pt idx="15">
                  <c:v>Maine (17500)</c:v>
                </c:pt>
                <c:pt idx="16">
                  <c:v>Massachusetts (15400)</c:v>
                </c:pt>
                <c:pt idx="17">
                  <c:v>Louisiana (13200)</c:v>
                </c:pt>
                <c:pt idx="18">
                  <c:v>North Carolina (11800)</c:v>
                </c:pt>
                <c:pt idx="19">
                  <c:v>Iowa (11700)</c:v>
                </c:pt>
                <c:pt idx="20">
                  <c:v>Utah (11200)</c:v>
                </c:pt>
                <c:pt idx="21">
                  <c:v>District of Columbia (10100)</c:v>
                </c:pt>
                <c:pt idx="22">
                  <c:v>Mississippi (9300)</c:v>
                </c:pt>
                <c:pt idx="23">
                  <c:v>Montana (8300)</c:v>
                </c:pt>
                <c:pt idx="24">
                  <c:v>Kansas (8100)</c:v>
                </c:pt>
                <c:pt idx="25">
                  <c:v>Virginia (7400)</c:v>
                </c:pt>
                <c:pt idx="26">
                  <c:v>Alaska (7100)</c:v>
                </c:pt>
                <c:pt idx="27">
                  <c:v>New Mexico (6300)</c:v>
                </c:pt>
                <c:pt idx="28">
                  <c:v>New Jersey (4800)</c:v>
                </c:pt>
                <c:pt idx="29">
                  <c:v>West Virginia (4600)</c:v>
                </c:pt>
                <c:pt idx="30">
                  <c:v>Colorado (3800)</c:v>
                </c:pt>
                <c:pt idx="31">
                  <c:v>Georgia (3300)</c:v>
                </c:pt>
                <c:pt idx="32">
                  <c:v>Missouri (1600)</c:v>
                </c:pt>
                <c:pt idx="33">
                  <c:v>South Carolina (300)</c:v>
                </c:pt>
                <c:pt idx="34">
                  <c:v>Delaware (200)</c:v>
                </c:pt>
              </c:strCache>
            </c:strRef>
          </c:cat>
          <c:val>
            <c:numRef>
              <c:f>Sheet1!$O$2:$O$36</c:f>
              <c:numCache>
                <c:formatCode>General</c:formatCode>
                <c:ptCount val="35"/>
              </c:numCache>
            </c:numRef>
          </c:val>
        </c:ser>
        <c:ser>
          <c:idx val="14"/>
          <c:order val="14"/>
          <c:tx>
            <c:strRef>
              <c:f>Sheet1!$P$1</c:f>
              <c:strCache>
                <c:ptCount val="1"/>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Sheet1!$A$2:$A$36</c:f>
              <c:strCache>
                <c:ptCount val="35"/>
                <c:pt idx="0">
                  <c:v>Michigan (776700)</c:v>
                </c:pt>
                <c:pt idx="1">
                  <c:v>Wisconsin (296500)</c:v>
                </c:pt>
                <c:pt idx="2">
                  <c:v>Ohio (174400)</c:v>
                </c:pt>
                <c:pt idx="3">
                  <c:v>Indiana (128200)</c:v>
                </c:pt>
                <c:pt idx="4">
                  <c:v>South Dakota (63500)</c:v>
                </c:pt>
                <c:pt idx="5">
                  <c:v>Illinois (58200)</c:v>
                </c:pt>
                <c:pt idx="6">
                  <c:v>Minnesota (44200)</c:v>
                </c:pt>
                <c:pt idx="7">
                  <c:v>Texas (43900)</c:v>
                </c:pt>
                <c:pt idx="8">
                  <c:v>Washington (33400)</c:v>
                </c:pt>
                <c:pt idx="9">
                  <c:v>California (32900)</c:v>
                </c:pt>
                <c:pt idx="10">
                  <c:v>New York (31900)</c:v>
                </c:pt>
                <c:pt idx="11">
                  <c:v>Florida (29400)</c:v>
                </c:pt>
                <c:pt idx="12">
                  <c:v>Alabama (23700)</c:v>
                </c:pt>
                <c:pt idx="13">
                  <c:v>Connecticut (22400)</c:v>
                </c:pt>
                <c:pt idx="14">
                  <c:v>Oregon (20700)</c:v>
                </c:pt>
                <c:pt idx="15">
                  <c:v>Maine (17500)</c:v>
                </c:pt>
                <c:pt idx="16">
                  <c:v>Massachusetts (15400)</c:v>
                </c:pt>
                <c:pt idx="17">
                  <c:v>Louisiana (13200)</c:v>
                </c:pt>
                <c:pt idx="18">
                  <c:v>North Carolina (11800)</c:v>
                </c:pt>
                <c:pt idx="19">
                  <c:v>Iowa (11700)</c:v>
                </c:pt>
                <c:pt idx="20">
                  <c:v>Utah (11200)</c:v>
                </c:pt>
                <c:pt idx="21">
                  <c:v>District of Columbia (10100)</c:v>
                </c:pt>
                <c:pt idx="22">
                  <c:v>Mississippi (9300)</c:v>
                </c:pt>
                <c:pt idx="23">
                  <c:v>Montana (8300)</c:v>
                </c:pt>
                <c:pt idx="24">
                  <c:v>Kansas (8100)</c:v>
                </c:pt>
                <c:pt idx="25">
                  <c:v>Virginia (7400)</c:v>
                </c:pt>
                <c:pt idx="26">
                  <c:v>Alaska (7100)</c:v>
                </c:pt>
                <c:pt idx="27">
                  <c:v>New Mexico (6300)</c:v>
                </c:pt>
                <c:pt idx="28">
                  <c:v>New Jersey (4800)</c:v>
                </c:pt>
                <c:pt idx="29">
                  <c:v>West Virginia (4600)</c:v>
                </c:pt>
                <c:pt idx="30">
                  <c:v>Colorado (3800)</c:v>
                </c:pt>
                <c:pt idx="31">
                  <c:v>Georgia (3300)</c:v>
                </c:pt>
                <c:pt idx="32">
                  <c:v>Missouri (1600)</c:v>
                </c:pt>
                <c:pt idx="33">
                  <c:v>South Carolina (300)</c:v>
                </c:pt>
                <c:pt idx="34">
                  <c:v>Delaware (200)</c:v>
                </c:pt>
              </c:strCache>
            </c:strRef>
          </c:cat>
          <c:val>
            <c:numRef>
              <c:f>Sheet1!$P$2:$P$36</c:f>
              <c:numCache>
                <c:formatCode>General</c:formatCode>
                <c:ptCount val="35"/>
              </c:numCache>
            </c:numRef>
          </c:val>
        </c:ser>
        <c:ser>
          <c:idx val="15"/>
          <c:order val="15"/>
          <c:tx>
            <c:strRef>
              <c:f>Sheet1!$Q$1</c:f>
              <c:strCache>
                <c:ptCount val="1"/>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Sheet1!$A$2:$A$36</c:f>
              <c:strCache>
                <c:ptCount val="35"/>
                <c:pt idx="0">
                  <c:v>Michigan (776700)</c:v>
                </c:pt>
                <c:pt idx="1">
                  <c:v>Wisconsin (296500)</c:v>
                </c:pt>
                <c:pt idx="2">
                  <c:v>Ohio (174400)</c:v>
                </c:pt>
                <c:pt idx="3">
                  <c:v>Indiana (128200)</c:v>
                </c:pt>
                <c:pt idx="4">
                  <c:v>South Dakota (63500)</c:v>
                </c:pt>
                <c:pt idx="5">
                  <c:v>Illinois (58200)</c:v>
                </c:pt>
                <c:pt idx="6">
                  <c:v>Minnesota (44200)</c:v>
                </c:pt>
                <c:pt idx="7">
                  <c:v>Texas (43900)</c:v>
                </c:pt>
                <c:pt idx="8">
                  <c:v>Washington (33400)</c:v>
                </c:pt>
                <c:pt idx="9">
                  <c:v>California (32900)</c:v>
                </c:pt>
                <c:pt idx="10">
                  <c:v>New York (31900)</c:v>
                </c:pt>
                <c:pt idx="11">
                  <c:v>Florida (29400)</c:v>
                </c:pt>
                <c:pt idx="12">
                  <c:v>Alabama (23700)</c:v>
                </c:pt>
                <c:pt idx="13">
                  <c:v>Connecticut (22400)</c:v>
                </c:pt>
                <c:pt idx="14">
                  <c:v>Oregon (20700)</c:v>
                </c:pt>
                <c:pt idx="15">
                  <c:v>Maine (17500)</c:v>
                </c:pt>
                <c:pt idx="16">
                  <c:v>Massachusetts (15400)</c:v>
                </c:pt>
                <c:pt idx="17">
                  <c:v>Louisiana (13200)</c:v>
                </c:pt>
                <c:pt idx="18">
                  <c:v>North Carolina (11800)</c:v>
                </c:pt>
                <c:pt idx="19">
                  <c:v>Iowa (11700)</c:v>
                </c:pt>
                <c:pt idx="20">
                  <c:v>Utah (11200)</c:v>
                </c:pt>
                <c:pt idx="21">
                  <c:v>District of Columbia (10100)</c:v>
                </c:pt>
                <c:pt idx="22">
                  <c:v>Mississippi (9300)</c:v>
                </c:pt>
                <c:pt idx="23">
                  <c:v>Montana (8300)</c:v>
                </c:pt>
                <c:pt idx="24">
                  <c:v>Kansas (8100)</c:v>
                </c:pt>
                <c:pt idx="25">
                  <c:v>Virginia (7400)</c:v>
                </c:pt>
                <c:pt idx="26">
                  <c:v>Alaska (7100)</c:v>
                </c:pt>
                <c:pt idx="27">
                  <c:v>New Mexico (6300)</c:v>
                </c:pt>
                <c:pt idx="28">
                  <c:v>New Jersey (4800)</c:v>
                </c:pt>
                <c:pt idx="29">
                  <c:v>West Virginia (4600)</c:v>
                </c:pt>
                <c:pt idx="30">
                  <c:v>Colorado (3800)</c:v>
                </c:pt>
                <c:pt idx="31">
                  <c:v>Georgia (3300)</c:v>
                </c:pt>
                <c:pt idx="32">
                  <c:v>Missouri (1600)</c:v>
                </c:pt>
                <c:pt idx="33">
                  <c:v>South Carolina (300)</c:v>
                </c:pt>
                <c:pt idx="34">
                  <c:v>Delaware (200)</c:v>
                </c:pt>
              </c:strCache>
            </c:strRef>
          </c:cat>
          <c:val>
            <c:numRef>
              <c:f>Sheet1!$Q$2:$Q$36</c:f>
              <c:numCache>
                <c:formatCode>General</c:formatCode>
                <c:ptCount val="35"/>
              </c:numCache>
            </c:numRef>
          </c:val>
        </c:ser>
        <c:dLbls>
          <c:showLegendKey val="0"/>
          <c:showVal val="1"/>
          <c:showCatName val="0"/>
          <c:showSerName val="0"/>
          <c:showPercent val="0"/>
          <c:showBubbleSize val="0"/>
          <c:showLeaderLines val="1"/>
        </c:dLbls>
        <c:firstSliceAng val="125"/>
      </c:pieChart>
    </c:plotArea>
    <c:legend>
      <c:legendPos val="r"/>
      <c:layout>
        <c:manualLayout>
          <c:xMode val="edge"/>
          <c:yMode val="edge"/>
          <c:x val="0.71588089330024862"/>
          <c:y val="0"/>
          <c:w val="0.27745731271501645"/>
          <c:h val="1"/>
        </c:manualLayout>
      </c:layout>
      <c:overlay val="0"/>
      <c:txPr>
        <a:bodyPr/>
        <a:lstStyle/>
        <a:p>
          <a:pPr>
            <a:defRPr sz="11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Average </a:t>
            </a:r>
            <a:r>
              <a:rPr lang="en-US" dirty="0" smtClean="0"/>
              <a:t>Checks Cleared Per Month</a:t>
            </a:r>
            <a:endParaRPr lang="en-US" dirty="0"/>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Sheet1!$A$2</c:f>
              <c:strCache>
                <c:ptCount val="1"/>
                <c:pt idx="0">
                  <c:v>Average # of Checks Cleared</c:v>
                </c:pt>
              </c:strCache>
            </c:strRef>
          </c:tx>
          <c:spPr>
            <a:ln w="31750" cap="rnd">
              <a:solidFill>
                <a:schemeClr val="accent2"/>
              </a:solidFill>
              <a:round/>
            </a:ln>
            <a:effectLst/>
          </c:spPr>
          <c:marker>
            <c:symbol val="circle"/>
            <c:size val="17"/>
            <c:spPr>
              <a:solidFill>
                <a:schemeClr val="accent2"/>
              </a:solidFill>
              <a:ln>
                <a:noFill/>
              </a:ln>
              <a:effectLst/>
            </c:spPr>
          </c:marker>
          <c:dLbls>
            <c:spPr>
              <a:solidFill>
                <a:schemeClr val="dk1">
                  <a:lumMod val="65000"/>
                  <a:lumOff val="35000"/>
                  <a:alpha val="75000"/>
                </a:schemeClr>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downArrowCallout">
                    <a:avLst/>
                  </a:prstGeom>
                  <a:noFill/>
                  <a:ln>
                    <a:noFill/>
                  </a:ln>
                </c15:spPr>
                <c15:showLeaderLines val="1"/>
                <c15:leaderLines>
                  <c:spPr>
                    <a:ln w="9525">
                      <a:solidFill>
                        <a:schemeClr val="dk1">
                          <a:lumMod val="50000"/>
                          <a:lumOff val="50000"/>
                        </a:schemeClr>
                      </a:solidFill>
                    </a:ln>
                    <a:effectLst/>
                  </c:spPr>
                </c15:leaderLines>
              </c:ext>
            </c:extLst>
          </c:dLbls>
          <c:cat>
            <c:strRef>
              <c:f>Sheet1!$B$1:$D$1</c:f>
              <c:strCache>
                <c:ptCount val="3"/>
                <c:pt idx="0">
                  <c:v>Mar-12</c:v>
                </c:pt>
                <c:pt idx="1">
                  <c:v>Mar-13</c:v>
                </c:pt>
                <c:pt idx="2">
                  <c:v>Mar-14</c:v>
                </c:pt>
              </c:strCache>
            </c:strRef>
          </c:cat>
          <c:val>
            <c:numRef>
              <c:f>Sheet1!$B$2:$D$2</c:f>
              <c:numCache>
                <c:formatCode>#,##0</c:formatCode>
                <c:ptCount val="3"/>
                <c:pt idx="0">
                  <c:v>40025.28767123288</c:v>
                </c:pt>
                <c:pt idx="1">
                  <c:v>37808.081632653062</c:v>
                </c:pt>
                <c:pt idx="2">
                  <c:v>36800.732026143793</c:v>
                </c:pt>
              </c:numCache>
            </c:numRef>
          </c:val>
          <c:smooth val="0"/>
        </c:ser>
        <c:dLbls>
          <c:dLblPos val="ctr"/>
          <c:showLegendKey val="0"/>
          <c:showVal val="1"/>
          <c:showCatName val="0"/>
          <c:showSerName val="0"/>
          <c:showPercent val="0"/>
          <c:showBubbleSize val="0"/>
        </c:dLbls>
        <c:marker val="1"/>
        <c:smooth val="0"/>
        <c:axId val="406386424"/>
        <c:axId val="406386816"/>
      </c:lineChart>
      <c:catAx>
        <c:axId val="40638642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06386816"/>
        <c:crosses val="autoZero"/>
        <c:auto val="1"/>
        <c:lblAlgn val="ctr"/>
        <c:lblOffset val="100"/>
        <c:noMultiLvlLbl val="0"/>
      </c:catAx>
      <c:valAx>
        <c:axId val="40638681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406386424"/>
        <c:crosses val="autoZero"/>
        <c:crossBetween val="between"/>
      </c:valAx>
      <c:spPr>
        <a:noFill/>
        <a:ln>
          <a:noFill/>
        </a:ln>
        <a:effectLst/>
      </c:spPr>
    </c:plotArea>
    <c:plotVisOnly val="1"/>
    <c:dispBlanksAs val="gap"/>
    <c:showDLblsOverMax val="0"/>
  </c:chart>
  <c:spPr>
    <a:solidFill>
      <a:schemeClr val="accent2">
        <a:lumMod val="20000"/>
        <a:lumOff val="80000"/>
      </a:schemeClr>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6885631317361927"/>
          <c:y val="4.0618969122547107E-3"/>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Sheet1!$A$2</c:f>
              <c:strCache>
                <c:ptCount val="1"/>
                <c:pt idx="0">
                  <c:v>Total Checks Cleared</c:v>
                </c:pt>
              </c:strCache>
            </c:strRef>
          </c:tx>
          <c:spPr>
            <a:ln w="31750" cap="rnd">
              <a:solidFill>
                <a:schemeClr val="accent1"/>
              </a:solidFill>
              <a:round/>
            </a:ln>
            <a:effectLst/>
          </c:spPr>
          <c:marker>
            <c:symbol val="circle"/>
            <c:size val="17"/>
            <c:spPr>
              <a:solidFill>
                <a:schemeClr val="accent1"/>
              </a:solidFill>
              <a:ln>
                <a:noFill/>
              </a:ln>
              <a:effectLst/>
            </c:spPr>
          </c:marker>
          <c:dLbls>
            <c:spPr>
              <a:solidFill>
                <a:schemeClr val="dk1">
                  <a:lumMod val="65000"/>
                  <a:lumOff val="35000"/>
                  <a:alpha val="75000"/>
                </a:schemeClr>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downArrowCallout">
                    <a:avLst/>
                  </a:prstGeom>
                  <a:noFill/>
                  <a:ln>
                    <a:noFill/>
                  </a:ln>
                </c15:spPr>
                <c15:showLeaderLines val="1"/>
                <c15:leaderLines>
                  <c:spPr>
                    <a:ln w="9525">
                      <a:solidFill>
                        <a:schemeClr val="dk1">
                          <a:lumMod val="50000"/>
                          <a:lumOff val="50000"/>
                        </a:schemeClr>
                      </a:solidFill>
                    </a:ln>
                    <a:effectLst/>
                  </c:spPr>
                </c15:leaderLines>
              </c:ext>
            </c:extLst>
          </c:dLbls>
          <c:cat>
            <c:strRef>
              <c:f>Sheet1!$B$1:$D$1</c:f>
              <c:strCache>
                <c:ptCount val="3"/>
                <c:pt idx="0">
                  <c:v>Mar-12</c:v>
                </c:pt>
                <c:pt idx="1">
                  <c:v>Mar-13</c:v>
                </c:pt>
                <c:pt idx="2">
                  <c:v>Mar-14</c:v>
                </c:pt>
              </c:strCache>
            </c:strRef>
          </c:cat>
          <c:val>
            <c:numRef>
              <c:f>Sheet1!$B$2:$D$2</c:f>
              <c:numCache>
                <c:formatCode>#,##0</c:formatCode>
                <c:ptCount val="3"/>
                <c:pt idx="0">
                  <c:v>2921846</c:v>
                </c:pt>
                <c:pt idx="1">
                  <c:v>2778894</c:v>
                </c:pt>
                <c:pt idx="2">
                  <c:v>2815256</c:v>
                </c:pt>
              </c:numCache>
            </c:numRef>
          </c:val>
          <c:smooth val="0"/>
        </c:ser>
        <c:ser>
          <c:idx val="1"/>
          <c:order val="1"/>
          <c:tx>
            <c:strRef>
              <c:f>Sheet1!$A$3</c:f>
              <c:strCache>
                <c:ptCount val="1"/>
                <c:pt idx="0">
                  <c:v>Averages</c:v>
                </c:pt>
              </c:strCache>
            </c:strRef>
          </c:tx>
          <c:spPr>
            <a:ln w="3175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Sheet1!$B$1:$D$1</c:f>
              <c:strCache>
                <c:ptCount val="3"/>
                <c:pt idx="0">
                  <c:v>Mar-12</c:v>
                </c:pt>
                <c:pt idx="1">
                  <c:v>Mar-13</c:v>
                </c:pt>
                <c:pt idx="2">
                  <c:v>Mar-14</c:v>
                </c:pt>
              </c:strCache>
            </c:strRef>
          </c:cat>
          <c:val>
            <c:numRef>
              <c:f>Sheet1!$B$3:$D$3</c:f>
            </c:numRef>
          </c:val>
          <c:smooth val="0"/>
        </c:ser>
        <c:dLbls>
          <c:dLblPos val="ctr"/>
          <c:showLegendKey val="0"/>
          <c:showVal val="1"/>
          <c:showCatName val="0"/>
          <c:showSerName val="0"/>
          <c:showPercent val="0"/>
          <c:showBubbleSize val="0"/>
        </c:dLbls>
        <c:marker val="1"/>
        <c:smooth val="0"/>
        <c:axId val="406546608"/>
        <c:axId val="406547000"/>
      </c:lineChart>
      <c:catAx>
        <c:axId val="40654660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06547000"/>
        <c:crosses val="autoZero"/>
        <c:auto val="1"/>
        <c:lblAlgn val="ctr"/>
        <c:lblOffset val="100"/>
        <c:noMultiLvlLbl val="0"/>
      </c:catAx>
      <c:valAx>
        <c:axId val="40654700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406546608"/>
        <c:crosses val="autoZero"/>
        <c:crossBetween val="between"/>
      </c:valAx>
      <c:spPr>
        <a:noFill/>
        <a:ln>
          <a:noFill/>
        </a:ln>
        <a:effectLst/>
      </c:spPr>
    </c:plotArea>
    <c:plotVisOnly val="1"/>
    <c:dispBlanksAs val="gap"/>
    <c:showDLblsOverMax val="0"/>
  </c:chart>
  <c:spPr>
    <a:solidFill>
      <a:schemeClr val="accent1">
        <a:lumMod val="20000"/>
        <a:lumOff val="80000"/>
      </a:schemeClr>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505201" y="0"/>
            <a:ext cx="3038475" cy="465138"/>
          </a:xfrm>
          <a:prstGeom prst="rect">
            <a:avLst/>
          </a:prstGeom>
        </p:spPr>
        <p:txBody>
          <a:bodyPr vert="horz" lIns="91391" tIns="45696" rIns="91391" bIns="45696" rtlCol="0"/>
          <a:lstStyle>
            <a:lvl1pPr algn="l">
              <a:defRPr sz="1200"/>
            </a:lvl1pPr>
          </a:lstStyle>
          <a:p>
            <a:pPr algn="r"/>
            <a:r>
              <a:rPr lang="en-US" dirty="0" smtClean="0"/>
              <a:t>2014 CU*Answers Leadership Conference</a:t>
            </a:r>
            <a:br>
              <a:rPr lang="en-US" dirty="0" smtClean="0"/>
            </a:br>
            <a:r>
              <a:rPr lang="en-US" dirty="0" smtClean="0"/>
              <a:t>June 18, 2014</a:t>
            </a:r>
            <a:endParaRPr lang="en-US" dirty="0"/>
          </a:p>
        </p:txBody>
      </p:sp>
      <p:sp>
        <p:nvSpPr>
          <p:cNvPr id="5" name="Slide Number Placeholder 4"/>
          <p:cNvSpPr>
            <a:spLocks noGrp="1"/>
          </p:cNvSpPr>
          <p:nvPr>
            <p:ph type="sldNum" sz="quarter" idx="3"/>
          </p:nvPr>
        </p:nvSpPr>
        <p:spPr>
          <a:xfrm>
            <a:off x="2" y="8829675"/>
            <a:ext cx="7008815" cy="465138"/>
          </a:xfrm>
          <a:prstGeom prst="rect">
            <a:avLst/>
          </a:prstGeom>
        </p:spPr>
        <p:txBody>
          <a:bodyPr vert="horz" lIns="91391" tIns="45696" rIns="91391" bIns="45696" rtlCol="0" anchor="b"/>
          <a:lstStyle>
            <a:lvl1pPr algn="r">
              <a:defRPr sz="1200"/>
            </a:lvl1pPr>
          </a:lstStyle>
          <a:p>
            <a:pPr algn="ctr"/>
            <a:fld id="{392795B2-9870-457B-A3EE-71A8E0E28A58}" type="slidenum">
              <a:rPr lang="en-US" smtClean="0"/>
              <a:pPr algn="ctr"/>
              <a:t>‹#›</a:t>
            </a:fld>
            <a:endParaRPr lang="en-US"/>
          </a:p>
        </p:txBody>
      </p:sp>
    </p:spTree>
    <p:extLst>
      <p:ext uri="{BB962C8B-B14F-4D97-AF65-F5344CB8AC3E}">
        <p14:creationId xmlns:p14="http://schemas.microsoft.com/office/powerpoint/2010/main" val="1728511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28" tIns="46564" rIns="93128" bIns="46564"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28" tIns="46564" rIns="93128" bIns="46564" rtlCol="0"/>
          <a:lstStyle>
            <a:lvl1pPr algn="r">
              <a:defRPr sz="1200"/>
            </a:lvl1pPr>
          </a:lstStyle>
          <a:p>
            <a:fld id="{FDE60ADF-A9C5-4D06-AFE3-69BD26F4B9CB}" type="datetimeFigureOut">
              <a:rPr lang="en-US" smtClean="0"/>
              <a:pPr/>
              <a:t>6/17/2014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28" tIns="46564" rIns="93128" bIns="46564"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28" tIns="46564" rIns="93128" bIns="4656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037840" cy="464820"/>
          </a:xfrm>
          <a:prstGeom prst="rect">
            <a:avLst/>
          </a:prstGeom>
        </p:spPr>
        <p:txBody>
          <a:bodyPr vert="horz" lIns="93128" tIns="46564" rIns="93128" bIns="4656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28" tIns="46564" rIns="93128" bIns="46564" rtlCol="0" anchor="b"/>
          <a:lstStyle>
            <a:lvl1pPr algn="r">
              <a:defRPr sz="1200"/>
            </a:lvl1pPr>
          </a:lstStyle>
          <a:p>
            <a:fld id="{3BAC78EC-29F2-4240-AB84-045048596FA7}" type="slidenum">
              <a:rPr lang="en-US" smtClean="0"/>
              <a:pPr/>
              <a:t>‹#›</a:t>
            </a:fld>
            <a:endParaRPr lang="en-US"/>
          </a:p>
        </p:txBody>
      </p:sp>
    </p:spTree>
    <p:extLst>
      <p:ext uri="{BB962C8B-B14F-4D97-AF65-F5344CB8AC3E}">
        <p14:creationId xmlns:p14="http://schemas.microsoft.com/office/powerpoint/2010/main" val="3967070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endParaRPr lang="en-US" sz="1500" dirty="0"/>
          </a:p>
        </p:txBody>
      </p:sp>
      <p:sp>
        <p:nvSpPr>
          <p:cNvPr id="4" name="Slide Number Placeholder 3"/>
          <p:cNvSpPr>
            <a:spLocks noGrp="1"/>
          </p:cNvSpPr>
          <p:nvPr>
            <p:ph type="sldNum" sz="quarter" idx="10"/>
          </p:nvPr>
        </p:nvSpPr>
        <p:spPr/>
        <p:txBody>
          <a:bodyPr/>
          <a:lstStyle/>
          <a:p>
            <a:fld id="{3BAC78EC-29F2-4240-AB84-045048596FA7}" type="slidenum">
              <a:rPr lang="en-US" smtClean="0"/>
              <a:pPr/>
              <a:t>1</a:t>
            </a:fld>
            <a:endParaRPr lang="en-US" dirty="0"/>
          </a:p>
        </p:txBody>
      </p:sp>
    </p:spTree>
    <p:extLst>
      <p:ext uri="{BB962C8B-B14F-4D97-AF65-F5344CB8AC3E}">
        <p14:creationId xmlns:p14="http://schemas.microsoft.com/office/powerpoint/2010/main" val="2362485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C78EC-29F2-4240-AB84-045048596FA7}" type="slidenum">
              <a:rPr lang="en-US" smtClean="0"/>
              <a:pPr/>
              <a:t>142</a:t>
            </a:fld>
            <a:endParaRPr lang="en-US"/>
          </a:p>
        </p:txBody>
      </p:sp>
    </p:spTree>
    <p:extLst>
      <p:ext uri="{BB962C8B-B14F-4D97-AF65-F5344CB8AC3E}">
        <p14:creationId xmlns:p14="http://schemas.microsoft.com/office/powerpoint/2010/main" val="1678055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endParaRPr lang="en-US" sz="1500" dirty="0"/>
          </a:p>
        </p:txBody>
      </p:sp>
      <p:sp>
        <p:nvSpPr>
          <p:cNvPr id="4" name="Slide Number Placeholder 3"/>
          <p:cNvSpPr>
            <a:spLocks noGrp="1"/>
          </p:cNvSpPr>
          <p:nvPr>
            <p:ph type="sldNum" sz="quarter" idx="10"/>
          </p:nvPr>
        </p:nvSpPr>
        <p:spPr/>
        <p:txBody>
          <a:bodyPr/>
          <a:lstStyle/>
          <a:p>
            <a:fld id="{3BAC78EC-29F2-4240-AB84-045048596FA7}" type="slidenum">
              <a:rPr lang="en-US" smtClean="0"/>
              <a:pPr/>
              <a:t>160</a:t>
            </a:fld>
            <a:endParaRPr lang="en-US" dirty="0"/>
          </a:p>
        </p:txBody>
      </p:sp>
    </p:spTree>
    <p:extLst>
      <p:ext uri="{BB962C8B-B14F-4D97-AF65-F5344CB8AC3E}">
        <p14:creationId xmlns:p14="http://schemas.microsoft.com/office/powerpoint/2010/main" val="1422340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C78EC-29F2-4240-AB84-045048596FA7}" type="slidenum">
              <a:rPr lang="en-US" smtClean="0"/>
              <a:pPr/>
              <a:t>3</a:t>
            </a:fld>
            <a:endParaRPr lang="en-US"/>
          </a:p>
        </p:txBody>
      </p:sp>
    </p:spTree>
    <p:extLst>
      <p:ext uri="{BB962C8B-B14F-4D97-AF65-F5344CB8AC3E}">
        <p14:creationId xmlns:p14="http://schemas.microsoft.com/office/powerpoint/2010/main" val="3863123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91BBB1-286B-41E0-84DD-0CCBE685F37B}" type="slidenum">
              <a:rPr lang="en-US"/>
              <a:pPr/>
              <a:t>4</a:t>
            </a:fld>
            <a:endParaRPr lang="en-US"/>
          </a:p>
        </p:txBody>
      </p:sp>
      <p:sp>
        <p:nvSpPr>
          <p:cNvPr id="622594" name="Rectangle 2"/>
          <p:cNvSpPr>
            <a:spLocks noGrp="1" noRot="1" noChangeAspect="1" noChangeArrowheads="1" noTextEdit="1"/>
          </p:cNvSpPr>
          <p:nvPr>
            <p:ph type="sldImg"/>
          </p:nvPr>
        </p:nvSpPr>
        <p:spPr>
          <a:xfrm>
            <a:off x="407988" y="696913"/>
            <a:ext cx="6194425" cy="3484562"/>
          </a:xfrm>
          <a:ln/>
        </p:spPr>
      </p:sp>
      <p:sp>
        <p:nvSpPr>
          <p:cNvPr id="6225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18045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E7D2D8-A342-4DF9-8FA1-9D425004F92C}" type="slidenum">
              <a:rPr lang="en-US"/>
              <a:pPr/>
              <a:t>5</a:t>
            </a:fld>
            <a:endParaRPr lang="en-US"/>
          </a:p>
        </p:txBody>
      </p:sp>
      <p:sp>
        <p:nvSpPr>
          <p:cNvPr id="628738" name="Rectangle 2"/>
          <p:cNvSpPr>
            <a:spLocks noGrp="1" noRot="1" noChangeAspect="1" noChangeArrowheads="1" noTextEdit="1"/>
          </p:cNvSpPr>
          <p:nvPr>
            <p:ph type="sldImg"/>
          </p:nvPr>
        </p:nvSpPr>
        <p:spPr>
          <a:xfrm>
            <a:off x="407988" y="696913"/>
            <a:ext cx="6194425" cy="3484562"/>
          </a:xfrm>
          <a:ln/>
        </p:spPr>
      </p:sp>
      <p:sp>
        <p:nvSpPr>
          <p:cNvPr id="628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83332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52ADAF-2E16-4690-88D9-8FF025BF6B91}" type="slidenum">
              <a:rPr lang="en-US"/>
              <a:pPr/>
              <a:t>6</a:t>
            </a:fld>
            <a:endParaRPr lang="en-US"/>
          </a:p>
        </p:txBody>
      </p:sp>
      <p:sp>
        <p:nvSpPr>
          <p:cNvPr id="624642" name="Rectangle 2"/>
          <p:cNvSpPr>
            <a:spLocks noGrp="1" noRot="1" noChangeAspect="1" noChangeArrowheads="1" noTextEdit="1"/>
          </p:cNvSpPr>
          <p:nvPr>
            <p:ph type="sldImg"/>
          </p:nvPr>
        </p:nvSpPr>
        <p:spPr>
          <a:xfrm>
            <a:off x="407988" y="696913"/>
            <a:ext cx="6194425" cy="3484562"/>
          </a:xfrm>
          <a:ln/>
        </p:spPr>
      </p:sp>
      <p:sp>
        <p:nvSpPr>
          <p:cNvPr id="624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33328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C78EC-29F2-4240-AB84-045048596FA7}" type="slidenum">
              <a:rPr lang="en-US" smtClean="0"/>
              <a:pPr/>
              <a:t>26</a:t>
            </a:fld>
            <a:endParaRPr lang="en-US"/>
          </a:p>
        </p:txBody>
      </p:sp>
    </p:spTree>
    <p:extLst>
      <p:ext uri="{BB962C8B-B14F-4D97-AF65-F5344CB8AC3E}">
        <p14:creationId xmlns:p14="http://schemas.microsoft.com/office/powerpoint/2010/main" val="3389392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C78EC-29F2-4240-AB84-045048596FA7}" type="slidenum">
              <a:rPr lang="en-US" smtClean="0"/>
              <a:pPr/>
              <a:t>27</a:t>
            </a:fld>
            <a:endParaRPr lang="en-US"/>
          </a:p>
        </p:txBody>
      </p:sp>
    </p:spTree>
    <p:extLst>
      <p:ext uri="{BB962C8B-B14F-4D97-AF65-F5344CB8AC3E}">
        <p14:creationId xmlns:p14="http://schemas.microsoft.com/office/powerpoint/2010/main" val="121204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C78EC-29F2-4240-AB84-045048596FA7}" type="slidenum">
              <a:rPr lang="en-US" smtClean="0"/>
              <a:pPr/>
              <a:t>30</a:t>
            </a:fld>
            <a:endParaRPr lang="en-US"/>
          </a:p>
        </p:txBody>
      </p:sp>
    </p:spTree>
    <p:extLst>
      <p:ext uri="{BB962C8B-B14F-4D97-AF65-F5344CB8AC3E}">
        <p14:creationId xmlns:p14="http://schemas.microsoft.com/office/powerpoint/2010/main" val="100936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C78EC-29F2-4240-AB84-045048596FA7}" type="slidenum">
              <a:rPr lang="en-US" smtClean="0"/>
              <a:pPr/>
              <a:t>125</a:t>
            </a:fld>
            <a:endParaRPr lang="en-US"/>
          </a:p>
        </p:txBody>
      </p:sp>
    </p:spTree>
    <p:extLst>
      <p:ext uri="{BB962C8B-B14F-4D97-AF65-F5344CB8AC3E}">
        <p14:creationId xmlns:p14="http://schemas.microsoft.com/office/powerpoint/2010/main" val="34192197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Master" Target="../slideMasters/slideMaster6.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Master" Target="../slideMasters/slideMaster6.xml"/><Relationship Id="rId4" Type="http://schemas.openxmlformats.org/officeDocument/2006/relationships/image" Target="../media/image37.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Master" Target="../slideMasters/slideMaster7.xml"/><Relationship Id="rId5" Type="http://schemas.openxmlformats.org/officeDocument/2006/relationships/image" Target="../media/image40.png"/><Relationship Id="rId4"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4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Master" Target="../slideMasters/slideMaster8.xml"/><Relationship Id="rId4" Type="http://schemas.openxmlformats.org/officeDocument/2006/relationships/image" Target="../media/image45.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Master" Target="../slideMasters/slideMaster8.xml"/><Relationship Id="rId4" Type="http://schemas.openxmlformats.org/officeDocument/2006/relationships/image" Target="../media/image4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p:cNvSpPr/>
          <p:nvPr userDrawn="1"/>
        </p:nvSpPr>
        <p:spPr bwMode="auto">
          <a:xfrm>
            <a:off x="537636" y="533400"/>
            <a:ext cx="9144000" cy="6477000"/>
          </a:xfrm>
          <a:prstGeom prst="rect">
            <a:avLst/>
          </a:prstGeom>
          <a:ln>
            <a:headEnd type="none" w="med" len="med"/>
            <a:tailEnd type="none" w="med" len="med"/>
          </a:ln>
          <a:effectLst>
            <a:outerShdw blurRad="63500" sx="102000" sy="102000" algn="ctr"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r="34518"/>
          <a:stretch/>
        </p:blipFill>
        <p:spPr>
          <a:xfrm>
            <a:off x="8915400" y="1752600"/>
            <a:ext cx="3276600" cy="3127375"/>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3" y="1302960"/>
            <a:ext cx="12192000" cy="1120140"/>
          </a:xfrm>
          <a:prstGeom prst="rect">
            <a:avLst/>
          </a:prstGeom>
        </p:spPr>
      </p:pic>
      <p:sp>
        <p:nvSpPr>
          <p:cNvPr id="43010" name="Rectangle 2"/>
          <p:cNvSpPr>
            <a:spLocks noGrp="1" noChangeArrowheads="1"/>
          </p:cNvSpPr>
          <p:nvPr>
            <p:ph type="ctrTitle"/>
          </p:nvPr>
        </p:nvSpPr>
        <p:spPr>
          <a:xfrm>
            <a:off x="711200" y="2724150"/>
            <a:ext cx="7721600" cy="1447800"/>
          </a:xfrm>
        </p:spPr>
        <p:txBody>
          <a:bodyPr/>
          <a:lstStyle>
            <a:lvl1pPr>
              <a:defRPr sz="4000" b="1">
                <a:solidFill>
                  <a:schemeClr val="bg1"/>
                </a:solidFill>
                <a:effectLst>
                  <a:outerShdw blurRad="38100" dist="38100" dir="2700000" algn="tl">
                    <a:srgbClr val="000000">
                      <a:alpha val="43137"/>
                    </a:srgbClr>
                  </a:outerShdw>
                </a:effectLst>
              </a:defRPr>
            </a:lvl1pPr>
          </a:lstStyle>
          <a:p>
            <a:pPr lvl="0"/>
            <a:r>
              <a:rPr lang="en-US" noProof="0" dirty="0" smtClean="0"/>
              <a:t>Click to edit Master title style</a:t>
            </a:r>
          </a:p>
        </p:txBody>
      </p:sp>
      <p:sp>
        <p:nvSpPr>
          <p:cNvPr id="43011" name="Rectangle 3"/>
          <p:cNvSpPr>
            <a:spLocks noGrp="1" noChangeArrowheads="1"/>
          </p:cNvSpPr>
          <p:nvPr>
            <p:ph type="subTitle" idx="1"/>
          </p:nvPr>
        </p:nvSpPr>
        <p:spPr>
          <a:xfrm>
            <a:off x="711200" y="4419600"/>
            <a:ext cx="7010400" cy="2209800"/>
          </a:xfrm>
        </p:spPr>
        <p:txBody>
          <a:bodyPr/>
          <a:lstStyle>
            <a:lvl1pPr marL="0" indent="0">
              <a:buFont typeface="Monotype Sorts" pitchFamily="2" charset="2"/>
              <a:buNone/>
              <a:defRPr sz="2000" b="1">
                <a:solidFill>
                  <a:schemeClr val="bg1"/>
                </a:solidFill>
                <a:latin typeface="+mn-lt"/>
              </a:defRPr>
            </a:lvl1pPr>
          </a:lstStyle>
          <a:p>
            <a:pPr lvl="0"/>
            <a:r>
              <a:rPr lang="en-US" noProof="0" dirty="0" smtClean="0"/>
              <a:t>Click to edit Master subtitle style</a:t>
            </a:r>
          </a:p>
        </p:txBody>
      </p:sp>
      <p:pic>
        <p:nvPicPr>
          <p:cNvPr id="30" name="Picture 29"/>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b="55556"/>
          <a:stretch/>
        </p:blipFill>
        <p:spPr>
          <a:xfrm>
            <a:off x="68606" y="364893"/>
            <a:ext cx="1143000" cy="304800"/>
          </a:xfrm>
          <a:prstGeom prst="rect">
            <a:avLst/>
          </a:prstGeom>
        </p:spPr>
      </p:pic>
      <p:pic>
        <p:nvPicPr>
          <p:cNvPr id="31" name="Picture 30"/>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b="55556"/>
          <a:stretch/>
        </p:blipFill>
        <p:spPr>
          <a:xfrm>
            <a:off x="1418640" y="395735"/>
            <a:ext cx="1143000" cy="304800"/>
          </a:xfrm>
          <a:prstGeom prst="rect">
            <a:avLst/>
          </a:prstGeom>
        </p:spPr>
      </p:pic>
      <p:pic>
        <p:nvPicPr>
          <p:cNvPr id="32" name="Picture 31"/>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b="55556"/>
          <a:stretch/>
        </p:blipFill>
        <p:spPr>
          <a:xfrm>
            <a:off x="2808597" y="343793"/>
            <a:ext cx="1143000" cy="304800"/>
          </a:xfrm>
          <a:prstGeom prst="rect">
            <a:avLst/>
          </a:prstGeom>
        </p:spPr>
      </p:pic>
      <p:pic>
        <p:nvPicPr>
          <p:cNvPr id="33" name="Picture 32"/>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b="55556"/>
          <a:stretch/>
        </p:blipFill>
        <p:spPr>
          <a:xfrm>
            <a:off x="4236163" y="357054"/>
            <a:ext cx="1143000" cy="304800"/>
          </a:xfrm>
          <a:prstGeom prst="rect">
            <a:avLst/>
          </a:prstGeom>
        </p:spPr>
      </p:pic>
      <p:pic>
        <p:nvPicPr>
          <p:cNvPr id="34" name="Picture 33"/>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b="56332"/>
          <a:stretch/>
        </p:blipFill>
        <p:spPr>
          <a:xfrm rot="917920">
            <a:off x="5592243" y="413909"/>
            <a:ext cx="1143000" cy="304800"/>
          </a:xfrm>
          <a:prstGeom prst="rect">
            <a:avLst/>
          </a:prstGeom>
        </p:spPr>
      </p:pic>
      <p:pic>
        <p:nvPicPr>
          <p:cNvPr id="35" name="Picture 34"/>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5556"/>
          <a:stretch/>
        </p:blipFill>
        <p:spPr>
          <a:xfrm rot="1501396">
            <a:off x="6467124" y="1189553"/>
            <a:ext cx="1143000" cy="304800"/>
          </a:xfrm>
          <a:prstGeom prst="rect">
            <a:avLst/>
          </a:prstGeom>
        </p:spPr>
      </p:pic>
      <p:pic>
        <p:nvPicPr>
          <p:cNvPr id="36" name="Picture 35"/>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b="55556"/>
          <a:stretch/>
        </p:blipFill>
        <p:spPr>
          <a:xfrm rot="2552428">
            <a:off x="8415666" y="2093869"/>
            <a:ext cx="1143000" cy="304800"/>
          </a:xfrm>
          <a:prstGeom prst="rect">
            <a:avLst/>
          </a:prstGeom>
        </p:spPr>
      </p:pic>
      <p:pic>
        <p:nvPicPr>
          <p:cNvPr id="37" name="Picture 36"/>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b="55556"/>
          <a:stretch/>
        </p:blipFill>
        <p:spPr>
          <a:xfrm rot="2178511">
            <a:off x="9174797" y="3291833"/>
            <a:ext cx="1143000" cy="304800"/>
          </a:xfrm>
          <a:prstGeom prst="rect">
            <a:avLst/>
          </a:prstGeom>
        </p:spPr>
      </p:pic>
      <p:pic>
        <p:nvPicPr>
          <p:cNvPr id="38" name="Picture 37"/>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b="55556"/>
          <a:stretch/>
        </p:blipFill>
        <p:spPr>
          <a:xfrm rot="2242829">
            <a:off x="10335589" y="4407673"/>
            <a:ext cx="1143000" cy="304800"/>
          </a:xfrm>
          <a:prstGeom prst="rect">
            <a:avLst/>
          </a:prstGeom>
        </p:spPr>
      </p:pic>
      <p:pic>
        <p:nvPicPr>
          <p:cNvPr id="39" name="Picture 38"/>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b="55556"/>
          <a:stretch/>
        </p:blipFill>
        <p:spPr>
          <a:xfrm rot="2057955">
            <a:off x="11184044" y="5441863"/>
            <a:ext cx="1143000" cy="304800"/>
          </a:xfrm>
          <a:prstGeom prst="rect">
            <a:avLst/>
          </a:prstGeom>
        </p:spPr>
      </p:pic>
      <p:pic>
        <p:nvPicPr>
          <p:cNvPr id="40" name="Picture 39"/>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5556"/>
          <a:stretch/>
        </p:blipFill>
        <p:spPr>
          <a:xfrm>
            <a:off x="-95131" y="779231"/>
            <a:ext cx="1143000" cy="304800"/>
          </a:xfrm>
          <a:prstGeom prst="rect">
            <a:avLst/>
          </a:prstGeom>
        </p:spPr>
      </p:pic>
      <p:pic>
        <p:nvPicPr>
          <p:cNvPr id="41" name="Picture 40"/>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5556"/>
          <a:stretch/>
        </p:blipFill>
        <p:spPr>
          <a:xfrm>
            <a:off x="1266781" y="731461"/>
            <a:ext cx="1143000" cy="304800"/>
          </a:xfrm>
          <a:prstGeom prst="rect">
            <a:avLst/>
          </a:prstGeom>
        </p:spPr>
      </p:pic>
      <p:pic>
        <p:nvPicPr>
          <p:cNvPr id="42" name="Picture 41"/>
          <p:cNvPicPr>
            <a:picLocks noChangeAspect="1"/>
          </p:cNvPicPr>
          <p:nvPr userDrawn="1"/>
        </p:nvPicPr>
        <p:blipFill rotWithShape="1">
          <a:blip r:embed="rId6" cstate="print">
            <a:biLevel thresh="25000"/>
            <a:extLst>
              <a:ext uri="{28A0092B-C50C-407E-A947-70E740481C1C}">
                <a14:useLocalDpi xmlns:a14="http://schemas.microsoft.com/office/drawing/2010/main" val="0"/>
              </a:ext>
            </a:extLst>
          </a:blip>
          <a:srcRect t="57082"/>
          <a:stretch/>
        </p:blipFill>
        <p:spPr>
          <a:xfrm>
            <a:off x="2719371" y="731461"/>
            <a:ext cx="1143000" cy="304800"/>
          </a:xfrm>
          <a:prstGeom prst="rect">
            <a:avLst/>
          </a:prstGeom>
        </p:spPr>
      </p:pic>
      <p:pic>
        <p:nvPicPr>
          <p:cNvPr id="43" name="Picture 42"/>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44444"/>
          <a:stretch/>
        </p:blipFill>
        <p:spPr>
          <a:xfrm>
            <a:off x="4032362" y="638513"/>
            <a:ext cx="1143000" cy="381000"/>
          </a:xfrm>
          <a:prstGeom prst="rect">
            <a:avLst/>
          </a:prstGeom>
        </p:spPr>
      </p:pic>
      <p:pic>
        <p:nvPicPr>
          <p:cNvPr id="44" name="Picture 43"/>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44444"/>
          <a:stretch/>
        </p:blipFill>
        <p:spPr>
          <a:xfrm rot="759510">
            <a:off x="5452780" y="771620"/>
            <a:ext cx="1143000" cy="381000"/>
          </a:xfrm>
          <a:prstGeom prst="rect">
            <a:avLst/>
          </a:prstGeom>
        </p:spPr>
      </p:pic>
      <p:pic>
        <p:nvPicPr>
          <p:cNvPr id="45" name="Picture 44"/>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b="55556"/>
          <a:stretch/>
        </p:blipFill>
        <p:spPr>
          <a:xfrm rot="1936351">
            <a:off x="6835635" y="794316"/>
            <a:ext cx="1143000" cy="304800"/>
          </a:xfrm>
          <a:prstGeom prst="rect">
            <a:avLst/>
          </a:prstGeom>
        </p:spPr>
      </p:pic>
      <p:pic>
        <p:nvPicPr>
          <p:cNvPr id="46" name="Picture 45"/>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5556"/>
          <a:stretch/>
        </p:blipFill>
        <p:spPr>
          <a:xfrm rot="2109005">
            <a:off x="7895258" y="1936946"/>
            <a:ext cx="1143000" cy="304800"/>
          </a:xfrm>
          <a:prstGeom prst="rect">
            <a:avLst/>
          </a:prstGeom>
        </p:spPr>
      </p:pic>
      <p:pic>
        <p:nvPicPr>
          <p:cNvPr id="47" name="Picture 46"/>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5556"/>
          <a:stretch/>
        </p:blipFill>
        <p:spPr>
          <a:xfrm rot="2178511">
            <a:off x="8886304" y="3149405"/>
            <a:ext cx="1143000" cy="304800"/>
          </a:xfrm>
          <a:prstGeom prst="rect">
            <a:avLst/>
          </a:prstGeom>
        </p:spPr>
      </p:pic>
      <p:pic>
        <p:nvPicPr>
          <p:cNvPr id="48" name="Picture 47"/>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t="55556"/>
          <a:stretch/>
        </p:blipFill>
        <p:spPr>
          <a:xfrm rot="1668815">
            <a:off x="9795756" y="4421200"/>
            <a:ext cx="1143000" cy="304800"/>
          </a:xfrm>
          <a:prstGeom prst="rect">
            <a:avLst/>
          </a:prstGeom>
        </p:spPr>
      </p:pic>
      <p:pic>
        <p:nvPicPr>
          <p:cNvPr id="49" name="Picture 48"/>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t="55556"/>
          <a:stretch/>
        </p:blipFill>
        <p:spPr>
          <a:xfrm rot="2057955">
            <a:off x="10812222" y="5582714"/>
            <a:ext cx="1143000" cy="304800"/>
          </a:xfrm>
          <a:prstGeom prst="rect">
            <a:avLst/>
          </a:prstGeom>
        </p:spPr>
      </p:pic>
    </p:spTree>
  </p:cSld>
  <p:clrMapOvr>
    <a:masterClrMapping/>
  </p:clrMapOvr>
  <p:transition spd="slow">
    <p:cover dir="l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76400"/>
            <a:ext cx="5386917" cy="639762"/>
          </a:xfrm>
          <a:solidFill>
            <a:schemeClr val="accent2">
              <a:lumMod val="20000"/>
              <a:lumOff val="80000"/>
            </a:schemeClr>
          </a:solidFill>
        </p:spPr>
        <p:txBody>
          <a:bodyPr anchor="b"/>
          <a:lstStyle>
            <a:lvl1pPr marL="0" indent="0">
              <a:buNone/>
              <a:defRPr lang="en-US" sz="2000" b="0" dirty="0" smtClean="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316162"/>
            <a:ext cx="5386917" cy="3951288"/>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676400"/>
            <a:ext cx="5389033" cy="639762"/>
          </a:xfrm>
          <a:solidFill>
            <a:schemeClr val="accent3">
              <a:lumMod val="20000"/>
              <a:lumOff val="80000"/>
            </a:schemeClr>
          </a:solidFill>
        </p:spPr>
        <p:txBody>
          <a:bodyPr anchor="b"/>
          <a:lstStyle>
            <a:lvl1pPr marL="0" indent="0">
              <a:buNone/>
              <a:defRPr lang="en-US" sz="2000" b="0" dirty="0" smtClean="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316162"/>
            <a:ext cx="5389033" cy="3951288"/>
          </a:xfrm>
        </p:spPr>
        <p:txBody>
          <a:bodyPr/>
          <a:lstStyle>
            <a:lvl1pPr>
              <a:defRPr lang="en-US" dirty="0" smtClean="0"/>
            </a:lvl1pPr>
            <a:lvl2pPr>
              <a:defRPr lang="en-US" smtClean="0"/>
            </a:lvl2pPr>
            <a:lvl3pPr>
              <a:defRPr lang="en-US" smtClean="0"/>
            </a:lvl3pPr>
            <a:lvl4pPr>
              <a:defRPr lang="en-US" dirty="0" smtClean="0"/>
            </a:lvl4pPr>
            <a:lvl5pPr>
              <a:defRPr lang="en-US" dirty="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2"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3"/>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1"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2331369704"/>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851321608"/>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76400"/>
            <a:ext cx="5350933"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63734" y="1676400"/>
            <a:ext cx="5418666"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2432226813"/>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and Graphic">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1" y="1676400"/>
            <a:ext cx="4800600"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Picture Placeholder 4"/>
          <p:cNvSpPr>
            <a:spLocks noGrp="1"/>
          </p:cNvSpPr>
          <p:nvPr>
            <p:ph type="pic" sz="quarter" idx="15"/>
          </p:nvPr>
        </p:nvSpPr>
        <p:spPr>
          <a:xfrm>
            <a:off x="5791200" y="304800"/>
            <a:ext cx="5791200" cy="6400800"/>
          </a:xfrm>
        </p:spPr>
        <p:txBody>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83257754"/>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a:lvl1pPr>
          </a:lstStyle>
          <a:p>
            <a:r>
              <a:rPr lang="en-US" smtClean="0"/>
              <a:t>Click to edit Master title style</a:t>
            </a:r>
            <a:endParaRPr lang="en-US"/>
          </a:p>
        </p:txBody>
      </p:sp>
      <p:sp>
        <p:nvSpPr>
          <p:cNvPr id="3" name="Content Placeholder 2"/>
          <p:cNvSpPr>
            <a:spLocks noGrp="1"/>
          </p:cNvSpPr>
          <p:nvPr>
            <p:ph sz="half" idx="1"/>
          </p:nvPr>
        </p:nvSpPr>
        <p:spPr>
          <a:xfrm>
            <a:off x="609600" y="1676400"/>
            <a:ext cx="3428999"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19600" y="1676400"/>
            <a:ext cx="3429000"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Content Placeholder 3"/>
          <p:cNvSpPr>
            <a:spLocks noGrp="1"/>
          </p:cNvSpPr>
          <p:nvPr>
            <p:ph sz="half" idx="14"/>
          </p:nvPr>
        </p:nvSpPr>
        <p:spPr>
          <a:xfrm>
            <a:off x="8153401" y="1676400"/>
            <a:ext cx="3428999"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5"/>
          <p:cNvSpPr>
            <a:spLocks noGrp="1"/>
          </p:cNvSpPr>
          <p:nvPr>
            <p:ph type="body" sz="quarter" idx="15"/>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2835913225"/>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Wrap for 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a:lvl1pPr>
          </a:lstStyle>
          <a:p>
            <a:r>
              <a:rPr lang="en-US" smtClean="0"/>
              <a:t>Click to edit Master title style</a:t>
            </a:r>
            <a:endParaRPr lang="en-US"/>
          </a:p>
        </p:txBody>
      </p:sp>
      <p:sp>
        <p:nvSpPr>
          <p:cNvPr id="3" name="Content Placeholder 2"/>
          <p:cNvSpPr>
            <a:spLocks noGrp="1"/>
          </p:cNvSpPr>
          <p:nvPr>
            <p:ph sz="half" idx="1"/>
          </p:nvPr>
        </p:nvSpPr>
        <p:spPr>
          <a:xfrm>
            <a:off x="609600" y="1676400"/>
            <a:ext cx="10972800" cy="24384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09600" y="4191000"/>
            <a:ext cx="10972800" cy="18669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0"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578278636"/>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76400"/>
            <a:ext cx="5386917" cy="639762"/>
          </a:xfrm>
          <a:solidFill>
            <a:schemeClr val="accent1">
              <a:lumMod val="20000"/>
              <a:lumOff val="80000"/>
            </a:schemeClr>
          </a:solidFill>
        </p:spPr>
        <p:txBody>
          <a:bodyPr anchor="b"/>
          <a:lstStyle>
            <a:lvl1pPr marL="0" indent="0">
              <a:buNone/>
              <a:defRPr lang="en-US" sz="2000" b="0" dirty="0" smtClean="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316162"/>
            <a:ext cx="5386917" cy="3951288"/>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676400"/>
            <a:ext cx="5389033" cy="639762"/>
          </a:xfrm>
          <a:solidFill>
            <a:schemeClr val="accent2">
              <a:lumMod val="20000"/>
              <a:lumOff val="80000"/>
            </a:schemeClr>
          </a:solidFill>
        </p:spPr>
        <p:txBody>
          <a:bodyPr anchor="b"/>
          <a:lstStyle>
            <a:lvl1pPr marL="0" indent="0">
              <a:buNone/>
              <a:defRPr lang="en-US" sz="2000" b="0" dirty="0" smtClean="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316162"/>
            <a:ext cx="5389033" cy="3951288"/>
          </a:xfrm>
        </p:spPr>
        <p:txBody>
          <a:bodyPr/>
          <a:lstStyle>
            <a:lvl1pPr>
              <a:defRPr lang="en-US" dirty="0" smtClean="0"/>
            </a:lvl1pPr>
            <a:lvl2pPr>
              <a:defRPr lang="en-US" smtClean="0"/>
            </a:lvl2pPr>
            <a:lvl3pPr>
              <a:defRPr lang="en-US" smtClean="0"/>
            </a:lvl3pPr>
            <a:lvl4pPr>
              <a:defRPr lang="en-US" dirty="0" smtClean="0"/>
            </a:lvl4pPr>
            <a:lvl5pPr>
              <a:defRPr lang="en-US" dirty="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2"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1"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1922779667"/>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Comparison_no animati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3917" y="652877"/>
            <a:ext cx="12192000" cy="6215063"/>
          </a:xfrm>
          <a:prstGeom prst="rect">
            <a:avLst/>
          </a:prstGeom>
        </p:spPr>
      </p:pic>
      <p:pic>
        <p:nvPicPr>
          <p:cNvPr id="14" name="Picture 13"/>
          <p:cNvPicPr>
            <a:picLocks noChangeAspect="1"/>
          </p:cNvPicPr>
          <p:nvPr userDrawn="1"/>
        </p:nvPicPr>
        <p:blipFill rotWithShape="1">
          <a:blip r:embed="rId4">
            <a:extLst>
              <a:ext uri="{28A0092B-C50C-407E-A947-70E740481C1C}">
                <a14:useLocalDpi xmlns:a14="http://schemas.microsoft.com/office/drawing/2010/main" val="0"/>
              </a:ext>
            </a:extLst>
          </a:blip>
          <a:srcRect l="39" t="7483" r="-39" b="-544"/>
          <a:stretch/>
        </p:blipFill>
        <p:spPr>
          <a:xfrm>
            <a:off x="-9144" y="1097280"/>
            <a:ext cx="12192000" cy="1042416"/>
          </a:xfrm>
          <a:prstGeom prst="rect">
            <a:avLst/>
          </a:prstGeom>
        </p:spPr>
      </p:pic>
      <p:sp>
        <p:nvSpPr>
          <p:cNvPr id="15" name="Flowchart: Process 14"/>
          <p:cNvSpPr/>
          <p:nvPr userDrawn="1"/>
        </p:nvSpPr>
        <p:spPr bwMode="auto">
          <a:xfrm>
            <a:off x="381000" y="1524000"/>
            <a:ext cx="11430000" cy="5486400"/>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85120" y="196796"/>
            <a:ext cx="1524000" cy="952500"/>
          </a:xfrm>
          <a:prstGeom prst="rect">
            <a:avLst/>
          </a:prstGeom>
        </p:spPr>
      </p:pic>
      <p:sp>
        <p:nvSpPr>
          <p:cNvPr id="17" name="Rectangle 6"/>
          <p:cNvSpPr txBox="1">
            <a:spLocks noChangeArrowheads="1"/>
          </p:cNvSpPr>
          <p:nvPr userDrawn="1"/>
        </p:nvSpPr>
        <p:spPr bwMode="auto">
          <a:xfrm>
            <a:off x="0" y="6248400"/>
            <a:ext cx="1240189"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marL="0" algn="l" defTabSz="914400" rtl="0" eaLnBrk="1" latinLnBrk="0" hangingPunct="1">
              <a:spcBef>
                <a:spcPct val="50000"/>
              </a:spcBef>
              <a:defRPr sz="1400" b="1" kern="1200">
                <a:solidFill>
                  <a:schemeClr val="bg1"/>
                </a:solidFill>
                <a:effectLst/>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4FDF46-4A52-4F2B-8DF0-BB4C40E65B4E}" type="slidenum">
              <a:rPr lang="en-US" smtClean="0"/>
              <a:pPr/>
              <a:t>‹#›</a:t>
            </a:fld>
            <a:endParaRPr lang="en-US" dirty="0"/>
          </a:p>
        </p:txBody>
      </p:sp>
      <p:pic>
        <p:nvPicPr>
          <p:cNvPr id="18" name="Picture 17"/>
          <p:cNvPicPr>
            <a:picLocks noChangeAspect="1"/>
          </p:cNvPicPr>
          <p:nvPr userDrawn="1"/>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t="54667" r="41481"/>
          <a:stretch/>
        </p:blipFill>
        <p:spPr>
          <a:xfrm rot="2130700">
            <a:off x="-251930" y="5794981"/>
            <a:ext cx="747227" cy="347312"/>
          </a:xfrm>
          <a:prstGeom prst="rect">
            <a:avLst/>
          </a:prstGeom>
        </p:spPr>
      </p:pic>
      <p:pic>
        <p:nvPicPr>
          <p:cNvPr id="19" name="Picture 18"/>
          <p:cNvPicPr>
            <a:picLocks noChangeAspect="1"/>
          </p:cNvPicPr>
          <p:nvPr userDrawn="1"/>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l="46743" b="61887"/>
          <a:stretch/>
        </p:blipFill>
        <p:spPr>
          <a:xfrm rot="2130700">
            <a:off x="387252" y="5970426"/>
            <a:ext cx="680023" cy="291994"/>
          </a:xfrm>
          <a:prstGeom prst="rect">
            <a:avLst/>
          </a:prstGeom>
        </p:spPr>
      </p:pic>
      <p:pic>
        <p:nvPicPr>
          <p:cNvPr id="20" name="Picture 19"/>
          <p:cNvPicPr>
            <a:picLocks noChangeAspect="1"/>
          </p:cNvPicPr>
          <p:nvPr userDrawn="1"/>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t="54667" r="41481"/>
          <a:stretch/>
        </p:blipFill>
        <p:spPr>
          <a:xfrm rot="2403522">
            <a:off x="710242" y="6664188"/>
            <a:ext cx="747227" cy="347312"/>
          </a:xfrm>
          <a:prstGeom prst="rect">
            <a:avLst/>
          </a:prstGeom>
        </p:spPr>
      </p:pic>
      <p:pic>
        <p:nvPicPr>
          <p:cNvPr id="21" name="Picture 20"/>
          <p:cNvPicPr>
            <a:picLocks noChangeAspect="1"/>
          </p:cNvPicPr>
          <p:nvPr userDrawn="1"/>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l="46743" b="61887"/>
          <a:stretch/>
        </p:blipFill>
        <p:spPr>
          <a:xfrm rot="2403522">
            <a:off x="1298143" y="6847458"/>
            <a:ext cx="680023" cy="291994"/>
          </a:xfrm>
          <a:prstGeom prst="rect">
            <a:avLst/>
          </a:prstGeom>
        </p:spPr>
      </p:pic>
      <p:pic>
        <p:nvPicPr>
          <p:cNvPr id="22" name="Picture 21"/>
          <p:cNvPicPr>
            <a:picLocks noChangeAspect="1"/>
          </p:cNvPicPr>
          <p:nvPr userDrawn="1"/>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t="54667" r="41481"/>
          <a:stretch/>
        </p:blipFill>
        <p:spPr>
          <a:xfrm rot="19143052">
            <a:off x="11028698" y="6628580"/>
            <a:ext cx="747227" cy="347312"/>
          </a:xfrm>
          <a:prstGeom prst="rect">
            <a:avLst/>
          </a:prstGeom>
        </p:spPr>
      </p:pic>
      <p:pic>
        <p:nvPicPr>
          <p:cNvPr id="23" name="Picture 22"/>
          <p:cNvPicPr>
            <a:picLocks noChangeAspect="1"/>
          </p:cNvPicPr>
          <p:nvPr userDrawn="1"/>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l="46743" b="61887"/>
          <a:stretch/>
        </p:blipFill>
        <p:spPr>
          <a:xfrm rot="19126102">
            <a:off x="11321509" y="6149495"/>
            <a:ext cx="680023" cy="291994"/>
          </a:xfrm>
          <a:prstGeom prst="rect">
            <a:avLst/>
          </a:prstGeom>
        </p:spPr>
      </p:pic>
      <p:pic>
        <p:nvPicPr>
          <p:cNvPr id="24" name="Picture 23"/>
          <p:cNvPicPr>
            <a:picLocks noChangeAspect="1"/>
          </p:cNvPicPr>
          <p:nvPr userDrawn="1"/>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t="54667" r="41481"/>
          <a:stretch/>
        </p:blipFill>
        <p:spPr>
          <a:xfrm rot="18480061">
            <a:off x="11841083" y="6074744"/>
            <a:ext cx="747227" cy="347312"/>
          </a:xfrm>
          <a:prstGeom prst="rect">
            <a:avLst/>
          </a:prstGeom>
        </p:spPr>
      </p:pic>
      <p:sp>
        <p:nvSpPr>
          <p:cNvPr id="3" name="Text Placeholder 2"/>
          <p:cNvSpPr>
            <a:spLocks noGrp="1"/>
          </p:cNvSpPr>
          <p:nvPr>
            <p:ph type="body" idx="1"/>
          </p:nvPr>
        </p:nvSpPr>
        <p:spPr>
          <a:xfrm>
            <a:off x="609600" y="1676400"/>
            <a:ext cx="5386917" cy="639762"/>
          </a:xfrm>
          <a:solidFill>
            <a:schemeClr val="accent1">
              <a:lumMod val="20000"/>
              <a:lumOff val="80000"/>
            </a:schemeClr>
          </a:solidFill>
        </p:spPr>
        <p:txBody>
          <a:bodyPr anchor="b"/>
          <a:lstStyle>
            <a:lvl1pPr marL="0" indent="0">
              <a:buNone/>
              <a:defRPr lang="en-US" sz="2000" b="0" dirty="0" smtClean="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316162"/>
            <a:ext cx="5386917" cy="3951288"/>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676400"/>
            <a:ext cx="5389033" cy="639762"/>
          </a:xfrm>
          <a:solidFill>
            <a:schemeClr val="accent2">
              <a:lumMod val="20000"/>
              <a:lumOff val="80000"/>
            </a:schemeClr>
          </a:solidFill>
        </p:spPr>
        <p:txBody>
          <a:bodyPr anchor="b"/>
          <a:lstStyle>
            <a:lvl1pPr marL="0" indent="0">
              <a:buNone/>
              <a:defRPr lang="en-US" sz="2000" b="0" dirty="0" smtClean="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316162"/>
            <a:ext cx="5389033" cy="3951288"/>
          </a:xfrm>
        </p:spPr>
        <p:txBody>
          <a:bodyPr/>
          <a:lstStyle>
            <a:lvl1pPr>
              <a:defRPr lang="en-US" dirty="0" smtClean="0"/>
            </a:lvl1pPr>
            <a:lvl2pPr>
              <a:defRPr lang="en-US" smtClean="0"/>
            </a:lvl2pPr>
            <a:lvl3pPr>
              <a:defRPr lang="en-US" smtClean="0"/>
            </a:lvl3pPr>
            <a:lvl4pPr>
              <a:defRPr lang="en-US" dirty="0" smtClean="0"/>
            </a:lvl4pPr>
            <a:lvl5pPr>
              <a:defRPr lang="en-US" dirty="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2"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1"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885445808"/>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526149500"/>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Sidebar">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0" y="5553586"/>
            <a:ext cx="12192000" cy="1304414"/>
          </a:xfrm>
          <a:prstGeom prst="rect">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6200000" scaled="1"/>
            <a:tileRect/>
          </a:gradFill>
          <a:ln w="9525" cap="flat" cmpd="sng" algn="ctr">
            <a:solidFill>
              <a:schemeClr val="tx1"/>
            </a:solidFill>
            <a:prstDash val="solid"/>
            <a:round/>
            <a:headEnd type="none" w="med" len="med"/>
            <a:tailEnd type="none" w="med" len="med"/>
          </a:ln>
          <a:effectLst>
            <a:outerShdw blurRad="50800" dist="38100" dir="16200000" rotWithShape="0">
              <a:prstClr val="black">
                <a:alpha val="40000"/>
              </a:prstClr>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00800"/>
            <a:ext cx="12192000" cy="1120140"/>
          </a:xfrm>
          <a:prstGeom prst="rect">
            <a:avLst/>
          </a:prstGeom>
        </p:spPr>
      </p:pic>
      <p:sp>
        <p:nvSpPr>
          <p:cNvPr id="5" name="Content Placeholder 4"/>
          <p:cNvSpPr>
            <a:spLocks noGrp="1"/>
          </p:cNvSpPr>
          <p:nvPr>
            <p:ph sz="quarter" idx="13"/>
          </p:nvPr>
        </p:nvSpPr>
        <p:spPr>
          <a:xfrm>
            <a:off x="508000" y="914400"/>
            <a:ext cx="10769600" cy="4639187"/>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14"/>
          </p:nvPr>
        </p:nvSpPr>
        <p:spPr>
          <a:xfrm>
            <a:off x="7315200" y="5638800"/>
            <a:ext cx="4495800" cy="685800"/>
          </a:xfrm>
        </p:spPr>
        <p:txBody>
          <a:bodyPr anchor="b" anchorCtr="0"/>
          <a:lstStyle>
            <a:lvl1pPr marL="0" indent="0" algn="r">
              <a:spcBef>
                <a:spcPts val="600"/>
              </a:spcBef>
              <a:buNone/>
              <a:defRPr sz="1600" b="1">
                <a:solidFill>
                  <a:schemeClr val="bg1"/>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6" name="Rectangle 15"/>
          <p:cNvSpPr/>
          <p:nvPr userDrawn="1"/>
        </p:nvSpPr>
        <p:spPr bwMode="auto">
          <a:xfrm>
            <a:off x="0" y="5553587"/>
            <a:ext cx="12192000" cy="45719"/>
          </a:xfrm>
          <a:prstGeom prst="rect">
            <a:avLst/>
          </a:prstGeom>
          <a:solidFill>
            <a:schemeClr val="accent1"/>
          </a:solidFill>
          <a:ln w="9525" cap="flat" cmpd="sng" algn="ctr">
            <a:no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11" name="Picture 10"/>
          <p:cNvPicPr>
            <a:picLocks noChangeAspect="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5548336"/>
            <a:ext cx="438556" cy="1130299"/>
          </a:xfrm>
          <a:prstGeom prst="rect">
            <a:avLst/>
          </a:prstGeom>
          <a:effectLst>
            <a:outerShdw blurRad="63500" sx="102000" sy="102000" algn="ctr" rotWithShape="0">
              <a:prstClr val="black">
                <a:alpha val="40000"/>
              </a:prstClr>
            </a:outerShdw>
          </a:effectLst>
        </p:spPr>
      </p:pic>
      <p:sp>
        <p:nvSpPr>
          <p:cNvPr id="22" name="Slide Number Placeholder 3"/>
          <p:cNvSpPr>
            <a:spLocks noGrp="1"/>
          </p:cNvSpPr>
          <p:nvPr>
            <p:ph type="sldNum" sz="quarter" idx="12"/>
          </p:nvPr>
        </p:nvSpPr>
        <p:spPr>
          <a:xfrm>
            <a:off x="207611" y="5791200"/>
            <a:ext cx="1240189" cy="457200"/>
          </a:xfrm>
        </p:spPr>
        <p:txBody>
          <a:bodyPr/>
          <a:lstStyle>
            <a:lvl1pPr>
              <a:defRPr>
                <a:solidFill>
                  <a:schemeClr val="bg1"/>
                </a:solidFill>
              </a:defRPr>
            </a:lvl1pPr>
          </a:lstStyle>
          <a:p>
            <a:fld id="{E54FDF46-4A52-4F2B-8DF0-BB4C40E65B4E}" type="slidenum">
              <a:rPr lang="en-US" smtClean="0"/>
              <a:pPr/>
              <a:t>‹#›</a:t>
            </a:fld>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2943171"/>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Sidebar">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0" y="5553586"/>
            <a:ext cx="12192000" cy="1304414"/>
          </a:xfrm>
          <a:prstGeom prst="rect">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6200000" scaled="1"/>
            <a:tileRect/>
          </a:gradFill>
          <a:ln w="9525" cap="flat" cmpd="sng" algn="ctr">
            <a:solidFill>
              <a:schemeClr val="tx1"/>
            </a:solidFill>
            <a:prstDash val="solid"/>
            <a:round/>
            <a:headEnd type="none" w="med" len="med"/>
            <a:tailEnd type="none" w="med" len="med"/>
          </a:ln>
          <a:effectLst>
            <a:outerShdw blurRad="50800" dist="38100" dir="16200000" rotWithShape="0">
              <a:prstClr val="black">
                <a:alpha val="40000"/>
              </a:prstClr>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00800"/>
            <a:ext cx="12192000" cy="1120140"/>
          </a:xfrm>
          <a:prstGeom prst="rect">
            <a:avLst/>
          </a:prstGeom>
        </p:spPr>
      </p:pic>
      <p:sp>
        <p:nvSpPr>
          <p:cNvPr id="5" name="Content Placeholder 4"/>
          <p:cNvSpPr>
            <a:spLocks noGrp="1"/>
          </p:cNvSpPr>
          <p:nvPr>
            <p:ph sz="quarter" idx="13"/>
          </p:nvPr>
        </p:nvSpPr>
        <p:spPr>
          <a:xfrm>
            <a:off x="508000" y="1251100"/>
            <a:ext cx="10769600" cy="4302488"/>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14"/>
          </p:nvPr>
        </p:nvSpPr>
        <p:spPr>
          <a:xfrm>
            <a:off x="7315200" y="5638800"/>
            <a:ext cx="4495800" cy="685800"/>
          </a:xfrm>
        </p:spPr>
        <p:txBody>
          <a:bodyPr anchor="b" anchorCtr="0"/>
          <a:lstStyle>
            <a:lvl1pPr marL="0" indent="0" algn="r">
              <a:spcBef>
                <a:spcPts val="600"/>
              </a:spcBef>
              <a:buNone/>
              <a:defRPr sz="1600" b="1">
                <a:solidFill>
                  <a:schemeClr val="bg1"/>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6" name="Rectangle 15"/>
          <p:cNvSpPr/>
          <p:nvPr userDrawn="1"/>
        </p:nvSpPr>
        <p:spPr bwMode="auto">
          <a:xfrm>
            <a:off x="0" y="5553587"/>
            <a:ext cx="12192000" cy="45719"/>
          </a:xfrm>
          <a:prstGeom prst="rect">
            <a:avLst/>
          </a:prstGeom>
          <a:solidFill>
            <a:schemeClr val="accent1"/>
          </a:solidFill>
          <a:ln w="9525" cap="flat" cmpd="sng" algn="ctr">
            <a:no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11" name="Picture 10"/>
          <p:cNvPicPr>
            <a:picLocks noChangeAspect="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5548336"/>
            <a:ext cx="438556" cy="1130299"/>
          </a:xfrm>
          <a:prstGeom prst="rect">
            <a:avLst/>
          </a:prstGeom>
          <a:effectLst>
            <a:outerShdw blurRad="63500" sx="102000" sy="102000" algn="ctr" rotWithShape="0">
              <a:prstClr val="black">
                <a:alpha val="40000"/>
              </a:prstClr>
            </a:outerShdw>
          </a:effectLst>
        </p:spPr>
      </p:pic>
      <p:sp>
        <p:nvSpPr>
          <p:cNvPr id="22" name="Slide Number Placeholder 3"/>
          <p:cNvSpPr>
            <a:spLocks noGrp="1"/>
          </p:cNvSpPr>
          <p:nvPr>
            <p:ph type="sldNum" sz="quarter" idx="12"/>
          </p:nvPr>
        </p:nvSpPr>
        <p:spPr>
          <a:xfrm>
            <a:off x="207611" y="5791200"/>
            <a:ext cx="1240189" cy="457200"/>
          </a:xfrm>
        </p:spPr>
        <p:txBody>
          <a:bodyPr/>
          <a:lstStyle>
            <a:lvl1pPr>
              <a:defRPr>
                <a:solidFill>
                  <a:schemeClr val="bg1"/>
                </a:solidFill>
              </a:defRPr>
            </a:lvl1pPr>
          </a:lstStyle>
          <a:p>
            <a:fld id="{E54FDF46-4A52-4F2B-8DF0-BB4C40E65B4E}" type="slidenum">
              <a:rPr lang="en-US" smtClean="0"/>
              <a:pPr/>
              <a:t>‹#›</a:t>
            </a:fld>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
        <p:nvSpPr>
          <p:cNvPr id="12" name="Text Placeholder 5"/>
          <p:cNvSpPr>
            <a:spLocks noGrp="1"/>
          </p:cNvSpPr>
          <p:nvPr>
            <p:ph type="body" sz="quarter" idx="15"/>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206291365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149455233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12"/>
          </p:nvPr>
        </p:nvSpPr>
        <p:spPr/>
        <p:txBody>
          <a:bodyPr/>
          <a:lstStyle>
            <a:lvl1pPr>
              <a:defRPr>
                <a:solidFill>
                  <a:schemeClr val="bg1"/>
                </a:solidFill>
              </a:defRPr>
            </a:lvl1pPr>
          </a:lstStyle>
          <a:p>
            <a:fld id="{E54FDF46-4A52-4F2B-8DF0-BB4C40E65B4E}" type="slidenum">
              <a:rPr lang="en-US" smtClean="0"/>
              <a:pPr/>
              <a:t>‹#›</a:t>
            </a:fld>
            <a:endParaRPr lang="en-US" dirty="0"/>
          </a:p>
        </p:txBody>
      </p:sp>
    </p:spTree>
    <p:extLst>
      <p:ext uri="{BB962C8B-B14F-4D97-AF65-F5344CB8AC3E}">
        <p14:creationId xmlns:p14="http://schemas.microsoft.com/office/powerpoint/2010/main" val="1059515472"/>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blank" preserve="1">
  <p:cSld name="1_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12"/>
          </p:nvPr>
        </p:nvSpPr>
        <p:spPr/>
        <p:txBody>
          <a:bodyPr/>
          <a:lstStyle>
            <a:lvl1pPr>
              <a:defRPr/>
            </a:lvl1pPr>
          </a:lstStyle>
          <a:p>
            <a:fld id="{E54FDF46-4A52-4F2B-8DF0-BB4C40E65B4E}" type="slidenum">
              <a:rPr lang="en-US" smtClean="0"/>
              <a:pPr/>
              <a:t>‹#›</a:t>
            </a:fld>
            <a:endParaRPr lang="en-US" dirty="0"/>
          </a:p>
        </p:txBody>
      </p:sp>
    </p:spTree>
    <p:extLst>
      <p:ext uri="{BB962C8B-B14F-4D97-AF65-F5344CB8AC3E}">
        <p14:creationId xmlns:p14="http://schemas.microsoft.com/office/powerpoint/2010/main" val="14093920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idebar">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0" y="5553586"/>
            <a:ext cx="12192000" cy="1304414"/>
          </a:xfrm>
          <a:prstGeom prst="rect">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6200000" scaled="1"/>
            <a:tileRect/>
          </a:gradFill>
          <a:ln w="9525" cap="flat" cmpd="sng" algn="ctr">
            <a:solidFill>
              <a:schemeClr val="tx1"/>
            </a:solidFill>
            <a:prstDash val="solid"/>
            <a:round/>
            <a:headEnd type="none" w="med" len="med"/>
            <a:tailEnd type="none" w="med" len="med"/>
          </a:ln>
          <a:effectLst>
            <a:outerShdw blurRad="50800" dist="38100" dir="16200000" rotWithShape="0">
              <a:prstClr val="black">
                <a:alpha val="40000"/>
              </a:prstClr>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00800"/>
            <a:ext cx="12192000" cy="1120140"/>
          </a:xfrm>
          <a:prstGeom prst="rect">
            <a:avLst/>
          </a:prstGeom>
        </p:spPr>
      </p:pic>
      <p:sp>
        <p:nvSpPr>
          <p:cNvPr id="5" name="Content Placeholder 4"/>
          <p:cNvSpPr>
            <a:spLocks noGrp="1"/>
          </p:cNvSpPr>
          <p:nvPr>
            <p:ph sz="quarter" idx="13"/>
          </p:nvPr>
        </p:nvSpPr>
        <p:spPr>
          <a:xfrm>
            <a:off x="508000" y="914400"/>
            <a:ext cx="10769600" cy="4639187"/>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14"/>
          </p:nvPr>
        </p:nvSpPr>
        <p:spPr>
          <a:xfrm>
            <a:off x="7315200" y="5638800"/>
            <a:ext cx="4495800" cy="685800"/>
          </a:xfrm>
        </p:spPr>
        <p:txBody>
          <a:bodyPr anchor="b" anchorCtr="0"/>
          <a:lstStyle>
            <a:lvl1pPr marL="0" indent="0" algn="r">
              <a:spcBef>
                <a:spcPts val="600"/>
              </a:spcBef>
              <a:buNone/>
              <a:defRPr sz="1600" b="1">
                <a:solidFill>
                  <a:schemeClr val="bg1"/>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6" name="Rectangle 15"/>
          <p:cNvSpPr/>
          <p:nvPr userDrawn="1"/>
        </p:nvSpPr>
        <p:spPr bwMode="auto">
          <a:xfrm>
            <a:off x="0" y="5553587"/>
            <a:ext cx="12192000" cy="45719"/>
          </a:xfrm>
          <a:prstGeom prst="rect">
            <a:avLst/>
          </a:prstGeom>
          <a:solidFill>
            <a:schemeClr val="accent1"/>
          </a:solidFill>
          <a:ln w="9525" cap="flat" cmpd="sng" algn="ctr">
            <a:no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98628" y="5567388"/>
            <a:ext cx="438556" cy="1130299"/>
          </a:xfrm>
          <a:prstGeom prst="rect">
            <a:avLst/>
          </a:prstGeom>
          <a:effectLst>
            <a:outerShdw blurRad="63500" sx="102000" sy="102000" algn="ctr" rotWithShape="0">
              <a:prstClr val="black">
                <a:alpha val="40000"/>
              </a:prstClr>
            </a:outerShdw>
          </a:effectLst>
        </p:spPr>
      </p:pic>
      <p:sp>
        <p:nvSpPr>
          <p:cNvPr id="22" name="Slide Number Placeholder 3"/>
          <p:cNvSpPr>
            <a:spLocks noGrp="1"/>
          </p:cNvSpPr>
          <p:nvPr>
            <p:ph type="sldNum" sz="quarter" idx="12"/>
          </p:nvPr>
        </p:nvSpPr>
        <p:spPr>
          <a:xfrm>
            <a:off x="207611" y="5791200"/>
            <a:ext cx="1240189" cy="457200"/>
          </a:xfrm>
        </p:spPr>
        <p:txBody>
          <a:bodyPr/>
          <a:lstStyle>
            <a:lvl1pPr>
              <a:defRPr>
                <a:solidFill>
                  <a:schemeClr val="bg1"/>
                </a:solidFill>
              </a:defRPr>
            </a:lvl1pPr>
          </a:lstStyle>
          <a:p>
            <a:fld id="{E54FDF46-4A52-4F2B-8DF0-BB4C40E65B4E}" type="slidenum">
              <a:rPr lang="en-US" smtClean="0"/>
              <a:pPr/>
              <a:t>‹#›</a:t>
            </a:fld>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3095545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12"/>
          </p:nvPr>
        </p:nvSpPr>
        <p:spPr/>
        <p:txBody>
          <a:bodyPr/>
          <a:lstStyle>
            <a:lvl1pPr>
              <a:defRPr>
                <a:solidFill>
                  <a:schemeClr val="bg1"/>
                </a:solidFill>
              </a:defRPr>
            </a:lvl1pPr>
          </a:lstStyle>
          <a:p>
            <a:fld id="{E54FDF46-4A52-4F2B-8DF0-BB4C40E65B4E}" type="slidenum">
              <a:rPr lang="en-US" smtClean="0"/>
              <a:pPr/>
              <a:t>‹#›</a:t>
            </a:fld>
            <a:endParaRPr lang="en-US" dirty="0"/>
          </a:p>
        </p:txBody>
      </p:sp>
    </p:spTree>
    <p:extLst>
      <p:ext uri="{BB962C8B-B14F-4D97-AF65-F5344CB8AC3E}">
        <p14:creationId xmlns:p14="http://schemas.microsoft.com/office/powerpoint/2010/main" val="180267501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1_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12"/>
          </p:nvPr>
        </p:nvSpPr>
        <p:spPr/>
        <p:txBody>
          <a:bodyPr/>
          <a:lstStyle>
            <a:lvl1pPr>
              <a:defRPr/>
            </a:lvl1pPr>
          </a:lstStyle>
          <a:p>
            <a:fld id="{E54FDF46-4A52-4F2B-8DF0-BB4C40E65B4E}" type="slidenum">
              <a:rPr lang="en-US" smtClean="0"/>
              <a:pPr/>
              <a:t>‹#›</a:t>
            </a:fld>
            <a:endParaRPr lang="en-US" dirty="0"/>
          </a:p>
        </p:txBody>
      </p:sp>
    </p:spTree>
    <p:extLst>
      <p:ext uri="{BB962C8B-B14F-4D97-AF65-F5344CB8AC3E}">
        <p14:creationId xmlns:p14="http://schemas.microsoft.com/office/powerpoint/2010/main" val="41424012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Sidebar">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0" y="5553586"/>
            <a:ext cx="12192000" cy="1304414"/>
          </a:xfrm>
          <a:prstGeom prst="rect">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6200000" scaled="1"/>
            <a:tileRect/>
          </a:gradFill>
          <a:ln w="9525" cap="flat" cmpd="sng" algn="ctr">
            <a:solidFill>
              <a:schemeClr val="tx1"/>
            </a:solidFill>
            <a:prstDash val="solid"/>
            <a:round/>
            <a:headEnd type="none" w="med" len="med"/>
            <a:tailEnd type="none" w="med" len="med"/>
          </a:ln>
          <a:effectLst>
            <a:outerShdw blurRad="50800" dist="38100" dir="16200000" rotWithShape="0">
              <a:prstClr val="black">
                <a:alpha val="40000"/>
              </a:prstClr>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00800"/>
            <a:ext cx="12192000" cy="1120140"/>
          </a:xfrm>
          <a:prstGeom prst="rect">
            <a:avLst/>
          </a:prstGeom>
        </p:spPr>
      </p:pic>
      <p:sp>
        <p:nvSpPr>
          <p:cNvPr id="10" name="Text Placeholder 4"/>
          <p:cNvSpPr>
            <a:spLocks noGrp="1"/>
          </p:cNvSpPr>
          <p:nvPr>
            <p:ph type="body" sz="quarter" idx="14"/>
          </p:nvPr>
        </p:nvSpPr>
        <p:spPr>
          <a:xfrm>
            <a:off x="7315200" y="5638800"/>
            <a:ext cx="4495800" cy="685800"/>
          </a:xfrm>
        </p:spPr>
        <p:txBody>
          <a:bodyPr anchor="b" anchorCtr="0"/>
          <a:lstStyle>
            <a:lvl1pPr marL="0" indent="0" algn="r">
              <a:spcBef>
                <a:spcPts val="600"/>
              </a:spcBef>
              <a:buNone/>
              <a:defRPr sz="1600" b="1">
                <a:solidFill>
                  <a:schemeClr val="bg1"/>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6" name="Rectangle 15"/>
          <p:cNvSpPr/>
          <p:nvPr userDrawn="1"/>
        </p:nvSpPr>
        <p:spPr bwMode="auto">
          <a:xfrm>
            <a:off x="0" y="5553587"/>
            <a:ext cx="12192000" cy="45719"/>
          </a:xfrm>
          <a:prstGeom prst="rect">
            <a:avLst/>
          </a:prstGeom>
          <a:solidFill>
            <a:schemeClr val="accent1"/>
          </a:solidFill>
          <a:ln w="9525" cap="flat" cmpd="sng" algn="ctr">
            <a:no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11" name="Picture 10"/>
          <p:cNvPicPr>
            <a:picLocks noChangeAspect="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5548336"/>
            <a:ext cx="438556" cy="1130299"/>
          </a:xfrm>
          <a:prstGeom prst="rect">
            <a:avLst/>
          </a:prstGeom>
          <a:effectLst>
            <a:outerShdw blurRad="63500" sx="102000" sy="102000" algn="ctr" rotWithShape="0">
              <a:prstClr val="black">
                <a:alpha val="40000"/>
              </a:prstClr>
            </a:outerShdw>
          </a:effectLst>
        </p:spPr>
      </p:pic>
      <p:sp>
        <p:nvSpPr>
          <p:cNvPr id="22" name="Slide Number Placeholder 3"/>
          <p:cNvSpPr>
            <a:spLocks noGrp="1"/>
          </p:cNvSpPr>
          <p:nvPr>
            <p:ph type="sldNum" sz="quarter" idx="12"/>
          </p:nvPr>
        </p:nvSpPr>
        <p:spPr>
          <a:xfrm>
            <a:off x="207611" y="5791200"/>
            <a:ext cx="1240189" cy="457200"/>
          </a:xfrm>
        </p:spPr>
        <p:txBody>
          <a:bodyPr/>
          <a:lstStyle>
            <a:lvl1pPr>
              <a:defRPr>
                <a:solidFill>
                  <a:schemeClr val="bg1"/>
                </a:solidFill>
              </a:defRPr>
            </a:lvl1pPr>
          </a:lstStyle>
          <a:p>
            <a:fld id="{E54FDF46-4A52-4F2B-8DF0-BB4C40E65B4E}" type="slidenum">
              <a:rPr lang="en-US" smtClean="0"/>
              <a:pPr/>
              <a:t>‹#›</a:t>
            </a:fld>
            <a:endParaRPr lang="en-US" dirty="0"/>
          </a:p>
        </p:txBody>
      </p:sp>
      <p:sp>
        <p:nvSpPr>
          <p:cNvPr id="3" name="Title 2"/>
          <p:cNvSpPr>
            <a:spLocks noGrp="1"/>
          </p:cNvSpPr>
          <p:nvPr>
            <p:ph type="title"/>
          </p:nvPr>
        </p:nvSpPr>
        <p:spPr>
          <a:xfrm>
            <a:off x="541867" y="120596"/>
            <a:ext cx="11345333" cy="518160"/>
          </a:xfrm>
        </p:spPr>
        <p:txBody>
          <a:bodyPr/>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179190441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Sidebar">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0" y="5553586"/>
            <a:ext cx="12192000" cy="1304414"/>
          </a:xfrm>
          <a:prstGeom prst="rect">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6200000" scaled="1"/>
            <a:tileRect/>
          </a:gradFill>
          <a:ln w="9525" cap="flat" cmpd="sng" algn="ctr">
            <a:solidFill>
              <a:schemeClr val="tx1"/>
            </a:solidFill>
            <a:prstDash val="solid"/>
            <a:round/>
            <a:headEnd type="none" w="med" len="med"/>
            <a:tailEnd type="none" w="med" len="med"/>
          </a:ln>
          <a:effectLst>
            <a:outerShdw blurRad="50800" dist="38100" dir="16200000" rotWithShape="0">
              <a:prstClr val="black">
                <a:alpha val="40000"/>
              </a:prstClr>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00800"/>
            <a:ext cx="12192000" cy="1120140"/>
          </a:xfrm>
          <a:prstGeom prst="rect">
            <a:avLst/>
          </a:prstGeom>
        </p:spPr>
      </p:pic>
      <p:sp>
        <p:nvSpPr>
          <p:cNvPr id="5" name="Content Placeholder 4"/>
          <p:cNvSpPr>
            <a:spLocks noGrp="1"/>
          </p:cNvSpPr>
          <p:nvPr>
            <p:ph sz="quarter" idx="13"/>
          </p:nvPr>
        </p:nvSpPr>
        <p:spPr>
          <a:xfrm>
            <a:off x="507999" y="914401"/>
            <a:ext cx="3657600" cy="4384220"/>
          </a:xfrm>
        </p:spPr>
        <p:txBody>
          <a:bodyPr/>
          <a:lstStyle>
            <a:lvl1pPr>
              <a:defRPr lang="en-US" sz="2000" dirty="0" smtClean="0"/>
            </a:lvl1pPr>
            <a:lvl2pPr>
              <a:defRPr lang="en-US" sz="1800" dirty="0" smtClean="0"/>
            </a:lvl2pPr>
            <a:lvl3pPr>
              <a:defRPr lang="en-US" sz="1600" dirty="0" smtClean="0"/>
            </a:lvl3pPr>
            <a:lvl4pPr>
              <a:defRPr lang="en-US" sz="1400" dirty="0" smtClean="0"/>
            </a:lvl4pPr>
            <a:lvl5pPr>
              <a:defRPr lang="en-US" sz="140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14"/>
          </p:nvPr>
        </p:nvSpPr>
        <p:spPr>
          <a:xfrm>
            <a:off x="7315200" y="5638800"/>
            <a:ext cx="4495800" cy="685800"/>
          </a:xfrm>
        </p:spPr>
        <p:txBody>
          <a:bodyPr anchor="b" anchorCtr="0"/>
          <a:lstStyle>
            <a:lvl1pPr marL="0" indent="0" algn="r">
              <a:spcBef>
                <a:spcPts val="600"/>
              </a:spcBef>
              <a:buNone/>
              <a:defRPr sz="1600" b="1">
                <a:solidFill>
                  <a:schemeClr val="bg1"/>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6" name="Rectangle 15"/>
          <p:cNvSpPr/>
          <p:nvPr userDrawn="1"/>
        </p:nvSpPr>
        <p:spPr bwMode="auto">
          <a:xfrm>
            <a:off x="0" y="5553587"/>
            <a:ext cx="12192000" cy="45719"/>
          </a:xfrm>
          <a:prstGeom prst="rect">
            <a:avLst/>
          </a:prstGeom>
          <a:solidFill>
            <a:schemeClr val="accent1"/>
          </a:solidFill>
          <a:ln w="9525" cap="flat" cmpd="sng" algn="ctr">
            <a:no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11" name="Picture 10"/>
          <p:cNvPicPr>
            <a:picLocks noChangeAspect="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5548336"/>
            <a:ext cx="438556" cy="1130299"/>
          </a:xfrm>
          <a:prstGeom prst="rect">
            <a:avLst/>
          </a:prstGeom>
          <a:effectLst>
            <a:outerShdw blurRad="63500" sx="102000" sy="102000" algn="ctr" rotWithShape="0">
              <a:prstClr val="black">
                <a:alpha val="40000"/>
              </a:prstClr>
            </a:outerShdw>
          </a:effectLst>
        </p:spPr>
      </p:pic>
      <p:sp>
        <p:nvSpPr>
          <p:cNvPr id="22" name="Slide Number Placeholder 3"/>
          <p:cNvSpPr>
            <a:spLocks noGrp="1"/>
          </p:cNvSpPr>
          <p:nvPr>
            <p:ph type="sldNum" sz="quarter" idx="12"/>
          </p:nvPr>
        </p:nvSpPr>
        <p:spPr>
          <a:xfrm>
            <a:off x="207611" y="5791200"/>
            <a:ext cx="1240189" cy="457200"/>
          </a:xfrm>
        </p:spPr>
        <p:txBody>
          <a:bodyPr/>
          <a:lstStyle>
            <a:lvl1pPr>
              <a:defRPr>
                <a:solidFill>
                  <a:schemeClr val="bg1"/>
                </a:solidFill>
              </a:defRPr>
            </a:lvl1pPr>
          </a:lstStyle>
          <a:p>
            <a:fld id="{E54FDF46-4A52-4F2B-8DF0-BB4C40E65B4E}" type="slidenum">
              <a:rPr lang="en-US" smtClean="0"/>
              <a:pPr/>
              <a:t>‹#›</a:t>
            </a:fld>
            <a:endParaRPr lang="en-US" dirty="0"/>
          </a:p>
        </p:txBody>
      </p:sp>
      <p:sp>
        <p:nvSpPr>
          <p:cNvPr id="3" name="Title 2"/>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12" name="Content Placeholder 3"/>
          <p:cNvSpPr>
            <a:spLocks noGrp="1"/>
          </p:cNvSpPr>
          <p:nvPr>
            <p:ph sz="half" idx="2"/>
          </p:nvPr>
        </p:nvSpPr>
        <p:spPr>
          <a:xfrm>
            <a:off x="4368800" y="917120"/>
            <a:ext cx="3657600" cy="4381500"/>
          </a:xfrm>
        </p:spPr>
        <p:txBody>
          <a:bodyPr/>
          <a:lstStyle>
            <a:lvl1pPr>
              <a:defRPr lang="en-US" sz="2000" smtClean="0"/>
            </a:lvl1pPr>
            <a:lvl2pPr>
              <a:defRPr lang="en-US" sz="1800" smtClean="0"/>
            </a:lvl2pPr>
            <a:lvl3pPr>
              <a:defRPr lang="en-US" sz="1600" smtClean="0"/>
            </a:lvl3pPr>
            <a:lvl4pPr>
              <a:defRPr lang="en-US" sz="1400" smtClean="0"/>
            </a:lvl4pPr>
            <a:lvl5pPr>
              <a:defRPr lang="en-US"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3"/>
          <p:cNvSpPr>
            <a:spLocks noGrp="1"/>
          </p:cNvSpPr>
          <p:nvPr>
            <p:ph sz="half" idx="15"/>
          </p:nvPr>
        </p:nvSpPr>
        <p:spPr>
          <a:xfrm>
            <a:off x="8229600" y="917120"/>
            <a:ext cx="3657600" cy="4381500"/>
          </a:xfrm>
        </p:spPr>
        <p:txBody>
          <a:bodyPr/>
          <a:lstStyle>
            <a:lvl1pPr>
              <a:defRPr lang="en-US" sz="2000" smtClean="0"/>
            </a:lvl1pPr>
            <a:lvl2pPr>
              <a:defRPr lang="en-US" sz="1800" smtClean="0"/>
            </a:lvl2pPr>
            <a:lvl3pPr>
              <a:defRPr lang="en-US" sz="1600" smtClean="0"/>
            </a:lvl3pPr>
            <a:lvl4pPr>
              <a:defRPr lang="en-US" sz="1400" smtClean="0"/>
            </a:lvl4pPr>
            <a:lvl5pPr>
              <a:defRPr lang="en-US"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6380651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60764"/>
          <a:stretch/>
        </p:blipFill>
        <p:spPr>
          <a:xfrm rot="5400000">
            <a:off x="91296" y="564009"/>
            <a:ext cx="314264" cy="800962"/>
          </a:xfrm>
          <a:prstGeom prst="rect">
            <a:avLst/>
          </a:prstGeom>
        </p:spPr>
      </p:pic>
      <p:sp>
        <p:nvSpPr>
          <p:cNvPr id="2" name="Rectangle 1"/>
          <p:cNvSpPr/>
          <p:nvPr userDrawn="1"/>
        </p:nvSpPr>
        <p:spPr bwMode="auto">
          <a:xfrm>
            <a:off x="537636" y="533400"/>
            <a:ext cx="9144000" cy="6477000"/>
          </a:xfrm>
          <a:prstGeom prst="rect">
            <a:avLst/>
          </a:prstGeom>
          <a:ln>
            <a:headEnd type="none" w="med" len="med"/>
            <a:tailEnd type="none" w="med" len="med"/>
          </a:ln>
          <a:effectLst>
            <a:outerShdw blurRad="63500" sx="102000" sy="102000" algn="ctr"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15400" y="1768475"/>
            <a:ext cx="4953000" cy="3095625"/>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302960"/>
            <a:ext cx="12191999" cy="1120140"/>
          </a:xfrm>
          <a:prstGeom prst="rect">
            <a:avLst/>
          </a:prstGeom>
        </p:spPr>
      </p:pic>
      <p:sp>
        <p:nvSpPr>
          <p:cNvPr id="43010" name="Rectangle 2"/>
          <p:cNvSpPr>
            <a:spLocks noGrp="1" noChangeArrowheads="1"/>
          </p:cNvSpPr>
          <p:nvPr>
            <p:ph type="ctrTitle"/>
          </p:nvPr>
        </p:nvSpPr>
        <p:spPr>
          <a:xfrm>
            <a:off x="711200" y="2724150"/>
            <a:ext cx="7721600" cy="1447800"/>
          </a:xfrm>
        </p:spPr>
        <p:txBody>
          <a:bodyPr/>
          <a:lstStyle>
            <a:lvl1pPr>
              <a:defRPr sz="4000" b="1">
                <a:solidFill>
                  <a:schemeClr val="bg1"/>
                </a:solidFill>
                <a:effectLst>
                  <a:outerShdw blurRad="38100" dist="38100" dir="2700000" algn="tl">
                    <a:srgbClr val="000000">
                      <a:alpha val="43137"/>
                    </a:srgbClr>
                  </a:outerShdw>
                </a:effectLst>
              </a:defRPr>
            </a:lvl1pPr>
          </a:lstStyle>
          <a:p>
            <a:pPr lvl="0"/>
            <a:r>
              <a:rPr lang="en-US" noProof="0" dirty="0" smtClean="0"/>
              <a:t>Click to edit Master title style</a:t>
            </a:r>
          </a:p>
        </p:txBody>
      </p:sp>
      <p:sp>
        <p:nvSpPr>
          <p:cNvPr id="43011" name="Rectangle 3"/>
          <p:cNvSpPr>
            <a:spLocks noGrp="1" noChangeArrowheads="1"/>
          </p:cNvSpPr>
          <p:nvPr>
            <p:ph type="subTitle" idx="1"/>
          </p:nvPr>
        </p:nvSpPr>
        <p:spPr>
          <a:xfrm>
            <a:off x="711200" y="4419600"/>
            <a:ext cx="7010400" cy="2209800"/>
          </a:xfrm>
        </p:spPr>
        <p:txBody>
          <a:bodyPr/>
          <a:lstStyle>
            <a:lvl1pPr marL="0" indent="0">
              <a:buFont typeface="Monotype Sorts" pitchFamily="2" charset="2"/>
              <a:buNone/>
              <a:defRPr sz="2000" b="1">
                <a:solidFill>
                  <a:schemeClr val="bg1"/>
                </a:solidFill>
                <a:latin typeface="+mn-lt"/>
              </a:defRPr>
            </a:lvl1pPr>
          </a:lstStyle>
          <a:p>
            <a:pPr lvl="0"/>
            <a:r>
              <a:rPr lang="en-US" noProof="0" dirty="0" smtClean="0"/>
              <a:t>Click to edit Master subtitle style</a:t>
            </a:r>
          </a:p>
        </p:txBody>
      </p:sp>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r="55426"/>
          <a:stretch/>
        </p:blipFill>
        <p:spPr>
          <a:xfrm rot="5400000">
            <a:off x="672997" y="183009"/>
            <a:ext cx="357019" cy="800963"/>
          </a:xfrm>
          <a:prstGeom prst="rect">
            <a:avLst/>
          </a:prstGeom>
        </p:spPr>
      </p:pic>
      <p:pic>
        <p:nvPicPr>
          <p:cNvPr id="50" name="Picture 49"/>
          <p:cNvPicPr>
            <a:picLocks noChangeAspect="1"/>
          </p:cNvPicPr>
          <p:nvPr userDrawn="1"/>
        </p:nvPicPr>
        <p:blipFill rotWithShape="1">
          <a:blip r:embed="rId2" cstate="print">
            <a:extLst>
              <a:ext uri="{28A0092B-C50C-407E-A947-70E740481C1C}">
                <a14:useLocalDpi xmlns:a14="http://schemas.microsoft.com/office/drawing/2010/main" val="0"/>
              </a:ext>
            </a:extLst>
          </a:blip>
          <a:srcRect r="55426"/>
          <a:stretch/>
        </p:blipFill>
        <p:spPr>
          <a:xfrm rot="5400000">
            <a:off x="2076792" y="183009"/>
            <a:ext cx="357019" cy="800963"/>
          </a:xfrm>
          <a:prstGeom prst="rect">
            <a:avLst/>
          </a:prstGeom>
        </p:spPr>
      </p:pic>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val="0"/>
              </a:ext>
            </a:extLst>
          </a:blip>
          <a:srcRect l="60764"/>
          <a:stretch/>
        </p:blipFill>
        <p:spPr>
          <a:xfrm rot="5400000">
            <a:off x="1495091" y="564009"/>
            <a:ext cx="314264" cy="800962"/>
          </a:xfrm>
          <a:prstGeom prst="rect">
            <a:avLst/>
          </a:prstGeom>
        </p:spPr>
      </p:pic>
      <p:pic>
        <p:nvPicPr>
          <p:cNvPr id="51" name="Picture 50"/>
          <p:cNvPicPr>
            <a:picLocks noChangeAspect="1"/>
          </p:cNvPicPr>
          <p:nvPr userDrawn="1"/>
        </p:nvPicPr>
        <p:blipFill rotWithShape="1">
          <a:blip r:embed="rId2" cstate="print">
            <a:extLst>
              <a:ext uri="{28A0092B-C50C-407E-A947-70E740481C1C}">
                <a14:useLocalDpi xmlns:a14="http://schemas.microsoft.com/office/drawing/2010/main" val="0"/>
              </a:ext>
            </a:extLst>
          </a:blip>
          <a:srcRect l="60764"/>
          <a:stretch/>
        </p:blipFill>
        <p:spPr>
          <a:xfrm rot="5400000">
            <a:off x="2847568" y="564009"/>
            <a:ext cx="314264" cy="800962"/>
          </a:xfrm>
          <a:prstGeom prst="rect">
            <a:avLst/>
          </a:prstGeom>
        </p:spPr>
      </p:pic>
      <p:pic>
        <p:nvPicPr>
          <p:cNvPr id="52" name="Picture 51"/>
          <p:cNvPicPr>
            <a:picLocks noChangeAspect="1"/>
          </p:cNvPicPr>
          <p:nvPr userDrawn="1"/>
        </p:nvPicPr>
        <p:blipFill rotWithShape="1">
          <a:blip r:embed="rId2" cstate="print">
            <a:extLst>
              <a:ext uri="{28A0092B-C50C-407E-A947-70E740481C1C}">
                <a14:useLocalDpi xmlns:a14="http://schemas.microsoft.com/office/drawing/2010/main" val="0"/>
              </a:ext>
            </a:extLst>
          </a:blip>
          <a:srcRect r="55426"/>
          <a:stretch/>
        </p:blipFill>
        <p:spPr>
          <a:xfrm rot="5400000">
            <a:off x="3429269" y="183009"/>
            <a:ext cx="357019" cy="800963"/>
          </a:xfrm>
          <a:prstGeom prst="rect">
            <a:avLst/>
          </a:prstGeom>
        </p:spPr>
      </p:pic>
      <p:pic>
        <p:nvPicPr>
          <p:cNvPr id="53" name="Picture 52"/>
          <p:cNvPicPr>
            <a:picLocks noChangeAspect="1"/>
          </p:cNvPicPr>
          <p:nvPr userDrawn="1"/>
        </p:nvPicPr>
        <p:blipFill rotWithShape="1">
          <a:blip r:embed="rId2" cstate="print">
            <a:extLst>
              <a:ext uri="{28A0092B-C50C-407E-A947-70E740481C1C}">
                <a14:useLocalDpi xmlns:a14="http://schemas.microsoft.com/office/drawing/2010/main" val="0"/>
              </a:ext>
            </a:extLst>
          </a:blip>
          <a:srcRect l="60764"/>
          <a:stretch/>
        </p:blipFill>
        <p:spPr>
          <a:xfrm rot="5400000">
            <a:off x="4308270" y="564009"/>
            <a:ext cx="314264" cy="800962"/>
          </a:xfrm>
          <a:prstGeom prst="rect">
            <a:avLst/>
          </a:prstGeom>
        </p:spPr>
      </p:pic>
      <p:pic>
        <p:nvPicPr>
          <p:cNvPr id="54" name="Picture 53"/>
          <p:cNvPicPr>
            <a:picLocks noChangeAspect="1"/>
          </p:cNvPicPr>
          <p:nvPr userDrawn="1"/>
        </p:nvPicPr>
        <p:blipFill rotWithShape="1">
          <a:blip r:embed="rId2" cstate="print">
            <a:extLst>
              <a:ext uri="{28A0092B-C50C-407E-A947-70E740481C1C}">
                <a14:useLocalDpi xmlns:a14="http://schemas.microsoft.com/office/drawing/2010/main" val="0"/>
              </a:ext>
            </a:extLst>
          </a:blip>
          <a:srcRect r="55426"/>
          <a:stretch/>
        </p:blipFill>
        <p:spPr>
          <a:xfrm rot="5400000">
            <a:off x="4889971" y="183009"/>
            <a:ext cx="357019" cy="800963"/>
          </a:xfrm>
          <a:prstGeom prst="rect">
            <a:avLst/>
          </a:prstGeom>
        </p:spPr>
      </p:pic>
      <p:pic>
        <p:nvPicPr>
          <p:cNvPr id="55" name="Picture 54"/>
          <p:cNvPicPr>
            <a:picLocks noChangeAspect="1"/>
          </p:cNvPicPr>
          <p:nvPr userDrawn="1"/>
        </p:nvPicPr>
        <p:blipFill rotWithShape="1">
          <a:blip r:embed="rId2" cstate="print">
            <a:extLst>
              <a:ext uri="{28A0092B-C50C-407E-A947-70E740481C1C}">
                <a14:useLocalDpi xmlns:a14="http://schemas.microsoft.com/office/drawing/2010/main" val="0"/>
              </a:ext>
            </a:extLst>
          </a:blip>
          <a:srcRect l="60764"/>
          <a:stretch/>
        </p:blipFill>
        <p:spPr>
          <a:xfrm rot="6232512">
            <a:off x="5805792" y="546235"/>
            <a:ext cx="314264" cy="800962"/>
          </a:xfrm>
          <a:prstGeom prst="rect">
            <a:avLst/>
          </a:prstGeom>
        </p:spPr>
      </p:pic>
      <p:pic>
        <p:nvPicPr>
          <p:cNvPr id="56" name="Picture 55"/>
          <p:cNvPicPr>
            <a:picLocks noChangeAspect="1"/>
          </p:cNvPicPr>
          <p:nvPr userDrawn="1"/>
        </p:nvPicPr>
        <p:blipFill rotWithShape="1">
          <a:blip r:embed="rId2" cstate="print">
            <a:extLst>
              <a:ext uri="{28A0092B-C50C-407E-A947-70E740481C1C}">
                <a14:useLocalDpi xmlns:a14="http://schemas.microsoft.com/office/drawing/2010/main" val="0"/>
              </a:ext>
            </a:extLst>
          </a:blip>
          <a:srcRect r="55426"/>
          <a:stretch/>
        </p:blipFill>
        <p:spPr>
          <a:xfrm rot="6576043">
            <a:off x="6277794" y="196828"/>
            <a:ext cx="357019" cy="800963"/>
          </a:xfrm>
          <a:prstGeom prst="rect">
            <a:avLst/>
          </a:prstGeom>
        </p:spPr>
      </p:pic>
      <p:pic>
        <p:nvPicPr>
          <p:cNvPr id="57" name="Picture 56"/>
          <p:cNvPicPr>
            <a:picLocks noChangeAspect="1"/>
          </p:cNvPicPr>
          <p:nvPr userDrawn="1"/>
        </p:nvPicPr>
        <p:blipFill rotWithShape="1">
          <a:blip r:embed="rId2" cstate="print">
            <a:extLst>
              <a:ext uri="{28A0092B-C50C-407E-A947-70E740481C1C}">
                <a14:useLocalDpi xmlns:a14="http://schemas.microsoft.com/office/drawing/2010/main" val="0"/>
              </a:ext>
            </a:extLst>
          </a:blip>
          <a:srcRect l="60764"/>
          <a:stretch/>
        </p:blipFill>
        <p:spPr>
          <a:xfrm rot="7017371">
            <a:off x="6769038" y="911721"/>
            <a:ext cx="314264" cy="800962"/>
          </a:xfrm>
          <a:prstGeom prst="rect">
            <a:avLst/>
          </a:prstGeom>
        </p:spPr>
      </p:pic>
      <p:pic>
        <p:nvPicPr>
          <p:cNvPr id="58" name="Picture 57"/>
          <p:cNvPicPr>
            <a:picLocks noChangeAspect="1"/>
          </p:cNvPicPr>
          <p:nvPr userDrawn="1"/>
        </p:nvPicPr>
        <p:blipFill rotWithShape="1">
          <a:blip r:embed="rId2" cstate="print">
            <a:extLst>
              <a:ext uri="{28A0092B-C50C-407E-A947-70E740481C1C}">
                <a14:useLocalDpi xmlns:a14="http://schemas.microsoft.com/office/drawing/2010/main" val="0"/>
              </a:ext>
            </a:extLst>
          </a:blip>
          <a:srcRect r="55426"/>
          <a:stretch/>
        </p:blipFill>
        <p:spPr>
          <a:xfrm rot="7218773">
            <a:off x="7698298" y="878034"/>
            <a:ext cx="357019" cy="800963"/>
          </a:xfrm>
          <a:prstGeom prst="rect">
            <a:avLst/>
          </a:prstGeom>
        </p:spPr>
      </p:pic>
      <p:pic>
        <p:nvPicPr>
          <p:cNvPr id="59" name="Picture 58"/>
          <p:cNvPicPr>
            <a:picLocks noChangeAspect="1"/>
          </p:cNvPicPr>
          <p:nvPr userDrawn="1"/>
        </p:nvPicPr>
        <p:blipFill rotWithShape="1">
          <a:blip r:embed="rId2" cstate="print">
            <a:extLst>
              <a:ext uri="{28A0092B-C50C-407E-A947-70E740481C1C}">
                <a14:useLocalDpi xmlns:a14="http://schemas.microsoft.com/office/drawing/2010/main" val="0"/>
              </a:ext>
            </a:extLst>
          </a:blip>
          <a:srcRect l="60764"/>
          <a:stretch/>
        </p:blipFill>
        <p:spPr>
          <a:xfrm rot="7358883">
            <a:off x="8142828" y="1753002"/>
            <a:ext cx="314264" cy="800962"/>
          </a:xfrm>
          <a:prstGeom prst="rect">
            <a:avLst/>
          </a:prstGeom>
        </p:spPr>
      </p:pic>
      <p:pic>
        <p:nvPicPr>
          <p:cNvPr id="60" name="Picture 59"/>
          <p:cNvPicPr>
            <a:picLocks noChangeAspect="1"/>
          </p:cNvPicPr>
          <p:nvPr userDrawn="1"/>
        </p:nvPicPr>
        <p:blipFill rotWithShape="1">
          <a:blip r:embed="rId2" cstate="print">
            <a:extLst>
              <a:ext uri="{28A0092B-C50C-407E-A947-70E740481C1C}">
                <a14:useLocalDpi xmlns:a14="http://schemas.microsoft.com/office/drawing/2010/main" val="0"/>
              </a:ext>
            </a:extLst>
          </a:blip>
          <a:srcRect r="55426"/>
          <a:stretch/>
        </p:blipFill>
        <p:spPr>
          <a:xfrm rot="7732404">
            <a:off x="8965162" y="1914820"/>
            <a:ext cx="357019" cy="800963"/>
          </a:xfrm>
          <a:prstGeom prst="rect">
            <a:avLst/>
          </a:prstGeom>
        </p:spPr>
      </p:pic>
      <p:pic>
        <p:nvPicPr>
          <p:cNvPr id="61" name="Picture 60"/>
          <p:cNvPicPr>
            <a:picLocks noChangeAspect="1"/>
          </p:cNvPicPr>
          <p:nvPr userDrawn="1"/>
        </p:nvPicPr>
        <p:blipFill rotWithShape="1">
          <a:blip r:embed="rId2" cstate="print">
            <a:extLst>
              <a:ext uri="{28A0092B-C50C-407E-A947-70E740481C1C}">
                <a14:useLocalDpi xmlns:a14="http://schemas.microsoft.com/office/drawing/2010/main" val="0"/>
              </a:ext>
            </a:extLst>
          </a:blip>
          <a:srcRect l="60764"/>
          <a:stretch/>
        </p:blipFill>
        <p:spPr>
          <a:xfrm rot="8038158">
            <a:off x="9014115" y="2657652"/>
            <a:ext cx="314264" cy="800962"/>
          </a:xfrm>
          <a:prstGeom prst="rect">
            <a:avLst/>
          </a:prstGeom>
        </p:spPr>
      </p:pic>
      <p:pic>
        <p:nvPicPr>
          <p:cNvPr id="4" name="Picture 3"/>
          <p:cNvPicPr>
            <a:picLocks noChangeAspect="1"/>
          </p:cNvPicPr>
          <p:nvPr userDrawn="1"/>
        </p:nvPicPr>
        <p:blipFill rotWithShape="1">
          <a:blip r:embed="rId5" cstate="print">
            <a:grayscl/>
            <a:extLst>
              <a:ext uri="{28A0092B-C50C-407E-A947-70E740481C1C}">
                <a14:useLocalDpi xmlns:a14="http://schemas.microsoft.com/office/drawing/2010/main" val="0"/>
              </a:ext>
            </a:extLst>
          </a:blip>
          <a:srcRect t="65757"/>
          <a:stretch/>
        </p:blipFill>
        <p:spPr>
          <a:xfrm rot="2912722">
            <a:off x="9724838" y="4579392"/>
            <a:ext cx="1267169" cy="260350"/>
          </a:xfrm>
          <a:prstGeom prst="rect">
            <a:avLst/>
          </a:prstGeom>
        </p:spPr>
      </p:pic>
      <p:pic>
        <p:nvPicPr>
          <p:cNvPr id="63" name="Picture 62"/>
          <p:cNvPicPr>
            <a:picLocks noChangeAspect="1"/>
          </p:cNvPicPr>
          <p:nvPr userDrawn="1"/>
        </p:nvPicPr>
        <p:blipFill rotWithShape="1">
          <a:blip r:embed="rId5" cstate="print">
            <a:grayscl/>
            <a:extLst>
              <a:ext uri="{28A0092B-C50C-407E-A947-70E740481C1C}">
                <a14:useLocalDpi xmlns:a14="http://schemas.microsoft.com/office/drawing/2010/main" val="0"/>
              </a:ext>
            </a:extLst>
          </a:blip>
          <a:srcRect b="59845"/>
          <a:stretch/>
        </p:blipFill>
        <p:spPr>
          <a:xfrm rot="2653182">
            <a:off x="9321484" y="3182282"/>
            <a:ext cx="1267169" cy="305298"/>
          </a:xfrm>
          <a:prstGeom prst="rect">
            <a:avLst/>
          </a:prstGeom>
        </p:spPr>
      </p:pic>
      <p:pic>
        <p:nvPicPr>
          <p:cNvPr id="64" name="Picture 63"/>
          <p:cNvPicPr>
            <a:picLocks noChangeAspect="1"/>
          </p:cNvPicPr>
          <p:nvPr userDrawn="1"/>
        </p:nvPicPr>
        <p:blipFill rotWithShape="1">
          <a:blip r:embed="rId5" cstate="print">
            <a:grayscl/>
            <a:extLst>
              <a:ext uri="{28A0092B-C50C-407E-A947-70E740481C1C}">
                <a14:useLocalDpi xmlns:a14="http://schemas.microsoft.com/office/drawing/2010/main" val="0"/>
              </a:ext>
            </a:extLst>
          </a:blip>
          <a:srcRect b="59845"/>
          <a:stretch/>
        </p:blipFill>
        <p:spPr>
          <a:xfrm rot="2653182">
            <a:off x="10319242" y="4422842"/>
            <a:ext cx="1267169" cy="305298"/>
          </a:xfrm>
          <a:prstGeom prst="rect">
            <a:avLst/>
          </a:prstGeom>
        </p:spPr>
      </p:pic>
      <p:pic>
        <p:nvPicPr>
          <p:cNvPr id="65" name="Picture 64"/>
          <p:cNvPicPr>
            <a:picLocks noChangeAspect="1"/>
          </p:cNvPicPr>
          <p:nvPr userDrawn="1"/>
        </p:nvPicPr>
        <p:blipFill rotWithShape="1">
          <a:blip r:embed="rId5" cstate="print">
            <a:grayscl/>
            <a:extLst>
              <a:ext uri="{28A0092B-C50C-407E-A947-70E740481C1C}">
                <a14:useLocalDpi xmlns:a14="http://schemas.microsoft.com/office/drawing/2010/main" val="0"/>
              </a:ext>
            </a:extLst>
          </a:blip>
          <a:srcRect t="65757"/>
          <a:stretch/>
        </p:blipFill>
        <p:spPr>
          <a:xfrm rot="2912722">
            <a:off x="10703829" y="5701471"/>
            <a:ext cx="1267169" cy="260350"/>
          </a:xfrm>
          <a:prstGeom prst="rect">
            <a:avLst/>
          </a:prstGeom>
        </p:spPr>
      </p:pic>
      <p:pic>
        <p:nvPicPr>
          <p:cNvPr id="66" name="Picture 65"/>
          <p:cNvPicPr>
            <a:picLocks noChangeAspect="1"/>
          </p:cNvPicPr>
          <p:nvPr userDrawn="1"/>
        </p:nvPicPr>
        <p:blipFill rotWithShape="1">
          <a:blip r:embed="rId5" cstate="print">
            <a:grayscl/>
            <a:extLst>
              <a:ext uri="{28A0092B-C50C-407E-A947-70E740481C1C}">
                <a14:useLocalDpi xmlns:a14="http://schemas.microsoft.com/office/drawing/2010/main" val="0"/>
              </a:ext>
            </a:extLst>
          </a:blip>
          <a:srcRect b="59845"/>
          <a:stretch/>
        </p:blipFill>
        <p:spPr>
          <a:xfrm rot="2653182">
            <a:off x="11141433" y="5269069"/>
            <a:ext cx="1267169" cy="305298"/>
          </a:xfrm>
          <a:prstGeom prst="rect">
            <a:avLst/>
          </a:prstGeom>
        </p:spPr>
      </p:pic>
    </p:spTree>
    <p:extLst>
      <p:ext uri="{BB962C8B-B14F-4D97-AF65-F5344CB8AC3E}">
        <p14:creationId xmlns:p14="http://schemas.microsoft.com/office/powerpoint/2010/main" val="3751172680"/>
      </p:ext>
    </p:extLst>
  </p:cSld>
  <p:clrMapOvr>
    <a:masterClrMapping/>
  </p:clrMapOvr>
  <p:transition spd="slow">
    <p:cover dir="l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ub-section break">
    <p:spTree>
      <p:nvGrpSpPr>
        <p:cNvPr id="1" name=""/>
        <p:cNvGrpSpPr/>
        <p:nvPr/>
      </p:nvGrpSpPr>
      <p:grpSpPr>
        <a:xfrm>
          <a:off x="0" y="0"/>
          <a:ext cx="0" cy="0"/>
          <a:chOff x="0" y="0"/>
          <a:chExt cx="0" cy="0"/>
        </a:xfrm>
      </p:grpSpPr>
      <p:sp>
        <p:nvSpPr>
          <p:cNvPr id="2" name="Rectangle 1"/>
          <p:cNvSpPr/>
          <p:nvPr userDrawn="1"/>
        </p:nvSpPr>
        <p:spPr bwMode="auto">
          <a:xfrm>
            <a:off x="537636" y="2518608"/>
            <a:ext cx="9144000" cy="4491791"/>
          </a:xfrm>
          <a:prstGeom prst="rect">
            <a:avLst/>
          </a:prstGeom>
          <a:ln>
            <a:headEnd type="none" w="med" len="med"/>
            <a:tailEnd type="none" w="med" len="med"/>
          </a:ln>
          <a:effectLst>
            <a:outerShdw blurRad="63500" sx="102000" sy="102000" algn="ctr"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43010" name="Rectangle 2"/>
          <p:cNvSpPr>
            <a:spLocks noGrp="1" noChangeArrowheads="1"/>
          </p:cNvSpPr>
          <p:nvPr>
            <p:ph type="ctrTitle"/>
          </p:nvPr>
        </p:nvSpPr>
        <p:spPr>
          <a:xfrm>
            <a:off x="711200" y="2724150"/>
            <a:ext cx="7721600" cy="1447800"/>
          </a:xfrm>
        </p:spPr>
        <p:txBody>
          <a:bodyPr/>
          <a:lstStyle>
            <a:lvl1pPr>
              <a:defRPr sz="4000" b="1">
                <a:solidFill>
                  <a:schemeClr val="bg1"/>
                </a:solidFill>
                <a:effectLst>
                  <a:outerShdw blurRad="38100" dist="38100" dir="2700000" algn="tl">
                    <a:srgbClr val="000000">
                      <a:alpha val="43137"/>
                    </a:srgbClr>
                  </a:outerShdw>
                </a:effectLst>
              </a:defRPr>
            </a:lvl1pPr>
          </a:lstStyle>
          <a:p>
            <a:pPr lvl="0"/>
            <a:r>
              <a:rPr lang="en-US" noProof="0" dirty="0" smtClean="0"/>
              <a:t>Click to edit Master title style</a:t>
            </a:r>
          </a:p>
        </p:txBody>
      </p:sp>
      <p:sp>
        <p:nvSpPr>
          <p:cNvPr id="29" name="Flowchart: Process 28"/>
          <p:cNvSpPr/>
          <p:nvPr userDrawn="1"/>
        </p:nvSpPr>
        <p:spPr bwMode="auto">
          <a:xfrm>
            <a:off x="797912"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4" name="Text Placeholder 3"/>
          <p:cNvSpPr>
            <a:spLocks noGrp="1"/>
          </p:cNvSpPr>
          <p:nvPr>
            <p:ph type="body" sz="quarter" idx="10"/>
          </p:nvPr>
        </p:nvSpPr>
        <p:spPr>
          <a:xfrm>
            <a:off x="959993"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sp>
        <p:nvSpPr>
          <p:cNvPr id="53" name="Flowchart: Process 52"/>
          <p:cNvSpPr/>
          <p:nvPr userDrawn="1"/>
        </p:nvSpPr>
        <p:spPr bwMode="auto">
          <a:xfrm>
            <a:off x="3644324"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54" name="Text Placeholder 3"/>
          <p:cNvSpPr>
            <a:spLocks noGrp="1"/>
          </p:cNvSpPr>
          <p:nvPr>
            <p:ph type="body" sz="quarter" idx="11"/>
          </p:nvPr>
        </p:nvSpPr>
        <p:spPr>
          <a:xfrm>
            <a:off x="3806405"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sp>
        <p:nvSpPr>
          <p:cNvPr id="56" name="Flowchart: Process 55"/>
          <p:cNvSpPr/>
          <p:nvPr userDrawn="1"/>
        </p:nvSpPr>
        <p:spPr bwMode="auto">
          <a:xfrm>
            <a:off x="6490736"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57" name="Text Placeholder 3"/>
          <p:cNvSpPr>
            <a:spLocks noGrp="1"/>
          </p:cNvSpPr>
          <p:nvPr>
            <p:ph type="body" sz="quarter" idx="12"/>
          </p:nvPr>
        </p:nvSpPr>
        <p:spPr>
          <a:xfrm>
            <a:off x="6652817"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02960"/>
            <a:ext cx="12191999" cy="1120140"/>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15400" y="1768475"/>
            <a:ext cx="4953000" cy="3095625"/>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794268" y="4132747"/>
            <a:ext cx="2558531" cy="313420"/>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637753" y="4132747"/>
            <a:ext cx="2558531" cy="313420"/>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6492961" y="4132747"/>
            <a:ext cx="2558531" cy="313420"/>
          </a:xfrm>
          <a:prstGeom prst="rect">
            <a:avLst/>
          </a:prstGeom>
        </p:spPr>
      </p:pic>
    </p:spTree>
    <p:extLst>
      <p:ext uri="{BB962C8B-B14F-4D97-AF65-F5344CB8AC3E}">
        <p14:creationId xmlns:p14="http://schemas.microsoft.com/office/powerpoint/2010/main" val="1609819787"/>
      </p:ext>
    </p:extLst>
  </p:cSld>
  <p:clrMapOvr>
    <a:masterClrMapping/>
  </p:clrMapOvr>
  <p:transition spd="slow">
    <p:cover dir="ld"/>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4"/>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165075445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ub-section break">
    <p:spTree>
      <p:nvGrpSpPr>
        <p:cNvPr id="1" name=""/>
        <p:cNvGrpSpPr/>
        <p:nvPr/>
      </p:nvGrpSpPr>
      <p:grpSpPr>
        <a:xfrm>
          <a:off x="0" y="0"/>
          <a:ext cx="0" cy="0"/>
          <a:chOff x="0" y="0"/>
          <a:chExt cx="0" cy="0"/>
        </a:xfrm>
      </p:grpSpPr>
      <p:sp>
        <p:nvSpPr>
          <p:cNvPr id="2" name="Rectangle 1"/>
          <p:cNvSpPr/>
          <p:nvPr userDrawn="1"/>
        </p:nvSpPr>
        <p:spPr bwMode="auto">
          <a:xfrm>
            <a:off x="537636" y="2518608"/>
            <a:ext cx="9144000" cy="4491791"/>
          </a:xfrm>
          <a:prstGeom prst="rect">
            <a:avLst/>
          </a:prstGeom>
          <a:ln>
            <a:headEnd type="none" w="med" len="med"/>
            <a:tailEnd type="none" w="med" len="med"/>
          </a:ln>
          <a:effectLst>
            <a:outerShdw blurRad="63500" sx="102000" sy="102000" algn="ctr"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r="34518"/>
          <a:stretch/>
        </p:blipFill>
        <p:spPr>
          <a:xfrm>
            <a:off x="8915400" y="1752600"/>
            <a:ext cx="3276600" cy="3127375"/>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3" y="1302960"/>
            <a:ext cx="12192000" cy="1120140"/>
          </a:xfrm>
          <a:prstGeom prst="rect">
            <a:avLst/>
          </a:prstGeom>
        </p:spPr>
      </p:pic>
      <p:sp>
        <p:nvSpPr>
          <p:cNvPr id="43010" name="Rectangle 2"/>
          <p:cNvSpPr>
            <a:spLocks noGrp="1" noChangeArrowheads="1"/>
          </p:cNvSpPr>
          <p:nvPr>
            <p:ph type="ctrTitle"/>
          </p:nvPr>
        </p:nvSpPr>
        <p:spPr>
          <a:xfrm>
            <a:off x="711200" y="2724150"/>
            <a:ext cx="7721600" cy="1447800"/>
          </a:xfrm>
        </p:spPr>
        <p:txBody>
          <a:bodyPr/>
          <a:lstStyle>
            <a:lvl1pPr>
              <a:defRPr sz="4000" b="1">
                <a:solidFill>
                  <a:schemeClr val="bg1"/>
                </a:solidFill>
                <a:effectLst>
                  <a:outerShdw blurRad="38100" dist="38100" dir="2700000" algn="tl">
                    <a:srgbClr val="000000">
                      <a:alpha val="43137"/>
                    </a:srgbClr>
                  </a:outerShdw>
                </a:effectLst>
              </a:defRPr>
            </a:lvl1pPr>
          </a:lstStyle>
          <a:p>
            <a:pPr lvl="0"/>
            <a:r>
              <a:rPr lang="en-US" noProof="0" dirty="0" smtClean="0"/>
              <a:t>Click to edit Master title style</a:t>
            </a:r>
          </a:p>
        </p:txBody>
      </p:sp>
      <p:sp>
        <p:nvSpPr>
          <p:cNvPr id="29" name="Flowchart: Process 28"/>
          <p:cNvSpPr/>
          <p:nvPr userDrawn="1"/>
        </p:nvSpPr>
        <p:spPr bwMode="auto">
          <a:xfrm>
            <a:off x="797912"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4" name="Text Placeholder 3"/>
          <p:cNvSpPr>
            <a:spLocks noGrp="1"/>
          </p:cNvSpPr>
          <p:nvPr>
            <p:ph type="body" sz="quarter" idx="10"/>
          </p:nvPr>
        </p:nvSpPr>
        <p:spPr>
          <a:xfrm>
            <a:off x="959993" y="4518609"/>
            <a:ext cx="2230727" cy="2133600"/>
          </a:xfrm>
        </p:spPr>
        <p:txBody>
          <a:bodyPr/>
          <a:lstStyle>
            <a:lvl1pPr marL="285750" indent="-28575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sp>
        <p:nvSpPr>
          <p:cNvPr id="53" name="Flowchart: Process 52"/>
          <p:cNvSpPr/>
          <p:nvPr userDrawn="1"/>
        </p:nvSpPr>
        <p:spPr bwMode="auto">
          <a:xfrm>
            <a:off x="3644324"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54" name="Text Placeholder 3"/>
          <p:cNvSpPr>
            <a:spLocks noGrp="1"/>
          </p:cNvSpPr>
          <p:nvPr>
            <p:ph type="body" sz="quarter" idx="11"/>
          </p:nvPr>
        </p:nvSpPr>
        <p:spPr>
          <a:xfrm>
            <a:off x="3806405" y="4518609"/>
            <a:ext cx="2230727" cy="2133600"/>
          </a:xfrm>
        </p:spPr>
        <p:txBody>
          <a:bodyPr/>
          <a:lstStyle>
            <a:lvl1pPr marL="285750" indent="-28575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sp>
        <p:nvSpPr>
          <p:cNvPr id="56" name="Flowchart: Process 55"/>
          <p:cNvSpPr/>
          <p:nvPr userDrawn="1"/>
        </p:nvSpPr>
        <p:spPr bwMode="auto">
          <a:xfrm>
            <a:off x="6490736"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57" name="Text Placeholder 3"/>
          <p:cNvSpPr>
            <a:spLocks noGrp="1"/>
          </p:cNvSpPr>
          <p:nvPr>
            <p:ph type="body" sz="quarter" idx="12"/>
          </p:nvPr>
        </p:nvSpPr>
        <p:spPr>
          <a:xfrm>
            <a:off x="6652817" y="4518609"/>
            <a:ext cx="2230727" cy="2133600"/>
          </a:xfrm>
        </p:spPr>
        <p:txBody>
          <a:bodyPr/>
          <a:lstStyle>
            <a:lvl1pPr marL="285750" indent="-28575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794268" y="4132746"/>
            <a:ext cx="2558531" cy="313422"/>
          </a:xfrm>
          <a:prstGeom prst="rect">
            <a:avLst/>
          </a:prstGeom>
        </p:spPr>
      </p:pic>
      <p:pic>
        <p:nvPicPr>
          <p:cNvPr id="59" name="Picture 5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637753" y="4132746"/>
            <a:ext cx="2558531" cy="313422"/>
          </a:xfrm>
          <a:prstGeom prst="rect">
            <a:avLst/>
          </a:prstGeom>
        </p:spPr>
      </p:pic>
      <p:pic>
        <p:nvPicPr>
          <p:cNvPr id="60" name="Picture 5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6492961" y="4132746"/>
            <a:ext cx="2558531" cy="313422"/>
          </a:xfrm>
          <a:prstGeom prst="rect">
            <a:avLst/>
          </a:prstGeom>
        </p:spPr>
      </p:pic>
    </p:spTree>
    <p:extLst>
      <p:ext uri="{BB962C8B-B14F-4D97-AF65-F5344CB8AC3E}">
        <p14:creationId xmlns:p14="http://schemas.microsoft.com/office/powerpoint/2010/main" val="886740823"/>
      </p:ext>
    </p:extLst>
  </p:cSld>
  <p:clrMapOvr>
    <a:masterClrMapping/>
  </p:clrMapOvr>
  <p:transition spd="slow">
    <p:cover dir="l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No anima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3917" y="652877"/>
            <a:ext cx="12192000" cy="6215063"/>
          </a:xfrm>
          <a:prstGeom prst="rect">
            <a:avLst/>
          </a:prstGeom>
        </p:spPr>
      </p:pic>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t="7551" b="-612"/>
          <a:stretch/>
        </p:blipFill>
        <p:spPr>
          <a:xfrm>
            <a:off x="-9144" y="1097280"/>
            <a:ext cx="12192000" cy="1042416"/>
          </a:xfrm>
          <a:prstGeom prst="rect">
            <a:avLst/>
          </a:prstGeom>
        </p:spPr>
      </p:pic>
      <p:sp>
        <p:nvSpPr>
          <p:cNvPr id="10" name="Flowchart: Process 9"/>
          <p:cNvSpPr/>
          <p:nvPr userDrawn="1"/>
        </p:nvSpPr>
        <p:spPr bwMode="auto">
          <a:xfrm>
            <a:off x="381000" y="1524000"/>
            <a:ext cx="11430000" cy="5486400"/>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85120" y="196796"/>
            <a:ext cx="1524000" cy="952500"/>
          </a:xfrm>
          <a:prstGeom prst="rect">
            <a:avLst/>
          </a:prstGeom>
        </p:spPr>
      </p:pic>
      <p:pic>
        <p:nvPicPr>
          <p:cNvPr id="12" name="Picture 11"/>
          <p:cNvPicPr>
            <a:picLocks noChangeAspect="1"/>
          </p:cNvPicPr>
          <p:nvPr userDrawn="1"/>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13" name="Rectangle 6"/>
          <p:cNvSpPr txBox="1">
            <a:spLocks noChangeArrowheads="1"/>
          </p:cNvSpPr>
          <p:nvPr userDrawn="1"/>
        </p:nvSpPr>
        <p:spPr bwMode="auto">
          <a:xfrm>
            <a:off x="0" y="6248400"/>
            <a:ext cx="1240189"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marL="0" algn="l" defTabSz="914400" rtl="0" eaLnBrk="1" latinLnBrk="0" hangingPunct="1">
              <a:spcBef>
                <a:spcPct val="50000"/>
              </a:spcBef>
              <a:defRPr sz="1400" b="1" kern="1200">
                <a:solidFill>
                  <a:schemeClr val="bg1"/>
                </a:solidFill>
                <a:effectLst/>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4FDF46-4A52-4F2B-8DF0-BB4C40E65B4E}" type="slidenum">
              <a:rPr lang="en-US" smtClean="0"/>
              <a:pPr/>
              <a:t>‹#›</a:t>
            </a:fld>
            <a:endParaRPr lang="en-US" dirty="0"/>
          </a:p>
        </p:txBody>
      </p:sp>
      <p:pic>
        <p:nvPicPr>
          <p:cNvPr id="14" name="Picture 13"/>
          <p:cNvPicPr>
            <a:picLocks noChangeAspect="1"/>
          </p:cNvPicPr>
          <p:nvPr userDrawn="1"/>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t="65757"/>
          <a:stretch/>
        </p:blipFill>
        <p:spPr>
          <a:xfrm rot="2912722">
            <a:off x="525801" y="6907864"/>
            <a:ext cx="1267169" cy="260350"/>
          </a:xfrm>
          <a:prstGeom prst="rect">
            <a:avLst/>
          </a:prstGeom>
        </p:spPr>
      </p:pic>
      <p:pic>
        <p:nvPicPr>
          <p:cNvPr id="15" name="Picture 14"/>
          <p:cNvPicPr>
            <a:picLocks noChangeAspect="1"/>
          </p:cNvPicPr>
          <p:nvPr userDrawn="1"/>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b="59845"/>
          <a:stretch/>
        </p:blipFill>
        <p:spPr>
          <a:xfrm rot="2653182">
            <a:off x="-149253" y="5696882"/>
            <a:ext cx="1267169" cy="305298"/>
          </a:xfrm>
          <a:prstGeom prst="rect">
            <a:avLst/>
          </a:prstGeom>
        </p:spPr>
      </p:pic>
      <p:pic>
        <p:nvPicPr>
          <p:cNvPr id="16" name="Picture 15"/>
          <p:cNvPicPr>
            <a:picLocks noChangeAspect="1"/>
          </p:cNvPicPr>
          <p:nvPr userDrawn="1"/>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b="59845"/>
          <a:stretch/>
        </p:blipFill>
        <p:spPr>
          <a:xfrm rot="2653182">
            <a:off x="787084" y="6611282"/>
            <a:ext cx="1267169" cy="305298"/>
          </a:xfrm>
          <a:prstGeom prst="rect">
            <a:avLst/>
          </a:prstGeom>
        </p:spPr>
      </p:pic>
      <p:pic>
        <p:nvPicPr>
          <p:cNvPr id="17" name="Picture 16"/>
          <p:cNvPicPr>
            <a:picLocks noChangeAspect="1"/>
          </p:cNvPicPr>
          <p:nvPr userDrawn="1"/>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t="65757"/>
          <a:stretch/>
        </p:blipFill>
        <p:spPr>
          <a:xfrm rot="2912722">
            <a:off x="-345170" y="6090586"/>
            <a:ext cx="1267169" cy="260350"/>
          </a:xfrm>
          <a:prstGeom prst="rect">
            <a:avLst/>
          </a:prstGeom>
        </p:spPr>
      </p:pic>
      <p:pic>
        <p:nvPicPr>
          <p:cNvPr id="18" name="Picture 17"/>
          <p:cNvPicPr>
            <a:picLocks noChangeAspect="1"/>
          </p:cNvPicPr>
          <p:nvPr userDrawn="1"/>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t="65757"/>
          <a:stretch/>
        </p:blipFill>
        <p:spPr>
          <a:xfrm rot="19107961">
            <a:off x="11836023" y="5905473"/>
            <a:ext cx="1267169" cy="260350"/>
          </a:xfrm>
          <a:prstGeom prst="rect">
            <a:avLst/>
          </a:prstGeom>
        </p:spPr>
      </p:pic>
      <p:pic>
        <p:nvPicPr>
          <p:cNvPr id="19" name="Picture 18"/>
          <p:cNvPicPr>
            <a:picLocks noChangeAspect="1"/>
          </p:cNvPicPr>
          <p:nvPr userDrawn="1"/>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b="59845"/>
          <a:stretch/>
        </p:blipFill>
        <p:spPr>
          <a:xfrm rot="18848421">
            <a:off x="10836177" y="6417254"/>
            <a:ext cx="1267169" cy="305298"/>
          </a:xfrm>
          <a:prstGeom prst="rect">
            <a:avLst/>
          </a:prstGeom>
        </p:spPr>
      </p:pic>
      <p:pic>
        <p:nvPicPr>
          <p:cNvPr id="20" name="Picture 19"/>
          <p:cNvPicPr>
            <a:picLocks noChangeAspect="1"/>
          </p:cNvPicPr>
          <p:nvPr userDrawn="1"/>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t="65757"/>
          <a:stretch/>
        </p:blipFill>
        <p:spPr>
          <a:xfrm rot="19107961">
            <a:off x="10997823" y="6559577"/>
            <a:ext cx="1267169" cy="260350"/>
          </a:xfrm>
          <a:prstGeom prst="rect">
            <a:avLst/>
          </a:prstGeom>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4"/>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164619887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76400"/>
            <a:ext cx="5350933"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63734" y="1676400"/>
            <a:ext cx="5418666"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4"/>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56691605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Graphic">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1" y="1676400"/>
            <a:ext cx="4800600"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Picture Placeholder 4"/>
          <p:cNvSpPr>
            <a:spLocks noGrp="1"/>
          </p:cNvSpPr>
          <p:nvPr>
            <p:ph type="pic" sz="quarter" idx="15"/>
          </p:nvPr>
        </p:nvSpPr>
        <p:spPr>
          <a:xfrm>
            <a:off x="5791200" y="304800"/>
            <a:ext cx="5791200" cy="6400800"/>
          </a:xfrm>
        </p:spPr>
        <p:txBody>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3325888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76400"/>
            <a:ext cx="3428999"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19600" y="1676400"/>
            <a:ext cx="3429000"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4"/>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Content Placeholder 3"/>
          <p:cNvSpPr>
            <a:spLocks noGrp="1"/>
          </p:cNvSpPr>
          <p:nvPr>
            <p:ph sz="half" idx="14"/>
          </p:nvPr>
        </p:nvSpPr>
        <p:spPr>
          <a:xfrm>
            <a:off x="8153401" y="1676400"/>
            <a:ext cx="3428999"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5"/>
          <p:cNvSpPr>
            <a:spLocks noGrp="1"/>
          </p:cNvSpPr>
          <p:nvPr>
            <p:ph type="body" sz="quarter" idx="15"/>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07720735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rap for 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a:lvl1pPr>
          </a:lstStyle>
          <a:p>
            <a:r>
              <a:rPr lang="en-US" smtClean="0"/>
              <a:t>Click to edit Master title style</a:t>
            </a:r>
            <a:endParaRPr lang="en-US"/>
          </a:p>
        </p:txBody>
      </p:sp>
      <p:sp>
        <p:nvSpPr>
          <p:cNvPr id="3" name="Content Placeholder 2"/>
          <p:cNvSpPr>
            <a:spLocks noGrp="1"/>
          </p:cNvSpPr>
          <p:nvPr>
            <p:ph sz="half" idx="1"/>
          </p:nvPr>
        </p:nvSpPr>
        <p:spPr>
          <a:xfrm>
            <a:off x="609600" y="1676400"/>
            <a:ext cx="10972800" cy="24384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09600" y="4191000"/>
            <a:ext cx="10972800" cy="18669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0" cy="685800"/>
          </a:xfrm>
        </p:spPr>
        <p:txBody>
          <a:bodyPr anchor="b" anchorCtr="0"/>
          <a:lstStyle>
            <a:lvl1pPr marL="0" indent="0" algn="r">
              <a:spcBef>
                <a:spcPts val="600"/>
              </a:spcBef>
              <a:buNone/>
              <a:defRPr sz="1600" b="1">
                <a:solidFill>
                  <a:schemeClr val="accent4"/>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81651767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76400"/>
            <a:ext cx="5386917" cy="639762"/>
          </a:xfrm>
          <a:solidFill>
            <a:schemeClr val="accent4">
              <a:lumMod val="20000"/>
              <a:lumOff val="80000"/>
            </a:schemeClr>
          </a:solidFill>
        </p:spPr>
        <p:txBody>
          <a:bodyPr anchor="b"/>
          <a:lstStyle>
            <a:lvl1pPr marL="0" indent="0">
              <a:buNone/>
              <a:defRPr lang="en-US" sz="2000" b="0" dirty="0" smtClean="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316162"/>
            <a:ext cx="5386917" cy="3951288"/>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676400"/>
            <a:ext cx="5389033" cy="639762"/>
          </a:xfrm>
          <a:solidFill>
            <a:schemeClr val="accent6">
              <a:lumMod val="20000"/>
              <a:lumOff val="80000"/>
            </a:schemeClr>
          </a:solidFill>
        </p:spPr>
        <p:txBody>
          <a:bodyPr anchor="b"/>
          <a:lstStyle>
            <a:lvl1pPr marL="0" indent="0">
              <a:buNone/>
              <a:defRPr lang="en-US" sz="2000" b="0" dirty="0" smtClean="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316162"/>
            <a:ext cx="5389033" cy="3951288"/>
          </a:xfrm>
        </p:spPr>
        <p:txBody>
          <a:bodyPr/>
          <a:lstStyle>
            <a:lvl1pPr>
              <a:defRPr lang="en-US" dirty="0" smtClean="0"/>
            </a:lvl1pPr>
            <a:lvl2pPr>
              <a:defRPr lang="en-US" smtClean="0"/>
            </a:lvl2pPr>
            <a:lvl3pPr>
              <a:defRPr lang="en-US" smtClean="0"/>
            </a:lvl3pPr>
            <a:lvl4pPr>
              <a:defRPr lang="en-US" dirty="0" smtClean="0"/>
            </a:lvl4pPr>
            <a:lvl5pPr>
              <a:defRPr lang="en-US" dirty="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2"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4"/>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1"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7515392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idebar">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0" y="5553586"/>
            <a:ext cx="12192000" cy="1304414"/>
          </a:xfrm>
          <a:prstGeom prst="rect">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6200000" scaled="1"/>
            <a:tileRect/>
          </a:gradFill>
          <a:ln w="9525" cap="flat" cmpd="sng" algn="ctr">
            <a:solidFill>
              <a:schemeClr val="tx1"/>
            </a:solidFill>
            <a:prstDash val="solid"/>
            <a:round/>
            <a:headEnd type="none" w="med" len="med"/>
            <a:tailEnd type="none" w="med" len="med"/>
          </a:ln>
          <a:effectLst>
            <a:outerShdw blurRad="50800" dist="38100" dir="16200000" rotWithShape="0">
              <a:prstClr val="black">
                <a:alpha val="40000"/>
              </a:prstClr>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00800"/>
            <a:ext cx="12192000" cy="1120140"/>
          </a:xfrm>
          <a:prstGeom prst="rect">
            <a:avLst/>
          </a:prstGeom>
        </p:spPr>
      </p:pic>
      <p:sp>
        <p:nvSpPr>
          <p:cNvPr id="5" name="Content Placeholder 4"/>
          <p:cNvSpPr>
            <a:spLocks noGrp="1"/>
          </p:cNvSpPr>
          <p:nvPr>
            <p:ph sz="quarter" idx="13"/>
          </p:nvPr>
        </p:nvSpPr>
        <p:spPr>
          <a:xfrm>
            <a:off x="508000" y="914400"/>
            <a:ext cx="10769600" cy="4639187"/>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14"/>
          </p:nvPr>
        </p:nvSpPr>
        <p:spPr>
          <a:xfrm>
            <a:off x="7315200" y="5638800"/>
            <a:ext cx="4495800" cy="685800"/>
          </a:xfrm>
        </p:spPr>
        <p:txBody>
          <a:bodyPr anchor="b" anchorCtr="0"/>
          <a:lstStyle>
            <a:lvl1pPr marL="0" indent="0" algn="r">
              <a:spcBef>
                <a:spcPts val="600"/>
              </a:spcBef>
              <a:buNone/>
              <a:defRPr sz="1600" b="1">
                <a:solidFill>
                  <a:schemeClr val="bg1"/>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6" name="Rectangle 15"/>
          <p:cNvSpPr/>
          <p:nvPr userDrawn="1"/>
        </p:nvSpPr>
        <p:spPr bwMode="auto">
          <a:xfrm>
            <a:off x="0" y="5553587"/>
            <a:ext cx="12192000" cy="45719"/>
          </a:xfrm>
          <a:prstGeom prst="rect">
            <a:avLst/>
          </a:prstGeom>
          <a:solidFill>
            <a:schemeClr val="accent1"/>
          </a:solidFill>
          <a:ln w="9525" cap="flat" cmpd="sng" algn="ctr">
            <a:no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11" name="Picture 10"/>
          <p:cNvPicPr>
            <a:picLocks noChangeAspect="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5548336"/>
            <a:ext cx="438556" cy="1130299"/>
          </a:xfrm>
          <a:prstGeom prst="rect">
            <a:avLst/>
          </a:prstGeom>
          <a:effectLst>
            <a:outerShdw blurRad="63500" sx="102000" sy="102000" algn="ctr" rotWithShape="0">
              <a:prstClr val="black">
                <a:alpha val="40000"/>
              </a:prstClr>
            </a:outerShdw>
          </a:effectLst>
        </p:spPr>
      </p:pic>
      <p:sp>
        <p:nvSpPr>
          <p:cNvPr id="22" name="Slide Number Placeholder 3"/>
          <p:cNvSpPr>
            <a:spLocks noGrp="1"/>
          </p:cNvSpPr>
          <p:nvPr>
            <p:ph type="sldNum" sz="quarter" idx="12"/>
          </p:nvPr>
        </p:nvSpPr>
        <p:spPr>
          <a:xfrm>
            <a:off x="207611" y="5791200"/>
            <a:ext cx="1240189" cy="457200"/>
          </a:xfrm>
        </p:spPr>
        <p:txBody>
          <a:bodyPr/>
          <a:lstStyle>
            <a:lvl1pPr>
              <a:defRPr>
                <a:solidFill>
                  <a:schemeClr val="bg1"/>
                </a:solidFill>
              </a:defRPr>
            </a:lvl1pPr>
          </a:lstStyle>
          <a:p>
            <a:fld id="{E54FDF46-4A52-4F2B-8DF0-BB4C40E65B4E}" type="slidenum">
              <a:rPr lang="en-US" smtClean="0"/>
              <a:pPr/>
              <a:t>‹#›</a:t>
            </a:fld>
            <a:endParaRPr lang="en-US" dirty="0"/>
          </a:p>
        </p:txBody>
      </p:sp>
      <p:sp>
        <p:nvSpPr>
          <p:cNvPr id="3" name="Title 2"/>
          <p:cNvSpPr>
            <a:spLocks noGrp="1"/>
          </p:cNvSpPr>
          <p:nvPr>
            <p:ph type="title"/>
          </p:nvPr>
        </p:nvSpPr>
        <p:spPr/>
        <p:txBody>
          <a:bodyPr/>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284593146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Sidebar">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0" y="5553586"/>
            <a:ext cx="12192000" cy="1304414"/>
          </a:xfrm>
          <a:prstGeom prst="rect">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6200000" scaled="1"/>
            <a:tileRect/>
          </a:gradFill>
          <a:ln w="9525" cap="flat" cmpd="sng" algn="ctr">
            <a:solidFill>
              <a:schemeClr val="tx1"/>
            </a:solidFill>
            <a:prstDash val="solid"/>
            <a:round/>
            <a:headEnd type="none" w="med" len="med"/>
            <a:tailEnd type="none" w="med" len="med"/>
          </a:ln>
          <a:effectLst>
            <a:outerShdw blurRad="50800" dist="38100" dir="16200000" rotWithShape="0">
              <a:prstClr val="black">
                <a:alpha val="40000"/>
              </a:prstClr>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00800"/>
            <a:ext cx="12192000" cy="1120140"/>
          </a:xfrm>
          <a:prstGeom prst="rect">
            <a:avLst/>
          </a:prstGeom>
        </p:spPr>
      </p:pic>
      <p:sp>
        <p:nvSpPr>
          <p:cNvPr id="10" name="Text Placeholder 4"/>
          <p:cNvSpPr>
            <a:spLocks noGrp="1"/>
          </p:cNvSpPr>
          <p:nvPr>
            <p:ph type="body" sz="quarter" idx="14"/>
          </p:nvPr>
        </p:nvSpPr>
        <p:spPr>
          <a:xfrm>
            <a:off x="7315200" y="5638800"/>
            <a:ext cx="4495800" cy="685800"/>
          </a:xfrm>
        </p:spPr>
        <p:txBody>
          <a:bodyPr anchor="b" anchorCtr="0"/>
          <a:lstStyle>
            <a:lvl1pPr marL="0" indent="0" algn="r">
              <a:spcBef>
                <a:spcPts val="600"/>
              </a:spcBef>
              <a:buNone/>
              <a:defRPr sz="1600" b="1">
                <a:solidFill>
                  <a:schemeClr val="bg1"/>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6" name="Rectangle 15"/>
          <p:cNvSpPr/>
          <p:nvPr userDrawn="1"/>
        </p:nvSpPr>
        <p:spPr bwMode="auto">
          <a:xfrm>
            <a:off x="0" y="5553587"/>
            <a:ext cx="12192000" cy="45719"/>
          </a:xfrm>
          <a:prstGeom prst="rect">
            <a:avLst/>
          </a:prstGeom>
          <a:solidFill>
            <a:schemeClr val="accent1"/>
          </a:solidFill>
          <a:ln w="9525" cap="flat" cmpd="sng" algn="ctr">
            <a:no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11" name="Picture 10"/>
          <p:cNvPicPr>
            <a:picLocks noChangeAspect="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5548336"/>
            <a:ext cx="438556" cy="1130299"/>
          </a:xfrm>
          <a:prstGeom prst="rect">
            <a:avLst/>
          </a:prstGeom>
          <a:effectLst>
            <a:outerShdw blurRad="63500" sx="102000" sy="102000" algn="ctr" rotWithShape="0">
              <a:prstClr val="black">
                <a:alpha val="40000"/>
              </a:prstClr>
            </a:outerShdw>
          </a:effectLst>
        </p:spPr>
      </p:pic>
      <p:sp>
        <p:nvSpPr>
          <p:cNvPr id="22" name="Slide Number Placeholder 3"/>
          <p:cNvSpPr>
            <a:spLocks noGrp="1"/>
          </p:cNvSpPr>
          <p:nvPr>
            <p:ph type="sldNum" sz="quarter" idx="12"/>
          </p:nvPr>
        </p:nvSpPr>
        <p:spPr>
          <a:xfrm>
            <a:off x="207611" y="5791200"/>
            <a:ext cx="1240189" cy="457200"/>
          </a:xfrm>
        </p:spPr>
        <p:txBody>
          <a:bodyPr/>
          <a:lstStyle>
            <a:lvl1pPr>
              <a:defRPr>
                <a:solidFill>
                  <a:schemeClr val="bg1"/>
                </a:solidFill>
              </a:defRPr>
            </a:lvl1pPr>
          </a:lstStyle>
          <a:p>
            <a:fld id="{E54FDF46-4A52-4F2B-8DF0-BB4C40E65B4E}" type="slidenum">
              <a:rPr lang="en-US" smtClean="0"/>
              <a:pPr/>
              <a:t>‹#›</a:t>
            </a:fld>
            <a:endParaRPr lang="en-US" dirty="0"/>
          </a:p>
        </p:txBody>
      </p:sp>
      <p:sp>
        <p:nvSpPr>
          <p:cNvPr id="3" name="Title 2"/>
          <p:cNvSpPr>
            <a:spLocks noGrp="1"/>
          </p:cNvSpPr>
          <p:nvPr>
            <p:ph type="title"/>
          </p:nvPr>
        </p:nvSpPr>
        <p:spPr>
          <a:xfrm>
            <a:off x="541867" y="120596"/>
            <a:ext cx="11345333" cy="518160"/>
          </a:xfrm>
        </p:spPr>
        <p:txBody>
          <a:bodyPr/>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395285893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Sidebar">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0" y="5553586"/>
            <a:ext cx="12192000" cy="1304414"/>
          </a:xfrm>
          <a:prstGeom prst="rect">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6200000" scaled="1"/>
            <a:tileRect/>
          </a:gradFill>
          <a:ln w="9525" cap="flat" cmpd="sng" algn="ctr">
            <a:solidFill>
              <a:schemeClr val="tx1"/>
            </a:solidFill>
            <a:prstDash val="solid"/>
            <a:round/>
            <a:headEnd type="none" w="med" len="med"/>
            <a:tailEnd type="none" w="med" len="med"/>
          </a:ln>
          <a:effectLst>
            <a:outerShdw blurRad="50800" dist="38100" dir="16200000" rotWithShape="0">
              <a:prstClr val="black">
                <a:alpha val="40000"/>
              </a:prstClr>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00800"/>
            <a:ext cx="12192000" cy="1120140"/>
          </a:xfrm>
          <a:prstGeom prst="rect">
            <a:avLst/>
          </a:prstGeom>
        </p:spPr>
      </p:pic>
      <p:sp>
        <p:nvSpPr>
          <p:cNvPr id="5" name="Content Placeholder 4"/>
          <p:cNvSpPr>
            <a:spLocks noGrp="1"/>
          </p:cNvSpPr>
          <p:nvPr>
            <p:ph sz="quarter" idx="13"/>
          </p:nvPr>
        </p:nvSpPr>
        <p:spPr>
          <a:xfrm>
            <a:off x="507999" y="914401"/>
            <a:ext cx="3657600" cy="4384220"/>
          </a:xfrm>
        </p:spPr>
        <p:txBody>
          <a:bodyPr/>
          <a:lstStyle>
            <a:lvl1pPr>
              <a:defRPr lang="en-US" sz="2000" dirty="0" smtClean="0"/>
            </a:lvl1pPr>
            <a:lvl2pPr>
              <a:defRPr lang="en-US" sz="1800" dirty="0" smtClean="0"/>
            </a:lvl2pPr>
            <a:lvl3pPr>
              <a:defRPr lang="en-US" sz="1600" dirty="0" smtClean="0"/>
            </a:lvl3pPr>
            <a:lvl4pPr>
              <a:defRPr lang="en-US" sz="1400" dirty="0" smtClean="0"/>
            </a:lvl4pPr>
            <a:lvl5pPr>
              <a:defRPr lang="en-US" sz="140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14"/>
          </p:nvPr>
        </p:nvSpPr>
        <p:spPr>
          <a:xfrm>
            <a:off x="7315200" y="5638800"/>
            <a:ext cx="4495800" cy="685800"/>
          </a:xfrm>
        </p:spPr>
        <p:txBody>
          <a:bodyPr anchor="b" anchorCtr="0"/>
          <a:lstStyle>
            <a:lvl1pPr marL="0" indent="0" algn="r">
              <a:spcBef>
                <a:spcPts val="600"/>
              </a:spcBef>
              <a:buNone/>
              <a:defRPr sz="1600" b="1">
                <a:solidFill>
                  <a:schemeClr val="bg1"/>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6" name="Rectangle 15"/>
          <p:cNvSpPr/>
          <p:nvPr userDrawn="1"/>
        </p:nvSpPr>
        <p:spPr bwMode="auto">
          <a:xfrm>
            <a:off x="0" y="5553587"/>
            <a:ext cx="12192000" cy="45719"/>
          </a:xfrm>
          <a:prstGeom prst="rect">
            <a:avLst/>
          </a:prstGeom>
          <a:solidFill>
            <a:schemeClr val="accent1"/>
          </a:solidFill>
          <a:ln w="9525" cap="flat" cmpd="sng" algn="ctr">
            <a:no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11" name="Picture 10"/>
          <p:cNvPicPr>
            <a:picLocks noChangeAspect="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5548336"/>
            <a:ext cx="438556" cy="1130299"/>
          </a:xfrm>
          <a:prstGeom prst="rect">
            <a:avLst/>
          </a:prstGeom>
          <a:effectLst>
            <a:outerShdw blurRad="63500" sx="102000" sy="102000" algn="ctr" rotWithShape="0">
              <a:prstClr val="black">
                <a:alpha val="40000"/>
              </a:prstClr>
            </a:outerShdw>
          </a:effectLst>
        </p:spPr>
      </p:pic>
      <p:sp>
        <p:nvSpPr>
          <p:cNvPr id="22" name="Slide Number Placeholder 3"/>
          <p:cNvSpPr>
            <a:spLocks noGrp="1"/>
          </p:cNvSpPr>
          <p:nvPr>
            <p:ph type="sldNum" sz="quarter" idx="12"/>
          </p:nvPr>
        </p:nvSpPr>
        <p:spPr>
          <a:xfrm>
            <a:off x="207611" y="5791200"/>
            <a:ext cx="1240189" cy="457200"/>
          </a:xfrm>
        </p:spPr>
        <p:txBody>
          <a:bodyPr/>
          <a:lstStyle>
            <a:lvl1pPr>
              <a:defRPr>
                <a:solidFill>
                  <a:schemeClr val="bg1"/>
                </a:solidFill>
              </a:defRPr>
            </a:lvl1pPr>
          </a:lstStyle>
          <a:p>
            <a:fld id="{E54FDF46-4A52-4F2B-8DF0-BB4C40E65B4E}" type="slidenum">
              <a:rPr lang="en-US" smtClean="0"/>
              <a:pPr/>
              <a:t>‹#›</a:t>
            </a:fld>
            <a:endParaRPr lang="en-US" dirty="0"/>
          </a:p>
        </p:txBody>
      </p:sp>
      <p:sp>
        <p:nvSpPr>
          <p:cNvPr id="3" name="Title 2"/>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12" name="Content Placeholder 3"/>
          <p:cNvSpPr>
            <a:spLocks noGrp="1"/>
          </p:cNvSpPr>
          <p:nvPr>
            <p:ph sz="half" idx="2"/>
          </p:nvPr>
        </p:nvSpPr>
        <p:spPr>
          <a:xfrm>
            <a:off x="4368800" y="917120"/>
            <a:ext cx="3657600" cy="4381500"/>
          </a:xfrm>
        </p:spPr>
        <p:txBody>
          <a:bodyPr/>
          <a:lstStyle>
            <a:lvl1pPr>
              <a:defRPr lang="en-US" sz="2000" smtClean="0"/>
            </a:lvl1pPr>
            <a:lvl2pPr>
              <a:defRPr lang="en-US" sz="1800" smtClean="0"/>
            </a:lvl2pPr>
            <a:lvl3pPr>
              <a:defRPr lang="en-US" sz="1600" smtClean="0"/>
            </a:lvl3pPr>
            <a:lvl4pPr>
              <a:defRPr lang="en-US" sz="1400" smtClean="0"/>
            </a:lvl4pPr>
            <a:lvl5pPr>
              <a:defRPr lang="en-US"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3"/>
          <p:cNvSpPr>
            <a:spLocks noGrp="1"/>
          </p:cNvSpPr>
          <p:nvPr>
            <p:ph sz="half" idx="15"/>
          </p:nvPr>
        </p:nvSpPr>
        <p:spPr>
          <a:xfrm>
            <a:off x="8229600" y="917120"/>
            <a:ext cx="3657600" cy="4381500"/>
          </a:xfrm>
        </p:spPr>
        <p:txBody>
          <a:bodyPr/>
          <a:lstStyle>
            <a:lvl1pPr>
              <a:defRPr lang="en-US" sz="2000" smtClean="0"/>
            </a:lvl1pPr>
            <a:lvl2pPr>
              <a:defRPr lang="en-US" sz="1800" smtClean="0"/>
            </a:lvl2pPr>
            <a:lvl3pPr>
              <a:defRPr lang="en-US" sz="1600" smtClean="0"/>
            </a:lvl3pPr>
            <a:lvl4pPr>
              <a:defRPr lang="en-US" sz="1400" smtClean="0"/>
            </a:lvl4pPr>
            <a:lvl5pPr>
              <a:defRPr lang="en-US"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4628564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12"/>
          </p:nvPr>
        </p:nvSpPr>
        <p:spPr/>
        <p:txBody>
          <a:bodyPr/>
          <a:lstStyle>
            <a:lvl1pPr>
              <a:defRPr>
                <a:solidFill>
                  <a:schemeClr val="bg1"/>
                </a:solidFill>
              </a:defRPr>
            </a:lvl1pPr>
          </a:lstStyle>
          <a:p>
            <a:fld id="{E54FDF46-4A52-4F2B-8DF0-BB4C40E65B4E}" type="slidenum">
              <a:rPr lang="en-US" smtClean="0"/>
              <a:pPr/>
              <a:t>‹#›</a:t>
            </a:fld>
            <a:endParaRPr lang="en-US" dirty="0"/>
          </a:p>
        </p:txBody>
      </p:sp>
    </p:spTree>
    <p:extLst>
      <p:ext uri="{BB962C8B-B14F-4D97-AF65-F5344CB8AC3E}">
        <p14:creationId xmlns:p14="http://schemas.microsoft.com/office/powerpoint/2010/main" val="11019779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3"/>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4036323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_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12"/>
          </p:nvPr>
        </p:nvSpPr>
        <p:spPr/>
        <p:txBody>
          <a:bodyPr/>
          <a:lstStyle>
            <a:lvl1pPr>
              <a:defRPr/>
            </a:lvl1pPr>
          </a:lstStyle>
          <a:p>
            <a:fld id="{E54FDF46-4A52-4F2B-8DF0-BB4C40E65B4E}" type="slidenum">
              <a:rPr lang="en-US" smtClean="0"/>
              <a:pPr/>
              <a:t>‹#›</a:t>
            </a:fld>
            <a:endParaRPr lang="en-US" dirty="0"/>
          </a:p>
        </p:txBody>
      </p:sp>
    </p:spTree>
    <p:extLst>
      <p:ext uri="{BB962C8B-B14F-4D97-AF65-F5344CB8AC3E}">
        <p14:creationId xmlns:p14="http://schemas.microsoft.com/office/powerpoint/2010/main" val="11010506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87687132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p:cNvSpPr/>
          <p:nvPr userDrawn="1"/>
        </p:nvSpPr>
        <p:spPr bwMode="auto">
          <a:xfrm>
            <a:off x="537636" y="533400"/>
            <a:ext cx="9144000" cy="6477000"/>
          </a:xfrm>
          <a:prstGeom prst="rect">
            <a:avLst/>
          </a:prstGeom>
          <a:ln>
            <a:headEnd type="none" w="med" len="med"/>
            <a:tailEnd type="none" w="med" len="med"/>
          </a:ln>
          <a:effectLst>
            <a:outerShdw blurRad="63500" sx="102000" sy="102000" algn="ctr"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400" y="1768475"/>
            <a:ext cx="4953000" cy="3095625"/>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1302960"/>
            <a:ext cx="12192002" cy="1120140"/>
          </a:xfrm>
          <a:prstGeom prst="rect">
            <a:avLst/>
          </a:prstGeom>
        </p:spPr>
      </p:pic>
      <p:sp>
        <p:nvSpPr>
          <p:cNvPr id="43010" name="Rectangle 2"/>
          <p:cNvSpPr>
            <a:spLocks noGrp="1" noChangeArrowheads="1"/>
          </p:cNvSpPr>
          <p:nvPr>
            <p:ph type="ctrTitle"/>
          </p:nvPr>
        </p:nvSpPr>
        <p:spPr>
          <a:xfrm>
            <a:off x="711200" y="2724150"/>
            <a:ext cx="7721600" cy="1447800"/>
          </a:xfrm>
        </p:spPr>
        <p:txBody>
          <a:bodyPr/>
          <a:lstStyle>
            <a:lvl1pPr>
              <a:defRPr sz="4000" b="1">
                <a:solidFill>
                  <a:schemeClr val="bg1"/>
                </a:solidFill>
                <a:effectLst>
                  <a:outerShdw blurRad="38100" dist="38100" dir="2700000" algn="tl">
                    <a:srgbClr val="000000">
                      <a:alpha val="43137"/>
                    </a:srgbClr>
                  </a:outerShdw>
                </a:effectLst>
              </a:defRPr>
            </a:lvl1pPr>
          </a:lstStyle>
          <a:p>
            <a:pPr lvl="0"/>
            <a:r>
              <a:rPr lang="en-US" noProof="0" dirty="0" smtClean="0"/>
              <a:t>Click to edit Master title style</a:t>
            </a:r>
          </a:p>
        </p:txBody>
      </p:sp>
      <p:sp>
        <p:nvSpPr>
          <p:cNvPr id="43011" name="Rectangle 3"/>
          <p:cNvSpPr>
            <a:spLocks noGrp="1" noChangeArrowheads="1"/>
          </p:cNvSpPr>
          <p:nvPr>
            <p:ph type="subTitle" idx="1"/>
          </p:nvPr>
        </p:nvSpPr>
        <p:spPr>
          <a:xfrm>
            <a:off x="711200" y="4419600"/>
            <a:ext cx="7010400" cy="2209800"/>
          </a:xfrm>
        </p:spPr>
        <p:txBody>
          <a:bodyPr/>
          <a:lstStyle>
            <a:lvl1pPr marL="0" indent="0">
              <a:buFont typeface="Monotype Sorts" pitchFamily="2" charset="2"/>
              <a:buNone/>
              <a:defRPr sz="2000" b="1">
                <a:solidFill>
                  <a:schemeClr val="bg1"/>
                </a:solidFill>
                <a:latin typeface="+mn-lt"/>
              </a:defRPr>
            </a:lvl1pPr>
          </a:lstStyle>
          <a:p>
            <a:pPr lvl="0"/>
            <a:r>
              <a:rPr lang="en-US" noProof="0" dirty="0" smtClean="0"/>
              <a:t>Click to edit Master subtitle style</a:t>
            </a:r>
          </a:p>
        </p:txBody>
      </p:sp>
      <p:pic>
        <p:nvPicPr>
          <p:cNvPr id="7" name="Picture 6"/>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7914" r="47495"/>
          <a:stretch/>
        </p:blipFill>
        <p:spPr>
          <a:xfrm>
            <a:off x="-152053" y="791540"/>
            <a:ext cx="670229" cy="322342"/>
          </a:xfrm>
          <a:prstGeom prst="rect">
            <a:avLst/>
          </a:prstGeom>
        </p:spPr>
      </p:pic>
      <p:pic>
        <p:nvPicPr>
          <p:cNvPr id="31" name="Picture 30"/>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8883" b="59039"/>
          <a:stretch/>
        </p:blipFill>
        <p:spPr>
          <a:xfrm>
            <a:off x="584728" y="451119"/>
            <a:ext cx="652518" cy="313723"/>
          </a:xfrm>
          <a:prstGeom prst="rect">
            <a:avLst/>
          </a:prstGeom>
        </p:spPr>
      </p:pic>
      <p:pic>
        <p:nvPicPr>
          <p:cNvPr id="32" name="Picture 31"/>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7914" r="47495"/>
          <a:stretch/>
        </p:blipFill>
        <p:spPr>
          <a:xfrm>
            <a:off x="1250943" y="757751"/>
            <a:ext cx="670229" cy="322342"/>
          </a:xfrm>
          <a:prstGeom prst="rect">
            <a:avLst/>
          </a:prstGeom>
        </p:spPr>
      </p:pic>
      <p:pic>
        <p:nvPicPr>
          <p:cNvPr id="33" name="Picture 32"/>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8883" b="59039"/>
          <a:stretch/>
        </p:blipFill>
        <p:spPr>
          <a:xfrm>
            <a:off x="1987724" y="417330"/>
            <a:ext cx="652518" cy="313723"/>
          </a:xfrm>
          <a:prstGeom prst="rect">
            <a:avLst/>
          </a:prstGeom>
        </p:spPr>
      </p:pic>
      <p:pic>
        <p:nvPicPr>
          <p:cNvPr id="34" name="Picture 33"/>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7914" r="47495"/>
          <a:stretch/>
        </p:blipFill>
        <p:spPr>
          <a:xfrm>
            <a:off x="2646473" y="758956"/>
            <a:ext cx="670229" cy="322342"/>
          </a:xfrm>
          <a:prstGeom prst="rect">
            <a:avLst/>
          </a:prstGeom>
        </p:spPr>
      </p:pic>
      <p:pic>
        <p:nvPicPr>
          <p:cNvPr id="35" name="Picture 34"/>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8883" b="59039"/>
          <a:stretch/>
        </p:blipFill>
        <p:spPr>
          <a:xfrm>
            <a:off x="3383254" y="418535"/>
            <a:ext cx="652518" cy="313723"/>
          </a:xfrm>
          <a:prstGeom prst="rect">
            <a:avLst/>
          </a:prstGeom>
        </p:spPr>
      </p:pic>
      <p:pic>
        <p:nvPicPr>
          <p:cNvPr id="36" name="Picture 35"/>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7914" r="47495"/>
          <a:stretch/>
        </p:blipFill>
        <p:spPr>
          <a:xfrm>
            <a:off x="4118954" y="766779"/>
            <a:ext cx="670229" cy="322342"/>
          </a:xfrm>
          <a:prstGeom prst="rect">
            <a:avLst/>
          </a:prstGeom>
        </p:spPr>
      </p:pic>
      <p:pic>
        <p:nvPicPr>
          <p:cNvPr id="37" name="Picture 36"/>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8883" b="59039"/>
          <a:stretch/>
        </p:blipFill>
        <p:spPr>
          <a:xfrm>
            <a:off x="4855735" y="426358"/>
            <a:ext cx="652518" cy="313723"/>
          </a:xfrm>
          <a:prstGeom prst="rect">
            <a:avLst/>
          </a:prstGeom>
        </p:spPr>
      </p:pic>
      <p:pic>
        <p:nvPicPr>
          <p:cNvPr id="38" name="Picture 37"/>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7914" r="47495"/>
          <a:stretch/>
        </p:blipFill>
        <p:spPr>
          <a:xfrm rot="1525471">
            <a:off x="5527834" y="784449"/>
            <a:ext cx="670229" cy="322342"/>
          </a:xfrm>
          <a:prstGeom prst="rect">
            <a:avLst/>
          </a:prstGeom>
        </p:spPr>
      </p:pic>
      <p:pic>
        <p:nvPicPr>
          <p:cNvPr id="39" name="Picture 38"/>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8883" b="59039"/>
          <a:stretch/>
        </p:blipFill>
        <p:spPr>
          <a:xfrm rot="1525471">
            <a:off x="6272595" y="458794"/>
            <a:ext cx="652518" cy="313723"/>
          </a:xfrm>
          <a:prstGeom prst="rect">
            <a:avLst/>
          </a:prstGeom>
        </p:spPr>
      </p:pic>
      <p:pic>
        <p:nvPicPr>
          <p:cNvPr id="40" name="Picture 39"/>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7914" r="47495"/>
          <a:stretch/>
        </p:blipFill>
        <p:spPr>
          <a:xfrm rot="1910799">
            <a:off x="6658813" y="1158327"/>
            <a:ext cx="670229" cy="322342"/>
          </a:xfrm>
          <a:prstGeom prst="rect">
            <a:avLst/>
          </a:prstGeom>
        </p:spPr>
      </p:pic>
      <p:pic>
        <p:nvPicPr>
          <p:cNvPr id="41" name="Picture 40"/>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8883" b="59039"/>
          <a:stretch/>
        </p:blipFill>
        <p:spPr>
          <a:xfrm rot="1910799">
            <a:off x="7613122" y="1085927"/>
            <a:ext cx="652518" cy="313723"/>
          </a:xfrm>
          <a:prstGeom prst="rect">
            <a:avLst/>
          </a:prstGeom>
        </p:spPr>
      </p:pic>
      <p:pic>
        <p:nvPicPr>
          <p:cNvPr id="42" name="Picture 41"/>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7914" r="47495"/>
          <a:stretch/>
        </p:blipFill>
        <p:spPr>
          <a:xfrm rot="2275676">
            <a:off x="7992500" y="1996721"/>
            <a:ext cx="670229" cy="322342"/>
          </a:xfrm>
          <a:prstGeom prst="rect">
            <a:avLst/>
          </a:prstGeom>
        </p:spPr>
      </p:pic>
      <p:pic>
        <p:nvPicPr>
          <p:cNvPr id="43" name="Picture 42"/>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8883" b="59039"/>
          <a:stretch/>
        </p:blipFill>
        <p:spPr>
          <a:xfrm rot="2275676">
            <a:off x="8906928" y="2240653"/>
            <a:ext cx="652518" cy="313723"/>
          </a:xfrm>
          <a:prstGeom prst="rect">
            <a:avLst/>
          </a:prstGeom>
        </p:spPr>
      </p:pic>
      <p:pic>
        <p:nvPicPr>
          <p:cNvPr id="44" name="Picture 43"/>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7914" r="47495"/>
          <a:stretch/>
        </p:blipFill>
        <p:spPr>
          <a:xfrm rot="2551978">
            <a:off x="8842532" y="2865383"/>
            <a:ext cx="670229" cy="322342"/>
          </a:xfrm>
          <a:prstGeom prst="rect">
            <a:avLst/>
          </a:prstGeom>
        </p:spPr>
      </p:pic>
      <p:pic>
        <p:nvPicPr>
          <p:cNvPr id="45" name="Picture 44"/>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l="48883" b="59039"/>
          <a:stretch/>
        </p:blipFill>
        <p:spPr>
          <a:xfrm rot="2551978">
            <a:off x="9854435" y="3340757"/>
            <a:ext cx="652518" cy="313723"/>
          </a:xfrm>
          <a:prstGeom prst="rect">
            <a:avLst/>
          </a:prstGeom>
        </p:spPr>
      </p:pic>
      <p:pic>
        <p:nvPicPr>
          <p:cNvPr id="46" name="Picture 45"/>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t="57914" r="47495"/>
          <a:stretch/>
        </p:blipFill>
        <p:spPr>
          <a:xfrm rot="2551978">
            <a:off x="9972168" y="4361054"/>
            <a:ext cx="670229" cy="322342"/>
          </a:xfrm>
          <a:prstGeom prst="rect">
            <a:avLst/>
          </a:prstGeom>
        </p:spPr>
      </p:pic>
      <p:pic>
        <p:nvPicPr>
          <p:cNvPr id="47" name="Picture 46"/>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l="48883" b="59039"/>
          <a:stretch/>
        </p:blipFill>
        <p:spPr>
          <a:xfrm rot="2551978">
            <a:off x="10854789" y="4577521"/>
            <a:ext cx="652518" cy="313723"/>
          </a:xfrm>
          <a:prstGeom prst="rect">
            <a:avLst/>
          </a:prstGeom>
        </p:spPr>
      </p:pic>
      <p:pic>
        <p:nvPicPr>
          <p:cNvPr id="48" name="Picture 47"/>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t="57914" r="47495"/>
          <a:stretch/>
        </p:blipFill>
        <p:spPr>
          <a:xfrm rot="2551978">
            <a:off x="10855096" y="5447818"/>
            <a:ext cx="670229" cy="322342"/>
          </a:xfrm>
          <a:prstGeom prst="rect">
            <a:avLst/>
          </a:prstGeom>
        </p:spPr>
      </p:pic>
      <p:pic>
        <p:nvPicPr>
          <p:cNvPr id="49" name="Picture 48"/>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l="48883" b="59039"/>
          <a:stretch/>
        </p:blipFill>
        <p:spPr>
          <a:xfrm rot="2551978">
            <a:off x="11639817" y="5423113"/>
            <a:ext cx="652518" cy="313723"/>
          </a:xfrm>
          <a:prstGeom prst="rect">
            <a:avLst/>
          </a:prstGeom>
        </p:spPr>
      </p:pic>
    </p:spTree>
    <p:extLst>
      <p:ext uri="{BB962C8B-B14F-4D97-AF65-F5344CB8AC3E}">
        <p14:creationId xmlns:p14="http://schemas.microsoft.com/office/powerpoint/2010/main" val="373741477"/>
      </p:ext>
    </p:extLst>
  </p:cSld>
  <p:clrMapOvr>
    <a:masterClrMapping/>
  </p:clrMapOvr>
  <p:transition spd="slow">
    <p:cover dir="ld"/>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ub-section break">
    <p:spTree>
      <p:nvGrpSpPr>
        <p:cNvPr id="1" name=""/>
        <p:cNvGrpSpPr/>
        <p:nvPr/>
      </p:nvGrpSpPr>
      <p:grpSpPr>
        <a:xfrm>
          <a:off x="0" y="0"/>
          <a:ext cx="0" cy="0"/>
          <a:chOff x="0" y="0"/>
          <a:chExt cx="0" cy="0"/>
        </a:xfrm>
      </p:grpSpPr>
      <p:sp>
        <p:nvSpPr>
          <p:cNvPr id="2" name="Rectangle 1"/>
          <p:cNvSpPr/>
          <p:nvPr userDrawn="1"/>
        </p:nvSpPr>
        <p:spPr bwMode="auto">
          <a:xfrm>
            <a:off x="537636" y="2518608"/>
            <a:ext cx="9144000" cy="4491791"/>
          </a:xfrm>
          <a:prstGeom prst="rect">
            <a:avLst/>
          </a:prstGeom>
          <a:ln>
            <a:headEnd type="none" w="med" len="med"/>
            <a:tailEnd type="none" w="med" len="med"/>
          </a:ln>
          <a:effectLst>
            <a:outerShdw blurRad="63500" sx="102000" sy="102000" algn="ctr"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43010" name="Rectangle 2"/>
          <p:cNvSpPr>
            <a:spLocks noGrp="1" noChangeArrowheads="1"/>
          </p:cNvSpPr>
          <p:nvPr>
            <p:ph type="ctrTitle"/>
          </p:nvPr>
        </p:nvSpPr>
        <p:spPr>
          <a:xfrm>
            <a:off x="711200" y="2724150"/>
            <a:ext cx="7721600" cy="1447800"/>
          </a:xfrm>
        </p:spPr>
        <p:txBody>
          <a:bodyPr/>
          <a:lstStyle>
            <a:lvl1pPr>
              <a:defRPr sz="4000" b="1">
                <a:solidFill>
                  <a:schemeClr val="bg1"/>
                </a:solidFill>
                <a:effectLst>
                  <a:outerShdw blurRad="38100" dist="38100" dir="2700000" algn="tl">
                    <a:srgbClr val="000000">
                      <a:alpha val="43137"/>
                    </a:srgbClr>
                  </a:outerShdw>
                </a:effectLst>
              </a:defRPr>
            </a:lvl1pPr>
          </a:lstStyle>
          <a:p>
            <a:pPr lvl="0"/>
            <a:r>
              <a:rPr lang="en-US" noProof="0" dirty="0" smtClean="0"/>
              <a:t>Click to edit Master title style</a:t>
            </a:r>
          </a:p>
        </p:txBody>
      </p:sp>
      <p:sp>
        <p:nvSpPr>
          <p:cNvPr id="29" name="Flowchart: Process 28"/>
          <p:cNvSpPr/>
          <p:nvPr userDrawn="1"/>
        </p:nvSpPr>
        <p:spPr bwMode="auto">
          <a:xfrm>
            <a:off x="797912"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4" name="Text Placeholder 3"/>
          <p:cNvSpPr>
            <a:spLocks noGrp="1"/>
          </p:cNvSpPr>
          <p:nvPr>
            <p:ph type="body" sz="quarter" idx="10"/>
          </p:nvPr>
        </p:nvSpPr>
        <p:spPr>
          <a:xfrm>
            <a:off x="959993"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sp>
        <p:nvSpPr>
          <p:cNvPr id="53" name="Flowchart: Process 52"/>
          <p:cNvSpPr/>
          <p:nvPr userDrawn="1"/>
        </p:nvSpPr>
        <p:spPr bwMode="auto">
          <a:xfrm>
            <a:off x="3644324"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54" name="Text Placeholder 3"/>
          <p:cNvSpPr>
            <a:spLocks noGrp="1"/>
          </p:cNvSpPr>
          <p:nvPr>
            <p:ph type="body" sz="quarter" idx="11"/>
          </p:nvPr>
        </p:nvSpPr>
        <p:spPr>
          <a:xfrm>
            <a:off x="3806405"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sp>
        <p:nvSpPr>
          <p:cNvPr id="56" name="Flowchart: Process 55"/>
          <p:cNvSpPr/>
          <p:nvPr userDrawn="1"/>
        </p:nvSpPr>
        <p:spPr bwMode="auto">
          <a:xfrm>
            <a:off x="6490736"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57" name="Text Placeholder 3"/>
          <p:cNvSpPr>
            <a:spLocks noGrp="1"/>
          </p:cNvSpPr>
          <p:nvPr>
            <p:ph type="body" sz="quarter" idx="12"/>
          </p:nvPr>
        </p:nvSpPr>
        <p:spPr>
          <a:xfrm>
            <a:off x="6652817"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400" y="1768475"/>
            <a:ext cx="4953000" cy="3095625"/>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1302960"/>
            <a:ext cx="12192002" cy="1120140"/>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794268" y="4132747"/>
            <a:ext cx="2558530" cy="313420"/>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644322" y="4132747"/>
            <a:ext cx="2558530" cy="313420"/>
          </a:xfrm>
          <a:prstGeom prst="rect">
            <a:avLst/>
          </a:prstGeom>
        </p:spPr>
      </p:pic>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6487094" y="4132747"/>
            <a:ext cx="2558530" cy="313420"/>
          </a:xfrm>
          <a:prstGeom prst="rect">
            <a:avLst/>
          </a:prstGeom>
        </p:spPr>
      </p:pic>
    </p:spTree>
    <p:extLst>
      <p:ext uri="{BB962C8B-B14F-4D97-AF65-F5344CB8AC3E}">
        <p14:creationId xmlns:p14="http://schemas.microsoft.com/office/powerpoint/2010/main" val="1180597566"/>
      </p:ext>
    </p:extLst>
  </p:cSld>
  <p:clrMapOvr>
    <a:masterClrMapping/>
  </p:clrMapOvr>
  <p:transition spd="slow">
    <p:cover dir="ld"/>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68831436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76400"/>
            <a:ext cx="5350933"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63734" y="1676400"/>
            <a:ext cx="5418666"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72168689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and Graphic">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1" y="1676400"/>
            <a:ext cx="4800600"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Picture Placeholder 4"/>
          <p:cNvSpPr>
            <a:spLocks noGrp="1"/>
          </p:cNvSpPr>
          <p:nvPr>
            <p:ph type="pic" sz="quarter" idx="15"/>
          </p:nvPr>
        </p:nvSpPr>
        <p:spPr>
          <a:xfrm>
            <a:off x="5791200" y="304800"/>
            <a:ext cx="5791200" cy="6400800"/>
          </a:xfrm>
        </p:spPr>
        <p:txBody>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995297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a:lvl1pPr>
          </a:lstStyle>
          <a:p>
            <a:r>
              <a:rPr lang="en-US" smtClean="0"/>
              <a:t>Click to edit Master title style</a:t>
            </a:r>
            <a:endParaRPr lang="en-US"/>
          </a:p>
        </p:txBody>
      </p:sp>
      <p:sp>
        <p:nvSpPr>
          <p:cNvPr id="3" name="Content Placeholder 2"/>
          <p:cNvSpPr>
            <a:spLocks noGrp="1"/>
          </p:cNvSpPr>
          <p:nvPr>
            <p:ph sz="half" idx="1"/>
          </p:nvPr>
        </p:nvSpPr>
        <p:spPr>
          <a:xfrm>
            <a:off x="609600" y="1676400"/>
            <a:ext cx="3428999"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19600" y="1676400"/>
            <a:ext cx="3429000"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Content Placeholder 3"/>
          <p:cNvSpPr>
            <a:spLocks noGrp="1"/>
          </p:cNvSpPr>
          <p:nvPr>
            <p:ph sz="half" idx="14"/>
          </p:nvPr>
        </p:nvSpPr>
        <p:spPr>
          <a:xfrm>
            <a:off x="8153401" y="1676400"/>
            <a:ext cx="3428999"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5"/>
          <p:cNvSpPr>
            <a:spLocks noGrp="1"/>
          </p:cNvSpPr>
          <p:nvPr>
            <p:ph type="body" sz="quarter" idx="15"/>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82510514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rap for 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a:lvl1pPr>
          </a:lstStyle>
          <a:p>
            <a:r>
              <a:rPr lang="en-US" smtClean="0"/>
              <a:t>Click to edit Master title style</a:t>
            </a:r>
            <a:endParaRPr lang="en-US"/>
          </a:p>
        </p:txBody>
      </p:sp>
      <p:sp>
        <p:nvSpPr>
          <p:cNvPr id="3" name="Content Placeholder 2"/>
          <p:cNvSpPr>
            <a:spLocks noGrp="1"/>
          </p:cNvSpPr>
          <p:nvPr>
            <p:ph sz="half" idx="1"/>
          </p:nvPr>
        </p:nvSpPr>
        <p:spPr>
          <a:xfrm>
            <a:off x="609600" y="1676400"/>
            <a:ext cx="10972800" cy="24384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09600" y="4191000"/>
            <a:ext cx="10972800" cy="18669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0"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182957866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76400"/>
            <a:ext cx="5386917" cy="639762"/>
          </a:xfrm>
          <a:solidFill>
            <a:schemeClr val="accent1">
              <a:lumMod val="20000"/>
              <a:lumOff val="80000"/>
            </a:schemeClr>
          </a:solidFill>
        </p:spPr>
        <p:txBody>
          <a:bodyPr anchor="b"/>
          <a:lstStyle>
            <a:lvl1pPr marL="0" indent="0">
              <a:buNone/>
              <a:defRPr lang="en-US" sz="2000" b="0" dirty="0" smtClean="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316162"/>
            <a:ext cx="5386917" cy="3951288"/>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676400"/>
            <a:ext cx="5389033" cy="639762"/>
          </a:xfrm>
          <a:solidFill>
            <a:schemeClr val="accent2">
              <a:lumMod val="20000"/>
              <a:lumOff val="80000"/>
            </a:schemeClr>
          </a:solidFill>
        </p:spPr>
        <p:txBody>
          <a:bodyPr anchor="b"/>
          <a:lstStyle>
            <a:lvl1pPr marL="0" indent="0">
              <a:buNone/>
              <a:defRPr lang="en-US" sz="2000" b="0" dirty="0" smtClean="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316162"/>
            <a:ext cx="5389033" cy="3951288"/>
          </a:xfrm>
        </p:spPr>
        <p:txBody>
          <a:bodyPr/>
          <a:lstStyle>
            <a:lvl1pPr>
              <a:defRPr lang="en-US" dirty="0" smtClean="0"/>
            </a:lvl1pPr>
            <a:lvl2pPr>
              <a:defRPr lang="en-US" smtClean="0"/>
            </a:lvl2pPr>
            <a:lvl3pPr>
              <a:defRPr lang="en-US" smtClean="0"/>
            </a:lvl3pPr>
            <a:lvl4pPr>
              <a:defRPr lang="en-US" dirty="0" smtClean="0"/>
            </a:lvl4pPr>
            <a:lvl5pPr>
              <a:defRPr lang="en-US" dirty="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2"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1"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231582370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no anima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3917" y="652877"/>
            <a:ext cx="12192000" cy="6215063"/>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59" y="1013460"/>
            <a:ext cx="12192000" cy="1120140"/>
          </a:xfrm>
          <a:prstGeom prst="rect">
            <a:avLst/>
          </a:prstGeom>
        </p:spPr>
      </p:pic>
      <p:sp>
        <p:nvSpPr>
          <p:cNvPr id="10" name="Flowchart: Process 9"/>
          <p:cNvSpPr/>
          <p:nvPr userDrawn="1"/>
        </p:nvSpPr>
        <p:spPr bwMode="auto">
          <a:xfrm>
            <a:off x="381000" y="1524000"/>
            <a:ext cx="11430000" cy="5486400"/>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85120" y="196796"/>
            <a:ext cx="1524000" cy="952500"/>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13" name="Rectangle 6"/>
          <p:cNvSpPr>
            <a:spLocks noGrp="1" noChangeArrowheads="1"/>
          </p:cNvSpPr>
          <p:nvPr>
            <p:ph type="sldNum" sz="quarter" idx="4"/>
          </p:nvPr>
        </p:nvSpPr>
        <p:spPr bwMode="auto">
          <a:xfrm>
            <a:off x="0" y="6248400"/>
            <a:ext cx="1240189"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b="1">
                <a:solidFill>
                  <a:schemeClr val="bg1"/>
                </a:solidFill>
                <a:effectLst/>
                <a:latin typeface="Arial" charset="0"/>
              </a:defRPr>
            </a:lvl1pPr>
          </a:lstStyle>
          <a:p>
            <a:fld id="{E54FDF46-4A52-4F2B-8DF0-BB4C40E65B4E}" type="slidenum">
              <a:rPr lang="en-US" smtClean="0"/>
              <a:pPr/>
              <a:t>‹#›</a:t>
            </a:fld>
            <a:endParaRPr lang="en-US" dirty="0"/>
          </a:p>
        </p:txBody>
      </p:sp>
      <p:pic>
        <p:nvPicPr>
          <p:cNvPr id="14" name="Picture 13"/>
          <p:cNvPicPr>
            <a:picLocks noChangeAspect="1"/>
          </p:cNvPicPr>
          <p:nvPr userDrawn="1"/>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b="55556"/>
          <a:stretch/>
        </p:blipFill>
        <p:spPr>
          <a:xfrm rot="2242829">
            <a:off x="-113180" y="5722642"/>
            <a:ext cx="1143000" cy="304800"/>
          </a:xfrm>
          <a:prstGeom prst="rect">
            <a:avLst/>
          </a:prstGeom>
        </p:spPr>
      </p:pic>
      <p:pic>
        <p:nvPicPr>
          <p:cNvPr id="15" name="Picture 14"/>
          <p:cNvPicPr>
            <a:picLocks noChangeAspect="1"/>
          </p:cNvPicPr>
          <p:nvPr userDrawn="1"/>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b="55556"/>
          <a:stretch/>
        </p:blipFill>
        <p:spPr>
          <a:xfrm rot="2057955">
            <a:off x="964970" y="6497801"/>
            <a:ext cx="1143000" cy="304800"/>
          </a:xfrm>
          <a:prstGeom prst="rect">
            <a:avLst/>
          </a:prstGeom>
        </p:spPr>
      </p:pic>
      <p:pic>
        <p:nvPicPr>
          <p:cNvPr id="16" name="Picture 15"/>
          <p:cNvPicPr>
            <a:picLocks noChangeAspect="1"/>
          </p:cNvPicPr>
          <p:nvPr userDrawn="1"/>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t="55556"/>
          <a:stretch/>
        </p:blipFill>
        <p:spPr>
          <a:xfrm rot="1668815">
            <a:off x="-223515" y="5789251"/>
            <a:ext cx="1143000" cy="304800"/>
          </a:xfrm>
          <a:prstGeom prst="rect">
            <a:avLst/>
          </a:prstGeom>
        </p:spPr>
      </p:pic>
      <p:pic>
        <p:nvPicPr>
          <p:cNvPr id="17" name="Picture 16"/>
          <p:cNvPicPr>
            <a:picLocks noChangeAspect="1"/>
          </p:cNvPicPr>
          <p:nvPr userDrawn="1"/>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t="55556"/>
          <a:stretch/>
        </p:blipFill>
        <p:spPr>
          <a:xfrm rot="2057955">
            <a:off x="850061" y="6638652"/>
            <a:ext cx="1143000" cy="304800"/>
          </a:xfrm>
          <a:prstGeom prst="rect">
            <a:avLst/>
          </a:prstGeom>
        </p:spPr>
      </p:pic>
      <p:pic>
        <p:nvPicPr>
          <p:cNvPr id="18" name="Picture 17"/>
          <p:cNvPicPr>
            <a:picLocks noChangeAspect="1"/>
          </p:cNvPicPr>
          <p:nvPr userDrawn="1"/>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b="55556"/>
          <a:stretch/>
        </p:blipFill>
        <p:spPr>
          <a:xfrm rot="19404341">
            <a:off x="10847643" y="6403108"/>
            <a:ext cx="1143000" cy="304800"/>
          </a:xfrm>
          <a:prstGeom prst="rect">
            <a:avLst/>
          </a:prstGeom>
        </p:spPr>
      </p:pic>
      <p:pic>
        <p:nvPicPr>
          <p:cNvPr id="19" name="Picture 18"/>
          <p:cNvPicPr>
            <a:picLocks noChangeAspect="1"/>
          </p:cNvPicPr>
          <p:nvPr userDrawn="1"/>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t="55556"/>
          <a:stretch/>
        </p:blipFill>
        <p:spPr>
          <a:xfrm rot="19040557">
            <a:off x="10938974" y="6523759"/>
            <a:ext cx="1143000" cy="304800"/>
          </a:xfrm>
          <a:prstGeom prst="rect">
            <a:avLst/>
          </a:prstGeom>
        </p:spPr>
      </p:pic>
      <p:pic>
        <p:nvPicPr>
          <p:cNvPr id="20" name="Picture 19"/>
          <p:cNvPicPr>
            <a:picLocks noChangeAspect="1"/>
          </p:cNvPicPr>
          <p:nvPr userDrawn="1"/>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t="55556"/>
          <a:stretch/>
        </p:blipFill>
        <p:spPr>
          <a:xfrm rot="19244774">
            <a:off x="11730390" y="6073568"/>
            <a:ext cx="1143000" cy="304800"/>
          </a:xfrm>
          <a:prstGeom prst="rect">
            <a:avLst/>
          </a:prstGeom>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3"/>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117140810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3017389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idebar">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0" y="5553586"/>
            <a:ext cx="12192000" cy="1304414"/>
          </a:xfrm>
          <a:prstGeom prst="rect">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6200000" scaled="1"/>
            <a:tileRect/>
          </a:gradFill>
          <a:ln w="9525" cap="flat" cmpd="sng" algn="ctr">
            <a:solidFill>
              <a:schemeClr val="tx1"/>
            </a:solidFill>
            <a:prstDash val="solid"/>
            <a:round/>
            <a:headEnd type="none" w="med" len="med"/>
            <a:tailEnd type="none" w="med" len="med"/>
          </a:ln>
          <a:effectLst>
            <a:outerShdw blurRad="50800" dist="38100" dir="16200000" rotWithShape="0">
              <a:prstClr val="black">
                <a:alpha val="40000"/>
              </a:prstClr>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00800"/>
            <a:ext cx="12192000" cy="1120140"/>
          </a:xfrm>
          <a:prstGeom prst="rect">
            <a:avLst/>
          </a:prstGeom>
        </p:spPr>
      </p:pic>
      <p:sp>
        <p:nvSpPr>
          <p:cNvPr id="5" name="Content Placeholder 4"/>
          <p:cNvSpPr>
            <a:spLocks noGrp="1"/>
          </p:cNvSpPr>
          <p:nvPr>
            <p:ph sz="quarter" idx="13"/>
          </p:nvPr>
        </p:nvSpPr>
        <p:spPr>
          <a:xfrm>
            <a:off x="508000" y="914400"/>
            <a:ext cx="10769600" cy="4639187"/>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14"/>
          </p:nvPr>
        </p:nvSpPr>
        <p:spPr>
          <a:xfrm>
            <a:off x="7315200" y="5638800"/>
            <a:ext cx="4495800" cy="685800"/>
          </a:xfrm>
        </p:spPr>
        <p:txBody>
          <a:bodyPr anchor="b" anchorCtr="0"/>
          <a:lstStyle>
            <a:lvl1pPr marL="0" indent="0" algn="r">
              <a:spcBef>
                <a:spcPts val="600"/>
              </a:spcBef>
              <a:buNone/>
              <a:defRPr sz="1600" b="1">
                <a:solidFill>
                  <a:schemeClr val="bg1"/>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6" name="Rectangle 15"/>
          <p:cNvSpPr/>
          <p:nvPr userDrawn="1"/>
        </p:nvSpPr>
        <p:spPr bwMode="auto">
          <a:xfrm>
            <a:off x="0" y="5553587"/>
            <a:ext cx="12192000" cy="45719"/>
          </a:xfrm>
          <a:prstGeom prst="rect">
            <a:avLst/>
          </a:prstGeom>
          <a:solidFill>
            <a:schemeClr val="accent1"/>
          </a:solidFill>
          <a:ln w="9525" cap="flat" cmpd="sng" algn="ctr">
            <a:no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11" name="Picture 10"/>
          <p:cNvPicPr>
            <a:picLocks noChangeAspect="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5548336"/>
            <a:ext cx="438556" cy="1130299"/>
          </a:xfrm>
          <a:prstGeom prst="rect">
            <a:avLst/>
          </a:prstGeom>
          <a:effectLst>
            <a:outerShdw blurRad="63500" sx="102000" sy="102000" algn="ctr" rotWithShape="0">
              <a:prstClr val="black">
                <a:alpha val="40000"/>
              </a:prstClr>
            </a:outerShdw>
          </a:effectLst>
        </p:spPr>
      </p:pic>
      <p:sp>
        <p:nvSpPr>
          <p:cNvPr id="22" name="Slide Number Placeholder 3"/>
          <p:cNvSpPr>
            <a:spLocks noGrp="1"/>
          </p:cNvSpPr>
          <p:nvPr>
            <p:ph type="sldNum" sz="quarter" idx="12"/>
          </p:nvPr>
        </p:nvSpPr>
        <p:spPr>
          <a:xfrm>
            <a:off x="207611" y="5791200"/>
            <a:ext cx="1240189" cy="457200"/>
          </a:xfrm>
        </p:spPr>
        <p:txBody>
          <a:bodyPr/>
          <a:lstStyle>
            <a:lvl1pPr>
              <a:defRPr>
                <a:solidFill>
                  <a:schemeClr val="bg1"/>
                </a:solidFill>
              </a:defRPr>
            </a:lvl1pPr>
          </a:lstStyle>
          <a:p>
            <a:fld id="{E54FDF46-4A52-4F2B-8DF0-BB4C40E65B4E}" type="slidenum">
              <a:rPr lang="en-US" smtClean="0"/>
              <a:pPr/>
              <a:t>‹#›</a:t>
            </a:fld>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1231601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12"/>
          </p:nvPr>
        </p:nvSpPr>
        <p:spPr/>
        <p:txBody>
          <a:bodyPr/>
          <a:lstStyle>
            <a:lvl1pPr>
              <a:defRPr>
                <a:solidFill>
                  <a:schemeClr val="bg1"/>
                </a:solidFill>
              </a:defRPr>
            </a:lvl1pPr>
          </a:lstStyle>
          <a:p>
            <a:fld id="{E54FDF46-4A52-4F2B-8DF0-BB4C40E65B4E}" type="slidenum">
              <a:rPr lang="en-US" smtClean="0"/>
              <a:pPr/>
              <a:t>‹#›</a:t>
            </a:fld>
            <a:endParaRPr lang="en-US" dirty="0"/>
          </a:p>
        </p:txBody>
      </p:sp>
    </p:spTree>
    <p:extLst>
      <p:ext uri="{BB962C8B-B14F-4D97-AF65-F5344CB8AC3E}">
        <p14:creationId xmlns:p14="http://schemas.microsoft.com/office/powerpoint/2010/main" val="416814732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1_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12"/>
          </p:nvPr>
        </p:nvSpPr>
        <p:spPr/>
        <p:txBody>
          <a:bodyPr/>
          <a:lstStyle>
            <a:lvl1pPr>
              <a:defRPr/>
            </a:lvl1pPr>
          </a:lstStyle>
          <a:p>
            <a:fld id="{E54FDF46-4A52-4F2B-8DF0-BB4C40E65B4E}" type="slidenum">
              <a:rPr lang="en-US" smtClean="0"/>
              <a:pPr/>
              <a:t>‹#›</a:t>
            </a:fld>
            <a:endParaRPr lang="en-US" dirty="0"/>
          </a:p>
        </p:txBody>
      </p:sp>
    </p:spTree>
    <p:extLst>
      <p:ext uri="{BB962C8B-B14F-4D97-AF65-F5344CB8AC3E}">
        <p14:creationId xmlns:p14="http://schemas.microsoft.com/office/powerpoint/2010/main" val="13073007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288389415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p:cNvSpPr/>
          <p:nvPr userDrawn="1"/>
        </p:nvSpPr>
        <p:spPr bwMode="auto">
          <a:xfrm>
            <a:off x="537636" y="533400"/>
            <a:ext cx="9144000" cy="6477000"/>
          </a:xfrm>
          <a:prstGeom prst="rect">
            <a:avLst/>
          </a:prstGeom>
          <a:ln>
            <a:headEnd type="none" w="med" len="med"/>
            <a:tailEnd type="none" w="med" len="med"/>
          </a:ln>
          <a:effectLst>
            <a:outerShdw blurRad="63500" sx="102000" sy="102000" algn="ctr"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400" y="1768475"/>
            <a:ext cx="4953000" cy="3095625"/>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1302960"/>
            <a:ext cx="12192002" cy="1120140"/>
          </a:xfrm>
          <a:prstGeom prst="rect">
            <a:avLst/>
          </a:prstGeom>
        </p:spPr>
      </p:pic>
      <p:sp>
        <p:nvSpPr>
          <p:cNvPr id="43010" name="Rectangle 2"/>
          <p:cNvSpPr>
            <a:spLocks noGrp="1" noChangeArrowheads="1"/>
          </p:cNvSpPr>
          <p:nvPr>
            <p:ph type="ctrTitle"/>
          </p:nvPr>
        </p:nvSpPr>
        <p:spPr>
          <a:xfrm>
            <a:off x="711200" y="2724150"/>
            <a:ext cx="7721600" cy="1447800"/>
          </a:xfrm>
        </p:spPr>
        <p:txBody>
          <a:bodyPr/>
          <a:lstStyle>
            <a:lvl1pPr>
              <a:defRPr sz="4000" b="1">
                <a:solidFill>
                  <a:schemeClr val="bg1"/>
                </a:solidFill>
                <a:effectLst>
                  <a:outerShdw blurRad="38100" dist="38100" dir="2700000" algn="tl">
                    <a:srgbClr val="000000">
                      <a:alpha val="43137"/>
                    </a:srgbClr>
                  </a:outerShdw>
                </a:effectLst>
              </a:defRPr>
            </a:lvl1pPr>
          </a:lstStyle>
          <a:p>
            <a:pPr lvl="0"/>
            <a:r>
              <a:rPr lang="en-US" noProof="0" dirty="0" smtClean="0"/>
              <a:t>Click to edit Master title style</a:t>
            </a:r>
          </a:p>
        </p:txBody>
      </p:sp>
      <p:sp>
        <p:nvSpPr>
          <p:cNvPr id="43011" name="Rectangle 3"/>
          <p:cNvSpPr>
            <a:spLocks noGrp="1" noChangeArrowheads="1"/>
          </p:cNvSpPr>
          <p:nvPr>
            <p:ph type="subTitle" idx="1"/>
          </p:nvPr>
        </p:nvSpPr>
        <p:spPr>
          <a:xfrm>
            <a:off x="711200" y="4419600"/>
            <a:ext cx="7010400" cy="2209800"/>
          </a:xfrm>
        </p:spPr>
        <p:txBody>
          <a:bodyPr/>
          <a:lstStyle>
            <a:lvl1pPr marL="0" indent="0">
              <a:buFont typeface="Monotype Sorts" pitchFamily="2" charset="2"/>
              <a:buNone/>
              <a:defRPr sz="2000" b="1">
                <a:solidFill>
                  <a:schemeClr val="bg1"/>
                </a:solidFill>
                <a:latin typeface="+mn-lt"/>
              </a:defRPr>
            </a:lvl1pPr>
          </a:lstStyle>
          <a:p>
            <a:pPr lvl="0"/>
            <a:r>
              <a:rPr lang="en-US" noProof="0" dirty="0" smtClean="0"/>
              <a:t>Click to edit Master subtitle style</a:t>
            </a:r>
          </a:p>
        </p:txBody>
      </p:sp>
      <p:pic>
        <p:nvPicPr>
          <p:cNvPr id="9" name="Picture 8"/>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5660" r="42686"/>
          <a:stretch/>
        </p:blipFill>
        <p:spPr>
          <a:xfrm>
            <a:off x="-205930" y="750535"/>
            <a:ext cx="826679" cy="383726"/>
          </a:xfrm>
          <a:prstGeom prst="rect">
            <a:avLst/>
          </a:prstGeom>
        </p:spPr>
      </p:pic>
      <p:pic>
        <p:nvPicPr>
          <p:cNvPr id="31" name="Picture 30"/>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6617" b="61950"/>
          <a:stretch/>
        </p:blipFill>
        <p:spPr>
          <a:xfrm>
            <a:off x="491453" y="449653"/>
            <a:ext cx="769983" cy="329293"/>
          </a:xfrm>
          <a:prstGeom prst="rect">
            <a:avLst/>
          </a:prstGeom>
        </p:spPr>
      </p:pic>
      <p:pic>
        <p:nvPicPr>
          <p:cNvPr id="32" name="Picture 31"/>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5660" r="42686"/>
          <a:stretch/>
        </p:blipFill>
        <p:spPr>
          <a:xfrm>
            <a:off x="1311653" y="737896"/>
            <a:ext cx="826679" cy="383726"/>
          </a:xfrm>
          <a:prstGeom prst="rect">
            <a:avLst/>
          </a:prstGeom>
        </p:spPr>
      </p:pic>
      <p:pic>
        <p:nvPicPr>
          <p:cNvPr id="33" name="Picture 32"/>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6617" b="61950"/>
          <a:stretch/>
        </p:blipFill>
        <p:spPr>
          <a:xfrm>
            <a:off x="2009036" y="437014"/>
            <a:ext cx="769983" cy="329293"/>
          </a:xfrm>
          <a:prstGeom prst="rect">
            <a:avLst/>
          </a:prstGeom>
        </p:spPr>
      </p:pic>
      <p:pic>
        <p:nvPicPr>
          <p:cNvPr id="34" name="Picture 33"/>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5660" r="42686"/>
          <a:stretch/>
        </p:blipFill>
        <p:spPr>
          <a:xfrm>
            <a:off x="2600500" y="728619"/>
            <a:ext cx="826679" cy="383726"/>
          </a:xfrm>
          <a:prstGeom prst="rect">
            <a:avLst/>
          </a:prstGeom>
        </p:spPr>
      </p:pic>
      <p:pic>
        <p:nvPicPr>
          <p:cNvPr id="35" name="Picture 34"/>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6617" b="61950"/>
          <a:stretch/>
        </p:blipFill>
        <p:spPr>
          <a:xfrm>
            <a:off x="3297883" y="427737"/>
            <a:ext cx="769983" cy="329293"/>
          </a:xfrm>
          <a:prstGeom prst="rect">
            <a:avLst/>
          </a:prstGeom>
        </p:spPr>
      </p:pic>
      <p:pic>
        <p:nvPicPr>
          <p:cNvPr id="36" name="Picture 35"/>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5660" r="42686"/>
          <a:stretch/>
        </p:blipFill>
        <p:spPr>
          <a:xfrm>
            <a:off x="4061608" y="737896"/>
            <a:ext cx="826679" cy="383726"/>
          </a:xfrm>
          <a:prstGeom prst="rect">
            <a:avLst/>
          </a:prstGeom>
        </p:spPr>
      </p:pic>
      <p:pic>
        <p:nvPicPr>
          <p:cNvPr id="37" name="Picture 36"/>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6617" b="61950"/>
          <a:stretch/>
        </p:blipFill>
        <p:spPr>
          <a:xfrm>
            <a:off x="4758991" y="437014"/>
            <a:ext cx="769983" cy="329293"/>
          </a:xfrm>
          <a:prstGeom prst="rect">
            <a:avLst/>
          </a:prstGeom>
        </p:spPr>
      </p:pic>
      <p:pic>
        <p:nvPicPr>
          <p:cNvPr id="38" name="Picture 37"/>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5660" r="42686"/>
          <a:stretch/>
        </p:blipFill>
        <p:spPr>
          <a:xfrm rot="1002017">
            <a:off x="5532385" y="737896"/>
            <a:ext cx="826679" cy="383726"/>
          </a:xfrm>
          <a:prstGeom prst="rect">
            <a:avLst/>
          </a:prstGeom>
        </p:spPr>
      </p:pic>
      <p:pic>
        <p:nvPicPr>
          <p:cNvPr id="39" name="Picture 38"/>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6617" b="61950"/>
          <a:stretch/>
        </p:blipFill>
        <p:spPr>
          <a:xfrm rot="1379048">
            <a:off x="6229768" y="437014"/>
            <a:ext cx="769983" cy="329293"/>
          </a:xfrm>
          <a:prstGeom prst="rect">
            <a:avLst/>
          </a:prstGeom>
        </p:spPr>
      </p:pic>
      <p:pic>
        <p:nvPicPr>
          <p:cNvPr id="40" name="Picture 39"/>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5660" r="42686"/>
          <a:stretch/>
        </p:blipFill>
        <p:spPr>
          <a:xfrm rot="1731674">
            <a:off x="6618454" y="1097010"/>
            <a:ext cx="826679" cy="383726"/>
          </a:xfrm>
          <a:prstGeom prst="rect">
            <a:avLst/>
          </a:prstGeom>
        </p:spPr>
      </p:pic>
      <p:pic>
        <p:nvPicPr>
          <p:cNvPr id="41" name="Picture 40"/>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6617" b="61950"/>
          <a:stretch/>
        </p:blipFill>
        <p:spPr>
          <a:xfrm rot="1731674">
            <a:off x="7518057" y="1122705"/>
            <a:ext cx="769983" cy="329293"/>
          </a:xfrm>
          <a:prstGeom prst="rect">
            <a:avLst/>
          </a:prstGeom>
        </p:spPr>
      </p:pic>
      <p:pic>
        <p:nvPicPr>
          <p:cNvPr id="42" name="Picture 41"/>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5660" r="42686"/>
          <a:stretch/>
        </p:blipFill>
        <p:spPr>
          <a:xfrm rot="2234119">
            <a:off x="8007415" y="1962467"/>
            <a:ext cx="826679" cy="383726"/>
          </a:xfrm>
          <a:prstGeom prst="rect">
            <a:avLst/>
          </a:prstGeom>
        </p:spPr>
      </p:pic>
      <p:pic>
        <p:nvPicPr>
          <p:cNvPr id="43" name="Picture 42"/>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6617" b="61950"/>
          <a:stretch/>
        </p:blipFill>
        <p:spPr>
          <a:xfrm rot="2234119">
            <a:off x="8842954" y="2207044"/>
            <a:ext cx="769983" cy="329293"/>
          </a:xfrm>
          <a:prstGeom prst="rect">
            <a:avLst/>
          </a:prstGeom>
        </p:spPr>
      </p:pic>
      <p:pic>
        <p:nvPicPr>
          <p:cNvPr id="44" name="Picture 43"/>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5660" r="42686"/>
          <a:stretch/>
        </p:blipFill>
        <p:spPr>
          <a:xfrm rot="2823721">
            <a:off x="8814607" y="2877429"/>
            <a:ext cx="826679" cy="383726"/>
          </a:xfrm>
          <a:prstGeom prst="rect">
            <a:avLst/>
          </a:prstGeom>
        </p:spPr>
      </p:pic>
      <p:pic>
        <p:nvPicPr>
          <p:cNvPr id="45" name="Picture 44"/>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l="46617" b="61950"/>
          <a:stretch/>
        </p:blipFill>
        <p:spPr>
          <a:xfrm rot="2823721">
            <a:off x="9788924" y="3355369"/>
            <a:ext cx="769983" cy="329293"/>
          </a:xfrm>
          <a:prstGeom prst="rect">
            <a:avLst/>
          </a:prstGeom>
        </p:spPr>
      </p:pic>
      <p:pic>
        <p:nvPicPr>
          <p:cNvPr id="46" name="Picture 45"/>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t="55660" r="42686"/>
          <a:stretch/>
        </p:blipFill>
        <p:spPr>
          <a:xfrm rot="3033020">
            <a:off x="9772274" y="4241412"/>
            <a:ext cx="826679" cy="383726"/>
          </a:xfrm>
          <a:prstGeom prst="rect">
            <a:avLst/>
          </a:prstGeom>
        </p:spPr>
      </p:pic>
      <p:pic>
        <p:nvPicPr>
          <p:cNvPr id="47" name="Picture 46"/>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l="46617" b="61950"/>
          <a:stretch/>
        </p:blipFill>
        <p:spPr>
          <a:xfrm rot="3033020">
            <a:off x="10781554" y="4592243"/>
            <a:ext cx="769983" cy="329293"/>
          </a:xfrm>
          <a:prstGeom prst="rect">
            <a:avLst/>
          </a:prstGeom>
        </p:spPr>
      </p:pic>
      <p:pic>
        <p:nvPicPr>
          <p:cNvPr id="48" name="Picture 47"/>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t="55660" r="42686"/>
          <a:stretch/>
        </p:blipFill>
        <p:spPr>
          <a:xfrm rot="3033020">
            <a:off x="10759233" y="5367228"/>
            <a:ext cx="826679" cy="383726"/>
          </a:xfrm>
          <a:prstGeom prst="rect">
            <a:avLst/>
          </a:prstGeom>
        </p:spPr>
      </p:pic>
      <p:pic>
        <p:nvPicPr>
          <p:cNvPr id="49" name="Picture 48"/>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l="46617" b="61950"/>
          <a:stretch/>
        </p:blipFill>
        <p:spPr>
          <a:xfrm rot="3033020">
            <a:off x="11592458" y="5433627"/>
            <a:ext cx="769983" cy="329293"/>
          </a:xfrm>
          <a:prstGeom prst="rect">
            <a:avLst/>
          </a:prstGeom>
        </p:spPr>
      </p:pic>
    </p:spTree>
    <p:extLst>
      <p:ext uri="{BB962C8B-B14F-4D97-AF65-F5344CB8AC3E}">
        <p14:creationId xmlns:p14="http://schemas.microsoft.com/office/powerpoint/2010/main" val="748854376"/>
      </p:ext>
    </p:extLst>
  </p:cSld>
  <p:clrMapOvr>
    <a:masterClrMapping/>
  </p:clrMapOvr>
  <p:transition spd="slow">
    <p:cover dir="ld"/>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ub-section break">
    <p:spTree>
      <p:nvGrpSpPr>
        <p:cNvPr id="1" name=""/>
        <p:cNvGrpSpPr/>
        <p:nvPr/>
      </p:nvGrpSpPr>
      <p:grpSpPr>
        <a:xfrm>
          <a:off x="0" y="0"/>
          <a:ext cx="0" cy="0"/>
          <a:chOff x="0" y="0"/>
          <a:chExt cx="0" cy="0"/>
        </a:xfrm>
      </p:grpSpPr>
      <p:sp>
        <p:nvSpPr>
          <p:cNvPr id="2" name="Rectangle 1"/>
          <p:cNvSpPr/>
          <p:nvPr userDrawn="1"/>
        </p:nvSpPr>
        <p:spPr bwMode="auto">
          <a:xfrm>
            <a:off x="537636" y="2518608"/>
            <a:ext cx="9144000" cy="4491791"/>
          </a:xfrm>
          <a:prstGeom prst="rect">
            <a:avLst/>
          </a:prstGeom>
          <a:ln>
            <a:headEnd type="none" w="med" len="med"/>
            <a:tailEnd type="none" w="med" len="med"/>
          </a:ln>
          <a:effectLst>
            <a:outerShdw blurRad="63500" sx="102000" sy="102000" algn="ctr"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43010" name="Rectangle 2"/>
          <p:cNvSpPr>
            <a:spLocks noGrp="1" noChangeArrowheads="1"/>
          </p:cNvSpPr>
          <p:nvPr>
            <p:ph type="ctrTitle"/>
          </p:nvPr>
        </p:nvSpPr>
        <p:spPr>
          <a:xfrm>
            <a:off x="711200" y="2724150"/>
            <a:ext cx="7721600" cy="1447800"/>
          </a:xfrm>
        </p:spPr>
        <p:txBody>
          <a:bodyPr/>
          <a:lstStyle>
            <a:lvl1pPr>
              <a:defRPr sz="4000" b="1">
                <a:solidFill>
                  <a:schemeClr val="bg1"/>
                </a:solidFill>
                <a:effectLst>
                  <a:outerShdw blurRad="38100" dist="38100" dir="2700000" algn="tl">
                    <a:srgbClr val="000000">
                      <a:alpha val="43137"/>
                    </a:srgbClr>
                  </a:outerShdw>
                </a:effectLst>
              </a:defRPr>
            </a:lvl1pPr>
          </a:lstStyle>
          <a:p>
            <a:pPr lvl="0"/>
            <a:r>
              <a:rPr lang="en-US" noProof="0" dirty="0" smtClean="0"/>
              <a:t>Click to edit Master title style</a:t>
            </a:r>
          </a:p>
        </p:txBody>
      </p:sp>
      <p:sp>
        <p:nvSpPr>
          <p:cNvPr id="29" name="Flowchart: Process 28"/>
          <p:cNvSpPr/>
          <p:nvPr userDrawn="1"/>
        </p:nvSpPr>
        <p:spPr bwMode="auto">
          <a:xfrm>
            <a:off x="797912"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4" name="Text Placeholder 3"/>
          <p:cNvSpPr>
            <a:spLocks noGrp="1"/>
          </p:cNvSpPr>
          <p:nvPr>
            <p:ph type="body" sz="quarter" idx="10"/>
          </p:nvPr>
        </p:nvSpPr>
        <p:spPr>
          <a:xfrm>
            <a:off x="959993"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sp>
        <p:nvSpPr>
          <p:cNvPr id="53" name="Flowchart: Process 52"/>
          <p:cNvSpPr/>
          <p:nvPr userDrawn="1"/>
        </p:nvSpPr>
        <p:spPr bwMode="auto">
          <a:xfrm>
            <a:off x="3644324"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54" name="Text Placeholder 3"/>
          <p:cNvSpPr>
            <a:spLocks noGrp="1"/>
          </p:cNvSpPr>
          <p:nvPr>
            <p:ph type="body" sz="quarter" idx="11"/>
          </p:nvPr>
        </p:nvSpPr>
        <p:spPr>
          <a:xfrm>
            <a:off x="3806405"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sp>
        <p:nvSpPr>
          <p:cNvPr id="56" name="Flowchart: Process 55"/>
          <p:cNvSpPr/>
          <p:nvPr userDrawn="1"/>
        </p:nvSpPr>
        <p:spPr bwMode="auto">
          <a:xfrm>
            <a:off x="6490736"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57" name="Text Placeholder 3"/>
          <p:cNvSpPr>
            <a:spLocks noGrp="1"/>
          </p:cNvSpPr>
          <p:nvPr>
            <p:ph type="body" sz="quarter" idx="12"/>
          </p:nvPr>
        </p:nvSpPr>
        <p:spPr>
          <a:xfrm>
            <a:off x="6652817"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400" y="1768475"/>
            <a:ext cx="4953000" cy="3095625"/>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1302960"/>
            <a:ext cx="12192002" cy="1120140"/>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794268" y="4132747"/>
            <a:ext cx="2558530" cy="313420"/>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651568" y="4132747"/>
            <a:ext cx="2558530" cy="313420"/>
          </a:xfrm>
          <a:prstGeom prst="rect">
            <a:avLst/>
          </a:prstGeom>
        </p:spPr>
      </p:pic>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6487094" y="4132747"/>
            <a:ext cx="2558530" cy="313420"/>
          </a:xfrm>
          <a:prstGeom prst="rect">
            <a:avLst/>
          </a:prstGeom>
        </p:spPr>
      </p:pic>
    </p:spTree>
    <p:extLst>
      <p:ext uri="{BB962C8B-B14F-4D97-AF65-F5344CB8AC3E}">
        <p14:creationId xmlns:p14="http://schemas.microsoft.com/office/powerpoint/2010/main" val="149427607"/>
      </p:ext>
    </p:extLst>
  </p:cSld>
  <p:clrMapOvr>
    <a:masterClrMapping/>
  </p:clrMapOvr>
  <p:transition spd="slow">
    <p:cover dir="ld"/>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5415331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76400"/>
            <a:ext cx="5350933"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63734" y="1676400"/>
            <a:ext cx="5418666"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89485046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and Graphic">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1" y="1676400"/>
            <a:ext cx="4800600"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Picture Placeholder 4"/>
          <p:cNvSpPr>
            <a:spLocks noGrp="1"/>
          </p:cNvSpPr>
          <p:nvPr>
            <p:ph type="pic" sz="quarter" idx="15"/>
          </p:nvPr>
        </p:nvSpPr>
        <p:spPr>
          <a:xfrm>
            <a:off x="5791200" y="304800"/>
            <a:ext cx="5791200" cy="6400800"/>
          </a:xfrm>
        </p:spPr>
        <p:txBody>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71871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76400"/>
            <a:ext cx="5350933"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63734" y="1676400"/>
            <a:ext cx="5418666"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3"/>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31435139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a:lvl1pPr>
          </a:lstStyle>
          <a:p>
            <a:r>
              <a:rPr lang="en-US" smtClean="0"/>
              <a:t>Click to edit Master title style</a:t>
            </a:r>
            <a:endParaRPr lang="en-US"/>
          </a:p>
        </p:txBody>
      </p:sp>
      <p:sp>
        <p:nvSpPr>
          <p:cNvPr id="3" name="Content Placeholder 2"/>
          <p:cNvSpPr>
            <a:spLocks noGrp="1"/>
          </p:cNvSpPr>
          <p:nvPr>
            <p:ph sz="half" idx="1"/>
          </p:nvPr>
        </p:nvSpPr>
        <p:spPr>
          <a:xfrm>
            <a:off x="609600" y="1676400"/>
            <a:ext cx="3428999"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19600" y="1676400"/>
            <a:ext cx="3429000"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Content Placeholder 3"/>
          <p:cNvSpPr>
            <a:spLocks noGrp="1"/>
          </p:cNvSpPr>
          <p:nvPr>
            <p:ph sz="half" idx="14"/>
          </p:nvPr>
        </p:nvSpPr>
        <p:spPr>
          <a:xfrm>
            <a:off x="8153401" y="1676400"/>
            <a:ext cx="3428999"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5"/>
          <p:cNvSpPr>
            <a:spLocks noGrp="1"/>
          </p:cNvSpPr>
          <p:nvPr>
            <p:ph type="body" sz="quarter" idx="15"/>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298061535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rap for 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a:lvl1pPr>
          </a:lstStyle>
          <a:p>
            <a:r>
              <a:rPr lang="en-US" smtClean="0"/>
              <a:t>Click to edit Master title style</a:t>
            </a:r>
            <a:endParaRPr lang="en-US"/>
          </a:p>
        </p:txBody>
      </p:sp>
      <p:sp>
        <p:nvSpPr>
          <p:cNvPr id="3" name="Content Placeholder 2"/>
          <p:cNvSpPr>
            <a:spLocks noGrp="1"/>
          </p:cNvSpPr>
          <p:nvPr>
            <p:ph sz="half" idx="1"/>
          </p:nvPr>
        </p:nvSpPr>
        <p:spPr>
          <a:xfrm>
            <a:off x="609600" y="1676400"/>
            <a:ext cx="10972800" cy="24384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09600" y="4191000"/>
            <a:ext cx="10972800" cy="18669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0"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66819378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76400"/>
            <a:ext cx="5386917" cy="639762"/>
          </a:xfrm>
          <a:solidFill>
            <a:schemeClr val="accent1">
              <a:lumMod val="20000"/>
              <a:lumOff val="80000"/>
            </a:schemeClr>
          </a:solidFill>
        </p:spPr>
        <p:txBody>
          <a:bodyPr anchor="b"/>
          <a:lstStyle>
            <a:lvl1pPr marL="0" indent="0">
              <a:buNone/>
              <a:defRPr lang="en-US" sz="2000" b="0" dirty="0" smtClean="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316162"/>
            <a:ext cx="5386917" cy="3951288"/>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676400"/>
            <a:ext cx="5389033" cy="639762"/>
          </a:xfrm>
          <a:solidFill>
            <a:schemeClr val="accent2">
              <a:lumMod val="20000"/>
              <a:lumOff val="80000"/>
            </a:schemeClr>
          </a:solidFill>
        </p:spPr>
        <p:txBody>
          <a:bodyPr anchor="b"/>
          <a:lstStyle>
            <a:lvl1pPr marL="0" indent="0">
              <a:buNone/>
              <a:defRPr lang="en-US" sz="2000" b="0" dirty="0" smtClean="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316162"/>
            <a:ext cx="5389033" cy="3951288"/>
          </a:xfrm>
        </p:spPr>
        <p:txBody>
          <a:bodyPr/>
          <a:lstStyle>
            <a:lvl1pPr>
              <a:defRPr lang="en-US" dirty="0" smtClean="0"/>
            </a:lvl1pPr>
            <a:lvl2pPr>
              <a:defRPr lang="en-US" smtClean="0"/>
            </a:lvl2pPr>
            <a:lvl3pPr>
              <a:defRPr lang="en-US" smtClean="0"/>
            </a:lvl3pPr>
            <a:lvl4pPr>
              <a:defRPr lang="en-US" dirty="0" smtClean="0"/>
            </a:lvl4pPr>
            <a:lvl5pPr>
              <a:defRPr lang="en-US" dirty="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2"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1"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14769241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228879131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idebar">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0" y="5553586"/>
            <a:ext cx="12192000" cy="1304414"/>
          </a:xfrm>
          <a:prstGeom prst="rect">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6200000" scaled="1"/>
            <a:tileRect/>
          </a:gradFill>
          <a:ln w="9525" cap="flat" cmpd="sng" algn="ctr">
            <a:solidFill>
              <a:schemeClr val="tx1"/>
            </a:solidFill>
            <a:prstDash val="solid"/>
            <a:round/>
            <a:headEnd type="none" w="med" len="med"/>
            <a:tailEnd type="none" w="med" len="med"/>
          </a:ln>
          <a:effectLst>
            <a:outerShdw blurRad="50800" dist="38100" dir="16200000" rotWithShape="0">
              <a:prstClr val="black">
                <a:alpha val="40000"/>
              </a:prstClr>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00800"/>
            <a:ext cx="12192000" cy="1120140"/>
          </a:xfrm>
          <a:prstGeom prst="rect">
            <a:avLst/>
          </a:prstGeom>
        </p:spPr>
      </p:pic>
      <p:sp>
        <p:nvSpPr>
          <p:cNvPr id="5" name="Content Placeholder 4"/>
          <p:cNvSpPr>
            <a:spLocks noGrp="1"/>
          </p:cNvSpPr>
          <p:nvPr>
            <p:ph sz="quarter" idx="13"/>
          </p:nvPr>
        </p:nvSpPr>
        <p:spPr>
          <a:xfrm>
            <a:off x="508000" y="914400"/>
            <a:ext cx="10769600" cy="4639187"/>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14"/>
          </p:nvPr>
        </p:nvSpPr>
        <p:spPr>
          <a:xfrm>
            <a:off x="7315200" y="5638800"/>
            <a:ext cx="4495800" cy="685800"/>
          </a:xfrm>
        </p:spPr>
        <p:txBody>
          <a:bodyPr anchor="b" anchorCtr="0"/>
          <a:lstStyle>
            <a:lvl1pPr marL="0" indent="0" algn="r">
              <a:spcBef>
                <a:spcPts val="600"/>
              </a:spcBef>
              <a:buNone/>
              <a:defRPr sz="1600" b="1">
                <a:solidFill>
                  <a:schemeClr val="bg1"/>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6" name="Rectangle 15"/>
          <p:cNvSpPr/>
          <p:nvPr userDrawn="1"/>
        </p:nvSpPr>
        <p:spPr bwMode="auto">
          <a:xfrm>
            <a:off x="0" y="5553587"/>
            <a:ext cx="12192000" cy="45719"/>
          </a:xfrm>
          <a:prstGeom prst="rect">
            <a:avLst/>
          </a:prstGeom>
          <a:solidFill>
            <a:schemeClr val="accent1"/>
          </a:solidFill>
          <a:ln w="9525" cap="flat" cmpd="sng" algn="ctr">
            <a:no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11" name="Picture 10"/>
          <p:cNvPicPr>
            <a:picLocks noChangeAspect="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5548336"/>
            <a:ext cx="438556" cy="1130299"/>
          </a:xfrm>
          <a:prstGeom prst="rect">
            <a:avLst/>
          </a:prstGeom>
          <a:effectLst>
            <a:outerShdw blurRad="63500" sx="102000" sy="102000" algn="ctr" rotWithShape="0">
              <a:prstClr val="black">
                <a:alpha val="40000"/>
              </a:prstClr>
            </a:outerShdw>
          </a:effectLst>
        </p:spPr>
      </p:pic>
      <p:sp>
        <p:nvSpPr>
          <p:cNvPr id="22" name="Slide Number Placeholder 3"/>
          <p:cNvSpPr>
            <a:spLocks noGrp="1"/>
          </p:cNvSpPr>
          <p:nvPr>
            <p:ph type="sldNum" sz="quarter" idx="12"/>
          </p:nvPr>
        </p:nvSpPr>
        <p:spPr>
          <a:xfrm>
            <a:off x="207611" y="5791200"/>
            <a:ext cx="1240189" cy="457200"/>
          </a:xfrm>
        </p:spPr>
        <p:txBody>
          <a:bodyPr/>
          <a:lstStyle>
            <a:lvl1pPr>
              <a:defRPr>
                <a:solidFill>
                  <a:schemeClr val="bg1"/>
                </a:solidFill>
              </a:defRPr>
            </a:lvl1pPr>
          </a:lstStyle>
          <a:p>
            <a:fld id="{E54FDF46-4A52-4F2B-8DF0-BB4C40E65B4E}" type="slidenum">
              <a:rPr lang="en-US" smtClean="0"/>
              <a:pPr/>
              <a:t>‹#›</a:t>
            </a:fld>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5453980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12"/>
          </p:nvPr>
        </p:nvSpPr>
        <p:spPr/>
        <p:txBody>
          <a:bodyPr/>
          <a:lstStyle>
            <a:lvl1pPr>
              <a:defRPr>
                <a:solidFill>
                  <a:schemeClr val="bg1"/>
                </a:solidFill>
              </a:defRPr>
            </a:lvl1pPr>
          </a:lstStyle>
          <a:p>
            <a:fld id="{E54FDF46-4A52-4F2B-8DF0-BB4C40E65B4E}" type="slidenum">
              <a:rPr lang="en-US" smtClean="0"/>
              <a:pPr/>
              <a:t>‹#›</a:t>
            </a:fld>
            <a:endParaRPr lang="en-US" dirty="0"/>
          </a:p>
        </p:txBody>
      </p:sp>
    </p:spTree>
    <p:extLst>
      <p:ext uri="{BB962C8B-B14F-4D97-AF65-F5344CB8AC3E}">
        <p14:creationId xmlns:p14="http://schemas.microsoft.com/office/powerpoint/2010/main" val="116923830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1_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12"/>
          </p:nvPr>
        </p:nvSpPr>
        <p:spPr/>
        <p:txBody>
          <a:bodyPr/>
          <a:lstStyle>
            <a:lvl1pPr>
              <a:defRPr/>
            </a:lvl1pPr>
          </a:lstStyle>
          <a:p>
            <a:fld id="{E54FDF46-4A52-4F2B-8DF0-BB4C40E65B4E}" type="slidenum">
              <a:rPr lang="en-US" smtClean="0"/>
              <a:pPr/>
              <a:t>‹#›</a:t>
            </a:fld>
            <a:endParaRPr lang="en-US" dirty="0"/>
          </a:p>
        </p:txBody>
      </p:sp>
    </p:spTree>
    <p:extLst>
      <p:ext uri="{BB962C8B-B14F-4D97-AF65-F5344CB8AC3E}">
        <p14:creationId xmlns:p14="http://schemas.microsoft.com/office/powerpoint/2010/main" val="27502428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62151801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p:cNvSpPr/>
          <p:nvPr userDrawn="1"/>
        </p:nvSpPr>
        <p:spPr bwMode="auto">
          <a:xfrm>
            <a:off x="537636" y="533400"/>
            <a:ext cx="9144000" cy="6477000"/>
          </a:xfrm>
          <a:prstGeom prst="rect">
            <a:avLst/>
          </a:prstGeom>
          <a:ln>
            <a:headEnd type="none" w="med" len="med"/>
            <a:tailEnd type="none" w="med" len="med"/>
          </a:ln>
          <a:effectLst>
            <a:outerShdw blurRad="63500" sx="102000" sy="102000" algn="ctr"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400" y="1768475"/>
            <a:ext cx="4953000" cy="3095625"/>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302960"/>
            <a:ext cx="12191998" cy="1120140"/>
          </a:xfrm>
          <a:prstGeom prst="rect">
            <a:avLst/>
          </a:prstGeom>
        </p:spPr>
      </p:pic>
      <p:sp>
        <p:nvSpPr>
          <p:cNvPr id="43010" name="Rectangle 2"/>
          <p:cNvSpPr>
            <a:spLocks noGrp="1" noChangeArrowheads="1"/>
          </p:cNvSpPr>
          <p:nvPr>
            <p:ph type="ctrTitle"/>
          </p:nvPr>
        </p:nvSpPr>
        <p:spPr>
          <a:xfrm>
            <a:off x="711200" y="2724150"/>
            <a:ext cx="7721600" cy="1447800"/>
          </a:xfrm>
        </p:spPr>
        <p:txBody>
          <a:bodyPr/>
          <a:lstStyle>
            <a:lvl1pPr>
              <a:defRPr sz="4000" b="1">
                <a:solidFill>
                  <a:schemeClr val="bg1"/>
                </a:solidFill>
                <a:effectLst>
                  <a:outerShdw blurRad="38100" dist="38100" dir="2700000" algn="tl">
                    <a:srgbClr val="000000">
                      <a:alpha val="43137"/>
                    </a:srgbClr>
                  </a:outerShdw>
                </a:effectLst>
              </a:defRPr>
            </a:lvl1pPr>
          </a:lstStyle>
          <a:p>
            <a:pPr lvl="0"/>
            <a:r>
              <a:rPr lang="en-US" noProof="0" dirty="0" smtClean="0"/>
              <a:t>Click to edit Master title style</a:t>
            </a:r>
          </a:p>
        </p:txBody>
      </p:sp>
      <p:sp>
        <p:nvSpPr>
          <p:cNvPr id="43011" name="Rectangle 3"/>
          <p:cNvSpPr>
            <a:spLocks noGrp="1" noChangeArrowheads="1"/>
          </p:cNvSpPr>
          <p:nvPr>
            <p:ph type="subTitle" idx="1"/>
          </p:nvPr>
        </p:nvSpPr>
        <p:spPr>
          <a:xfrm>
            <a:off x="711200" y="4419600"/>
            <a:ext cx="7010400" cy="2209800"/>
          </a:xfrm>
        </p:spPr>
        <p:txBody>
          <a:bodyPr/>
          <a:lstStyle>
            <a:lvl1pPr marL="0" indent="0">
              <a:buFont typeface="Monotype Sorts" pitchFamily="2" charset="2"/>
              <a:buNone/>
              <a:defRPr sz="2000" b="1">
                <a:solidFill>
                  <a:schemeClr val="bg1"/>
                </a:solidFill>
                <a:latin typeface="+mn-lt"/>
              </a:defRPr>
            </a:lvl1pPr>
          </a:lstStyle>
          <a:p>
            <a:pPr lvl="0"/>
            <a:r>
              <a:rPr lang="en-US" noProof="0" dirty="0" smtClean="0"/>
              <a:t>Click to edit Master subtitle style</a:t>
            </a:r>
          </a:p>
        </p:txBody>
      </p:sp>
      <p:pic>
        <p:nvPicPr>
          <p:cNvPr id="9" name="Picture 8"/>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61568" r="44724"/>
          <a:stretch/>
        </p:blipFill>
        <p:spPr>
          <a:xfrm>
            <a:off x="-277665" y="744941"/>
            <a:ext cx="880200" cy="367187"/>
          </a:xfrm>
          <a:prstGeom prst="rect">
            <a:avLst/>
          </a:prstGeom>
        </p:spPr>
      </p:pic>
      <p:pic>
        <p:nvPicPr>
          <p:cNvPr id="31" name="Picture 30"/>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8077" b="65612"/>
          <a:stretch/>
        </p:blipFill>
        <p:spPr>
          <a:xfrm>
            <a:off x="502301" y="419707"/>
            <a:ext cx="826803" cy="328546"/>
          </a:xfrm>
          <a:prstGeom prst="rect">
            <a:avLst/>
          </a:prstGeom>
        </p:spPr>
      </p:pic>
      <p:pic>
        <p:nvPicPr>
          <p:cNvPr id="32" name="Picture 31"/>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61568" r="44724"/>
          <a:stretch/>
        </p:blipFill>
        <p:spPr>
          <a:xfrm>
            <a:off x="1122776" y="753504"/>
            <a:ext cx="880200" cy="367187"/>
          </a:xfrm>
          <a:prstGeom prst="rect">
            <a:avLst/>
          </a:prstGeom>
        </p:spPr>
      </p:pic>
      <p:pic>
        <p:nvPicPr>
          <p:cNvPr id="33" name="Picture 32"/>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8077" b="65612"/>
          <a:stretch/>
        </p:blipFill>
        <p:spPr>
          <a:xfrm>
            <a:off x="1902742" y="428270"/>
            <a:ext cx="826803" cy="328546"/>
          </a:xfrm>
          <a:prstGeom prst="rect">
            <a:avLst/>
          </a:prstGeom>
        </p:spPr>
      </p:pic>
      <p:pic>
        <p:nvPicPr>
          <p:cNvPr id="34" name="Picture 33"/>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61568" r="44724"/>
          <a:stretch/>
        </p:blipFill>
        <p:spPr>
          <a:xfrm>
            <a:off x="2463903" y="751592"/>
            <a:ext cx="880200" cy="367187"/>
          </a:xfrm>
          <a:prstGeom prst="rect">
            <a:avLst/>
          </a:prstGeom>
        </p:spPr>
      </p:pic>
      <p:pic>
        <p:nvPicPr>
          <p:cNvPr id="35" name="Picture 34"/>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8077" b="65612"/>
          <a:stretch/>
        </p:blipFill>
        <p:spPr>
          <a:xfrm>
            <a:off x="3243869" y="426358"/>
            <a:ext cx="826803" cy="328546"/>
          </a:xfrm>
          <a:prstGeom prst="rect">
            <a:avLst/>
          </a:prstGeom>
        </p:spPr>
      </p:pic>
      <p:pic>
        <p:nvPicPr>
          <p:cNvPr id="36" name="Picture 35"/>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61568" r="44724"/>
          <a:stretch/>
        </p:blipFill>
        <p:spPr>
          <a:xfrm>
            <a:off x="3854134" y="751592"/>
            <a:ext cx="880200" cy="367187"/>
          </a:xfrm>
          <a:prstGeom prst="rect">
            <a:avLst/>
          </a:prstGeom>
        </p:spPr>
      </p:pic>
      <p:pic>
        <p:nvPicPr>
          <p:cNvPr id="37" name="Picture 36"/>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8077" b="65612"/>
          <a:stretch/>
        </p:blipFill>
        <p:spPr>
          <a:xfrm>
            <a:off x="4634100" y="426358"/>
            <a:ext cx="826803" cy="328546"/>
          </a:xfrm>
          <a:prstGeom prst="rect">
            <a:avLst/>
          </a:prstGeom>
        </p:spPr>
      </p:pic>
      <p:pic>
        <p:nvPicPr>
          <p:cNvPr id="38" name="Picture 37"/>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61568" r="44724"/>
          <a:stretch/>
        </p:blipFill>
        <p:spPr>
          <a:xfrm rot="907644">
            <a:off x="5407808" y="767664"/>
            <a:ext cx="880200" cy="367187"/>
          </a:xfrm>
          <a:prstGeom prst="rect">
            <a:avLst/>
          </a:prstGeom>
        </p:spPr>
      </p:pic>
      <p:pic>
        <p:nvPicPr>
          <p:cNvPr id="39" name="Picture 38"/>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8077" b="65612"/>
          <a:stretch/>
        </p:blipFill>
        <p:spPr>
          <a:xfrm rot="907644">
            <a:off x="6129062" y="477010"/>
            <a:ext cx="826803" cy="328546"/>
          </a:xfrm>
          <a:prstGeom prst="rect">
            <a:avLst/>
          </a:prstGeom>
        </p:spPr>
      </p:pic>
      <p:pic>
        <p:nvPicPr>
          <p:cNvPr id="40" name="Picture 39"/>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61568" r="44724"/>
          <a:stretch/>
        </p:blipFill>
        <p:spPr>
          <a:xfrm rot="1693793">
            <a:off x="6527834" y="1048655"/>
            <a:ext cx="880200" cy="367187"/>
          </a:xfrm>
          <a:prstGeom prst="rect">
            <a:avLst/>
          </a:prstGeom>
        </p:spPr>
      </p:pic>
      <p:pic>
        <p:nvPicPr>
          <p:cNvPr id="41" name="Picture 40"/>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8077" b="65612"/>
          <a:stretch/>
        </p:blipFill>
        <p:spPr>
          <a:xfrm rot="1693793">
            <a:off x="7511554" y="1154683"/>
            <a:ext cx="826803" cy="328546"/>
          </a:xfrm>
          <a:prstGeom prst="rect">
            <a:avLst/>
          </a:prstGeom>
        </p:spPr>
      </p:pic>
      <p:pic>
        <p:nvPicPr>
          <p:cNvPr id="42" name="Picture 41"/>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61568" r="44724"/>
          <a:stretch/>
        </p:blipFill>
        <p:spPr>
          <a:xfrm rot="2249487">
            <a:off x="7817022" y="1896094"/>
            <a:ext cx="880200" cy="367187"/>
          </a:xfrm>
          <a:prstGeom prst="rect">
            <a:avLst/>
          </a:prstGeom>
        </p:spPr>
      </p:pic>
      <p:pic>
        <p:nvPicPr>
          <p:cNvPr id="43" name="Picture 42"/>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8077" b="65612"/>
          <a:stretch/>
        </p:blipFill>
        <p:spPr>
          <a:xfrm rot="2249487">
            <a:off x="8799330" y="2151027"/>
            <a:ext cx="826803" cy="328546"/>
          </a:xfrm>
          <a:prstGeom prst="rect">
            <a:avLst/>
          </a:prstGeom>
        </p:spPr>
      </p:pic>
      <p:pic>
        <p:nvPicPr>
          <p:cNvPr id="44" name="Picture 43"/>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61568" r="44724"/>
          <a:stretch/>
        </p:blipFill>
        <p:spPr>
          <a:xfrm rot="2727806">
            <a:off x="8718493" y="2809679"/>
            <a:ext cx="880200" cy="367187"/>
          </a:xfrm>
          <a:prstGeom prst="rect">
            <a:avLst/>
          </a:prstGeom>
        </p:spPr>
      </p:pic>
      <p:pic>
        <p:nvPicPr>
          <p:cNvPr id="45" name="Picture 44"/>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l="48077" b="65612"/>
          <a:stretch/>
        </p:blipFill>
        <p:spPr>
          <a:xfrm rot="2727806">
            <a:off x="9760510" y="3370819"/>
            <a:ext cx="826803" cy="328546"/>
          </a:xfrm>
          <a:prstGeom prst="rect">
            <a:avLst/>
          </a:prstGeom>
        </p:spPr>
      </p:pic>
      <p:pic>
        <p:nvPicPr>
          <p:cNvPr id="46" name="Picture 45"/>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t="61568" r="44724"/>
          <a:stretch/>
        </p:blipFill>
        <p:spPr>
          <a:xfrm rot="2727806">
            <a:off x="9729272" y="4243480"/>
            <a:ext cx="880200" cy="367187"/>
          </a:xfrm>
          <a:prstGeom prst="rect">
            <a:avLst/>
          </a:prstGeom>
        </p:spPr>
      </p:pic>
      <p:pic>
        <p:nvPicPr>
          <p:cNvPr id="47" name="Picture 46"/>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l="48077" b="65612"/>
          <a:stretch/>
        </p:blipFill>
        <p:spPr>
          <a:xfrm rot="2727806">
            <a:off x="10721866" y="4592218"/>
            <a:ext cx="826803" cy="328546"/>
          </a:xfrm>
          <a:prstGeom prst="rect">
            <a:avLst/>
          </a:prstGeom>
        </p:spPr>
      </p:pic>
      <p:pic>
        <p:nvPicPr>
          <p:cNvPr id="48" name="Picture 47"/>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t="61568" r="44724"/>
          <a:stretch/>
        </p:blipFill>
        <p:spPr>
          <a:xfrm rot="2727806">
            <a:off x="10760931" y="5385938"/>
            <a:ext cx="880200" cy="367187"/>
          </a:xfrm>
          <a:prstGeom prst="rect">
            <a:avLst/>
          </a:prstGeom>
        </p:spPr>
      </p:pic>
      <p:pic>
        <p:nvPicPr>
          <p:cNvPr id="49" name="Picture 48"/>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l="48077" b="65612"/>
          <a:stretch/>
        </p:blipFill>
        <p:spPr>
          <a:xfrm rot="2727806">
            <a:off x="11561762" y="5470432"/>
            <a:ext cx="826803" cy="328546"/>
          </a:xfrm>
          <a:prstGeom prst="rect">
            <a:avLst/>
          </a:prstGeom>
        </p:spPr>
      </p:pic>
    </p:spTree>
    <p:extLst>
      <p:ext uri="{BB962C8B-B14F-4D97-AF65-F5344CB8AC3E}">
        <p14:creationId xmlns:p14="http://schemas.microsoft.com/office/powerpoint/2010/main" val="3691338528"/>
      </p:ext>
    </p:extLst>
  </p:cSld>
  <p:clrMapOvr>
    <a:masterClrMapping/>
  </p:clrMapOvr>
  <p:transition spd="slow">
    <p:cover dir="ld"/>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ub-section break">
    <p:spTree>
      <p:nvGrpSpPr>
        <p:cNvPr id="1" name=""/>
        <p:cNvGrpSpPr/>
        <p:nvPr/>
      </p:nvGrpSpPr>
      <p:grpSpPr>
        <a:xfrm>
          <a:off x="0" y="0"/>
          <a:ext cx="0" cy="0"/>
          <a:chOff x="0" y="0"/>
          <a:chExt cx="0" cy="0"/>
        </a:xfrm>
      </p:grpSpPr>
      <p:sp>
        <p:nvSpPr>
          <p:cNvPr id="2" name="Rectangle 1"/>
          <p:cNvSpPr/>
          <p:nvPr userDrawn="1"/>
        </p:nvSpPr>
        <p:spPr bwMode="auto">
          <a:xfrm>
            <a:off x="537636" y="2518608"/>
            <a:ext cx="9144000" cy="4491791"/>
          </a:xfrm>
          <a:prstGeom prst="rect">
            <a:avLst/>
          </a:prstGeom>
          <a:ln>
            <a:headEnd type="none" w="med" len="med"/>
            <a:tailEnd type="none" w="med" len="med"/>
          </a:ln>
          <a:effectLst>
            <a:outerShdw blurRad="63500" sx="102000" sy="102000" algn="ctr"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43010" name="Rectangle 2"/>
          <p:cNvSpPr>
            <a:spLocks noGrp="1" noChangeArrowheads="1"/>
          </p:cNvSpPr>
          <p:nvPr>
            <p:ph type="ctrTitle"/>
          </p:nvPr>
        </p:nvSpPr>
        <p:spPr>
          <a:xfrm>
            <a:off x="711200" y="2724150"/>
            <a:ext cx="7721600" cy="1447800"/>
          </a:xfrm>
        </p:spPr>
        <p:txBody>
          <a:bodyPr/>
          <a:lstStyle>
            <a:lvl1pPr>
              <a:defRPr sz="4000" b="1">
                <a:solidFill>
                  <a:schemeClr val="bg1"/>
                </a:solidFill>
                <a:effectLst>
                  <a:outerShdw blurRad="38100" dist="38100" dir="2700000" algn="tl">
                    <a:srgbClr val="000000">
                      <a:alpha val="43137"/>
                    </a:srgbClr>
                  </a:outerShdw>
                </a:effectLst>
              </a:defRPr>
            </a:lvl1pPr>
          </a:lstStyle>
          <a:p>
            <a:pPr lvl="0"/>
            <a:r>
              <a:rPr lang="en-US" noProof="0" dirty="0" smtClean="0"/>
              <a:t>Click to edit Master title style</a:t>
            </a:r>
          </a:p>
        </p:txBody>
      </p:sp>
      <p:sp>
        <p:nvSpPr>
          <p:cNvPr id="29" name="Flowchart: Process 28"/>
          <p:cNvSpPr/>
          <p:nvPr userDrawn="1"/>
        </p:nvSpPr>
        <p:spPr bwMode="auto">
          <a:xfrm>
            <a:off x="797912"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4" name="Text Placeholder 3"/>
          <p:cNvSpPr>
            <a:spLocks noGrp="1"/>
          </p:cNvSpPr>
          <p:nvPr>
            <p:ph type="body" sz="quarter" idx="10"/>
          </p:nvPr>
        </p:nvSpPr>
        <p:spPr>
          <a:xfrm>
            <a:off x="959993"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sp>
        <p:nvSpPr>
          <p:cNvPr id="53" name="Flowchart: Process 52"/>
          <p:cNvSpPr/>
          <p:nvPr userDrawn="1"/>
        </p:nvSpPr>
        <p:spPr bwMode="auto">
          <a:xfrm>
            <a:off x="3644324"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54" name="Text Placeholder 3"/>
          <p:cNvSpPr>
            <a:spLocks noGrp="1"/>
          </p:cNvSpPr>
          <p:nvPr>
            <p:ph type="body" sz="quarter" idx="11"/>
          </p:nvPr>
        </p:nvSpPr>
        <p:spPr>
          <a:xfrm>
            <a:off x="3806405"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sp>
        <p:nvSpPr>
          <p:cNvPr id="56" name="Flowchart: Process 55"/>
          <p:cNvSpPr/>
          <p:nvPr userDrawn="1"/>
        </p:nvSpPr>
        <p:spPr bwMode="auto">
          <a:xfrm>
            <a:off x="6490736"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57" name="Text Placeholder 3"/>
          <p:cNvSpPr>
            <a:spLocks noGrp="1"/>
          </p:cNvSpPr>
          <p:nvPr>
            <p:ph type="body" sz="quarter" idx="12"/>
          </p:nvPr>
        </p:nvSpPr>
        <p:spPr>
          <a:xfrm>
            <a:off x="6652817"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400" y="1768475"/>
            <a:ext cx="4953000" cy="3095625"/>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302960"/>
            <a:ext cx="12191998" cy="1120140"/>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794268" y="4132747"/>
            <a:ext cx="2558530" cy="313420"/>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644322" y="4132747"/>
            <a:ext cx="2558530" cy="313420"/>
          </a:xfrm>
          <a:prstGeom prst="rect">
            <a:avLst/>
          </a:prstGeom>
        </p:spPr>
      </p:pic>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6487094" y="4132747"/>
            <a:ext cx="2558530" cy="313420"/>
          </a:xfrm>
          <a:prstGeom prst="rect">
            <a:avLst/>
          </a:prstGeom>
        </p:spPr>
      </p:pic>
    </p:spTree>
    <p:extLst>
      <p:ext uri="{BB962C8B-B14F-4D97-AF65-F5344CB8AC3E}">
        <p14:creationId xmlns:p14="http://schemas.microsoft.com/office/powerpoint/2010/main" val="4171178051"/>
      </p:ext>
    </p:extLst>
  </p:cSld>
  <p:clrMapOvr>
    <a:masterClrMapping/>
  </p:clrMapOvr>
  <p:transition spd="slow">
    <p:cover dir="l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Graphic">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1" y="1676400"/>
            <a:ext cx="4800600"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Picture Placeholder 4"/>
          <p:cNvSpPr>
            <a:spLocks noGrp="1"/>
          </p:cNvSpPr>
          <p:nvPr>
            <p:ph type="pic" sz="quarter" idx="15"/>
          </p:nvPr>
        </p:nvSpPr>
        <p:spPr>
          <a:xfrm>
            <a:off x="5791200" y="304800"/>
            <a:ext cx="5791200" cy="6400800"/>
          </a:xfrm>
        </p:spPr>
        <p:txBody>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9232895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409149845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76400"/>
            <a:ext cx="5350933"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63734" y="1676400"/>
            <a:ext cx="5418666"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26313816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and Graphic">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1" y="1676400"/>
            <a:ext cx="4800600"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Picture Placeholder 4"/>
          <p:cNvSpPr>
            <a:spLocks noGrp="1"/>
          </p:cNvSpPr>
          <p:nvPr>
            <p:ph type="pic" sz="quarter" idx="15"/>
          </p:nvPr>
        </p:nvSpPr>
        <p:spPr>
          <a:xfrm>
            <a:off x="5791200" y="304800"/>
            <a:ext cx="5791200" cy="6400800"/>
          </a:xfrm>
        </p:spPr>
        <p:txBody>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5508871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a:lvl1pPr>
          </a:lstStyle>
          <a:p>
            <a:r>
              <a:rPr lang="en-US" smtClean="0"/>
              <a:t>Click to edit Master title style</a:t>
            </a:r>
            <a:endParaRPr lang="en-US"/>
          </a:p>
        </p:txBody>
      </p:sp>
      <p:sp>
        <p:nvSpPr>
          <p:cNvPr id="3" name="Content Placeholder 2"/>
          <p:cNvSpPr>
            <a:spLocks noGrp="1"/>
          </p:cNvSpPr>
          <p:nvPr>
            <p:ph sz="half" idx="1"/>
          </p:nvPr>
        </p:nvSpPr>
        <p:spPr>
          <a:xfrm>
            <a:off x="609600" y="1676400"/>
            <a:ext cx="3428999"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19600" y="1676400"/>
            <a:ext cx="3429000"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Content Placeholder 3"/>
          <p:cNvSpPr>
            <a:spLocks noGrp="1"/>
          </p:cNvSpPr>
          <p:nvPr>
            <p:ph sz="half" idx="14"/>
          </p:nvPr>
        </p:nvSpPr>
        <p:spPr>
          <a:xfrm>
            <a:off x="8153401" y="1676400"/>
            <a:ext cx="3428999"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5"/>
          <p:cNvSpPr>
            <a:spLocks noGrp="1"/>
          </p:cNvSpPr>
          <p:nvPr>
            <p:ph type="body" sz="quarter" idx="15"/>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154481762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rap for 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a:lvl1pPr>
          </a:lstStyle>
          <a:p>
            <a:r>
              <a:rPr lang="en-US" smtClean="0"/>
              <a:t>Click to edit Master title style</a:t>
            </a:r>
            <a:endParaRPr lang="en-US"/>
          </a:p>
        </p:txBody>
      </p:sp>
      <p:sp>
        <p:nvSpPr>
          <p:cNvPr id="3" name="Content Placeholder 2"/>
          <p:cNvSpPr>
            <a:spLocks noGrp="1"/>
          </p:cNvSpPr>
          <p:nvPr>
            <p:ph sz="half" idx="1"/>
          </p:nvPr>
        </p:nvSpPr>
        <p:spPr>
          <a:xfrm>
            <a:off x="609600" y="1676400"/>
            <a:ext cx="10972800" cy="24384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09600" y="4191000"/>
            <a:ext cx="10972800" cy="18669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0"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8775556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76400"/>
            <a:ext cx="5386917" cy="639762"/>
          </a:xfrm>
          <a:solidFill>
            <a:schemeClr val="accent1">
              <a:lumMod val="20000"/>
              <a:lumOff val="80000"/>
            </a:schemeClr>
          </a:solidFill>
        </p:spPr>
        <p:txBody>
          <a:bodyPr anchor="b"/>
          <a:lstStyle>
            <a:lvl1pPr marL="0" indent="0">
              <a:buNone/>
              <a:defRPr lang="en-US" sz="2000" b="0" dirty="0" smtClean="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316162"/>
            <a:ext cx="5386917" cy="3951288"/>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676400"/>
            <a:ext cx="5389033" cy="639762"/>
          </a:xfrm>
          <a:solidFill>
            <a:schemeClr val="accent5">
              <a:lumMod val="20000"/>
              <a:lumOff val="80000"/>
            </a:schemeClr>
          </a:solidFill>
        </p:spPr>
        <p:txBody>
          <a:bodyPr anchor="b"/>
          <a:lstStyle>
            <a:lvl1pPr marL="0" indent="0">
              <a:buNone/>
              <a:defRPr lang="en-US" sz="2000" b="0" dirty="0" smtClean="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316162"/>
            <a:ext cx="5389033" cy="3951288"/>
          </a:xfrm>
        </p:spPr>
        <p:txBody>
          <a:bodyPr/>
          <a:lstStyle>
            <a:lvl1pPr>
              <a:defRPr lang="en-US" dirty="0" smtClean="0"/>
            </a:lvl1pPr>
            <a:lvl2pPr>
              <a:defRPr lang="en-US" smtClean="0"/>
            </a:lvl2pPr>
            <a:lvl3pPr>
              <a:defRPr lang="en-US" smtClean="0"/>
            </a:lvl3pPr>
            <a:lvl4pPr>
              <a:defRPr lang="en-US" dirty="0" smtClean="0"/>
            </a:lvl4pPr>
            <a:lvl5pPr>
              <a:defRPr lang="en-US" dirty="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2"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1"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578997546"/>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629772910"/>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idebar">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0" y="5553586"/>
            <a:ext cx="12192000" cy="1304414"/>
          </a:xfrm>
          <a:prstGeom prst="rect">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6200000" scaled="1"/>
            <a:tileRect/>
          </a:gradFill>
          <a:ln w="9525" cap="flat" cmpd="sng" algn="ctr">
            <a:solidFill>
              <a:schemeClr val="tx1"/>
            </a:solidFill>
            <a:prstDash val="solid"/>
            <a:round/>
            <a:headEnd type="none" w="med" len="med"/>
            <a:tailEnd type="none" w="med" len="med"/>
          </a:ln>
          <a:effectLst>
            <a:outerShdw blurRad="50800" dist="38100" dir="16200000" rotWithShape="0">
              <a:prstClr val="black">
                <a:alpha val="40000"/>
              </a:prstClr>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00800"/>
            <a:ext cx="12192000" cy="1120140"/>
          </a:xfrm>
          <a:prstGeom prst="rect">
            <a:avLst/>
          </a:prstGeom>
        </p:spPr>
      </p:pic>
      <p:sp>
        <p:nvSpPr>
          <p:cNvPr id="5" name="Content Placeholder 4"/>
          <p:cNvSpPr>
            <a:spLocks noGrp="1"/>
          </p:cNvSpPr>
          <p:nvPr>
            <p:ph sz="quarter" idx="13"/>
          </p:nvPr>
        </p:nvSpPr>
        <p:spPr>
          <a:xfrm>
            <a:off x="508000" y="914400"/>
            <a:ext cx="10769600" cy="4639187"/>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14"/>
          </p:nvPr>
        </p:nvSpPr>
        <p:spPr>
          <a:xfrm>
            <a:off x="7315200" y="5638800"/>
            <a:ext cx="4495800" cy="685800"/>
          </a:xfrm>
        </p:spPr>
        <p:txBody>
          <a:bodyPr anchor="b" anchorCtr="0"/>
          <a:lstStyle>
            <a:lvl1pPr marL="0" indent="0" algn="r">
              <a:spcBef>
                <a:spcPts val="600"/>
              </a:spcBef>
              <a:buNone/>
              <a:defRPr sz="1600" b="1">
                <a:solidFill>
                  <a:schemeClr val="bg1"/>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6" name="Rectangle 15"/>
          <p:cNvSpPr/>
          <p:nvPr userDrawn="1"/>
        </p:nvSpPr>
        <p:spPr bwMode="auto">
          <a:xfrm>
            <a:off x="0" y="5553587"/>
            <a:ext cx="12192000" cy="45719"/>
          </a:xfrm>
          <a:prstGeom prst="rect">
            <a:avLst/>
          </a:prstGeom>
          <a:solidFill>
            <a:schemeClr val="accent1"/>
          </a:solidFill>
          <a:ln w="9525" cap="flat" cmpd="sng" algn="ctr">
            <a:no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11" name="Picture 10"/>
          <p:cNvPicPr>
            <a:picLocks noChangeAspect="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5548336"/>
            <a:ext cx="438556" cy="1130299"/>
          </a:xfrm>
          <a:prstGeom prst="rect">
            <a:avLst/>
          </a:prstGeom>
          <a:effectLst>
            <a:outerShdw blurRad="63500" sx="102000" sy="102000" algn="ctr" rotWithShape="0">
              <a:prstClr val="black">
                <a:alpha val="40000"/>
              </a:prstClr>
            </a:outerShdw>
          </a:effectLst>
        </p:spPr>
      </p:pic>
      <p:sp>
        <p:nvSpPr>
          <p:cNvPr id="22" name="Slide Number Placeholder 3"/>
          <p:cNvSpPr>
            <a:spLocks noGrp="1"/>
          </p:cNvSpPr>
          <p:nvPr>
            <p:ph type="sldNum" sz="quarter" idx="12"/>
          </p:nvPr>
        </p:nvSpPr>
        <p:spPr>
          <a:xfrm>
            <a:off x="207611" y="5791200"/>
            <a:ext cx="1240189" cy="457200"/>
          </a:xfrm>
        </p:spPr>
        <p:txBody>
          <a:bodyPr/>
          <a:lstStyle>
            <a:lvl1pPr>
              <a:defRPr>
                <a:solidFill>
                  <a:schemeClr val="bg1"/>
                </a:solidFill>
              </a:defRPr>
            </a:lvl1pPr>
          </a:lstStyle>
          <a:p>
            <a:fld id="{E54FDF46-4A52-4F2B-8DF0-BB4C40E65B4E}" type="slidenum">
              <a:rPr lang="en-US" smtClean="0"/>
              <a:pPr/>
              <a:t>‹#›</a:t>
            </a:fld>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0304195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12"/>
          </p:nvPr>
        </p:nvSpPr>
        <p:spPr/>
        <p:txBody>
          <a:bodyPr/>
          <a:lstStyle>
            <a:lvl1pPr>
              <a:defRPr>
                <a:solidFill>
                  <a:schemeClr val="bg1"/>
                </a:solidFill>
              </a:defRPr>
            </a:lvl1pPr>
          </a:lstStyle>
          <a:p>
            <a:fld id="{E54FDF46-4A52-4F2B-8DF0-BB4C40E65B4E}" type="slidenum">
              <a:rPr lang="en-US" smtClean="0"/>
              <a:pPr/>
              <a:t>‹#›</a:t>
            </a:fld>
            <a:endParaRPr lang="en-US" dirty="0"/>
          </a:p>
        </p:txBody>
      </p:sp>
    </p:spTree>
    <p:extLst>
      <p:ext uri="{BB962C8B-B14F-4D97-AF65-F5344CB8AC3E}">
        <p14:creationId xmlns:p14="http://schemas.microsoft.com/office/powerpoint/2010/main" val="2099615073"/>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1_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12"/>
          </p:nvPr>
        </p:nvSpPr>
        <p:spPr/>
        <p:txBody>
          <a:bodyPr/>
          <a:lstStyle>
            <a:lvl1pPr>
              <a:defRPr/>
            </a:lvl1pPr>
          </a:lstStyle>
          <a:p>
            <a:fld id="{E54FDF46-4A52-4F2B-8DF0-BB4C40E65B4E}" type="slidenum">
              <a:rPr lang="en-US" smtClean="0"/>
              <a:pPr/>
              <a:t>‹#›</a:t>
            </a:fld>
            <a:endParaRPr lang="en-US" dirty="0"/>
          </a:p>
        </p:txBody>
      </p:sp>
    </p:spTree>
    <p:extLst>
      <p:ext uri="{BB962C8B-B14F-4D97-AF65-F5344CB8AC3E}">
        <p14:creationId xmlns:p14="http://schemas.microsoft.com/office/powerpoint/2010/main" val="29640573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1_Title Slide no animation">
    <p:spTree>
      <p:nvGrpSpPr>
        <p:cNvPr id="1" name=""/>
        <p:cNvGrpSpPr/>
        <p:nvPr/>
      </p:nvGrpSpPr>
      <p:grpSpPr>
        <a:xfrm>
          <a:off x="0" y="0"/>
          <a:ext cx="0" cy="0"/>
          <a:chOff x="0" y="0"/>
          <a:chExt cx="0" cy="0"/>
        </a:xfrm>
      </p:grpSpPr>
      <p:sp>
        <p:nvSpPr>
          <p:cNvPr id="2" name="Rectangle 1"/>
          <p:cNvSpPr/>
          <p:nvPr userDrawn="1"/>
        </p:nvSpPr>
        <p:spPr bwMode="auto">
          <a:xfrm>
            <a:off x="537636" y="533400"/>
            <a:ext cx="9144000" cy="6477000"/>
          </a:xfrm>
          <a:prstGeom prst="rect">
            <a:avLst/>
          </a:prstGeom>
          <a:ln>
            <a:headEnd type="none" w="med" len="med"/>
            <a:tailEnd type="none" w="med" len="med"/>
          </a:ln>
          <a:effectLst>
            <a:outerShdw blurRad="63500" sx="102000" sy="102000" algn="ctr"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r="34518"/>
          <a:stretch/>
        </p:blipFill>
        <p:spPr>
          <a:xfrm>
            <a:off x="8915400" y="1752600"/>
            <a:ext cx="3276600" cy="3127375"/>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3" y="1302960"/>
            <a:ext cx="12192000" cy="1120140"/>
          </a:xfrm>
          <a:prstGeom prst="rect">
            <a:avLst/>
          </a:prstGeom>
        </p:spPr>
      </p:pic>
      <p:sp>
        <p:nvSpPr>
          <p:cNvPr id="43010" name="Rectangle 2"/>
          <p:cNvSpPr>
            <a:spLocks noGrp="1" noChangeArrowheads="1"/>
          </p:cNvSpPr>
          <p:nvPr>
            <p:ph type="ctrTitle"/>
          </p:nvPr>
        </p:nvSpPr>
        <p:spPr>
          <a:xfrm>
            <a:off x="711200" y="2724150"/>
            <a:ext cx="7721600" cy="1447800"/>
          </a:xfrm>
        </p:spPr>
        <p:txBody>
          <a:bodyPr/>
          <a:lstStyle>
            <a:lvl1pPr>
              <a:defRPr sz="4000" b="1">
                <a:solidFill>
                  <a:schemeClr val="bg1"/>
                </a:solidFill>
                <a:effectLst>
                  <a:outerShdw blurRad="38100" dist="38100" dir="2700000" algn="tl">
                    <a:srgbClr val="000000">
                      <a:alpha val="43137"/>
                    </a:srgbClr>
                  </a:outerShdw>
                </a:effectLst>
              </a:defRPr>
            </a:lvl1pPr>
          </a:lstStyle>
          <a:p>
            <a:pPr lvl="0"/>
            <a:r>
              <a:rPr lang="en-US" noProof="0" dirty="0" smtClean="0"/>
              <a:t>Click to edit Master title style</a:t>
            </a:r>
          </a:p>
        </p:txBody>
      </p:sp>
      <p:sp>
        <p:nvSpPr>
          <p:cNvPr id="43011" name="Rectangle 3"/>
          <p:cNvSpPr>
            <a:spLocks noGrp="1" noChangeArrowheads="1"/>
          </p:cNvSpPr>
          <p:nvPr>
            <p:ph type="subTitle" idx="1"/>
          </p:nvPr>
        </p:nvSpPr>
        <p:spPr>
          <a:xfrm>
            <a:off x="711200" y="4419600"/>
            <a:ext cx="7010400" cy="2209800"/>
          </a:xfrm>
        </p:spPr>
        <p:txBody>
          <a:bodyPr/>
          <a:lstStyle>
            <a:lvl1pPr marL="0" indent="0">
              <a:buFont typeface="Monotype Sorts" pitchFamily="2" charset="2"/>
              <a:buNone/>
              <a:defRPr sz="2000" b="1">
                <a:solidFill>
                  <a:schemeClr val="bg1"/>
                </a:solidFill>
                <a:latin typeface="+mn-lt"/>
              </a:defRPr>
            </a:lvl1pPr>
          </a:lstStyle>
          <a:p>
            <a:pPr lvl="0"/>
            <a:r>
              <a:rPr lang="en-US" noProof="0" dirty="0" smtClean="0"/>
              <a:t>Click to edit Master subtitle style</a:t>
            </a:r>
          </a:p>
        </p:txBody>
      </p:sp>
      <p:pic>
        <p:nvPicPr>
          <p:cNvPr id="30" name="Picture 29"/>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b="55556"/>
          <a:stretch/>
        </p:blipFill>
        <p:spPr>
          <a:xfrm>
            <a:off x="68606" y="364893"/>
            <a:ext cx="1143000" cy="304800"/>
          </a:xfrm>
          <a:prstGeom prst="rect">
            <a:avLst/>
          </a:prstGeom>
        </p:spPr>
      </p:pic>
      <p:pic>
        <p:nvPicPr>
          <p:cNvPr id="31" name="Picture 30"/>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b="55556"/>
          <a:stretch/>
        </p:blipFill>
        <p:spPr>
          <a:xfrm>
            <a:off x="1418640" y="395735"/>
            <a:ext cx="1143000" cy="304800"/>
          </a:xfrm>
          <a:prstGeom prst="rect">
            <a:avLst/>
          </a:prstGeom>
        </p:spPr>
      </p:pic>
      <p:pic>
        <p:nvPicPr>
          <p:cNvPr id="32" name="Picture 31"/>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b="55556"/>
          <a:stretch/>
        </p:blipFill>
        <p:spPr>
          <a:xfrm>
            <a:off x="2808597" y="343793"/>
            <a:ext cx="1143000" cy="304800"/>
          </a:xfrm>
          <a:prstGeom prst="rect">
            <a:avLst/>
          </a:prstGeom>
        </p:spPr>
      </p:pic>
      <p:pic>
        <p:nvPicPr>
          <p:cNvPr id="33" name="Picture 32"/>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b="55556"/>
          <a:stretch/>
        </p:blipFill>
        <p:spPr>
          <a:xfrm>
            <a:off x="4236163" y="357054"/>
            <a:ext cx="1143000" cy="304800"/>
          </a:xfrm>
          <a:prstGeom prst="rect">
            <a:avLst/>
          </a:prstGeom>
        </p:spPr>
      </p:pic>
      <p:pic>
        <p:nvPicPr>
          <p:cNvPr id="34" name="Picture 33"/>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b="56332"/>
          <a:stretch/>
        </p:blipFill>
        <p:spPr>
          <a:xfrm rot="917920">
            <a:off x="5592243" y="413909"/>
            <a:ext cx="1143000" cy="304800"/>
          </a:xfrm>
          <a:prstGeom prst="rect">
            <a:avLst/>
          </a:prstGeom>
        </p:spPr>
      </p:pic>
      <p:pic>
        <p:nvPicPr>
          <p:cNvPr id="35" name="Picture 34"/>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5556"/>
          <a:stretch/>
        </p:blipFill>
        <p:spPr>
          <a:xfrm rot="1501396">
            <a:off x="6467124" y="1189553"/>
            <a:ext cx="1143000" cy="304800"/>
          </a:xfrm>
          <a:prstGeom prst="rect">
            <a:avLst/>
          </a:prstGeom>
        </p:spPr>
      </p:pic>
      <p:pic>
        <p:nvPicPr>
          <p:cNvPr id="36" name="Picture 35"/>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b="55556"/>
          <a:stretch/>
        </p:blipFill>
        <p:spPr>
          <a:xfrm rot="2552428">
            <a:off x="8415666" y="2093869"/>
            <a:ext cx="1143000" cy="304800"/>
          </a:xfrm>
          <a:prstGeom prst="rect">
            <a:avLst/>
          </a:prstGeom>
        </p:spPr>
      </p:pic>
      <p:pic>
        <p:nvPicPr>
          <p:cNvPr id="37" name="Picture 36"/>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b="55556"/>
          <a:stretch/>
        </p:blipFill>
        <p:spPr>
          <a:xfrm rot="2178511">
            <a:off x="9174797" y="3291833"/>
            <a:ext cx="1143000" cy="304800"/>
          </a:xfrm>
          <a:prstGeom prst="rect">
            <a:avLst/>
          </a:prstGeom>
        </p:spPr>
      </p:pic>
      <p:pic>
        <p:nvPicPr>
          <p:cNvPr id="38" name="Picture 37"/>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b="55556"/>
          <a:stretch/>
        </p:blipFill>
        <p:spPr>
          <a:xfrm rot="2242829">
            <a:off x="10335589" y="4407673"/>
            <a:ext cx="1143000" cy="304800"/>
          </a:xfrm>
          <a:prstGeom prst="rect">
            <a:avLst/>
          </a:prstGeom>
        </p:spPr>
      </p:pic>
      <p:pic>
        <p:nvPicPr>
          <p:cNvPr id="39" name="Picture 38"/>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b="55556"/>
          <a:stretch/>
        </p:blipFill>
        <p:spPr>
          <a:xfrm rot="2057955">
            <a:off x="11184044" y="5441863"/>
            <a:ext cx="1143000" cy="304800"/>
          </a:xfrm>
          <a:prstGeom prst="rect">
            <a:avLst/>
          </a:prstGeom>
        </p:spPr>
      </p:pic>
      <p:pic>
        <p:nvPicPr>
          <p:cNvPr id="40" name="Picture 39"/>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5556"/>
          <a:stretch/>
        </p:blipFill>
        <p:spPr>
          <a:xfrm>
            <a:off x="-95131" y="779231"/>
            <a:ext cx="1143000" cy="304800"/>
          </a:xfrm>
          <a:prstGeom prst="rect">
            <a:avLst/>
          </a:prstGeom>
        </p:spPr>
      </p:pic>
      <p:pic>
        <p:nvPicPr>
          <p:cNvPr id="41" name="Picture 40"/>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5556"/>
          <a:stretch/>
        </p:blipFill>
        <p:spPr>
          <a:xfrm>
            <a:off x="1266781" y="731461"/>
            <a:ext cx="1143000" cy="304800"/>
          </a:xfrm>
          <a:prstGeom prst="rect">
            <a:avLst/>
          </a:prstGeom>
        </p:spPr>
      </p:pic>
      <p:pic>
        <p:nvPicPr>
          <p:cNvPr id="42" name="Picture 41"/>
          <p:cNvPicPr>
            <a:picLocks noChangeAspect="1"/>
          </p:cNvPicPr>
          <p:nvPr userDrawn="1"/>
        </p:nvPicPr>
        <p:blipFill rotWithShape="1">
          <a:blip r:embed="rId6" cstate="print">
            <a:biLevel thresh="25000"/>
            <a:extLst>
              <a:ext uri="{28A0092B-C50C-407E-A947-70E740481C1C}">
                <a14:useLocalDpi xmlns:a14="http://schemas.microsoft.com/office/drawing/2010/main" val="0"/>
              </a:ext>
            </a:extLst>
          </a:blip>
          <a:srcRect t="57082"/>
          <a:stretch/>
        </p:blipFill>
        <p:spPr>
          <a:xfrm>
            <a:off x="2719371" y="731461"/>
            <a:ext cx="1143000" cy="304800"/>
          </a:xfrm>
          <a:prstGeom prst="rect">
            <a:avLst/>
          </a:prstGeom>
        </p:spPr>
      </p:pic>
      <p:pic>
        <p:nvPicPr>
          <p:cNvPr id="43" name="Picture 42"/>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44444"/>
          <a:stretch/>
        </p:blipFill>
        <p:spPr>
          <a:xfrm>
            <a:off x="4032362" y="638513"/>
            <a:ext cx="1143000" cy="381000"/>
          </a:xfrm>
          <a:prstGeom prst="rect">
            <a:avLst/>
          </a:prstGeom>
        </p:spPr>
      </p:pic>
      <p:pic>
        <p:nvPicPr>
          <p:cNvPr id="44" name="Picture 43"/>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44444"/>
          <a:stretch/>
        </p:blipFill>
        <p:spPr>
          <a:xfrm rot="759510">
            <a:off x="5452780" y="771620"/>
            <a:ext cx="1143000" cy="381000"/>
          </a:xfrm>
          <a:prstGeom prst="rect">
            <a:avLst/>
          </a:prstGeom>
        </p:spPr>
      </p:pic>
      <p:pic>
        <p:nvPicPr>
          <p:cNvPr id="45" name="Picture 44"/>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b="55556"/>
          <a:stretch/>
        </p:blipFill>
        <p:spPr>
          <a:xfrm rot="1936351">
            <a:off x="6835635" y="794316"/>
            <a:ext cx="1143000" cy="304800"/>
          </a:xfrm>
          <a:prstGeom prst="rect">
            <a:avLst/>
          </a:prstGeom>
        </p:spPr>
      </p:pic>
      <p:pic>
        <p:nvPicPr>
          <p:cNvPr id="46" name="Picture 45"/>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5556"/>
          <a:stretch/>
        </p:blipFill>
        <p:spPr>
          <a:xfrm rot="2109005">
            <a:off x="7895258" y="1936946"/>
            <a:ext cx="1143000" cy="304800"/>
          </a:xfrm>
          <a:prstGeom prst="rect">
            <a:avLst/>
          </a:prstGeom>
        </p:spPr>
      </p:pic>
      <p:pic>
        <p:nvPicPr>
          <p:cNvPr id="47" name="Picture 46"/>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5556"/>
          <a:stretch/>
        </p:blipFill>
        <p:spPr>
          <a:xfrm rot="2178511">
            <a:off x="8886304" y="3149405"/>
            <a:ext cx="1143000" cy="304800"/>
          </a:xfrm>
          <a:prstGeom prst="rect">
            <a:avLst/>
          </a:prstGeom>
        </p:spPr>
      </p:pic>
      <p:pic>
        <p:nvPicPr>
          <p:cNvPr id="48" name="Picture 47"/>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t="55556"/>
          <a:stretch/>
        </p:blipFill>
        <p:spPr>
          <a:xfrm rot="1668815">
            <a:off x="9795756" y="4421200"/>
            <a:ext cx="1143000" cy="304800"/>
          </a:xfrm>
          <a:prstGeom prst="rect">
            <a:avLst/>
          </a:prstGeom>
        </p:spPr>
      </p:pic>
      <p:pic>
        <p:nvPicPr>
          <p:cNvPr id="49" name="Picture 48"/>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t="55556"/>
          <a:stretch/>
        </p:blipFill>
        <p:spPr>
          <a:xfrm rot="2057955">
            <a:off x="10812222" y="5582714"/>
            <a:ext cx="1143000" cy="304800"/>
          </a:xfrm>
          <a:prstGeom prst="rect">
            <a:avLst/>
          </a:prstGeom>
        </p:spPr>
      </p:pic>
    </p:spTree>
    <p:extLst>
      <p:ext uri="{BB962C8B-B14F-4D97-AF65-F5344CB8AC3E}">
        <p14:creationId xmlns:p14="http://schemas.microsoft.com/office/powerpoint/2010/main" val="3865723544"/>
      </p:ext>
    </p:extLst>
  </p:cSld>
  <p:clrMapOvr>
    <a:masterClrMapping/>
  </p:clrMapOvr>
  <p:transition spd="slow">
    <p:cover dir="l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p:cNvSpPr/>
          <p:nvPr userDrawn="1"/>
        </p:nvSpPr>
        <p:spPr bwMode="auto">
          <a:xfrm>
            <a:off x="537636" y="533400"/>
            <a:ext cx="9144000" cy="6477000"/>
          </a:xfrm>
          <a:prstGeom prst="rect">
            <a:avLst/>
          </a:prstGeom>
          <a:ln>
            <a:headEnd type="none" w="med" len="med"/>
            <a:tailEnd type="none" w="med" len="med"/>
          </a:ln>
          <a:effectLst>
            <a:outerShdw blurRad="63500" sx="102000" sy="102000" algn="ctr"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400" y="1768475"/>
            <a:ext cx="4953000" cy="3095625"/>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302960"/>
            <a:ext cx="12191998" cy="1120140"/>
          </a:xfrm>
          <a:prstGeom prst="rect">
            <a:avLst/>
          </a:prstGeom>
        </p:spPr>
      </p:pic>
      <p:sp>
        <p:nvSpPr>
          <p:cNvPr id="43010" name="Rectangle 2"/>
          <p:cNvSpPr>
            <a:spLocks noGrp="1" noChangeArrowheads="1"/>
          </p:cNvSpPr>
          <p:nvPr>
            <p:ph type="ctrTitle"/>
          </p:nvPr>
        </p:nvSpPr>
        <p:spPr>
          <a:xfrm>
            <a:off x="711200" y="2724150"/>
            <a:ext cx="7721600" cy="1447800"/>
          </a:xfrm>
        </p:spPr>
        <p:txBody>
          <a:bodyPr/>
          <a:lstStyle>
            <a:lvl1pPr>
              <a:defRPr sz="4000" b="1">
                <a:solidFill>
                  <a:schemeClr val="bg1"/>
                </a:solidFill>
                <a:effectLst>
                  <a:outerShdw blurRad="38100" dist="38100" dir="2700000" algn="tl">
                    <a:srgbClr val="000000">
                      <a:alpha val="43137"/>
                    </a:srgbClr>
                  </a:outerShdw>
                </a:effectLst>
              </a:defRPr>
            </a:lvl1pPr>
          </a:lstStyle>
          <a:p>
            <a:pPr lvl="0"/>
            <a:r>
              <a:rPr lang="en-US" noProof="0" dirty="0" smtClean="0"/>
              <a:t>Click to edit Master title style</a:t>
            </a:r>
          </a:p>
        </p:txBody>
      </p:sp>
      <p:sp>
        <p:nvSpPr>
          <p:cNvPr id="43011" name="Rectangle 3"/>
          <p:cNvSpPr>
            <a:spLocks noGrp="1" noChangeArrowheads="1"/>
          </p:cNvSpPr>
          <p:nvPr>
            <p:ph type="subTitle" idx="1"/>
          </p:nvPr>
        </p:nvSpPr>
        <p:spPr>
          <a:xfrm>
            <a:off x="711200" y="4419600"/>
            <a:ext cx="7010400" cy="2209800"/>
          </a:xfrm>
        </p:spPr>
        <p:txBody>
          <a:bodyPr/>
          <a:lstStyle>
            <a:lvl1pPr marL="0" indent="0">
              <a:buFont typeface="Monotype Sorts" pitchFamily="2" charset="2"/>
              <a:buNone/>
              <a:defRPr sz="2000" b="1">
                <a:solidFill>
                  <a:schemeClr val="bg1"/>
                </a:solidFill>
                <a:latin typeface="+mn-lt"/>
              </a:defRPr>
            </a:lvl1pPr>
          </a:lstStyle>
          <a:p>
            <a:pPr lvl="0"/>
            <a:r>
              <a:rPr lang="en-US" noProof="0" dirty="0" smtClean="0"/>
              <a:t>Click to edit Master subtitle style</a:t>
            </a:r>
          </a:p>
        </p:txBody>
      </p:sp>
      <p:pic>
        <p:nvPicPr>
          <p:cNvPr id="9" name="Picture 8"/>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60916" r="44433"/>
          <a:stretch/>
        </p:blipFill>
        <p:spPr>
          <a:xfrm>
            <a:off x="-143059" y="800880"/>
            <a:ext cx="724473" cy="305744"/>
          </a:xfrm>
          <a:prstGeom prst="rect">
            <a:avLst/>
          </a:prstGeom>
        </p:spPr>
      </p:pic>
      <p:pic>
        <p:nvPicPr>
          <p:cNvPr id="31" name="Picture 30"/>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l="38291" b="62509"/>
          <a:stretch/>
        </p:blipFill>
        <p:spPr>
          <a:xfrm>
            <a:off x="449224" y="435337"/>
            <a:ext cx="804563" cy="293282"/>
          </a:xfrm>
          <a:prstGeom prst="rect">
            <a:avLst/>
          </a:prstGeom>
        </p:spPr>
      </p:pic>
      <p:pic>
        <p:nvPicPr>
          <p:cNvPr id="32" name="Picture 31"/>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60916" r="44433"/>
          <a:stretch/>
        </p:blipFill>
        <p:spPr>
          <a:xfrm>
            <a:off x="1262109" y="783632"/>
            <a:ext cx="724473" cy="305744"/>
          </a:xfrm>
          <a:prstGeom prst="rect">
            <a:avLst/>
          </a:prstGeom>
        </p:spPr>
      </p:pic>
      <p:pic>
        <p:nvPicPr>
          <p:cNvPr id="33" name="Picture 32"/>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l="38291" b="62509"/>
          <a:stretch/>
        </p:blipFill>
        <p:spPr>
          <a:xfrm>
            <a:off x="1854392" y="418089"/>
            <a:ext cx="804563" cy="293282"/>
          </a:xfrm>
          <a:prstGeom prst="rect">
            <a:avLst/>
          </a:prstGeom>
        </p:spPr>
      </p:pic>
      <p:pic>
        <p:nvPicPr>
          <p:cNvPr id="34" name="Picture 33"/>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60916" r="44433"/>
          <a:stretch/>
        </p:blipFill>
        <p:spPr>
          <a:xfrm>
            <a:off x="2593956" y="789526"/>
            <a:ext cx="724473" cy="305744"/>
          </a:xfrm>
          <a:prstGeom prst="rect">
            <a:avLst/>
          </a:prstGeom>
        </p:spPr>
      </p:pic>
      <p:pic>
        <p:nvPicPr>
          <p:cNvPr id="35" name="Picture 34"/>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l="38291" b="62509"/>
          <a:stretch/>
        </p:blipFill>
        <p:spPr>
          <a:xfrm>
            <a:off x="3186239" y="423983"/>
            <a:ext cx="804563" cy="293282"/>
          </a:xfrm>
          <a:prstGeom prst="rect">
            <a:avLst/>
          </a:prstGeom>
        </p:spPr>
      </p:pic>
      <p:pic>
        <p:nvPicPr>
          <p:cNvPr id="36" name="Picture 35"/>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60916" r="44433"/>
          <a:stretch/>
        </p:blipFill>
        <p:spPr>
          <a:xfrm>
            <a:off x="4050742" y="800880"/>
            <a:ext cx="724473" cy="305744"/>
          </a:xfrm>
          <a:prstGeom prst="rect">
            <a:avLst/>
          </a:prstGeom>
        </p:spPr>
      </p:pic>
      <p:pic>
        <p:nvPicPr>
          <p:cNvPr id="37" name="Picture 36"/>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l="38291" b="62509"/>
          <a:stretch/>
        </p:blipFill>
        <p:spPr>
          <a:xfrm>
            <a:off x="4643025" y="435337"/>
            <a:ext cx="804563" cy="293282"/>
          </a:xfrm>
          <a:prstGeom prst="rect">
            <a:avLst/>
          </a:prstGeom>
        </p:spPr>
      </p:pic>
      <p:pic>
        <p:nvPicPr>
          <p:cNvPr id="38" name="Picture 37"/>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60916" r="44433"/>
          <a:stretch/>
        </p:blipFill>
        <p:spPr>
          <a:xfrm rot="966613">
            <a:off x="5577002" y="832681"/>
            <a:ext cx="724473" cy="305744"/>
          </a:xfrm>
          <a:prstGeom prst="rect">
            <a:avLst/>
          </a:prstGeom>
        </p:spPr>
      </p:pic>
      <p:pic>
        <p:nvPicPr>
          <p:cNvPr id="39" name="Picture 38"/>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l="38291" b="62509"/>
          <a:stretch/>
        </p:blipFill>
        <p:spPr>
          <a:xfrm rot="966613">
            <a:off x="6169285" y="467138"/>
            <a:ext cx="804563" cy="293282"/>
          </a:xfrm>
          <a:prstGeom prst="rect">
            <a:avLst/>
          </a:prstGeom>
        </p:spPr>
      </p:pic>
      <p:pic>
        <p:nvPicPr>
          <p:cNvPr id="40" name="Picture 39"/>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60916" r="44433"/>
          <a:stretch/>
        </p:blipFill>
        <p:spPr>
          <a:xfrm rot="1773854">
            <a:off x="6539920" y="1125900"/>
            <a:ext cx="724473" cy="305744"/>
          </a:xfrm>
          <a:prstGeom prst="rect">
            <a:avLst/>
          </a:prstGeom>
        </p:spPr>
      </p:pic>
      <p:pic>
        <p:nvPicPr>
          <p:cNvPr id="41" name="Picture 40"/>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l="38291" b="62509"/>
          <a:stretch/>
        </p:blipFill>
        <p:spPr>
          <a:xfrm rot="1773854">
            <a:off x="7469000" y="1110142"/>
            <a:ext cx="804563" cy="293282"/>
          </a:xfrm>
          <a:prstGeom prst="rect">
            <a:avLst/>
          </a:prstGeom>
        </p:spPr>
      </p:pic>
      <p:pic>
        <p:nvPicPr>
          <p:cNvPr id="42" name="Picture 41"/>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60916" r="44433"/>
          <a:stretch/>
        </p:blipFill>
        <p:spPr>
          <a:xfrm rot="1985738">
            <a:off x="7904437" y="1981027"/>
            <a:ext cx="724473" cy="305744"/>
          </a:xfrm>
          <a:prstGeom prst="rect">
            <a:avLst/>
          </a:prstGeom>
        </p:spPr>
      </p:pic>
      <p:pic>
        <p:nvPicPr>
          <p:cNvPr id="43" name="Picture 42"/>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l="38291" b="62509"/>
          <a:stretch/>
        </p:blipFill>
        <p:spPr>
          <a:xfrm rot="1985738">
            <a:off x="8721645" y="2137202"/>
            <a:ext cx="804563" cy="293282"/>
          </a:xfrm>
          <a:prstGeom prst="rect">
            <a:avLst/>
          </a:prstGeom>
        </p:spPr>
      </p:pic>
      <p:pic>
        <p:nvPicPr>
          <p:cNvPr id="44" name="Picture 43"/>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60916" r="44433"/>
          <a:stretch/>
        </p:blipFill>
        <p:spPr>
          <a:xfrm rot="2677779">
            <a:off x="8802543" y="2864543"/>
            <a:ext cx="724473" cy="305744"/>
          </a:xfrm>
          <a:prstGeom prst="rect">
            <a:avLst/>
          </a:prstGeom>
        </p:spPr>
      </p:pic>
      <p:pic>
        <p:nvPicPr>
          <p:cNvPr id="45" name="Picture 44"/>
          <p:cNvPicPr>
            <a:picLocks noChangeAspect="1"/>
          </p:cNvPicPr>
          <p:nvPr userDrawn="1"/>
        </p:nvPicPr>
        <p:blipFill rotWithShape="1">
          <a:blip r:embed="rId5" cstate="print">
            <a:grayscl/>
            <a:extLst>
              <a:ext uri="{28A0092B-C50C-407E-A947-70E740481C1C}">
                <a14:useLocalDpi xmlns:a14="http://schemas.microsoft.com/office/drawing/2010/main" val="0"/>
              </a:ext>
            </a:extLst>
          </a:blip>
          <a:srcRect l="38291" b="62509"/>
          <a:stretch/>
        </p:blipFill>
        <p:spPr>
          <a:xfrm rot="2677779">
            <a:off x="9743684" y="3331606"/>
            <a:ext cx="804563" cy="293282"/>
          </a:xfrm>
          <a:prstGeom prst="rect">
            <a:avLst/>
          </a:prstGeom>
        </p:spPr>
      </p:pic>
      <p:pic>
        <p:nvPicPr>
          <p:cNvPr id="46" name="Picture 45"/>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t="60916" r="44433"/>
          <a:stretch/>
        </p:blipFill>
        <p:spPr>
          <a:xfrm rot="2677779">
            <a:off x="9825835" y="4338278"/>
            <a:ext cx="724473" cy="305744"/>
          </a:xfrm>
          <a:prstGeom prst="rect">
            <a:avLst/>
          </a:prstGeom>
        </p:spPr>
      </p:pic>
      <p:pic>
        <p:nvPicPr>
          <p:cNvPr id="47" name="Picture 46"/>
          <p:cNvPicPr>
            <a:picLocks noChangeAspect="1"/>
          </p:cNvPicPr>
          <p:nvPr userDrawn="1"/>
        </p:nvPicPr>
        <p:blipFill rotWithShape="1">
          <a:blip r:embed="rId5" cstate="print">
            <a:grayscl/>
            <a:extLst>
              <a:ext uri="{28A0092B-C50C-407E-A947-70E740481C1C}">
                <a14:useLocalDpi xmlns:a14="http://schemas.microsoft.com/office/drawing/2010/main" val="0"/>
              </a:ext>
            </a:extLst>
          </a:blip>
          <a:srcRect l="38291" b="62509"/>
          <a:stretch/>
        </p:blipFill>
        <p:spPr>
          <a:xfrm rot="2677779">
            <a:off x="10702860" y="4533741"/>
            <a:ext cx="804563" cy="293282"/>
          </a:xfrm>
          <a:prstGeom prst="rect">
            <a:avLst/>
          </a:prstGeom>
        </p:spPr>
      </p:pic>
      <p:pic>
        <p:nvPicPr>
          <p:cNvPr id="48" name="Picture 47"/>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t="60916" r="44433"/>
          <a:stretch/>
        </p:blipFill>
        <p:spPr>
          <a:xfrm rot="2677779">
            <a:off x="10808128" y="5371627"/>
            <a:ext cx="724473" cy="305744"/>
          </a:xfrm>
          <a:prstGeom prst="rect">
            <a:avLst/>
          </a:prstGeom>
        </p:spPr>
      </p:pic>
      <p:pic>
        <p:nvPicPr>
          <p:cNvPr id="49" name="Picture 48"/>
          <p:cNvPicPr>
            <a:picLocks noChangeAspect="1"/>
          </p:cNvPicPr>
          <p:nvPr userDrawn="1"/>
        </p:nvPicPr>
        <p:blipFill rotWithShape="1">
          <a:blip r:embed="rId5" cstate="print">
            <a:grayscl/>
            <a:extLst>
              <a:ext uri="{28A0092B-C50C-407E-A947-70E740481C1C}">
                <a14:useLocalDpi xmlns:a14="http://schemas.microsoft.com/office/drawing/2010/main" val="0"/>
              </a:ext>
            </a:extLst>
          </a:blip>
          <a:srcRect l="38291" b="62509"/>
          <a:stretch/>
        </p:blipFill>
        <p:spPr>
          <a:xfrm rot="2677779">
            <a:off x="11522576" y="5415745"/>
            <a:ext cx="804563" cy="293282"/>
          </a:xfrm>
          <a:prstGeom prst="rect">
            <a:avLst/>
          </a:prstGeom>
        </p:spPr>
      </p:pic>
    </p:spTree>
    <p:extLst>
      <p:ext uri="{BB962C8B-B14F-4D97-AF65-F5344CB8AC3E}">
        <p14:creationId xmlns:p14="http://schemas.microsoft.com/office/powerpoint/2010/main" val="157197355"/>
      </p:ext>
    </p:extLst>
  </p:cSld>
  <p:clrMapOvr>
    <a:masterClrMapping/>
  </p:clrMapOvr>
  <p:transition spd="slow">
    <p:cover dir="l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ub-section break">
    <p:spTree>
      <p:nvGrpSpPr>
        <p:cNvPr id="1" name=""/>
        <p:cNvGrpSpPr/>
        <p:nvPr/>
      </p:nvGrpSpPr>
      <p:grpSpPr>
        <a:xfrm>
          <a:off x="0" y="0"/>
          <a:ext cx="0" cy="0"/>
          <a:chOff x="0" y="0"/>
          <a:chExt cx="0" cy="0"/>
        </a:xfrm>
      </p:grpSpPr>
      <p:sp>
        <p:nvSpPr>
          <p:cNvPr id="2" name="Rectangle 1"/>
          <p:cNvSpPr/>
          <p:nvPr userDrawn="1"/>
        </p:nvSpPr>
        <p:spPr bwMode="auto">
          <a:xfrm>
            <a:off x="537636" y="2518608"/>
            <a:ext cx="9144000" cy="4491791"/>
          </a:xfrm>
          <a:prstGeom prst="rect">
            <a:avLst/>
          </a:prstGeom>
          <a:ln>
            <a:headEnd type="none" w="med" len="med"/>
            <a:tailEnd type="none" w="med" len="med"/>
          </a:ln>
          <a:effectLst>
            <a:outerShdw blurRad="63500" sx="102000" sy="102000" algn="ctr"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43010" name="Rectangle 2"/>
          <p:cNvSpPr>
            <a:spLocks noGrp="1" noChangeArrowheads="1"/>
          </p:cNvSpPr>
          <p:nvPr>
            <p:ph type="ctrTitle"/>
          </p:nvPr>
        </p:nvSpPr>
        <p:spPr>
          <a:xfrm>
            <a:off x="711200" y="2724150"/>
            <a:ext cx="7721600" cy="1447800"/>
          </a:xfrm>
        </p:spPr>
        <p:txBody>
          <a:bodyPr/>
          <a:lstStyle>
            <a:lvl1pPr>
              <a:defRPr sz="4000" b="1">
                <a:solidFill>
                  <a:schemeClr val="bg1"/>
                </a:solidFill>
                <a:effectLst>
                  <a:outerShdw blurRad="38100" dist="38100" dir="2700000" algn="tl">
                    <a:srgbClr val="000000">
                      <a:alpha val="43137"/>
                    </a:srgbClr>
                  </a:outerShdw>
                </a:effectLst>
              </a:defRPr>
            </a:lvl1pPr>
          </a:lstStyle>
          <a:p>
            <a:pPr lvl="0"/>
            <a:r>
              <a:rPr lang="en-US" noProof="0" dirty="0" smtClean="0"/>
              <a:t>Click to edit Master title style</a:t>
            </a:r>
          </a:p>
        </p:txBody>
      </p:sp>
      <p:sp>
        <p:nvSpPr>
          <p:cNvPr id="29" name="Flowchart: Process 28"/>
          <p:cNvSpPr/>
          <p:nvPr userDrawn="1"/>
        </p:nvSpPr>
        <p:spPr bwMode="auto">
          <a:xfrm>
            <a:off x="797912"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4" name="Text Placeholder 3"/>
          <p:cNvSpPr>
            <a:spLocks noGrp="1"/>
          </p:cNvSpPr>
          <p:nvPr>
            <p:ph type="body" sz="quarter" idx="10"/>
          </p:nvPr>
        </p:nvSpPr>
        <p:spPr>
          <a:xfrm>
            <a:off x="959993"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sp>
        <p:nvSpPr>
          <p:cNvPr id="53" name="Flowchart: Process 52"/>
          <p:cNvSpPr/>
          <p:nvPr userDrawn="1"/>
        </p:nvSpPr>
        <p:spPr bwMode="auto">
          <a:xfrm>
            <a:off x="3644324"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54" name="Text Placeholder 3"/>
          <p:cNvSpPr>
            <a:spLocks noGrp="1"/>
          </p:cNvSpPr>
          <p:nvPr>
            <p:ph type="body" sz="quarter" idx="11"/>
          </p:nvPr>
        </p:nvSpPr>
        <p:spPr>
          <a:xfrm>
            <a:off x="3806405"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sp>
        <p:nvSpPr>
          <p:cNvPr id="56" name="Flowchart: Process 55"/>
          <p:cNvSpPr/>
          <p:nvPr userDrawn="1"/>
        </p:nvSpPr>
        <p:spPr bwMode="auto">
          <a:xfrm>
            <a:off x="6490736"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57" name="Text Placeholder 3"/>
          <p:cNvSpPr>
            <a:spLocks noGrp="1"/>
          </p:cNvSpPr>
          <p:nvPr>
            <p:ph type="body" sz="quarter" idx="12"/>
          </p:nvPr>
        </p:nvSpPr>
        <p:spPr>
          <a:xfrm>
            <a:off x="6652817"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400" y="1768475"/>
            <a:ext cx="4953000" cy="3095625"/>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302960"/>
            <a:ext cx="12191998" cy="1120140"/>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794268" y="4132747"/>
            <a:ext cx="2558530" cy="313420"/>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630715" y="4132747"/>
            <a:ext cx="2558530" cy="313420"/>
          </a:xfrm>
          <a:prstGeom prst="rect">
            <a:avLst/>
          </a:prstGeom>
        </p:spPr>
      </p:pic>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6490736" y="4132747"/>
            <a:ext cx="2558530" cy="313420"/>
          </a:xfrm>
          <a:prstGeom prst="rect">
            <a:avLst/>
          </a:prstGeom>
        </p:spPr>
      </p:pic>
    </p:spTree>
    <p:extLst>
      <p:ext uri="{BB962C8B-B14F-4D97-AF65-F5344CB8AC3E}">
        <p14:creationId xmlns:p14="http://schemas.microsoft.com/office/powerpoint/2010/main" val="3624657061"/>
      </p:ext>
    </p:extLst>
  </p:cSld>
  <p:clrMapOvr>
    <a:masterClrMapping/>
  </p:clrMapOvr>
  <p:transition spd="slow">
    <p:cover dir="l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2319181537"/>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76400"/>
            <a:ext cx="5350933"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63734" y="1676400"/>
            <a:ext cx="5418666"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14749013"/>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and Graphic">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1" y="1676400"/>
            <a:ext cx="4800600"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Picture Placeholder 4"/>
          <p:cNvSpPr>
            <a:spLocks noGrp="1"/>
          </p:cNvSpPr>
          <p:nvPr>
            <p:ph type="pic" sz="quarter" idx="15"/>
          </p:nvPr>
        </p:nvSpPr>
        <p:spPr>
          <a:xfrm>
            <a:off x="5791200" y="304800"/>
            <a:ext cx="5791200" cy="6400800"/>
          </a:xfrm>
        </p:spPr>
        <p:txBody>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52166957"/>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a:lvl1pPr>
          </a:lstStyle>
          <a:p>
            <a:r>
              <a:rPr lang="en-US" smtClean="0"/>
              <a:t>Click to edit Master title style</a:t>
            </a:r>
            <a:endParaRPr lang="en-US"/>
          </a:p>
        </p:txBody>
      </p:sp>
      <p:sp>
        <p:nvSpPr>
          <p:cNvPr id="3" name="Content Placeholder 2"/>
          <p:cNvSpPr>
            <a:spLocks noGrp="1"/>
          </p:cNvSpPr>
          <p:nvPr>
            <p:ph sz="half" idx="1"/>
          </p:nvPr>
        </p:nvSpPr>
        <p:spPr>
          <a:xfrm>
            <a:off x="609600" y="1676400"/>
            <a:ext cx="3428999"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19600" y="1676400"/>
            <a:ext cx="3429000"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Content Placeholder 3"/>
          <p:cNvSpPr>
            <a:spLocks noGrp="1"/>
          </p:cNvSpPr>
          <p:nvPr>
            <p:ph sz="half" idx="14"/>
          </p:nvPr>
        </p:nvSpPr>
        <p:spPr>
          <a:xfrm>
            <a:off x="8153401" y="1676400"/>
            <a:ext cx="3428999"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5"/>
          <p:cNvSpPr>
            <a:spLocks noGrp="1"/>
          </p:cNvSpPr>
          <p:nvPr>
            <p:ph type="body" sz="quarter" idx="15"/>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1077393389"/>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rap for 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a:lvl1pPr>
          </a:lstStyle>
          <a:p>
            <a:r>
              <a:rPr lang="en-US" smtClean="0"/>
              <a:t>Click to edit Master title style</a:t>
            </a:r>
            <a:endParaRPr lang="en-US"/>
          </a:p>
        </p:txBody>
      </p:sp>
      <p:sp>
        <p:nvSpPr>
          <p:cNvPr id="3" name="Content Placeholder 2"/>
          <p:cNvSpPr>
            <a:spLocks noGrp="1"/>
          </p:cNvSpPr>
          <p:nvPr>
            <p:ph sz="half" idx="1"/>
          </p:nvPr>
        </p:nvSpPr>
        <p:spPr>
          <a:xfrm>
            <a:off x="609600" y="1676400"/>
            <a:ext cx="10972800" cy="24384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09600" y="4191000"/>
            <a:ext cx="10972800" cy="18669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0"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26246494"/>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76400"/>
            <a:ext cx="5386917" cy="639762"/>
          </a:xfrm>
          <a:solidFill>
            <a:schemeClr val="accent1">
              <a:lumMod val="20000"/>
              <a:lumOff val="80000"/>
            </a:schemeClr>
          </a:solidFill>
        </p:spPr>
        <p:txBody>
          <a:bodyPr anchor="b"/>
          <a:lstStyle>
            <a:lvl1pPr marL="0" indent="0">
              <a:buNone/>
              <a:defRPr lang="en-US" sz="2000" b="0" dirty="0" smtClean="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316162"/>
            <a:ext cx="5386917" cy="3951288"/>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676400"/>
            <a:ext cx="5389033" cy="639762"/>
          </a:xfrm>
          <a:solidFill>
            <a:schemeClr val="accent2">
              <a:lumMod val="20000"/>
              <a:lumOff val="80000"/>
            </a:schemeClr>
          </a:solidFill>
        </p:spPr>
        <p:txBody>
          <a:bodyPr anchor="b"/>
          <a:lstStyle>
            <a:lvl1pPr marL="0" indent="0">
              <a:buNone/>
              <a:defRPr lang="en-US" sz="2000" b="0" dirty="0" smtClean="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316162"/>
            <a:ext cx="5389033" cy="3951288"/>
          </a:xfrm>
        </p:spPr>
        <p:txBody>
          <a:bodyPr/>
          <a:lstStyle>
            <a:lvl1pPr>
              <a:defRPr lang="en-US" dirty="0" smtClean="0"/>
            </a:lvl1pPr>
            <a:lvl2pPr>
              <a:defRPr lang="en-US" smtClean="0"/>
            </a:lvl2pPr>
            <a:lvl3pPr>
              <a:defRPr lang="en-US" smtClean="0"/>
            </a:lvl3pPr>
            <a:lvl4pPr>
              <a:defRPr lang="en-US" dirty="0" smtClean="0"/>
            </a:lvl4pPr>
            <a:lvl5pPr>
              <a:defRPr lang="en-US" dirty="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2"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1"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190902021"/>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539872642"/>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idebar">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0" y="5553586"/>
            <a:ext cx="12192000" cy="1304414"/>
          </a:xfrm>
          <a:prstGeom prst="rect">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6200000" scaled="1"/>
            <a:tileRect/>
          </a:gradFill>
          <a:ln w="9525" cap="flat" cmpd="sng" algn="ctr">
            <a:solidFill>
              <a:schemeClr val="tx1"/>
            </a:solidFill>
            <a:prstDash val="solid"/>
            <a:round/>
            <a:headEnd type="none" w="med" len="med"/>
            <a:tailEnd type="none" w="med" len="med"/>
          </a:ln>
          <a:effectLst>
            <a:outerShdw blurRad="50800" dist="38100" dir="16200000" rotWithShape="0">
              <a:prstClr val="black">
                <a:alpha val="40000"/>
              </a:prstClr>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00800"/>
            <a:ext cx="12192000" cy="1120140"/>
          </a:xfrm>
          <a:prstGeom prst="rect">
            <a:avLst/>
          </a:prstGeom>
        </p:spPr>
      </p:pic>
      <p:sp>
        <p:nvSpPr>
          <p:cNvPr id="5" name="Content Placeholder 4"/>
          <p:cNvSpPr>
            <a:spLocks noGrp="1"/>
          </p:cNvSpPr>
          <p:nvPr>
            <p:ph sz="quarter" idx="13"/>
          </p:nvPr>
        </p:nvSpPr>
        <p:spPr>
          <a:xfrm>
            <a:off x="508000" y="914400"/>
            <a:ext cx="10769600" cy="4639187"/>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14"/>
          </p:nvPr>
        </p:nvSpPr>
        <p:spPr>
          <a:xfrm>
            <a:off x="7315200" y="5638800"/>
            <a:ext cx="4495800" cy="685800"/>
          </a:xfrm>
        </p:spPr>
        <p:txBody>
          <a:bodyPr anchor="b" anchorCtr="0"/>
          <a:lstStyle>
            <a:lvl1pPr marL="0" indent="0" algn="r">
              <a:spcBef>
                <a:spcPts val="600"/>
              </a:spcBef>
              <a:buNone/>
              <a:defRPr sz="1600" b="1">
                <a:solidFill>
                  <a:schemeClr val="bg1"/>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6" name="Rectangle 15"/>
          <p:cNvSpPr/>
          <p:nvPr userDrawn="1"/>
        </p:nvSpPr>
        <p:spPr bwMode="auto">
          <a:xfrm>
            <a:off x="0" y="5553587"/>
            <a:ext cx="12192000" cy="45719"/>
          </a:xfrm>
          <a:prstGeom prst="rect">
            <a:avLst/>
          </a:prstGeom>
          <a:solidFill>
            <a:schemeClr val="accent1"/>
          </a:solidFill>
          <a:ln w="9525" cap="flat" cmpd="sng" algn="ctr">
            <a:no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11" name="Picture 10"/>
          <p:cNvPicPr>
            <a:picLocks noChangeAspect="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5548336"/>
            <a:ext cx="438556" cy="1130299"/>
          </a:xfrm>
          <a:prstGeom prst="rect">
            <a:avLst/>
          </a:prstGeom>
          <a:effectLst>
            <a:outerShdw blurRad="63500" sx="102000" sy="102000" algn="ctr" rotWithShape="0">
              <a:prstClr val="black">
                <a:alpha val="40000"/>
              </a:prstClr>
            </a:outerShdw>
          </a:effectLst>
        </p:spPr>
      </p:pic>
      <p:sp>
        <p:nvSpPr>
          <p:cNvPr id="22" name="Slide Number Placeholder 3"/>
          <p:cNvSpPr>
            <a:spLocks noGrp="1"/>
          </p:cNvSpPr>
          <p:nvPr>
            <p:ph type="sldNum" sz="quarter" idx="12"/>
          </p:nvPr>
        </p:nvSpPr>
        <p:spPr>
          <a:xfrm>
            <a:off x="207611" y="5791200"/>
            <a:ext cx="1240189" cy="457200"/>
          </a:xfrm>
        </p:spPr>
        <p:txBody>
          <a:bodyPr/>
          <a:lstStyle>
            <a:lvl1pPr>
              <a:defRPr>
                <a:solidFill>
                  <a:schemeClr val="bg1"/>
                </a:solidFill>
              </a:defRPr>
            </a:lvl1pPr>
          </a:lstStyle>
          <a:p>
            <a:fld id="{E54FDF46-4A52-4F2B-8DF0-BB4C40E65B4E}" type="slidenum">
              <a:rPr lang="en-US" smtClean="0"/>
              <a:pPr/>
              <a:t>‹#›</a:t>
            </a:fld>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2715074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a:lvl1pPr>
          </a:lstStyle>
          <a:p>
            <a:r>
              <a:rPr lang="en-US" smtClean="0"/>
              <a:t>Click to edit Master title style</a:t>
            </a:r>
            <a:endParaRPr lang="en-US"/>
          </a:p>
        </p:txBody>
      </p:sp>
      <p:sp>
        <p:nvSpPr>
          <p:cNvPr id="3" name="Content Placeholder 2"/>
          <p:cNvSpPr>
            <a:spLocks noGrp="1"/>
          </p:cNvSpPr>
          <p:nvPr>
            <p:ph sz="half" idx="1"/>
          </p:nvPr>
        </p:nvSpPr>
        <p:spPr>
          <a:xfrm>
            <a:off x="609600" y="1676400"/>
            <a:ext cx="3428999"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19600" y="1676400"/>
            <a:ext cx="3429000"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3"/>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Content Placeholder 3"/>
          <p:cNvSpPr>
            <a:spLocks noGrp="1"/>
          </p:cNvSpPr>
          <p:nvPr>
            <p:ph sz="half" idx="14"/>
          </p:nvPr>
        </p:nvSpPr>
        <p:spPr>
          <a:xfrm>
            <a:off x="8153401" y="1676400"/>
            <a:ext cx="3428999"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5"/>
          <p:cNvSpPr>
            <a:spLocks noGrp="1"/>
          </p:cNvSpPr>
          <p:nvPr>
            <p:ph type="body" sz="quarter" idx="15"/>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638399984"/>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12"/>
          </p:nvPr>
        </p:nvSpPr>
        <p:spPr/>
        <p:txBody>
          <a:bodyPr/>
          <a:lstStyle>
            <a:lvl1pPr>
              <a:defRPr>
                <a:solidFill>
                  <a:schemeClr val="bg1"/>
                </a:solidFill>
              </a:defRPr>
            </a:lvl1pPr>
          </a:lstStyle>
          <a:p>
            <a:fld id="{E54FDF46-4A52-4F2B-8DF0-BB4C40E65B4E}" type="slidenum">
              <a:rPr lang="en-US" smtClean="0"/>
              <a:pPr/>
              <a:t>‹#›</a:t>
            </a:fld>
            <a:endParaRPr lang="en-US" dirty="0"/>
          </a:p>
        </p:txBody>
      </p:sp>
    </p:spTree>
    <p:extLst>
      <p:ext uri="{BB962C8B-B14F-4D97-AF65-F5344CB8AC3E}">
        <p14:creationId xmlns:p14="http://schemas.microsoft.com/office/powerpoint/2010/main" val="155487398"/>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Sub-section break">
    <p:spTree>
      <p:nvGrpSpPr>
        <p:cNvPr id="1" name=""/>
        <p:cNvGrpSpPr/>
        <p:nvPr/>
      </p:nvGrpSpPr>
      <p:grpSpPr>
        <a:xfrm>
          <a:off x="0" y="0"/>
          <a:ext cx="0" cy="0"/>
          <a:chOff x="0" y="0"/>
          <a:chExt cx="0" cy="0"/>
        </a:xfrm>
      </p:grpSpPr>
      <p:sp>
        <p:nvSpPr>
          <p:cNvPr id="2" name="Rectangle 1"/>
          <p:cNvSpPr/>
          <p:nvPr userDrawn="1"/>
        </p:nvSpPr>
        <p:spPr bwMode="auto">
          <a:xfrm>
            <a:off x="537636" y="2518608"/>
            <a:ext cx="9144000" cy="4491791"/>
          </a:xfrm>
          <a:prstGeom prst="rect">
            <a:avLst/>
          </a:prstGeom>
          <a:ln>
            <a:headEnd type="none" w="med" len="med"/>
            <a:tailEnd type="none" w="med" len="med"/>
          </a:ln>
          <a:effectLst>
            <a:outerShdw blurRad="63500" sx="102000" sy="102000" algn="ctr"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43010" name="Rectangle 2"/>
          <p:cNvSpPr>
            <a:spLocks noGrp="1" noChangeArrowheads="1"/>
          </p:cNvSpPr>
          <p:nvPr>
            <p:ph type="ctrTitle"/>
          </p:nvPr>
        </p:nvSpPr>
        <p:spPr>
          <a:xfrm>
            <a:off x="711200" y="2724150"/>
            <a:ext cx="7721600" cy="1447800"/>
          </a:xfrm>
        </p:spPr>
        <p:txBody>
          <a:bodyPr/>
          <a:lstStyle>
            <a:lvl1pPr>
              <a:defRPr sz="4000" b="1">
                <a:solidFill>
                  <a:schemeClr val="bg1"/>
                </a:solidFill>
                <a:effectLst>
                  <a:outerShdw blurRad="38100" dist="38100" dir="2700000" algn="tl">
                    <a:srgbClr val="000000">
                      <a:alpha val="43137"/>
                    </a:srgbClr>
                  </a:outerShdw>
                </a:effectLst>
              </a:defRPr>
            </a:lvl1pPr>
          </a:lstStyle>
          <a:p>
            <a:pPr lvl="0"/>
            <a:r>
              <a:rPr lang="en-US" noProof="0" dirty="0" smtClean="0"/>
              <a:t>Click to edit Master title style</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400" y="1768475"/>
            <a:ext cx="4953000" cy="3095625"/>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302960"/>
            <a:ext cx="12191998" cy="1120140"/>
          </a:xfrm>
          <a:prstGeom prst="rect">
            <a:avLst/>
          </a:prstGeom>
        </p:spPr>
      </p:pic>
      <p:sp>
        <p:nvSpPr>
          <p:cNvPr id="17" name="Rectangle 3"/>
          <p:cNvSpPr>
            <a:spLocks noGrp="1" noChangeArrowheads="1"/>
          </p:cNvSpPr>
          <p:nvPr>
            <p:ph type="subTitle" idx="1"/>
          </p:nvPr>
        </p:nvSpPr>
        <p:spPr>
          <a:xfrm>
            <a:off x="711200" y="4419600"/>
            <a:ext cx="7010400" cy="2209800"/>
          </a:xfrm>
        </p:spPr>
        <p:txBody>
          <a:bodyPr/>
          <a:lstStyle>
            <a:lvl1pPr marL="0" indent="0">
              <a:buFont typeface="Monotype Sorts" pitchFamily="2" charset="2"/>
              <a:buNone/>
              <a:defRPr sz="2000" b="1">
                <a:solidFill>
                  <a:schemeClr val="bg1"/>
                </a:solidFill>
                <a:latin typeface="+mn-lt"/>
              </a:defRPr>
            </a:lvl1pPr>
          </a:lstStyle>
          <a:p>
            <a:pPr lvl="0"/>
            <a:r>
              <a:rPr lang="en-US" noProof="0" dirty="0" smtClean="0"/>
              <a:t>Click to edit Master subtitle style</a:t>
            </a:r>
          </a:p>
        </p:txBody>
      </p:sp>
    </p:spTree>
    <p:extLst>
      <p:ext uri="{BB962C8B-B14F-4D97-AF65-F5344CB8AC3E}">
        <p14:creationId xmlns:p14="http://schemas.microsoft.com/office/powerpoint/2010/main" val="4068955996"/>
      </p:ext>
    </p:extLst>
  </p:cSld>
  <p:clrMapOvr>
    <a:masterClrMapping/>
  </p:clrMapOvr>
  <p:transition spd="slow">
    <p:cover dir="ld"/>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1_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12"/>
          </p:nvPr>
        </p:nvSpPr>
        <p:spPr/>
        <p:txBody>
          <a:bodyPr/>
          <a:lstStyle>
            <a:lvl1pPr>
              <a:defRPr/>
            </a:lvl1pPr>
          </a:lstStyle>
          <a:p>
            <a:fld id="{E54FDF46-4A52-4F2B-8DF0-BB4C40E65B4E}" type="slidenum">
              <a:rPr lang="en-US" smtClean="0"/>
              <a:pPr/>
              <a:t>‹#›</a:t>
            </a:fld>
            <a:endParaRPr lang="en-US" dirty="0"/>
          </a:p>
        </p:txBody>
      </p:sp>
    </p:spTree>
    <p:extLst>
      <p:ext uri="{BB962C8B-B14F-4D97-AF65-F5344CB8AC3E}">
        <p14:creationId xmlns:p14="http://schemas.microsoft.com/office/powerpoint/2010/main" val="24830975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1_Sidebar">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0" y="5553586"/>
            <a:ext cx="12192000" cy="1304414"/>
          </a:xfrm>
          <a:prstGeom prst="rect">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6200000" scaled="1"/>
            <a:tileRect/>
          </a:gradFill>
          <a:ln w="9525" cap="flat" cmpd="sng" algn="ctr">
            <a:solidFill>
              <a:schemeClr val="tx1"/>
            </a:solidFill>
            <a:prstDash val="solid"/>
            <a:round/>
            <a:headEnd type="none" w="med" len="med"/>
            <a:tailEnd type="none" w="med" len="med"/>
          </a:ln>
          <a:effectLst>
            <a:outerShdw blurRad="50800" dist="38100" dir="16200000" rotWithShape="0">
              <a:prstClr val="black">
                <a:alpha val="40000"/>
              </a:prstClr>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00800"/>
            <a:ext cx="12192000" cy="1120140"/>
          </a:xfrm>
          <a:prstGeom prst="rect">
            <a:avLst/>
          </a:prstGeom>
        </p:spPr>
      </p:pic>
      <p:sp>
        <p:nvSpPr>
          <p:cNvPr id="10" name="Text Placeholder 4"/>
          <p:cNvSpPr>
            <a:spLocks noGrp="1"/>
          </p:cNvSpPr>
          <p:nvPr>
            <p:ph type="body" sz="quarter" idx="14"/>
          </p:nvPr>
        </p:nvSpPr>
        <p:spPr>
          <a:xfrm>
            <a:off x="7315200" y="5638800"/>
            <a:ext cx="4495800" cy="685800"/>
          </a:xfrm>
        </p:spPr>
        <p:txBody>
          <a:bodyPr anchor="b" anchorCtr="0"/>
          <a:lstStyle>
            <a:lvl1pPr marL="0" indent="0" algn="r">
              <a:spcBef>
                <a:spcPts val="600"/>
              </a:spcBef>
              <a:buNone/>
              <a:defRPr sz="1600" b="1">
                <a:solidFill>
                  <a:schemeClr val="bg1"/>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6" name="Rectangle 15"/>
          <p:cNvSpPr/>
          <p:nvPr userDrawn="1"/>
        </p:nvSpPr>
        <p:spPr bwMode="auto">
          <a:xfrm>
            <a:off x="0" y="5553587"/>
            <a:ext cx="12192000" cy="45719"/>
          </a:xfrm>
          <a:prstGeom prst="rect">
            <a:avLst/>
          </a:prstGeom>
          <a:solidFill>
            <a:schemeClr val="accent1"/>
          </a:solidFill>
          <a:ln w="9525" cap="flat" cmpd="sng" algn="ctr">
            <a:no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11" name="Picture 10"/>
          <p:cNvPicPr>
            <a:picLocks noChangeAspect="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5548336"/>
            <a:ext cx="438556" cy="1130299"/>
          </a:xfrm>
          <a:prstGeom prst="rect">
            <a:avLst/>
          </a:prstGeom>
          <a:effectLst>
            <a:outerShdw blurRad="63500" sx="102000" sy="102000" algn="ctr" rotWithShape="0">
              <a:prstClr val="black">
                <a:alpha val="40000"/>
              </a:prstClr>
            </a:outerShdw>
          </a:effectLst>
        </p:spPr>
      </p:pic>
      <p:sp>
        <p:nvSpPr>
          <p:cNvPr id="22" name="Slide Number Placeholder 3"/>
          <p:cNvSpPr>
            <a:spLocks noGrp="1"/>
          </p:cNvSpPr>
          <p:nvPr>
            <p:ph type="sldNum" sz="quarter" idx="12"/>
          </p:nvPr>
        </p:nvSpPr>
        <p:spPr>
          <a:xfrm>
            <a:off x="207611" y="5791200"/>
            <a:ext cx="1240189" cy="457200"/>
          </a:xfrm>
        </p:spPr>
        <p:txBody>
          <a:bodyPr/>
          <a:lstStyle>
            <a:lvl1pPr>
              <a:defRPr>
                <a:solidFill>
                  <a:schemeClr val="bg1"/>
                </a:solidFill>
              </a:defRPr>
            </a:lvl1pPr>
          </a:lstStyle>
          <a:p>
            <a:fld id="{E54FDF46-4A52-4F2B-8DF0-BB4C40E65B4E}" type="slidenum">
              <a:rPr lang="en-US" smtClean="0"/>
              <a:pPr/>
              <a:t>‹#›</a:t>
            </a:fld>
            <a:endParaRPr lang="en-US" dirty="0"/>
          </a:p>
        </p:txBody>
      </p:sp>
      <p:sp>
        <p:nvSpPr>
          <p:cNvPr id="3" name="Title 2"/>
          <p:cNvSpPr>
            <a:spLocks noGrp="1"/>
          </p:cNvSpPr>
          <p:nvPr>
            <p:ph type="title"/>
          </p:nvPr>
        </p:nvSpPr>
        <p:spPr>
          <a:xfrm>
            <a:off x="541867" y="120596"/>
            <a:ext cx="11345333" cy="518160"/>
          </a:xfrm>
        </p:spPr>
        <p:txBody>
          <a:bodyPr/>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342052905"/>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2_Sidebar">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0" y="5553586"/>
            <a:ext cx="12192000" cy="1304414"/>
          </a:xfrm>
          <a:prstGeom prst="rect">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6200000" scaled="1"/>
            <a:tileRect/>
          </a:gradFill>
          <a:ln w="9525" cap="flat" cmpd="sng" algn="ctr">
            <a:solidFill>
              <a:schemeClr val="tx1"/>
            </a:solidFill>
            <a:prstDash val="solid"/>
            <a:round/>
            <a:headEnd type="none" w="med" len="med"/>
            <a:tailEnd type="none" w="med" len="med"/>
          </a:ln>
          <a:effectLst>
            <a:outerShdw blurRad="50800" dist="38100" dir="16200000" rotWithShape="0">
              <a:prstClr val="black">
                <a:alpha val="40000"/>
              </a:prstClr>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00800"/>
            <a:ext cx="12192000" cy="1120140"/>
          </a:xfrm>
          <a:prstGeom prst="rect">
            <a:avLst/>
          </a:prstGeom>
        </p:spPr>
      </p:pic>
      <p:sp>
        <p:nvSpPr>
          <p:cNvPr id="5" name="Content Placeholder 4"/>
          <p:cNvSpPr>
            <a:spLocks noGrp="1"/>
          </p:cNvSpPr>
          <p:nvPr>
            <p:ph sz="quarter" idx="13"/>
          </p:nvPr>
        </p:nvSpPr>
        <p:spPr>
          <a:xfrm>
            <a:off x="507999" y="914401"/>
            <a:ext cx="3657600" cy="4384220"/>
          </a:xfrm>
        </p:spPr>
        <p:txBody>
          <a:bodyPr/>
          <a:lstStyle>
            <a:lvl1pPr>
              <a:defRPr lang="en-US" sz="2000" dirty="0" smtClean="0"/>
            </a:lvl1pPr>
            <a:lvl2pPr>
              <a:defRPr lang="en-US" sz="1800" dirty="0" smtClean="0"/>
            </a:lvl2pPr>
            <a:lvl3pPr>
              <a:defRPr lang="en-US" sz="1600" dirty="0" smtClean="0"/>
            </a:lvl3pPr>
            <a:lvl4pPr>
              <a:defRPr lang="en-US" sz="1400" dirty="0" smtClean="0"/>
            </a:lvl4pPr>
            <a:lvl5pPr>
              <a:defRPr lang="en-US" sz="140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14"/>
          </p:nvPr>
        </p:nvSpPr>
        <p:spPr>
          <a:xfrm>
            <a:off x="7315200" y="5638800"/>
            <a:ext cx="4495800" cy="685800"/>
          </a:xfrm>
        </p:spPr>
        <p:txBody>
          <a:bodyPr anchor="b" anchorCtr="0"/>
          <a:lstStyle>
            <a:lvl1pPr marL="0" indent="0" algn="r">
              <a:spcBef>
                <a:spcPts val="600"/>
              </a:spcBef>
              <a:buNone/>
              <a:defRPr sz="1600" b="1">
                <a:solidFill>
                  <a:schemeClr val="bg1"/>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6" name="Rectangle 15"/>
          <p:cNvSpPr/>
          <p:nvPr userDrawn="1"/>
        </p:nvSpPr>
        <p:spPr bwMode="auto">
          <a:xfrm>
            <a:off x="0" y="5553587"/>
            <a:ext cx="12192000" cy="45719"/>
          </a:xfrm>
          <a:prstGeom prst="rect">
            <a:avLst/>
          </a:prstGeom>
          <a:solidFill>
            <a:schemeClr val="accent1"/>
          </a:solidFill>
          <a:ln w="9525" cap="flat" cmpd="sng" algn="ctr">
            <a:no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11" name="Picture 10"/>
          <p:cNvPicPr>
            <a:picLocks noChangeAspect="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5548336"/>
            <a:ext cx="438556" cy="1130299"/>
          </a:xfrm>
          <a:prstGeom prst="rect">
            <a:avLst/>
          </a:prstGeom>
          <a:effectLst>
            <a:outerShdw blurRad="63500" sx="102000" sy="102000" algn="ctr" rotWithShape="0">
              <a:prstClr val="black">
                <a:alpha val="40000"/>
              </a:prstClr>
            </a:outerShdw>
          </a:effectLst>
        </p:spPr>
      </p:pic>
      <p:sp>
        <p:nvSpPr>
          <p:cNvPr id="22" name="Slide Number Placeholder 3"/>
          <p:cNvSpPr>
            <a:spLocks noGrp="1"/>
          </p:cNvSpPr>
          <p:nvPr>
            <p:ph type="sldNum" sz="quarter" idx="12"/>
          </p:nvPr>
        </p:nvSpPr>
        <p:spPr>
          <a:xfrm>
            <a:off x="207611" y="5791200"/>
            <a:ext cx="1240189" cy="457200"/>
          </a:xfrm>
        </p:spPr>
        <p:txBody>
          <a:bodyPr/>
          <a:lstStyle>
            <a:lvl1pPr>
              <a:defRPr>
                <a:solidFill>
                  <a:schemeClr val="bg1"/>
                </a:solidFill>
              </a:defRPr>
            </a:lvl1pPr>
          </a:lstStyle>
          <a:p>
            <a:fld id="{E54FDF46-4A52-4F2B-8DF0-BB4C40E65B4E}" type="slidenum">
              <a:rPr lang="en-US" smtClean="0"/>
              <a:pPr/>
              <a:t>‹#›</a:t>
            </a:fld>
            <a:endParaRPr lang="en-US" dirty="0"/>
          </a:p>
        </p:txBody>
      </p:sp>
      <p:sp>
        <p:nvSpPr>
          <p:cNvPr id="3" name="Title 2"/>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12" name="Content Placeholder 3"/>
          <p:cNvSpPr>
            <a:spLocks noGrp="1"/>
          </p:cNvSpPr>
          <p:nvPr>
            <p:ph sz="half" idx="2"/>
          </p:nvPr>
        </p:nvSpPr>
        <p:spPr>
          <a:xfrm>
            <a:off x="4368800" y="917120"/>
            <a:ext cx="3657600" cy="4381500"/>
          </a:xfrm>
        </p:spPr>
        <p:txBody>
          <a:bodyPr/>
          <a:lstStyle>
            <a:lvl1pPr>
              <a:defRPr lang="en-US" sz="2000" smtClean="0"/>
            </a:lvl1pPr>
            <a:lvl2pPr>
              <a:defRPr lang="en-US" sz="1800" smtClean="0"/>
            </a:lvl2pPr>
            <a:lvl3pPr>
              <a:defRPr lang="en-US" sz="1600" smtClean="0"/>
            </a:lvl3pPr>
            <a:lvl4pPr>
              <a:defRPr lang="en-US" sz="1400" smtClean="0"/>
            </a:lvl4pPr>
            <a:lvl5pPr>
              <a:defRPr lang="en-US"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3"/>
          <p:cNvSpPr>
            <a:spLocks noGrp="1"/>
          </p:cNvSpPr>
          <p:nvPr>
            <p:ph sz="half" idx="15"/>
          </p:nvPr>
        </p:nvSpPr>
        <p:spPr>
          <a:xfrm>
            <a:off x="8229600" y="917120"/>
            <a:ext cx="3657600" cy="4381500"/>
          </a:xfrm>
        </p:spPr>
        <p:txBody>
          <a:bodyPr/>
          <a:lstStyle>
            <a:lvl1pPr>
              <a:defRPr lang="en-US" sz="2000" smtClean="0"/>
            </a:lvl1pPr>
            <a:lvl2pPr>
              <a:defRPr lang="en-US" sz="1800" smtClean="0"/>
            </a:lvl2pPr>
            <a:lvl3pPr>
              <a:defRPr lang="en-US" sz="1600" smtClean="0"/>
            </a:lvl3pPr>
            <a:lvl4pPr>
              <a:defRPr lang="en-US" sz="1400" smtClean="0"/>
            </a:lvl4pPr>
            <a:lvl5pPr>
              <a:defRPr lang="en-US"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5607892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p:cNvSpPr/>
          <p:nvPr userDrawn="1"/>
        </p:nvSpPr>
        <p:spPr bwMode="auto">
          <a:xfrm>
            <a:off x="537636" y="533400"/>
            <a:ext cx="9144000" cy="6477000"/>
          </a:xfrm>
          <a:prstGeom prst="rect">
            <a:avLst/>
          </a:prstGeom>
          <a:ln>
            <a:headEnd type="none" w="med" len="med"/>
            <a:tailEnd type="none" w="med" len="med"/>
          </a:ln>
          <a:effectLst>
            <a:outerShdw blurRad="63500" sx="102000" sy="102000" algn="ctr"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400" y="1768475"/>
            <a:ext cx="4953000" cy="3095625"/>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302960"/>
            <a:ext cx="12191998" cy="1120140"/>
          </a:xfrm>
          <a:prstGeom prst="rect">
            <a:avLst/>
          </a:prstGeom>
        </p:spPr>
      </p:pic>
      <p:sp>
        <p:nvSpPr>
          <p:cNvPr id="43010" name="Rectangle 2"/>
          <p:cNvSpPr>
            <a:spLocks noGrp="1" noChangeArrowheads="1"/>
          </p:cNvSpPr>
          <p:nvPr>
            <p:ph type="ctrTitle"/>
          </p:nvPr>
        </p:nvSpPr>
        <p:spPr>
          <a:xfrm>
            <a:off x="711200" y="2724150"/>
            <a:ext cx="7721600" cy="1447800"/>
          </a:xfrm>
        </p:spPr>
        <p:txBody>
          <a:bodyPr/>
          <a:lstStyle>
            <a:lvl1pPr>
              <a:defRPr sz="4000" b="1">
                <a:solidFill>
                  <a:schemeClr val="bg1"/>
                </a:solidFill>
                <a:effectLst>
                  <a:outerShdw blurRad="38100" dist="38100" dir="2700000" algn="tl">
                    <a:srgbClr val="000000">
                      <a:alpha val="43137"/>
                    </a:srgbClr>
                  </a:outerShdw>
                </a:effectLst>
              </a:defRPr>
            </a:lvl1pPr>
          </a:lstStyle>
          <a:p>
            <a:pPr lvl="0"/>
            <a:r>
              <a:rPr lang="en-US" noProof="0" dirty="0" smtClean="0"/>
              <a:t>Click to edit Master title style</a:t>
            </a:r>
          </a:p>
        </p:txBody>
      </p:sp>
      <p:sp>
        <p:nvSpPr>
          <p:cNvPr id="43011" name="Rectangle 3"/>
          <p:cNvSpPr>
            <a:spLocks noGrp="1" noChangeArrowheads="1"/>
          </p:cNvSpPr>
          <p:nvPr>
            <p:ph type="subTitle" idx="1"/>
          </p:nvPr>
        </p:nvSpPr>
        <p:spPr>
          <a:xfrm>
            <a:off x="711200" y="4419600"/>
            <a:ext cx="7010400" cy="2209800"/>
          </a:xfrm>
        </p:spPr>
        <p:txBody>
          <a:bodyPr/>
          <a:lstStyle>
            <a:lvl1pPr marL="0" indent="0">
              <a:buFont typeface="Monotype Sorts" pitchFamily="2" charset="2"/>
              <a:buNone/>
              <a:defRPr sz="2000" b="1">
                <a:solidFill>
                  <a:schemeClr val="bg1"/>
                </a:solidFill>
                <a:latin typeface="+mn-lt"/>
              </a:defRPr>
            </a:lvl1pPr>
          </a:lstStyle>
          <a:p>
            <a:pPr lvl="0"/>
            <a:r>
              <a:rPr lang="en-US" noProof="0" dirty="0" smtClean="0"/>
              <a:t>Click to edit Master subtitle style</a:t>
            </a:r>
          </a:p>
        </p:txBody>
      </p:sp>
      <p:pic>
        <p:nvPicPr>
          <p:cNvPr id="61" name="Picture 60"/>
          <p:cNvPicPr>
            <a:picLocks noChangeAspect="1"/>
          </p:cNvPicPr>
          <p:nvPr userDrawn="1"/>
        </p:nvPicPr>
        <p:blipFill rotWithShape="1">
          <a:blip r:embed="rId4" cstate="print">
            <a:extLst>
              <a:ext uri="{28A0092B-C50C-407E-A947-70E740481C1C}">
                <a14:useLocalDpi xmlns:a14="http://schemas.microsoft.com/office/drawing/2010/main" val="0"/>
              </a:ext>
            </a:extLst>
          </a:blip>
          <a:srcRect l="60764"/>
          <a:stretch/>
        </p:blipFill>
        <p:spPr>
          <a:xfrm rot="8038158">
            <a:off x="9014115" y="2657652"/>
            <a:ext cx="314264" cy="800962"/>
          </a:xfrm>
          <a:prstGeom prst="rect">
            <a:avLst/>
          </a:prstGeom>
        </p:spPr>
      </p:pic>
      <p:pic>
        <p:nvPicPr>
          <p:cNvPr id="9" name="Picture 8"/>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t="55845" r="41526"/>
          <a:stretch/>
        </p:blipFill>
        <p:spPr>
          <a:xfrm>
            <a:off x="-219705" y="754179"/>
            <a:ext cx="762000" cy="345246"/>
          </a:xfrm>
          <a:prstGeom prst="rect">
            <a:avLst/>
          </a:prstGeom>
        </p:spPr>
      </p:pic>
      <p:pic>
        <p:nvPicPr>
          <p:cNvPr id="31" name="Picture 30"/>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l="46644" b="63646"/>
          <a:stretch/>
        </p:blipFill>
        <p:spPr>
          <a:xfrm>
            <a:off x="536101" y="437458"/>
            <a:ext cx="695308" cy="284245"/>
          </a:xfrm>
          <a:prstGeom prst="rect">
            <a:avLst/>
          </a:prstGeom>
        </p:spPr>
      </p:pic>
      <p:pic>
        <p:nvPicPr>
          <p:cNvPr id="32" name="Picture 31"/>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t="55845" r="41526"/>
          <a:stretch/>
        </p:blipFill>
        <p:spPr>
          <a:xfrm>
            <a:off x="1240915" y="770408"/>
            <a:ext cx="762000" cy="345246"/>
          </a:xfrm>
          <a:prstGeom prst="rect">
            <a:avLst/>
          </a:prstGeom>
        </p:spPr>
      </p:pic>
      <p:pic>
        <p:nvPicPr>
          <p:cNvPr id="33" name="Picture 32"/>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l="46644" b="63646"/>
          <a:stretch/>
        </p:blipFill>
        <p:spPr>
          <a:xfrm>
            <a:off x="1996721" y="453687"/>
            <a:ext cx="695308" cy="284245"/>
          </a:xfrm>
          <a:prstGeom prst="rect">
            <a:avLst/>
          </a:prstGeom>
        </p:spPr>
      </p:pic>
      <p:pic>
        <p:nvPicPr>
          <p:cNvPr id="34" name="Picture 33"/>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t="55845" r="41526"/>
          <a:stretch/>
        </p:blipFill>
        <p:spPr>
          <a:xfrm>
            <a:off x="2579694" y="737932"/>
            <a:ext cx="762000" cy="345246"/>
          </a:xfrm>
          <a:prstGeom prst="rect">
            <a:avLst/>
          </a:prstGeom>
        </p:spPr>
      </p:pic>
      <p:pic>
        <p:nvPicPr>
          <p:cNvPr id="35" name="Picture 34"/>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l="46644" b="63646"/>
          <a:stretch/>
        </p:blipFill>
        <p:spPr>
          <a:xfrm>
            <a:off x="3335500" y="421211"/>
            <a:ext cx="695308" cy="284245"/>
          </a:xfrm>
          <a:prstGeom prst="rect">
            <a:avLst/>
          </a:prstGeom>
        </p:spPr>
      </p:pic>
      <p:pic>
        <p:nvPicPr>
          <p:cNvPr id="36" name="Picture 35"/>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t="55845" r="41526"/>
          <a:stretch/>
        </p:blipFill>
        <p:spPr>
          <a:xfrm>
            <a:off x="4048261" y="737932"/>
            <a:ext cx="762000" cy="345246"/>
          </a:xfrm>
          <a:prstGeom prst="rect">
            <a:avLst/>
          </a:prstGeom>
        </p:spPr>
      </p:pic>
      <p:pic>
        <p:nvPicPr>
          <p:cNvPr id="37" name="Picture 36"/>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l="46644" b="63646"/>
          <a:stretch/>
        </p:blipFill>
        <p:spPr>
          <a:xfrm>
            <a:off x="4804067" y="421211"/>
            <a:ext cx="695308" cy="284245"/>
          </a:xfrm>
          <a:prstGeom prst="rect">
            <a:avLst/>
          </a:prstGeom>
        </p:spPr>
      </p:pic>
      <p:pic>
        <p:nvPicPr>
          <p:cNvPr id="38" name="Picture 37"/>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t="55845" r="41526"/>
          <a:stretch/>
        </p:blipFill>
        <p:spPr>
          <a:xfrm rot="1254953">
            <a:off x="5555572" y="737932"/>
            <a:ext cx="762000" cy="345246"/>
          </a:xfrm>
          <a:prstGeom prst="rect">
            <a:avLst/>
          </a:prstGeom>
        </p:spPr>
      </p:pic>
      <p:pic>
        <p:nvPicPr>
          <p:cNvPr id="39" name="Picture 38"/>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l="46644" b="63646"/>
          <a:stretch/>
        </p:blipFill>
        <p:spPr>
          <a:xfrm rot="1254953">
            <a:off x="6172507" y="468741"/>
            <a:ext cx="695308" cy="284245"/>
          </a:xfrm>
          <a:prstGeom prst="rect">
            <a:avLst/>
          </a:prstGeom>
        </p:spPr>
      </p:pic>
      <p:pic>
        <p:nvPicPr>
          <p:cNvPr id="40" name="Picture 39"/>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t="55845" r="41526"/>
          <a:stretch/>
        </p:blipFill>
        <p:spPr>
          <a:xfrm rot="1254953">
            <a:off x="6535520" y="1071112"/>
            <a:ext cx="762000" cy="345246"/>
          </a:xfrm>
          <a:prstGeom prst="rect">
            <a:avLst/>
          </a:prstGeom>
        </p:spPr>
      </p:pic>
      <p:pic>
        <p:nvPicPr>
          <p:cNvPr id="41" name="Picture 40"/>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l="46644" b="63646"/>
          <a:stretch/>
        </p:blipFill>
        <p:spPr>
          <a:xfrm rot="1254953">
            <a:off x="7601808" y="1163950"/>
            <a:ext cx="695308" cy="284245"/>
          </a:xfrm>
          <a:prstGeom prst="rect">
            <a:avLst/>
          </a:prstGeom>
        </p:spPr>
      </p:pic>
      <p:pic>
        <p:nvPicPr>
          <p:cNvPr id="42" name="Picture 41"/>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t="55845" r="41526"/>
          <a:stretch/>
        </p:blipFill>
        <p:spPr>
          <a:xfrm rot="1898192">
            <a:off x="7890883" y="1921132"/>
            <a:ext cx="762000" cy="345246"/>
          </a:xfrm>
          <a:prstGeom prst="rect">
            <a:avLst/>
          </a:prstGeom>
        </p:spPr>
      </p:pic>
      <p:pic>
        <p:nvPicPr>
          <p:cNvPr id="43" name="Picture 42"/>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l="46644" b="63646"/>
          <a:stretch/>
        </p:blipFill>
        <p:spPr>
          <a:xfrm rot="1898192">
            <a:off x="8851051" y="2194701"/>
            <a:ext cx="695308" cy="284245"/>
          </a:xfrm>
          <a:prstGeom prst="rect">
            <a:avLst/>
          </a:prstGeom>
        </p:spPr>
      </p:pic>
      <p:pic>
        <p:nvPicPr>
          <p:cNvPr id="44" name="Picture 43"/>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t="55845" r="41526"/>
          <a:stretch/>
        </p:blipFill>
        <p:spPr>
          <a:xfrm rot="2789421">
            <a:off x="8764133" y="2793895"/>
            <a:ext cx="762000" cy="345246"/>
          </a:xfrm>
          <a:prstGeom prst="rect">
            <a:avLst/>
          </a:prstGeom>
        </p:spPr>
      </p:pic>
      <p:pic>
        <p:nvPicPr>
          <p:cNvPr id="45" name="Picture 44"/>
          <p:cNvPicPr>
            <a:picLocks noChangeAspect="1"/>
          </p:cNvPicPr>
          <p:nvPr userDrawn="1"/>
        </p:nvPicPr>
        <p:blipFill rotWithShape="1">
          <a:blip r:embed="rId5" cstate="print">
            <a:grayscl/>
            <a:extLst>
              <a:ext uri="{28A0092B-C50C-407E-A947-70E740481C1C}">
                <a14:useLocalDpi xmlns:a14="http://schemas.microsoft.com/office/drawing/2010/main" val="0"/>
              </a:ext>
            </a:extLst>
          </a:blip>
          <a:srcRect l="46644" b="63646"/>
          <a:stretch/>
        </p:blipFill>
        <p:spPr>
          <a:xfrm rot="2789421">
            <a:off x="9813119" y="3388267"/>
            <a:ext cx="695308" cy="284245"/>
          </a:xfrm>
          <a:prstGeom prst="rect">
            <a:avLst/>
          </a:prstGeom>
        </p:spPr>
      </p:pic>
      <p:pic>
        <p:nvPicPr>
          <p:cNvPr id="46" name="Picture 45"/>
          <p:cNvPicPr>
            <a:picLocks noChangeAspect="1"/>
          </p:cNvPicPr>
          <p:nvPr userDrawn="1"/>
        </p:nvPicPr>
        <p:blipFill rotWithShape="1">
          <a:blip r:embed="rId5" cstate="print">
            <a:grayscl/>
            <a:extLst>
              <a:ext uri="{28A0092B-C50C-407E-A947-70E740481C1C}">
                <a14:useLocalDpi xmlns:a14="http://schemas.microsoft.com/office/drawing/2010/main" val="0"/>
              </a:ext>
            </a:extLst>
          </a:blip>
          <a:srcRect t="55845" r="41526"/>
          <a:stretch/>
        </p:blipFill>
        <p:spPr>
          <a:xfrm rot="2789421">
            <a:off x="9806226" y="4323126"/>
            <a:ext cx="762000" cy="345246"/>
          </a:xfrm>
          <a:prstGeom prst="rect">
            <a:avLst/>
          </a:prstGeom>
        </p:spPr>
      </p:pic>
      <p:pic>
        <p:nvPicPr>
          <p:cNvPr id="47" name="Picture 46"/>
          <p:cNvPicPr>
            <a:picLocks noChangeAspect="1"/>
          </p:cNvPicPr>
          <p:nvPr userDrawn="1"/>
        </p:nvPicPr>
        <p:blipFill rotWithShape="1">
          <a:blip r:embed="rId5" cstate="print">
            <a:grayscl/>
            <a:extLst>
              <a:ext uri="{28A0092B-C50C-407E-A947-70E740481C1C}">
                <a14:useLocalDpi xmlns:a14="http://schemas.microsoft.com/office/drawing/2010/main" val="0"/>
              </a:ext>
            </a:extLst>
          </a:blip>
          <a:srcRect l="46644" b="63646"/>
          <a:stretch/>
        </p:blipFill>
        <p:spPr>
          <a:xfrm rot="2789421">
            <a:off x="10851005" y="4641366"/>
            <a:ext cx="695308" cy="284245"/>
          </a:xfrm>
          <a:prstGeom prst="rect">
            <a:avLst/>
          </a:prstGeom>
        </p:spPr>
      </p:pic>
      <p:pic>
        <p:nvPicPr>
          <p:cNvPr id="48" name="Picture 47"/>
          <p:cNvPicPr>
            <a:picLocks noChangeAspect="1"/>
          </p:cNvPicPr>
          <p:nvPr userDrawn="1"/>
        </p:nvPicPr>
        <p:blipFill rotWithShape="1">
          <a:blip r:embed="rId5" cstate="print">
            <a:grayscl/>
            <a:extLst>
              <a:ext uri="{28A0092B-C50C-407E-A947-70E740481C1C}">
                <a14:useLocalDpi xmlns:a14="http://schemas.microsoft.com/office/drawing/2010/main" val="0"/>
              </a:ext>
            </a:extLst>
          </a:blip>
          <a:srcRect t="55845" r="41526"/>
          <a:stretch/>
        </p:blipFill>
        <p:spPr>
          <a:xfrm rot="2789421">
            <a:off x="10860340" y="5369457"/>
            <a:ext cx="762000" cy="345246"/>
          </a:xfrm>
          <a:prstGeom prst="rect">
            <a:avLst/>
          </a:prstGeom>
        </p:spPr>
      </p:pic>
      <p:pic>
        <p:nvPicPr>
          <p:cNvPr id="49" name="Picture 48"/>
          <p:cNvPicPr>
            <a:picLocks noChangeAspect="1"/>
          </p:cNvPicPr>
          <p:nvPr userDrawn="1"/>
        </p:nvPicPr>
        <p:blipFill rotWithShape="1">
          <a:blip r:embed="rId5" cstate="print">
            <a:grayscl/>
            <a:extLst>
              <a:ext uri="{28A0092B-C50C-407E-A947-70E740481C1C}">
                <a14:useLocalDpi xmlns:a14="http://schemas.microsoft.com/office/drawing/2010/main" val="0"/>
              </a:ext>
            </a:extLst>
          </a:blip>
          <a:srcRect l="46644" b="63646"/>
          <a:stretch/>
        </p:blipFill>
        <p:spPr>
          <a:xfrm rot="2789421">
            <a:off x="11632195" y="5469241"/>
            <a:ext cx="695308" cy="284245"/>
          </a:xfrm>
          <a:prstGeom prst="rect">
            <a:avLst/>
          </a:prstGeom>
        </p:spPr>
      </p:pic>
    </p:spTree>
    <p:extLst>
      <p:ext uri="{BB962C8B-B14F-4D97-AF65-F5344CB8AC3E}">
        <p14:creationId xmlns:p14="http://schemas.microsoft.com/office/powerpoint/2010/main" val="4040418735"/>
      </p:ext>
    </p:extLst>
  </p:cSld>
  <p:clrMapOvr>
    <a:masterClrMapping/>
  </p:clrMapOvr>
  <p:transition spd="slow">
    <p:cover dir="ld"/>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ub-section break">
    <p:spTree>
      <p:nvGrpSpPr>
        <p:cNvPr id="1" name=""/>
        <p:cNvGrpSpPr/>
        <p:nvPr/>
      </p:nvGrpSpPr>
      <p:grpSpPr>
        <a:xfrm>
          <a:off x="0" y="0"/>
          <a:ext cx="0" cy="0"/>
          <a:chOff x="0" y="0"/>
          <a:chExt cx="0" cy="0"/>
        </a:xfrm>
      </p:grpSpPr>
      <p:sp>
        <p:nvSpPr>
          <p:cNvPr id="2" name="Rectangle 1"/>
          <p:cNvSpPr/>
          <p:nvPr userDrawn="1"/>
        </p:nvSpPr>
        <p:spPr bwMode="auto">
          <a:xfrm>
            <a:off x="537636" y="2518608"/>
            <a:ext cx="9144000" cy="4491791"/>
          </a:xfrm>
          <a:prstGeom prst="rect">
            <a:avLst/>
          </a:prstGeom>
          <a:ln>
            <a:headEnd type="none" w="med" len="med"/>
            <a:tailEnd type="none" w="med" len="med"/>
          </a:ln>
          <a:effectLst>
            <a:outerShdw blurRad="63500" sx="102000" sy="102000" algn="ctr"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43010" name="Rectangle 2"/>
          <p:cNvSpPr>
            <a:spLocks noGrp="1" noChangeArrowheads="1"/>
          </p:cNvSpPr>
          <p:nvPr>
            <p:ph type="ctrTitle"/>
          </p:nvPr>
        </p:nvSpPr>
        <p:spPr>
          <a:xfrm>
            <a:off x="711200" y="2724150"/>
            <a:ext cx="7721600" cy="1447800"/>
          </a:xfrm>
        </p:spPr>
        <p:txBody>
          <a:bodyPr/>
          <a:lstStyle>
            <a:lvl1pPr>
              <a:defRPr sz="4000" b="1">
                <a:solidFill>
                  <a:schemeClr val="bg1"/>
                </a:solidFill>
                <a:effectLst>
                  <a:outerShdw blurRad="38100" dist="38100" dir="2700000" algn="tl">
                    <a:srgbClr val="000000">
                      <a:alpha val="43137"/>
                    </a:srgbClr>
                  </a:outerShdw>
                </a:effectLst>
              </a:defRPr>
            </a:lvl1pPr>
          </a:lstStyle>
          <a:p>
            <a:pPr lvl="0"/>
            <a:r>
              <a:rPr lang="en-US" noProof="0" dirty="0" smtClean="0"/>
              <a:t>Click to edit Master title style</a:t>
            </a:r>
          </a:p>
        </p:txBody>
      </p:sp>
      <p:sp>
        <p:nvSpPr>
          <p:cNvPr id="29" name="Flowchart: Process 28"/>
          <p:cNvSpPr/>
          <p:nvPr userDrawn="1"/>
        </p:nvSpPr>
        <p:spPr bwMode="auto">
          <a:xfrm>
            <a:off x="797912"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53" name="Flowchart: Process 52"/>
          <p:cNvSpPr/>
          <p:nvPr userDrawn="1"/>
        </p:nvSpPr>
        <p:spPr bwMode="auto">
          <a:xfrm>
            <a:off x="3644324"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56" name="Flowchart: Process 55"/>
          <p:cNvSpPr/>
          <p:nvPr userDrawn="1"/>
        </p:nvSpPr>
        <p:spPr bwMode="auto">
          <a:xfrm>
            <a:off x="6490736"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400" y="1768475"/>
            <a:ext cx="4953000" cy="3095625"/>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302960"/>
            <a:ext cx="12191998" cy="1120140"/>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794268" y="4132747"/>
            <a:ext cx="2558530" cy="313420"/>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634831" y="4132747"/>
            <a:ext cx="2558530" cy="313420"/>
          </a:xfrm>
          <a:prstGeom prst="rect">
            <a:avLst/>
          </a:prstGeom>
        </p:spPr>
      </p:pic>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6490736" y="4132747"/>
            <a:ext cx="2558530" cy="313420"/>
          </a:xfrm>
          <a:prstGeom prst="rect">
            <a:avLst/>
          </a:prstGeom>
        </p:spPr>
      </p:pic>
      <p:sp>
        <p:nvSpPr>
          <p:cNvPr id="22" name="Text Placeholder 3"/>
          <p:cNvSpPr>
            <a:spLocks noGrp="1"/>
          </p:cNvSpPr>
          <p:nvPr>
            <p:ph type="body" sz="quarter" idx="10"/>
          </p:nvPr>
        </p:nvSpPr>
        <p:spPr>
          <a:xfrm>
            <a:off x="959993"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sp>
        <p:nvSpPr>
          <p:cNvPr id="23" name="Text Placeholder 3"/>
          <p:cNvSpPr>
            <a:spLocks noGrp="1"/>
          </p:cNvSpPr>
          <p:nvPr>
            <p:ph type="body" sz="quarter" idx="11"/>
          </p:nvPr>
        </p:nvSpPr>
        <p:spPr>
          <a:xfrm>
            <a:off x="3806405"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sp>
        <p:nvSpPr>
          <p:cNvPr id="24" name="Text Placeholder 3"/>
          <p:cNvSpPr>
            <a:spLocks noGrp="1"/>
          </p:cNvSpPr>
          <p:nvPr>
            <p:ph type="body" sz="quarter" idx="12"/>
          </p:nvPr>
        </p:nvSpPr>
        <p:spPr>
          <a:xfrm>
            <a:off x="6652817"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spTree>
    <p:extLst>
      <p:ext uri="{BB962C8B-B14F-4D97-AF65-F5344CB8AC3E}">
        <p14:creationId xmlns:p14="http://schemas.microsoft.com/office/powerpoint/2010/main" val="429260635"/>
      </p:ext>
    </p:extLst>
  </p:cSld>
  <p:clrMapOvr>
    <a:masterClrMapping/>
  </p:clrMapOvr>
  <p:transition spd="slow">
    <p:cover dir="ld"/>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578879777"/>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76400"/>
            <a:ext cx="5350933"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63734" y="1676400"/>
            <a:ext cx="5418666"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682526629"/>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and Graphic">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1" y="1676400"/>
            <a:ext cx="4800600"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Picture Placeholder 4"/>
          <p:cNvSpPr>
            <a:spLocks noGrp="1"/>
          </p:cNvSpPr>
          <p:nvPr>
            <p:ph type="pic" sz="quarter" idx="15"/>
          </p:nvPr>
        </p:nvSpPr>
        <p:spPr>
          <a:xfrm>
            <a:off x="5791200" y="304800"/>
            <a:ext cx="5791200" cy="6400800"/>
          </a:xfrm>
        </p:spPr>
        <p:txBody>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5681170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rap for 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a:lvl1pPr>
          </a:lstStyle>
          <a:p>
            <a:r>
              <a:rPr lang="en-US" smtClean="0"/>
              <a:t>Click to edit Master title style</a:t>
            </a:r>
            <a:endParaRPr lang="en-US"/>
          </a:p>
        </p:txBody>
      </p:sp>
      <p:sp>
        <p:nvSpPr>
          <p:cNvPr id="3" name="Content Placeholder 2"/>
          <p:cNvSpPr>
            <a:spLocks noGrp="1"/>
          </p:cNvSpPr>
          <p:nvPr>
            <p:ph sz="half" idx="1"/>
          </p:nvPr>
        </p:nvSpPr>
        <p:spPr>
          <a:xfrm>
            <a:off x="609600" y="1676400"/>
            <a:ext cx="10972800" cy="24384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09600" y="4191000"/>
            <a:ext cx="10972800" cy="18669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0" cy="685800"/>
          </a:xfrm>
        </p:spPr>
        <p:txBody>
          <a:bodyPr anchor="b" anchorCtr="0"/>
          <a:lstStyle>
            <a:lvl1pPr marL="0" indent="0" algn="r">
              <a:spcBef>
                <a:spcPts val="600"/>
              </a:spcBef>
              <a:buNone/>
              <a:defRPr sz="1600" b="1">
                <a:solidFill>
                  <a:schemeClr val="accent3"/>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285531177"/>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a:lvl1pPr>
          </a:lstStyle>
          <a:p>
            <a:r>
              <a:rPr lang="en-US" smtClean="0"/>
              <a:t>Click to edit Master title style</a:t>
            </a:r>
            <a:endParaRPr lang="en-US"/>
          </a:p>
        </p:txBody>
      </p:sp>
      <p:sp>
        <p:nvSpPr>
          <p:cNvPr id="3" name="Content Placeholder 2"/>
          <p:cNvSpPr>
            <a:spLocks noGrp="1"/>
          </p:cNvSpPr>
          <p:nvPr>
            <p:ph sz="half" idx="1"/>
          </p:nvPr>
        </p:nvSpPr>
        <p:spPr>
          <a:xfrm>
            <a:off x="609600" y="1676400"/>
            <a:ext cx="3428999" cy="43815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19600" y="1676400"/>
            <a:ext cx="3429000"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Content Placeholder 3"/>
          <p:cNvSpPr>
            <a:spLocks noGrp="1"/>
          </p:cNvSpPr>
          <p:nvPr>
            <p:ph sz="half" idx="14"/>
          </p:nvPr>
        </p:nvSpPr>
        <p:spPr>
          <a:xfrm>
            <a:off x="8153401" y="1676400"/>
            <a:ext cx="3428999" cy="43815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5"/>
          <p:cNvSpPr>
            <a:spLocks noGrp="1"/>
          </p:cNvSpPr>
          <p:nvPr>
            <p:ph type="body" sz="quarter" idx="15"/>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184457032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Wrap for 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a:lvl1pPr>
          </a:lstStyle>
          <a:p>
            <a:r>
              <a:rPr lang="en-US" smtClean="0"/>
              <a:t>Click to edit Master title style</a:t>
            </a:r>
            <a:endParaRPr lang="en-US"/>
          </a:p>
        </p:txBody>
      </p:sp>
      <p:sp>
        <p:nvSpPr>
          <p:cNvPr id="3" name="Content Placeholder 2"/>
          <p:cNvSpPr>
            <a:spLocks noGrp="1"/>
          </p:cNvSpPr>
          <p:nvPr>
            <p:ph sz="half" idx="1"/>
          </p:nvPr>
        </p:nvSpPr>
        <p:spPr>
          <a:xfrm>
            <a:off x="609600" y="1676400"/>
            <a:ext cx="10972800" cy="24384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09600" y="4191000"/>
            <a:ext cx="10972800" cy="1866900"/>
          </a:xfrm>
        </p:spPr>
        <p:txBody>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9" name="Text Placeholder 4"/>
          <p:cNvSpPr>
            <a:spLocks noGrp="1"/>
          </p:cNvSpPr>
          <p:nvPr>
            <p:ph type="body" sz="quarter" idx="13"/>
          </p:nvPr>
        </p:nvSpPr>
        <p:spPr>
          <a:xfrm>
            <a:off x="7239000" y="5867400"/>
            <a:ext cx="4267200"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8"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114861542"/>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76400"/>
            <a:ext cx="5386917" cy="639762"/>
          </a:xfrm>
          <a:solidFill>
            <a:schemeClr val="accent2">
              <a:lumMod val="20000"/>
              <a:lumOff val="80000"/>
            </a:schemeClr>
          </a:solidFill>
        </p:spPr>
        <p:txBody>
          <a:bodyPr anchor="b"/>
          <a:lstStyle>
            <a:lvl1pPr marL="0" indent="0">
              <a:buNone/>
              <a:defRPr lang="en-US" sz="2000" b="0" dirty="0" smtClean="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316162"/>
            <a:ext cx="5386917" cy="3951288"/>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676400"/>
            <a:ext cx="5389033" cy="639762"/>
          </a:xfrm>
          <a:solidFill>
            <a:schemeClr val="accent1">
              <a:lumMod val="20000"/>
              <a:lumOff val="80000"/>
            </a:schemeClr>
          </a:solidFill>
        </p:spPr>
        <p:txBody>
          <a:bodyPr anchor="b"/>
          <a:lstStyle>
            <a:lvl1pPr marL="0" indent="0">
              <a:buNone/>
              <a:defRPr lang="en-US" sz="2000" b="0" dirty="0" smtClean="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316162"/>
            <a:ext cx="5389033" cy="3951288"/>
          </a:xfrm>
        </p:spPr>
        <p:txBody>
          <a:bodyPr/>
          <a:lstStyle>
            <a:lvl1pPr>
              <a:defRPr lang="en-US" dirty="0" smtClean="0"/>
            </a:lvl1pPr>
            <a:lvl2pPr>
              <a:defRPr lang="en-US" smtClean="0"/>
            </a:lvl2pPr>
            <a:lvl3pPr>
              <a:defRPr lang="en-US" smtClean="0"/>
            </a:lvl3pPr>
            <a:lvl4pPr>
              <a:defRPr lang="en-US" dirty="0" smtClean="0"/>
            </a:lvl4pPr>
            <a:lvl5pPr>
              <a:defRPr lang="en-US" dirty="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2"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1"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2959317300"/>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882384589"/>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idebar">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0" y="5553586"/>
            <a:ext cx="12192000" cy="1304414"/>
          </a:xfrm>
          <a:prstGeom prst="rect">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6200000" scaled="1"/>
            <a:tileRect/>
          </a:gradFill>
          <a:ln w="9525" cap="flat" cmpd="sng" algn="ctr">
            <a:solidFill>
              <a:schemeClr val="tx1"/>
            </a:solidFill>
            <a:prstDash val="solid"/>
            <a:round/>
            <a:headEnd type="none" w="med" len="med"/>
            <a:tailEnd type="none" w="med" len="med"/>
          </a:ln>
          <a:effectLst>
            <a:outerShdw blurRad="50800" dist="38100" dir="16200000" rotWithShape="0">
              <a:prstClr val="black">
                <a:alpha val="40000"/>
              </a:prstClr>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00800"/>
            <a:ext cx="12192000" cy="1120140"/>
          </a:xfrm>
          <a:prstGeom prst="rect">
            <a:avLst/>
          </a:prstGeom>
        </p:spPr>
      </p:pic>
      <p:sp>
        <p:nvSpPr>
          <p:cNvPr id="5" name="Content Placeholder 4"/>
          <p:cNvSpPr>
            <a:spLocks noGrp="1"/>
          </p:cNvSpPr>
          <p:nvPr>
            <p:ph sz="quarter" idx="13"/>
          </p:nvPr>
        </p:nvSpPr>
        <p:spPr>
          <a:xfrm>
            <a:off x="508000" y="914400"/>
            <a:ext cx="10769600" cy="4639187"/>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14"/>
          </p:nvPr>
        </p:nvSpPr>
        <p:spPr>
          <a:xfrm>
            <a:off x="7315200" y="5638800"/>
            <a:ext cx="4495800" cy="685800"/>
          </a:xfrm>
        </p:spPr>
        <p:txBody>
          <a:bodyPr anchor="b" anchorCtr="0"/>
          <a:lstStyle>
            <a:lvl1pPr marL="0" indent="0" algn="r">
              <a:spcBef>
                <a:spcPts val="600"/>
              </a:spcBef>
              <a:buNone/>
              <a:defRPr sz="1600" b="1">
                <a:solidFill>
                  <a:schemeClr val="bg1"/>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16" name="Rectangle 15"/>
          <p:cNvSpPr/>
          <p:nvPr userDrawn="1"/>
        </p:nvSpPr>
        <p:spPr bwMode="auto">
          <a:xfrm>
            <a:off x="0" y="5553587"/>
            <a:ext cx="12192000" cy="45719"/>
          </a:xfrm>
          <a:prstGeom prst="rect">
            <a:avLst/>
          </a:prstGeom>
          <a:solidFill>
            <a:schemeClr val="accent1"/>
          </a:solidFill>
          <a:ln w="9525" cap="flat" cmpd="sng" algn="ctr">
            <a:no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11" name="Picture 10"/>
          <p:cNvPicPr>
            <a:picLocks noChangeAspect="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5548336"/>
            <a:ext cx="438556" cy="1130299"/>
          </a:xfrm>
          <a:prstGeom prst="rect">
            <a:avLst/>
          </a:prstGeom>
          <a:effectLst>
            <a:outerShdw blurRad="63500" sx="102000" sy="102000" algn="ctr" rotWithShape="0">
              <a:prstClr val="black">
                <a:alpha val="40000"/>
              </a:prstClr>
            </a:outerShdw>
          </a:effectLst>
        </p:spPr>
      </p:pic>
      <p:sp>
        <p:nvSpPr>
          <p:cNvPr id="22" name="Slide Number Placeholder 3"/>
          <p:cNvSpPr>
            <a:spLocks noGrp="1"/>
          </p:cNvSpPr>
          <p:nvPr>
            <p:ph type="sldNum" sz="quarter" idx="12"/>
          </p:nvPr>
        </p:nvSpPr>
        <p:spPr>
          <a:xfrm>
            <a:off x="207611" y="5791200"/>
            <a:ext cx="1240189" cy="457200"/>
          </a:xfrm>
        </p:spPr>
        <p:txBody>
          <a:bodyPr/>
          <a:lstStyle>
            <a:lvl1pPr>
              <a:defRPr>
                <a:solidFill>
                  <a:schemeClr val="bg1"/>
                </a:solidFill>
              </a:defRPr>
            </a:lvl1pPr>
          </a:lstStyle>
          <a:p>
            <a:fld id="{E54FDF46-4A52-4F2B-8DF0-BB4C40E65B4E}" type="slidenum">
              <a:rPr lang="en-US" smtClean="0"/>
              <a:pPr/>
              <a:t>‹#›</a:t>
            </a:fld>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5764837"/>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12"/>
          </p:nvPr>
        </p:nvSpPr>
        <p:spPr/>
        <p:txBody>
          <a:bodyPr/>
          <a:lstStyle>
            <a:lvl1pPr>
              <a:defRPr>
                <a:solidFill>
                  <a:schemeClr val="bg1"/>
                </a:solidFill>
              </a:defRPr>
            </a:lvl1pPr>
          </a:lstStyle>
          <a:p>
            <a:fld id="{E54FDF46-4A52-4F2B-8DF0-BB4C40E65B4E}" type="slidenum">
              <a:rPr lang="en-US" smtClean="0"/>
              <a:pPr/>
              <a:t>‹#›</a:t>
            </a:fld>
            <a:endParaRPr lang="en-US" dirty="0"/>
          </a:p>
        </p:txBody>
      </p:sp>
    </p:spTree>
    <p:extLst>
      <p:ext uri="{BB962C8B-B14F-4D97-AF65-F5344CB8AC3E}">
        <p14:creationId xmlns:p14="http://schemas.microsoft.com/office/powerpoint/2010/main" val="1895080152"/>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1_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12"/>
          </p:nvPr>
        </p:nvSpPr>
        <p:spPr/>
        <p:txBody>
          <a:bodyPr/>
          <a:lstStyle>
            <a:lvl1pPr>
              <a:defRPr/>
            </a:lvl1pPr>
          </a:lstStyle>
          <a:p>
            <a:fld id="{E54FDF46-4A52-4F2B-8DF0-BB4C40E65B4E}" type="slidenum">
              <a:rPr lang="en-US" smtClean="0"/>
              <a:pPr/>
              <a:t>‹#›</a:t>
            </a:fld>
            <a:endParaRPr lang="en-US" dirty="0"/>
          </a:p>
        </p:txBody>
      </p:sp>
    </p:spTree>
    <p:extLst>
      <p:ext uri="{BB962C8B-B14F-4D97-AF65-F5344CB8AC3E}">
        <p14:creationId xmlns:p14="http://schemas.microsoft.com/office/powerpoint/2010/main" val="33976412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lvl1pPr>
              <a:defRPr/>
            </a:lvl1pPr>
          </a:lstStyle>
          <a:p>
            <a:fld id="{E54FDF46-4A52-4F2B-8DF0-BB4C40E65B4E}" type="slidenum">
              <a:rPr lang="en-US" smtClean="0"/>
              <a:pPr/>
              <a:t>‹#›</a:t>
            </a:fld>
            <a:endParaRPr lang="en-US"/>
          </a:p>
        </p:txBody>
      </p:sp>
      <p:sp>
        <p:nvSpPr>
          <p:cNvPr id="5" name="Text Placeholder 4"/>
          <p:cNvSpPr>
            <a:spLocks noGrp="1"/>
          </p:cNvSpPr>
          <p:nvPr>
            <p:ph type="body" sz="quarter" idx="13"/>
          </p:nvPr>
        </p:nvSpPr>
        <p:spPr>
          <a:xfrm>
            <a:off x="7239000" y="5867400"/>
            <a:ext cx="4267201" cy="685800"/>
          </a:xfrm>
        </p:spPr>
        <p:txBody>
          <a:bodyPr anchor="b" anchorCtr="0"/>
          <a:lstStyle>
            <a:lvl1pPr marL="0" indent="0" algn="r">
              <a:spcBef>
                <a:spcPts val="600"/>
              </a:spcBef>
              <a:buNone/>
              <a:defRPr sz="1600" b="1">
                <a:solidFill>
                  <a:schemeClr val="accent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smtClean="0"/>
              <a:t>Click to edit Master text styles</a:t>
            </a:r>
          </a:p>
        </p:txBody>
      </p:sp>
      <p:sp>
        <p:nvSpPr>
          <p:cNvPr id="7" name="Text Placeholder 5"/>
          <p:cNvSpPr>
            <a:spLocks noGrp="1"/>
          </p:cNvSpPr>
          <p:nvPr>
            <p:ph type="body" sz="quarter" idx="14"/>
          </p:nvPr>
        </p:nvSpPr>
        <p:spPr>
          <a:xfrm>
            <a:off x="541338" y="673249"/>
            <a:ext cx="10329862" cy="425450"/>
          </a:xfrm>
        </p:spPr>
        <p:txBody>
          <a:bodyPr/>
          <a:lstStyle>
            <a:lvl1pPr marL="0" indent="0">
              <a:buNone/>
              <a:defRPr sz="2000" cap="all" baseline="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567425088"/>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p:cNvSpPr/>
          <p:nvPr userDrawn="1"/>
        </p:nvSpPr>
        <p:spPr bwMode="auto">
          <a:xfrm>
            <a:off x="537636" y="533400"/>
            <a:ext cx="9144000" cy="6477000"/>
          </a:xfrm>
          <a:prstGeom prst="rect">
            <a:avLst/>
          </a:prstGeom>
          <a:ln>
            <a:headEnd type="none" w="med" len="med"/>
            <a:tailEnd type="none" w="med" len="med"/>
          </a:ln>
          <a:effectLst>
            <a:outerShdw blurRad="63500" sx="102000" sy="102000" algn="ctr"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400" y="1768475"/>
            <a:ext cx="4953000" cy="3095625"/>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1302960"/>
            <a:ext cx="12192002" cy="1120140"/>
          </a:xfrm>
          <a:prstGeom prst="rect">
            <a:avLst/>
          </a:prstGeom>
        </p:spPr>
      </p:pic>
      <p:sp>
        <p:nvSpPr>
          <p:cNvPr id="43010" name="Rectangle 2"/>
          <p:cNvSpPr>
            <a:spLocks noGrp="1" noChangeArrowheads="1"/>
          </p:cNvSpPr>
          <p:nvPr>
            <p:ph type="ctrTitle"/>
          </p:nvPr>
        </p:nvSpPr>
        <p:spPr>
          <a:xfrm>
            <a:off x="711200" y="2724150"/>
            <a:ext cx="7721600" cy="1447800"/>
          </a:xfrm>
        </p:spPr>
        <p:txBody>
          <a:bodyPr/>
          <a:lstStyle>
            <a:lvl1pPr>
              <a:defRPr sz="4000" b="1">
                <a:solidFill>
                  <a:schemeClr val="bg1"/>
                </a:solidFill>
                <a:effectLst>
                  <a:outerShdw blurRad="38100" dist="38100" dir="2700000" algn="tl">
                    <a:srgbClr val="000000">
                      <a:alpha val="43137"/>
                    </a:srgbClr>
                  </a:outerShdw>
                </a:effectLst>
              </a:defRPr>
            </a:lvl1pPr>
          </a:lstStyle>
          <a:p>
            <a:pPr lvl="0"/>
            <a:r>
              <a:rPr lang="en-US" noProof="0" dirty="0" smtClean="0"/>
              <a:t>Click to edit Master title style</a:t>
            </a:r>
          </a:p>
        </p:txBody>
      </p:sp>
      <p:sp>
        <p:nvSpPr>
          <p:cNvPr id="43011" name="Rectangle 3"/>
          <p:cNvSpPr>
            <a:spLocks noGrp="1" noChangeArrowheads="1"/>
          </p:cNvSpPr>
          <p:nvPr>
            <p:ph type="subTitle" idx="1"/>
          </p:nvPr>
        </p:nvSpPr>
        <p:spPr>
          <a:xfrm>
            <a:off x="711200" y="4419600"/>
            <a:ext cx="7010400" cy="2209800"/>
          </a:xfrm>
        </p:spPr>
        <p:txBody>
          <a:bodyPr/>
          <a:lstStyle>
            <a:lvl1pPr marL="0" indent="0">
              <a:buFont typeface="Monotype Sorts" pitchFamily="2" charset="2"/>
              <a:buNone/>
              <a:defRPr sz="2000" b="1">
                <a:solidFill>
                  <a:schemeClr val="bg1"/>
                </a:solidFill>
                <a:latin typeface="+mn-lt"/>
              </a:defRPr>
            </a:lvl1pPr>
          </a:lstStyle>
          <a:p>
            <a:pPr lvl="0"/>
            <a:r>
              <a:rPr lang="en-US" noProof="0" dirty="0" smtClean="0"/>
              <a:t>Click to edit Master subtitle style</a:t>
            </a:r>
          </a:p>
        </p:txBody>
      </p:sp>
      <p:pic>
        <p:nvPicPr>
          <p:cNvPr id="7" name="Picture 6"/>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4667" r="41481"/>
          <a:stretch/>
        </p:blipFill>
        <p:spPr>
          <a:xfrm>
            <a:off x="-150362" y="750749"/>
            <a:ext cx="747227" cy="347312"/>
          </a:xfrm>
          <a:prstGeom prst="rect">
            <a:avLst/>
          </a:prstGeom>
        </p:spPr>
      </p:pic>
      <p:pic>
        <p:nvPicPr>
          <p:cNvPr id="30" name="Picture 29"/>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6743" b="61887"/>
          <a:stretch/>
        </p:blipFill>
        <p:spPr>
          <a:xfrm>
            <a:off x="559029" y="453713"/>
            <a:ext cx="680023" cy="291994"/>
          </a:xfrm>
          <a:prstGeom prst="rect">
            <a:avLst/>
          </a:prstGeom>
        </p:spPr>
      </p:pic>
      <p:pic>
        <p:nvPicPr>
          <p:cNvPr id="31" name="Picture 30"/>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4667" r="41481"/>
          <a:stretch/>
        </p:blipFill>
        <p:spPr>
          <a:xfrm>
            <a:off x="1269954" y="742280"/>
            <a:ext cx="747227" cy="347312"/>
          </a:xfrm>
          <a:prstGeom prst="rect">
            <a:avLst/>
          </a:prstGeom>
        </p:spPr>
      </p:pic>
      <p:pic>
        <p:nvPicPr>
          <p:cNvPr id="32" name="Picture 31"/>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6743" b="61887"/>
          <a:stretch/>
        </p:blipFill>
        <p:spPr>
          <a:xfrm>
            <a:off x="1979345" y="445244"/>
            <a:ext cx="680023" cy="291994"/>
          </a:xfrm>
          <a:prstGeom prst="rect">
            <a:avLst/>
          </a:prstGeom>
        </p:spPr>
      </p:pic>
      <p:pic>
        <p:nvPicPr>
          <p:cNvPr id="33" name="Picture 32"/>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4667" r="41481"/>
          <a:stretch/>
        </p:blipFill>
        <p:spPr>
          <a:xfrm>
            <a:off x="2668629" y="759556"/>
            <a:ext cx="747227" cy="347312"/>
          </a:xfrm>
          <a:prstGeom prst="rect">
            <a:avLst/>
          </a:prstGeom>
        </p:spPr>
      </p:pic>
      <p:pic>
        <p:nvPicPr>
          <p:cNvPr id="34" name="Picture 33"/>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6743" b="61887"/>
          <a:stretch/>
        </p:blipFill>
        <p:spPr>
          <a:xfrm>
            <a:off x="3378020" y="462520"/>
            <a:ext cx="680023" cy="291994"/>
          </a:xfrm>
          <a:prstGeom prst="rect">
            <a:avLst/>
          </a:prstGeom>
        </p:spPr>
      </p:pic>
      <p:pic>
        <p:nvPicPr>
          <p:cNvPr id="35" name="Picture 34"/>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4667" r="41481"/>
          <a:stretch/>
        </p:blipFill>
        <p:spPr>
          <a:xfrm>
            <a:off x="4080479" y="751340"/>
            <a:ext cx="747227" cy="347312"/>
          </a:xfrm>
          <a:prstGeom prst="rect">
            <a:avLst/>
          </a:prstGeom>
        </p:spPr>
      </p:pic>
      <p:pic>
        <p:nvPicPr>
          <p:cNvPr id="36" name="Picture 35"/>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6743" b="61887"/>
          <a:stretch/>
        </p:blipFill>
        <p:spPr>
          <a:xfrm>
            <a:off x="4789870" y="454304"/>
            <a:ext cx="680023" cy="291994"/>
          </a:xfrm>
          <a:prstGeom prst="rect">
            <a:avLst/>
          </a:prstGeom>
        </p:spPr>
      </p:pic>
      <p:pic>
        <p:nvPicPr>
          <p:cNvPr id="37" name="Picture 36"/>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4667" r="41481"/>
          <a:stretch/>
        </p:blipFill>
        <p:spPr>
          <a:xfrm rot="1533355">
            <a:off x="5620089" y="750749"/>
            <a:ext cx="747227" cy="347312"/>
          </a:xfrm>
          <a:prstGeom prst="rect">
            <a:avLst/>
          </a:prstGeom>
        </p:spPr>
      </p:pic>
      <p:pic>
        <p:nvPicPr>
          <p:cNvPr id="38" name="Picture 37"/>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6743" b="61887"/>
          <a:stretch/>
        </p:blipFill>
        <p:spPr>
          <a:xfrm rot="1533355">
            <a:off x="6329480" y="453713"/>
            <a:ext cx="680023" cy="291994"/>
          </a:xfrm>
          <a:prstGeom prst="rect">
            <a:avLst/>
          </a:prstGeom>
        </p:spPr>
      </p:pic>
      <p:pic>
        <p:nvPicPr>
          <p:cNvPr id="39" name="Picture 38"/>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4667" r="41481"/>
          <a:stretch/>
        </p:blipFill>
        <p:spPr>
          <a:xfrm rot="2130700">
            <a:off x="6640164" y="1182587"/>
            <a:ext cx="747227" cy="347312"/>
          </a:xfrm>
          <a:prstGeom prst="rect">
            <a:avLst/>
          </a:prstGeom>
        </p:spPr>
      </p:pic>
      <p:pic>
        <p:nvPicPr>
          <p:cNvPr id="40" name="Picture 39"/>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6743" b="61887"/>
          <a:stretch/>
        </p:blipFill>
        <p:spPr>
          <a:xfrm rot="2130700">
            <a:off x="7604805" y="1205284"/>
            <a:ext cx="680023" cy="291994"/>
          </a:xfrm>
          <a:prstGeom prst="rect">
            <a:avLst/>
          </a:prstGeom>
        </p:spPr>
      </p:pic>
      <p:pic>
        <p:nvPicPr>
          <p:cNvPr id="41" name="Picture 40"/>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4667" r="41481"/>
          <a:stretch/>
        </p:blipFill>
        <p:spPr>
          <a:xfrm rot="2403522">
            <a:off x="7914632" y="1913165"/>
            <a:ext cx="747227" cy="347312"/>
          </a:xfrm>
          <a:prstGeom prst="rect">
            <a:avLst/>
          </a:prstGeom>
        </p:spPr>
      </p:pic>
      <p:pic>
        <p:nvPicPr>
          <p:cNvPr id="42" name="Picture 41"/>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46743" b="61887"/>
          <a:stretch/>
        </p:blipFill>
        <p:spPr>
          <a:xfrm rot="2403522">
            <a:off x="8883591" y="2225470"/>
            <a:ext cx="680023" cy="291994"/>
          </a:xfrm>
          <a:prstGeom prst="rect">
            <a:avLst/>
          </a:prstGeom>
        </p:spPr>
      </p:pic>
      <p:pic>
        <p:nvPicPr>
          <p:cNvPr id="43" name="Picture 42"/>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54667" r="41481"/>
          <a:stretch/>
        </p:blipFill>
        <p:spPr>
          <a:xfrm rot="2772567">
            <a:off x="8805797" y="2836625"/>
            <a:ext cx="747227" cy="347312"/>
          </a:xfrm>
          <a:prstGeom prst="rect">
            <a:avLst/>
          </a:prstGeom>
        </p:spPr>
      </p:pic>
      <p:pic>
        <p:nvPicPr>
          <p:cNvPr id="44" name="Picture 43"/>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l="46743" b="61887"/>
          <a:stretch/>
        </p:blipFill>
        <p:spPr>
          <a:xfrm rot="2772567">
            <a:off x="9866293" y="3446666"/>
            <a:ext cx="680023" cy="291994"/>
          </a:xfrm>
          <a:prstGeom prst="rect">
            <a:avLst/>
          </a:prstGeom>
        </p:spPr>
      </p:pic>
      <p:pic>
        <p:nvPicPr>
          <p:cNvPr id="45" name="Picture 44"/>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t="54667" r="41481"/>
          <a:stretch/>
        </p:blipFill>
        <p:spPr>
          <a:xfrm rot="2772567">
            <a:off x="9847674" y="4347587"/>
            <a:ext cx="747227" cy="347312"/>
          </a:xfrm>
          <a:prstGeom prst="rect">
            <a:avLst/>
          </a:prstGeom>
        </p:spPr>
      </p:pic>
      <p:pic>
        <p:nvPicPr>
          <p:cNvPr id="46" name="Picture 45"/>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l="46743" b="61887"/>
          <a:stretch/>
        </p:blipFill>
        <p:spPr>
          <a:xfrm rot="2772567">
            <a:off x="10860305" y="4651233"/>
            <a:ext cx="680023" cy="291994"/>
          </a:xfrm>
          <a:prstGeom prst="rect">
            <a:avLst/>
          </a:prstGeom>
        </p:spPr>
      </p:pic>
      <p:pic>
        <p:nvPicPr>
          <p:cNvPr id="47" name="Picture 46"/>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t="54667" r="41481"/>
          <a:stretch/>
        </p:blipFill>
        <p:spPr>
          <a:xfrm rot="2772567">
            <a:off x="10843988" y="5418310"/>
            <a:ext cx="747227" cy="347312"/>
          </a:xfrm>
          <a:prstGeom prst="rect">
            <a:avLst/>
          </a:prstGeom>
        </p:spPr>
      </p:pic>
      <p:pic>
        <p:nvPicPr>
          <p:cNvPr id="48" name="Picture 47"/>
          <p:cNvPicPr>
            <a:picLocks noChangeAspect="1"/>
          </p:cNvPicPr>
          <p:nvPr userDrawn="1"/>
        </p:nvPicPr>
        <p:blipFill rotWithShape="1">
          <a:blip r:embed="rId4" cstate="print">
            <a:grayscl/>
            <a:extLst>
              <a:ext uri="{28A0092B-C50C-407E-A947-70E740481C1C}">
                <a14:useLocalDpi xmlns:a14="http://schemas.microsoft.com/office/drawing/2010/main" val="0"/>
              </a:ext>
            </a:extLst>
          </a:blip>
          <a:srcRect l="46743" b="61887"/>
          <a:stretch/>
        </p:blipFill>
        <p:spPr>
          <a:xfrm rot="2772567">
            <a:off x="11641879" y="5444773"/>
            <a:ext cx="680023" cy="291994"/>
          </a:xfrm>
          <a:prstGeom prst="rect">
            <a:avLst/>
          </a:prstGeom>
        </p:spPr>
      </p:pic>
    </p:spTree>
    <p:extLst>
      <p:ext uri="{BB962C8B-B14F-4D97-AF65-F5344CB8AC3E}">
        <p14:creationId xmlns:p14="http://schemas.microsoft.com/office/powerpoint/2010/main" val="286797309"/>
      </p:ext>
    </p:extLst>
  </p:cSld>
  <p:clrMapOvr>
    <a:masterClrMapping/>
  </p:clrMapOvr>
  <p:transition spd="slow">
    <p:cover dir="ld"/>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ub-section break">
    <p:spTree>
      <p:nvGrpSpPr>
        <p:cNvPr id="1" name=""/>
        <p:cNvGrpSpPr/>
        <p:nvPr/>
      </p:nvGrpSpPr>
      <p:grpSpPr>
        <a:xfrm>
          <a:off x="0" y="0"/>
          <a:ext cx="0" cy="0"/>
          <a:chOff x="0" y="0"/>
          <a:chExt cx="0" cy="0"/>
        </a:xfrm>
      </p:grpSpPr>
      <p:sp>
        <p:nvSpPr>
          <p:cNvPr id="2" name="Rectangle 1"/>
          <p:cNvSpPr/>
          <p:nvPr userDrawn="1"/>
        </p:nvSpPr>
        <p:spPr bwMode="auto">
          <a:xfrm>
            <a:off x="537636" y="2518608"/>
            <a:ext cx="9144000" cy="4491791"/>
          </a:xfrm>
          <a:prstGeom prst="rect">
            <a:avLst/>
          </a:prstGeom>
          <a:ln>
            <a:headEnd type="none" w="med" len="med"/>
            <a:tailEnd type="none" w="med" len="med"/>
          </a:ln>
          <a:effectLst>
            <a:outerShdw blurRad="63500" sx="102000" sy="102000" algn="ctr"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43010" name="Rectangle 2"/>
          <p:cNvSpPr>
            <a:spLocks noGrp="1" noChangeArrowheads="1"/>
          </p:cNvSpPr>
          <p:nvPr>
            <p:ph type="ctrTitle"/>
          </p:nvPr>
        </p:nvSpPr>
        <p:spPr>
          <a:xfrm>
            <a:off x="711200" y="2724150"/>
            <a:ext cx="7721600" cy="1447800"/>
          </a:xfrm>
        </p:spPr>
        <p:txBody>
          <a:bodyPr/>
          <a:lstStyle>
            <a:lvl1pPr>
              <a:defRPr sz="4000" b="1">
                <a:solidFill>
                  <a:schemeClr val="bg1"/>
                </a:solidFill>
                <a:effectLst>
                  <a:outerShdw blurRad="38100" dist="38100" dir="2700000" algn="tl">
                    <a:srgbClr val="000000">
                      <a:alpha val="43137"/>
                    </a:srgbClr>
                  </a:outerShdw>
                </a:effectLst>
              </a:defRPr>
            </a:lvl1pPr>
          </a:lstStyle>
          <a:p>
            <a:pPr lvl="0"/>
            <a:r>
              <a:rPr lang="en-US" noProof="0" dirty="0" smtClean="0"/>
              <a:t>Click to edit Master title style</a:t>
            </a:r>
          </a:p>
        </p:txBody>
      </p:sp>
      <p:sp>
        <p:nvSpPr>
          <p:cNvPr id="29" name="Flowchart: Process 28"/>
          <p:cNvSpPr/>
          <p:nvPr userDrawn="1"/>
        </p:nvSpPr>
        <p:spPr bwMode="auto">
          <a:xfrm>
            <a:off x="797912"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4" name="Text Placeholder 3"/>
          <p:cNvSpPr>
            <a:spLocks noGrp="1"/>
          </p:cNvSpPr>
          <p:nvPr>
            <p:ph type="body" sz="quarter" idx="10"/>
          </p:nvPr>
        </p:nvSpPr>
        <p:spPr>
          <a:xfrm>
            <a:off x="959993"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sp>
        <p:nvSpPr>
          <p:cNvPr id="53" name="Flowchart: Process 52"/>
          <p:cNvSpPr/>
          <p:nvPr userDrawn="1"/>
        </p:nvSpPr>
        <p:spPr bwMode="auto">
          <a:xfrm>
            <a:off x="3644324"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54" name="Text Placeholder 3"/>
          <p:cNvSpPr>
            <a:spLocks noGrp="1"/>
          </p:cNvSpPr>
          <p:nvPr>
            <p:ph type="body" sz="quarter" idx="11"/>
          </p:nvPr>
        </p:nvSpPr>
        <p:spPr>
          <a:xfrm>
            <a:off x="3806405"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sp>
        <p:nvSpPr>
          <p:cNvPr id="56" name="Flowchart: Process 55"/>
          <p:cNvSpPr/>
          <p:nvPr userDrawn="1"/>
        </p:nvSpPr>
        <p:spPr bwMode="auto">
          <a:xfrm>
            <a:off x="6490736" y="4114800"/>
            <a:ext cx="2554888" cy="2786699"/>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p:txBody>
      </p:sp>
      <p:sp>
        <p:nvSpPr>
          <p:cNvPr id="57" name="Text Placeholder 3"/>
          <p:cNvSpPr>
            <a:spLocks noGrp="1"/>
          </p:cNvSpPr>
          <p:nvPr>
            <p:ph type="body" sz="quarter" idx="12"/>
          </p:nvPr>
        </p:nvSpPr>
        <p:spPr>
          <a:xfrm>
            <a:off x="6652817" y="4518609"/>
            <a:ext cx="2230727" cy="2133600"/>
          </a:xfrm>
        </p:spPr>
        <p:txBody>
          <a:bodyPr/>
          <a:lstStyle>
            <a:lvl1pPr marL="342900" indent="-342900">
              <a:buSzPct val="80000"/>
              <a:buFont typeface="Wingdings 2" panose="05020102010507070707" pitchFamily="18" charset="2"/>
              <a:buChar char="¢"/>
              <a:defRPr sz="2400"/>
            </a:lvl1pPr>
            <a:lvl2pPr marL="457200" indent="0">
              <a:buNone/>
              <a:defRPr/>
            </a:lvl2pPr>
          </a:lstStyle>
          <a:p>
            <a:pPr lvl="0"/>
            <a:r>
              <a:rPr lang="en-US" dirty="0" smtClean="0"/>
              <a:t>Click to edit Master text styles</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400" y="1768475"/>
            <a:ext cx="4953000" cy="3095625"/>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1302960"/>
            <a:ext cx="12192002" cy="1120140"/>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794268" y="4132747"/>
            <a:ext cx="2558530" cy="313420"/>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644322" y="4132747"/>
            <a:ext cx="2558530" cy="313420"/>
          </a:xfrm>
          <a:prstGeom prst="rect">
            <a:avLst/>
          </a:prstGeom>
        </p:spPr>
      </p:pic>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6490736" y="4132747"/>
            <a:ext cx="2558530" cy="313420"/>
          </a:xfrm>
          <a:prstGeom prst="rect">
            <a:avLst/>
          </a:prstGeom>
        </p:spPr>
      </p:pic>
    </p:spTree>
    <p:extLst>
      <p:ext uri="{BB962C8B-B14F-4D97-AF65-F5344CB8AC3E}">
        <p14:creationId xmlns:p14="http://schemas.microsoft.com/office/powerpoint/2010/main" val="3138008715"/>
      </p:ext>
    </p:extLst>
  </p:cSld>
  <p:clrMapOvr>
    <a:masterClrMapping/>
  </p:clrMapOvr>
  <p:transition spd="slow">
    <p:cover dir="l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2.png"/><Relationship Id="rId3" Type="http://schemas.openxmlformats.org/officeDocument/2006/relationships/slideLayout" Target="../slideLayouts/slideLayout19.xml"/><Relationship Id="rId21" Type="http://schemas.openxmlformats.org/officeDocument/2006/relationships/image" Target="../media/image12.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jpg"/><Relationship Id="rId2" Type="http://schemas.openxmlformats.org/officeDocument/2006/relationships/slideLayout" Target="../slideLayouts/slideLayout18.xml"/><Relationship Id="rId16" Type="http://schemas.openxmlformats.org/officeDocument/2006/relationships/theme" Target="../theme/theme2.xml"/><Relationship Id="rId20"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image" Target="../media/image13.png"/><Relationship Id="rId10" Type="http://schemas.openxmlformats.org/officeDocument/2006/relationships/slideLayout" Target="../slideLayouts/slideLayout26.xml"/><Relationship Id="rId19" Type="http://schemas.microsoft.com/office/2007/relationships/hdphoto" Target="../media/hdphoto1.wdp"/><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17.png"/><Relationship Id="rId3" Type="http://schemas.openxmlformats.org/officeDocument/2006/relationships/slideLayout" Target="../slideLayouts/slideLayout34.xml"/><Relationship Id="rId21" Type="http://schemas.openxmlformats.org/officeDocument/2006/relationships/image" Target="../media/image19.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microsoft.com/office/2007/relationships/hdphoto" Target="../media/hdphoto1.wdp"/><Relationship Id="rId2" Type="http://schemas.openxmlformats.org/officeDocument/2006/relationships/slideLayout" Target="../slideLayouts/slideLayout33.xml"/><Relationship Id="rId16" Type="http://schemas.openxmlformats.org/officeDocument/2006/relationships/image" Target="../media/image2.png"/><Relationship Id="rId20" Type="http://schemas.openxmlformats.org/officeDocument/2006/relationships/image" Target="../media/image5.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jpg"/><Relationship Id="rId10" Type="http://schemas.openxmlformats.org/officeDocument/2006/relationships/slideLayout" Target="../slideLayouts/slideLayout41.xml"/><Relationship Id="rId19" Type="http://schemas.openxmlformats.org/officeDocument/2006/relationships/image" Target="../media/image18.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22.png"/><Relationship Id="rId3" Type="http://schemas.openxmlformats.org/officeDocument/2006/relationships/slideLayout" Target="../slideLayouts/slideLayout47.xml"/><Relationship Id="rId21" Type="http://schemas.openxmlformats.org/officeDocument/2006/relationships/image" Target="../media/image24.png"/><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microsoft.com/office/2007/relationships/hdphoto" Target="../media/hdphoto1.wdp"/><Relationship Id="rId2" Type="http://schemas.openxmlformats.org/officeDocument/2006/relationships/slideLayout" Target="../slideLayouts/slideLayout46.xml"/><Relationship Id="rId16" Type="http://schemas.openxmlformats.org/officeDocument/2006/relationships/image" Target="../media/image2.png"/><Relationship Id="rId20" Type="http://schemas.openxmlformats.org/officeDocument/2006/relationships/image" Target="../media/image5.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jpg"/><Relationship Id="rId10" Type="http://schemas.openxmlformats.org/officeDocument/2006/relationships/slideLayout" Target="../slideLayouts/slideLayout54.xml"/><Relationship Id="rId19" Type="http://schemas.openxmlformats.org/officeDocument/2006/relationships/image" Target="../media/image23.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5.xml"/><Relationship Id="rId18" Type="http://schemas.openxmlformats.org/officeDocument/2006/relationships/image" Target="../media/image28.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27.png"/><Relationship Id="rId2" Type="http://schemas.openxmlformats.org/officeDocument/2006/relationships/slideLayout" Target="../slideLayouts/slideLayout59.xml"/><Relationship Id="rId16" Type="http://schemas.microsoft.com/office/2007/relationships/hdphoto" Target="../media/hdphoto1.wdp"/><Relationship Id="rId20" Type="http://schemas.openxmlformats.org/officeDocument/2006/relationships/image" Target="../media/image29.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2.png"/><Relationship Id="rId10" Type="http://schemas.openxmlformats.org/officeDocument/2006/relationships/slideLayout" Target="../slideLayouts/slideLayout67.xml"/><Relationship Id="rId19" Type="http://schemas.openxmlformats.org/officeDocument/2006/relationships/image" Target="../media/image5.pn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image" Target="../media/image2.png"/><Relationship Id="rId3" Type="http://schemas.openxmlformats.org/officeDocument/2006/relationships/slideLayout" Target="../slideLayouts/slideLayout72.xml"/><Relationship Id="rId21" Type="http://schemas.openxmlformats.org/officeDocument/2006/relationships/image" Target="../media/image33.png"/><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image" Target="../media/image1.jpg"/><Relationship Id="rId2" Type="http://schemas.openxmlformats.org/officeDocument/2006/relationships/slideLayout" Target="../slideLayouts/slideLayout71.xml"/><Relationship Id="rId16" Type="http://schemas.openxmlformats.org/officeDocument/2006/relationships/theme" Target="../theme/theme6.xml"/><Relationship Id="rId20" Type="http://schemas.openxmlformats.org/officeDocument/2006/relationships/image" Target="../media/image32.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image" Target="../media/image35.png"/><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image" Target="../media/image34.png"/><Relationship Id="rId10" Type="http://schemas.openxmlformats.org/officeDocument/2006/relationships/slideLayout" Target="../slideLayouts/slideLayout79.xml"/><Relationship Id="rId19" Type="http://schemas.microsoft.com/office/2007/relationships/hdphoto" Target="../media/hdphoto1.wdp"/><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image" Target="../media/image38.png"/><Relationship Id="rId3" Type="http://schemas.openxmlformats.org/officeDocument/2006/relationships/slideLayout" Target="../slideLayouts/slideLayout87.xml"/><Relationship Id="rId21" Type="http://schemas.openxmlformats.org/officeDocument/2006/relationships/image" Target="../media/image40.png"/><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microsoft.com/office/2007/relationships/hdphoto" Target="../media/hdphoto1.wdp"/><Relationship Id="rId2" Type="http://schemas.openxmlformats.org/officeDocument/2006/relationships/slideLayout" Target="../slideLayouts/slideLayout86.xml"/><Relationship Id="rId16" Type="http://schemas.openxmlformats.org/officeDocument/2006/relationships/image" Target="../media/image2.png"/><Relationship Id="rId20" Type="http://schemas.openxmlformats.org/officeDocument/2006/relationships/image" Target="../media/image5.png"/><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1.jpg"/><Relationship Id="rId10" Type="http://schemas.openxmlformats.org/officeDocument/2006/relationships/slideLayout" Target="../slideLayouts/slideLayout94.xml"/><Relationship Id="rId19" Type="http://schemas.openxmlformats.org/officeDocument/2006/relationships/image" Target="../media/image39.png"/><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microsoft.com/office/2007/relationships/hdphoto" Target="../media/hdphoto1.wdp"/><Relationship Id="rId3" Type="http://schemas.openxmlformats.org/officeDocument/2006/relationships/slideLayout" Target="../slideLayouts/slideLayout100.xml"/><Relationship Id="rId21" Type="http://schemas.openxmlformats.org/officeDocument/2006/relationships/image" Target="../media/image5.png"/><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image" Target="../media/image2.png"/><Relationship Id="rId2" Type="http://schemas.openxmlformats.org/officeDocument/2006/relationships/slideLayout" Target="../slideLayouts/slideLayout99.xml"/><Relationship Id="rId16" Type="http://schemas.openxmlformats.org/officeDocument/2006/relationships/image" Target="../media/image1.jpg"/><Relationship Id="rId20" Type="http://schemas.openxmlformats.org/officeDocument/2006/relationships/image" Target="../media/image44.png"/><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theme" Target="../theme/theme8.xml"/><Relationship Id="rId10" Type="http://schemas.openxmlformats.org/officeDocument/2006/relationships/slideLayout" Target="../slideLayouts/slideLayout107.xml"/><Relationship Id="rId19" Type="http://schemas.openxmlformats.org/officeDocument/2006/relationships/image" Target="../media/image43.png"/><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image" Target="../media/image4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50000" b="-50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9" cstate="print">
            <a:extLst>
              <a:ext uri="{BEBA8EAE-BF5A-486C-A8C5-ECC9F3942E4B}">
                <a14:imgProps xmlns:a14="http://schemas.microsoft.com/office/drawing/2010/main">
                  <a14:imgLayer r:embed="rId20">
                    <a14:imgEffect>
                      <a14:saturation sat="0"/>
                    </a14:imgEffect>
                  </a14:imgLayer>
                </a14:imgProps>
              </a:ext>
              <a:ext uri="{28A0092B-C50C-407E-A947-70E740481C1C}">
                <a14:useLocalDpi xmlns:a14="http://schemas.microsoft.com/office/drawing/2010/main" val="0"/>
              </a:ext>
            </a:extLst>
          </a:blip>
          <a:stretch>
            <a:fillRect/>
          </a:stretch>
        </p:blipFill>
        <p:spPr>
          <a:xfrm>
            <a:off x="-13917" y="652877"/>
            <a:ext cx="12192000" cy="6215063"/>
          </a:xfrm>
          <a:prstGeom prst="rect">
            <a:avLst/>
          </a:prstGeom>
        </p:spPr>
      </p:pic>
      <p:pic>
        <p:nvPicPr>
          <p:cNvPr id="8" name="Picture 7"/>
          <p:cNvPicPr>
            <a:picLocks noChangeAspect="1"/>
          </p:cNvPicPr>
          <p:nvPr userDrawn="1"/>
        </p:nvPicPr>
        <p:blipFill rotWithShape="1">
          <a:blip r:embed="rId21">
            <a:extLst>
              <a:ext uri="{28A0092B-C50C-407E-A947-70E740481C1C}">
                <a14:useLocalDpi xmlns:a14="http://schemas.microsoft.com/office/drawing/2010/main" val="0"/>
              </a:ext>
            </a:extLst>
          </a:blip>
          <a:srcRect t="7264"/>
          <a:stretch/>
        </p:blipFill>
        <p:spPr>
          <a:xfrm>
            <a:off x="-6959" y="1094836"/>
            <a:ext cx="12192000" cy="1038763"/>
          </a:xfrm>
          <a:prstGeom prst="rect">
            <a:avLst/>
          </a:prstGeom>
        </p:spPr>
      </p:pic>
      <p:sp>
        <p:nvSpPr>
          <p:cNvPr id="41986" name="Rectangle 2"/>
          <p:cNvSpPr>
            <a:spLocks noGrp="1" noChangeArrowheads="1"/>
          </p:cNvSpPr>
          <p:nvPr>
            <p:ph type="title"/>
          </p:nvPr>
        </p:nvSpPr>
        <p:spPr bwMode="auto">
          <a:xfrm>
            <a:off x="541867" y="120596"/>
            <a:ext cx="10329333" cy="51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3" name="Flowchart: Process 2"/>
          <p:cNvSpPr/>
          <p:nvPr userDrawn="1"/>
        </p:nvSpPr>
        <p:spPr bwMode="auto">
          <a:xfrm>
            <a:off x="381000" y="1524000"/>
            <a:ext cx="11430000" cy="5486400"/>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41987" name="Rectangle 3"/>
          <p:cNvSpPr>
            <a:spLocks noGrp="1" noChangeArrowheads="1"/>
          </p:cNvSpPr>
          <p:nvPr>
            <p:ph type="body" idx="1"/>
          </p:nvPr>
        </p:nvSpPr>
        <p:spPr bwMode="auto">
          <a:xfrm>
            <a:off x="609600" y="1676400"/>
            <a:ext cx="10972800"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2" name="Picture 1"/>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485120" y="196796"/>
            <a:ext cx="1524000" cy="952500"/>
          </a:xfrm>
          <a:prstGeom prst="rect">
            <a:avLst/>
          </a:prstGeom>
        </p:spPr>
      </p:pic>
      <p:pic>
        <p:nvPicPr>
          <p:cNvPr id="11" name="Picture 10"/>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1990" name="Rectangle 6"/>
          <p:cNvSpPr>
            <a:spLocks noGrp="1" noChangeArrowheads="1"/>
          </p:cNvSpPr>
          <p:nvPr>
            <p:ph type="sldNum" sz="quarter" idx="4"/>
          </p:nvPr>
        </p:nvSpPr>
        <p:spPr bwMode="auto">
          <a:xfrm>
            <a:off x="0" y="6248400"/>
            <a:ext cx="1240189"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b="1">
                <a:solidFill>
                  <a:schemeClr val="bg1"/>
                </a:solidFill>
                <a:effectLst/>
                <a:latin typeface="Arial" charset="0"/>
              </a:defRPr>
            </a:lvl1pPr>
          </a:lstStyle>
          <a:p>
            <a:fld id="{E54FDF46-4A52-4F2B-8DF0-BB4C40E65B4E}" type="slidenum">
              <a:rPr lang="en-US" smtClean="0"/>
              <a:pPr/>
              <a:t>‹#›</a:t>
            </a:fld>
            <a:endParaRPr lang="en-US" dirty="0"/>
          </a:p>
        </p:txBody>
      </p:sp>
      <p:pic>
        <p:nvPicPr>
          <p:cNvPr id="12" name="Picture 11"/>
          <p:cNvPicPr>
            <a:picLocks noChangeAspect="1"/>
          </p:cNvPicPr>
          <p:nvPr userDrawn="1"/>
        </p:nvPicPr>
        <p:blipFill rotWithShape="1">
          <a:blip r:embed="rId24" cstate="print">
            <a:duotone>
              <a:schemeClr val="bg2">
                <a:shade val="45000"/>
                <a:satMod val="135000"/>
              </a:schemeClr>
              <a:prstClr val="white"/>
            </a:duotone>
            <a:extLst>
              <a:ext uri="{28A0092B-C50C-407E-A947-70E740481C1C}">
                <a14:useLocalDpi xmlns:a14="http://schemas.microsoft.com/office/drawing/2010/main" val="0"/>
              </a:ext>
            </a:extLst>
          </a:blip>
          <a:srcRect b="55556"/>
          <a:stretch/>
        </p:blipFill>
        <p:spPr>
          <a:xfrm rot="2242829">
            <a:off x="-51350" y="5856539"/>
            <a:ext cx="1143000" cy="304800"/>
          </a:xfrm>
          <a:prstGeom prst="rect">
            <a:avLst/>
          </a:prstGeom>
        </p:spPr>
      </p:pic>
      <p:pic>
        <p:nvPicPr>
          <p:cNvPr id="13" name="Picture 12"/>
          <p:cNvPicPr>
            <a:picLocks noChangeAspect="1"/>
          </p:cNvPicPr>
          <p:nvPr userDrawn="1"/>
        </p:nvPicPr>
        <p:blipFill rotWithShape="1">
          <a:blip r:embed="rId24" cstate="print">
            <a:duotone>
              <a:schemeClr val="bg2">
                <a:shade val="45000"/>
                <a:satMod val="135000"/>
              </a:schemeClr>
              <a:prstClr val="white"/>
            </a:duotone>
            <a:extLst>
              <a:ext uri="{28A0092B-C50C-407E-A947-70E740481C1C}">
                <a14:useLocalDpi xmlns:a14="http://schemas.microsoft.com/office/drawing/2010/main" val="0"/>
              </a:ext>
            </a:extLst>
          </a:blip>
          <a:srcRect b="55556"/>
          <a:stretch/>
        </p:blipFill>
        <p:spPr>
          <a:xfrm rot="2057955">
            <a:off x="748500" y="6497801"/>
            <a:ext cx="1143000" cy="304800"/>
          </a:xfrm>
          <a:prstGeom prst="rect">
            <a:avLst/>
          </a:prstGeom>
        </p:spPr>
      </p:pic>
      <p:pic>
        <p:nvPicPr>
          <p:cNvPr id="14" name="Picture 13"/>
          <p:cNvPicPr>
            <a:picLocks noChangeAspect="1"/>
          </p:cNvPicPr>
          <p:nvPr userDrawn="1"/>
        </p:nvPicPr>
        <p:blipFill rotWithShape="1">
          <a:blip r:embed="rId24" cstate="print">
            <a:duotone>
              <a:schemeClr val="bg2">
                <a:shade val="45000"/>
                <a:satMod val="135000"/>
              </a:schemeClr>
              <a:prstClr val="white"/>
            </a:duotone>
            <a:extLst>
              <a:ext uri="{28A0092B-C50C-407E-A947-70E740481C1C}">
                <a14:useLocalDpi xmlns:a14="http://schemas.microsoft.com/office/drawing/2010/main" val="0"/>
              </a:ext>
            </a:extLst>
          </a:blip>
          <a:srcRect t="55556"/>
          <a:stretch/>
        </p:blipFill>
        <p:spPr>
          <a:xfrm rot="1668815">
            <a:off x="-223515" y="5811654"/>
            <a:ext cx="1143000" cy="304800"/>
          </a:xfrm>
          <a:prstGeom prst="rect">
            <a:avLst/>
          </a:prstGeom>
        </p:spPr>
      </p:pic>
      <p:pic>
        <p:nvPicPr>
          <p:cNvPr id="15" name="Picture 14"/>
          <p:cNvPicPr>
            <a:picLocks noChangeAspect="1"/>
          </p:cNvPicPr>
          <p:nvPr userDrawn="1"/>
        </p:nvPicPr>
        <p:blipFill rotWithShape="1">
          <a:blip r:embed="rId24" cstate="print">
            <a:duotone>
              <a:schemeClr val="bg2">
                <a:shade val="45000"/>
                <a:satMod val="135000"/>
              </a:schemeClr>
              <a:prstClr val="white"/>
            </a:duotone>
            <a:extLst>
              <a:ext uri="{28A0092B-C50C-407E-A947-70E740481C1C}">
                <a14:useLocalDpi xmlns:a14="http://schemas.microsoft.com/office/drawing/2010/main" val="0"/>
              </a:ext>
            </a:extLst>
          </a:blip>
          <a:srcRect t="55556"/>
          <a:stretch/>
        </p:blipFill>
        <p:spPr>
          <a:xfrm rot="2057955">
            <a:off x="672300" y="6714852"/>
            <a:ext cx="1143000" cy="304800"/>
          </a:xfrm>
          <a:prstGeom prst="rect">
            <a:avLst/>
          </a:prstGeom>
        </p:spPr>
      </p:pic>
      <p:pic>
        <p:nvPicPr>
          <p:cNvPr id="16" name="Picture 15"/>
          <p:cNvPicPr>
            <a:picLocks noChangeAspect="1"/>
          </p:cNvPicPr>
          <p:nvPr userDrawn="1"/>
        </p:nvPicPr>
        <p:blipFill rotWithShape="1">
          <a:blip r:embed="rId24" cstate="print">
            <a:duotone>
              <a:schemeClr val="bg2">
                <a:shade val="45000"/>
                <a:satMod val="135000"/>
              </a:schemeClr>
              <a:prstClr val="white"/>
            </a:duotone>
            <a:extLst>
              <a:ext uri="{28A0092B-C50C-407E-A947-70E740481C1C}">
                <a14:useLocalDpi xmlns:a14="http://schemas.microsoft.com/office/drawing/2010/main" val="0"/>
              </a:ext>
            </a:extLst>
          </a:blip>
          <a:srcRect b="55556"/>
          <a:stretch/>
        </p:blipFill>
        <p:spPr>
          <a:xfrm rot="19404341">
            <a:off x="10847643" y="6403108"/>
            <a:ext cx="1143000" cy="304800"/>
          </a:xfrm>
          <a:prstGeom prst="rect">
            <a:avLst/>
          </a:prstGeom>
        </p:spPr>
      </p:pic>
      <p:pic>
        <p:nvPicPr>
          <p:cNvPr id="18" name="Picture 17"/>
          <p:cNvPicPr>
            <a:picLocks noChangeAspect="1"/>
          </p:cNvPicPr>
          <p:nvPr userDrawn="1"/>
        </p:nvPicPr>
        <p:blipFill rotWithShape="1">
          <a:blip r:embed="rId24" cstate="print">
            <a:duotone>
              <a:schemeClr val="bg2">
                <a:shade val="45000"/>
                <a:satMod val="135000"/>
              </a:schemeClr>
              <a:prstClr val="white"/>
            </a:duotone>
            <a:extLst>
              <a:ext uri="{28A0092B-C50C-407E-A947-70E740481C1C}">
                <a14:useLocalDpi xmlns:a14="http://schemas.microsoft.com/office/drawing/2010/main" val="0"/>
              </a:ext>
            </a:extLst>
          </a:blip>
          <a:srcRect t="55556"/>
          <a:stretch/>
        </p:blipFill>
        <p:spPr>
          <a:xfrm rot="19040557">
            <a:off x="10938974" y="6523759"/>
            <a:ext cx="1143000" cy="304800"/>
          </a:xfrm>
          <a:prstGeom prst="rect">
            <a:avLst/>
          </a:prstGeom>
        </p:spPr>
      </p:pic>
      <p:pic>
        <p:nvPicPr>
          <p:cNvPr id="19" name="Picture 18"/>
          <p:cNvPicPr>
            <a:picLocks noChangeAspect="1"/>
          </p:cNvPicPr>
          <p:nvPr userDrawn="1"/>
        </p:nvPicPr>
        <p:blipFill rotWithShape="1">
          <a:blip r:embed="rId24" cstate="print">
            <a:duotone>
              <a:schemeClr val="bg2">
                <a:shade val="45000"/>
                <a:satMod val="135000"/>
              </a:schemeClr>
              <a:prstClr val="white"/>
            </a:duotone>
            <a:extLst>
              <a:ext uri="{28A0092B-C50C-407E-A947-70E740481C1C}">
                <a14:useLocalDpi xmlns:a14="http://schemas.microsoft.com/office/drawing/2010/main" val="0"/>
              </a:ext>
            </a:extLst>
          </a:blip>
          <a:srcRect t="55556"/>
          <a:stretch/>
        </p:blipFill>
        <p:spPr>
          <a:xfrm rot="19244774">
            <a:off x="11730390" y="6073568"/>
            <a:ext cx="1143000" cy="30480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888" r:id="rId2"/>
    <p:sldLayoutId id="2147483674" r:id="rId3"/>
    <p:sldLayoutId id="2147483885" r:id="rId4"/>
    <p:sldLayoutId id="2147483675" r:id="rId5"/>
    <p:sldLayoutId id="2147483867" r:id="rId6"/>
    <p:sldLayoutId id="2147483902" r:id="rId7"/>
    <p:sldLayoutId id="2147483790" r:id="rId8"/>
    <p:sldLayoutId id="2147483680" r:id="rId9"/>
    <p:sldLayoutId id="2147483676" r:id="rId10"/>
    <p:sldLayoutId id="2147483878" r:id="rId11"/>
    <p:sldLayoutId id="2147483789" r:id="rId12"/>
    <p:sldLayoutId id="2147483678" r:id="rId13"/>
    <p:sldLayoutId id="2147483679" r:id="rId14"/>
    <p:sldLayoutId id="2147483900" r:id="rId15"/>
    <p:sldLayoutId id="2147483901" r:id="rId16"/>
  </p:sldLayoutIdLst>
  <p:timing>
    <p:tnLst>
      <p:par>
        <p:cTn id="1" dur="indefinite" restart="never" nodeType="tmRoot"/>
      </p:par>
    </p:tnLst>
  </p:timing>
  <p:hf hdr="0" ftr="0" dt="0"/>
  <p:txStyles>
    <p:titleStyle>
      <a:lvl1pPr algn="l" rtl="0" eaLnBrk="1" fontAlgn="base" hangingPunct="1">
        <a:spcBef>
          <a:spcPct val="0"/>
        </a:spcBef>
        <a:spcAft>
          <a:spcPct val="0"/>
        </a:spcAft>
        <a:defRPr kumimoji="1" lang="en-US" sz="3200" b="0" spc="20" baseline="0" smtClean="0">
          <a:solidFill>
            <a:schemeClr val="accent1"/>
          </a:solidFill>
          <a:effectLst>
            <a:outerShdw blurRad="38100" dist="38100" dir="2700000" algn="tl">
              <a:srgbClr val="000000">
                <a:alpha val="43137"/>
              </a:srgbClr>
            </a:outerShdw>
          </a:effectLst>
          <a:latin typeface="+mj-lt"/>
          <a:ea typeface="+mj-ea"/>
          <a:cs typeface="+mj-cs"/>
        </a:defRPr>
      </a:lvl1pPr>
      <a:lvl2pPr algn="l" rtl="0" eaLnBrk="1" fontAlgn="base" hangingPunct="1">
        <a:spcBef>
          <a:spcPct val="0"/>
        </a:spcBef>
        <a:spcAft>
          <a:spcPct val="0"/>
        </a:spcAft>
        <a:defRPr kumimoji="1" sz="4000">
          <a:solidFill>
            <a:schemeClr val="tx2"/>
          </a:solidFill>
          <a:latin typeface="Arial Black" pitchFamily="34" charset="0"/>
        </a:defRPr>
      </a:lvl2pPr>
      <a:lvl3pPr algn="l" rtl="0" eaLnBrk="1" fontAlgn="base" hangingPunct="1">
        <a:spcBef>
          <a:spcPct val="0"/>
        </a:spcBef>
        <a:spcAft>
          <a:spcPct val="0"/>
        </a:spcAft>
        <a:defRPr kumimoji="1" sz="4000">
          <a:solidFill>
            <a:schemeClr val="tx2"/>
          </a:solidFill>
          <a:latin typeface="Arial Black" pitchFamily="34" charset="0"/>
        </a:defRPr>
      </a:lvl3pPr>
      <a:lvl4pPr algn="l" rtl="0" eaLnBrk="1" fontAlgn="base" hangingPunct="1">
        <a:spcBef>
          <a:spcPct val="0"/>
        </a:spcBef>
        <a:spcAft>
          <a:spcPct val="0"/>
        </a:spcAft>
        <a:defRPr kumimoji="1" sz="4000">
          <a:solidFill>
            <a:schemeClr val="tx2"/>
          </a:solidFill>
          <a:latin typeface="Arial Black" pitchFamily="34" charset="0"/>
        </a:defRPr>
      </a:lvl4pPr>
      <a:lvl5pPr algn="l" rtl="0" eaLnBrk="1" fontAlgn="base" hangingPunct="1">
        <a:spcBef>
          <a:spcPct val="0"/>
        </a:spcBef>
        <a:spcAft>
          <a:spcPct val="0"/>
        </a:spcAft>
        <a:defRPr kumimoji="1" sz="4000">
          <a:solidFill>
            <a:schemeClr val="tx2"/>
          </a:solidFill>
          <a:latin typeface="Arial Black" pitchFamily="34" charset="0"/>
        </a:defRPr>
      </a:lvl5pPr>
      <a:lvl6pPr marL="457200" algn="l" rtl="0" eaLnBrk="1" fontAlgn="base" hangingPunct="1">
        <a:spcBef>
          <a:spcPct val="0"/>
        </a:spcBef>
        <a:spcAft>
          <a:spcPct val="0"/>
        </a:spcAft>
        <a:defRPr kumimoji="1" sz="4000">
          <a:solidFill>
            <a:schemeClr val="tx2"/>
          </a:solidFill>
          <a:latin typeface="Arial Black" pitchFamily="34" charset="0"/>
        </a:defRPr>
      </a:lvl6pPr>
      <a:lvl7pPr marL="914400" algn="l" rtl="0" eaLnBrk="1" fontAlgn="base" hangingPunct="1">
        <a:spcBef>
          <a:spcPct val="0"/>
        </a:spcBef>
        <a:spcAft>
          <a:spcPct val="0"/>
        </a:spcAft>
        <a:defRPr kumimoji="1" sz="4000">
          <a:solidFill>
            <a:schemeClr val="tx2"/>
          </a:solidFill>
          <a:latin typeface="Arial Black" pitchFamily="34" charset="0"/>
        </a:defRPr>
      </a:lvl7pPr>
      <a:lvl8pPr marL="1371600" algn="l" rtl="0" eaLnBrk="1" fontAlgn="base" hangingPunct="1">
        <a:spcBef>
          <a:spcPct val="0"/>
        </a:spcBef>
        <a:spcAft>
          <a:spcPct val="0"/>
        </a:spcAft>
        <a:defRPr kumimoji="1" sz="4000">
          <a:solidFill>
            <a:schemeClr val="tx2"/>
          </a:solidFill>
          <a:latin typeface="Arial Black" pitchFamily="34" charset="0"/>
        </a:defRPr>
      </a:lvl8pPr>
      <a:lvl9pPr marL="1828800" algn="l" rtl="0" eaLnBrk="1" fontAlgn="base" hangingPunct="1">
        <a:spcBef>
          <a:spcPct val="0"/>
        </a:spcBef>
        <a:spcAft>
          <a:spcPct val="0"/>
        </a:spcAft>
        <a:defRPr kumimoji="1" sz="4000">
          <a:solidFill>
            <a:schemeClr val="tx2"/>
          </a:solidFill>
          <a:latin typeface="Arial Black" pitchFamily="34" charset="0"/>
        </a:defRPr>
      </a:lvl9pPr>
    </p:titleStyle>
    <p:bodyStyle>
      <a:lvl1pPr marL="342900" indent="-342900" algn="l" rtl="0" eaLnBrk="1" fontAlgn="base" hangingPunct="1">
        <a:spcBef>
          <a:spcPct val="20000"/>
        </a:spcBef>
        <a:spcAft>
          <a:spcPct val="0"/>
        </a:spcAft>
        <a:buClr>
          <a:schemeClr val="accent1"/>
        </a:buClr>
        <a:buFont typeface="Monotype Sorts" pitchFamily="2" charset="2"/>
        <a:buChar char=""/>
        <a:defRPr kumimoji="1" sz="2400" spc="30" baseline="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3"/>
        </a:buClr>
        <a:buSzPct val="80000"/>
        <a:buFont typeface="Monotype Sorts" pitchFamily="2" charset="2"/>
        <a:buChar char=""/>
        <a:defRPr kumimoji="1" sz="2000" spc="30" baseline="0">
          <a:solidFill>
            <a:schemeClr val="tx2"/>
          </a:solidFill>
          <a:latin typeface="+mn-lt"/>
        </a:defRPr>
      </a:lvl2pPr>
      <a:lvl3pPr marL="1143000" indent="-228600" algn="l" rtl="0" eaLnBrk="1" fontAlgn="base" hangingPunct="1">
        <a:spcBef>
          <a:spcPct val="20000"/>
        </a:spcBef>
        <a:spcAft>
          <a:spcPct val="0"/>
        </a:spcAft>
        <a:buClr>
          <a:schemeClr val="accent2"/>
        </a:buClr>
        <a:buSzPct val="40000"/>
        <a:buFont typeface="Monotype Sorts" pitchFamily="2" charset="2"/>
        <a:buChar char=""/>
        <a:defRPr kumimoji="1" sz="1800">
          <a:solidFill>
            <a:schemeClr val="tx1"/>
          </a:solidFill>
          <a:latin typeface="+mn-lt"/>
        </a:defRPr>
      </a:lvl3pPr>
      <a:lvl4pPr marL="1600200" indent="-228600" algn="l" rtl="0" eaLnBrk="1" fontAlgn="base" hangingPunct="1">
        <a:spcBef>
          <a:spcPct val="20000"/>
        </a:spcBef>
        <a:spcAft>
          <a:spcPct val="0"/>
        </a:spcAft>
        <a:buClr>
          <a:schemeClr val="accent2"/>
        </a:buClr>
        <a:buChar char="•"/>
        <a:defRPr kumimoji="1" sz="1600">
          <a:solidFill>
            <a:schemeClr val="tx1"/>
          </a:solidFill>
          <a:latin typeface="+mn-lt"/>
        </a:defRPr>
      </a:lvl4pPr>
      <a:lvl5pPr marL="2057400" indent="-228600" algn="l" rtl="0" eaLnBrk="1" fontAlgn="base" hangingPunct="1">
        <a:spcBef>
          <a:spcPct val="20000"/>
        </a:spcBef>
        <a:spcAft>
          <a:spcPct val="0"/>
        </a:spcAft>
        <a:buClr>
          <a:schemeClr val="accent2"/>
        </a:buClr>
        <a:buChar char="–"/>
        <a:defRPr kumimoji="1" sz="1600">
          <a:solidFill>
            <a:schemeClr val="tx1"/>
          </a:solidFill>
          <a:latin typeface="+mn-lt"/>
        </a:defRPr>
      </a:lvl5pPr>
      <a:lvl6pPr marL="2514600" indent="-228600" algn="l" rtl="0" eaLnBrk="1" fontAlgn="base" hangingPunct="1">
        <a:spcBef>
          <a:spcPct val="20000"/>
        </a:spcBef>
        <a:spcAft>
          <a:spcPct val="0"/>
        </a:spcAft>
        <a:buClr>
          <a:schemeClr val="accent2"/>
        </a:buClr>
        <a:buChar char="–"/>
        <a:defRPr kumimoji="1" sz="2000">
          <a:solidFill>
            <a:schemeClr val="tx1"/>
          </a:solidFill>
          <a:latin typeface="+mn-lt"/>
        </a:defRPr>
      </a:lvl6pPr>
      <a:lvl7pPr marL="2971800" indent="-228600" algn="l" rtl="0" eaLnBrk="1" fontAlgn="base" hangingPunct="1">
        <a:spcBef>
          <a:spcPct val="20000"/>
        </a:spcBef>
        <a:spcAft>
          <a:spcPct val="0"/>
        </a:spcAft>
        <a:buClr>
          <a:schemeClr val="accent2"/>
        </a:buClr>
        <a:buChar char="–"/>
        <a:defRPr kumimoji="1" sz="2000">
          <a:solidFill>
            <a:schemeClr val="tx1"/>
          </a:solidFill>
          <a:latin typeface="+mn-lt"/>
        </a:defRPr>
      </a:lvl7pPr>
      <a:lvl8pPr marL="3429000" indent="-228600" algn="l" rtl="0" eaLnBrk="1" fontAlgn="base" hangingPunct="1">
        <a:spcBef>
          <a:spcPct val="20000"/>
        </a:spcBef>
        <a:spcAft>
          <a:spcPct val="0"/>
        </a:spcAft>
        <a:buClr>
          <a:schemeClr val="accent2"/>
        </a:buClr>
        <a:buChar char="–"/>
        <a:defRPr kumimoji="1" sz="2000">
          <a:solidFill>
            <a:schemeClr val="tx1"/>
          </a:solidFill>
          <a:latin typeface="+mn-lt"/>
        </a:defRPr>
      </a:lvl8pPr>
      <a:lvl9pPr marL="3886200" indent="-228600" algn="l" rtl="0" eaLnBrk="1" fontAlgn="base" hangingPunct="1">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t="-50000" b="-50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8" cstate="print">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tretch>
            <a:fillRect/>
          </a:stretch>
        </p:blipFill>
        <p:spPr>
          <a:xfrm>
            <a:off x="-13917" y="652877"/>
            <a:ext cx="12192000" cy="6215063"/>
          </a:xfrm>
          <a:prstGeom prst="rect">
            <a:avLst/>
          </a:prstGeom>
        </p:spPr>
      </p:pic>
      <p:pic>
        <p:nvPicPr>
          <p:cNvPr id="8" name="Picture 7"/>
          <p:cNvPicPr>
            <a:picLocks noChangeAspect="1"/>
          </p:cNvPicPr>
          <p:nvPr userDrawn="1"/>
        </p:nvPicPr>
        <p:blipFill rotWithShape="1">
          <a:blip r:embed="rId20">
            <a:extLst>
              <a:ext uri="{28A0092B-C50C-407E-A947-70E740481C1C}">
                <a14:useLocalDpi xmlns:a14="http://schemas.microsoft.com/office/drawing/2010/main" val="0"/>
              </a:ext>
            </a:extLst>
          </a:blip>
          <a:srcRect t="7551" b="-612"/>
          <a:stretch/>
        </p:blipFill>
        <p:spPr>
          <a:xfrm>
            <a:off x="-9144" y="1097280"/>
            <a:ext cx="12192000" cy="1042416"/>
          </a:xfrm>
          <a:prstGeom prst="rect">
            <a:avLst/>
          </a:prstGeom>
        </p:spPr>
      </p:pic>
      <p:sp>
        <p:nvSpPr>
          <p:cNvPr id="41986" name="Rectangle 2"/>
          <p:cNvSpPr>
            <a:spLocks noGrp="1" noChangeArrowheads="1"/>
          </p:cNvSpPr>
          <p:nvPr>
            <p:ph type="title"/>
          </p:nvPr>
        </p:nvSpPr>
        <p:spPr bwMode="auto">
          <a:xfrm>
            <a:off x="541867" y="120596"/>
            <a:ext cx="10329333" cy="51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3" name="Flowchart: Process 2"/>
          <p:cNvSpPr/>
          <p:nvPr userDrawn="1"/>
        </p:nvSpPr>
        <p:spPr bwMode="auto">
          <a:xfrm>
            <a:off x="381000" y="1524000"/>
            <a:ext cx="11430000" cy="5486400"/>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41987" name="Rectangle 3"/>
          <p:cNvSpPr>
            <a:spLocks noGrp="1" noChangeArrowheads="1"/>
          </p:cNvSpPr>
          <p:nvPr>
            <p:ph type="body" idx="1"/>
          </p:nvPr>
        </p:nvSpPr>
        <p:spPr bwMode="auto">
          <a:xfrm>
            <a:off x="609600" y="1676400"/>
            <a:ext cx="10972800"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2" name="Picture 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485120" y="196796"/>
            <a:ext cx="1524000" cy="952500"/>
          </a:xfrm>
          <a:prstGeom prst="rect">
            <a:avLst/>
          </a:prstGeom>
        </p:spPr>
      </p:pic>
      <p:pic>
        <p:nvPicPr>
          <p:cNvPr id="11" name="Picture 10"/>
          <p:cNvPicPr>
            <a:picLocks noChangeAspect="1"/>
          </p:cNvPicPr>
          <p:nvPr userDrawn="1"/>
        </p:nvPicPr>
        <p:blipFill>
          <a:blip r:embed="rId2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1990" name="Rectangle 6"/>
          <p:cNvSpPr>
            <a:spLocks noGrp="1" noChangeArrowheads="1"/>
          </p:cNvSpPr>
          <p:nvPr>
            <p:ph type="sldNum" sz="quarter" idx="4"/>
          </p:nvPr>
        </p:nvSpPr>
        <p:spPr bwMode="auto">
          <a:xfrm>
            <a:off x="0" y="6248400"/>
            <a:ext cx="1240189"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b="1">
                <a:solidFill>
                  <a:schemeClr val="bg1"/>
                </a:solidFill>
                <a:effectLst/>
                <a:latin typeface="Arial" charset="0"/>
              </a:defRPr>
            </a:lvl1pPr>
          </a:lstStyle>
          <a:p>
            <a:fld id="{E54FDF46-4A52-4F2B-8DF0-BB4C40E65B4E}" type="slidenum">
              <a:rPr lang="en-US" smtClean="0"/>
              <a:pPr/>
              <a:t>‹#›</a:t>
            </a:fld>
            <a:endParaRPr lang="en-US" dirty="0"/>
          </a:p>
        </p:txBody>
      </p:sp>
      <p:pic>
        <p:nvPicPr>
          <p:cNvPr id="20" name="Picture 19"/>
          <p:cNvPicPr>
            <a:picLocks noChangeAspect="1"/>
          </p:cNvPicPr>
          <p:nvPr userDrawn="1"/>
        </p:nvPicPr>
        <p:blipFill rotWithShape="1">
          <a:blip r:embed="rId23" cstate="print">
            <a:duotone>
              <a:schemeClr val="bg2">
                <a:shade val="45000"/>
                <a:satMod val="135000"/>
              </a:schemeClr>
              <a:prstClr val="white"/>
            </a:duotone>
            <a:extLst>
              <a:ext uri="{28A0092B-C50C-407E-A947-70E740481C1C}">
                <a14:useLocalDpi xmlns:a14="http://schemas.microsoft.com/office/drawing/2010/main" val="0"/>
              </a:ext>
            </a:extLst>
          </a:blip>
          <a:srcRect t="65757"/>
          <a:stretch/>
        </p:blipFill>
        <p:spPr>
          <a:xfrm rot="2912722">
            <a:off x="525801" y="6907864"/>
            <a:ext cx="1267169" cy="260350"/>
          </a:xfrm>
          <a:prstGeom prst="rect">
            <a:avLst/>
          </a:prstGeom>
        </p:spPr>
      </p:pic>
      <p:pic>
        <p:nvPicPr>
          <p:cNvPr id="21" name="Picture 20"/>
          <p:cNvPicPr>
            <a:picLocks noChangeAspect="1"/>
          </p:cNvPicPr>
          <p:nvPr userDrawn="1"/>
        </p:nvPicPr>
        <p:blipFill rotWithShape="1">
          <a:blip r:embed="rId23" cstate="print">
            <a:duotone>
              <a:schemeClr val="bg2">
                <a:shade val="45000"/>
                <a:satMod val="135000"/>
              </a:schemeClr>
              <a:prstClr val="white"/>
            </a:duotone>
            <a:extLst>
              <a:ext uri="{28A0092B-C50C-407E-A947-70E740481C1C}">
                <a14:useLocalDpi xmlns:a14="http://schemas.microsoft.com/office/drawing/2010/main" val="0"/>
              </a:ext>
            </a:extLst>
          </a:blip>
          <a:srcRect b="59845"/>
          <a:stretch/>
        </p:blipFill>
        <p:spPr>
          <a:xfrm rot="2653182">
            <a:off x="-149253" y="5696882"/>
            <a:ext cx="1267169" cy="305298"/>
          </a:xfrm>
          <a:prstGeom prst="rect">
            <a:avLst/>
          </a:prstGeom>
        </p:spPr>
      </p:pic>
      <p:pic>
        <p:nvPicPr>
          <p:cNvPr id="22" name="Picture 21"/>
          <p:cNvPicPr>
            <a:picLocks noChangeAspect="1"/>
          </p:cNvPicPr>
          <p:nvPr userDrawn="1"/>
        </p:nvPicPr>
        <p:blipFill rotWithShape="1">
          <a:blip r:embed="rId23" cstate="print">
            <a:duotone>
              <a:schemeClr val="bg2">
                <a:shade val="45000"/>
                <a:satMod val="135000"/>
              </a:schemeClr>
              <a:prstClr val="white"/>
            </a:duotone>
            <a:extLst>
              <a:ext uri="{28A0092B-C50C-407E-A947-70E740481C1C}">
                <a14:useLocalDpi xmlns:a14="http://schemas.microsoft.com/office/drawing/2010/main" val="0"/>
              </a:ext>
            </a:extLst>
          </a:blip>
          <a:srcRect b="59845"/>
          <a:stretch/>
        </p:blipFill>
        <p:spPr>
          <a:xfrm rot="2653182">
            <a:off x="787084" y="6611282"/>
            <a:ext cx="1267169" cy="305298"/>
          </a:xfrm>
          <a:prstGeom prst="rect">
            <a:avLst/>
          </a:prstGeom>
        </p:spPr>
      </p:pic>
      <p:pic>
        <p:nvPicPr>
          <p:cNvPr id="23" name="Picture 22"/>
          <p:cNvPicPr>
            <a:picLocks noChangeAspect="1"/>
          </p:cNvPicPr>
          <p:nvPr userDrawn="1"/>
        </p:nvPicPr>
        <p:blipFill rotWithShape="1">
          <a:blip r:embed="rId23" cstate="print">
            <a:duotone>
              <a:schemeClr val="bg2">
                <a:shade val="45000"/>
                <a:satMod val="135000"/>
              </a:schemeClr>
              <a:prstClr val="white"/>
            </a:duotone>
            <a:extLst>
              <a:ext uri="{28A0092B-C50C-407E-A947-70E740481C1C}">
                <a14:useLocalDpi xmlns:a14="http://schemas.microsoft.com/office/drawing/2010/main" val="0"/>
              </a:ext>
            </a:extLst>
          </a:blip>
          <a:srcRect t="65757"/>
          <a:stretch/>
        </p:blipFill>
        <p:spPr>
          <a:xfrm rot="2912722">
            <a:off x="-345170" y="6090586"/>
            <a:ext cx="1267169" cy="260350"/>
          </a:xfrm>
          <a:prstGeom prst="rect">
            <a:avLst/>
          </a:prstGeom>
        </p:spPr>
      </p:pic>
      <p:pic>
        <p:nvPicPr>
          <p:cNvPr id="24" name="Picture 23"/>
          <p:cNvPicPr>
            <a:picLocks noChangeAspect="1"/>
          </p:cNvPicPr>
          <p:nvPr userDrawn="1"/>
        </p:nvPicPr>
        <p:blipFill rotWithShape="1">
          <a:blip r:embed="rId23" cstate="print">
            <a:duotone>
              <a:schemeClr val="bg2">
                <a:shade val="45000"/>
                <a:satMod val="135000"/>
              </a:schemeClr>
              <a:prstClr val="white"/>
            </a:duotone>
            <a:extLst>
              <a:ext uri="{28A0092B-C50C-407E-A947-70E740481C1C}">
                <a14:useLocalDpi xmlns:a14="http://schemas.microsoft.com/office/drawing/2010/main" val="0"/>
              </a:ext>
            </a:extLst>
          </a:blip>
          <a:srcRect t="65757"/>
          <a:stretch/>
        </p:blipFill>
        <p:spPr>
          <a:xfrm rot="19107961">
            <a:off x="11836023" y="5905473"/>
            <a:ext cx="1267169" cy="260350"/>
          </a:xfrm>
          <a:prstGeom prst="rect">
            <a:avLst/>
          </a:prstGeom>
        </p:spPr>
      </p:pic>
      <p:pic>
        <p:nvPicPr>
          <p:cNvPr id="25" name="Picture 24"/>
          <p:cNvPicPr>
            <a:picLocks noChangeAspect="1"/>
          </p:cNvPicPr>
          <p:nvPr userDrawn="1"/>
        </p:nvPicPr>
        <p:blipFill rotWithShape="1">
          <a:blip r:embed="rId23" cstate="print">
            <a:duotone>
              <a:schemeClr val="bg2">
                <a:shade val="45000"/>
                <a:satMod val="135000"/>
              </a:schemeClr>
              <a:prstClr val="white"/>
            </a:duotone>
            <a:extLst>
              <a:ext uri="{28A0092B-C50C-407E-A947-70E740481C1C}">
                <a14:useLocalDpi xmlns:a14="http://schemas.microsoft.com/office/drawing/2010/main" val="0"/>
              </a:ext>
            </a:extLst>
          </a:blip>
          <a:srcRect b="59845"/>
          <a:stretch/>
        </p:blipFill>
        <p:spPr>
          <a:xfrm rot="18848421">
            <a:off x="10836177" y="6417254"/>
            <a:ext cx="1267169" cy="305298"/>
          </a:xfrm>
          <a:prstGeom prst="rect">
            <a:avLst/>
          </a:prstGeom>
        </p:spPr>
      </p:pic>
      <p:pic>
        <p:nvPicPr>
          <p:cNvPr id="26" name="Picture 25"/>
          <p:cNvPicPr>
            <a:picLocks noChangeAspect="1"/>
          </p:cNvPicPr>
          <p:nvPr userDrawn="1"/>
        </p:nvPicPr>
        <p:blipFill rotWithShape="1">
          <a:blip r:embed="rId23" cstate="print">
            <a:duotone>
              <a:schemeClr val="bg2">
                <a:shade val="45000"/>
                <a:satMod val="135000"/>
              </a:schemeClr>
              <a:prstClr val="white"/>
            </a:duotone>
            <a:extLst>
              <a:ext uri="{28A0092B-C50C-407E-A947-70E740481C1C}">
                <a14:useLocalDpi xmlns:a14="http://schemas.microsoft.com/office/drawing/2010/main" val="0"/>
              </a:ext>
            </a:extLst>
          </a:blip>
          <a:srcRect t="65757"/>
          <a:stretch/>
        </p:blipFill>
        <p:spPr>
          <a:xfrm rot="19107961">
            <a:off x="10997823" y="6559577"/>
            <a:ext cx="1267169" cy="260350"/>
          </a:xfrm>
          <a:prstGeom prst="rect">
            <a:avLst/>
          </a:prstGeom>
        </p:spPr>
      </p:pic>
    </p:spTree>
    <p:extLst>
      <p:ext uri="{BB962C8B-B14F-4D97-AF65-F5344CB8AC3E}">
        <p14:creationId xmlns:p14="http://schemas.microsoft.com/office/powerpoint/2010/main" val="2569408428"/>
      </p:ext>
    </p:extLst>
  </p:cSld>
  <p:clrMap bg1="lt1" tx1="dk1" bg2="lt2" tx2="dk2" accent1="accent1" accent2="accent2" accent3="accent3" accent4="accent4" accent5="accent5" accent6="accent6" hlink="hlink" folHlink="folHlink"/>
  <p:sldLayoutIdLst>
    <p:sldLayoutId id="2147483792" r:id="rId1"/>
    <p:sldLayoutId id="2147483889" r:id="rId2"/>
    <p:sldLayoutId id="2147483793" r:id="rId3"/>
    <p:sldLayoutId id="2147483896" r:id="rId4"/>
    <p:sldLayoutId id="2147483794" r:id="rId5"/>
    <p:sldLayoutId id="2147483866" r:id="rId6"/>
    <p:sldLayoutId id="2147483795" r:id="rId7"/>
    <p:sldLayoutId id="2147483796" r:id="rId8"/>
    <p:sldLayoutId id="2147483797" r:id="rId9"/>
    <p:sldLayoutId id="2147483798" r:id="rId10"/>
    <p:sldLayoutId id="2147483862" r:id="rId11"/>
    <p:sldLayoutId id="2147483863" r:id="rId12"/>
    <p:sldLayoutId id="2147483799" r:id="rId13"/>
    <p:sldLayoutId id="2147483800" r:id="rId14"/>
    <p:sldLayoutId id="2147483882" r:id="rId15"/>
  </p:sldLayoutIdLst>
  <p:timing>
    <p:tnLst>
      <p:par>
        <p:cTn id="1" dur="indefinite" restart="never" nodeType="tmRoot"/>
      </p:par>
    </p:tnLst>
  </p:timing>
  <p:hf hdr="0" ftr="0" dt="0"/>
  <p:txStyles>
    <p:titleStyle>
      <a:lvl1pPr algn="l" rtl="0" eaLnBrk="1" fontAlgn="base" hangingPunct="1">
        <a:spcBef>
          <a:spcPct val="0"/>
        </a:spcBef>
        <a:spcAft>
          <a:spcPct val="0"/>
        </a:spcAft>
        <a:defRPr kumimoji="1" lang="en-US" sz="3200" b="0" spc="20" baseline="0" smtClean="0">
          <a:solidFill>
            <a:schemeClr val="accent1"/>
          </a:solidFill>
          <a:effectLst>
            <a:outerShdw blurRad="38100" dist="38100" dir="2700000" algn="tl">
              <a:srgbClr val="000000">
                <a:alpha val="43137"/>
              </a:srgbClr>
            </a:outerShdw>
          </a:effectLst>
          <a:latin typeface="+mj-lt"/>
          <a:ea typeface="+mj-ea"/>
          <a:cs typeface="+mj-cs"/>
        </a:defRPr>
      </a:lvl1pPr>
      <a:lvl2pPr algn="l" rtl="0" eaLnBrk="1" fontAlgn="base" hangingPunct="1">
        <a:spcBef>
          <a:spcPct val="0"/>
        </a:spcBef>
        <a:spcAft>
          <a:spcPct val="0"/>
        </a:spcAft>
        <a:defRPr kumimoji="1" sz="4000">
          <a:solidFill>
            <a:schemeClr val="tx2"/>
          </a:solidFill>
          <a:latin typeface="Arial Black" pitchFamily="34" charset="0"/>
        </a:defRPr>
      </a:lvl2pPr>
      <a:lvl3pPr algn="l" rtl="0" eaLnBrk="1" fontAlgn="base" hangingPunct="1">
        <a:spcBef>
          <a:spcPct val="0"/>
        </a:spcBef>
        <a:spcAft>
          <a:spcPct val="0"/>
        </a:spcAft>
        <a:defRPr kumimoji="1" sz="4000">
          <a:solidFill>
            <a:schemeClr val="tx2"/>
          </a:solidFill>
          <a:latin typeface="Arial Black" pitchFamily="34" charset="0"/>
        </a:defRPr>
      </a:lvl3pPr>
      <a:lvl4pPr algn="l" rtl="0" eaLnBrk="1" fontAlgn="base" hangingPunct="1">
        <a:spcBef>
          <a:spcPct val="0"/>
        </a:spcBef>
        <a:spcAft>
          <a:spcPct val="0"/>
        </a:spcAft>
        <a:defRPr kumimoji="1" sz="4000">
          <a:solidFill>
            <a:schemeClr val="tx2"/>
          </a:solidFill>
          <a:latin typeface="Arial Black" pitchFamily="34" charset="0"/>
        </a:defRPr>
      </a:lvl4pPr>
      <a:lvl5pPr algn="l" rtl="0" eaLnBrk="1" fontAlgn="base" hangingPunct="1">
        <a:spcBef>
          <a:spcPct val="0"/>
        </a:spcBef>
        <a:spcAft>
          <a:spcPct val="0"/>
        </a:spcAft>
        <a:defRPr kumimoji="1" sz="4000">
          <a:solidFill>
            <a:schemeClr val="tx2"/>
          </a:solidFill>
          <a:latin typeface="Arial Black" pitchFamily="34" charset="0"/>
        </a:defRPr>
      </a:lvl5pPr>
      <a:lvl6pPr marL="457200" algn="l" rtl="0" eaLnBrk="1" fontAlgn="base" hangingPunct="1">
        <a:spcBef>
          <a:spcPct val="0"/>
        </a:spcBef>
        <a:spcAft>
          <a:spcPct val="0"/>
        </a:spcAft>
        <a:defRPr kumimoji="1" sz="4000">
          <a:solidFill>
            <a:schemeClr val="tx2"/>
          </a:solidFill>
          <a:latin typeface="Arial Black" pitchFamily="34" charset="0"/>
        </a:defRPr>
      </a:lvl6pPr>
      <a:lvl7pPr marL="914400" algn="l" rtl="0" eaLnBrk="1" fontAlgn="base" hangingPunct="1">
        <a:spcBef>
          <a:spcPct val="0"/>
        </a:spcBef>
        <a:spcAft>
          <a:spcPct val="0"/>
        </a:spcAft>
        <a:defRPr kumimoji="1" sz="4000">
          <a:solidFill>
            <a:schemeClr val="tx2"/>
          </a:solidFill>
          <a:latin typeface="Arial Black" pitchFamily="34" charset="0"/>
        </a:defRPr>
      </a:lvl7pPr>
      <a:lvl8pPr marL="1371600" algn="l" rtl="0" eaLnBrk="1" fontAlgn="base" hangingPunct="1">
        <a:spcBef>
          <a:spcPct val="0"/>
        </a:spcBef>
        <a:spcAft>
          <a:spcPct val="0"/>
        </a:spcAft>
        <a:defRPr kumimoji="1" sz="4000">
          <a:solidFill>
            <a:schemeClr val="tx2"/>
          </a:solidFill>
          <a:latin typeface="Arial Black" pitchFamily="34" charset="0"/>
        </a:defRPr>
      </a:lvl8pPr>
      <a:lvl9pPr marL="1828800" algn="l" rtl="0" eaLnBrk="1" fontAlgn="base" hangingPunct="1">
        <a:spcBef>
          <a:spcPct val="0"/>
        </a:spcBef>
        <a:spcAft>
          <a:spcPct val="0"/>
        </a:spcAft>
        <a:defRPr kumimoji="1" sz="4000">
          <a:solidFill>
            <a:schemeClr val="tx2"/>
          </a:solidFill>
          <a:latin typeface="Arial Black" pitchFamily="34" charset="0"/>
        </a:defRPr>
      </a:lvl9pPr>
    </p:titleStyle>
    <p:bodyStyle>
      <a:lvl1pPr marL="342900" indent="-342900" algn="l" rtl="0" eaLnBrk="1" fontAlgn="base" hangingPunct="1">
        <a:spcBef>
          <a:spcPct val="20000"/>
        </a:spcBef>
        <a:spcAft>
          <a:spcPct val="0"/>
        </a:spcAft>
        <a:buClr>
          <a:schemeClr val="accent1"/>
        </a:buClr>
        <a:buFont typeface="Monotype Sorts" pitchFamily="2" charset="2"/>
        <a:buChar char=""/>
        <a:defRPr kumimoji="1" sz="2400" spc="30" baseline="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4"/>
        </a:buClr>
        <a:buSzPct val="80000"/>
        <a:buFont typeface="Monotype Sorts" pitchFamily="2" charset="2"/>
        <a:buChar char=""/>
        <a:defRPr kumimoji="1" sz="2000" spc="30" baseline="0">
          <a:solidFill>
            <a:schemeClr val="tx2"/>
          </a:solidFill>
          <a:latin typeface="+mn-lt"/>
        </a:defRPr>
      </a:lvl2pPr>
      <a:lvl3pPr marL="1143000" indent="-228600" algn="l" rtl="0" eaLnBrk="1" fontAlgn="base" hangingPunct="1">
        <a:spcBef>
          <a:spcPct val="20000"/>
        </a:spcBef>
        <a:spcAft>
          <a:spcPct val="0"/>
        </a:spcAft>
        <a:buClr>
          <a:schemeClr val="accent3"/>
        </a:buClr>
        <a:buSzPct val="40000"/>
        <a:buFont typeface="Monotype Sorts" pitchFamily="2" charset="2"/>
        <a:buChar char=""/>
        <a:defRPr kumimoji="1" sz="1800">
          <a:solidFill>
            <a:schemeClr val="tx1"/>
          </a:solidFill>
          <a:latin typeface="+mn-lt"/>
        </a:defRPr>
      </a:lvl3pPr>
      <a:lvl4pPr marL="1600200" indent="-228600" algn="l" rtl="0" eaLnBrk="1" fontAlgn="base" hangingPunct="1">
        <a:spcBef>
          <a:spcPct val="20000"/>
        </a:spcBef>
        <a:spcAft>
          <a:spcPct val="0"/>
        </a:spcAft>
        <a:buClr>
          <a:schemeClr val="accent2"/>
        </a:buClr>
        <a:buChar char="•"/>
        <a:defRPr kumimoji="1" sz="1600">
          <a:solidFill>
            <a:schemeClr val="tx1"/>
          </a:solidFill>
          <a:latin typeface="+mn-lt"/>
        </a:defRPr>
      </a:lvl4pPr>
      <a:lvl5pPr marL="2057400" indent="-228600" algn="l" rtl="0" eaLnBrk="1" fontAlgn="base" hangingPunct="1">
        <a:spcBef>
          <a:spcPct val="20000"/>
        </a:spcBef>
        <a:spcAft>
          <a:spcPct val="0"/>
        </a:spcAft>
        <a:buClr>
          <a:schemeClr val="accent2"/>
        </a:buClr>
        <a:buChar char="–"/>
        <a:defRPr kumimoji="1" sz="1600">
          <a:solidFill>
            <a:schemeClr val="tx1"/>
          </a:solidFill>
          <a:latin typeface="+mn-lt"/>
        </a:defRPr>
      </a:lvl5pPr>
      <a:lvl6pPr marL="2514600" indent="-228600" algn="l" rtl="0" eaLnBrk="1" fontAlgn="base" hangingPunct="1">
        <a:spcBef>
          <a:spcPct val="20000"/>
        </a:spcBef>
        <a:spcAft>
          <a:spcPct val="0"/>
        </a:spcAft>
        <a:buClr>
          <a:schemeClr val="accent2"/>
        </a:buClr>
        <a:buChar char="–"/>
        <a:defRPr kumimoji="1" sz="2000">
          <a:solidFill>
            <a:schemeClr val="tx1"/>
          </a:solidFill>
          <a:latin typeface="+mn-lt"/>
        </a:defRPr>
      </a:lvl6pPr>
      <a:lvl7pPr marL="2971800" indent="-228600" algn="l" rtl="0" eaLnBrk="1" fontAlgn="base" hangingPunct="1">
        <a:spcBef>
          <a:spcPct val="20000"/>
        </a:spcBef>
        <a:spcAft>
          <a:spcPct val="0"/>
        </a:spcAft>
        <a:buClr>
          <a:schemeClr val="accent2"/>
        </a:buClr>
        <a:buChar char="–"/>
        <a:defRPr kumimoji="1" sz="2000">
          <a:solidFill>
            <a:schemeClr val="tx1"/>
          </a:solidFill>
          <a:latin typeface="+mn-lt"/>
        </a:defRPr>
      </a:lvl7pPr>
      <a:lvl8pPr marL="3429000" indent="-228600" algn="l" rtl="0" eaLnBrk="1" fontAlgn="base" hangingPunct="1">
        <a:spcBef>
          <a:spcPct val="20000"/>
        </a:spcBef>
        <a:spcAft>
          <a:spcPct val="0"/>
        </a:spcAft>
        <a:buClr>
          <a:schemeClr val="accent2"/>
        </a:buClr>
        <a:buChar char="–"/>
        <a:defRPr kumimoji="1" sz="2000">
          <a:solidFill>
            <a:schemeClr val="tx1"/>
          </a:solidFill>
          <a:latin typeface="+mn-lt"/>
        </a:defRPr>
      </a:lvl8pPr>
      <a:lvl9pPr marL="3886200" indent="-228600" algn="l" rtl="0" eaLnBrk="1" fontAlgn="base" hangingPunct="1">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50000" b="-50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6" cstate="print">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tretch>
            <a:fillRect/>
          </a:stretch>
        </p:blipFill>
        <p:spPr>
          <a:xfrm>
            <a:off x="-13917" y="652877"/>
            <a:ext cx="12192000" cy="6215063"/>
          </a:xfrm>
          <a:prstGeom prst="rect">
            <a:avLst/>
          </a:prstGeom>
        </p:spPr>
      </p:pic>
      <p:pic>
        <p:nvPicPr>
          <p:cNvPr id="8" name="Picture 7"/>
          <p:cNvPicPr>
            <a:picLocks noChangeAspect="1"/>
          </p:cNvPicPr>
          <p:nvPr userDrawn="1"/>
        </p:nvPicPr>
        <p:blipFill rotWithShape="1">
          <a:blip r:embed="rId18">
            <a:extLst>
              <a:ext uri="{28A0092B-C50C-407E-A947-70E740481C1C}">
                <a14:useLocalDpi xmlns:a14="http://schemas.microsoft.com/office/drawing/2010/main" val="0"/>
              </a:ext>
            </a:extLst>
          </a:blip>
          <a:srcRect l="39" t="7551" r="-39" b="-612"/>
          <a:stretch/>
        </p:blipFill>
        <p:spPr>
          <a:xfrm>
            <a:off x="-9144" y="1097280"/>
            <a:ext cx="12192000" cy="1042416"/>
          </a:xfrm>
          <a:prstGeom prst="rect">
            <a:avLst/>
          </a:prstGeom>
        </p:spPr>
      </p:pic>
      <p:sp>
        <p:nvSpPr>
          <p:cNvPr id="41986" name="Rectangle 2"/>
          <p:cNvSpPr>
            <a:spLocks noGrp="1" noChangeArrowheads="1"/>
          </p:cNvSpPr>
          <p:nvPr>
            <p:ph type="title"/>
          </p:nvPr>
        </p:nvSpPr>
        <p:spPr bwMode="auto">
          <a:xfrm>
            <a:off x="541867" y="120596"/>
            <a:ext cx="10329333" cy="51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3" name="Flowchart: Process 2"/>
          <p:cNvSpPr/>
          <p:nvPr userDrawn="1"/>
        </p:nvSpPr>
        <p:spPr bwMode="auto">
          <a:xfrm>
            <a:off x="381000" y="1524000"/>
            <a:ext cx="11430000" cy="5486400"/>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41987" name="Rectangle 3"/>
          <p:cNvSpPr>
            <a:spLocks noGrp="1" noChangeArrowheads="1"/>
          </p:cNvSpPr>
          <p:nvPr>
            <p:ph type="body" idx="1"/>
          </p:nvPr>
        </p:nvSpPr>
        <p:spPr bwMode="auto">
          <a:xfrm>
            <a:off x="609600" y="1676400"/>
            <a:ext cx="10972800"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2" name="Picture 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485120" y="196796"/>
            <a:ext cx="1524000" cy="952500"/>
          </a:xfrm>
          <a:prstGeom prst="rect">
            <a:avLst/>
          </a:prstGeom>
        </p:spPr>
      </p:pic>
      <p:pic>
        <p:nvPicPr>
          <p:cNvPr id="11" name="Picture 10"/>
          <p:cNvPicPr>
            <a:picLocks noChangeAspect="1"/>
          </p:cNvPicPr>
          <p:nvPr userDrawn="1"/>
        </p:nvPicPr>
        <p:blipFill>
          <a:blip r:embed="rId2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1990" name="Rectangle 6"/>
          <p:cNvSpPr>
            <a:spLocks noGrp="1" noChangeArrowheads="1"/>
          </p:cNvSpPr>
          <p:nvPr>
            <p:ph type="sldNum" sz="quarter" idx="4"/>
          </p:nvPr>
        </p:nvSpPr>
        <p:spPr bwMode="auto">
          <a:xfrm>
            <a:off x="0" y="6248400"/>
            <a:ext cx="1240189"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b="1">
                <a:solidFill>
                  <a:schemeClr val="bg1"/>
                </a:solidFill>
                <a:effectLst/>
                <a:latin typeface="Arial" charset="0"/>
              </a:defRPr>
            </a:lvl1pPr>
          </a:lstStyle>
          <a:p>
            <a:fld id="{E54FDF46-4A52-4F2B-8DF0-BB4C40E65B4E}" type="slidenum">
              <a:rPr lang="en-US" smtClean="0"/>
              <a:pPr/>
              <a:t>‹#›</a:t>
            </a:fld>
            <a:endParaRPr lang="en-US" dirty="0"/>
          </a:p>
        </p:txBody>
      </p:sp>
      <p:pic>
        <p:nvPicPr>
          <p:cNvPr id="17" name="Picture 16"/>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t="57914" r="47495"/>
          <a:stretch/>
        </p:blipFill>
        <p:spPr>
          <a:xfrm rot="1910799">
            <a:off x="-214081" y="5860615"/>
            <a:ext cx="670229" cy="322342"/>
          </a:xfrm>
          <a:prstGeom prst="rect">
            <a:avLst/>
          </a:prstGeom>
        </p:spPr>
      </p:pic>
      <p:pic>
        <p:nvPicPr>
          <p:cNvPr id="18" name="Picture 17"/>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l="48883" b="59039"/>
          <a:stretch/>
        </p:blipFill>
        <p:spPr>
          <a:xfrm rot="1910799">
            <a:off x="375313" y="5919490"/>
            <a:ext cx="652518" cy="313723"/>
          </a:xfrm>
          <a:prstGeom prst="rect">
            <a:avLst/>
          </a:prstGeom>
        </p:spPr>
      </p:pic>
      <p:pic>
        <p:nvPicPr>
          <p:cNvPr id="19" name="Picture 18"/>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t="57914" r="47495"/>
          <a:stretch/>
        </p:blipFill>
        <p:spPr>
          <a:xfrm rot="2275676">
            <a:off x="709749" y="6650563"/>
            <a:ext cx="670229" cy="322342"/>
          </a:xfrm>
          <a:prstGeom prst="rect">
            <a:avLst/>
          </a:prstGeom>
        </p:spPr>
      </p:pic>
      <p:pic>
        <p:nvPicPr>
          <p:cNvPr id="27" name="Picture 26"/>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l="48883" b="59039"/>
          <a:stretch/>
        </p:blipFill>
        <p:spPr>
          <a:xfrm rot="2275676">
            <a:off x="1205363" y="6703500"/>
            <a:ext cx="652518" cy="313723"/>
          </a:xfrm>
          <a:prstGeom prst="rect">
            <a:avLst/>
          </a:prstGeom>
        </p:spPr>
      </p:pic>
      <p:pic>
        <p:nvPicPr>
          <p:cNvPr id="28" name="Picture 27"/>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t="57914" r="47495"/>
          <a:stretch/>
        </p:blipFill>
        <p:spPr>
          <a:xfrm rot="18976941">
            <a:off x="11048380" y="6714339"/>
            <a:ext cx="670229" cy="322342"/>
          </a:xfrm>
          <a:prstGeom prst="rect">
            <a:avLst/>
          </a:prstGeom>
        </p:spPr>
      </p:pic>
      <p:pic>
        <p:nvPicPr>
          <p:cNvPr id="29" name="Picture 28"/>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l="48883" b="59039"/>
          <a:stretch/>
        </p:blipFill>
        <p:spPr>
          <a:xfrm rot="18976941">
            <a:off x="11369128" y="6209886"/>
            <a:ext cx="652518" cy="313723"/>
          </a:xfrm>
          <a:prstGeom prst="rect">
            <a:avLst/>
          </a:prstGeom>
        </p:spPr>
      </p:pic>
      <p:pic>
        <p:nvPicPr>
          <p:cNvPr id="30" name="Picture 29"/>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t="57914" r="47495"/>
          <a:stretch/>
        </p:blipFill>
        <p:spPr>
          <a:xfrm rot="19341818">
            <a:off x="11763483" y="6135960"/>
            <a:ext cx="670229" cy="322342"/>
          </a:xfrm>
          <a:prstGeom prst="rect">
            <a:avLst/>
          </a:prstGeom>
        </p:spPr>
      </p:pic>
    </p:spTree>
    <p:extLst>
      <p:ext uri="{BB962C8B-B14F-4D97-AF65-F5344CB8AC3E}">
        <p14:creationId xmlns:p14="http://schemas.microsoft.com/office/powerpoint/2010/main" val="4114348806"/>
      </p:ext>
    </p:extLst>
  </p:cSld>
  <p:clrMap bg1="lt1" tx1="dk1" bg2="lt2" tx2="dk2" accent1="accent1" accent2="accent2" accent3="accent3" accent4="accent4" accent5="accent5" accent6="accent6" hlink="hlink" folHlink="folHlink"/>
  <p:sldLayoutIdLst>
    <p:sldLayoutId id="2147483802" r:id="rId1"/>
    <p:sldLayoutId id="2147483890" r:id="rId2"/>
    <p:sldLayoutId id="2147483803" r:id="rId3"/>
    <p:sldLayoutId id="2147483804" r:id="rId4"/>
    <p:sldLayoutId id="2147483864" r:id="rId5"/>
    <p:sldLayoutId id="2147483805" r:id="rId6"/>
    <p:sldLayoutId id="2147483806" r:id="rId7"/>
    <p:sldLayoutId id="2147483807" r:id="rId8"/>
    <p:sldLayoutId id="2147483872" r:id="rId9"/>
    <p:sldLayoutId id="2147483808" r:id="rId10"/>
    <p:sldLayoutId id="2147483809" r:id="rId11"/>
    <p:sldLayoutId id="2147483810" r:id="rId12"/>
    <p:sldLayoutId id="2147483884" r:id="rId13"/>
  </p:sldLayoutIdLst>
  <p:timing>
    <p:tnLst>
      <p:par>
        <p:cTn id="1" dur="indefinite" restart="never" nodeType="tmRoot"/>
      </p:par>
    </p:tnLst>
  </p:timing>
  <p:hf hdr="0" ftr="0" dt="0"/>
  <p:txStyles>
    <p:titleStyle>
      <a:lvl1pPr algn="l" rtl="0" eaLnBrk="1" fontAlgn="base" hangingPunct="1">
        <a:spcBef>
          <a:spcPct val="0"/>
        </a:spcBef>
        <a:spcAft>
          <a:spcPct val="0"/>
        </a:spcAft>
        <a:defRPr kumimoji="1" lang="en-US" sz="3200" b="0" spc="20" baseline="0" smtClean="0">
          <a:solidFill>
            <a:schemeClr val="accent1"/>
          </a:solidFill>
          <a:effectLst>
            <a:outerShdw blurRad="38100" dist="38100" dir="2700000" algn="tl">
              <a:srgbClr val="000000">
                <a:alpha val="43137"/>
              </a:srgbClr>
            </a:outerShdw>
          </a:effectLst>
          <a:latin typeface="+mj-lt"/>
          <a:ea typeface="+mj-ea"/>
          <a:cs typeface="+mj-cs"/>
        </a:defRPr>
      </a:lvl1pPr>
      <a:lvl2pPr algn="l" rtl="0" eaLnBrk="1" fontAlgn="base" hangingPunct="1">
        <a:spcBef>
          <a:spcPct val="0"/>
        </a:spcBef>
        <a:spcAft>
          <a:spcPct val="0"/>
        </a:spcAft>
        <a:defRPr kumimoji="1" sz="4000">
          <a:solidFill>
            <a:schemeClr val="tx2"/>
          </a:solidFill>
          <a:latin typeface="Arial Black" pitchFamily="34" charset="0"/>
        </a:defRPr>
      </a:lvl2pPr>
      <a:lvl3pPr algn="l" rtl="0" eaLnBrk="1" fontAlgn="base" hangingPunct="1">
        <a:spcBef>
          <a:spcPct val="0"/>
        </a:spcBef>
        <a:spcAft>
          <a:spcPct val="0"/>
        </a:spcAft>
        <a:defRPr kumimoji="1" sz="4000">
          <a:solidFill>
            <a:schemeClr val="tx2"/>
          </a:solidFill>
          <a:latin typeface="Arial Black" pitchFamily="34" charset="0"/>
        </a:defRPr>
      </a:lvl3pPr>
      <a:lvl4pPr algn="l" rtl="0" eaLnBrk="1" fontAlgn="base" hangingPunct="1">
        <a:spcBef>
          <a:spcPct val="0"/>
        </a:spcBef>
        <a:spcAft>
          <a:spcPct val="0"/>
        </a:spcAft>
        <a:defRPr kumimoji="1" sz="4000">
          <a:solidFill>
            <a:schemeClr val="tx2"/>
          </a:solidFill>
          <a:latin typeface="Arial Black" pitchFamily="34" charset="0"/>
        </a:defRPr>
      </a:lvl4pPr>
      <a:lvl5pPr algn="l" rtl="0" eaLnBrk="1" fontAlgn="base" hangingPunct="1">
        <a:spcBef>
          <a:spcPct val="0"/>
        </a:spcBef>
        <a:spcAft>
          <a:spcPct val="0"/>
        </a:spcAft>
        <a:defRPr kumimoji="1" sz="4000">
          <a:solidFill>
            <a:schemeClr val="tx2"/>
          </a:solidFill>
          <a:latin typeface="Arial Black" pitchFamily="34" charset="0"/>
        </a:defRPr>
      </a:lvl5pPr>
      <a:lvl6pPr marL="457200" algn="l" rtl="0" eaLnBrk="1" fontAlgn="base" hangingPunct="1">
        <a:spcBef>
          <a:spcPct val="0"/>
        </a:spcBef>
        <a:spcAft>
          <a:spcPct val="0"/>
        </a:spcAft>
        <a:defRPr kumimoji="1" sz="4000">
          <a:solidFill>
            <a:schemeClr val="tx2"/>
          </a:solidFill>
          <a:latin typeface="Arial Black" pitchFamily="34" charset="0"/>
        </a:defRPr>
      </a:lvl6pPr>
      <a:lvl7pPr marL="914400" algn="l" rtl="0" eaLnBrk="1" fontAlgn="base" hangingPunct="1">
        <a:spcBef>
          <a:spcPct val="0"/>
        </a:spcBef>
        <a:spcAft>
          <a:spcPct val="0"/>
        </a:spcAft>
        <a:defRPr kumimoji="1" sz="4000">
          <a:solidFill>
            <a:schemeClr val="tx2"/>
          </a:solidFill>
          <a:latin typeface="Arial Black" pitchFamily="34" charset="0"/>
        </a:defRPr>
      </a:lvl7pPr>
      <a:lvl8pPr marL="1371600" algn="l" rtl="0" eaLnBrk="1" fontAlgn="base" hangingPunct="1">
        <a:spcBef>
          <a:spcPct val="0"/>
        </a:spcBef>
        <a:spcAft>
          <a:spcPct val="0"/>
        </a:spcAft>
        <a:defRPr kumimoji="1" sz="4000">
          <a:solidFill>
            <a:schemeClr val="tx2"/>
          </a:solidFill>
          <a:latin typeface="Arial Black" pitchFamily="34" charset="0"/>
        </a:defRPr>
      </a:lvl8pPr>
      <a:lvl9pPr marL="1828800" algn="l" rtl="0" eaLnBrk="1" fontAlgn="base" hangingPunct="1">
        <a:spcBef>
          <a:spcPct val="0"/>
        </a:spcBef>
        <a:spcAft>
          <a:spcPct val="0"/>
        </a:spcAft>
        <a:defRPr kumimoji="1" sz="4000">
          <a:solidFill>
            <a:schemeClr val="tx2"/>
          </a:solidFill>
          <a:latin typeface="Arial Black" pitchFamily="34" charset="0"/>
        </a:defRPr>
      </a:lvl9pPr>
    </p:titleStyle>
    <p:bodyStyle>
      <a:lvl1pPr marL="342900" indent="-342900" algn="l" rtl="0" eaLnBrk="1" fontAlgn="base" hangingPunct="1">
        <a:spcBef>
          <a:spcPct val="20000"/>
        </a:spcBef>
        <a:spcAft>
          <a:spcPct val="0"/>
        </a:spcAft>
        <a:buClr>
          <a:schemeClr val="accent1"/>
        </a:buClr>
        <a:buFont typeface="Monotype Sorts" pitchFamily="2" charset="2"/>
        <a:buChar char=""/>
        <a:defRPr kumimoji="1" sz="2400" spc="30" baseline="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Monotype Sorts" pitchFamily="2" charset="2"/>
        <a:buChar char=""/>
        <a:defRPr kumimoji="1" sz="2000" spc="30" baseline="0">
          <a:solidFill>
            <a:schemeClr val="tx2"/>
          </a:solidFill>
          <a:latin typeface="+mn-lt"/>
        </a:defRPr>
      </a:lvl2pPr>
      <a:lvl3pPr marL="1143000" indent="-228600" algn="l" rtl="0" eaLnBrk="1" fontAlgn="base" hangingPunct="1">
        <a:spcBef>
          <a:spcPct val="20000"/>
        </a:spcBef>
        <a:spcAft>
          <a:spcPct val="0"/>
        </a:spcAft>
        <a:buClr>
          <a:schemeClr val="accent3"/>
        </a:buClr>
        <a:buSzPct val="40000"/>
        <a:buFont typeface="Monotype Sorts" pitchFamily="2" charset="2"/>
        <a:buChar char=""/>
        <a:defRPr kumimoji="1" sz="1800">
          <a:solidFill>
            <a:schemeClr val="tx1"/>
          </a:solidFill>
          <a:latin typeface="+mn-lt"/>
        </a:defRPr>
      </a:lvl3pPr>
      <a:lvl4pPr marL="1600200" indent="-228600" algn="l" rtl="0" eaLnBrk="1" fontAlgn="base" hangingPunct="1">
        <a:spcBef>
          <a:spcPct val="20000"/>
        </a:spcBef>
        <a:spcAft>
          <a:spcPct val="0"/>
        </a:spcAft>
        <a:buClr>
          <a:schemeClr val="accent2"/>
        </a:buClr>
        <a:buChar char="•"/>
        <a:defRPr kumimoji="1" sz="1600">
          <a:solidFill>
            <a:schemeClr val="tx1"/>
          </a:solidFill>
          <a:latin typeface="+mn-lt"/>
        </a:defRPr>
      </a:lvl4pPr>
      <a:lvl5pPr marL="2057400" indent="-228600" algn="l" rtl="0" eaLnBrk="1" fontAlgn="base" hangingPunct="1">
        <a:spcBef>
          <a:spcPct val="20000"/>
        </a:spcBef>
        <a:spcAft>
          <a:spcPct val="0"/>
        </a:spcAft>
        <a:buClr>
          <a:schemeClr val="accent2"/>
        </a:buClr>
        <a:buChar char="–"/>
        <a:defRPr kumimoji="1" sz="1600">
          <a:solidFill>
            <a:schemeClr val="tx1"/>
          </a:solidFill>
          <a:latin typeface="+mn-lt"/>
        </a:defRPr>
      </a:lvl5pPr>
      <a:lvl6pPr marL="2514600" indent="-228600" algn="l" rtl="0" eaLnBrk="1" fontAlgn="base" hangingPunct="1">
        <a:spcBef>
          <a:spcPct val="20000"/>
        </a:spcBef>
        <a:spcAft>
          <a:spcPct val="0"/>
        </a:spcAft>
        <a:buClr>
          <a:schemeClr val="accent2"/>
        </a:buClr>
        <a:buChar char="–"/>
        <a:defRPr kumimoji="1" sz="2000">
          <a:solidFill>
            <a:schemeClr val="tx1"/>
          </a:solidFill>
          <a:latin typeface="+mn-lt"/>
        </a:defRPr>
      </a:lvl6pPr>
      <a:lvl7pPr marL="2971800" indent="-228600" algn="l" rtl="0" eaLnBrk="1" fontAlgn="base" hangingPunct="1">
        <a:spcBef>
          <a:spcPct val="20000"/>
        </a:spcBef>
        <a:spcAft>
          <a:spcPct val="0"/>
        </a:spcAft>
        <a:buClr>
          <a:schemeClr val="accent2"/>
        </a:buClr>
        <a:buChar char="–"/>
        <a:defRPr kumimoji="1" sz="2000">
          <a:solidFill>
            <a:schemeClr val="tx1"/>
          </a:solidFill>
          <a:latin typeface="+mn-lt"/>
        </a:defRPr>
      </a:lvl7pPr>
      <a:lvl8pPr marL="3429000" indent="-228600" algn="l" rtl="0" eaLnBrk="1" fontAlgn="base" hangingPunct="1">
        <a:spcBef>
          <a:spcPct val="20000"/>
        </a:spcBef>
        <a:spcAft>
          <a:spcPct val="0"/>
        </a:spcAft>
        <a:buClr>
          <a:schemeClr val="accent2"/>
        </a:buClr>
        <a:buChar char="–"/>
        <a:defRPr kumimoji="1" sz="2000">
          <a:solidFill>
            <a:schemeClr val="tx1"/>
          </a:solidFill>
          <a:latin typeface="+mn-lt"/>
        </a:defRPr>
      </a:lvl8pPr>
      <a:lvl9pPr marL="3886200" indent="-228600" algn="l" rtl="0" eaLnBrk="1" fontAlgn="base" hangingPunct="1">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50000" b="-50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6" cstate="print">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tretch>
            <a:fillRect/>
          </a:stretch>
        </p:blipFill>
        <p:spPr>
          <a:xfrm>
            <a:off x="-13917" y="652877"/>
            <a:ext cx="12192000" cy="6215063"/>
          </a:xfrm>
          <a:prstGeom prst="rect">
            <a:avLst/>
          </a:prstGeom>
        </p:spPr>
      </p:pic>
      <p:pic>
        <p:nvPicPr>
          <p:cNvPr id="8" name="Picture 7"/>
          <p:cNvPicPr>
            <a:picLocks noChangeAspect="1"/>
          </p:cNvPicPr>
          <p:nvPr userDrawn="1"/>
        </p:nvPicPr>
        <p:blipFill rotWithShape="1">
          <a:blip r:embed="rId18">
            <a:extLst>
              <a:ext uri="{28A0092B-C50C-407E-A947-70E740481C1C}">
                <a14:useLocalDpi xmlns:a14="http://schemas.microsoft.com/office/drawing/2010/main" val="0"/>
              </a:ext>
            </a:extLst>
          </a:blip>
          <a:srcRect t="7483" b="-544"/>
          <a:stretch/>
        </p:blipFill>
        <p:spPr>
          <a:xfrm>
            <a:off x="-9144" y="1097280"/>
            <a:ext cx="12192000" cy="1042416"/>
          </a:xfrm>
          <a:prstGeom prst="rect">
            <a:avLst/>
          </a:prstGeom>
        </p:spPr>
      </p:pic>
      <p:sp>
        <p:nvSpPr>
          <p:cNvPr id="41986" name="Rectangle 2"/>
          <p:cNvSpPr>
            <a:spLocks noGrp="1" noChangeArrowheads="1"/>
          </p:cNvSpPr>
          <p:nvPr>
            <p:ph type="title"/>
          </p:nvPr>
        </p:nvSpPr>
        <p:spPr bwMode="auto">
          <a:xfrm>
            <a:off x="541867" y="120596"/>
            <a:ext cx="10329333" cy="51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3" name="Flowchart: Process 2"/>
          <p:cNvSpPr/>
          <p:nvPr userDrawn="1"/>
        </p:nvSpPr>
        <p:spPr bwMode="auto">
          <a:xfrm>
            <a:off x="381000" y="1524000"/>
            <a:ext cx="11430000" cy="5486400"/>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41987" name="Rectangle 3"/>
          <p:cNvSpPr>
            <a:spLocks noGrp="1" noChangeArrowheads="1"/>
          </p:cNvSpPr>
          <p:nvPr>
            <p:ph type="body" idx="1"/>
          </p:nvPr>
        </p:nvSpPr>
        <p:spPr bwMode="auto">
          <a:xfrm>
            <a:off x="609600" y="1676400"/>
            <a:ext cx="10972800"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2" name="Picture 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485120" y="196796"/>
            <a:ext cx="1524000" cy="952500"/>
          </a:xfrm>
          <a:prstGeom prst="rect">
            <a:avLst/>
          </a:prstGeom>
        </p:spPr>
      </p:pic>
      <p:pic>
        <p:nvPicPr>
          <p:cNvPr id="11" name="Picture 10"/>
          <p:cNvPicPr>
            <a:picLocks noChangeAspect="1"/>
          </p:cNvPicPr>
          <p:nvPr userDrawn="1"/>
        </p:nvPicPr>
        <p:blipFill>
          <a:blip r:embed="rId2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1990" name="Rectangle 6"/>
          <p:cNvSpPr>
            <a:spLocks noGrp="1" noChangeArrowheads="1"/>
          </p:cNvSpPr>
          <p:nvPr>
            <p:ph type="sldNum" sz="quarter" idx="4"/>
          </p:nvPr>
        </p:nvSpPr>
        <p:spPr bwMode="auto">
          <a:xfrm>
            <a:off x="0" y="6248400"/>
            <a:ext cx="1240189"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b="1">
                <a:solidFill>
                  <a:schemeClr val="bg1"/>
                </a:solidFill>
                <a:effectLst/>
                <a:latin typeface="Arial" charset="0"/>
              </a:defRPr>
            </a:lvl1pPr>
          </a:lstStyle>
          <a:p>
            <a:fld id="{E54FDF46-4A52-4F2B-8DF0-BB4C40E65B4E}" type="slidenum">
              <a:rPr lang="en-US" smtClean="0"/>
              <a:pPr/>
              <a:t>‹#›</a:t>
            </a:fld>
            <a:endParaRPr lang="en-US" dirty="0"/>
          </a:p>
        </p:txBody>
      </p:sp>
      <p:pic>
        <p:nvPicPr>
          <p:cNvPr id="19" name="Picture 18"/>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l="46617" b="61950"/>
          <a:stretch/>
        </p:blipFill>
        <p:spPr>
          <a:xfrm rot="1731674">
            <a:off x="374773" y="5898644"/>
            <a:ext cx="769983" cy="329293"/>
          </a:xfrm>
          <a:prstGeom prst="rect">
            <a:avLst/>
          </a:prstGeom>
        </p:spPr>
      </p:pic>
      <p:pic>
        <p:nvPicPr>
          <p:cNvPr id="27" name="Picture 26"/>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t="55660" r="42686"/>
          <a:stretch/>
        </p:blipFill>
        <p:spPr>
          <a:xfrm rot="2234119">
            <a:off x="-336086" y="5779246"/>
            <a:ext cx="826679" cy="383726"/>
          </a:xfrm>
          <a:prstGeom prst="rect">
            <a:avLst/>
          </a:prstGeom>
        </p:spPr>
      </p:pic>
      <p:pic>
        <p:nvPicPr>
          <p:cNvPr id="28" name="Picture 27"/>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l="46617" b="61950"/>
          <a:stretch/>
        </p:blipFill>
        <p:spPr>
          <a:xfrm rot="2234119">
            <a:off x="1274298" y="6788913"/>
            <a:ext cx="769983" cy="329293"/>
          </a:xfrm>
          <a:prstGeom prst="rect">
            <a:avLst/>
          </a:prstGeom>
        </p:spPr>
      </p:pic>
      <p:pic>
        <p:nvPicPr>
          <p:cNvPr id="29" name="Picture 28"/>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t="55660" r="42686"/>
          <a:stretch/>
        </p:blipFill>
        <p:spPr>
          <a:xfrm rot="2823721">
            <a:off x="608011" y="6642238"/>
            <a:ext cx="826679" cy="383726"/>
          </a:xfrm>
          <a:prstGeom prst="rect">
            <a:avLst/>
          </a:prstGeom>
        </p:spPr>
      </p:pic>
      <p:pic>
        <p:nvPicPr>
          <p:cNvPr id="30" name="Picture 29"/>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l="46617" b="61950"/>
          <a:stretch/>
        </p:blipFill>
        <p:spPr>
          <a:xfrm rot="18346317">
            <a:off x="11327446" y="6187563"/>
            <a:ext cx="769983" cy="329293"/>
          </a:xfrm>
          <a:prstGeom prst="rect">
            <a:avLst/>
          </a:prstGeom>
        </p:spPr>
      </p:pic>
      <p:pic>
        <p:nvPicPr>
          <p:cNvPr id="31" name="Picture 30"/>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t="55660" r="42686"/>
          <a:stretch/>
        </p:blipFill>
        <p:spPr>
          <a:xfrm rot="18685749">
            <a:off x="11098992" y="6722003"/>
            <a:ext cx="826679" cy="383726"/>
          </a:xfrm>
          <a:prstGeom prst="rect">
            <a:avLst/>
          </a:prstGeom>
        </p:spPr>
      </p:pic>
      <p:pic>
        <p:nvPicPr>
          <p:cNvPr id="32" name="Picture 31"/>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t="55660" r="42686"/>
          <a:stretch/>
        </p:blipFill>
        <p:spPr>
          <a:xfrm rot="18874963">
            <a:off x="11837411" y="5982521"/>
            <a:ext cx="826679" cy="383726"/>
          </a:xfrm>
          <a:prstGeom prst="rect">
            <a:avLst/>
          </a:prstGeom>
        </p:spPr>
      </p:pic>
    </p:spTree>
    <p:extLst>
      <p:ext uri="{BB962C8B-B14F-4D97-AF65-F5344CB8AC3E}">
        <p14:creationId xmlns:p14="http://schemas.microsoft.com/office/powerpoint/2010/main" val="95197206"/>
      </p:ext>
    </p:extLst>
  </p:cSld>
  <p:clrMap bg1="lt1" tx1="dk1" bg2="lt2" tx2="dk2" accent1="accent1" accent2="accent2" accent3="accent3" accent4="accent4" accent5="accent5" accent6="accent6" hlink="hlink" folHlink="folHlink"/>
  <p:sldLayoutIdLst>
    <p:sldLayoutId id="2147483812" r:id="rId1"/>
    <p:sldLayoutId id="2147483891" r:id="rId2"/>
    <p:sldLayoutId id="2147483813" r:id="rId3"/>
    <p:sldLayoutId id="2147483814" r:id="rId4"/>
    <p:sldLayoutId id="2147483865" r:id="rId5"/>
    <p:sldLayoutId id="2147483815" r:id="rId6"/>
    <p:sldLayoutId id="2147483816" r:id="rId7"/>
    <p:sldLayoutId id="2147483817" r:id="rId8"/>
    <p:sldLayoutId id="2147483873" r:id="rId9"/>
    <p:sldLayoutId id="2147483818" r:id="rId10"/>
    <p:sldLayoutId id="2147483819" r:id="rId11"/>
    <p:sldLayoutId id="2147483820" r:id="rId12"/>
    <p:sldLayoutId id="2147483886" r:id="rId13"/>
  </p:sldLayoutIdLst>
  <p:timing>
    <p:tnLst>
      <p:par>
        <p:cTn id="1" dur="indefinite" restart="never" nodeType="tmRoot"/>
      </p:par>
    </p:tnLst>
  </p:timing>
  <p:hf hdr="0" ftr="0" dt="0"/>
  <p:txStyles>
    <p:titleStyle>
      <a:lvl1pPr algn="l" rtl="0" eaLnBrk="1" fontAlgn="base" hangingPunct="1">
        <a:spcBef>
          <a:spcPct val="0"/>
        </a:spcBef>
        <a:spcAft>
          <a:spcPct val="0"/>
        </a:spcAft>
        <a:defRPr kumimoji="1" lang="en-US" sz="3200" b="0" spc="20" baseline="0" dirty="0" smtClean="0">
          <a:solidFill>
            <a:schemeClr val="accent1"/>
          </a:solidFill>
          <a:effectLst>
            <a:outerShdw blurRad="38100" dist="38100" dir="2700000" algn="tl">
              <a:srgbClr val="000000">
                <a:alpha val="43137"/>
              </a:srgbClr>
            </a:outerShdw>
          </a:effectLst>
          <a:latin typeface="+mj-lt"/>
          <a:ea typeface="+mj-ea"/>
          <a:cs typeface="+mj-cs"/>
        </a:defRPr>
      </a:lvl1pPr>
      <a:lvl2pPr algn="l" rtl="0" eaLnBrk="1" fontAlgn="base" hangingPunct="1">
        <a:spcBef>
          <a:spcPct val="0"/>
        </a:spcBef>
        <a:spcAft>
          <a:spcPct val="0"/>
        </a:spcAft>
        <a:defRPr kumimoji="1" sz="4000">
          <a:solidFill>
            <a:schemeClr val="tx2"/>
          </a:solidFill>
          <a:latin typeface="Arial Black" pitchFamily="34" charset="0"/>
        </a:defRPr>
      </a:lvl2pPr>
      <a:lvl3pPr algn="l" rtl="0" eaLnBrk="1" fontAlgn="base" hangingPunct="1">
        <a:spcBef>
          <a:spcPct val="0"/>
        </a:spcBef>
        <a:spcAft>
          <a:spcPct val="0"/>
        </a:spcAft>
        <a:defRPr kumimoji="1" sz="4000">
          <a:solidFill>
            <a:schemeClr val="tx2"/>
          </a:solidFill>
          <a:latin typeface="Arial Black" pitchFamily="34" charset="0"/>
        </a:defRPr>
      </a:lvl3pPr>
      <a:lvl4pPr algn="l" rtl="0" eaLnBrk="1" fontAlgn="base" hangingPunct="1">
        <a:spcBef>
          <a:spcPct val="0"/>
        </a:spcBef>
        <a:spcAft>
          <a:spcPct val="0"/>
        </a:spcAft>
        <a:defRPr kumimoji="1" sz="4000">
          <a:solidFill>
            <a:schemeClr val="tx2"/>
          </a:solidFill>
          <a:latin typeface="Arial Black" pitchFamily="34" charset="0"/>
        </a:defRPr>
      </a:lvl4pPr>
      <a:lvl5pPr algn="l" rtl="0" eaLnBrk="1" fontAlgn="base" hangingPunct="1">
        <a:spcBef>
          <a:spcPct val="0"/>
        </a:spcBef>
        <a:spcAft>
          <a:spcPct val="0"/>
        </a:spcAft>
        <a:defRPr kumimoji="1" sz="4000">
          <a:solidFill>
            <a:schemeClr val="tx2"/>
          </a:solidFill>
          <a:latin typeface="Arial Black" pitchFamily="34" charset="0"/>
        </a:defRPr>
      </a:lvl5pPr>
      <a:lvl6pPr marL="457200" algn="l" rtl="0" eaLnBrk="1" fontAlgn="base" hangingPunct="1">
        <a:spcBef>
          <a:spcPct val="0"/>
        </a:spcBef>
        <a:spcAft>
          <a:spcPct val="0"/>
        </a:spcAft>
        <a:defRPr kumimoji="1" sz="4000">
          <a:solidFill>
            <a:schemeClr val="tx2"/>
          </a:solidFill>
          <a:latin typeface="Arial Black" pitchFamily="34" charset="0"/>
        </a:defRPr>
      </a:lvl6pPr>
      <a:lvl7pPr marL="914400" algn="l" rtl="0" eaLnBrk="1" fontAlgn="base" hangingPunct="1">
        <a:spcBef>
          <a:spcPct val="0"/>
        </a:spcBef>
        <a:spcAft>
          <a:spcPct val="0"/>
        </a:spcAft>
        <a:defRPr kumimoji="1" sz="4000">
          <a:solidFill>
            <a:schemeClr val="tx2"/>
          </a:solidFill>
          <a:latin typeface="Arial Black" pitchFamily="34" charset="0"/>
        </a:defRPr>
      </a:lvl7pPr>
      <a:lvl8pPr marL="1371600" algn="l" rtl="0" eaLnBrk="1" fontAlgn="base" hangingPunct="1">
        <a:spcBef>
          <a:spcPct val="0"/>
        </a:spcBef>
        <a:spcAft>
          <a:spcPct val="0"/>
        </a:spcAft>
        <a:defRPr kumimoji="1" sz="4000">
          <a:solidFill>
            <a:schemeClr val="tx2"/>
          </a:solidFill>
          <a:latin typeface="Arial Black" pitchFamily="34" charset="0"/>
        </a:defRPr>
      </a:lvl8pPr>
      <a:lvl9pPr marL="1828800" algn="l" rtl="0" eaLnBrk="1" fontAlgn="base" hangingPunct="1">
        <a:spcBef>
          <a:spcPct val="0"/>
        </a:spcBef>
        <a:spcAft>
          <a:spcPct val="0"/>
        </a:spcAft>
        <a:defRPr kumimoji="1" sz="4000">
          <a:solidFill>
            <a:schemeClr val="tx2"/>
          </a:solidFill>
          <a:latin typeface="Arial Black" pitchFamily="34" charset="0"/>
        </a:defRPr>
      </a:lvl9pPr>
    </p:titleStyle>
    <p:bodyStyle>
      <a:lvl1pPr marL="342900" indent="-342900" algn="l" rtl="0" eaLnBrk="1" fontAlgn="base" hangingPunct="1">
        <a:spcBef>
          <a:spcPct val="20000"/>
        </a:spcBef>
        <a:spcAft>
          <a:spcPct val="0"/>
        </a:spcAft>
        <a:buClr>
          <a:schemeClr val="accent1"/>
        </a:buClr>
        <a:buFont typeface="Monotype Sorts" pitchFamily="2" charset="2"/>
        <a:buChar char=""/>
        <a:defRPr kumimoji="1" lang="en-US" sz="2400" spc="30" baseline="0" dirty="0" smtClean="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Monotype Sorts" pitchFamily="2" charset="2"/>
        <a:buChar char=""/>
        <a:defRPr kumimoji="1" lang="en-US" sz="2000" spc="30" baseline="0" dirty="0" smtClean="0">
          <a:solidFill>
            <a:schemeClr val="tx2"/>
          </a:solidFill>
          <a:latin typeface="+mn-lt"/>
        </a:defRPr>
      </a:lvl2pPr>
      <a:lvl3pPr marL="1143000" indent="-228600" algn="l" rtl="0" eaLnBrk="1" fontAlgn="base" hangingPunct="1">
        <a:spcBef>
          <a:spcPct val="20000"/>
        </a:spcBef>
        <a:spcAft>
          <a:spcPct val="0"/>
        </a:spcAft>
        <a:buClr>
          <a:schemeClr val="accent3"/>
        </a:buClr>
        <a:buSzPct val="40000"/>
        <a:buFont typeface="Monotype Sorts" pitchFamily="2" charset="2"/>
        <a:buChar char=""/>
        <a:defRPr kumimoji="1" lang="en-US" sz="1800" dirty="0" smtClean="0">
          <a:solidFill>
            <a:schemeClr val="tx1"/>
          </a:solidFill>
          <a:latin typeface="+mn-lt"/>
        </a:defRPr>
      </a:lvl3pPr>
      <a:lvl4pPr marL="1600200" indent="-228600" algn="l" rtl="0" eaLnBrk="1" fontAlgn="base" hangingPunct="1">
        <a:spcBef>
          <a:spcPct val="20000"/>
        </a:spcBef>
        <a:spcAft>
          <a:spcPct val="0"/>
        </a:spcAft>
        <a:buClr>
          <a:schemeClr val="accent2"/>
        </a:buClr>
        <a:buChar char="•"/>
        <a:defRPr kumimoji="1" lang="en-US" sz="1600" dirty="0" smtClean="0">
          <a:solidFill>
            <a:schemeClr val="tx1"/>
          </a:solidFill>
          <a:latin typeface="+mn-lt"/>
        </a:defRPr>
      </a:lvl4pPr>
      <a:lvl5pPr marL="2057400" indent="-228600" algn="l" rtl="0" eaLnBrk="1" fontAlgn="base" hangingPunct="1">
        <a:spcBef>
          <a:spcPct val="20000"/>
        </a:spcBef>
        <a:spcAft>
          <a:spcPct val="0"/>
        </a:spcAft>
        <a:buClr>
          <a:schemeClr val="accent2"/>
        </a:buClr>
        <a:buChar char="–"/>
        <a:defRPr kumimoji="1" lang="en-US" sz="1600" dirty="0" smtClean="0">
          <a:solidFill>
            <a:schemeClr val="tx1"/>
          </a:solidFill>
          <a:latin typeface="+mn-lt"/>
        </a:defRPr>
      </a:lvl5pPr>
      <a:lvl6pPr marL="2514600" indent="-228600" algn="l" rtl="0" eaLnBrk="1" fontAlgn="base" hangingPunct="1">
        <a:spcBef>
          <a:spcPct val="20000"/>
        </a:spcBef>
        <a:spcAft>
          <a:spcPct val="0"/>
        </a:spcAft>
        <a:buClr>
          <a:schemeClr val="accent2"/>
        </a:buClr>
        <a:buChar char="–"/>
        <a:defRPr kumimoji="1" sz="2000">
          <a:solidFill>
            <a:schemeClr val="tx1"/>
          </a:solidFill>
          <a:latin typeface="+mn-lt"/>
        </a:defRPr>
      </a:lvl6pPr>
      <a:lvl7pPr marL="2971800" indent="-228600" algn="l" rtl="0" eaLnBrk="1" fontAlgn="base" hangingPunct="1">
        <a:spcBef>
          <a:spcPct val="20000"/>
        </a:spcBef>
        <a:spcAft>
          <a:spcPct val="0"/>
        </a:spcAft>
        <a:buClr>
          <a:schemeClr val="accent2"/>
        </a:buClr>
        <a:buChar char="–"/>
        <a:defRPr kumimoji="1" sz="2000">
          <a:solidFill>
            <a:schemeClr val="tx1"/>
          </a:solidFill>
          <a:latin typeface="+mn-lt"/>
        </a:defRPr>
      </a:lvl7pPr>
      <a:lvl8pPr marL="3429000" indent="-228600" algn="l" rtl="0" eaLnBrk="1" fontAlgn="base" hangingPunct="1">
        <a:spcBef>
          <a:spcPct val="20000"/>
        </a:spcBef>
        <a:spcAft>
          <a:spcPct val="0"/>
        </a:spcAft>
        <a:buClr>
          <a:schemeClr val="accent2"/>
        </a:buClr>
        <a:buChar char="–"/>
        <a:defRPr kumimoji="1" sz="2000">
          <a:solidFill>
            <a:schemeClr val="tx1"/>
          </a:solidFill>
          <a:latin typeface="+mn-lt"/>
        </a:defRPr>
      </a:lvl8pPr>
      <a:lvl9pPr marL="3886200" indent="-228600" algn="l" rtl="0" eaLnBrk="1" fontAlgn="base" hangingPunct="1">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t="-50000" b="-50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5" cstate="print">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tretch>
            <a:fillRect/>
          </a:stretch>
        </p:blipFill>
        <p:spPr>
          <a:xfrm>
            <a:off x="-13917" y="652877"/>
            <a:ext cx="12192000" cy="6215063"/>
          </a:xfrm>
          <a:prstGeom prst="rect">
            <a:avLst/>
          </a:prstGeom>
        </p:spPr>
      </p:pic>
      <p:pic>
        <p:nvPicPr>
          <p:cNvPr id="8" name="Picture 7"/>
          <p:cNvPicPr>
            <a:picLocks noChangeAspect="1"/>
          </p:cNvPicPr>
          <p:nvPr userDrawn="1"/>
        </p:nvPicPr>
        <p:blipFill rotWithShape="1">
          <a:blip r:embed="rId17">
            <a:extLst>
              <a:ext uri="{28A0092B-C50C-407E-A947-70E740481C1C}">
                <a14:useLocalDpi xmlns:a14="http://schemas.microsoft.com/office/drawing/2010/main" val="0"/>
              </a:ext>
            </a:extLst>
          </a:blip>
          <a:srcRect l="-75" t="7483" r="-129" b="-544"/>
          <a:stretch/>
        </p:blipFill>
        <p:spPr>
          <a:xfrm>
            <a:off x="-9144" y="1097280"/>
            <a:ext cx="12188952" cy="1042416"/>
          </a:xfrm>
          <a:prstGeom prst="rect">
            <a:avLst/>
          </a:prstGeom>
        </p:spPr>
      </p:pic>
      <p:sp>
        <p:nvSpPr>
          <p:cNvPr id="41986" name="Rectangle 2"/>
          <p:cNvSpPr>
            <a:spLocks noGrp="1" noChangeArrowheads="1"/>
          </p:cNvSpPr>
          <p:nvPr>
            <p:ph type="title"/>
          </p:nvPr>
        </p:nvSpPr>
        <p:spPr bwMode="auto">
          <a:xfrm>
            <a:off x="541867" y="120596"/>
            <a:ext cx="10329333" cy="51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3" name="Flowchart: Process 2"/>
          <p:cNvSpPr/>
          <p:nvPr userDrawn="1"/>
        </p:nvSpPr>
        <p:spPr bwMode="auto">
          <a:xfrm>
            <a:off x="381000" y="1524000"/>
            <a:ext cx="11430000" cy="5486400"/>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41987" name="Rectangle 3"/>
          <p:cNvSpPr>
            <a:spLocks noGrp="1" noChangeArrowheads="1"/>
          </p:cNvSpPr>
          <p:nvPr>
            <p:ph type="body" idx="1"/>
          </p:nvPr>
        </p:nvSpPr>
        <p:spPr bwMode="auto">
          <a:xfrm>
            <a:off x="609600" y="1676400"/>
            <a:ext cx="10972800"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2" name="Picture 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485120" y="196796"/>
            <a:ext cx="1524000" cy="952500"/>
          </a:xfrm>
          <a:prstGeom prst="rect">
            <a:avLst/>
          </a:prstGeom>
        </p:spPr>
      </p:pic>
      <p:pic>
        <p:nvPicPr>
          <p:cNvPr id="11" name="Picture 10"/>
          <p:cNvPicPr>
            <a:picLocks noChangeAspect="1"/>
          </p:cNvPicPr>
          <p:nvPr userDrawn="1"/>
        </p:nvPicPr>
        <p:blipFill>
          <a:blip r:embed="rId1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1990" name="Rectangle 6"/>
          <p:cNvSpPr>
            <a:spLocks noGrp="1" noChangeArrowheads="1"/>
          </p:cNvSpPr>
          <p:nvPr>
            <p:ph type="sldNum" sz="quarter" idx="4"/>
          </p:nvPr>
        </p:nvSpPr>
        <p:spPr bwMode="auto">
          <a:xfrm>
            <a:off x="0" y="6248400"/>
            <a:ext cx="1240189"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b="1">
                <a:solidFill>
                  <a:schemeClr val="bg1"/>
                </a:solidFill>
                <a:effectLst/>
                <a:latin typeface="Arial" charset="0"/>
              </a:defRPr>
            </a:lvl1pPr>
          </a:lstStyle>
          <a:p>
            <a:fld id="{E54FDF46-4A52-4F2B-8DF0-BB4C40E65B4E}" type="slidenum">
              <a:rPr lang="en-US" smtClean="0"/>
              <a:pPr/>
              <a:t>‹#›</a:t>
            </a:fld>
            <a:endParaRPr lang="en-US" dirty="0"/>
          </a:p>
        </p:txBody>
      </p:sp>
      <p:pic>
        <p:nvPicPr>
          <p:cNvPr id="19" name="Picture 18"/>
          <p:cNvPicPr>
            <a:picLocks noChangeAspect="1"/>
          </p:cNvPicPr>
          <p:nvPr userDrawn="1"/>
        </p:nvPicPr>
        <p:blipFill rotWithShape="1">
          <a:blip r:embed="rId20" cstate="print">
            <a:duotone>
              <a:schemeClr val="bg2">
                <a:shade val="45000"/>
                <a:satMod val="135000"/>
              </a:schemeClr>
              <a:prstClr val="white"/>
            </a:duotone>
            <a:extLst>
              <a:ext uri="{28A0092B-C50C-407E-A947-70E740481C1C}">
                <a14:useLocalDpi xmlns:a14="http://schemas.microsoft.com/office/drawing/2010/main" val="0"/>
              </a:ext>
            </a:extLst>
          </a:blip>
          <a:srcRect l="48077" b="65612"/>
          <a:stretch/>
        </p:blipFill>
        <p:spPr>
          <a:xfrm rot="1693793">
            <a:off x="304051" y="5940890"/>
            <a:ext cx="826803" cy="328546"/>
          </a:xfrm>
          <a:prstGeom prst="rect">
            <a:avLst/>
          </a:prstGeom>
        </p:spPr>
      </p:pic>
      <p:pic>
        <p:nvPicPr>
          <p:cNvPr id="27" name="Picture 26"/>
          <p:cNvPicPr>
            <a:picLocks noChangeAspect="1"/>
          </p:cNvPicPr>
          <p:nvPr userDrawn="1"/>
        </p:nvPicPr>
        <p:blipFill rotWithShape="1">
          <a:blip r:embed="rId20" cstate="print">
            <a:duotone>
              <a:schemeClr val="bg2">
                <a:shade val="45000"/>
                <a:satMod val="135000"/>
              </a:schemeClr>
              <a:prstClr val="white"/>
            </a:duotone>
            <a:extLst>
              <a:ext uri="{28A0092B-C50C-407E-A947-70E740481C1C}">
                <a14:useLocalDpi xmlns:a14="http://schemas.microsoft.com/office/drawing/2010/main" val="0"/>
              </a:ext>
            </a:extLst>
          </a:blip>
          <a:srcRect t="61568" r="44724"/>
          <a:stretch/>
        </p:blipFill>
        <p:spPr>
          <a:xfrm rot="2249487">
            <a:off x="-304494" y="5824806"/>
            <a:ext cx="880200" cy="367187"/>
          </a:xfrm>
          <a:prstGeom prst="rect">
            <a:avLst/>
          </a:prstGeom>
        </p:spPr>
      </p:pic>
      <p:pic>
        <p:nvPicPr>
          <p:cNvPr id="28" name="Picture 27"/>
          <p:cNvPicPr>
            <a:picLocks noChangeAspect="1"/>
          </p:cNvPicPr>
          <p:nvPr userDrawn="1"/>
        </p:nvPicPr>
        <p:blipFill rotWithShape="1">
          <a:blip r:embed="rId20" cstate="print">
            <a:duotone>
              <a:schemeClr val="bg2">
                <a:shade val="45000"/>
                <a:satMod val="135000"/>
              </a:schemeClr>
              <a:prstClr val="white"/>
            </a:duotone>
            <a:extLst>
              <a:ext uri="{28A0092B-C50C-407E-A947-70E740481C1C}">
                <a14:useLocalDpi xmlns:a14="http://schemas.microsoft.com/office/drawing/2010/main" val="0"/>
              </a:ext>
            </a:extLst>
          </a:blip>
          <a:srcRect l="48077" b="65612"/>
          <a:stretch/>
        </p:blipFill>
        <p:spPr>
          <a:xfrm rot="2249487">
            <a:off x="1126572" y="6703667"/>
            <a:ext cx="826803" cy="328546"/>
          </a:xfrm>
          <a:prstGeom prst="rect">
            <a:avLst/>
          </a:prstGeom>
        </p:spPr>
      </p:pic>
      <p:pic>
        <p:nvPicPr>
          <p:cNvPr id="29" name="Picture 28"/>
          <p:cNvPicPr>
            <a:picLocks noChangeAspect="1"/>
          </p:cNvPicPr>
          <p:nvPr userDrawn="1"/>
        </p:nvPicPr>
        <p:blipFill rotWithShape="1">
          <a:blip r:embed="rId20" cstate="print">
            <a:duotone>
              <a:schemeClr val="bg2">
                <a:shade val="45000"/>
                <a:satMod val="135000"/>
              </a:schemeClr>
              <a:prstClr val="white"/>
            </a:duotone>
            <a:extLst>
              <a:ext uri="{28A0092B-C50C-407E-A947-70E740481C1C}">
                <a14:useLocalDpi xmlns:a14="http://schemas.microsoft.com/office/drawing/2010/main" val="0"/>
              </a:ext>
            </a:extLst>
          </a:blip>
          <a:srcRect t="61568" r="44724"/>
          <a:stretch/>
        </p:blipFill>
        <p:spPr>
          <a:xfrm rot="2727806">
            <a:off x="581228" y="6607265"/>
            <a:ext cx="880200" cy="367187"/>
          </a:xfrm>
          <a:prstGeom prst="rect">
            <a:avLst/>
          </a:prstGeom>
        </p:spPr>
      </p:pic>
      <p:pic>
        <p:nvPicPr>
          <p:cNvPr id="30" name="Picture 29"/>
          <p:cNvPicPr>
            <a:picLocks noChangeAspect="1"/>
          </p:cNvPicPr>
          <p:nvPr userDrawn="1"/>
        </p:nvPicPr>
        <p:blipFill rotWithShape="1">
          <a:blip r:embed="rId20" cstate="print">
            <a:duotone>
              <a:schemeClr val="bg2">
                <a:shade val="45000"/>
                <a:satMod val="135000"/>
              </a:schemeClr>
              <a:prstClr val="white"/>
            </a:duotone>
            <a:extLst>
              <a:ext uri="{28A0092B-C50C-407E-A947-70E740481C1C}">
                <a14:useLocalDpi xmlns:a14="http://schemas.microsoft.com/office/drawing/2010/main" val="0"/>
              </a:ext>
            </a:extLst>
          </a:blip>
          <a:srcRect l="48077" b="65612"/>
          <a:stretch/>
        </p:blipFill>
        <p:spPr>
          <a:xfrm rot="18600206">
            <a:off x="11174620" y="6157268"/>
            <a:ext cx="826803" cy="328546"/>
          </a:xfrm>
          <a:prstGeom prst="rect">
            <a:avLst/>
          </a:prstGeom>
        </p:spPr>
      </p:pic>
      <p:pic>
        <p:nvPicPr>
          <p:cNvPr id="31" name="Picture 30"/>
          <p:cNvPicPr>
            <a:picLocks noChangeAspect="1"/>
          </p:cNvPicPr>
          <p:nvPr userDrawn="1"/>
        </p:nvPicPr>
        <p:blipFill rotWithShape="1">
          <a:blip r:embed="rId20" cstate="print">
            <a:duotone>
              <a:schemeClr val="bg2">
                <a:shade val="45000"/>
                <a:satMod val="135000"/>
              </a:schemeClr>
              <a:prstClr val="white"/>
            </a:duotone>
            <a:extLst>
              <a:ext uri="{28A0092B-C50C-407E-A947-70E740481C1C}">
                <a14:useLocalDpi xmlns:a14="http://schemas.microsoft.com/office/drawing/2010/main" val="0"/>
              </a:ext>
            </a:extLst>
          </a:blip>
          <a:srcRect t="61568" r="44724"/>
          <a:stretch/>
        </p:blipFill>
        <p:spPr>
          <a:xfrm rot="18809151">
            <a:off x="11037162" y="6674406"/>
            <a:ext cx="880200" cy="367187"/>
          </a:xfrm>
          <a:prstGeom prst="rect">
            <a:avLst/>
          </a:prstGeom>
        </p:spPr>
      </p:pic>
      <p:pic>
        <p:nvPicPr>
          <p:cNvPr id="32" name="Picture 31"/>
          <p:cNvPicPr>
            <a:picLocks noChangeAspect="1"/>
          </p:cNvPicPr>
          <p:nvPr userDrawn="1"/>
        </p:nvPicPr>
        <p:blipFill rotWithShape="1">
          <a:blip r:embed="rId20" cstate="print">
            <a:duotone>
              <a:schemeClr val="bg2">
                <a:shade val="45000"/>
                <a:satMod val="135000"/>
              </a:schemeClr>
              <a:prstClr val="white"/>
            </a:duotone>
            <a:extLst>
              <a:ext uri="{28A0092B-C50C-407E-A947-70E740481C1C}">
                <a14:useLocalDpi xmlns:a14="http://schemas.microsoft.com/office/drawing/2010/main" val="0"/>
              </a:ext>
            </a:extLst>
          </a:blip>
          <a:srcRect t="61568" r="44724"/>
          <a:stretch/>
        </p:blipFill>
        <p:spPr>
          <a:xfrm rot="18508416">
            <a:off x="11814183" y="5981692"/>
            <a:ext cx="880200" cy="367187"/>
          </a:xfrm>
          <a:prstGeom prst="rect">
            <a:avLst/>
          </a:prstGeom>
        </p:spPr>
      </p:pic>
    </p:spTree>
    <p:extLst>
      <p:ext uri="{BB962C8B-B14F-4D97-AF65-F5344CB8AC3E}">
        <p14:creationId xmlns:p14="http://schemas.microsoft.com/office/powerpoint/2010/main" val="56750662"/>
      </p:ext>
    </p:extLst>
  </p:cSld>
  <p:clrMap bg1="lt1" tx1="dk1" bg2="lt2" tx2="dk2" accent1="accent1" accent2="accent2" accent3="accent3" accent4="accent4" accent5="accent5" accent6="accent6" hlink="hlink" folHlink="folHlink"/>
  <p:sldLayoutIdLst>
    <p:sldLayoutId id="2147483822" r:id="rId1"/>
    <p:sldLayoutId id="2147483892" r:id="rId2"/>
    <p:sldLayoutId id="2147483823" r:id="rId3"/>
    <p:sldLayoutId id="2147483824" r:id="rId4"/>
    <p:sldLayoutId id="2147483868" r:id="rId5"/>
    <p:sldLayoutId id="2147483825" r:id="rId6"/>
    <p:sldLayoutId id="2147483826" r:id="rId7"/>
    <p:sldLayoutId id="2147483827" r:id="rId8"/>
    <p:sldLayoutId id="2147483874" r:id="rId9"/>
    <p:sldLayoutId id="2147483828" r:id="rId10"/>
    <p:sldLayoutId id="2147483829" r:id="rId11"/>
    <p:sldLayoutId id="2147483830" r:id="rId12"/>
  </p:sldLayoutIdLst>
  <p:timing>
    <p:tnLst>
      <p:par>
        <p:cTn id="1" dur="indefinite" restart="never" nodeType="tmRoot"/>
      </p:par>
    </p:tnLst>
  </p:timing>
  <p:hf hdr="0" ftr="0" dt="0"/>
  <p:txStyles>
    <p:titleStyle>
      <a:lvl1pPr algn="l" rtl="0" eaLnBrk="1" fontAlgn="base" hangingPunct="1">
        <a:spcBef>
          <a:spcPct val="0"/>
        </a:spcBef>
        <a:spcAft>
          <a:spcPct val="0"/>
        </a:spcAft>
        <a:defRPr kumimoji="1" lang="en-US" sz="3200" b="0" spc="20" baseline="0" smtClean="0">
          <a:solidFill>
            <a:schemeClr val="accent1"/>
          </a:solidFill>
          <a:effectLst>
            <a:outerShdw blurRad="38100" dist="38100" dir="2700000" algn="tl">
              <a:srgbClr val="000000">
                <a:alpha val="43137"/>
              </a:srgbClr>
            </a:outerShdw>
          </a:effectLst>
          <a:latin typeface="+mj-lt"/>
          <a:ea typeface="+mj-ea"/>
          <a:cs typeface="+mj-cs"/>
        </a:defRPr>
      </a:lvl1pPr>
      <a:lvl2pPr algn="l" rtl="0" eaLnBrk="1" fontAlgn="base" hangingPunct="1">
        <a:spcBef>
          <a:spcPct val="0"/>
        </a:spcBef>
        <a:spcAft>
          <a:spcPct val="0"/>
        </a:spcAft>
        <a:defRPr kumimoji="1" sz="4000">
          <a:solidFill>
            <a:schemeClr val="tx2"/>
          </a:solidFill>
          <a:latin typeface="Arial Black" pitchFamily="34" charset="0"/>
        </a:defRPr>
      </a:lvl2pPr>
      <a:lvl3pPr algn="l" rtl="0" eaLnBrk="1" fontAlgn="base" hangingPunct="1">
        <a:spcBef>
          <a:spcPct val="0"/>
        </a:spcBef>
        <a:spcAft>
          <a:spcPct val="0"/>
        </a:spcAft>
        <a:defRPr kumimoji="1" sz="4000">
          <a:solidFill>
            <a:schemeClr val="tx2"/>
          </a:solidFill>
          <a:latin typeface="Arial Black" pitchFamily="34" charset="0"/>
        </a:defRPr>
      </a:lvl3pPr>
      <a:lvl4pPr algn="l" rtl="0" eaLnBrk="1" fontAlgn="base" hangingPunct="1">
        <a:spcBef>
          <a:spcPct val="0"/>
        </a:spcBef>
        <a:spcAft>
          <a:spcPct val="0"/>
        </a:spcAft>
        <a:defRPr kumimoji="1" sz="4000">
          <a:solidFill>
            <a:schemeClr val="tx2"/>
          </a:solidFill>
          <a:latin typeface="Arial Black" pitchFamily="34" charset="0"/>
        </a:defRPr>
      </a:lvl4pPr>
      <a:lvl5pPr algn="l" rtl="0" eaLnBrk="1" fontAlgn="base" hangingPunct="1">
        <a:spcBef>
          <a:spcPct val="0"/>
        </a:spcBef>
        <a:spcAft>
          <a:spcPct val="0"/>
        </a:spcAft>
        <a:defRPr kumimoji="1" sz="4000">
          <a:solidFill>
            <a:schemeClr val="tx2"/>
          </a:solidFill>
          <a:latin typeface="Arial Black" pitchFamily="34" charset="0"/>
        </a:defRPr>
      </a:lvl5pPr>
      <a:lvl6pPr marL="457200" algn="l" rtl="0" eaLnBrk="1" fontAlgn="base" hangingPunct="1">
        <a:spcBef>
          <a:spcPct val="0"/>
        </a:spcBef>
        <a:spcAft>
          <a:spcPct val="0"/>
        </a:spcAft>
        <a:defRPr kumimoji="1" sz="4000">
          <a:solidFill>
            <a:schemeClr val="tx2"/>
          </a:solidFill>
          <a:latin typeface="Arial Black" pitchFamily="34" charset="0"/>
        </a:defRPr>
      </a:lvl6pPr>
      <a:lvl7pPr marL="914400" algn="l" rtl="0" eaLnBrk="1" fontAlgn="base" hangingPunct="1">
        <a:spcBef>
          <a:spcPct val="0"/>
        </a:spcBef>
        <a:spcAft>
          <a:spcPct val="0"/>
        </a:spcAft>
        <a:defRPr kumimoji="1" sz="4000">
          <a:solidFill>
            <a:schemeClr val="tx2"/>
          </a:solidFill>
          <a:latin typeface="Arial Black" pitchFamily="34" charset="0"/>
        </a:defRPr>
      </a:lvl7pPr>
      <a:lvl8pPr marL="1371600" algn="l" rtl="0" eaLnBrk="1" fontAlgn="base" hangingPunct="1">
        <a:spcBef>
          <a:spcPct val="0"/>
        </a:spcBef>
        <a:spcAft>
          <a:spcPct val="0"/>
        </a:spcAft>
        <a:defRPr kumimoji="1" sz="4000">
          <a:solidFill>
            <a:schemeClr val="tx2"/>
          </a:solidFill>
          <a:latin typeface="Arial Black" pitchFamily="34" charset="0"/>
        </a:defRPr>
      </a:lvl8pPr>
      <a:lvl9pPr marL="1828800" algn="l" rtl="0" eaLnBrk="1" fontAlgn="base" hangingPunct="1">
        <a:spcBef>
          <a:spcPct val="0"/>
        </a:spcBef>
        <a:spcAft>
          <a:spcPct val="0"/>
        </a:spcAft>
        <a:defRPr kumimoji="1" sz="4000">
          <a:solidFill>
            <a:schemeClr val="tx2"/>
          </a:solidFill>
          <a:latin typeface="Arial Black" pitchFamily="34" charset="0"/>
        </a:defRPr>
      </a:lvl9pPr>
    </p:titleStyle>
    <p:bodyStyle>
      <a:lvl1pPr marL="342900" indent="-342900" algn="l" rtl="0" eaLnBrk="1" fontAlgn="base" hangingPunct="1">
        <a:spcBef>
          <a:spcPct val="20000"/>
        </a:spcBef>
        <a:spcAft>
          <a:spcPct val="0"/>
        </a:spcAft>
        <a:buClr>
          <a:schemeClr val="accent1"/>
        </a:buClr>
        <a:buFont typeface="Monotype Sorts" pitchFamily="2" charset="2"/>
        <a:buChar char=""/>
        <a:defRPr kumimoji="1" sz="2400" spc="30" baseline="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5"/>
        </a:buClr>
        <a:buSzPct val="80000"/>
        <a:buFont typeface="Monotype Sorts" pitchFamily="2" charset="2"/>
        <a:buChar char=""/>
        <a:defRPr kumimoji="1" sz="2000" spc="30" baseline="0">
          <a:solidFill>
            <a:schemeClr val="tx2"/>
          </a:solidFill>
          <a:latin typeface="+mn-lt"/>
        </a:defRPr>
      </a:lvl2pPr>
      <a:lvl3pPr marL="1143000" indent="-228600" algn="l" rtl="0" eaLnBrk="1" fontAlgn="base" hangingPunct="1">
        <a:spcBef>
          <a:spcPct val="20000"/>
        </a:spcBef>
        <a:spcAft>
          <a:spcPct val="0"/>
        </a:spcAft>
        <a:buClr>
          <a:schemeClr val="accent3"/>
        </a:buClr>
        <a:buSzPct val="40000"/>
        <a:buFont typeface="Monotype Sorts" pitchFamily="2" charset="2"/>
        <a:buChar char=""/>
        <a:defRPr kumimoji="1" sz="1800">
          <a:solidFill>
            <a:schemeClr val="tx1"/>
          </a:solidFill>
          <a:latin typeface="+mn-lt"/>
        </a:defRPr>
      </a:lvl3pPr>
      <a:lvl4pPr marL="1600200" indent="-228600" algn="l" rtl="0" eaLnBrk="1" fontAlgn="base" hangingPunct="1">
        <a:spcBef>
          <a:spcPct val="20000"/>
        </a:spcBef>
        <a:spcAft>
          <a:spcPct val="0"/>
        </a:spcAft>
        <a:buClr>
          <a:schemeClr val="accent2"/>
        </a:buClr>
        <a:buChar char="•"/>
        <a:defRPr kumimoji="1" sz="1600">
          <a:solidFill>
            <a:schemeClr val="tx1"/>
          </a:solidFill>
          <a:latin typeface="+mn-lt"/>
        </a:defRPr>
      </a:lvl4pPr>
      <a:lvl5pPr marL="2057400" indent="-228600" algn="l" rtl="0" eaLnBrk="1" fontAlgn="base" hangingPunct="1">
        <a:spcBef>
          <a:spcPct val="20000"/>
        </a:spcBef>
        <a:spcAft>
          <a:spcPct val="0"/>
        </a:spcAft>
        <a:buClr>
          <a:schemeClr val="accent2"/>
        </a:buClr>
        <a:buChar char="–"/>
        <a:defRPr kumimoji="1" sz="1600">
          <a:solidFill>
            <a:schemeClr val="tx1"/>
          </a:solidFill>
          <a:latin typeface="+mn-lt"/>
        </a:defRPr>
      </a:lvl5pPr>
      <a:lvl6pPr marL="2514600" indent="-228600" algn="l" rtl="0" eaLnBrk="1" fontAlgn="base" hangingPunct="1">
        <a:spcBef>
          <a:spcPct val="20000"/>
        </a:spcBef>
        <a:spcAft>
          <a:spcPct val="0"/>
        </a:spcAft>
        <a:buClr>
          <a:schemeClr val="accent2"/>
        </a:buClr>
        <a:buChar char="–"/>
        <a:defRPr kumimoji="1" sz="2000">
          <a:solidFill>
            <a:schemeClr val="tx1"/>
          </a:solidFill>
          <a:latin typeface="+mn-lt"/>
        </a:defRPr>
      </a:lvl6pPr>
      <a:lvl7pPr marL="2971800" indent="-228600" algn="l" rtl="0" eaLnBrk="1" fontAlgn="base" hangingPunct="1">
        <a:spcBef>
          <a:spcPct val="20000"/>
        </a:spcBef>
        <a:spcAft>
          <a:spcPct val="0"/>
        </a:spcAft>
        <a:buClr>
          <a:schemeClr val="accent2"/>
        </a:buClr>
        <a:buChar char="–"/>
        <a:defRPr kumimoji="1" sz="2000">
          <a:solidFill>
            <a:schemeClr val="tx1"/>
          </a:solidFill>
          <a:latin typeface="+mn-lt"/>
        </a:defRPr>
      </a:lvl7pPr>
      <a:lvl8pPr marL="3429000" indent="-228600" algn="l" rtl="0" eaLnBrk="1" fontAlgn="base" hangingPunct="1">
        <a:spcBef>
          <a:spcPct val="20000"/>
        </a:spcBef>
        <a:spcAft>
          <a:spcPct val="0"/>
        </a:spcAft>
        <a:buClr>
          <a:schemeClr val="accent2"/>
        </a:buClr>
        <a:buChar char="–"/>
        <a:defRPr kumimoji="1" sz="2000">
          <a:solidFill>
            <a:schemeClr val="tx1"/>
          </a:solidFill>
          <a:latin typeface="+mn-lt"/>
        </a:defRPr>
      </a:lvl8pPr>
      <a:lvl9pPr marL="3886200" indent="-228600" algn="l" rtl="0" eaLnBrk="1" fontAlgn="base" hangingPunct="1">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t="-50000" b="-50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8" cstate="print">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tretch>
            <a:fillRect/>
          </a:stretch>
        </p:blipFill>
        <p:spPr>
          <a:xfrm>
            <a:off x="-13917" y="652877"/>
            <a:ext cx="12192000" cy="6215063"/>
          </a:xfrm>
          <a:prstGeom prst="rect">
            <a:avLst/>
          </a:prstGeom>
        </p:spPr>
      </p:pic>
      <p:pic>
        <p:nvPicPr>
          <p:cNvPr id="8" name="Picture 7"/>
          <p:cNvPicPr>
            <a:picLocks noChangeAspect="1"/>
          </p:cNvPicPr>
          <p:nvPr userDrawn="1"/>
        </p:nvPicPr>
        <p:blipFill rotWithShape="1">
          <a:blip r:embed="rId20">
            <a:extLst>
              <a:ext uri="{28A0092B-C50C-407E-A947-70E740481C1C}">
                <a14:useLocalDpi xmlns:a14="http://schemas.microsoft.com/office/drawing/2010/main" val="0"/>
              </a:ext>
            </a:extLst>
          </a:blip>
          <a:srcRect l="-75" t="7483" r="-129" b="-544"/>
          <a:stretch/>
        </p:blipFill>
        <p:spPr>
          <a:xfrm>
            <a:off x="-9144" y="1097280"/>
            <a:ext cx="12188952" cy="1042416"/>
          </a:xfrm>
          <a:prstGeom prst="rect">
            <a:avLst/>
          </a:prstGeom>
        </p:spPr>
      </p:pic>
      <p:sp>
        <p:nvSpPr>
          <p:cNvPr id="41986" name="Rectangle 2"/>
          <p:cNvSpPr>
            <a:spLocks noGrp="1" noChangeArrowheads="1"/>
          </p:cNvSpPr>
          <p:nvPr>
            <p:ph type="title"/>
          </p:nvPr>
        </p:nvSpPr>
        <p:spPr bwMode="auto">
          <a:xfrm>
            <a:off x="541867" y="120596"/>
            <a:ext cx="10329333" cy="51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3" name="Flowchart: Process 2"/>
          <p:cNvSpPr/>
          <p:nvPr userDrawn="1"/>
        </p:nvSpPr>
        <p:spPr bwMode="auto">
          <a:xfrm>
            <a:off x="381000" y="1524000"/>
            <a:ext cx="11430000" cy="5486400"/>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41987" name="Rectangle 3"/>
          <p:cNvSpPr>
            <a:spLocks noGrp="1" noChangeArrowheads="1"/>
          </p:cNvSpPr>
          <p:nvPr>
            <p:ph type="body" idx="1"/>
          </p:nvPr>
        </p:nvSpPr>
        <p:spPr bwMode="auto">
          <a:xfrm>
            <a:off x="609600" y="1676400"/>
            <a:ext cx="10972800"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2" name="Picture 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485120" y="196796"/>
            <a:ext cx="1524000" cy="952500"/>
          </a:xfrm>
          <a:prstGeom prst="rect">
            <a:avLst/>
          </a:prstGeom>
        </p:spPr>
      </p:pic>
      <p:pic>
        <p:nvPicPr>
          <p:cNvPr id="11" name="Picture 10"/>
          <p:cNvPicPr>
            <a:picLocks noChangeAspect="1"/>
          </p:cNvPicPr>
          <p:nvPr userDrawn="1"/>
        </p:nvPicPr>
        <p:blipFill>
          <a:blip r:embed="rId2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1990" name="Rectangle 6"/>
          <p:cNvSpPr>
            <a:spLocks noGrp="1" noChangeArrowheads="1"/>
          </p:cNvSpPr>
          <p:nvPr>
            <p:ph type="sldNum" sz="quarter" idx="4"/>
          </p:nvPr>
        </p:nvSpPr>
        <p:spPr bwMode="auto">
          <a:xfrm>
            <a:off x="0" y="6248400"/>
            <a:ext cx="1240189"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b="1">
                <a:solidFill>
                  <a:schemeClr val="bg1"/>
                </a:solidFill>
                <a:effectLst/>
                <a:latin typeface="Arial" charset="0"/>
              </a:defRPr>
            </a:lvl1pPr>
          </a:lstStyle>
          <a:p>
            <a:fld id="{E54FDF46-4A52-4F2B-8DF0-BB4C40E65B4E}" type="slidenum">
              <a:rPr lang="en-US" smtClean="0"/>
              <a:pPr/>
              <a:t>‹#›</a:t>
            </a:fld>
            <a:endParaRPr lang="en-US" dirty="0"/>
          </a:p>
        </p:txBody>
      </p:sp>
      <p:pic>
        <p:nvPicPr>
          <p:cNvPr id="19" name="Picture 18"/>
          <p:cNvPicPr>
            <a:picLocks noChangeAspect="1"/>
          </p:cNvPicPr>
          <p:nvPr userDrawn="1"/>
        </p:nvPicPr>
        <p:blipFill rotWithShape="1">
          <a:blip r:embed="rId23" cstate="print">
            <a:duotone>
              <a:schemeClr val="bg2">
                <a:shade val="45000"/>
                <a:satMod val="135000"/>
              </a:schemeClr>
              <a:prstClr val="white"/>
            </a:duotone>
            <a:extLst>
              <a:ext uri="{28A0092B-C50C-407E-A947-70E740481C1C}">
                <a14:useLocalDpi xmlns:a14="http://schemas.microsoft.com/office/drawing/2010/main" val="0"/>
              </a:ext>
            </a:extLst>
          </a:blip>
          <a:srcRect t="60916" r="44433"/>
          <a:stretch/>
        </p:blipFill>
        <p:spPr>
          <a:xfrm rot="1773854">
            <a:off x="-287894" y="5875954"/>
            <a:ext cx="724473" cy="305744"/>
          </a:xfrm>
          <a:prstGeom prst="rect">
            <a:avLst/>
          </a:prstGeom>
        </p:spPr>
      </p:pic>
      <p:pic>
        <p:nvPicPr>
          <p:cNvPr id="27" name="Picture 26"/>
          <p:cNvPicPr>
            <a:picLocks noChangeAspect="1"/>
          </p:cNvPicPr>
          <p:nvPr userDrawn="1"/>
        </p:nvPicPr>
        <p:blipFill rotWithShape="1">
          <a:blip r:embed="rId24" cstate="print">
            <a:duotone>
              <a:schemeClr val="bg2">
                <a:shade val="45000"/>
                <a:satMod val="135000"/>
              </a:schemeClr>
              <a:prstClr val="white"/>
            </a:duotone>
            <a:extLst>
              <a:ext uri="{28A0092B-C50C-407E-A947-70E740481C1C}">
                <a14:useLocalDpi xmlns:a14="http://schemas.microsoft.com/office/drawing/2010/main" val="0"/>
              </a:ext>
            </a:extLst>
          </a:blip>
          <a:srcRect l="38291" b="62509"/>
          <a:stretch/>
        </p:blipFill>
        <p:spPr>
          <a:xfrm rot="1773854">
            <a:off x="246934" y="5879447"/>
            <a:ext cx="804563" cy="293282"/>
          </a:xfrm>
          <a:prstGeom prst="rect">
            <a:avLst/>
          </a:prstGeom>
        </p:spPr>
      </p:pic>
      <p:pic>
        <p:nvPicPr>
          <p:cNvPr id="28" name="Picture 27"/>
          <p:cNvPicPr>
            <a:picLocks noChangeAspect="1"/>
          </p:cNvPicPr>
          <p:nvPr userDrawn="1"/>
        </p:nvPicPr>
        <p:blipFill rotWithShape="1">
          <a:blip r:embed="rId23" cstate="print">
            <a:duotone>
              <a:schemeClr val="bg2">
                <a:shade val="45000"/>
                <a:satMod val="135000"/>
              </a:schemeClr>
              <a:prstClr val="white"/>
            </a:duotone>
            <a:extLst>
              <a:ext uri="{28A0092B-C50C-407E-A947-70E740481C1C}">
                <a14:useLocalDpi xmlns:a14="http://schemas.microsoft.com/office/drawing/2010/main" val="0"/>
              </a:ext>
            </a:extLst>
          </a:blip>
          <a:srcRect t="60916" r="44433"/>
          <a:stretch/>
        </p:blipFill>
        <p:spPr>
          <a:xfrm rot="1985738">
            <a:off x="652180" y="6698931"/>
            <a:ext cx="724473" cy="305744"/>
          </a:xfrm>
          <a:prstGeom prst="rect">
            <a:avLst/>
          </a:prstGeom>
        </p:spPr>
      </p:pic>
      <p:pic>
        <p:nvPicPr>
          <p:cNvPr id="29" name="Picture 28"/>
          <p:cNvPicPr>
            <a:picLocks noChangeAspect="1"/>
          </p:cNvPicPr>
          <p:nvPr userDrawn="1"/>
        </p:nvPicPr>
        <p:blipFill rotWithShape="1">
          <a:blip r:embed="rId24" cstate="print">
            <a:duotone>
              <a:schemeClr val="bg2">
                <a:shade val="45000"/>
                <a:satMod val="135000"/>
              </a:schemeClr>
              <a:prstClr val="white"/>
            </a:duotone>
            <a:extLst>
              <a:ext uri="{28A0092B-C50C-407E-A947-70E740481C1C}">
                <a14:useLocalDpi xmlns:a14="http://schemas.microsoft.com/office/drawing/2010/main" val="0"/>
              </a:ext>
            </a:extLst>
          </a:blip>
          <a:srcRect l="38291" b="62509"/>
          <a:stretch/>
        </p:blipFill>
        <p:spPr>
          <a:xfrm rot="1985738">
            <a:off x="1248607" y="6765350"/>
            <a:ext cx="804563" cy="293282"/>
          </a:xfrm>
          <a:prstGeom prst="rect">
            <a:avLst/>
          </a:prstGeom>
        </p:spPr>
      </p:pic>
      <p:pic>
        <p:nvPicPr>
          <p:cNvPr id="30" name="Picture 29"/>
          <p:cNvPicPr>
            <a:picLocks noChangeAspect="1"/>
          </p:cNvPicPr>
          <p:nvPr userDrawn="1"/>
        </p:nvPicPr>
        <p:blipFill rotWithShape="1">
          <a:blip r:embed="rId23" cstate="print">
            <a:duotone>
              <a:schemeClr val="bg2">
                <a:shade val="45000"/>
                <a:satMod val="135000"/>
              </a:schemeClr>
              <a:prstClr val="white"/>
            </a:duotone>
            <a:extLst>
              <a:ext uri="{28A0092B-C50C-407E-A947-70E740481C1C}">
                <a14:useLocalDpi xmlns:a14="http://schemas.microsoft.com/office/drawing/2010/main" val="0"/>
              </a:ext>
            </a:extLst>
          </a:blip>
          <a:srcRect t="60916" r="44433"/>
          <a:stretch/>
        </p:blipFill>
        <p:spPr>
          <a:xfrm rot="18375478">
            <a:off x="11015154" y="6755571"/>
            <a:ext cx="724473" cy="305744"/>
          </a:xfrm>
          <a:prstGeom prst="rect">
            <a:avLst/>
          </a:prstGeom>
        </p:spPr>
      </p:pic>
      <p:pic>
        <p:nvPicPr>
          <p:cNvPr id="31" name="Picture 30"/>
          <p:cNvPicPr>
            <a:picLocks noChangeAspect="1"/>
          </p:cNvPicPr>
          <p:nvPr userDrawn="1"/>
        </p:nvPicPr>
        <p:blipFill rotWithShape="1">
          <a:blip r:embed="rId24" cstate="print">
            <a:duotone>
              <a:schemeClr val="bg2">
                <a:shade val="45000"/>
                <a:satMod val="135000"/>
              </a:schemeClr>
              <a:prstClr val="white"/>
            </a:duotone>
            <a:extLst>
              <a:ext uri="{28A0092B-C50C-407E-A947-70E740481C1C}">
                <a14:useLocalDpi xmlns:a14="http://schemas.microsoft.com/office/drawing/2010/main" val="0"/>
              </a:ext>
            </a:extLst>
          </a:blip>
          <a:srcRect l="38291" b="62509"/>
          <a:stretch/>
        </p:blipFill>
        <p:spPr>
          <a:xfrm rot="18577894">
            <a:off x="11264372" y="6188258"/>
            <a:ext cx="804563" cy="293282"/>
          </a:xfrm>
          <a:prstGeom prst="rect">
            <a:avLst/>
          </a:prstGeom>
        </p:spPr>
      </p:pic>
      <p:pic>
        <p:nvPicPr>
          <p:cNvPr id="32" name="Picture 31"/>
          <p:cNvPicPr>
            <a:picLocks noChangeAspect="1"/>
          </p:cNvPicPr>
          <p:nvPr userDrawn="1"/>
        </p:nvPicPr>
        <p:blipFill rotWithShape="1">
          <a:blip r:embed="rId23" cstate="print">
            <a:duotone>
              <a:schemeClr val="bg2">
                <a:shade val="45000"/>
                <a:satMod val="135000"/>
              </a:schemeClr>
              <a:prstClr val="white"/>
            </a:duotone>
            <a:extLst>
              <a:ext uri="{28A0092B-C50C-407E-A947-70E740481C1C}">
                <a14:useLocalDpi xmlns:a14="http://schemas.microsoft.com/office/drawing/2010/main" val="0"/>
              </a:ext>
            </a:extLst>
          </a:blip>
          <a:srcRect t="60916" r="44433"/>
          <a:stretch/>
        </p:blipFill>
        <p:spPr>
          <a:xfrm rot="18558254">
            <a:off x="11830108" y="6116872"/>
            <a:ext cx="724473" cy="305744"/>
          </a:xfrm>
          <a:prstGeom prst="rect">
            <a:avLst/>
          </a:prstGeom>
        </p:spPr>
      </p:pic>
    </p:spTree>
    <p:extLst>
      <p:ext uri="{BB962C8B-B14F-4D97-AF65-F5344CB8AC3E}">
        <p14:creationId xmlns:p14="http://schemas.microsoft.com/office/powerpoint/2010/main" val="1414959225"/>
      </p:ext>
    </p:extLst>
  </p:cSld>
  <p:clrMap bg1="lt1" tx1="dk1" bg2="lt2" tx2="dk2" accent1="accent1" accent2="accent2" accent3="accent3" accent4="accent4" accent5="accent5" accent6="accent6" hlink="hlink" folHlink="folHlink"/>
  <p:sldLayoutIdLst>
    <p:sldLayoutId id="2147483832" r:id="rId1"/>
    <p:sldLayoutId id="2147483893" r:id="rId2"/>
    <p:sldLayoutId id="2147483833" r:id="rId3"/>
    <p:sldLayoutId id="2147483834" r:id="rId4"/>
    <p:sldLayoutId id="2147483869" r:id="rId5"/>
    <p:sldLayoutId id="2147483835" r:id="rId6"/>
    <p:sldLayoutId id="2147483836" r:id="rId7"/>
    <p:sldLayoutId id="2147483837" r:id="rId8"/>
    <p:sldLayoutId id="2147483875" r:id="rId9"/>
    <p:sldLayoutId id="2147483838" r:id="rId10"/>
    <p:sldLayoutId id="2147483839" r:id="rId11"/>
    <p:sldLayoutId id="2147483899" r:id="rId12"/>
    <p:sldLayoutId id="2147483840" r:id="rId13"/>
    <p:sldLayoutId id="2147483879" r:id="rId14"/>
    <p:sldLayoutId id="2147483880" r:id="rId15"/>
  </p:sldLayoutIdLst>
  <p:timing>
    <p:tnLst>
      <p:par>
        <p:cTn id="1" dur="indefinite" restart="never" nodeType="tmRoot"/>
      </p:par>
    </p:tnLst>
  </p:timing>
  <p:hf hdr="0" ftr="0" dt="0"/>
  <p:txStyles>
    <p:titleStyle>
      <a:lvl1pPr algn="l" rtl="0" eaLnBrk="1" fontAlgn="base" hangingPunct="1">
        <a:spcBef>
          <a:spcPct val="0"/>
        </a:spcBef>
        <a:spcAft>
          <a:spcPct val="0"/>
        </a:spcAft>
        <a:defRPr kumimoji="1" lang="en-US" sz="3200" b="0" spc="20" baseline="0" smtClean="0">
          <a:solidFill>
            <a:schemeClr val="accent1"/>
          </a:solidFill>
          <a:effectLst>
            <a:outerShdw blurRad="38100" dist="38100" dir="2700000" algn="tl">
              <a:srgbClr val="000000">
                <a:alpha val="43137"/>
              </a:srgbClr>
            </a:outerShdw>
          </a:effectLst>
          <a:latin typeface="+mj-lt"/>
          <a:ea typeface="+mj-ea"/>
          <a:cs typeface="+mj-cs"/>
        </a:defRPr>
      </a:lvl1pPr>
      <a:lvl2pPr algn="l" rtl="0" eaLnBrk="1" fontAlgn="base" hangingPunct="1">
        <a:spcBef>
          <a:spcPct val="0"/>
        </a:spcBef>
        <a:spcAft>
          <a:spcPct val="0"/>
        </a:spcAft>
        <a:defRPr kumimoji="1" sz="4000">
          <a:solidFill>
            <a:schemeClr val="tx2"/>
          </a:solidFill>
          <a:latin typeface="Arial Black" pitchFamily="34" charset="0"/>
        </a:defRPr>
      </a:lvl2pPr>
      <a:lvl3pPr algn="l" rtl="0" eaLnBrk="1" fontAlgn="base" hangingPunct="1">
        <a:spcBef>
          <a:spcPct val="0"/>
        </a:spcBef>
        <a:spcAft>
          <a:spcPct val="0"/>
        </a:spcAft>
        <a:defRPr kumimoji="1" sz="4000">
          <a:solidFill>
            <a:schemeClr val="tx2"/>
          </a:solidFill>
          <a:latin typeface="Arial Black" pitchFamily="34" charset="0"/>
        </a:defRPr>
      </a:lvl3pPr>
      <a:lvl4pPr algn="l" rtl="0" eaLnBrk="1" fontAlgn="base" hangingPunct="1">
        <a:spcBef>
          <a:spcPct val="0"/>
        </a:spcBef>
        <a:spcAft>
          <a:spcPct val="0"/>
        </a:spcAft>
        <a:defRPr kumimoji="1" sz="4000">
          <a:solidFill>
            <a:schemeClr val="tx2"/>
          </a:solidFill>
          <a:latin typeface="Arial Black" pitchFamily="34" charset="0"/>
        </a:defRPr>
      </a:lvl4pPr>
      <a:lvl5pPr algn="l" rtl="0" eaLnBrk="1" fontAlgn="base" hangingPunct="1">
        <a:spcBef>
          <a:spcPct val="0"/>
        </a:spcBef>
        <a:spcAft>
          <a:spcPct val="0"/>
        </a:spcAft>
        <a:defRPr kumimoji="1" sz="4000">
          <a:solidFill>
            <a:schemeClr val="tx2"/>
          </a:solidFill>
          <a:latin typeface="Arial Black" pitchFamily="34" charset="0"/>
        </a:defRPr>
      </a:lvl5pPr>
      <a:lvl6pPr marL="457200" algn="l" rtl="0" eaLnBrk="1" fontAlgn="base" hangingPunct="1">
        <a:spcBef>
          <a:spcPct val="0"/>
        </a:spcBef>
        <a:spcAft>
          <a:spcPct val="0"/>
        </a:spcAft>
        <a:defRPr kumimoji="1" sz="4000">
          <a:solidFill>
            <a:schemeClr val="tx2"/>
          </a:solidFill>
          <a:latin typeface="Arial Black" pitchFamily="34" charset="0"/>
        </a:defRPr>
      </a:lvl6pPr>
      <a:lvl7pPr marL="914400" algn="l" rtl="0" eaLnBrk="1" fontAlgn="base" hangingPunct="1">
        <a:spcBef>
          <a:spcPct val="0"/>
        </a:spcBef>
        <a:spcAft>
          <a:spcPct val="0"/>
        </a:spcAft>
        <a:defRPr kumimoji="1" sz="4000">
          <a:solidFill>
            <a:schemeClr val="tx2"/>
          </a:solidFill>
          <a:latin typeface="Arial Black" pitchFamily="34" charset="0"/>
        </a:defRPr>
      </a:lvl7pPr>
      <a:lvl8pPr marL="1371600" algn="l" rtl="0" eaLnBrk="1" fontAlgn="base" hangingPunct="1">
        <a:spcBef>
          <a:spcPct val="0"/>
        </a:spcBef>
        <a:spcAft>
          <a:spcPct val="0"/>
        </a:spcAft>
        <a:defRPr kumimoji="1" sz="4000">
          <a:solidFill>
            <a:schemeClr val="tx2"/>
          </a:solidFill>
          <a:latin typeface="Arial Black" pitchFamily="34" charset="0"/>
        </a:defRPr>
      </a:lvl8pPr>
      <a:lvl9pPr marL="1828800" algn="l" rtl="0" eaLnBrk="1" fontAlgn="base" hangingPunct="1">
        <a:spcBef>
          <a:spcPct val="0"/>
        </a:spcBef>
        <a:spcAft>
          <a:spcPct val="0"/>
        </a:spcAft>
        <a:defRPr kumimoji="1" sz="4000">
          <a:solidFill>
            <a:schemeClr val="tx2"/>
          </a:solidFill>
          <a:latin typeface="Arial Black" pitchFamily="34" charset="0"/>
        </a:defRPr>
      </a:lvl9pPr>
    </p:titleStyle>
    <p:bodyStyle>
      <a:lvl1pPr marL="342900" indent="-342900" algn="l" rtl="0" eaLnBrk="1" fontAlgn="base" hangingPunct="1">
        <a:spcBef>
          <a:spcPct val="20000"/>
        </a:spcBef>
        <a:spcAft>
          <a:spcPct val="0"/>
        </a:spcAft>
        <a:buClr>
          <a:schemeClr val="accent1"/>
        </a:buClr>
        <a:buFont typeface="Monotype Sorts" pitchFamily="2" charset="2"/>
        <a:buChar char=""/>
        <a:defRPr kumimoji="1" sz="2400" spc="30" baseline="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Monotype Sorts" pitchFamily="2" charset="2"/>
        <a:buChar char=""/>
        <a:defRPr kumimoji="1" sz="2000" spc="30" baseline="0">
          <a:solidFill>
            <a:schemeClr val="tx2">
              <a:lumMod val="75000"/>
            </a:schemeClr>
          </a:solidFill>
          <a:latin typeface="+mn-lt"/>
        </a:defRPr>
      </a:lvl2pPr>
      <a:lvl3pPr marL="1143000" indent="-228600" algn="l" rtl="0" eaLnBrk="1" fontAlgn="base" hangingPunct="1">
        <a:spcBef>
          <a:spcPct val="20000"/>
        </a:spcBef>
        <a:spcAft>
          <a:spcPct val="0"/>
        </a:spcAft>
        <a:buClr>
          <a:schemeClr val="accent3"/>
        </a:buClr>
        <a:buSzPct val="40000"/>
        <a:buFont typeface="Monotype Sorts" pitchFamily="2" charset="2"/>
        <a:buChar char=""/>
        <a:defRPr kumimoji="1" sz="1800">
          <a:solidFill>
            <a:schemeClr val="tx2"/>
          </a:solidFill>
          <a:latin typeface="+mn-lt"/>
        </a:defRPr>
      </a:lvl3pPr>
      <a:lvl4pPr marL="1600200" indent="-228600" algn="l" rtl="0" eaLnBrk="1" fontAlgn="base" hangingPunct="1">
        <a:spcBef>
          <a:spcPct val="20000"/>
        </a:spcBef>
        <a:spcAft>
          <a:spcPct val="0"/>
        </a:spcAft>
        <a:buClr>
          <a:schemeClr val="accent2"/>
        </a:buClr>
        <a:buChar char="•"/>
        <a:defRPr kumimoji="1" sz="1600">
          <a:solidFill>
            <a:schemeClr val="tx1"/>
          </a:solidFill>
          <a:latin typeface="+mn-lt"/>
        </a:defRPr>
      </a:lvl4pPr>
      <a:lvl5pPr marL="2057400" indent="-228600" algn="l" rtl="0" eaLnBrk="1" fontAlgn="base" hangingPunct="1">
        <a:spcBef>
          <a:spcPct val="20000"/>
        </a:spcBef>
        <a:spcAft>
          <a:spcPct val="0"/>
        </a:spcAft>
        <a:buClr>
          <a:schemeClr val="accent2"/>
        </a:buClr>
        <a:buChar char="–"/>
        <a:defRPr kumimoji="1" sz="1600">
          <a:solidFill>
            <a:schemeClr val="tx1"/>
          </a:solidFill>
          <a:latin typeface="+mn-lt"/>
        </a:defRPr>
      </a:lvl5pPr>
      <a:lvl6pPr marL="2514600" indent="-228600" algn="l" rtl="0" eaLnBrk="1" fontAlgn="base" hangingPunct="1">
        <a:spcBef>
          <a:spcPct val="20000"/>
        </a:spcBef>
        <a:spcAft>
          <a:spcPct val="0"/>
        </a:spcAft>
        <a:buClr>
          <a:schemeClr val="accent2"/>
        </a:buClr>
        <a:buChar char="–"/>
        <a:defRPr kumimoji="1" sz="2000">
          <a:solidFill>
            <a:schemeClr val="tx1"/>
          </a:solidFill>
          <a:latin typeface="+mn-lt"/>
        </a:defRPr>
      </a:lvl6pPr>
      <a:lvl7pPr marL="2971800" indent="-228600" algn="l" rtl="0" eaLnBrk="1" fontAlgn="base" hangingPunct="1">
        <a:spcBef>
          <a:spcPct val="20000"/>
        </a:spcBef>
        <a:spcAft>
          <a:spcPct val="0"/>
        </a:spcAft>
        <a:buClr>
          <a:schemeClr val="accent2"/>
        </a:buClr>
        <a:buChar char="–"/>
        <a:defRPr kumimoji="1" sz="2000">
          <a:solidFill>
            <a:schemeClr val="tx1"/>
          </a:solidFill>
          <a:latin typeface="+mn-lt"/>
        </a:defRPr>
      </a:lvl7pPr>
      <a:lvl8pPr marL="3429000" indent="-228600" algn="l" rtl="0" eaLnBrk="1" fontAlgn="base" hangingPunct="1">
        <a:spcBef>
          <a:spcPct val="20000"/>
        </a:spcBef>
        <a:spcAft>
          <a:spcPct val="0"/>
        </a:spcAft>
        <a:buClr>
          <a:schemeClr val="accent2"/>
        </a:buClr>
        <a:buChar char="–"/>
        <a:defRPr kumimoji="1" sz="2000">
          <a:solidFill>
            <a:schemeClr val="tx1"/>
          </a:solidFill>
          <a:latin typeface="+mn-lt"/>
        </a:defRPr>
      </a:lvl8pPr>
      <a:lvl9pPr marL="3886200" indent="-228600" algn="l" rtl="0" eaLnBrk="1" fontAlgn="base" hangingPunct="1">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50000" b="-50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6" cstate="print">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tretch>
            <a:fillRect/>
          </a:stretch>
        </p:blipFill>
        <p:spPr>
          <a:xfrm>
            <a:off x="-13917" y="652877"/>
            <a:ext cx="12192000" cy="6215063"/>
          </a:xfrm>
          <a:prstGeom prst="rect">
            <a:avLst/>
          </a:prstGeom>
        </p:spPr>
      </p:pic>
      <p:pic>
        <p:nvPicPr>
          <p:cNvPr id="8" name="Picture 7"/>
          <p:cNvPicPr>
            <a:picLocks noChangeAspect="1"/>
          </p:cNvPicPr>
          <p:nvPr userDrawn="1"/>
        </p:nvPicPr>
        <p:blipFill rotWithShape="1">
          <a:blip r:embed="rId18">
            <a:extLst>
              <a:ext uri="{28A0092B-C50C-407E-A947-70E740481C1C}">
                <a14:useLocalDpi xmlns:a14="http://schemas.microsoft.com/office/drawing/2010/main" val="0"/>
              </a:ext>
            </a:extLst>
          </a:blip>
          <a:srcRect l="39" t="7483" r="-39" b="-544"/>
          <a:stretch/>
        </p:blipFill>
        <p:spPr>
          <a:xfrm>
            <a:off x="-9144" y="1097280"/>
            <a:ext cx="12192000" cy="1042416"/>
          </a:xfrm>
          <a:prstGeom prst="rect">
            <a:avLst/>
          </a:prstGeom>
        </p:spPr>
      </p:pic>
      <p:sp>
        <p:nvSpPr>
          <p:cNvPr id="41986" name="Rectangle 2"/>
          <p:cNvSpPr>
            <a:spLocks noGrp="1" noChangeArrowheads="1"/>
          </p:cNvSpPr>
          <p:nvPr>
            <p:ph type="title"/>
          </p:nvPr>
        </p:nvSpPr>
        <p:spPr bwMode="auto">
          <a:xfrm>
            <a:off x="541867" y="120596"/>
            <a:ext cx="10329333" cy="51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3" name="Flowchart: Process 2"/>
          <p:cNvSpPr/>
          <p:nvPr userDrawn="1"/>
        </p:nvSpPr>
        <p:spPr bwMode="auto">
          <a:xfrm>
            <a:off x="381000" y="1524000"/>
            <a:ext cx="11430000" cy="5486400"/>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41987" name="Rectangle 3"/>
          <p:cNvSpPr>
            <a:spLocks noGrp="1" noChangeArrowheads="1"/>
          </p:cNvSpPr>
          <p:nvPr>
            <p:ph type="body" idx="1"/>
          </p:nvPr>
        </p:nvSpPr>
        <p:spPr bwMode="auto">
          <a:xfrm>
            <a:off x="609600" y="1676400"/>
            <a:ext cx="10972800"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2" name="Picture 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485120" y="196796"/>
            <a:ext cx="1524000" cy="952500"/>
          </a:xfrm>
          <a:prstGeom prst="rect">
            <a:avLst/>
          </a:prstGeom>
        </p:spPr>
      </p:pic>
      <p:pic>
        <p:nvPicPr>
          <p:cNvPr id="11" name="Picture 10"/>
          <p:cNvPicPr>
            <a:picLocks noChangeAspect="1"/>
          </p:cNvPicPr>
          <p:nvPr userDrawn="1"/>
        </p:nvPicPr>
        <p:blipFill>
          <a:blip r:embed="rId2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1990" name="Rectangle 6"/>
          <p:cNvSpPr>
            <a:spLocks noGrp="1" noChangeArrowheads="1"/>
          </p:cNvSpPr>
          <p:nvPr>
            <p:ph type="sldNum" sz="quarter" idx="4"/>
          </p:nvPr>
        </p:nvSpPr>
        <p:spPr bwMode="auto">
          <a:xfrm>
            <a:off x="0" y="6248400"/>
            <a:ext cx="1240189"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b="1">
                <a:solidFill>
                  <a:schemeClr val="bg1"/>
                </a:solidFill>
                <a:effectLst/>
                <a:latin typeface="Arial" charset="0"/>
              </a:defRPr>
            </a:lvl1pPr>
          </a:lstStyle>
          <a:p>
            <a:fld id="{E54FDF46-4A52-4F2B-8DF0-BB4C40E65B4E}" type="slidenum">
              <a:rPr lang="en-US" smtClean="0"/>
              <a:pPr/>
              <a:t>‹#›</a:t>
            </a:fld>
            <a:endParaRPr lang="en-US" dirty="0"/>
          </a:p>
        </p:txBody>
      </p:sp>
      <p:pic>
        <p:nvPicPr>
          <p:cNvPr id="19" name="Picture 18"/>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t="55845" r="41526"/>
          <a:stretch/>
        </p:blipFill>
        <p:spPr>
          <a:xfrm rot="2627810">
            <a:off x="-236530" y="5833411"/>
            <a:ext cx="762000" cy="345246"/>
          </a:xfrm>
          <a:prstGeom prst="rect">
            <a:avLst/>
          </a:prstGeom>
        </p:spPr>
      </p:pic>
      <p:pic>
        <p:nvPicPr>
          <p:cNvPr id="27" name="Picture 26"/>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l="46644" b="63646"/>
          <a:stretch/>
        </p:blipFill>
        <p:spPr>
          <a:xfrm rot="2475532">
            <a:off x="379655" y="5883965"/>
            <a:ext cx="695308" cy="284245"/>
          </a:xfrm>
          <a:prstGeom prst="rect">
            <a:avLst/>
          </a:prstGeom>
        </p:spPr>
      </p:pic>
      <p:pic>
        <p:nvPicPr>
          <p:cNvPr id="28" name="Picture 27"/>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t="55845" r="41526"/>
          <a:stretch/>
        </p:blipFill>
        <p:spPr>
          <a:xfrm rot="2465237">
            <a:off x="667564" y="6651845"/>
            <a:ext cx="762000" cy="345246"/>
          </a:xfrm>
          <a:prstGeom prst="rect">
            <a:avLst/>
          </a:prstGeom>
        </p:spPr>
      </p:pic>
      <p:pic>
        <p:nvPicPr>
          <p:cNvPr id="29" name="Picture 28"/>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l="46644" b="63646"/>
          <a:stretch/>
        </p:blipFill>
        <p:spPr>
          <a:xfrm rot="2465237">
            <a:off x="1285203" y="6797047"/>
            <a:ext cx="695308" cy="284245"/>
          </a:xfrm>
          <a:prstGeom prst="rect">
            <a:avLst/>
          </a:prstGeom>
        </p:spPr>
      </p:pic>
      <p:pic>
        <p:nvPicPr>
          <p:cNvPr id="30" name="Picture 29"/>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t="55845" r="41526"/>
          <a:stretch/>
        </p:blipFill>
        <p:spPr>
          <a:xfrm rot="18311932">
            <a:off x="11044536" y="6660367"/>
            <a:ext cx="762000" cy="345246"/>
          </a:xfrm>
          <a:prstGeom prst="rect">
            <a:avLst/>
          </a:prstGeom>
        </p:spPr>
      </p:pic>
      <p:pic>
        <p:nvPicPr>
          <p:cNvPr id="31" name="Picture 30"/>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l="46644" b="63646"/>
          <a:stretch/>
        </p:blipFill>
        <p:spPr>
          <a:xfrm rot="18552196">
            <a:off x="11333962" y="6164030"/>
            <a:ext cx="695308" cy="284245"/>
          </a:xfrm>
          <a:prstGeom prst="rect">
            <a:avLst/>
          </a:prstGeom>
        </p:spPr>
      </p:pic>
      <p:pic>
        <p:nvPicPr>
          <p:cNvPr id="32" name="Picture 31"/>
          <p:cNvPicPr>
            <a:picLocks noChangeAspect="1"/>
          </p:cNvPicPr>
          <p:nvPr userDrawn="1"/>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t="55845" r="41526"/>
          <a:stretch/>
        </p:blipFill>
        <p:spPr>
          <a:xfrm rot="18940559">
            <a:off x="11802379" y="6129597"/>
            <a:ext cx="762000" cy="345246"/>
          </a:xfrm>
          <a:prstGeom prst="rect">
            <a:avLst/>
          </a:prstGeom>
        </p:spPr>
      </p:pic>
    </p:spTree>
    <p:extLst>
      <p:ext uri="{BB962C8B-B14F-4D97-AF65-F5344CB8AC3E}">
        <p14:creationId xmlns:p14="http://schemas.microsoft.com/office/powerpoint/2010/main" val="4244696255"/>
      </p:ext>
    </p:extLst>
  </p:cSld>
  <p:clrMap bg1="lt1" tx1="dk1" bg2="lt2" tx2="dk2" accent1="accent1" accent2="accent2" accent3="accent3" accent4="accent4" accent5="accent5" accent6="accent6" hlink="hlink" folHlink="folHlink"/>
  <p:sldLayoutIdLst>
    <p:sldLayoutId id="2147483842" r:id="rId1"/>
    <p:sldLayoutId id="2147483894" r:id="rId2"/>
    <p:sldLayoutId id="2147483843" r:id="rId3"/>
    <p:sldLayoutId id="2147483844" r:id="rId4"/>
    <p:sldLayoutId id="2147483870" r:id="rId5"/>
    <p:sldLayoutId id="2147483845" r:id="rId6"/>
    <p:sldLayoutId id="2147483846" r:id="rId7"/>
    <p:sldLayoutId id="2147483847" r:id="rId8"/>
    <p:sldLayoutId id="2147483876" r:id="rId9"/>
    <p:sldLayoutId id="2147483848" r:id="rId10"/>
    <p:sldLayoutId id="2147483849" r:id="rId11"/>
    <p:sldLayoutId id="2147483850" r:id="rId12"/>
    <p:sldLayoutId id="2147483887" r:id="rId13"/>
  </p:sldLayoutIdLst>
  <p:timing>
    <p:tnLst>
      <p:par>
        <p:cTn id="1" dur="indefinite" restart="never" nodeType="tmRoot"/>
      </p:par>
    </p:tnLst>
  </p:timing>
  <p:hf hdr="0" ftr="0" dt="0"/>
  <p:txStyles>
    <p:titleStyle>
      <a:lvl1pPr algn="l" rtl="0" eaLnBrk="1" fontAlgn="base" hangingPunct="1">
        <a:spcBef>
          <a:spcPct val="0"/>
        </a:spcBef>
        <a:spcAft>
          <a:spcPct val="0"/>
        </a:spcAft>
        <a:defRPr kumimoji="1" lang="en-US" sz="3200" b="0" spc="20" baseline="0" smtClean="0">
          <a:solidFill>
            <a:schemeClr val="accent1"/>
          </a:solidFill>
          <a:effectLst>
            <a:outerShdw blurRad="38100" dist="38100" dir="2700000" algn="tl">
              <a:srgbClr val="000000">
                <a:alpha val="43137"/>
              </a:srgbClr>
            </a:outerShdw>
          </a:effectLst>
          <a:latin typeface="+mj-lt"/>
          <a:ea typeface="+mj-ea"/>
          <a:cs typeface="+mj-cs"/>
        </a:defRPr>
      </a:lvl1pPr>
      <a:lvl2pPr algn="l" rtl="0" eaLnBrk="1" fontAlgn="base" hangingPunct="1">
        <a:spcBef>
          <a:spcPct val="0"/>
        </a:spcBef>
        <a:spcAft>
          <a:spcPct val="0"/>
        </a:spcAft>
        <a:defRPr kumimoji="1" sz="4000">
          <a:solidFill>
            <a:schemeClr val="tx2"/>
          </a:solidFill>
          <a:latin typeface="Arial Black" pitchFamily="34" charset="0"/>
        </a:defRPr>
      </a:lvl2pPr>
      <a:lvl3pPr algn="l" rtl="0" eaLnBrk="1" fontAlgn="base" hangingPunct="1">
        <a:spcBef>
          <a:spcPct val="0"/>
        </a:spcBef>
        <a:spcAft>
          <a:spcPct val="0"/>
        </a:spcAft>
        <a:defRPr kumimoji="1" sz="4000">
          <a:solidFill>
            <a:schemeClr val="tx2"/>
          </a:solidFill>
          <a:latin typeface="Arial Black" pitchFamily="34" charset="0"/>
        </a:defRPr>
      </a:lvl3pPr>
      <a:lvl4pPr algn="l" rtl="0" eaLnBrk="1" fontAlgn="base" hangingPunct="1">
        <a:spcBef>
          <a:spcPct val="0"/>
        </a:spcBef>
        <a:spcAft>
          <a:spcPct val="0"/>
        </a:spcAft>
        <a:defRPr kumimoji="1" sz="4000">
          <a:solidFill>
            <a:schemeClr val="tx2"/>
          </a:solidFill>
          <a:latin typeface="Arial Black" pitchFamily="34" charset="0"/>
        </a:defRPr>
      </a:lvl4pPr>
      <a:lvl5pPr algn="l" rtl="0" eaLnBrk="1" fontAlgn="base" hangingPunct="1">
        <a:spcBef>
          <a:spcPct val="0"/>
        </a:spcBef>
        <a:spcAft>
          <a:spcPct val="0"/>
        </a:spcAft>
        <a:defRPr kumimoji="1" sz="4000">
          <a:solidFill>
            <a:schemeClr val="tx2"/>
          </a:solidFill>
          <a:latin typeface="Arial Black" pitchFamily="34" charset="0"/>
        </a:defRPr>
      </a:lvl5pPr>
      <a:lvl6pPr marL="457200" algn="l" rtl="0" eaLnBrk="1" fontAlgn="base" hangingPunct="1">
        <a:spcBef>
          <a:spcPct val="0"/>
        </a:spcBef>
        <a:spcAft>
          <a:spcPct val="0"/>
        </a:spcAft>
        <a:defRPr kumimoji="1" sz="4000">
          <a:solidFill>
            <a:schemeClr val="tx2"/>
          </a:solidFill>
          <a:latin typeface="Arial Black" pitchFamily="34" charset="0"/>
        </a:defRPr>
      </a:lvl6pPr>
      <a:lvl7pPr marL="914400" algn="l" rtl="0" eaLnBrk="1" fontAlgn="base" hangingPunct="1">
        <a:spcBef>
          <a:spcPct val="0"/>
        </a:spcBef>
        <a:spcAft>
          <a:spcPct val="0"/>
        </a:spcAft>
        <a:defRPr kumimoji="1" sz="4000">
          <a:solidFill>
            <a:schemeClr val="tx2"/>
          </a:solidFill>
          <a:latin typeface="Arial Black" pitchFamily="34" charset="0"/>
        </a:defRPr>
      </a:lvl7pPr>
      <a:lvl8pPr marL="1371600" algn="l" rtl="0" eaLnBrk="1" fontAlgn="base" hangingPunct="1">
        <a:spcBef>
          <a:spcPct val="0"/>
        </a:spcBef>
        <a:spcAft>
          <a:spcPct val="0"/>
        </a:spcAft>
        <a:defRPr kumimoji="1" sz="4000">
          <a:solidFill>
            <a:schemeClr val="tx2"/>
          </a:solidFill>
          <a:latin typeface="Arial Black" pitchFamily="34" charset="0"/>
        </a:defRPr>
      </a:lvl8pPr>
      <a:lvl9pPr marL="1828800" algn="l" rtl="0" eaLnBrk="1" fontAlgn="base" hangingPunct="1">
        <a:spcBef>
          <a:spcPct val="0"/>
        </a:spcBef>
        <a:spcAft>
          <a:spcPct val="0"/>
        </a:spcAft>
        <a:defRPr kumimoji="1" sz="4000">
          <a:solidFill>
            <a:schemeClr val="tx2"/>
          </a:solidFill>
          <a:latin typeface="Arial Black" pitchFamily="34" charset="0"/>
        </a:defRPr>
      </a:lvl9pPr>
    </p:titleStyle>
    <p:bodyStyle>
      <a:lvl1pPr marL="342900" indent="-342900" algn="l" rtl="0" eaLnBrk="1" fontAlgn="base" hangingPunct="1">
        <a:spcBef>
          <a:spcPct val="20000"/>
        </a:spcBef>
        <a:spcAft>
          <a:spcPct val="0"/>
        </a:spcAft>
        <a:buClr>
          <a:schemeClr val="accent1"/>
        </a:buClr>
        <a:buFont typeface="Monotype Sorts" pitchFamily="2" charset="2"/>
        <a:buChar char=""/>
        <a:defRPr kumimoji="1" sz="2400" spc="30" baseline="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Monotype Sorts" pitchFamily="2" charset="2"/>
        <a:buChar char=""/>
        <a:defRPr kumimoji="1" sz="2000" spc="30" baseline="0">
          <a:solidFill>
            <a:schemeClr val="tx2"/>
          </a:solidFill>
          <a:latin typeface="+mn-lt"/>
        </a:defRPr>
      </a:lvl2pPr>
      <a:lvl3pPr marL="1143000" indent="-228600" algn="l" rtl="0" eaLnBrk="1" fontAlgn="base" hangingPunct="1">
        <a:spcBef>
          <a:spcPct val="20000"/>
        </a:spcBef>
        <a:spcAft>
          <a:spcPct val="0"/>
        </a:spcAft>
        <a:buClr>
          <a:schemeClr val="accent3"/>
        </a:buClr>
        <a:buSzPct val="40000"/>
        <a:buFont typeface="Monotype Sorts" pitchFamily="2" charset="2"/>
        <a:buChar char=""/>
        <a:defRPr kumimoji="1" sz="1800">
          <a:solidFill>
            <a:schemeClr val="tx1"/>
          </a:solidFill>
          <a:latin typeface="+mn-lt"/>
        </a:defRPr>
      </a:lvl3pPr>
      <a:lvl4pPr marL="1600200" indent="-228600" algn="l" rtl="0" eaLnBrk="1" fontAlgn="base" hangingPunct="1">
        <a:spcBef>
          <a:spcPct val="20000"/>
        </a:spcBef>
        <a:spcAft>
          <a:spcPct val="0"/>
        </a:spcAft>
        <a:buClr>
          <a:schemeClr val="accent2"/>
        </a:buClr>
        <a:buChar char="•"/>
        <a:defRPr kumimoji="1" sz="1600">
          <a:solidFill>
            <a:schemeClr val="tx1"/>
          </a:solidFill>
          <a:latin typeface="+mn-lt"/>
        </a:defRPr>
      </a:lvl4pPr>
      <a:lvl5pPr marL="2057400" indent="-228600" algn="l" rtl="0" eaLnBrk="1" fontAlgn="base" hangingPunct="1">
        <a:spcBef>
          <a:spcPct val="20000"/>
        </a:spcBef>
        <a:spcAft>
          <a:spcPct val="0"/>
        </a:spcAft>
        <a:buClr>
          <a:schemeClr val="accent2"/>
        </a:buClr>
        <a:buChar char="–"/>
        <a:defRPr kumimoji="1" sz="1600">
          <a:solidFill>
            <a:schemeClr val="tx1"/>
          </a:solidFill>
          <a:latin typeface="+mn-lt"/>
        </a:defRPr>
      </a:lvl5pPr>
      <a:lvl6pPr marL="2514600" indent="-228600" algn="l" rtl="0" eaLnBrk="1" fontAlgn="base" hangingPunct="1">
        <a:spcBef>
          <a:spcPct val="20000"/>
        </a:spcBef>
        <a:spcAft>
          <a:spcPct val="0"/>
        </a:spcAft>
        <a:buClr>
          <a:schemeClr val="accent2"/>
        </a:buClr>
        <a:buChar char="–"/>
        <a:defRPr kumimoji="1" sz="2000">
          <a:solidFill>
            <a:schemeClr val="tx1"/>
          </a:solidFill>
          <a:latin typeface="+mn-lt"/>
        </a:defRPr>
      </a:lvl6pPr>
      <a:lvl7pPr marL="2971800" indent="-228600" algn="l" rtl="0" eaLnBrk="1" fontAlgn="base" hangingPunct="1">
        <a:spcBef>
          <a:spcPct val="20000"/>
        </a:spcBef>
        <a:spcAft>
          <a:spcPct val="0"/>
        </a:spcAft>
        <a:buClr>
          <a:schemeClr val="accent2"/>
        </a:buClr>
        <a:buChar char="–"/>
        <a:defRPr kumimoji="1" sz="2000">
          <a:solidFill>
            <a:schemeClr val="tx1"/>
          </a:solidFill>
          <a:latin typeface="+mn-lt"/>
        </a:defRPr>
      </a:lvl7pPr>
      <a:lvl8pPr marL="3429000" indent="-228600" algn="l" rtl="0" eaLnBrk="1" fontAlgn="base" hangingPunct="1">
        <a:spcBef>
          <a:spcPct val="20000"/>
        </a:spcBef>
        <a:spcAft>
          <a:spcPct val="0"/>
        </a:spcAft>
        <a:buClr>
          <a:schemeClr val="accent2"/>
        </a:buClr>
        <a:buChar char="–"/>
        <a:defRPr kumimoji="1" sz="2000">
          <a:solidFill>
            <a:schemeClr val="tx1"/>
          </a:solidFill>
          <a:latin typeface="+mn-lt"/>
        </a:defRPr>
      </a:lvl8pPr>
      <a:lvl9pPr marL="3886200" indent="-228600" algn="l" rtl="0" eaLnBrk="1" fontAlgn="base" hangingPunct="1">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t="-50000" b="-50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7" cstate="print">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tretch>
            <a:fillRect/>
          </a:stretch>
        </p:blipFill>
        <p:spPr>
          <a:xfrm>
            <a:off x="-13917" y="652877"/>
            <a:ext cx="12192000" cy="6215063"/>
          </a:xfrm>
          <a:prstGeom prst="rect">
            <a:avLst/>
          </a:prstGeom>
        </p:spPr>
      </p:pic>
      <p:pic>
        <p:nvPicPr>
          <p:cNvPr id="8" name="Picture 7"/>
          <p:cNvPicPr>
            <a:picLocks noChangeAspect="1"/>
          </p:cNvPicPr>
          <p:nvPr userDrawn="1"/>
        </p:nvPicPr>
        <p:blipFill rotWithShape="1">
          <a:blip r:embed="rId19">
            <a:extLst>
              <a:ext uri="{28A0092B-C50C-407E-A947-70E740481C1C}">
                <a14:useLocalDpi xmlns:a14="http://schemas.microsoft.com/office/drawing/2010/main" val="0"/>
              </a:ext>
            </a:extLst>
          </a:blip>
          <a:srcRect l="39" t="7483" r="-39" b="-544"/>
          <a:stretch/>
        </p:blipFill>
        <p:spPr>
          <a:xfrm>
            <a:off x="-9144" y="1097280"/>
            <a:ext cx="12192000" cy="1042416"/>
          </a:xfrm>
          <a:prstGeom prst="rect">
            <a:avLst/>
          </a:prstGeom>
        </p:spPr>
      </p:pic>
      <p:sp>
        <p:nvSpPr>
          <p:cNvPr id="41986" name="Rectangle 2"/>
          <p:cNvSpPr>
            <a:spLocks noGrp="1" noChangeArrowheads="1"/>
          </p:cNvSpPr>
          <p:nvPr>
            <p:ph type="title"/>
          </p:nvPr>
        </p:nvSpPr>
        <p:spPr bwMode="auto">
          <a:xfrm>
            <a:off x="541867" y="120596"/>
            <a:ext cx="10329333" cy="51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3" name="Flowchart: Process 2"/>
          <p:cNvSpPr/>
          <p:nvPr userDrawn="1"/>
        </p:nvSpPr>
        <p:spPr bwMode="auto">
          <a:xfrm>
            <a:off x="381000" y="1524000"/>
            <a:ext cx="11430000" cy="5486400"/>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41987" name="Rectangle 3"/>
          <p:cNvSpPr>
            <a:spLocks noGrp="1" noChangeArrowheads="1"/>
          </p:cNvSpPr>
          <p:nvPr>
            <p:ph type="body" idx="1"/>
          </p:nvPr>
        </p:nvSpPr>
        <p:spPr bwMode="auto">
          <a:xfrm>
            <a:off x="609600" y="1676400"/>
            <a:ext cx="10972800"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2" name="Picture 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485120" y="196796"/>
            <a:ext cx="1524000" cy="952500"/>
          </a:xfrm>
          <a:prstGeom prst="rect">
            <a:avLst/>
          </a:prstGeom>
        </p:spPr>
      </p:pic>
      <p:pic>
        <p:nvPicPr>
          <p:cNvPr id="11" name="Picture 10"/>
          <p:cNvPicPr>
            <a:picLocks noChangeAspect="1"/>
          </p:cNvPicPr>
          <p:nvPr userDrawn="1"/>
        </p:nvPicPr>
        <p:blipFill>
          <a:blip r:embed="rId2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a:off x="-98628" y="6019581"/>
            <a:ext cx="438556" cy="1130299"/>
          </a:xfrm>
          <a:prstGeom prst="rect">
            <a:avLst/>
          </a:prstGeom>
          <a:effectLst>
            <a:outerShdw blurRad="63500" sx="102000" sy="102000" algn="ctr" rotWithShape="0">
              <a:prstClr val="black">
                <a:alpha val="40000"/>
              </a:prstClr>
            </a:outerShdw>
          </a:effectLst>
        </p:spPr>
      </p:pic>
      <p:sp>
        <p:nvSpPr>
          <p:cNvPr id="41990" name="Rectangle 6"/>
          <p:cNvSpPr>
            <a:spLocks noGrp="1" noChangeArrowheads="1"/>
          </p:cNvSpPr>
          <p:nvPr>
            <p:ph type="sldNum" sz="quarter" idx="4"/>
          </p:nvPr>
        </p:nvSpPr>
        <p:spPr bwMode="auto">
          <a:xfrm>
            <a:off x="0" y="6248400"/>
            <a:ext cx="1240189"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b="1">
                <a:solidFill>
                  <a:schemeClr val="bg1"/>
                </a:solidFill>
                <a:effectLst/>
                <a:latin typeface="Arial" charset="0"/>
              </a:defRPr>
            </a:lvl1pPr>
          </a:lstStyle>
          <a:p>
            <a:fld id="{E54FDF46-4A52-4F2B-8DF0-BB4C40E65B4E}" type="slidenum">
              <a:rPr lang="en-US" smtClean="0"/>
              <a:pPr/>
              <a:t>‹#›</a:t>
            </a:fld>
            <a:endParaRPr lang="en-US" dirty="0"/>
          </a:p>
        </p:txBody>
      </p:sp>
      <p:pic>
        <p:nvPicPr>
          <p:cNvPr id="19" name="Picture 18"/>
          <p:cNvPicPr>
            <a:picLocks noChangeAspect="1"/>
          </p:cNvPicPr>
          <p:nvPr userDrawn="1"/>
        </p:nvPicPr>
        <p:blipFill rotWithShape="1">
          <a:blip r:embed="rId22" cstate="print">
            <a:duotone>
              <a:schemeClr val="bg2">
                <a:shade val="45000"/>
                <a:satMod val="135000"/>
              </a:schemeClr>
              <a:prstClr val="white"/>
            </a:duotone>
            <a:extLst>
              <a:ext uri="{28A0092B-C50C-407E-A947-70E740481C1C}">
                <a14:useLocalDpi xmlns:a14="http://schemas.microsoft.com/office/drawing/2010/main" val="0"/>
              </a:ext>
            </a:extLst>
          </a:blip>
          <a:srcRect t="54667" r="41481"/>
          <a:stretch/>
        </p:blipFill>
        <p:spPr>
          <a:xfrm rot="2130700">
            <a:off x="-251930" y="5794981"/>
            <a:ext cx="747227" cy="347312"/>
          </a:xfrm>
          <a:prstGeom prst="rect">
            <a:avLst/>
          </a:prstGeom>
        </p:spPr>
      </p:pic>
      <p:pic>
        <p:nvPicPr>
          <p:cNvPr id="27" name="Picture 26"/>
          <p:cNvPicPr>
            <a:picLocks noChangeAspect="1"/>
          </p:cNvPicPr>
          <p:nvPr userDrawn="1"/>
        </p:nvPicPr>
        <p:blipFill rotWithShape="1">
          <a:blip r:embed="rId22" cstate="print">
            <a:duotone>
              <a:schemeClr val="bg2">
                <a:shade val="45000"/>
                <a:satMod val="135000"/>
              </a:schemeClr>
              <a:prstClr val="white"/>
            </a:duotone>
            <a:extLst>
              <a:ext uri="{28A0092B-C50C-407E-A947-70E740481C1C}">
                <a14:useLocalDpi xmlns:a14="http://schemas.microsoft.com/office/drawing/2010/main" val="0"/>
              </a:ext>
            </a:extLst>
          </a:blip>
          <a:srcRect l="46743" b="61887"/>
          <a:stretch/>
        </p:blipFill>
        <p:spPr>
          <a:xfrm rot="2130700">
            <a:off x="387252" y="5970426"/>
            <a:ext cx="680023" cy="291994"/>
          </a:xfrm>
          <a:prstGeom prst="rect">
            <a:avLst/>
          </a:prstGeom>
        </p:spPr>
      </p:pic>
      <p:pic>
        <p:nvPicPr>
          <p:cNvPr id="28" name="Picture 27"/>
          <p:cNvPicPr>
            <a:picLocks noChangeAspect="1"/>
          </p:cNvPicPr>
          <p:nvPr userDrawn="1"/>
        </p:nvPicPr>
        <p:blipFill rotWithShape="1">
          <a:blip r:embed="rId22" cstate="print">
            <a:duotone>
              <a:schemeClr val="bg2">
                <a:shade val="45000"/>
                <a:satMod val="135000"/>
              </a:schemeClr>
              <a:prstClr val="white"/>
            </a:duotone>
            <a:extLst>
              <a:ext uri="{28A0092B-C50C-407E-A947-70E740481C1C}">
                <a14:useLocalDpi xmlns:a14="http://schemas.microsoft.com/office/drawing/2010/main" val="0"/>
              </a:ext>
            </a:extLst>
          </a:blip>
          <a:srcRect t="54667" r="41481"/>
          <a:stretch/>
        </p:blipFill>
        <p:spPr>
          <a:xfrm rot="2403522">
            <a:off x="710242" y="6664188"/>
            <a:ext cx="747227" cy="347312"/>
          </a:xfrm>
          <a:prstGeom prst="rect">
            <a:avLst/>
          </a:prstGeom>
        </p:spPr>
      </p:pic>
      <p:pic>
        <p:nvPicPr>
          <p:cNvPr id="29" name="Picture 28"/>
          <p:cNvPicPr>
            <a:picLocks noChangeAspect="1"/>
          </p:cNvPicPr>
          <p:nvPr userDrawn="1"/>
        </p:nvPicPr>
        <p:blipFill rotWithShape="1">
          <a:blip r:embed="rId22" cstate="print">
            <a:duotone>
              <a:schemeClr val="bg2">
                <a:shade val="45000"/>
                <a:satMod val="135000"/>
              </a:schemeClr>
              <a:prstClr val="white"/>
            </a:duotone>
            <a:extLst>
              <a:ext uri="{28A0092B-C50C-407E-A947-70E740481C1C}">
                <a14:useLocalDpi xmlns:a14="http://schemas.microsoft.com/office/drawing/2010/main" val="0"/>
              </a:ext>
            </a:extLst>
          </a:blip>
          <a:srcRect l="46743" b="61887"/>
          <a:stretch/>
        </p:blipFill>
        <p:spPr>
          <a:xfrm rot="2403522">
            <a:off x="1298143" y="6847458"/>
            <a:ext cx="680023" cy="291994"/>
          </a:xfrm>
          <a:prstGeom prst="rect">
            <a:avLst/>
          </a:prstGeom>
        </p:spPr>
      </p:pic>
      <p:pic>
        <p:nvPicPr>
          <p:cNvPr id="30" name="Picture 29"/>
          <p:cNvPicPr>
            <a:picLocks noChangeAspect="1"/>
          </p:cNvPicPr>
          <p:nvPr userDrawn="1"/>
        </p:nvPicPr>
        <p:blipFill rotWithShape="1">
          <a:blip r:embed="rId22" cstate="print">
            <a:duotone>
              <a:schemeClr val="bg2">
                <a:shade val="45000"/>
                <a:satMod val="135000"/>
              </a:schemeClr>
              <a:prstClr val="white"/>
            </a:duotone>
            <a:extLst>
              <a:ext uri="{28A0092B-C50C-407E-A947-70E740481C1C}">
                <a14:useLocalDpi xmlns:a14="http://schemas.microsoft.com/office/drawing/2010/main" val="0"/>
              </a:ext>
            </a:extLst>
          </a:blip>
          <a:srcRect t="54667" r="41481"/>
          <a:stretch/>
        </p:blipFill>
        <p:spPr>
          <a:xfrm rot="19143052">
            <a:off x="11028698" y="6628580"/>
            <a:ext cx="747227" cy="347312"/>
          </a:xfrm>
          <a:prstGeom prst="rect">
            <a:avLst/>
          </a:prstGeom>
        </p:spPr>
      </p:pic>
      <p:pic>
        <p:nvPicPr>
          <p:cNvPr id="31" name="Picture 30"/>
          <p:cNvPicPr>
            <a:picLocks noChangeAspect="1"/>
          </p:cNvPicPr>
          <p:nvPr userDrawn="1"/>
        </p:nvPicPr>
        <p:blipFill rotWithShape="1">
          <a:blip r:embed="rId22" cstate="print">
            <a:duotone>
              <a:schemeClr val="bg2">
                <a:shade val="45000"/>
                <a:satMod val="135000"/>
              </a:schemeClr>
              <a:prstClr val="white"/>
            </a:duotone>
            <a:extLst>
              <a:ext uri="{28A0092B-C50C-407E-A947-70E740481C1C}">
                <a14:useLocalDpi xmlns:a14="http://schemas.microsoft.com/office/drawing/2010/main" val="0"/>
              </a:ext>
            </a:extLst>
          </a:blip>
          <a:srcRect l="46743" b="61887"/>
          <a:stretch/>
        </p:blipFill>
        <p:spPr>
          <a:xfrm rot="19126102">
            <a:off x="11321509" y="6149495"/>
            <a:ext cx="680023" cy="291994"/>
          </a:xfrm>
          <a:prstGeom prst="rect">
            <a:avLst/>
          </a:prstGeom>
        </p:spPr>
      </p:pic>
      <p:pic>
        <p:nvPicPr>
          <p:cNvPr id="32" name="Picture 31"/>
          <p:cNvPicPr>
            <a:picLocks noChangeAspect="1"/>
          </p:cNvPicPr>
          <p:nvPr userDrawn="1"/>
        </p:nvPicPr>
        <p:blipFill rotWithShape="1">
          <a:blip r:embed="rId22" cstate="print">
            <a:duotone>
              <a:schemeClr val="bg2">
                <a:shade val="45000"/>
                <a:satMod val="135000"/>
              </a:schemeClr>
              <a:prstClr val="white"/>
            </a:duotone>
            <a:extLst>
              <a:ext uri="{28A0092B-C50C-407E-A947-70E740481C1C}">
                <a14:useLocalDpi xmlns:a14="http://schemas.microsoft.com/office/drawing/2010/main" val="0"/>
              </a:ext>
            </a:extLst>
          </a:blip>
          <a:srcRect t="54667" r="41481"/>
          <a:stretch/>
        </p:blipFill>
        <p:spPr>
          <a:xfrm rot="18480061">
            <a:off x="11841083" y="6074744"/>
            <a:ext cx="747227" cy="347312"/>
          </a:xfrm>
          <a:prstGeom prst="rect">
            <a:avLst/>
          </a:prstGeom>
        </p:spPr>
      </p:pic>
    </p:spTree>
    <p:extLst>
      <p:ext uri="{BB962C8B-B14F-4D97-AF65-F5344CB8AC3E}">
        <p14:creationId xmlns:p14="http://schemas.microsoft.com/office/powerpoint/2010/main" val="2672605541"/>
      </p:ext>
    </p:extLst>
  </p:cSld>
  <p:clrMap bg1="lt1" tx1="dk1" bg2="lt2" tx2="dk2" accent1="accent1" accent2="accent2" accent3="accent3" accent4="accent4" accent5="accent5" accent6="accent6" hlink="hlink" folHlink="folHlink"/>
  <p:sldLayoutIdLst>
    <p:sldLayoutId id="2147483852" r:id="rId1"/>
    <p:sldLayoutId id="2147483895" r:id="rId2"/>
    <p:sldLayoutId id="2147483853" r:id="rId3"/>
    <p:sldLayoutId id="2147483854" r:id="rId4"/>
    <p:sldLayoutId id="2147483871" r:id="rId5"/>
    <p:sldLayoutId id="2147483855" r:id="rId6"/>
    <p:sldLayoutId id="2147483856" r:id="rId7"/>
    <p:sldLayoutId id="2147483857" r:id="rId8"/>
    <p:sldLayoutId id="2147483897" r:id="rId9"/>
    <p:sldLayoutId id="2147483877" r:id="rId10"/>
    <p:sldLayoutId id="2147483858" r:id="rId11"/>
    <p:sldLayoutId id="2147483898" r:id="rId12"/>
    <p:sldLayoutId id="2147483859" r:id="rId13"/>
    <p:sldLayoutId id="2147483860" r:id="rId14"/>
  </p:sldLayoutIdLst>
  <p:timing>
    <p:tnLst>
      <p:par>
        <p:cTn id="1" dur="indefinite" restart="never" nodeType="tmRoot"/>
      </p:par>
    </p:tnLst>
  </p:timing>
  <p:hf hdr="0" ftr="0" dt="0"/>
  <p:txStyles>
    <p:titleStyle>
      <a:lvl1pPr algn="l" rtl="0" eaLnBrk="1" fontAlgn="base" hangingPunct="1">
        <a:spcBef>
          <a:spcPct val="0"/>
        </a:spcBef>
        <a:spcAft>
          <a:spcPct val="0"/>
        </a:spcAft>
        <a:defRPr kumimoji="1" lang="en-US" sz="3200" b="0" spc="20" baseline="0" smtClean="0">
          <a:solidFill>
            <a:schemeClr val="accent1"/>
          </a:solidFill>
          <a:effectLst>
            <a:outerShdw blurRad="38100" dist="38100" dir="2700000" algn="tl">
              <a:srgbClr val="000000">
                <a:alpha val="43137"/>
              </a:srgbClr>
            </a:outerShdw>
          </a:effectLst>
          <a:latin typeface="+mj-lt"/>
          <a:ea typeface="+mj-ea"/>
          <a:cs typeface="+mj-cs"/>
        </a:defRPr>
      </a:lvl1pPr>
      <a:lvl2pPr algn="l" rtl="0" eaLnBrk="1" fontAlgn="base" hangingPunct="1">
        <a:spcBef>
          <a:spcPct val="0"/>
        </a:spcBef>
        <a:spcAft>
          <a:spcPct val="0"/>
        </a:spcAft>
        <a:defRPr kumimoji="1" sz="4000">
          <a:solidFill>
            <a:schemeClr val="tx2"/>
          </a:solidFill>
          <a:latin typeface="Arial Black" pitchFamily="34" charset="0"/>
        </a:defRPr>
      </a:lvl2pPr>
      <a:lvl3pPr algn="l" rtl="0" eaLnBrk="1" fontAlgn="base" hangingPunct="1">
        <a:spcBef>
          <a:spcPct val="0"/>
        </a:spcBef>
        <a:spcAft>
          <a:spcPct val="0"/>
        </a:spcAft>
        <a:defRPr kumimoji="1" sz="4000">
          <a:solidFill>
            <a:schemeClr val="tx2"/>
          </a:solidFill>
          <a:latin typeface="Arial Black" pitchFamily="34" charset="0"/>
        </a:defRPr>
      </a:lvl3pPr>
      <a:lvl4pPr algn="l" rtl="0" eaLnBrk="1" fontAlgn="base" hangingPunct="1">
        <a:spcBef>
          <a:spcPct val="0"/>
        </a:spcBef>
        <a:spcAft>
          <a:spcPct val="0"/>
        </a:spcAft>
        <a:defRPr kumimoji="1" sz="4000">
          <a:solidFill>
            <a:schemeClr val="tx2"/>
          </a:solidFill>
          <a:latin typeface="Arial Black" pitchFamily="34" charset="0"/>
        </a:defRPr>
      </a:lvl4pPr>
      <a:lvl5pPr algn="l" rtl="0" eaLnBrk="1" fontAlgn="base" hangingPunct="1">
        <a:spcBef>
          <a:spcPct val="0"/>
        </a:spcBef>
        <a:spcAft>
          <a:spcPct val="0"/>
        </a:spcAft>
        <a:defRPr kumimoji="1" sz="4000">
          <a:solidFill>
            <a:schemeClr val="tx2"/>
          </a:solidFill>
          <a:latin typeface="Arial Black" pitchFamily="34" charset="0"/>
        </a:defRPr>
      </a:lvl5pPr>
      <a:lvl6pPr marL="457200" algn="l" rtl="0" eaLnBrk="1" fontAlgn="base" hangingPunct="1">
        <a:spcBef>
          <a:spcPct val="0"/>
        </a:spcBef>
        <a:spcAft>
          <a:spcPct val="0"/>
        </a:spcAft>
        <a:defRPr kumimoji="1" sz="4000">
          <a:solidFill>
            <a:schemeClr val="tx2"/>
          </a:solidFill>
          <a:latin typeface="Arial Black" pitchFamily="34" charset="0"/>
        </a:defRPr>
      </a:lvl6pPr>
      <a:lvl7pPr marL="914400" algn="l" rtl="0" eaLnBrk="1" fontAlgn="base" hangingPunct="1">
        <a:spcBef>
          <a:spcPct val="0"/>
        </a:spcBef>
        <a:spcAft>
          <a:spcPct val="0"/>
        </a:spcAft>
        <a:defRPr kumimoji="1" sz="4000">
          <a:solidFill>
            <a:schemeClr val="tx2"/>
          </a:solidFill>
          <a:latin typeface="Arial Black" pitchFamily="34" charset="0"/>
        </a:defRPr>
      </a:lvl7pPr>
      <a:lvl8pPr marL="1371600" algn="l" rtl="0" eaLnBrk="1" fontAlgn="base" hangingPunct="1">
        <a:spcBef>
          <a:spcPct val="0"/>
        </a:spcBef>
        <a:spcAft>
          <a:spcPct val="0"/>
        </a:spcAft>
        <a:defRPr kumimoji="1" sz="4000">
          <a:solidFill>
            <a:schemeClr val="tx2"/>
          </a:solidFill>
          <a:latin typeface="Arial Black" pitchFamily="34" charset="0"/>
        </a:defRPr>
      </a:lvl8pPr>
      <a:lvl9pPr marL="1828800" algn="l" rtl="0" eaLnBrk="1" fontAlgn="base" hangingPunct="1">
        <a:spcBef>
          <a:spcPct val="0"/>
        </a:spcBef>
        <a:spcAft>
          <a:spcPct val="0"/>
        </a:spcAft>
        <a:defRPr kumimoji="1" sz="4000">
          <a:solidFill>
            <a:schemeClr val="tx2"/>
          </a:solidFill>
          <a:latin typeface="Arial Black" pitchFamily="34" charset="0"/>
        </a:defRPr>
      </a:lvl9pPr>
    </p:titleStyle>
    <p:bodyStyle>
      <a:lvl1pPr marL="342900" indent="-342900" algn="l" rtl="0" eaLnBrk="1" fontAlgn="base" hangingPunct="1">
        <a:spcBef>
          <a:spcPct val="20000"/>
        </a:spcBef>
        <a:spcAft>
          <a:spcPct val="0"/>
        </a:spcAft>
        <a:buClr>
          <a:schemeClr val="accent1"/>
        </a:buClr>
        <a:buFont typeface="Monotype Sorts" pitchFamily="2" charset="2"/>
        <a:buChar char=""/>
        <a:defRPr kumimoji="1" sz="2400" spc="30" baseline="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Monotype Sorts" pitchFamily="2" charset="2"/>
        <a:buChar char=""/>
        <a:defRPr kumimoji="1" sz="2000" spc="30" baseline="0">
          <a:solidFill>
            <a:schemeClr val="tx2"/>
          </a:solidFill>
          <a:latin typeface="+mn-lt"/>
        </a:defRPr>
      </a:lvl2pPr>
      <a:lvl3pPr marL="1143000" indent="-228600" algn="l" rtl="0" eaLnBrk="1" fontAlgn="base" hangingPunct="1">
        <a:spcBef>
          <a:spcPct val="20000"/>
        </a:spcBef>
        <a:spcAft>
          <a:spcPct val="0"/>
        </a:spcAft>
        <a:buClr>
          <a:schemeClr val="accent3"/>
        </a:buClr>
        <a:buSzPct val="40000"/>
        <a:buFont typeface="Monotype Sorts" pitchFamily="2" charset="2"/>
        <a:buChar char=""/>
        <a:defRPr kumimoji="1" sz="1800">
          <a:solidFill>
            <a:schemeClr val="tx1"/>
          </a:solidFill>
          <a:latin typeface="+mn-lt"/>
        </a:defRPr>
      </a:lvl3pPr>
      <a:lvl4pPr marL="1600200" indent="-228600" algn="l" rtl="0" eaLnBrk="1" fontAlgn="base" hangingPunct="1">
        <a:spcBef>
          <a:spcPct val="20000"/>
        </a:spcBef>
        <a:spcAft>
          <a:spcPct val="0"/>
        </a:spcAft>
        <a:buClr>
          <a:schemeClr val="accent2"/>
        </a:buClr>
        <a:buChar char="•"/>
        <a:defRPr kumimoji="1" sz="1600">
          <a:solidFill>
            <a:schemeClr val="tx1"/>
          </a:solidFill>
          <a:latin typeface="+mn-lt"/>
        </a:defRPr>
      </a:lvl4pPr>
      <a:lvl5pPr marL="2057400" indent="-228600" algn="l" rtl="0" eaLnBrk="1" fontAlgn="base" hangingPunct="1">
        <a:spcBef>
          <a:spcPct val="20000"/>
        </a:spcBef>
        <a:spcAft>
          <a:spcPct val="0"/>
        </a:spcAft>
        <a:buClr>
          <a:schemeClr val="accent2"/>
        </a:buClr>
        <a:buChar char="–"/>
        <a:defRPr kumimoji="1" sz="1600">
          <a:solidFill>
            <a:schemeClr val="tx1"/>
          </a:solidFill>
          <a:latin typeface="+mn-lt"/>
        </a:defRPr>
      </a:lvl5pPr>
      <a:lvl6pPr marL="2514600" indent="-228600" algn="l" rtl="0" eaLnBrk="1" fontAlgn="base" hangingPunct="1">
        <a:spcBef>
          <a:spcPct val="20000"/>
        </a:spcBef>
        <a:spcAft>
          <a:spcPct val="0"/>
        </a:spcAft>
        <a:buClr>
          <a:schemeClr val="accent2"/>
        </a:buClr>
        <a:buChar char="–"/>
        <a:defRPr kumimoji="1" sz="2000">
          <a:solidFill>
            <a:schemeClr val="tx1"/>
          </a:solidFill>
          <a:latin typeface="+mn-lt"/>
        </a:defRPr>
      </a:lvl6pPr>
      <a:lvl7pPr marL="2971800" indent="-228600" algn="l" rtl="0" eaLnBrk="1" fontAlgn="base" hangingPunct="1">
        <a:spcBef>
          <a:spcPct val="20000"/>
        </a:spcBef>
        <a:spcAft>
          <a:spcPct val="0"/>
        </a:spcAft>
        <a:buClr>
          <a:schemeClr val="accent2"/>
        </a:buClr>
        <a:buChar char="–"/>
        <a:defRPr kumimoji="1" sz="2000">
          <a:solidFill>
            <a:schemeClr val="tx1"/>
          </a:solidFill>
          <a:latin typeface="+mn-lt"/>
        </a:defRPr>
      </a:lvl7pPr>
      <a:lvl8pPr marL="3429000" indent="-228600" algn="l" rtl="0" eaLnBrk="1" fontAlgn="base" hangingPunct="1">
        <a:spcBef>
          <a:spcPct val="20000"/>
        </a:spcBef>
        <a:spcAft>
          <a:spcPct val="0"/>
        </a:spcAft>
        <a:buClr>
          <a:schemeClr val="accent2"/>
        </a:buClr>
        <a:buChar char="–"/>
        <a:defRPr kumimoji="1" sz="2000">
          <a:solidFill>
            <a:schemeClr val="tx1"/>
          </a:solidFill>
          <a:latin typeface="+mn-lt"/>
        </a:defRPr>
      </a:lvl8pPr>
      <a:lvl9pPr marL="3886200" indent="-228600" algn="l" rtl="0" eaLnBrk="1" fontAlgn="base" hangingPunct="1">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94.xml"/></Relationships>
</file>

<file path=ppt/slides/_rels/slide101.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87.xml"/></Relationships>
</file>

<file path=ppt/slides/_rels/slide10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87.xml"/></Relationships>
</file>

<file path=ppt/slides/_rels/slide10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87.xml"/><Relationship Id="rId6" Type="http://schemas.openxmlformats.org/officeDocument/2006/relationships/image" Target="../media/image204.jpeg"/><Relationship Id="rId5" Type="http://schemas.openxmlformats.org/officeDocument/2006/relationships/image" Target="../media/image203.png"/><Relationship Id="rId4" Type="http://schemas.openxmlformats.org/officeDocument/2006/relationships/image" Target="../media/image202.png"/></Relationships>
</file>

<file path=ppt/slides/_rels/slide10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87.xml"/></Relationships>
</file>

<file path=ppt/slides/_rels/slide105.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image" Target="../media/image206.png"/><Relationship Id="rId1" Type="http://schemas.openxmlformats.org/officeDocument/2006/relationships/slideLayout" Target="../slideLayouts/slideLayout87.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07.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image" Target="../media/image213.jpg"/><Relationship Id="rId1" Type="http://schemas.openxmlformats.org/officeDocument/2006/relationships/slideLayout" Target="../slideLayouts/slideLayout100.xml"/><Relationship Id="rId6" Type="http://schemas.openxmlformats.org/officeDocument/2006/relationships/image" Target="../media/image217.png"/><Relationship Id="rId5" Type="http://schemas.openxmlformats.org/officeDocument/2006/relationships/image" Target="../media/image216.jpg"/><Relationship Id="rId4" Type="http://schemas.openxmlformats.org/officeDocument/2006/relationships/image" Target="../media/image215.jpg"/></Relationships>
</file>

<file path=ppt/slides/_rels/slide108.xml.rels><?xml version="1.0" encoding="UTF-8" standalone="yes"?>
<Relationships xmlns="http://schemas.openxmlformats.org/package/2006/relationships"><Relationship Id="rId3" Type="http://schemas.openxmlformats.org/officeDocument/2006/relationships/image" Target="../media/image219.jpg"/><Relationship Id="rId7" Type="http://schemas.openxmlformats.org/officeDocument/2006/relationships/image" Target="../media/image143.PNG"/><Relationship Id="rId2" Type="http://schemas.openxmlformats.org/officeDocument/2006/relationships/image" Target="../media/image218.jpg"/><Relationship Id="rId1" Type="http://schemas.openxmlformats.org/officeDocument/2006/relationships/slideLayout" Target="../slideLayouts/slideLayout100.xml"/><Relationship Id="rId6" Type="http://schemas.openxmlformats.org/officeDocument/2006/relationships/hyperlink" Target="mackay%20award.pptx" TargetMode="External"/><Relationship Id="rId5" Type="http://schemas.openxmlformats.org/officeDocument/2006/relationships/image" Target="../media/image221.jpg"/><Relationship Id="rId4" Type="http://schemas.openxmlformats.org/officeDocument/2006/relationships/image" Target="../media/image220.jpg"/></Relationships>
</file>

<file path=ppt/slides/_rels/slide109.xml.rels><?xml version="1.0" encoding="UTF-8" standalone="yes"?>
<Relationships xmlns="http://schemas.openxmlformats.org/package/2006/relationships"><Relationship Id="rId2" Type="http://schemas.openxmlformats.org/officeDocument/2006/relationships/image" Target="../media/image222.gif"/><Relationship Id="rId1" Type="http://schemas.openxmlformats.org/officeDocument/2006/relationships/slideLayout" Target="../slideLayouts/slideLayout104.xml"/></Relationships>
</file>

<file path=ppt/slides/_rels/slide1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11.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06.xml"/></Relationships>
</file>

<file path=ppt/slides/_rels/slide11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104.xml"/><Relationship Id="rId4" Type="http://schemas.openxmlformats.org/officeDocument/2006/relationships/image" Target="../media/image226.png"/></Relationships>
</file>

<file path=ppt/slides/_rels/slide113.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109.xml"/></Relationships>
</file>

<file path=ppt/slides/_rels/slide11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100.xml"/><Relationship Id="rId5" Type="http://schemas.openxmlformats.org/officeDocument/2006/relationships/image" Target="../media/image231.png"/><Relationship Id="rId4" Type="http://schemas.openxmlformats.org/officeDocument/2006/relationships/image" Target="../media/image23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34.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118.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3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2.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35.xml"/><Relationship Id="rId4" Type="http://schemas.openxmlformats.org/officeDocument/2006/relationships/image" Target="../media/image243.png"/></Relationships>
</file>

<file path=ppt/slides/_rels/slide12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34.xml"/><Relationship Id="rId6" Type="http://schemas.openxmlformats.org/officeDocument/2006/relationships/image" Target="../media/image247.png"/><Relationship Id="rId5" Type="http://schemas.openxmlformats.org/officeDocument/2006/relationships/hyperlink" Target="http://www.cuanswers.com/kitchen/feping.php" TargetMode="External"/><Relationship Id="rId4" Type="http://schemas.openxmlformats.org/officeDocument/2006/relationships/image" Target="../media/image246.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8.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80.xml"/></Relationships>
</file>

<file path=ppt/slides/_rels/slide129.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0.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80.xml"/></Relationships>
</file>

<file path=ppt/slides/_rels/slide131.xml.rels><?xml version="1.0" encoding="UTF-8" standalone="yes"?>
<Relationships xmlns="http://schemas.openxmlformats.org/package/2006/relationships"><Relationship Id="rId3" Type="http://schemas.openxmlformats.org/officeDocument/2006/relationships/image" Target="../media/image251.jpg"/><Relationship Id="rId2" Type="http://schemas.openxmlformats.org/officeDocument/2006/relationships/image" Target="../media/image250.jpg"/><Relationship Id="rId1" Type="http://schemas.openxmlformats.org/officeDocument/2006/relationships/slideLayout" Target="../slideLayouts/slideLayout80.xml"/></Relationships>
</file>

<file path=ppt/slides/_rels/slide132.xml.rels><?xml version="1.0" encoding="UTF-8" standalone="yes"?>
<Relationships xmlns="http://schemas.openxmlformats.org/package/2006/relationships"><Relationship Id="rId3" Type="http://schemas.openxmlformats.org/officeDocument/2006/relationships/image" Target="../media/image252.jpg"/><Relationship Id="rId2" Type="http://schemas.openxmlformats.org/officeDocument/2006/relationships/image" Target="../media/image197.jpg"/><Relationship Id="rId1" Type="http://schemas.openxmlformats.org/officeDocument/2006/relationships/slideLayout" Target="../slideLayouts/slideLayout80.xml"/></Relationships>
</file>

<file path=ppt/slides/_rels/slide133.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8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35.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80.xml"/><Relationship Id="rId5" Type="http://schemas.openxmlformats.org/officeDocument/2006/relationships/image" Target="../media/image257.png"/><Relationship Id="rId4" Type="http://schemas.openxmlformats.org/officeDocument/2006/relationships/image" Target="../media/image256.png"/></Relationships>
</file>

<file path=ppt/slides/_rels/slide136.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72.xml"/></Relationships>
</file>

<file path=ppt/slides/_rels/slide137.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72.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260.png"/></Relationships>
</file>

<file path=ppt/slides/_rels/slide138.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80.xml"/><Relationship Id="rId5" Type="http://schemas.openxmlformats.org/officeDocument/2006/relationships/image" Target="../media/image257.png"/><Relationship Id="rId4" Type="http://schemas.openxmlformats.org/officeDocument/2006/relationships/image" Target="../media/image256.png"/></Relationships>
</file>

<file path=ppt/slides/_rels/slide139.xml.rels><?xml version="1.0" encoding="UTF-8" standalone="yes"?>
<Relationships xmlns="http://schemas.openxmlformats.org/package/2006/relationships"><Relationship Id="rId3" Type="http://schemas.openxmlformats.org/officeDocument/2006/relationships/image" Target="../media/image263.jpg"/><Relationship Id="rId2" Type="http://schemas.openxmlformats.org/officeDocument/2006/relationships/image" Target="../media/image261.png"/><Relationship Id="rId1" Type="http://schemas.openxmlformats.org/officeDocument/2006/relationships/slideLayout" Target="../slideLayouts/slideLayout73.xml"/><Relationship Id="rId5" Type="http://schemas.openxmlformats.org/officeDocument/2006/relationships/image" Target="../media/image265.jpg"/><Relationship Id="rId4" Type="http://schemas.openxmlformats.org/officeDocument/2006/relationships/image" Target="../media/image264.png"/></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6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42.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0.xml"/><Relationship Id="rId1" Type="http://schemas.openxmlformats.org/officeDocument/2006/relationships/slideLayout" Target="../slideLayouts/slideLayout72.xml"/><Relationship Id="rId5" Type="http://schemas.openxmlformats.org/officeDocument/2006/relationships/image" Target="../media/image268.png"/><Relationship Id="rId4" Type="http://schemas.openxmlformats.org/officeDocument/2006/relationships/image" Target="../media/image267.WMF"/></Relationships>
</file>

<file path=ppt/slides/_rels/slide143.xml.rels><?xml version="1.0" encoding="UTF-8" standalone="yes"?>
<Relationships xmlns="http://schemas.openxmlformats.org/package/2006/relationships"><Relationship Id="rId3" Type="http://schemas.openxmlformats.org/officeDocument/2006/relationships/image" Target="../media/image270.gif"/><Relationship Id="rId2" Type="http://schemas.openxmlformats.org/officeDocument/2006/relationships/image" Target="../media/image269.gif"/><Relationship Id="rId1" Type="http://schemas.openxmlformats.org/officeDocument/2006/relationships/slideLayout" Target="../slideLayouts/slideLayout72.xml"/><Relationship Id="rId4" Type="http://schemas.openxmlformats.org/officeDocument/2006/relationships/image" Target="../media/image271.png"/></Relationships>
</file>

<file path=ppt/slides/_rels/slide144.xml.rels><?xml version="1.0" encoding="UTF-8" standalone="yes"?>
<Relationships xmlns="http://schemas.openxmlformats.org/package/2006/relationships"><Relationship Id="rId3" Type="http://schemas.openxmlformats.org/officeDocument/2006/relationships/image" Target="../media/image267.WMF"/><Relationship Id="rId2" Type="http://schemas.openxmlformats.org/officeDocument/2006/relationships/image" Target="../media/image272.jpeg"/><Relationship Id="rId1" Type="http://schemas.openxmlformats.org/officeDocument/2006/relationships/slideLayout" Target="../slideLayouts/slideLayout72.xml"/></Relationships>
</file>

<file path=ppt/slides/_rels/slide145.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67.WMF"/><Relationship Id="rId1" Type="http://schemas.openxmlformats.org/officeDocument/2006/relationships/slideLayout" Target="../slideLayouts/slideLayout72.xml"/><Relationship Id="rId4" Type="http://schemas.openxmlformats.org/officeDocument/2006/relationships/image" Target="../media/image274.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47.xml.rels><?xml version="1.0" encoding="UTF-8" standalone="yes"?>
<Relationships xmlns="http://schemas.openxmlformats.org/package/2006/relationships"><Relationship Id="rId2" Type="http://schemas.openxmlformats.org/officeDocument/2006/relationships/image" Target="../media/image275.jpg"/><Relationship Id="rId1" Type="http://schemas.openxmlformats.org/officeDocument/2006/relationships/slideLayout" Target="../slideLayouts/slideLayout72.xml"/></Relationships>
</file>

<file path=ppt/slides/_rels/slide148.xml.rels><?xml version="1.0" encoding="UTF-8" standalone="yes"?>
<Relationships xmlns="http://schemas.openxmlformats.org/package/2006/relationships"><Relationship Id="rId2" Type="http://schemas.openxmlformats.org/officeDocument/2006/relationships/image" Target="../media/image276.jpg"/><Relationship Id="rId1" Type="http://schemas.openxmlformats.org/officeDocument/2006/relationships/slideLayout" Target="../slideLayouts/slideLayout72.xml"/></Relationships>
</file>

<file path=ppt/slides/_rels/slide149.xml.rels><?xml version="1.0" encoding="UTF-8" standalone="yes"?>
<Relationships xmlns="http://schemas.openxmlformats.org/package/2006/relationships"><Relationship Id="rId2" Type="http://schemas.openxmlformats.org/officeDocument/2006/relationships/image" Target="../media/image277.jpg"/><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0.xml"/></Relationships>
</file>

<file path=ppt/slides/_rels/slide150.xml.rels><?xml version="1.0" encoding="UTF-8" standalone="yes"?>
<Relationships xmlns="http://schemas.openxmlformats.org/package/2006/relationships"><Relationship Id="rId3" Type="http://schemas.openxmlformats.org/officeDocument/2006/relationships/image" Target="../media/image267.WMF"/><Relationship Id="rId2" Type="http://schemas.openxmlformats.org/officeDocument/2006/relationships/image" Target="../media/image278.jpg"/><Relationship Id="rId1" Type="http://schemas.openxmlformats.org/officeDocument/2006/relationships/slideLayout" Target="../slideLayouts/slideLayout72.xml"/></Relationships>
</file>

<file path=ppt/slides/_rels/slide151.xml.rels><?xml version="1.0" encoding="UTF-8" standalone="yes"?>
<Relationships xmlns="http://schemas.openxmlformats.org/package/2006/relationships"><Relationship Id="rId2" Type="http://schemas.openxmlformats.org/officeDocument/2006/relationships/image" Target="../media/image279.jpg"/><Relationship Id="rId1" Type="http://schemas.openxmlformats.org/officeDocument/2006/relationships/slideLayout" Target="../slideLayouts/slideLayout72.xml"/></Relationships>
</file>

<file path=ppt/slides/_rels/slide152.xml.rels><?xml version="1.0" encoding="UTF-8" standalone="yes"?>
<Relationships xmlns="http://schemas.openxmlformats.org/package/2006/relationships"><Relationship Id="rId3" Type="http://schemas.openxmlformats.org/officeDocument/2006/relationships/image" Target="../media/image267.WMF"/><Relationship Id="rId2" Type="http://schemas.openxmlformats.org/officeDocument/2006/relationships/image" Target="../media/image278.jpg"/><Relationship Id="rId1" Type="http://schemas.openxmlformats.org/officeDocument/2006/relationships/slideLayout" Target="../slideLayouts/slideLayout72.xml"/></Relationships>
</file>

<file path=ppt/slides/_rels/slide153.xml.rels><?xml version="1.0" encoding="UTF-8" standalone="yes"?>
<Relationships xmlns="http://schemas.openxmlformats.org/package/2006/relationships"><Relationship Id="rId3" Type="http://schemas.openxmlformats.org/officeDocument/2006/relationships/image" Target="../media/image281.jpg"/><Relationship Id="rId2" Type="http://schemas.openxmlformats.org/officeDocument/2006/relationships/image" Target="../media/image280.jpg"/><Relationship Id="rId1" Type="http://schemas.openxmlformats.org/officeDocument/2006/relationships/slideLayout" Target="../slideLayouts/slideLayout72.xml"/></Relationships>
</file>

<file path=ppt/slides/_rels/slide154.xml.rels><?xml version="1.0" encoding="UTF-8" standalone="yes"?>
<Relationships xmlns="http://schemas.openxmlformats.org/package/2006/relationships"><Relationship Id="rId3" Type="http://schemas.openxmlformats.org/officeDocument/2006/relationships/image" Target="../media/image283.jpg"/><Relationship Id="rId2" Type="http://schemas.openxmlformats.org/officeDocument/2006/relationships/image" Target="../media/image282.jpg"/><Relationship Id="rId1" Type="http://schemas.openxmlformats.org/officeDocument/2006/relationships/slideLayout" Target="../slideLayouts/slideLayout72.xml"/><Relationship Id="rId6" Type="http://schemas.openxmlformats.org/officeDocument/2006/relationships/image" Target="../media/image285.jpg"/><Relationship Id="rId5" Type="http://schemas.openxmlformats.org/officeDocument/2006/relationships/image" Target="../media/image284.jpg"/><Relationship Id="rId4" Type="http://schemas.openxmlformats.org/officeDocument/2006/relationships/image" Target="../media/image280.jp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8" Type="http://schemas.openxmlformats.org/officeDocument/2006/relationships/image" Target="../media/image292.png"/><Relationship Id="rId13" Type="http://schemas.openxmlformats.org/officeDocument/2006/relationships/image" Target="../media/image297.png"/><Relationship Id="rId3" Type="http://schemas.openxmlformats.org/officeDocument/2006/relationships/image" Target="../media/image287.png"/><Relationship Id="rId7" Type="http://schemas.openxmlformats.org/officeDocument/2006/relationships/image" Target="../media/image291.png"/><Relationship Id="rId12" Type="http://schemas.openxmlformats.org/officeDocument/2006/relationships/image" Target="../media/image296.png"/><Relationship Id="rId2" Type="http://schemas.openxmlformats.org/officeDocument/2006/relationships/image" Target="../media/image286.png"/><Relationship Id="rId1" Type="http://schemas.openxmlformats.org/officeDocument/2006/relationships/slideLayout" Target="../slideLayouts/slideLayout12.xml"/><Relationship Id="rId6" Type="http://schemas.openxmlformats.org/officeDocument/2006/relationships/image" Target="../media/image290.png"/><Relationship Id="rId11" Type="http://schemas.openxmlformats.org/officeDocument/2006/relationships/image" Target="../media/image295.png"/><Relationship Id="rId5" Type="http://schemas.openxmlformats.org/officeDocument/2006/relationships/image" Target="../media/image289.png"/><Relationship Id="rId10" Type="http://schemas.openxmlformats.org/officeDocument/2006/relationships/image" Target="../media/image294.png"/><Relationship Id="rId4" Type="http://schemas.openxmlformats.org/officeDocument/2006/relationships/image" Target="../media/image288.png"/><Relationship Id="rId9" Type="http://schemas.openxmlformats.org/officeDocument/2006/relationships/image" Target="../media/image293.png"/></Relationships>
</file>

<file path=ppt/slides/_rels/slide157.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9.xml"/></Relationships>
</file>

<file path=ppt/slides/_rels/slide158.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5.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4.xml"/></Relationships>
</file>

<file path=ppt/slides/_rels/slide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4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0.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jp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9.xml"/><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4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png"/><Relationship Id="rId1" Type="http://schemas.openxmlformats.org/officeDocument/2006/relationships/slideLayout" Target="../slideLayouts/slideLayout26.xml"/><Relationship Id="rId5" Type="http://schemas.openxmlformats.org/officeDocument/2006/relationships/image" Target="../media/image105.png"/><Relationship Id="rId4" Type="http://schemas.openxmlformats.org/officeDocument/2006/relationships/image" Target="../media/image10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1.xml"/><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1.xml"/><Relationship Id="rId5" Type="http://schemas.openxmlformats.org/officeDocument/2006/relationships/image" Target="../media/image119.png"/><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9.xml"/><Relationship Id="rId4" Type="http://schemas.openxmlformats.org/officeDocument/2006/relationships/image" Target="../media/image134.png"/></Relationships>
</file>

<file path=ppt/slides/_rels/slide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9.xml"/><Relationship Id="rId5" Type="http://schemas.openxmlformats.org/officeDocument/2006/relationships/image" Target="../media/image138.png"/><Relationship Id="rId4" Type="http://schemas.openxmlformats.org/officeDocument/2006/relationships/image" Target="../media/image137.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54.png"/><Relationship Id="rId4" Type="http://schemas.openxmlformats.org/officeDocument/2006/relationships/chart" Target="../charts/char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71.png"/><Relationship Id="rId1" Type="http://schemas.openxmlformats.org/officeDocument/2006/relationships/slideLayout" Target="../slideLayouts/slideLayout19.xml"/><Relationship Id="rId4" Type="http://schemas.microsoft.com/office/2007/relationships/hdphoto" Target="../media/hdphoto2.wdp"/></Relationships>
</file>

<file path=ppt/slides/_rels/slide6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71.png"/><Relationship Id="rId1" Type="http://schemas.openxmlformats.org/officeDocument/2006/relationships/slideLayout" Target="../slideLayouts/slideLayout20.xml"/><Relationship Id="rId5" Type="http://schemas.openxmlformats.org/officeDocument/2006/relationships/image" Target="../media/image140.png"/><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4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spirit%20of%20cua%20award.pptx" TargetMode="External"/><Relationship Id="rId1" Type="http://schemas.openxmlformats.org/officeDocument/2006/relationships/slideLayout" Target="../slideLayouts/slideLayout54.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6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47.xml"/><Relationship Id="rId4" Type="http://schemas.openxmlformats.org/officeDocument/2006/relationships/image" Target="../media/image151.png"/></Relationships>
</file>

<file path=ppt/slides/_rels/slide7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8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7.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90.xml"/><Relationship Id="rId6" Type="http://schemas.openxmlformats.org/officeDocument/2006/relationships/image" Target="../media/image160.jpg"/><Relationship Id="rId5" Type="http://schemas.openxmlformats.org/officeDocument/2006/relationships/image" Target="../media/image159.jpg"/><Relationship Id="rId4" Type="http://schemas.openxmlformats.org/officeDocument/2006/relationships/image" Target="../media/image158.png"/><Relationship Id="rId9" Type="http://schemas.openxmlformats.org/officeDocument/2006/relationships/image" Target="../media/image163.png"/></Relationships>
</file>

<file path=ppt/slides/_rels/slide7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87.xml"/><Relationship Id="rId4" Type="http://schemas.openxmlformats.org/officeDocument/2006/relationships/image" Target="../media/image16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8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88.xml"/><Relationship Id="rId4" Type="http://schemas.openxmlformats.org/officeDocument/2006/relationships/image" Target="../media/image169.png"/></Relationships>
</file>

<file path=ppt/slides/_rels/slide8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95.xml"/></Relationships>
</file>

<file path=ppt/slides/_rels/slide8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95.xml"/></Relationships>
</file>

<file path=ppt/slides/_rels/slide8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95.xml"/></Relationships>
</file>

<file path=ppt/slides/_rels/slide8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95.xml"/></Relationships>
</file>

<file path=ppt/slides/_rels/slide8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9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8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91.xml"/></Relationships>
</file>

<file path=ppt/slides/_rels/slide89.xml.rels><?xml version="1.0" encoding="UTF-8" standalone="yes"?>
<Relationships xmlns="http://schemas.openxmlformats.org/package/2006/relationships"><Relationship Id="rId3" Type="http://schemas.openxmlformats.org/officeDocument/2006/relationships/image" Target="../media/image182.gif"/><Relationship Id="rId2" Type="http://schemas.openxmlformats.org/officeDocument/2006/relationships/image" Target="../media/image181.gif"/><Relationship Id="rId1" Type="http://schemas.openxmlformats.org/officeDocument/2006/relationships/slideLayout" Target="../slideLayouts/slideLayout87.xml"/><Relationship Id="rId4" Type="http://schemas.openxmlformats.org/officeDocument/2006/relationships/image" Target="../media/image18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92.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91.xml"/></Relationships>
</file>

<file path=ppt/slides/_rels/slide9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97.xml"/><Relationship Id="rId5" Type="http://schemas.openxmlformats.org/officeDocument/2006/relationships/image" Target="../media/image188.jpg"/><Relationship Id="rId4" Type="http://schemas.openxmlformats.org/officeDocument/2006/relationships/image" Target="../media/image187.jpg"/></Relationships>
</file>

<file path=ppt/slides/_rels/slide9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87.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9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88.png"/><Relationship Id="rId1" Type="http://schemas.openxmlformats.org/officeDocument/2006/relationships/slideLayout" Target="../slideLayouts/slideLayout97.xml"/><Relationship Id="rId4" Type="http://schemas.openxmlformats.org/officeDocument/2006/relationships/image" Target="../media/image19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50000" b="-50000"/>
          </a:stretch>
        </a:blipFill>
        <a:effectLst/>
      </p:bgPr>
    </p:bg>
    <p:spTree>
      <p:nvGrpSpPr>
        <p:cNvPr id="1" name=""/>
        <p:cNvGrpSpPr/>
        <p:nvPr/>
      </p:nvGrpSpPr>
      <p:grpSpPr>
        <a:xfrm>
          <a:off x="0" y="0"/>
          <a:ext cx="0" cy="0"/>
          <a:chOff x="0" y="0"/>
          <a:chExt cx="0" cy="0"/>
        </a:xfrm>
      </p:grpSpPr>
      <p:sp>
        <p:nvSpPr>
          <p:cNvPr id="10" name="Rectangle 9"/>
          <p:cNvSpPr/>
          <p:nvPr/>
        </p:nvSpPr>
        <p:spPr bwMode="auto">
          <a:xfrm>
            <a:off x="457200" y="5410200"/>
            <a:ext cx="4876800" cy="1524000"/>
          </a:xfrm>
          <a:prstGeom prst="rect">
            <a:avLst/>
          </a:prstGeom>
          <a:ln>
            <a:headEnd type="none" w="med" len="med"/>
            <a:tailEnd type="none" w="med" len="med"/>
          </a:ln>
          <a:effectLst>
            <a:outerShdw blurRad="63500" sx="102000" sy="102000" algn="ctr"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000" dirty="0">
              <a:solidFill>
                <a:schemeClr val="tx1"/>
              </a:solidFill>
              <a:latin typeface="Tahoma" pitchFamily="34" charset="0"/>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9751"/>
          <a:stretch/>
        </p:blipFill>
        <p:spPr>
          <a:xfrm>
            <a:off x="0" y="2971800"/>
            <a:ext cx="12192000" cy="212604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8593" y="3090949"/>
            <a:ext cx="6096000" cy="38100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2400"/>
            <a:ext cx="7620000" cy="2667000"/>
          </a:xfrm>
          <a:prstGeom prst="rect">
            <a:avLst/>
          </a:prstGeom>
        </p:spPr>
      </p:pic>
      <p:sp>
        <p:nvSpPr>
          <p:cNvPr id="26" name="TextBox 25"/>
          <p:cNvSpPr txBox="1"/>
          <p:nvPr/>
        </p:nvSpPr>
        <p:spPr>
          <a:xfrm>
            <a:off x="685800" y="5638800"/>
            <a:ext cx="4419600" cy="1015663"/>
          </a:xfrm>
          <a:prstGeom prst="rect">
            <a:avLst/>
          </a:prstGeom>
          <a:noFill/>
        </p:spPr>
        <p:txBody>
          <a:bodyPr wrap="square" rtlCol="0">
            <a:spAutoFit/>
          </a:bodyPr>
          <a:lstStyle/>
          <a:p>
            <a:pPr algn="ctr"/>
            <a:r>
              <a:rPr lang="en-US" sz="6000" dirty="0" smtClean="0">
                <a:ln w="0"/>
                <a:solidFill>
                  <a:schemeClr val="bg1"/>
                </a:solidFill>
                <a:effectLst>
                  <a:outerShdw blurRad="38100" dist="25400" dir="5400000" algn="ctr" rotWithShape="0">
                    <a:srgbClr val="6E747A">
                      <a:alpha val="43000"/>
                    </a:srgbClr>
                  </a:outerShdw>
                </a:effectLst>
                <a:latin typeface="+mj-lt"/>
              </a:rPr>
              <a:t>Welcome!</a:t>
            </a:r>
            <a:endParaRPr lang="en-US" sz="6000" dirty="0">
              <a:ln w="0"/>
              <a:solidFill>
                <a:schemeClr val="bg1"/>
              </a:solidFill>
              <a:effectLst>
                <a:outerShdw blurRad="38100" dist="25400" dir="5400000" algn="ctr" rotWithShape="0">
                  <a:srgbClr val="6E747A">
                    <a:alpha val="43000"/>
                  </a:srgbClr>
                </a:outerShdw>
              </a:effectLst>
              <a:latin typeface="+mj-lt"/>
            </a:endParaRPr>
          </a:p>
        </p:txBody>
      </p:sp>
    </p:spTree>
    <p:extLst>
      <p:ext uri="{BB962C8B-B14F-4D97-AF65-F5344CB8AC3E}">
        <p14:creationId xmlns:p14="http://schemas.microsoft.com/office/powerpoint/2010/main" val="6301140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E54FDF46-4A52-4F2B-8DF0-BB4C40E65B4E}" type="slidenum">
              <a:rPr lang="en-US" smtClean="0"/>
              <a:pPr/>
              <a:t>10</a:t>
            </a:fld>
            <a:endParaRPr lang="en-US"/>
          </a:p>
        </p:txBody>
      </p:sp>
      <p:sp>
        <p:nvSpPr>
          <p:cNvPr id="7" name="Title 6"/>
          <p:cNvSpPr>
            <a:spLocks noGrp="1"/>
          </p:cNvSpPr>
          <p:nvPr>
            <p:ph type="title"/>
          </p:nvPr>
        </p:nvSpPr>
        <p:spPr/>
        <p:txBody>
          <a:bodyPr/>
          <a:lstStyle/>
          <a:p>
            <a:r>
              <a:rPr lang="en-US" dirty="0"/>
              <a:t>It can come down to fight or flight</a:t>
            </a:r>
          </a:p>
        </p:txBody>
      </p:sp>
      <p:graphicFrame>
        <p:nvGraphicFramePr>
          <p:cNvPr id="12" name="Content Placeholder 11"/>
          <p:cNvGraphicFramePr>
            <a:graphicFrameLocks noGrp="1"/>
          </p:cNvGraphicFramePr>
          <p:nvPr>
            <p:ph idx="1"/>
            <p:extLst/>
          </p:nvPr>
        </p:nvGraphicFramePr>
        <p:xfrm>
          <a:off x="609600" y="1676400"/>
          <a:ext cx="10972800" cy="3017520"/>
        </p:xfrm>
        <a:graphic>
          <a:graphicData uri="http://schemas.openxmlformats.org/drawingml/2006/table">
            <a:tbl>
              <a:tblPr firstRow="1" bandRow="1">
                <a:tableStyleId>{85BE263C-DBD7-4A20-BB59-AAB30ACAA65A}</a:tableStyleId>
              </a:tblPr>
              <a:tblGrid>
                <a:gridCol w="5486400"/>
                <a:gridCol w="5486400"/>
              </a:tblGrid>
              <a:tr h="370840">
                <a:tc>
                  <a:txBody>
                    <a:bodyPr/>
                    <a:lstStyle/>
                    <a:p>
                      <a:pPr algn="ctr"/>
                      <a:r>
                        <a:rPr lang="en-US" sz="2400" dirty="0" smtClean="0"/>
                        <a:t>FIGHT</a:t>
                      </a:r>
                      <a:endParaRPr lang="en-US" sz="2400" dirty="0"/>
                    </a:p>
                  </a:txBody>
                  <a:tcPr/>
                </a:tc>
                <a:tc>
                  <a:txBody>
                    <a:bodyPr/>
                    <a:lstStyle/>
                    <a:p>
                      <a:pPr algn="ctr"/>
                      <a:r>
                        <a:rPr lang="en-US" sz="2400" dirty="0" smtClean="0"/>
                        <a:t>FLIGHT</a:t>
                      </a:r>
                      <a:endParaRPr lang="en-US" sz="2400" dirty="0"/>
                    </a:p>
                  </a:txBody>
                  <a:tcPr/>
                </a:tc>
              </a:tr>
              <a:tr h="370840">
                <a:tc>
                  <a:txBody>
                    <a:bodyPr/>
                    <a:lstStyle/>
                    <a:p>
                      <a:r>
                        <a:rPr lang="en-US" sz="1800" dirty="0" smtClean="0"/>
                        <a:t>Adopt a new mindset and architect member experiences for the future</a:t>
                      </a:r>
                      <a:endParaRPr lang="en-US" sz="1800" dirty="0"/>
                    </a:p>
                  </a:txBody>
                  <a:tcPr/>
                </a:tc>
                <a:tc>
                  <a:txBody>
                    <a:bodyPr/>
                    <a:lstStyle/>
                    <a:p>
                      <a:r>
                        <a:rPr lang="en-US" sz="1800" dirty="0" smtClean="0"/>
                        <a:t>Accept that the way we do things is no longer relevant, and fade away</a:t>
                      </a:r>
                      <a:endParaRPr lang="en-US" sz="1800" dirty="0"/>
                    </a:p>
                  </a:txBody>
                  <a:tcPr/>
                </a:tc>
              </a:tr>
              <a:tr h="370840">
                <a:tc>
                  <a:txBody>
                    <a:bodyPr/>
                    <a:lstStyle/>
                    <a:p>
                      <a:r>
                        <a:rPr lang="en-US" sz="1800" dirty="0" smtClean="0"/>
                        <a:t>Replace one set of opportunities with another – accept new challenges from our members and embrace them</a:t>
                      </a:r>
                      <a:endParaRPr lang="en-US" sz="1800" dirty="0"/>
                    </a:p>
                  </a:txBody>
                  <a:tcPr/>
                </a:tc>
                <a:tc>
                  <a:txBody>
                    <a:bodyPr/>
                    <a:lstStyle/>
                    <a:p>
                      <a:r>
                        <a:rPr lang="en-US" sz="1800" dirty="0" smtClean="0"/>
                        <a:t>Continue to spend more on less activity, and ensure our obsolescence </a:t>
                      </a:r>
                      <a:endParaRPr lang="en-US" sz="1800" dirty="0"/>
                    </a:p>
                  </a:txBody>
                  <a:tcPr/>
                </a:tc>
              </a:tr>
              <a:tr h="370840">
                <a:tc>
                  <a:txBody>
                    <a:bodyPr/>
                    <a:lstStyle/>
                    <a:p>
                      <a:r>
                        <a:rPr lang="en-US" sz="1800" dirty="0" smtClean="0"/>
                        <a:t>Evolve new core competencies</a:t>
                      </a:r>
                      <a:r>
                        <a:rPr lang="en-US" sz="1800" baseline="0" dirty="0" smtClean="0"/>
                        <a:t> and attract the talent required for the future</a:t>
                      </a:r>
                      <a:endParaRPr lang="en-US" sz="1800" dirty="0"/>
                    </a:p>
                  </a:txBody>
                  <a:tcPr/>
                </a:tc>
                <a:tc>
                  <a:txBody>
                    <a:bodyPr/>
                    <a:lstStyle/>
                    <a:p>
                      <a:r>
                        <a:rPr lang="en-US" sz="1800" dirty="0" smtClean="0"/>
                        <a:t>Accept that you cannot learn</a:t>
                      </a:r>
                      <a:r>
                        <a:rPr lang="en-US" sz="1800" baseline="0" dirty="0" smtClean="0"/>
                        <a:t> or hire your way out of a hole, and fade away</a:t>
                      </a:r>
                      <a:endParaRPr lang="en-US" sz="1800" dirty="0"/>
                    </a:p>
                  </a:txBody>
                  <a:tcPr/>
                </a:tc>
              </a:tr>
              <a:tr h="370840">
                <a:tc>
                  <a:txBody>
                    <a:bodyPr/>
                    <a:lstStyle/>
                    <a:p>
                      <a:r>
                        <a:rPr lang="en-US" sz="1800" dirty="0" smtClean="0"/>
                        <a:t>Become</a:t>
                      </a:r>
                      <a:r>
                        <a:rPr lang="en-US" sz="1800" baseline="0" dirty="0" smtClean="0"/>
                        <a:t> agile and adaptable; bake it into your organization’s design</a:t>
                      </a:r>
                      <a:endParaRPr lang="en-US" sz="1800" dirty="0"/>
                    </a:p>
                  </a:txBody>
                  <a:tcPr/>
                </a:tc>
                <a:tc>
                  <a:txBody>
                    <a:bodyPr/>
                    <a:lstStyle/>
                    <a:p>
                      <a:r>
                        <a:rPr lang="en-US" sz="1800" dirty="0" smtClean="0"/>
                        <a:t>We are who we are, and we’d rather give up the fight than change</a:t>
                      </a:r>
                      <a:endParaRPr lang="en-US" sz="1800" dirty="0"/>
                    </a:p>
                  </a:txBody>
                  <a:tcPr/>
                </a:tc>
              </a:tr>
            </a:tbl>
          </a:graphicData>
        </a:graphic>
      </p:graphicFrame>
      <p:sp>
        <p:nvSpPr>
          <p:cNvPr id="13" name="Text Placeholder 12"/>
          <p:cNvSpPr>
            <a:spLocks noGrp="1"/>
          </p:cNvSpPr>
          <p:nvPr>
            <p:ph type="body" sz="quarter" idx="13"/>
          </p:nvPr>
        </p:nvSpPr>
        <p:spPr>
          <a:xfrm>
            <a:off x="3733800" y="5867400"/>
            <a:ext cx="7772401" cy="685800"/>
          </a:xfrm>
        </p:spPr>
        <p:txBody>
          <a:bodyPr/>
          <a:lstStyle/>
          <a:p>
            <a:r>
              <a:rPr lang="en-US" dirty="0" smtClean="0"/>
              <a:t>Some people do have to eventually give up the fight, but that’s not the same thing as abandoning the ideas of our industry and its promise for the American consumer</a:t>
            </a:r>
          </a:p>
          <a:p>
            <a:r>
              <a:rPr lang="en-US" dirty="0" smtClean="0"/>
              <a:t>In the next five years, our network will generate $200 million to creatively </a:t>
            </a:r>
            <a:br>
              <a:rPr lang="en-US" dirty="0" smtClean="0"/>
            </a:br>
            <a:r>
              <a:rPr lang="en-US" dirty="0" smtClean="0"/>
              <a:t>reinvest in transformation – can you get your mind around that? </a:t>
            </a:r>
            <a:endParaRPr lang="en-US" dirty="0"/>
          </a:p>
        </p:txBody>
      </p:sp>
      <p:sp>
        <p:nvSpPr>
          <p:cNvPr id="11" name="Text Placeholder 10"/>
          <p:cNvSpPr>
            <a:spLocks noGrp="1"/>
          </p:cNvSpPr>
          <p:nvPr>
            <p:ph type="body" sz="quarter" idx="14"/>
          </p:nvPr>
        </p:nvSpPr>
        <p:spPr/>
        <p:txBody>
          <a:bodyPr/>
          <a:lstStyle/>
          <a:p>
            <a:r>
              <a:rPr lang="en-US" dirty="0"/>
              <a:t>We survived a crisis...but do we have the energy to fight for </a:t>
            </a:r>
            <a:r>
              <a:rPr lang="en-US" dirty="0" smtClean="0"/>
              <a:t>a NEW </a:t>
            </a:r>
            <a:r>
              <a:rPr lang="en-US" dirty="0"/>
              <a:t>future?</a:t>
            </a:r>
          </a:p>
          <a:p>
            <a:endParaRPr lang="en-US" dirty="0"/>
          </a:p>
        </p:txBody>
      </p:sp>
      <p:sp>
        <p:nvSpPr>
          <p:cNvPr id="8" name="Rectangle 7"/>
          <p:cNvSpPr/>
          <p:nvPr/>
        </p:nvSpPr>
        <p:spPr bwMode="auto">
          <a:xfrm>
            <a:off x="0" y="0"/>
            <a:ext cx="12192000" cy="7010400"/>
          </a:xfrm>
          <a:prstGeom prst="rect">
            <a:avLst/>
          </a:prstGeom>
          <a:solidFill>
            <a:srgbClr val="FFFFFF">
              <a:alpha val="69804"/>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9" name="Explosion 1 8"/>
          <p:cNvSpPr/>
          <p:nvPr/>
        </p:nvSpPr>
        <p:spPr bwMode="auto">
          <a:xfrm>
            <a:off x="381000" y="-685800"/>
            <a:ext cx="10972800" cy="8686800"/>
          </a:xfrm>
          <a:prstGeom prst="irregularSeal1">
            <a:avLst/>
          </a:prstGeom>
          <a:ln>
            <a:headEnd type="none" w="med" len="med"/>
            <a:tailEnd type="none" w="med" len="med"/>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t>This is not a call to fight alone</a:t>
            </a:r>
          </a:p>
          <a:p>
            <a:pPr marL="0" marR="0" indent="0" algn="ctr" defTabSz="914400" rtl="0" eaLnBrk="0" fontAlgn="base" latinLnBrk="0" hangingPunct="0">
              <a:lnSpc>
                <a:spcPct val="100000"/>
              </a:lnSpc>
              <a:spcBef>
                <a:spcPct val="0"/>
              </a:spcBef>
              <a:spcAft>
                <a:spcPct val="0"/>
              </a:spcAft>
              <a:buClrTx/>
              <a:buSzTx/>
              <a:buFontTx/>
              <a:buNone/>
              <a:tabLst/>
            </a:pPr>
            <a:endParaRPr lang="en-US" dirty="0"/>
          </a:p>
          <a:p>
            <a:pPr marL="0" marR="0" indent="0" algn="ctr" defTabSz="914400" rtl="0" eaLnBrk="0" fontAlgn="base" latinLnBrk="0" hangingPunct="0">
              <a:lnSpc>
                <a:spcPct val="100000"/>
              </a:lnSpc>
              <a:spcBef>
                <a:spcPct val="0"/>
              </a:spcBef>
              <a:spcAft>
                <a:spcPct val="0"/>
              </a:spcAft>
              <a:buClrTx/>
              <a:buSzTx/>
              <a:buFontTx/>
              <a:buNone/>
              <a:tabLst/>
            </a:pPr>
            <a:r>
              <a:rPr lang="en-US" dirty="0"/>
              <a:t>This is a call for us to fight as a collaborative, for us to declare goals that none of us might set alone, but that we can easily envision as allies</a:t>
            </a:r>
          </a:p>
          <a:p>
            <a:pPr marL="0" marR="0" indent="0" algn="ctr" defTabSz="914400" rtl="0" eaLnBrk="0" fontAlgn="base" latinLnBrk="0" hangingPunct="0">
              <a:lnSpc>
                <a:spcPct val="100000"/>
              </a:lnSpc>
              <a:spcBef>
                <a:spcPct val="0"/>
              </a:spcBef>
              <a:spcAft>
                <a:spcPct val="0"/>
              </a:spcAft>
              <a:buClrTx/>
              <a:buSzTx/>
              <a:buFontTx/>
              <a:buNone/>
              <a:tabLst/>
            </a:pPr>
            <a:endParaRPr lang="en-US" dirty="0"/>
          </a:p>
          <a:p>
            <a:pPr marL="0" marR="0" indent="0" algn="ctr" defTabSz="914400" rtl="0" eaLnBrk="0" fontAlgn="base" latinLnBrk="0" hangingPunct="0">
              <a:lnSpc>
                <a:spcPct val="100000"/>
              </a:lnSpc>
              <a:spcBef>
                <a:spcPct val="0"/>
              </a:spcBef>
              <a:spcAft>
                <a:spcPct val="0"/>
              </a:spcAft>
              <a:buClrTx/>
              <a:buSzTx/>
              <a:buFontTx/>
              <a:buNone/>
              <a:tabLst/>
            </a:pPr>
            <a:r>
              <a:rPr lang="en-US" i="1" dirty="0"/>
              <a:t>For example, what if multiple mobile app solutions were available to every CU without a single penny of expense</a:t>
            </a:r>
            <a:r>
              <a:rPr lang="en-US" i="1" dirty="0" smtClean="0"/>
              <a:t>?</a:t>
            </a:r>
          </a:p>
          <a:p>
            <a:pPr marL="0" marR="0" indent="0" algn="ctr" defTabSz="914400" rtl="0" eaLnBrk="0" fontAlgn="base" latinLnBrk="0" hangingPunct="0">
              <a:lnSpc>
                <a:spcPct val="100000"/>
              </a:lnSpc>
              <a:spcBef>
                <a:spcPct val="0"/>
              </a:spcBef>
              <a:spcAft>
                <a:spcPct val="0"/>
              </a:spcAft>
              <a:buClrTx/>
              <a:buSzTx/>
              <a:buFontTx/>
              <a:buNone/>
              <a:tabLst/>
            </a:pPr>
            <a:endParaRPr lang="en-US" dirty="0"/>
          </a:p>
          <a:p>
            <a:pPr marL="0" marR="0" indent="0" algn="ctr" defTabSz="914400" rtl="0" eaLnBrk="0" fontAlgn="base" latinLnBrk="0" hangingPunct="0">
              <a:lnSpc>
                <a:spcPct val="100000"/>
              </a:lnSpc>
              <a:spcBef>
                <a:spcPct val="0"/>
              </a:spcBef>
              <a:spcAft>
                <a:spcPct val="0"/>
              </a:spcAft>
              <a:buClrTx/>
              <a:buSzTx/>
              <a:buFontTx/>
              <a:buNone/>
              <a:tabLst/>
            </a:pPr>
            <a:r>
              <a:rPr lang="en-US" sz="2800" dirty="0" smtClean="0">
                <a:latin typeface="+mj-lt"/>
              </a:rPr>
              <a:t>We need to reach for a </a:t>
            </a:r>
            <a:br>
              <a:rPr lang="en-US" sz="2800" dirty="0" smtClean="0">
                <a:latin typeface="+mj-lt"/>
              </a:rPr>
            </a:br>
            <a:r>
              <a:rPr lang="en-US" sz="2800" dirty="0" smtClean="0">
                <a:latin typeface="+mj-lt"/>
              </a:rPr>
              <a:t>different future</a:t>
            </a:r>
            <a:endParaRPr lang="en-US" sz="2800" dirty="0">
              <a:latin typeface="+mj-lt"/>
            </a:endParaRPr>
          </a:p>
        </p:txBody>
      </p:sp>
    </p:spTree>
    <p:extLst>
      <p:ext uri="{BB962C8B-B14F-4D97-AF65-F5344CB8AC3E}">
        <p14:creationId xmlns:p14="http://schemas.microsoft.com/office/powerpoint/2010/main" val="290784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08000" y="914400"/>
            <a:ext cx="5130800" cy="4639187"/>
          </a:xfrm>
        </p:spPr>
        <p:txBody>
          <a:bodyPr/>
          <a:lstStyle/>
          <a:p>
            <a:r>
              <a:rPr lang="en-US" dirty="0" smtClean="0"/>
              <a:t>Making Ownership Real is the #1 </a:t>
            </a:r>
            <a:r>
              <a:rPr lang="en-US" dirty="0"/>
              <a:t>issue in the industry </a:t>
            </a:r>
            <a:r>
              <a:rPr lang="en-US" dirty="0" smtClean="0"/>
              <a:t>today...the rest of the “banking tactics” are just stuff to do when you can afford it</a:t>
            </a:r>
          </a:p>
          <a:p>
            <a:r>
              <a:rPr lang="en-US" dirty="0" smtClean="0"/>
              <a:t>No wonder members do not get what ownership is:  no one wants to write a plan to convince them</a:t>
            </a:r>
          </a:p>
          <a:p>
            <a:r>
              <a:rPr lang="en-US" dirty="0" smtClean="0"/>
              <a:t>$1,000 would buy a lot of banking tactics and pay for something to get started in a CU that is trying to move the ball</a:t>
            </a:r>
            <a:endParaRPr lang="en-US" dirty="0"/>
          </a:p>
        </p:txBody>
      </p:sp>
      <p:sp>
        <p:nvSpPr>
          <p:cNvPr id="5" name="Text Placeholder 4"/>
          <p:cNvSpPr>
            <a:spLocks noGrp="1"/>
          </p:cNvSpPr>
          <p:nvPr>
            <p:ph type="body" sz="quarter" idx="14"/>
          </p:nvPr>
        </p:nvSpPr>
        <p:spPr/>
        <p:txBody>
          <a:bodyPr/>
          <a:lstStyle/>
          <a:p>
            <a:r>
              <a:rPr lang="en-US" dirty="0" smtClean="0"/>
              <a:t>Looks </a:t>
            </a:r>
            <a:r>
              <a:rPr lang="en-US" dirty="0"/>
              <a:t>like I am pushing up a rope here</a:t>
            </a:r>
            <a:r>
              <a:rPr lang="en-US" dirty="0" smtClean="0"/>
              <a:t>!</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100</a:t>
            </a:fld>
            <a:endParaRPr lang="en-US"/>
          </a:p>
        </p:txBody>
      </p:sp>
      <p:sp>
        <p:nvSpPr>
          <p:cNvPr id="2" name="Title 1"/>
          <p:cNvSpPr>
            <a:spLocks noGrp="1"/>
          </p:cNvSpPr>
          <p:nvPr>
            <p:ph type="title"/>
          </p:nvPr>
        </p:nvSpPr>
        <p:spPr/>
        <p:txBody>
          <a:bodyPr/>
          <a:lstStyle/>
          <a:p>
            <a:r>
              <a:rPr lang="en-US" dirty="0" smtClean="0"/>
              <a:t>A message from management </a:t>
            </a:r>
            <a:r>
              <a:rPr lang="en-US" sz="2000" dirty="0" smtClean="0"/>
              <a:t>(frustrated management)</a:t>
            </a:r>
            <a:endParaRPr lang="en-US" dirty="0"/>
          </a:p>
        </p:txBody>
      </p:sp>
      <p:pic>
        <p:nvPicPr>
          <p:cNvPr id="7" name="Picture 6"/>
          <p:cNvPicPr>
            <a:picLocks noChangeAspect="1"/>
          </p:cNvPicPr>
          <p:nvPr/>
        </p:nvPicPr>
        <p:blipFill>
          <a:blip r:embed="rId2"/>
          <a:stretch>
            <a:fillRect/>
          </a:stretch>
        </p:blipFill>
        <p:spPr>
          <a:xfrm>
            <a:off x="6019800" y="865247"/>
            <a:ext cx="6011025" cy="45082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9012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the tipping point when </a:t>
            </a:r>
            <a:r>
              <a:rPr lang="en-US" dirty="0"/>
              <a:t>it comes to your </a:t>
            </a:r>
            <a:r>
              <a:rPr lang="en-US" dirty="0" smtClean="0"/>
              <a:t/>
            </a:r>
            <a:br>
              <a:rPr lang="en-US" dirty="0" smtClean="0"/>
            </a:br>
            <a:r>
              <a:rPr lang="en-US" dirty="0" smtClean="0"/>
              <a:t>boardroom?</a:t>
            </a:r>
            <a:r>
              <a:rPr lang="en-US" dirty="0"/>
              <a:t/>
            </a:r>
            <a:br>
              <a:rPr lang="en-US" dirty="0"/>
            </a:br>
            <a:endParaRPr lang="en-US" dirty="0"/>
          </a:p>
        </p:txBody>
      </p:sp>
      <p:sp>
        <p:nvSpPr>
          <p:cNvPr id="3" name="Content Placeholder 2"/>
          <p:cNvSpPr>
            <a:spLocks noGrp="1"/>
          </p:cNvSpPr>
          <p:nvPr>
            <p:ph idx="1"/>
          </p:nvPr>
        </p:nvSpPr>
        <p:spPr>
          <a:xfrm>
            <a:off x="609600" y="1676400"/>
            <a:ext cx="5435601" cy="4381500"/>
          </a:xfrm>
        </p:spPr>
        <p:txBody>
          <a:bodyPr/>
          <a:lstStyle/>
          <a:p>
            <a:r>
              <a:rPr lang="en-US" dirty="0" smtClean="0"/>
              <a:t>The virtual space is 24x7, but more importantly, it’s on demand, and it fits the lifestyle of your Board member – they can work when they want to</a:t>
            </a:r>
          </a:p>
          <a:p>
            <a:r>
              <a:rPr lang="en-US" dirty="0" smtClean="0"/>
              <a:t>Do you let them?</a:t>
            </a:r>
          </a:p>
          <a:p>
            <a:r>
              <a:rPr lang="en-US" dirty="0" smtClean="0"/>
              <a:t>The offer to let your Board have micro-awareness about the firm you are building with them is not the same thing as encouraging micro-management from your volunteers</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101</a:t>
            </a:fld>
            <a:endParaRPr lang="en-US"/>
          </a:p>
        </p:txBody>
      </p:sp>
      <p:pic>
        <p:nvPicPr>
          <p:cNvPr id="7" name="Picture Placeholder 8"/>
          <p:cNvPicPr>
            <a:picLocks noChangeAspect="1"/>
          </p:cNvPicPr>
          <p:nvPr/>
        </p:nvPicPr>
        <p:blipFill rotWithShape="1">
          <a:blip r:embed="rId2">
            <a:extLst>
              <a:ext uri="{28A0092B-C50C-407E-A947-70E740481C1C}">
                <a14:useLocalDpi xmlns:a14="http://schemas.microsoft.com/office/drawing/2010/main" val="0"/>
              </a:ext>
            </a:extLst>
          </a:blip>
          <a:srcRect t="10527" b="9854"/>
          <a:stretch/>
        </p:blipFill>
        <p:spPr>
          <a:xfrm>
            <a:off x="6705600" y="1752600"/>
            <a:ext cx="4546600" cy="50679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0603914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intent to push data all the way to the edge</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102</a:t>
            </a:fld>
            <a:endParaRPr lang="en-US"/>
          </a:p>
        </p:txBody>
      </p:sp>
      <p:sp>
        <p:nvSpPr>
          <p:cNvPr id="5" name="Text Placeholder 4"/>
          <p:cNvSpPr>
            <a:spLocks noGrp="1"/>
          </p:cNvSpPr>
          <p:nvPr>
            <p:ph type="body" sz="quarter" idx="13"/>
          </p:nvPr>
        </p:nvSpPr>
        <p:spPr>
          <a:xfrm>
            <a:off x="6019800" y="5867400"/>
            <a:ext cx="5486401" cy="685800"/>
          </a:xfrm>
        </p:spPr>
        <p:txBody>
          <a:bodyPr/>
          <a:lstStyle/>
          <a:p>
            <a:r>
              <a:rPr lang="en-US" dirty="0" smtClean="0"/>
              <a:t>The </a:t>
            </a:r>
            <a:r>
              <a:rPr lang="en-US" dirty="0" smtClean="0">
                <a:solidFill>
                  <a:schemeClr val="accent5"/>
                </a:solidFill>
              </a:rPr>
              <a:t>energy</a:t>
            </a:r>
            <a:r>
              <a:rPr lang="en-US" dirty="0" smtClean="0"/>
              <a:t> to design products with this intent is dangerously low in our industry today</a:t>
            </a:r>
          </a:p>
          <a:p>
            <a:r>
              <a:rPr lang="en-US" dirty="0" smtClean="0"/>
              <a:t>We all know the reasons, but can we survive if we allow these roadblocks to determine our futures?</a:t>
            </a:r>
            <a:endParaRPr lang="en-US" dirty="0"/>
          </a:p>
        </p:txBody>
      </p:sp>
      <p:sp>
        <p:nvSpPr>
          <p:cNvPr id="6" name="Text Placeholder 5"/>
          <p:cNvSpPr>
            <a:spLocks noGrp="1"/>
          </p:cNvSpPr>
          <p:nvPr>
            <p:ph type="body" sz="quarter" idx="14"/>
          </p:nvPr>
        </p:nvSpPr>
        <p:spPr/>
        <p:txBody>
          <a:bodyPr/>
          <a:lstStyle/>
          <a:p>
            <a:r>
              <a:rPr lang="en-US" dirty="0" smtClean="0"/>
              <a:t>For your eyes only...does it include the owners?</a:t>
            </a:r>
            <a:endParaRPr lang="en-US" dirty="0"/>
          </a:p>
        </p:txBody>
      </p:sp>
      <p:pic>
        <p:nvPicPr>
          <p:cNvPr id="7" name="Picture 6"/>
          <p:cNvPicPr>
            <a:picLocks noChangeAspect="1"/>
          </p:cNvPicPr>
          <p:nvPr/>
        </p:nvPicPr>
        <p:blipFill>
          <a:blip r:embed="rId2"/>
          <a:stretch>
            <a:fillRect/>
          </a:stretch>
        </p:blipFill>
        <p:spPr>
          <a:xfrm>
            <a:off x="388938" y="1676400"/>
            <a:ext cx="5935662" cy="3974738"/>
          </a:xfrm>
          <a:prstGeom prst="rect">
            <a:avLst/>
          </a:prstGeom>
        </p:spPr>
      </p:pic>
      <p:pic>
        <p:nvPicPr>
          <p:cNvPr id="8" name="Picture 7"/>
          <p:cNvPicPr>
            <a:picLocks noChangeAspect="1"/>
          </p:cNvPicPr>
          <p:nvPr/>
        </p:nvPicPr>
        <p:blipFill>
          <a:blip r:embed="rId3"/>
          <a:stretch>
            <a:fillRect/>
          </a:stretch>
        </p:blipFill>
        <p:spPr>
          <a:xfrm>
            <a:off x="6373091" y="1591774"/>
            <a:ext cx="5334462" cy="3322608"/>
          </a:xfrm>
          <a:prstGeom prst="rect">
            <a:avLst/>
          </a:prstGeom>
        </p:spPr>
      </p:pic>
      <p:sp>
        <p:nvSpPr>
          <p:cNvPr id="21" name="AutoShape 8"/>
          <p:cNvSpPr>
            <a:spLocks noChangeAspect="1" noChangeArrowheads="1" noTextEdit="1"/>
          </p:cNvSpPr>
          <p:nvPr/>
        </p:nvSpPr>
        <p:spPr bwMode="auto">
          <a:xfrm>
            <a:off x="2728913" y="4935538"/>
            <a:ext cx="1731962"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8991571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you remember when we introduced these ideas?</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103</a:t>
            </a:fld>
            <a:endParaRPr lang="en-US"/>
          </a:p>
        </p:txBody>
      </p:sp>
      <p:sp>
        <p:nvSpPr>
          <p:cNvPr id="6" name="Text Placeholder 5"/>
          <p:cNvSpPr>
            <a:spLocks noGrp="1"/>
          </p:cNvSpPr>
          <p:nvPr>
            <p:ph type="body" sz="quarter" idx="14"/>
          </p:nvPr>
        </p:nvSpPr>
        <p:spPr/>
        <p:txBody>
          <a:bodyPr/>
          <a:lstStyle/>
          <a:p>
            <a:endParaRPr lang="en-US"/>
          </a:p>
        </p:txBody>
      </p:sp>
      <p:pic>
        <p:nvPicPr>
          <p:cNvPr id="9" name="Picture 3" descr="Description: cid:image001.png@01CD277D.B8EF2CD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7495" y="3744884"/>
            <a:ext cx="4040393" cy="2971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0" y="1718690"/>
            <a:ext cx="3334329" cy="1875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p:nvPr/>
        </p:nvPicPr>
        <p:blipFill>
          <a:blip r:embed="rId4">
            <a:extLst>
              <a:ext uri="{28A0092B-C50C-407E-A947-70E740481C1C}">
                <a14:useLocalDpi xmlns:a14="http://schemas.microsoft.com/office/drawing/2010/main" val="0"/>
              </a:ext>
            </a:extLst>
          </a:blip>
          <a:stretch>
            <a:fillRect/>
          </a:stretch>
        </p:blipFill>
        <p:spPr>
          <a:xfrm>
            <a:off x="609600" y="1700529"/>
            <a:ext cx="4563745" cy="3731895"/>
          </a:xfrm>
          <a:prstGeom prst="rect">
            <a:avLst/>
          </a:prstGeom>
          <a:ln>
            <a:noFill/>
          </a:ln>
          <a:effectLst>
            <a:outerShdw blurRad="190500" algn="tl" rotWithShape="0">
              <a:srgbClr val="000000">
                <a:alpha val="70000"/>
              </a:srgbClr>
            </a:outerShdw>
          </a:effectLst>
        </p:spPr>
      </p:pic>
      <p:pic>
        <p:nvPicPr>
          <p:cNvPr id="14" name="Picture 13"/>
          <p:cNvPicPr/>
          <p:nvPr/>
        </p:nvPicPr>
        <p:blipFill>
          <a:blip r:embed="rId5">
            <a:extLst>
              <a:ext uri="{28A0092B-C50C-407E-A947-70E740481C1C}">
                <a14:useLocalDpi xmlns:a14="http://schemas.microsoft.com/office/drawing/2010/main" val="0"/>
              </a:ext>
            </a:extLst>
          </a:blip>
          <a:stretch>
            <a:fillRect/>
          </a:stretch>
        </p:blipFill>
        <p:spPr>
          <a:xfrm>
            <a:off x="2173941" y="4241165"/>
            <a:ext cx="4579620" cy="2312035"/>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89264">
            <a:off x="5015023" y="1979150"/>
            <a:ext cx="1215432" cy="1572805"/>
          </a:xfrm>
          <a:prstGeom prst="rect">
            <a:avLst/>
          </a:prstGeom>
          <a:ln>
            <a:noFill/>
          </a:ln>
          <a:effectLst>
            <a:outerShdw blurRad="190500" algn="tl" rotWithShape="0">
              <a:srgbClr val="000000">
                <a:alpha val="70000"/>
              </a:srgbClr>
            </a:outerShdw>
          </a:effectLst>
        </p:spPr>
      </p:pic>
      <p:sp>
        <p:nvSpPr>
          <p:cNvPr id="7" name="Rounded Rectangle 6"/>
          <p:cNvSpPr/>
          <p:nvPr/>
        </p:nvSpPr>
        <p:spPr bwMode="auto">
          <a:xfrm>
            <a:off x="240702" y="4022724"/>
            <a:ext cx="2895600" cy="381000"/>
          </a:xfrm>
          <a:prstGeom prst="roundRect">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t>Introduced November 2009</a:t>
            </a:r>
          </a:p>
        </p:txBody>
      </p:sp>
      <p:sp>
        <p:nvSpPr>
          <p:cNvPr id="15" name="Rounded Rectangle 14"/>
          <p:cNvSpPr/>
          <p:nvPr/>
        </p:nvSpPr>
        <p:spPr bwMode="auto">
          <a:xfrm>
            <a:off x="9067800" y="3744884"/>
            <a:ext cx="2895600" cy="381000"/>
          </a:xfrm>
          <a:prstGeom prst="roundRect">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a:t>Introduced </a:t>
            </a:r>
            <a:r>
              <a:rPr lang="en-US" smtClean="0"/>
              <a:t>June 2012</a:t>
            </a:r>
            <a:endParaRPr lang="en-US" dirty="0"/>
          </a:p>
        </p:txBody>
      </p:sp>
      <p:sp>
        <p:nvSpPr>
          <p:cNvPr id="8" name="Oval 7"/>
          <p:cNvSpPr/>
          <p:nvPr/>
        </p:nvSpPr>
        <p:spPr bwMode="auto">
          <a:xfrm>
            <a:off x="381000" y="4419600"/>
            <a:ext cx="1600200" cy="121920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26516197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haven’t completed the lateral move for this yet</a:t>
            </a:r>
            <a:endParaRPr lang="en-US" dirty="0"/>
          </a:p>
        </p:txBody>
      </p:sp>
      <p:sp>
        <p:nvSpPr>
          <p:cNvPr id="3" name="Content Placeholder 2"/>
          <p:cNvSpPr>
            <a:spLocks noGrp="1"/>
          </p:cNvSpPr>
          <p:nvPr>
            <p:ph idx="1"/>
          </p:nvPr>
        </p:nvSpPr>
        <p:spPr>
          <a:xfrm>
            <a:off x="609600" y="1676400"/>
            <a:ext cx="4724400" cy="4381500"/>
          </a:xfrm>
        </p:spPr>
        <p:txBody>
          <a:bodyPr/>
          <a:lstStyle/>
          <a:p>
            <a:r>
              <a:rPr lang="en-US" dirty="0" smtClean="0"/>
              <a:t>It’s easy to say, “everything must move to a new delivery channel” when it comes to tactical banking approaches </a:t>
            </a:r>
          </a:p>
          <a:p>
            <a:r>
              <a:rPr lang="en-US" dirty="0" smtClean="0"/>
              <a:t>Why is it so hard to be consistent in this thinking when it comes to creating, selling, and motivating </a:t>
            </a:r>
            <a:r>
              <a:rPr lang="en-US" b="1" dirty="0" smtClean="0"/>
              <a:t>cooperative activities </a:t>
            </a:r>
            <a:r>
              <a:rPr lang="en-US" dirty="0" smtClean="0"/>
              <a:t>in new channels?</a:t>
            </a:r>
          </a:p>
          <a:p>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104</a:t>
            </a:fld>
            <a:endParaRPr lang="en-US"/>
          </a:p>
        </p:txBody>
      </p:sp>
      <p:sp>
        <p:nvSpPr>
          <p:cNvPr id="5" name="Text Placeholder 4"/>
          <p:cNvSpPr>
            <a:spLocks noGrp="1"/>
          </p:cNvSpPr>
          <p:nvPr>
            <p:ph type="body" sz="quarter" idx="13"/>
          </p:nvPr>
        </p:nvSpPr>
        <p:spPr>
          <a:xfrm>
            <a:off x="7010400" y="5867400"/>
            <a:ext cx="4495801" cy="685800"/>
          </a:xfrm>
        </p:spPr>
        <p:txBody>
          <a:bodyPr/>
          <a:lstStyle/>
          <a:p>
            <a:r>
              <a:rPr lang="en-US" dirty="0"/>
              <a:t>If we can’t make the lateral move, how are we ever going to make the revolutionary push</a:t>
            </a:r>
            <a:r>
              <a:rPr lang="en-US" dirty="0" smtClean="0"/>
              <a:t>?</a:t>
            </a:r>
            <a:endParaRPr lang="en-US" dirty="0"/>
          </a:p>
        </p:txBody>
      </p:sp>
      <p:sp>
        <p:nvSpPr>
          <p:cNvPr id="6" name="Text Placeholder 5"/>
          <p:cNvSpPr>
            <a:spLocks noGrp="1"/>
          </p:cNvSpPr>
          <p:nvPr>
            <p:ph type="body" sz="quarter" idx="14"/>
          </p:nvPr>
        </p:nvSpPr>
        <p:spPr/>
        <p:txBody>
          <a:bodyPr/>
          <a:lstStyle/>
          <a:p>
            <a:r>
              <a:rPr lang="en-US" dirty="0" smtClean="0"/>
              <a:t>How will we ever revolutionize being a co-op?  Credit union?</a:t>
            </a:r>
            <a:endParaRPr lang="en-US" dirty="0"/>
          </a:p>
        </p:txBody>
      </p:sp>
      <p:pic>
        <p:nvPicPr>
          <p:cNvPr id="7" name="Picture 6"/>
          <p:cNvPicPr>
            <a:picLocks noChangeAspect="1"/>
          </p:cNvPicPr>
          <p:nvPr/>
        </p:nvPicPr>
        <p:blipFill>
          <a:blip r:embed="rId2"/>
          <a:stretch>
            <a:fillRect/>
          </a:stretch>
        </p:blipFill>
        <p:spPr>
          <a:xfrm>
            <a:off x="6248400" y="1981200"/>
            <a:ext cx="5419518" cy="30484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8474797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b="63316"/>
          <a:stretch/>
        </p:blipFill>
        <p:spPr>
          <a:xfrm>
            <a:off x="5042919" y="1758513"/>
            <a:ext cx="4132437" cy="2229916"/>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b="63221"/>
          <a:stretch/>
        </p:blipFill>
        <p:spPr>
          <a:xfrm>
            <a:off x="681231" y="1198290"/>
            <a:ext cx="4006815" cy="3879809"/>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smtClean="0"/>
              <a:t>Do they care?  Will they respect the effort?</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105</a:t>
            </a:fld>
            <a:endParaRPr lang="en-US"/>
          </a:p>
        </p:txBody>
      </p:sp>
      <p:sp>
        <p:nvSpPr>
          <p:cNvPr id="5" name="Text Placeholder 4"/>
          <p:cNvSpPr>
            <a:spLocks noGrp="1"/>
          </p:cNvSpPr>
          <p:nvPr>
            <p:ph type="body" sz="quarter" idx="13"/>
          </p:nvPr>
        </p:nvSpPr>
        <p:spPr>
          <a:xfrm>
            <a:off x="2590800" y="5867400"/>
            <a:ext cx="8915401" cy="685800"/>
          </a:xfrm>
        </p:spPr>
        <p:txBody>
          <a:bodyPr/>
          <a:lstStyle/>
          <a:p>
            <a:r>
              <a:rPr lang="en-US" dirty="0" smtClean="0"/>
              <a:t>It starts with the belief that </a:t>
            </a:r>
            <a:br>
              <a:rPr lang="en-US" dirty="0" smtClean="0"/>
            </a:br>
            <a:r>
              <a:rPr lang="en-US" dirty="0" smtClean="0"/>
              <a:t>respect is earned by showing respect </a:t>
            </a:r>
          </a:p>
          <a:p>
            <a:r>
              <a:rPr lang="en-US" dirty="0" smtClean="0"/>
              <a:t>In a world where everybody can create a </a:t>
            </a:r>
            <a:br>
              <a:rPr lang="en-US" dirty="0" smtClean="0"/>
            </a:br>
            <a:r>
              <a:rPr lang="en-US" dirty="0" smtClean="0"/>
              <a:t>viral phenomenon, how can we not try harder?</a:t>
            </a:r>
          </a:p>
          <a:p>
            <a:r>
              <a:rPr lang="en-US" i="1" dirty="0" smtClean="0"/>
              <a:t>8 out of 10 new clients say they came for the business model, more than the products and services</a:t>
            </a:r>
            <a:endParaRPr lang="en-US" i="1" dirty="0"/>
          </a:p>
        </p:txBody>
      </p:sp>
      <p:sp>
        <p:nvSpPr>
          <p:cNvPr id="6" name="Text Placeholder 5"/>
          <p:cNvSpPr>
            <a:spLocks noGrp="1"/>
          </p:cNvSpPr>
          <p:nvPr>
            <p:ph type="body" sz="quarter" idx="14"/>
          </p:nvPr>
        </p:nvSpPr>
        <p:spPr/>
        <p:txBody>
          <a:bodyPr/>
          <a:lstStyle/>
          <a:p>
            <a:r>
              <a:rPr lang="en-US" dirty="0" smtClean="0"/>
              <a:t>Pages on our current website: 3,000+</a:t>
            </a:r>
            <a:endParaRPr lang="en-US"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64444"/>
          <a:stretch/>
        </p:blipFill>
        <p:spPr>
          <a:xfrm>
            <a:off x="8759188" y="529982"/>
            <a:ext cx="3272655" cy="3257224"/>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b="75521"/>
          <a:stretch/>
        </p:blipFill>
        <p:spPr>
          <a:xfrm>
            <a:off x="1295400" y="3457396"/>
            <a:ext cx="3786762" cy="2440484"/>
          </a:xfrm>
          <a:prstGeom prst="rect">
            <a:avLst/>
          </a:prstGeom>
          <a:ln>
            <a:noFill/>
          </a:ln>
          <a:effectLst>
            <a:outerShdw blurRad="190500" algn="tl" rotWithShape="0">
              <a:srgbClr val="000000">
                <a:alpha val="70000"/>
              </a:srgbClr>
            </a:outerShdw>
          </a:effectLst>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b="70182"/>
          <a:stretch/>
        </p:blipFill>
        <p:spPr>
          <a:xfrm>
            <a:off x="5635724" y="2798457"/>
            <a:ext cx="3131389" cy="2230743"/>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b="77318"/>
          <a:stretch/>
        </p:blipFill>
        <p:spPr>
          <a:xfrm>
            <a:off x="7773790" y="2321768"/>
            <a:ext cx="3414216" cy="2404923"/>
          </a:xfrm>
          <a:prstGeom prst="rect">
            <a:avLst/>
          </a:prstGeom>
          <a:ln>
            <a:noFill/>
          </a:ln>
          <a:effectLst>
            <a:outerShdw blurRad="190500" algn="tl" rotWithShape="0">
              <a:srgbClr val="000000">
                <a:alpha val="70000"/>
              </a:srgbClr>
            </a:outerShdw>
          </a:effectLst>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6657" y="1436188"/>
            <a:ext cx="138368" cy="178293"/>
          </a:xfrm>
          <a:prstGeom prst="rect">
            <a:avLst/>
          </a:prstGeom>
        </p:spPr>
      </p:pic>
    </p:spTree>
    <p:extLst>
      <p:ext uri="{BB962C8B-B14F-4D97-AF65-F5344CB8AC3E}">
        <p14:creationId xmlns:p14="http://schemas.microsoft.com/office/powerpoint/2010/main" val="29303647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Data Analytics and </a:t>
            </a:r>
            <a:br>
              <a:rPr lang="en-US" dirty="0" smtClean="0"/>
            </a:br>
            <a:r>
              <a:rPr lang="en-US" dirty="0" smtClean="0"/>
              <a:t>Big Data </a:t>
            </a:r>
            <a:r>
              <a:rPr lang="en-US" sz="2400" dirty="0" smtClean="0"/>
              <a:t>(Year 2)</a:t>
            </a:r>
            <a:r>
              <a:rPr lang="en-US" sz="3200" dirty="0" smtClean="0"/>
              <a:t/>
            </a:r>
            <a:br>
              <a:rPr lang="en-US" sz="3200" dirty="0" smtClean="0"/>
            </a:br>
            <a:endParaRPr lang="en-US" dirty="0"/>
          </a:p>
        </p:txBody>
      </p:sp>
      <p:sp>
        <p:nvSpPr>
          <p:cNvPr id="8" name="Subtitle 7"/>
          <p:cNvSpPr>
            <a:spLocks noGrp="1"/>
          </p:cNvSpPr>
          <p:nvPr>
            <p:ph type="subTitle" idx="1"/>
          </p:nvPr>
        </p:nvSpPr>
        <p:spPr/>
        <p:txBody>
          <a:bodyPr/>
          <a:lstStyle/>
          <a:p>
            <a:r>
              <a:rPr lang="en-US" dirty="0" smtClean="0"/>
              <a:t>“What the world knows about us just might be more important than who we actually are”   </a:t>
            </a:r>
          </a:p>
          <a:p>
            <a:pPr algn="r"/>
            <a:r>
              <a:rPr lang="en-US" sz="1400" dirty="0" smtClean="0"/>
              <a:t>...the American Consumer</a:t>
            </a:r>
          </a:p>
          <a:p>
            <a:pPr algn="r"/>
            <a:endParaRPr lang="en-US" sz="1400" dirty="0"/>
          </a:p>
          <a:p>
            <a:r>
              <a:rPr lang="en-US" dirty="0" smtClean="0"/>
              <a:t>Databases can evolve as the results of what we do, or they can be architected so we can do more, know more, sell more, and inspire us to attack new opportunities</a:t>
            </a:r>
            <a:endParaRPr lang="en-US" dirty="0"/>
          </a:p>
        </p:txBody>
      </p:sp>
      <p:sp>
        <p:nvSpPr>
          <p:cNvPr id="4" name="Slide Number Placeholder 3"/>
          <p:cNvSpPr>
            <a:spLocks noGrp="1"/>
          </p:cNvSpPr>
          <p:nvPr>
            <p:ph type="sldNum" sz="quarter" idx="4294967295"/>
          </p:nvPr>
        </p:nvSpPr>
        <p:spPr>
          <a:xfrm>
            <a:off x="0" y="6248400"/>
            <a:ext cx="1239838" cy="457200"/>
          </a:xfrm>
        </p:spPr>
        <p:txBody>
          <a:bodyPr/>
          <a:lstStyle/>
          <a:p>
            <a:fld id="{E54FDF46-4A52-4F2B-8DF0-BB4C40E65B4E}" type="slidenum">
              <a:rPr lang="en-US" smtClean="0"/>
              <a:pPr/>
              <a:t>106</a:t>
            </a:fld>
            <a:endParaRPr lang="en-US"/>
          </a:p>
        </p:txBody>
      </p:sp>
    </p:spTree>
    <p:extLst>
      <p:ext uri="{BB962C8B-B14F-4D97-AF65-F5344CB8AC3E}">
        <p14:creationId xmlns:p14="http://schemas.microsoft.com/office/powerpoint/2010/main" val="1618904142"/>
      </p:ext>
    </p:extLst>
  </p:cSld>
  <p:clrMapOvr>
    <a:masterClrMapping/>
  </p:clrMapOvr>
  <p:transition spd="slow">
    <p:cover dir="ld"/>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I say data, you think...</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107</a:t>
            </a:fld>
            <a:endParaRPr lang="en-US"/>
          </a:p>
        </p:txBody>
      </p:sp>
      <p:sp>
        <p:nvSpPr>
          <p:cNvPr id="5" name="Text Placeholder 4"/>
          <p:cNvSpPr>
            <a:spLocks noGrp="1"/>
          </p:cNvSpPr>
          <p:nvPr>
            <p:ph type="body" sz="quarter" idx="13"/>
          </p:nvPr>
        </p:nvSpPr>
        <p:spPr>
          <a:xfrm>
            <a:off x="6553200" y="5867400"/>
            <a:ext cx="4953001" cy="685800"/>
          </a:xfrm>
        </p:spPr>
        <p:txBody>
          <a:bodyPr/>
          <a:lstStyle/>
          <a:p>
            <a:r>
              <a:rPr lang="en-US" dirty="0" smtClean="0"/>
              <a:t>It’s work...always has been, always will be</a:t>
            </a:r>
          </a:p>
          <a:p>
            <a:r>
              <a:rPr lang="en-US" dirty="0" smtClean="0"/>
              <a:t>How are you investing to get your return on data?</a:t>
            </a:r>
            <a:endParaRPr lang="en-US" dirty="0"/>
          </a:p>
        </p:txBody>
      </p:sp>
      <p:sp>
        <p:nvSpPr>
          <p:cNvPr id="6" name="Text Placeholder 5"/>
          <p:cNvSpPr>
            <a:spLocks noGrp="1"/>
          </p:cNvSpPr>
          <p:nvPr>
            <p:ph type="body" sz="quarter" idx="14"/>
          </p:nvPr>
        </p:nvSpPr>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8116" y="5067300"/>
            <a:ext cx="1076325" cy="16002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9253" y="2310137"/>
            <a:ext cx="4336617" cy="325246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953" t="808" r="1429" b="2304"/>
          <a:stretch/>
        </p:blipFill>
        <p:spPr>
          <a:xfrm>
            <a:off x="421640" y="2976879"/>
            <a:ext cx="4165600" cy="276860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1508125"/>
            <a:ext cx="3823870" cy="254635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8164" y="121542"/>
            <a:ext cx="2076835" cy="2076835"/>
          </a:xfrm>
          <a:prstGeom prst="rect">
            <a:avLst/>
          </a:prstGeom>
        </p:spPr>
      </p:pic>
    </p:spTree>
    <p:extLst>
      <p:ext uri="{BB962C8B-B14F-4D97-AF65-F5344CB8AC3E}">
        <p14:creationId xmlns:p14="http://schemas.microsoft.com/office/powerpoint/2010/main" val="401204705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I think data, here’s what I see</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108</a:t>
            </a:fld>
            <a:endParaRPr lang="en-US"/>
          </a:p>
        </p:txBody>
      </p:sp>
      <p:sp>
        <p:nvSpPr>
          <p:cNvPr id="6" name="Text Placeholder 5"/>
          <p:cNvSpPr>
            <a:spLocks noGrp="1"/>
          </p:cNvSpPr>
          <p:nvPr>
            <p:ph type="body" sz="quarter" idx="14"/>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9872" y="839173"/>
            <a:ext cx="6019800" cy="376237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431" y="4523356"/>
            <a:ext cx="3751292" cy="248704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9435" y="4953000"/>
            <a:ext cx="2345140" cy="195016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949" y="1711071"/>
            <a:ext cx="3009900" cy="2769108"/>
          </a:xfrm>
          <a:prstGeom prst="rect">
            <a:avLst/>
          </a:prstGeom>
        </p:spPr>
      </p:pic>
      <p:sp>
        <p:nvSpPr>
          <p:cNvPr id="11" name="TextBox 10"/>
          <p:cNvSpPr txBox="1"/>
          <p:nvPr/>
        </p:nvSpPr>
        <p:spPr>
          <a:xfrm>
            <a:off x="6767873" y="5993261"/>
            <a:ext cx="1905000" cy="523220"/>
          </a:xfrm>
          <a:prstGeom prst="rect">
            <a:avLst/>
          </a:prstGeom>
          <a:noFill/>
        </p:spPr>
        <p:txBody>
          <a:bodyPr wrap="square" rtlCol="0">
            <a:spAutoFit/>
          </a:bodyPr>
          <a:lstStyle/>
          <a:p>
            <a:pPr algn="ctr"/>
            <a:r>
              <a:rPr lang="en-US" sz="1400" dirty="0" smtClean="0"/>
              <a:t>Robert H. Mackay Award</a:t>
            </a:r>
            <a:endParaRPr lang="en-US" sz="1400" dirty="0"/>
          </a:p>
        </p:txBody>
      </p:sp>
      <p:pic>
        <p:nvPicPr>
          <p:cNvPr id="12" name="Picture 11">
            <a:hlinkClick r:id="rId6" action="ppaction://hlinkpres?slideindex=1&amp;slidetitl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0745" y="5562600"/>
            <a:ext cx="914257" cy="914257"/>
          </a:xfrm>
          <a:prstGeom prst="rect">
            <a:avLst/>
          </a:prstGeom>
        </p:spPr>
      </p:pic>
    </p:spTree>
    <p:extLst>
      <p:ext uri="{BB962C8B-B14F-4D97-AF65-F5344CB8AC3E}">
        <p14:creationId xmlns:p14="http://schemas.microsoft.com/office/powerpoint/2010/main" val="333261064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Collaborative priorities: how do we set them?</a:t>
            </a:r>
            <a:endParaRPr lang="en-US" dirty="0"/>
          </a:p>
        </p:txBody>
      </p:sp>
      <p:sp>
        <p:nvSpPr>
          <p:cNvPr id="3" name="Content Placeholder 2"/>
          <p:cNvSpPr>
            <a:spLocks noGrp="1"/>
          </p:cNvSpPr>
          <p:nvPr>
            <p:ph sz="half" idx="1"/>
          </p:nvPr>
        </p:nvSpPr>
        <p:spPr>
          <a:xfrm>
            <a:off x="609600" y="1676400"/>
            <a:ext cx="10972800" cy="3886200"/>
          </a:xfrm>
        </p:spPr>
        <p:txBody>
          <a:bodyPr/>
          <a:lstStyle/>
          <a:p>
            <a:r>
              <a:rPr lang="en-US" dirty="0" smtClean="0"/>
              <a:t>In the next ten years, we will transform the way our industry thinks about data</a:t>
            </a:r>
          </a:p>
          <a:p>
            <a:r>
              <a:rPr lang="en-US" dirty="0" smtClean="0"/>
              <a:t>That means a whole new generation of investments to take advantage of a world that plays the game by x’s and o’s more than by what you know face to face</a:t>
            </a:r>
          </a:p>
          <a:p>
            <a:pPr lvl="1"/>
            <a:r>
              <a:rPr lang="en-US" dirty="0" smtClean="0"/>
              <a:t>What new activity should we create that will yield data we need?</a:t>
            </a:r>
          </a:p>
          <a:p>
            <a:pPr lvl="1"/>
            <a:r>
              <a:rPr lang="en-US" dirty="0" smtClean="0"/>
              <a:t>What capabilities should we invest in to show us what more </a:t>
            </a:r>
            <a:br>
              <a:rPr lang="en-US" dirty="0" smtClean="0"/>
            </a:br>
            <a:r>
              <a:rPr lang="en-US" dirty="0" smtClean="0"/>
              <a:t>can be done?</a:t>
            </a:r>
          </a:p>
          <a:p>
            <a:pPr lvl="1"/>
            <a:r>
              <a:rPr lang="en-US" dirty="0" smtClean="0"/>
              <a:t>If we knew more, do we have the factories to do more?</a:t>
            </a:r>
          </a:p>
          <a:p>
            <a:pPr lvl="1"/>
            <a:r>
              <a:rPr lang="en-US" dirty="0" smtClean="0"/>
              <a:t>If we could sell more, would we feel comfortable in acting on it?</a:t>
            </a:r>
          </a:p>
          <a:p>
            <a:pPr lvl="1"/>
            <a:r>
              <a:rPr lang="en-US" dirty="0" smtClean="0"/>
              <a:t>Can we be inspired to play a different way?</a:t>
            </a:r>
          </a:p>
          <a:p>
            <a:r>
              <a:rPr lang="en-US" dirty="0" smtClean="0"/>
              <a:t>Setting investment priorities at CU*Answers </a:t>
            </a:r>
            <a:br>
              <a:rPr lang="en-US" dirty="0" smtClean="0"/>
            </a:br>
            <a:r>
              <a:rPr lang="en-US" dirty="0" smtClean="0"/>
              <a:t>around data is a priority challenge for </a:t>
            </a:r>
            <a:br>
              <a:rPr lang="en-US" dirty="0" smtClean="0"/>
            </a:br>
            <a:r>
              <a:rPr lang="en-US" dirty="0" smtClean="0"/>
              <a:t>its owners and leaders</a:t>
            </a:r>
            <a:endParaRPr lang="en-US" dirty="0"/>
          </a:p>
        </p:txBody>
      </p:sp>
      <p:sp>
        <p:nvSpPr>
          <p:cNvPr id="5" name="Slide Number Placeholder 4"/>
          <p:cNvSpPr>
            <a:spLocks noGrp="1"/>
          </p:cNvSpPr>
          <p:nvPr>
            <p:ph type="sldNum" sz="quarter" idx="12"/>
          </p:nvPr>
        </p:nvSpPr>
        <p:spPr/>
        <p:txBody>
          <a:bodyPr/>
          <a:lstStyle/>
          <a:p>
            <a:fld id="{E54FDF46-4A52-4F2B-8DF0-BB4C40E65B4E}" type="slidenum">
              <a:rPr lang="en-US" smtClean="0"/>
              <a:pPr/>
              <a:t>109</a:t>
            </a:fld>
            <a:endParaRPr lang="en-US"/>
          </a:p>
        </p:txBody>
      </p:sp>
      <p:sp>
        <p:nvSpPr>
          <p:cNvPr id="6" name="Text Placeholder 5"/>
          <p:cNvSpPr>
            <a:spLocks noGrp="1"/>
          </p:cNvSpPr>
          <p:nvPr>
            <p:ph type="body" sz="quarter" idx="13"/>
          </p:nvPr>
        </p:nvSpPr>
        <p:spPr/>
        <p:txBody>
          <a:bodyPr/>
          <a:lstStyle/>
          <a:p>
            <a:r>
              <a:rPr lang="en-US" dirty="0"/>
              <a:t>“What the world knows about us just might be more important than who we actually are”   </a:t>
            </a:r>
          </a:p>
          <a:p>
            <a:r>
              <a:rPr lang="en-US" sz="1100" dirty="0"/>
              <a:t>...the American </a:t>
            </a:r>
            <a:r>
              <a:rPr lang="en-US" sz="1100" dirty="0" smtClean="0"/>
              <a:t>Consumer</a:t>
            </a:r>
            <a:endParaRPr lang="en-US" sz="1100" dirty="0"/>
          </a:p>
        </p:txBody>
      </p:sp>
      <p:sp>
        <p:nvSpPr>
          <p:cNvPr id="7" name="Text Placeholder 6"/>
          <p:cNvSpPr>
            <a:spLocks noGrp="1"/>
          </p:cNvSpPr>
          <p:nvPr>
            <p:ph type="body" sz="quarter" idx="14"/>
          </p:nvPr>
        </p:nvSpPr>
        <p:spPr/>
        <p:txBody>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5875" y="3016844"/>
            <a:ext cx="2676525" cy="1371600"/>
          </a:xfrm>
          <a:prstGeom prst="rect">
            <a:avLst/>
          </a:prstGeom>
        </p:spPr>
      </p:pic>
    </p:spTree>
    <p:extLst>
      <p:ext uri="{BB962C8B-B14F-4D97-AF65-F5344CB8AC3E}">
        <p14:creationId xmlns:p14="http://schemas.microsoft.com/office/powerpoint/2010/main" val="3113767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8200" y="2057400"/>
            <a:ext cx="2525459" cy="3790557"/>
          </a:xfrm>
          <a:prstGeom prst="rect">
            <a:avLst/>
          </a:prstGeom>
          <a:ln>
            <a:noFill/>
          </a:ln>
          <a:effectLst>
            <a:outerShdw blurRad="190500" algn="tl" rotWithShape="0">
              <a:srgbClr val="000000">
                <a:alpha val="70000"/>
              </a:srgbClr>
            </a:outerShdw>
          </a:effectLst>
        </p:spPr>
      </p:pic>
      <p:sp>
        <p:nvSpPr>
          <p:cNvPr id="11" name="Title 10"/>
          <p:cNvSpPr>
            <a:spLocks noGrp="1"/>
          </p:cNvSpPr>
          <p:nvPr>
            <p:ph type="title"/>
          </p:nvPr>
        </p:nvSpPr>
        <p:spPr/>
        <p:txBody>
          <a:bodyPr/>
          <a:lstStyle/>
          <a:p>
            <a:r>
              <a:rPr lang="en-US" dirty="0" smtClean="0"/>
              <a:t>Preparing for the next decade</a:t>
            </a:r>
            <a:endParaRPr lang="en-US" dirty="0"/>
          </a:p>
        </p:txBody>
      </p:sp>
      <p:sp>
        <p:nvSpPr>
          <p:cNvPr id="3" name="Content Placeholder 2"/>
          <p:cNvSpPr>
            <a:spLocks noGrp="1"/>
          </p:cNvSpPr>
          <p:nvPr>
            <p:ph idx="1"/>
          </p:nvPr>
        </p:nvSpPr>
        <p:spPr>
          <a:xfrm>
            <a:off x="609600" y="1676400"/>
            <a:ext cx="7086600" cy="4381500"/>
          </a:xfrm>
        </p:spPr>
        <p:txBody>
          <a:bodyPr/>
          <a:lstStyle/>
          <a:p>
            <a:r>
              <a:rPr lang="en-US" dirty="0" smtClean="0"/>
              <a:t>Some people fear that our members’ experiences are out of date...or close to it</a:t>
            </a:r>
          </a:p>
          <a:p>
            <a:pPr lvl="1"/>
            <a:r>
              <a:rPr lang="en-US" dirty="0" smtClean="0"/>
              <a:t>So let’s talk about how we envision and architect new member experiences</a:t>
            </a:r>
          </a:p>
          <a:p>
            <a:r>
              <a:rPr lang="en-US" dirty="0" smtClean="0"/>
              <a:t>Some people say the writing is on the wall, and has been for a long time – we’re approaching (or past) a tipping point on what our members want from us</a:t>
            </a:r>
          </a:p>
          <a:p>
            <a:pPr lvl="1"/>
            <a:r>
              <a:rPr lang="en-US" dirty="0" smtClean="0"/>
              <a:t>So let’s talk about how we meet the train at the station instead of running to catch up</a:t>
            </a:r>
          </a:p>
          <a:p>
            <a:r>
              <a:rPr lang="en-US" dirty="0" smtClean="0"/>
              <a:t>Most </a:t>
            </a:r>
            <a:r>
              <a:rPr lang="en-US" dirty="0"/>
              <a:t>say that the clues are in the data, and that we need to spend more time responding to what members are telling us through their actions</a:t>
            </a:r>
          </a:p>
          <a:p>
            <a:pPr lvl="1"/>
            <a:r>
              <a:rPr lang="en-US" dirty="0"/>
              <a:t>So what opportunities </a:t>
            </a:r>
            <a:r>
              <a:rPr lang="en-US" dirty="0" smtClean="0"/>
              <a:t>are there </a:t>
            </a:r>
            <a:r>
              <a:rPr lang="en-US" dirty="0"/>
              <a:t>to make data the spark </a:t>
            </a:r>
            <a:r>
              <a:rPr lang="en-US" dirty="0">
                <a:solidFill>
                  <a:schemeClr val="tx2">
                    <a:lumMod val="75000"/>
                  </a:schemeClr>
                </a:solidFill>
              </a:rPr>
              <a:t>for</a:t>
            </a:r>
            <a:r>
              <a:rPr lang="en-US" dirty="0"/>
              <a:t> transformation?</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11</a:t>
            </a:fld>
            <a:endParaRPr lang="en-US"/>
          </a:p>
        </p:txBody>
      </p:sp>
      <p:sp>
        <p:nvSpPr>
          <p:cNvPr id="12" name="Text Placeholder 11"/>
          <p:cNvSpPr>
            <a:spLocks noGrp="1"/>
          </p:cNvSpPr>
          <p:nvPr>
            <p:ph type="body" sz="quarter" idx="14"/>
          </p:nvPr>
        </p:nvSpPr>
        <p:spPr/>
        <p:txBody>
          <a:bodyPr/>
          <a:lstStyle/>
          <a:p>
            <a:r>
              <a:rPr lang="en-US" dirty="0" smtClean="0"/>
              <a:t>2015 – 2025 ... A rush to the future, never looking back</a:t>
            </a:r>
            <a:endParaRPr lang="en-US" dirty="0"/>
          </a:p>
        </p:txBody>
      </p:sp>
      <p:sp>
        <p:nvSpPr>
          <p:cNvPr id="6" name="Explosion 1 5"/>
          <p:cNvSpPr/>
          <p:nvPr/>
        </p:nvSpPr>
        <p:spPr bwMode="auto">
          <a:xfrm>
            <a:off x="7391401" y="-76200"/>
            <a:ext cx="5181600" cy="7162800"/>
          </a:xfrm>
          <a:prstGeom prst="irregularSeal1">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My ultimate motivator: </a:t>
            </a:r>
          </a:p>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t>So </a:t>
            </a:r>
            <a:r>
              <a:rPr lang="en-US" sz="2000" dirty="0"/>
              <a:t>what have you done for me lately</a:t>
            </a:r>
            <a:r>
              <a:rPr lang="en-US" sz="2000" dirty="0" smtClean="0"/>
              <a:t>?</a:t>
            </a:r>
          </a:p>
          <a:p>
            <a:pPr marL="0" marR="0" indent="0" algn="ctr" defTabSz="914400" rtl="0" eaLnBrk="0" fontAlgn="base" latinLnBrk="0" hangingPunct="0">
              <a:lnSpc>
                <a:spcPct val="100000"/>
              </a:lnSpc>
              <a:spcBef>
                <a:spcPct val="0"/>
              </a:spcBef>
              <a:spcAft>
                <a:spcPct val="0"/>
              </a:spcAft>
              <a:buClrTx/>
              <a:buSzTx/>
              <a:buFontTx/>
              <a:buNone/>
              <a:tabLst/>
            </a:pPr>
            <a:endParaRPr lang="en-US" sz="2000" dirty="0"/>
          </a:p>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t>This is Jody’s and my 20</a:t>
            </a:r>
            <a:r>
              <a:rPr lang="en-US" sz="1600" baseline="30000" dirty="0" smtClean="0"/>
              <a:t>th</a:t>
            </a:r>
            <a:r>
              <a:rPr lang="en-US" sz="1600" dirty="0" smtClean="0"/>
              <a:t> annual meeting, and we are driven today by the same premise we started with in 1994:  </a:t>
            </a:r>
            <a:br>
              <a:rPr lang="en-US" sz="1600" dirty="0" smtClean="0"/>
            </a:br>
            <a:r>
              <a:rPr lang="en-US" sz="2000" dirty="0"/>
              <a:t>What’s next?</a:t>
            </a:r>
            <a:endParaRPr lang="en-US" sz="2800" dirty="0"/>
          </a:p>
        </p:txBody>
      </p:sp>
      <p:sp>
        <p:nvSpPr>
          <p:cNvPr id="7" name="TextBox 6"/>
          <p:cNvSpPr txBox="1"/>
          <p:nvPr/>
        </p:nvSpPr>
        <p:spPr>
          <a:xfrm>
            <a:off x="8610600" y="4419600"/>
            <a:ext cx="2743202" cy="461665"/>
          </a:xfrm>
          <a:prstGeom prst="rect">
            <a:avLst/>
          </a:prstGeom>
          <a:noFill/>
        </p:spPr>
        <p:txBody>
          <a:bodyPr wrap="square" rtlCol="0">
            <a:spAutoFit/>
          </a:bodyPr>
          <a:lstStyle/>
          <a:p>
            <a:pPr algn="ctr"/>
            <a:r>
              <a:rPr lang="en-US" sz="2400" dirty="0" smtClean="0">
                <a:latin typeface="+mj-lt"/>
              </a:rPr>
              <a:t>Transformation</a:t>
            </a:r>
            <a:endParaRPr lang="en-US" sz="2400" dirty="0">
              <a:latin typeface="+mj-lt"/>
            </a:endParaRPr>
          </a:p>
        </p:txBody>
      </p:sp>
    </p:spTree>
    <p:extLst>
      <p:ext uri="{BB962C8B-B14F-4D97-AF65-F5344CB8AC3E}">
        <p14:creationId xmlns:p14="http://schemas.microsoft.com/office/powerpoint/2010/main" val="14443069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p:cNvSpPr>
            <a:spLocks noGrp="1"/>
          </p:cNvSpPr>
          <p:nvPr>
            <p:ph type="body" idx="1"/>
          </p:nvPr>
        </p:nvSpPr>
        <p:spPr/>
        <p:txBody>
          <a:bodyPr/>
          <a:lstStyle/>
          <a:p>
            <a:r>
              <a:rPr lang="en-US" dirty="0" smtClean="0"/>
              <a:t>Investing for answers</a:t>
            </a:r>
            <a:endParaRPr lang="en-US" dirty="0"/>
          </a:p>
        </p:txBody>
      </p:sp>
      <p:sp>
        <p:nvSpPr>
          <p:cNvPr id="3" name="Content Placeholder 2"/>
          <p:cNvSpPr>
            <a:spLocks noGrp="1"/>
          </p:cNvSpPr>
          <p:nvPr>
            <p:ph sz="half" idx="2"/>
          </p:nvPr>
        </p:nvSpPr>
        <p:spPr/>
        <p:txBody>
          <a:bodyPr/>
          <a:lstStyle/>
          <a:p>
            <a:r>
              <a:rPr lang="en-US" sz="1800" dirty="0"/>
              <a:t>Reports</a:t>
            </a:r>
          </a:p>
          <a:p>
            <a:r>
              <a:rPr lang="en-US" sz="1800" dirty="0"/>
              <a:t>Dashboards</a:t>
            </a:r>
          </a:p>
          <a:p>
            <a:r>
              <a:rPr lang="en-US" sz="1800" dirty="0" err="1"/>
              <a:t>MyCUToday</a:t>
            </a:r>
            <a:endParaRPr lang="en-US" sz="1800" dirty="0"/>
          </a:p>
          <a:p>
            <a:r>
              <a:rPr lang="en-US" sz="1800" dirty="0"/>
              <a:t>Canned Queries</a:t>
            </a:r>
          </a:p>
          <a:p>
            <a:r>
              <a:rPr lang="en-US" sz="1800" dirty="0"/>
              <a:t>Data exports to PDF, Excel, *.CSV files</a:t>
            </a:r>
          </a:p>
          <a:p>
            <a:endParaRPr lang="en-US" sz="2000" dirty="0"/>
          </a:p>
          <a:p>
            <a:r>
              <a:rPr lang="en-US" sz="2000" dirty="0" smtClean="0"/>
              <a:t>Targeted operational tactics: Do something, sell something, make something happen</a:t>
            </a:r>
          </a:p>
          <a:p>
            <a:pPr lvl="1"/>
            <a:r>
              <a:rPr lang="en-US" sz="1800" dirty="0"/>
              <a:t>The </a:t>
            </a:r>
            <a:r>
              <a:rPr lang="en-US" sz="1800" dirty="0" smtClean="0"/>
              <a:t>answer is refined for action</a:t>
            </a:r>
            <a:endParaRPr lang="en-US" sz="1800" dirty="0"/>
          </a:p>
          <a:p>
            <a:endParaRPr lang="en-US" sz="2000" dirty="0"/>
          </a:p>
          <a:p>
            <a:endParaRPr lang="en-US" sz="2000" dirty="0"/>
          </a:p>
        </p:txBody>
      </p:sp>
      <p:sp>
        <p:nvSpPr>
          <p:cNvPr id="24" name="Text Placeholder 23"/>
          <p:cNvSpPr>
            <a:spLocks noGrp="1"/>
          </p:cNvSpPr>
          <p:nvPr>
            <p:ph type="body" sz="quarter" idx="3"/>
          </p:nvPr>
        </p:nvSpPr>
        <p:spPr/>
        <p:txBody>
          <a:bodyPr/>
          <a:lstStyle/>
          <a:p>
            <a:r>
              <a:rPr lang="en-US" dirty="0" smtClean="0"/>
              <a:t>Investing for raw materials</a:t>
            </a:r>
            <a:endParaRPr lang="en-US" dirty="0"/>
          </a:p>
        </p:txBody>
      </p:sp>
      <p:sp>
        <p:nvSpPr>
          <p:cNvPr id="25" name="Content Placeholder 24"/>
          <p:cNvSpPr>
            <a:spLocks noGrp="1"/>
          </p:cNvSpPr>
          <p:nvPr>
            <p:ph sz="quarter" idx="4"/>
          </p:nvPr>
        </p:nvSpPr>
        <p:spPr/>
        <p:txBody>
          <a:bodyPr/>
          <a:lstStyle/>
          <a:p>
            <a:r>
              <a:rPr lang="en-US" sz="1800" dirty="0" smtClean="0"/>
              <a:t>Adding new data elements</a:t>
            </a:r>
          </a:p>
          <a:p>
            <a:r>
              <a:rPr lang="en-US" sz="1800" dirty="0" smtClean="0"/>
              <a:t>Modifying data to fit today’s business environment </a:t>
            </a:r>
            <a:r>
              <a:rPr lang="en-US" sz="1400" i="1" dirty="0" smtClean="0"/>
              <a:t>(bigger fields for $ amounts, etc.)</a:t>
            </a:r>
            <a:endParaRPr lang="en-US" sz="1800" i="1" dirty="0" smtClean="0"/>
          </a:p>
          <a:p>
            <a:r>
              <a:rPr lang="en-US" sz="1800" dirty="0" smtClean="0"/>
              <a:t>New upload/download capabilities</a:t>
            </a:r>
          </a:p>
          <a:p>
            <a:r>
              <a:rPr lang="en-US" sz="1800" dirty="0" smtClean="0"/>
              <a:t>New Internet data collection capabilities</a:t>
            </a:r>
          </a:p>
          <a:p>
            <a:endParaRPr lang="en-US" sz="2000" dirty="0" smtClean="0"/>
          </a:p>
          <a:p>
            <a:r>
              <a:rPr lang="en-US" sz="2000" dirty="0" smtClean="0"/>
              <a:t>Targeted at intuitive resources that can refine data and find insight to act</a:t>
            </a:r>
          </a:p>
          <a:p>
            <a:pPr lvl="1"/>
            <a:r>
              <a:rPr lang="en-US" sz="1800" dirty="0"/>
              <a:t>Whether at the </a:t>
            </a:r>
            <a:r>
              <a:rPr lang="en-US" sz="1800" dirty="0" smtClean="0"/>
              <a:t>CU, at a vendor, or through capabilities we build as a network</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110</a:t>
            </a:fld>
            <a:endParaRPr lang="en-US"/>
          </a:p>
        </p:txBody>
      </p:sp>
      <p:sp>
        <p:nvSpPr>
          <p:cNvPr id="22" name="Title 21"/>
          <p:cNvSpPr>
            <a:spLocks noGrp="1"/>
          </p:cNvSpPr>
          <p:nvPr>
            <p:ph type="title"/>
          </p:nvPr>
        </p:nvSpPr>
        <p:spPr/>
        <p:txBody>
          <a:bodyPr/>
          <a:lstStyle/>
          <a:p>
            <a:r>
              <a:rPr lang="en-US" dirty="0" smtClean="0"/>
              <a:t>We need to invest with two targets in mind</a:t>
            </a:r>
            <a:endParaRPr lang="en-US" dirty="0"/>
          </a:p>
        </p:txBody>
      </p:sp>
      <p:sp>
        <p:nvSpPr>
          <p:cNvPr id="26" name="Text Placeholder 25"/>
          <p:cNvSpPr>
            <a:spLocks noGrp="1"/>
          </p:cNvSpPr>
          <p:nvPr>
            <p:ph type="body" sz="quarter" idx="13"/>
          </p:nvPr>
        </p:nvSpPr>
        <p:spPr>
          <a:xfrm>
            <a:off x="3124200" y="5867400"/>
            <a:ext cx="8382001" cy="685800"/>
          </a:xfrm>
        </p:spPr>
        <p:txBody>
          <a:bodyPr/>
          <a:lstStyle/>
          <a:p>
            <a:r>
              <a:rPr lang="en-US" dirty="0" smtClean="0"/>
              <a:t>Sometimes when the answer doesn’t take you where you want to go fast enough, there’s a sense that your intuition would, if </a:t>
            </a:r>
            <a:r>
              <a:rPr lang="en-US" dirty="0"/>
              <a:t>only you </a:t>
            </a:r>
            <a:r>
              <a:rPr lang="en-US" dirty="0" smtClean="0"/>
              <a:t>could see what seems to be hidden from sight</a:t>
            </a:r>
          </a:p>
          <a:p>
            <a:r>
              <a:rPr lang="en-US" dirty="0" smtClean="0"/>
              <a:t>What is more expensive: the answers, or teaching intuition?</a:t>
            </a:r>
          </a:p>
        </p:txBody>
      </p:sp>
      <p:sp>
        <p:nvSpPr>
          <p:cNvPr id="27" name="Text Placeholder 26"/>
          <p:cNvSpPr>
            <a:spLocks noGrp="1"/>
          </p:cNvSpPr>
          <p:nvPr>
            <p:ph type="body" sz="quarter" idx="14"/>
          </p:nvPr>
        </p:nvSpPr>
        <p:spPr/>
        <p:txBody>
          <a:bodyPr/>
          <a:lstStyle/>
          <a:p>
            <a:r>
              <a:rPr lang="en-US" dirty="0" smtClean="0"/>
              <a:t>Credit unions need to be ready to receive – and get an </a:t>
            </a:r>
            <a:r>
              <a:rPr lang="en-US" dirty="0" err="1" smtClean="0"/>
              <a:t>roi</a:t>
            </a:r>
            <a:r>
              <a:rPr lang="en-US" dirty="0" smtClean="0"/>
              <a:t> </a:t>
            </a:r>
            <a:r>
              <a:rPr lang="en-US" dirty="0"/>
              <a:t>– on </a:t>
            </a:r>
            <a:r>
              <a:rPr lang="en-US" dirty="0" smtClean="0"/>
              <a:t>both</a:t>
            </a:r>
            <a:endParaRPr lang="en-US" dirty="0"/>
          </a:p>
        </p:txBody>
      </p:sp>
    </p:spTree>
    <p:extLst>
      <p:ext uri="{BB962C8B-B14F-4D97-AF65-F5344CB8AC3E}">
        <p14:creationId xmlns:p14="http://schemas.microsoft.com/office/powerpoint/2010/main" val="189392459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p:cNvSpPr>
            <a:spLocks noGrp="1"/>
          </p:cNvSpPr>
          <p:nvPr>
            <p:ph type="body" idx="1"/>
          </p:nvPr>
        </p:nvSpPr>
        <p:spPr/>
        <p:txBody>
          <a:bodyPr/>
          <a:lstStyle/>
          <a:p>
            <a:r>
              <a:rPr lang="en-US" dirty="0" smtClean="0"/>
              <a:t>Investing for answers</a:t>
            </a:r>
            <a:endParaRPr lang="en-US" dirty="0"/>
          </a:p>
        </p:txBody>
      </p:sp>
      <p:sp>
        <p:nvSpPr>
          <p:cNvPr id="3" name="Content Placeholder 2"/>
          <p:cNvSpPr>
            <a:spLocks noGrp="1"/>
          </p:cNvSpPr>
          <p:nvPr>
            <p:ph sz="half" idx="2"/>
          </p:nvPr>
        </p:nvSpPr>
        <p:spPr/>
        <p:txBody>
          <a:bodyPr/>
          <a:lstStyle/>
          <a:p>
            <a:r>
              <a:rPr lang="en-US" sz="1800" dirty="0"/>
              <a:t>Reports</a:t>
            </a:r>
          </a:p>
          <a:p>
            <a:r>
              <a:rPr lang="en-US" sz="1800" dirty="0"/>
              <a:t>Dashboards</a:t>
            </a:r>
          </a:p>
          <a:p>
            <a:r>
              <a:rPr lang="en-US" sz="1800" dirty="0" err="1"/>
              <a:t>MyCUToday</a:t>
            </a:r>
            <a:endParaRPr lang="en-US" sz="1800" dirty="0"/>
          </a:p>
          <a:p>
            <a:r>
              <a:rPr lang="en-US" sz="1800" dirty="0"/>
              <a:t>Canned Queries</a:t>
            </a:r>
          </a:p>
          <a:p>
            <a:r>
              <a:rPr lang="en-US" sz="1800" dirty="0"/>
              <a:t>Data exports to PDF, Excel, *.CSV files</a:t>
            </a:r>
          </a:p>
          <a:p>
            <a:endParaRPr lang="en-US" sz="2000" dirty="0"/>
          </a:p>
          <a:p>
            <a:r>
              <a:rPr lang="en-US" sz="2000" dirty="0" smtClean="0"/>
              <a:t>Targeted operational tactics: Do something, sell something, make something happen</a:t>
            </a:r>
          </a:p>
          <a:p>
            <a:pPr lvl="1"/>
            <a:r>
              <a:rPr lang="en-US" sz="1800" dirty="0"/>
              <a:t>The </a:t>
            </a:r>
            <a:r>
              <a:rPr lang="en-US" sz="1800" dirty="0" smtClean="0"/>
              <a:t>answer is refined for action</a:t>
            </a:r>
            <a:endParaRPr lang="en-US" sz="1800" dirty="0"/>
          </a:p>
          <a:p>
            <a:endParaRPr lang="en-US" sz="2000" dirty="0"/>
          </a:p>
          <a:p>
            <a:endParaRPr lang="en-US" sz="2000" dirty="0"/>
          </a:p>
        </p:txBody>
      </p:sp>
      <p:sp>
        <p:nvSpPr>
          <p:cNvPr id="24" name="Text Placeholder 23"/>
          <p:cNvSpPr>
            <a:spLocks noGrp="1"/>
          </p:cNvSpPr>
          <p:nvPr>
            <p:ph type="body" sz="quarter" idx="3"/>
          </p:nvPr>
        </p:nvSpPr>
        <p:spPr/>
        <p:txBody>
          <a:bodyPr/>
          <a:lstStyle/>
          <a:p>
            <a:r>
              <a:rPr lang="en-US" dirty="0" smtClean="0"/>
              <a:t>Investing for raw materials</a:t>
            </a:r>
            <a:endParaRPr lang="en-US" dirty="0"/>
          </a:p>
        </p:txBody>
      </p:sp>
      <p:sp>
        <p:nvSpPr>
          <p:cNvPr id="25" name="Content Placeholder 24"/>
          <p:cNvSpPr>
            <a:spLocks noGrp="1"/>
          </p:cNvSpPr>
          <p:nvPr>
            <p:ph sz="quarter" idx="4"/>
          </p:nvPr>
        </p:nvSpPr>
        <p:spPr/>
        <p:txBody>
          <a:bodyPr/>
          <a:lstStyle/>
          <a:p>
            <a:r>
              <a:rPr lang="en-US" sz="1800" dirty="0" smtClean="0"/>
              <a:t>Adding new data elements</a:t>
            </a:r>
          </a:p>
          <a:p>
            <a:r>
              <a:rPr lang="en-US" sz="1800" dirty="0" smtClean="0"/>
              <a:t>Modifying data to fit today’s business environment </a:t>
            </a:r>
            <a:r>
              <a:rPr lang="en-US" sz="1400" i="1" dirty="0" smtClean="0"/>
              <a:t>(bigger fields for $ amounts, etc.)</a:t>
            </a:r>
            <a:endParaRPr lang="en-US" sz="1800" i="1" dirty="0" smtClean="0"/>
          </a:p>
          <a:p>
            <a:r>
              <a:rPr lang="en-US" sz="1800" dirty="0" smtClean="0"/>
              <a:t>New upload/download capabilities</a:t>
            </a:r>
          </a:p>
          <a:p>
            <a:r>
              <a:rPr lang="en-US" sz="1800" dirty="0" smtClean="0"/>
              <a:t>New Internet data collection capabilities</a:t>
            </a:r>
          </a:p>
          <a:p>
            <a:endParaRPr lang="en-US" sz="2000" dirty="0" smtClean="0"/>
          </a:p>
          <a:p>
            <a:r>
              <a:rPr lang="en-US" sz="2000" dirty="0" smtClean="0"/>
              <a:t>Targeted at intuitive resources that can refine data and find insight to act</a:t>
            </a:r>
          </a:p>
          <a:p>
            <a:pPr lvl="1"/>
            <a:r>
              <a:rPr lang="en-US" sz="1800" dirty="0"/>
              <a:t>Whether at the </a:t>
            </a:r>
            <a:r>
              <a:rPr lang="en-US" sz="1800" dirty="0" smtClean="0"/>
              <a:t>CU, at a vendor, or through capabilities we build as a network</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111</a:t>
            </a:fld>
            <a:endParaRPr lang="en-US"/>
          </a:p>
        </p:txBody>
      </p:sp>
      <p:sp>
        <p:nvSpPr>
          <p:cNvPr id="22" name="Title 21"/>
          <p:cNvSpPr>
            <a:spLocks noGrp="1"/>
          </p:cNvSpPr>
          <p:nvPr>
            <p:ph type="title"/>
          </p:nvPr>
        </p:nvSpPr>
        <p:spPr/>
        <p:txBody>
          <a:bodyPr/>
          <a:lstStyle/>
          <a:p>
            <a:r>
              <a:rPr lang="en-US" dirty="0" smtClean="0"/>
              <a:t>We need to invest with two targets in mind</a:t>
            </a:r>
            <a:endParaRPr lang="en-US" dirty="0"/>
          </a:p>
        </p:txBody>
      </p:sp>
      <p:sp>
        <p:nvSpPr>
          <p:cNvPr id="26" name="Text Placeholder 25"/>
          <p:cNvSpPr>
            <a:spLocks noGrp="1"/>
          </p:cNvSpPr>
          <p:nvPr>
            <p:ph type="body" sz="quarter" idx="13"/>
          </p:nvPr>
        </p:nvSpPr>
        <p:spPr>
          <a:xfrm>
            <a:off x="2895600" y="5867400"/>
            <a:ext cx="8610601" cy="685800"/>
          </a:xfrm>
        </p:spPr>
        <p:txBody>
          <a:bodyPr/>
          <a:lstStyle/>
          <a:p>
            <a:r>
              <a:rPr lang="en-US" dirty="0" smtClean="0"/>
              <a:t>Sometimes when the answer doesn’t take you where you want to go fast enough, there’s a sense that your intuition would, if </a:t>
            </a:r>
            <a:r>
              <a:rPr lang="en-US" dirty="0"/>
              <a:t>only you </a:t>
            </a:r>
            <a:r>
              <a:rPr lang="en-US" dirty="0" smtClean="0"/>
              <a:t>could see what seems to be hidden from sight</a:t>
            </a:r>
          </a:p>
          <a:p>
            <a:r>
              <a:rPr lang="en-US" dirty="0" smtClean="0"/>
              <a:t>What is more expensive: the answers, or teaching intuition?</a:t>
            </a:r>
          </a:p>
        </p:txBody>
      </p:sp>
      <p:sp>
        <p:nvSpPr>
          <p:cNvPr id="27" name="Text Placeholder 26"/>
          <p:cNvSpPr>
            <a:spLocks noGrp="1"/>
          </p:cNvSpPr>
          <p:nvPr>
            <p:ph type="body" sz="quarter" idx="14"/>
          </p:nvPr>
        </p:nvSpPr>
        <p:spPr/>
        <p:txBody>
          <a:bodyPr/>
          <a:lstStyle/>
          <a:p>
            <a:r>
              <a:rPr lang="en-US" dirty="0" smtClean="0"/>
              <a:t>Credit unions need to be ready to receive – and get an </a:t>
            </a:r>
            <a:r>
              <a:rPr lang="en-US" dirty="0" err="1" smtClean="0"/>
              <a:t>roi</a:t>
            </a:r>
            <a:r>
              <a:rPr lang="en-US" dirty="0" smtClean="0"/>
              <a:t> </a:t>
            </a:r>
            <a:r>
              <a:rPr lang="en-US" dirty="0"/>
              <a:t>– on </a:t>
            </a:r>
            <a:r>
              <a:rPr lang="en-US" dirty="0" smtClean="0"/>
              <a:t>both</a:t>
            </a:r>
            <a:endParaRPr lang="en-US" dirty="0"/>
          </a:p>
        </p:txBody>
      </p:sp>
      <p:sp>
        <p:nvSpPr>
          <p:cNvPr id="10" name="Rectangle 9"/>
          <p:cNvSpPr/>
          <p:nvPr/>
        </p:nvSpPr>
        <p:spPr bwMode="auto">
          <a:xfrm>
            <a:off x="0" y="0"/>
            <a:ext cx="12192000" cy="7010400"/>
          </a:xfrm>
          <a:prstGeom prst="rect">
            <a:avLst/>
          </a:prstGeom>
          <a:solidFill>
            <a:srgbClr val="FFFFFF">
              <a:alpha val="69804"/>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ahoma" pitchFamily="34" charset="0"/>
            </a:endParaRPr>
          </a:p>
        </p:txBody>
      </p:sp>
      <p:sp>
        <p:nvSpPr>
          <p:cNvPr id="11" name="Explosion 1 10"/>
          <p:cNvSpPr/>
          <p:nvPr/>
        </p:nvSpPr>
        <p:spPr bwMode="auto">
          <a:xfrm>
            <a:off x="1021004" y="-1371600"/>
            <a:ext cx="10058400" cy="10058400"/>
          </a:xfrm>
          <a:prstGeom prst="irregularSeal1">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000" dirty="0" smtClean="0"/>
          </a:p>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t>This </a:t>
            </a:r>
            <a:r>
              <a:rPr lang="en-US" sz="2000" dirty="0"/>
              <a:t>is why we need your help with </a:t>
            </a:r>
            <a:r>
              <a:rPr lang="en-US" sz="2000" dirty="0" smtClean="0"/>
              <a:t/>
            </a:r>
            <a:br>
              <a:rPr lang="en-US" sz="2000" dirty="0" smtClean="0"/>
            </a:br>
            <a:r>
              <a:rPr lang="en-US" sz="2000" dirty="0" smtClean="0"/>
              <a:t>validating</a:t>
            </a:r>
            <a:r>
              <a:rPr lang="en-US" sz="2000" dirty="0"/>
              <a:t>, verifying, and evolving the answers</a:t>
            </a:r>
          </a:p>
          <a:p>
            <a:pPr marL="0" marR="0" indent="0" algn="ctr" defTabSz="914400" rtl="0" eaLnBrk="0" fontAlgn="base" latinLnBrk="0" hangingPunct="0">
              <a:lnSpc>
                <a:spcPct val="100000"/>
              </a:lnSpc>
              <a:spcBef>
                <a:spcPct val="0"/>
              </a:spcBef>
              <a:spcAft>
                <a:spcPct val="0"/>
              </a:spcAft>
              <a:buClrTx/>
              <a:buSzTx/>
              <a:buFontTx/>
              <a:buNone/>
              <a:tabLst/>
            </a:pPr>
            <a:endParaRPr lang="en-US" sz="2000" dirty="0" smtClean="0"/>
          </a:p>
          <a:p>
            <a:pPr marL="0" marR="0" indent="0" algn="ctr" defTabSz="914400" rtl="0" eaLnBrk="0" fontAlgn="base" latinLnBrk="0" hangingPunct="0">
              <a:lnSpc>
                <a:spcPct val="100000"/>
              </a:lnSpc>
              <a:spcBef>
                <a:spcPct val="0"/>
              </a:spcBef>
              <a:spcAft>
                <a:spcPct val="0"/>
              </a:spcAft>
              <a:buClrTx/>
              <a:buSzTx/>
              <a:buFontTx/>
              <a:buNone/>
              <a:tabLst/>
            </a:pPr>
            <a:endParaRPr lang="en-US" sz="2000" dirty="0"/>
          </a:p>
          <a:p>
            <a:pPr marL="0" marR="0" indent="0" algn="ctr" defTabSz="914400" rtl="0" eaLnBrk="0" fontAlgn="base" latinLnBrk="0" hangingPunct="0">
              <a:lnSpc>
                <a:spcPct val="100000"/>
              </a:lnSpc>
              <a:spcBef>
                <a:spcPct val="0"/>
              </a:spcBef>
              <a:spcAft>
                <a:spcPct val="0"/>
              </a:spcAft>
              <a:buClrTx/>
              <a:buSzTx/>
              <a:buFontTx/>
              <a:buNone/>
              <a:tabLst/>
            </a:pPr>
            <a:endParaRPr lang="en-US" sz="2000" dirty="0" smtClean="0"/>
          </a:p>
          <a:p>
            <a:pPr marL="0" marR="0" indent="0" algn="ctr" defTabSz="914400" rtl="0" eaLnBrk="0" fontAlgn="base" latinLnBrk="0" hangingPunct="0">
              <a:lnSpc>
                <a:spcPct val="100000"/>
              </a:lnSpc>
              <a:spcBef>
                <a:spcPct val="0"/>
              </a:spcBef>
              <a:spcAft>
                <a:spcPct val="0"/>
              </a:spcAft>
              <a:buClrTx/>
              <a:buSzTx/>
              <a:buFontTx/>
              <a:buNone/>
              <a:tabLst/>
            </a:pPr>
            <a:endParaRPr lang="en-US" sz="2000" dirty="0"/>
          </a:p>
          <a:p>
            <a:pPr marL="0" marR="0" indent="0" algn="ctr" defTabSz="914400" rtl="0" eaLnBrk="0" fontAlgn="base" latinLnBrk="0" hangingPunct="0">
              <a:lnSpc>
                <a:spcPct val="100000"/>
              </a:lnSpc>
              <a:spcBef>
                <a:spcPct val="0"/>
              </a:spcBef>
              <a:spcAft>
                <a:spcPct val="0"/>
              </a:spcAft>
              <a:buClrTx/>
              <a:buSzTx/>
              <a:buFontTx/>
              <a:buNone/>
              <a:tabLst/>
            </a:pPr>
            <a:endParaRPr lang="en-US" sz="2000" dirty="0" smtClean="0"/>
          </a:p>
          <a:p>
            <a:pPr marL="0" marR="0" indent="0" algn="ctr" defTabSz="914400" rtl="0" eaLnBrk="0" fontAlgn="base" latinLnBrk="0" hangingPunct="0">
              <a:lnSpc>
                <a:spcPct val="100000"/>
              </a:lnSpc>
              <a:spcBef>
                <a:spcPct val="0"/>
              </a:spcBef>
              <a:spcAft>
                <a:spcPct val="0"/>
              </a:spcAft>
              <a:buClrTx/>
              <a:buSzTx/>
              <a:buFontTx/>
              <a:buNone/>
              <a:tabLst/>
            </a:pPr>
            <a:endParaRPr lang="en-US" sz="2000" dirty="0"/>
          </a:p>
          <a:p>
            <a:pPr marL="0" marR="0" indent="0" algn="ctr" defTabSz="914400" rtl="0" eaLnBrk="0" fontAlgn="base" latinLnBrk="0" hangingPunct="0">
              <a:lnSpc>
                <a:spcPct val="100000"/>
              </a:lnSpc>
              <a:spcBef>
                <a:spcPct val="0"/>
              </a:spcBef>
              <a:spcAft>
                <a:spcPct val="0"/>
              </a:spcAft>
              <a:buClrTx/>
              <a:buSzTx/>
              <a:buFontTx/>
              <a:buNone/>
              <a:tabLst/>
            </a:pPr>
            <a:endParaRPr lang="en-US" sz="2000" dirty="0" smtClean="0"/>
          </a:p>
          <a:p>
            <a:pPr marL="0" marR="0" indent="0" algn="ctr" defTabSz="914400" rtl="0" eaLnBrk="0" fontAlgn="base" latinLnBrk="0" hangingPunct="0">
              <a:lnSpc>
                <a:spcPct val="100000"/>
              </a:lnSpc>
              <a:spcBef>
                <a:spcPct val="0"/>
              </a:spcBef>
              <a:spcAft>
                <a:spcPct val="0"/>
              </a:spcAft>
              <a:buClrTx/>
              <a:buSzTx/>
              <a:buFontTx/>
              <a:buNone/>
              <a:tabLst/>
            </a:pPr>
            <a:endParaRPr lang="en-US" sz="2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5752" y="2697436"/>
            <a:ext cx="3681530" cy="2985116"/>
          </a:xfrm>
          <a:prstGeom prst="rect">
            <a:avLst/>
          </a:prstGeom>
          <a:ln>
            <a:noFill/>
          </a:ln>
          <a:effectLst>
            <a:outerShdw blurRad="190500" algn="tl" rotWithShape="0">
              <a:srgbClr val="000000">
                <a:alpha val="70000"/>
              </a:srgbClr>
            </a:outerShdw>
          </a:effectLst>
        </p:spPr>
      </p:pic>
      <p:sp>
        <p:nvSpPr>
          <p:cNvPr id="5" name="Rectangle 4"/>
          <p:cNvSpPr/>
          <p:nvPr/>
        </p:nvSpPr>
        <p:spPr>
          <a:xfrm>
            <a:off x="5617020" y="4291806"/>
            <a:ext cx="2813784" cy="369332"/>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n-US" dirty="0"/>
              <a:t>http://study.cuanswers.com</a:t>
            </a:r>
          </a:p>
        </p:txBody>
      </p:sp>
    </p:spTree>
    <p:extLst>
      <p:ext uri="{BB962C8B-B14F-4D97-AF65-F5344CB8AC3E}">
        <p14:creationId xmlns:p14="http://schemas.microsoft.com/office/powerpoint/2010/main" val="235199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From CEO Strategies Week November 2013</a:t>
            </a:r>
            <a:endParaRPr lang="en-US" dirty="0"/>
          </a:p>
        </p:txBody>
      </p:sp>
      <p:sp>
        <p:nvSpPr>
          <p:cNvPr id="11" name="Content Placeholder 10"/>
          <p:cNvSpPr>
            <a:spLocks noGrp="1"/>
          </p:cNvSpPr>
          <p:nvPr>
            <p:ph sz="half" idx="1"/>
          </p:nvPr>
        </p:nvSpPr>
        <p:spPr>
          <a:xfrm>
            <a:off x="609600" y="1676400"/>
            <a:ext cx="6705600" cy="2438400"/>
          </a:xfrm>
        </p:spPr>
        <p:txBody>
          <a:bodyPr/>
          <a:lstStyle/>
          <a:p>
            <a:r>
              <a:rPr lang="en-US" dirty="0" smtClean="0"/>
              <a:t>Should we trust the intuition of data scientists more than the intuition of our network’s leaders and operators?</a:t>
            </a:r>
          </a:p>
          <a:p>
            <a:r>
              <a:rPr lang="en-US" dirty="0" smtClean="0"/>
              <a:t>What was your budget for data analytics in 2014?</a:t>
            </a:r>
          </a:p>
          <a:p>
            <a:pPr lvl="1"/>
            <a:r>
              <a:rPr lang="en-US" dirty="0" smtClean="0"/>
              <a:t>2015?  2016?</a:t>
            </a:r>
            <a:endParaRPr lang="en-US" dirty="0"/>
          </a:p>
        </p:txBody>
      </p:sp>
      <p:sp>
        <p:nvSpPr>
          <p:cNvPr id="12" name="Content Placeholder 11"/>
          <p:cNvSpPr>
            <a:spLocks noGrp="1"/>
          </p:cNvSpPr>
          <p:nvPr>
            <p:ph sz="half" idx="2"/>
          </p:nvPr>
        </p:nvSpPr>
        <p:spPr>
          <a:xfrm>
            <a:off x="609600" y="4020591"/>
            <a:ext cx="2971800" cy="1866900"/>
          </a:xfrm>
        </p:spPr>
        <p:txBody>
          <a:bodyPr/>
          <a:lstStyle/>
          <a:p>
            <a:r>
              <a:rPr lang="en-US" dirty="0" smtClean="0"/>
              <a:t>Are you ready to study the problem in a new way, so CU*Answers can invest in a new way?</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112</a:t>
            </a:fld>
            <a:endParaRPr lang="en-US"/>
          </a:p>
        </p:txBody>
      </p:sp>
      <p:sp>
        <p:nvSpPr>
          <p:cNvPr id="13" name="Text Placeholder 12"/>
          <p:cNvSpPr>
            <a:spLocks noGrp="1"/>
          </p:cNvSpPr>
          <p:nvPr>
            <p:ph type="body" sz="quarter" idx="13"/>
          </p:nvPr>
        </p:nvSpPr>
        <p:spPr/>
        <p:txBody>
          <a:bodyPr/>
          <a:lstStyle/>
          <a:p>
            <a:endParaRPr lang="en-US"/>
          </a:p>
        </p:txBody>
      </p:sp>
      <p:sp>
        <p:nvSpPr>
          <p:cNvPr id="14" name="Text Placeholder 13"/>
          <p:cNvSpPr>
            <a:spLocks noGrp="1"/>
          </p:cNvSpPr>
          <p:nvPr>
            <p:ph type="body" sz="quarter" idx="14"/>
          </p:nvPr>
        </p:nvSpPr>
        <p:spPr/>
        <p:txBody>
          <a:bodyPr/>
          <a:lstStyle/>
          <a:p>
            <a:r>
              <a:rPr lang="en-US" dirty="0" smtClean="0"/>
              <a:t>When will we need to hire these talents in our network?</a:t>
            </a:r>
            <a:endParaRPr lang="en-US" dirty="0"/>
          </a:p>
        </p:txBody>
      </p:sp>
      <p:pic>
        <p:nvPicPr>
          <p:cNvPr id="7" name="Picture 2" descr="X:\Administration\Public\CEO Strategies Week\2013\_temp spot for graphics\data scientis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8442" y="1966466"/>
            <a:ext cx="3990975" cy="33157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4039547"/>
            <a:ext cx="5257800" cy="3055997"/>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4374375"/>
            <a:ext cx="2945204" cy="36266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6462799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507999" y="1251100"/>
            <a:ext cx="11144515" cy="4302488"/>
          </a:xfrm>
        </p:spPr>
        <p:txBody>
          <a:bodyPr/>
          <a:lstStyle/>
          <a:p>
            <a:pPr marL="0" indent="0">
              <a:buNone/>
              <a:tabLst>
                <a:tab pos="974725" algn="l"/>
              </a:tabLst>
            </a:pPr>
            <a:r>
              <a:rPr lang="en-US" sz="2000" dirty="0" smtClean="0">
                <a:solidFill>
                  <a:schemeClr val="accent1"/>
                </a:solidFill>
                <a:effectLst>
                  <a:outerShdw blurRad="38100" dist="38100" dir="2700000" algn="tl">
                    <a:srgbClr val="000000">
                      <a:alpha val="43137"/>
                    </a:srgbClr>
                  </a:outerShdw>
                </a:effectLst>
                <a:latin typeface="+mj-lt"/>
              </a:rPr>
              <a:t>When:</a:t>
            </a:r>
            <a:r>
              <a:rPr lang="en-US" sz="2000" b="1" dirty="0" smtClean="0">
                <a:solidFill>
                  <a:schemeClr val="accent1"/>
                </a:solidFill>
              </a:rPr>
              <a:t>  </a:t>
            </a:r>
            <a:r>
              <a:rPr lang="en-US" sz="2000" dirty="0" smtClean="0"/>
              <a:t>	</a:t>
            </a:r>
            <a:r>
              <a:rPr lang="en-US" sz="2000" b="1" dirty="0" smtClean="0"/>
              <a:t>February 2015</a:t>
            </a:r>
          </a:p>
          <a:p>
            <a:pPr marL="0" indent="0">
              <a:buNone/>
              <a:tabLst>
                <a:tab pos="974725" algn="l"/>
              </a:tabLst>
            </a:pPr>
            <a:r>
              <a:rPr lang="en-US" sz="2000" dirty="0">
                <a:solidFill>
                  <a:schemeClr val="accent1"/>
                </a:solidFill>
                <a:effectLst>
                  <a:outerShdw blurRad="38100" dist="38100" dir="2700000" algn="tl">
                    <a:srgbClr val="000000">
                      <a:alpha val="43137"/>
                    </a:srgbClr>
                  </a:outerShdw>
                </a:effectLst>
                <a:latin typeface="+mj-lt"/>
              </a:rPr>
              <a:t>Who:  </a:t>
            </a:r>
            <a:r>
              <a:rPr lang="en-US" sz="2000" dirty="0" smtClean="0">
                <a:solidFill>
                  <a:schemeClr val="tx2">
                    <a:lumMod val="75000"/>
                  </a:schemeClr>
                </a:solidFill>
              </a:rPr>
              <a:t>	</a:t>
            </a:r>
            <a:r>
              <a:rPr lang="en-US" sz="2000" dirty="0" smtClean="0"/>
              <a:t>Credit union leaders with the authority to commit their organizations</a:t>
            </a:r>
            <a:br>
              <a:rPr lang="en-US" sz="2000" dirty="0" smtClean="0"/>
            </a:br>
            <a:r>
              <a:rPr lang="en-US" sz="2000" dirty="0" smtClean="0"/>
              <a:t>	to investment and utilization of new data tactics and strategies</a:t>
            </a:r>
          </a:p>
          <a:p>
            <a:pPr marL="0" indent="0">
              <a:buNone/>
              <a:tabLst>
                <a:tab pos="974725" algn="l"/>
              </a:tabLst>
            </a:pPr>
            <a:r>
              <a:rPr lang="en-US" sz="2000" dirty="0">
                <a:solidFill>
                  <a:schemeClr val="accent1"/>
                </a:solidFill>
                <a:effectLst>
                  <a:outerShdw blurRad="38100" dist="38100" dir="2700000" algn="tl">
                    <a:srgbClr val="000000">
                      <a:alpha val="43137"/>
                    </a:srgbClr>
                  </a:outerShdw>
                </a:effectLst>
                <a:latin typeface="+mj-lt"/>
              </a:rPr>
              <a:t>Where: </a:t>
            </a:r>
            <a:r>
              <a:rPr lang="en-US" sz="2000" dirty="0" smtClean="0">
                <a:solidFill>
                  <a:schemeClr val="tx2">
                    <a:lumMod val="75000"/>
                  </a:schemeClr>
                </a:solidFill>
              </a:rPr>
              <a:t>	</a:t>
            </a:r>
            <a:r>
              <a:rPr lang="en-US" sz="2000" dirty="0" smtClean="0"/>
              <a:t>To be determined, depending on participation interest</a:t>
            </a:r>
          </a:p>
          <a:p>
            <a:pPr marL="0" indent="0">
              <a:buNone/>
              <a:tabLst>
                <a:tab pos="974725" algn="l"/>
              </a:tabLst>
            </a:pPr>
            <a:r>
              <a:rPr lang="en-US" sz="2000" dirty="0">
                <a:solidFill>
                  <a:schemeClr val="accent1"/>
                </a:solidFill>
                <a:effectLst>
                  <a:outerShdw blurRad="38100" dist="38100" dir="2700000" algn="tl">
                    <a:srgbClr val="000000">
                      <a:alpha val="43137"/>
                    </a:srgbClr>
                  </a:outerShdw>
                </a:effectLst>
                <a:latin typeface="+mj-lt"/>
              </a:rPr>
              <a:t>What:  </a:t>
            </a:r>
            <a:r>
              <a:rPr lang="en-US" sz="2000" dirty="0" smtClean="0"/>
              <a:t>	</a:t>
            </a:r>
            <a:r>
              <a:rPr lang="en-US" sz="2000" b="1" dirty="0" smtClean="0"/>
              <a:t>A cuasterisk.com network brainstorming and strategizing session </a:t>
            </a:r>
          </a:p>
          <a:p>
            <a:pPr marL="1258888" lvl="1"/>
            <a:r>
              <a:rPr lang="en-US" sz="1800" dirty="0" smtClean="0">
                <a:solidFill>
                  <a:schemeClr val="tx2">
                    <a:lumMod val="50000"/>
                  </a:schemeClr>
                </a:solidFill>
              </a:rPr>
              <a:t>Is there a compatible data structure/warehouse that we should add to our network?</a:t>
            </a:r>
          </a:p>
          <a:p>
            <a:pPr marL="1258888" lvl="1"/>
            <a:r>
              <a:rPr lang="en-US" sz="1800" dirty="0" smtClean="0">
                <a:solidFill>
                  <a:schemeClr val="tx2">
                    <a:lumMod val="50000"/>
                  </a:schemeClr>
                </a:solidFill>
              </a:rPr>
              <a:t>Should the data warehouse be centralized or distributed?</a:t>
            </a:r>
          </a:p>
          <a:p>
            <a:pPr marL="1258888" lvl="1"/>
            <a:r>
              <a:rPr lang="en-US" sz="1800" dirty="0" smtClean="0">
                <a:solidFill>
                  <a:schemeClr val="tx2">
                    <a:lumMod val="50000"/>
                  </a:schemeClr>
                </a:solidFill>
              </a:rPr>
              <a:t>What human resources capabilities are required in the network or at the credit union? </a:t>
            </a:r>
          </a:p>
          <a:p>
            <a:pPr marL="1258888" lvl="1"/>
            <a:r>
              <a:rPr lang="en-US" sz="1800" dirty="0" smtClean="0">
                <a:solidFill>
                  <a:schemeClr val="tx2">
                    <a:lumMod val="50000"/>
                  </a:schemeClr>
                </a:solidFill>
              </a:rPr>
              <a:t>What third-party alliances make sense, and at what cost?</a:t>
            </a:r>
          </a:p>
          <a:p>
            <a:pPr marL="1258888" lvl="1"/>
            <a:r>
              <a:rPr lang="en-US" sz="1800" dirty="0" smtClean="0">
                <a:solidFill>
                  <a:schemeClr val="tx2">
                    <a:lumMod val="50000"/>
                  </a:schemeClr>
                </a:solidFill>
              </a:rPr>
              <a:t>When should we act, and how long is the investment curve before execution?</a:t>
            </a:r>
          </a:p>
          <a:p>
            <a:pPr marL="1258888" lvl="1"/>
            <a:r>
              <a:rPr lang="en-US" sz="1800" dirty="0" smtClean="0">
                <a:solidFill>
                  <a:schemeClr val="tx2">
                    <a:lumMod val="50000"/>
                  </a:schemeClr>
                </a:solidFill>
              </a:rPr>
              <a:t>Can we invest collaboratively where people cannot invest on their own?</a:t>
            </a:r>
          </a:p>
          <a:p>
            <a:pPr marL="0" indent="0">
              <a:buNone/>
              <a:tabLst>
                <a:tab pos="974725" algn="l"/>
              </a:tabLst>
            </a:pPr>
            <a:r>
              <a:rPr lang="en-US" sz="2000" dirty="0">
                <a:solidFill>
                  <a:schemeClr val="accent1"/>
                </a:solidFill>
                <a:effectLst>
                  <a:outerShdw blurRad="38100" dist="38100" dir="2700000" algn="tl">
                    <a:srgbClr val="000000">
                      <a:alpha val="43137"/>
                    </a:srgbClr>
                  </a:outerShdw>
                </a:effectLst>
                <a:latin typeface="+mj-lt"/>
              </a:rPr>
              <a:t>Why:  </a:t>
            </a:r>
            <a:r>
              <a:rPr lang="en-US" sz="2000" dirty="0" smtClean="0">
                <a:solidFill>
                  <a:schemeClr val="tx2">
                    <a:lumMod val="75000"/>
                  </a:schemeClr>
                </a:solidFill>
              </a:rPr>
              <a:t>	</a:t>
            </a:r>
            <a:r>
              <a:rPr lang="en-US" sz="2000" dirty="0" smtClean="0"/>
              <a:t>Because saying, “it’s tough” means committing yourself to saying, “it’s time to go to work”</a:t>
            </a:r>
          </a:p>
          <a:p>
            <a:endParaRPr lang="en-US" sz="2000" dirty="0"/>
          </a:p>
        </p:txBody>
      </p:sp>
      <p:sp>
        <p:nvSpPr>
          <p:cNvPr id="6" name="Text Placeholder 5"/>
          <p:cNvSpPr>
            <a:spLocks noGrp="1"/>
          </p:cNvSpPr>
          <p:nvPr>
            <p:ph type="body" sz="quarter" idx="14"/>
          </p:nvPr>
        </p:nvSpPr>
        <p:spPr>
          <a:xfrm>
            <a:off x="5715000" y="5638800"/>
            <a:ext cx="6096000" cy="685800"/>
          </a:xfrm>
        </p:spPr>
        <p:txBody>
          <a:bodyPr/>
          <a:lstStyle/>
          <a:p>
            <a:r>
              <a:rPr lang="en-US" dirty="0" smtClean="0"/>
              <a:t>If there’s a template out there, we need to find it, and if there isn’t, we need to figure out when we should create one</a:t>
            </a:r>
            <a:endParaRPr lang="en-US" dirty="0"/>
          </a:p>
        </p:txBody>
      </p:sp>
      <p:sp>
        <p:nvSpPr>
          <p:cNvPr id="2" name="Slide Number Placeholder 1"/>
          <p:cNvSpPr>
            <a:spLocks noGrp="1"/>
          </p:cNvSpPr>
          <p:nvPr>
            <p:ph type="sldNum" sz="quarter" idx="12"/>
          </p:nvPr>
        </p:nvSpPr>
        <p:spPr/>
        <p:txBody>
          <a:bodyPr/>
          <a:lstStyle/>
          <a:p>
            <a:fld id="{E54FDF46-4A52-4F2B-8DF0-BB4C40E65B4E}" type="slidenum">
              <a:rPr lang="en-US" smtClean="0"/>
              <a:pPr/>
              <a:t>113</a:t>
            </a:fld>
            <a:endParaRPr lang="en-US" dirty="0"/>
          </a:p>
        </p:txBody>
      </p:sp>
      <p:sp>
        <p:nvSpPr>
          <p:cNvPr id="3" name="Title 2"/>
          <p:cNvSpPr>
            <a:spLocks noGrp="1"/>
          </p:cNvSpPr>
          <p:nvPr>
            <p:ph type="title"/>
          </p:nvPr>
        </p:nvSpPr>
        <p:spPr/>
        <p:txBody>
          <a:bodyPr/>
          <a:lstStyle/>
          <a:p>
            <a:r>
              <a:rPr lang="en-US" smtClean="0"/>
              <a:t>Announcing a Data Investment Symposium</a:t>
            </a:r>
            <a:endParaRPr lang="en-US" dirty="0"/>
          </a:p>
        </p:txBody>
      </p:sp>
      <p:sp>
        <p:nvSpPr>
          <p:cNvPr id="7" name="Text Placeholder 6"/>
          <p:cNvSpPr>
            <a:spLocks noGrp="1"/>
          </p:cNvSpPr>
          <p:nvPr>
            <p:ph type="body" sz="quarter" idx="15"/>
          </p:nvPr>
        </p:nvSpPr>
        <p:spPr/>
        <p:txBody>
          <a:bodyPr/>
          <a:lstStyle/>
          <a:p>
            <a:r>
              <a:rPr lang="en-US" dirty="0" smtClean="0"/>
              <a:t>Who will lead and help formulate the next 10 major investments in data?</a:t>
            </a:r>
          </a:p>
          <a:p>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3443" y="686189"/>
            <a:ext cx="1213115" cy="1803889"/>
          </a:xfrm>
          <a:prstGeom prst="rect">
            <a:avLst/>
          </a:prstGeom>
          <a:ln>
            <a:noFill/>
          </a:ln>
          <a:effectLst>
            <a:outerShdw blurRad="190500" algn="tl" rotWithShape="0">
              <a:srgbClr val="000000">
                <a:alpha val="70000"/>
              </a:srgbClr>
            </a:outerShdw>
          </a:effectLst>
        </p:spPr>
      </p:pic>
      <p:sp>
        <p:nvSpPr>
          <p:cNvPr id="14" name="Explosion 1 13"/>
          <p:cNvSpPr/>
          <p:nvPr/>
        </p:nvSpPr>
        <p:spPr bwMode="auto">
          <a:xfrm>
            <a:off x="10040043" y="1371989"/>
            <a:ext cx="1676400" cy="1499090"/>
          </a:xfrm>
          <a:prstGeom prst="irregularSeal1">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t>Mark your calendar!</a:t>
            </a:r>
          </a:p>
        </p:txBody>
      </p:sp>
    </p:spTree>
    <p:extLst>
      <p:ext uri="{BB962C8B-B14F-4D97-AF65-F5344CB8AC3E}">
        <p14:creationId xmlns:p14="http://schemas.microsoft.com/office/powerpoint/2010/main" val="313548370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IBM Web Query, Marquis, and </a:t>
            </a:r>
            <a:r>
              <a:rPr lang="en-US" dirty="0" err="1" smtClean="0"/>
              <a:t>OnApproach</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114</a:t>
            </a:fld>
            <a:endParaRPr lang="en-US"/>
          </a:p>
        </p:txBody>
      </p:sp>
      <p:sp>
        <p:nvSpPr>
          <p:cNvPr id="5" name="Text Placeholder 4"/>
          <p:cNvSpPr>
            <a:spLocks noGrp="1"/>
          </p:cNvSpPr>
          <p:nvPr>
            <p:ph type="body" sz="quarter" idx="13"/>
          </p:nvPr>
        </p:nvSpPr>
        <p:spPr>
          <a:xfrm>
            <a:off x="7620000" y="5867400"/>
            <a:ext cx="3886201" cy="685800"/>
          </a:xfrm>
        </p:spPr>
        <p:txBody>
          <a:bodyPr/>
          <a:lstStyle/>
          <a:p>
            <a:r>
              <a:rPr lang="en-US" dirty="0" smtClean="0"/>
              <a:t>Programming teams and executive leaders are spending time with IBM and others on new techniques for data development and investments</a:t>
            </a:r>
          </a:p>
          <a:p>
            <a:r>
              <a:rPr lang="en-US" dirty="0" smtClean="0"/>
              <a:t>Start your research now</a:t>
            </a:r>
            <a:endParaRPr lang="en-US" dirty="0"/>
          </a:p>
        </p:txBody>
      </p:sp>
      <p:sp>
        <p:nvSpPr>
          <p:cNvPr id="6" name="Text Placeholder 5"/>
          <p:cNvSpPr>
            <a:spLocks noGrp="1"/>
          </p:cNvSpPr>
          <p:nvPr>
            <p:ph type="body" sz="quarter" idx="14"/>
          </p:nvPr>
        </p:nvSpPr>
        <p:spPr/>
        <p:txBody>
          <a:bodyPr/>
          <a:lstStyle/>
          <a:p>
            <a:r>
              <a:rPr lang="en-US" dirty="0" smtClean="0"/>
              <a:t>Some ideas I’m researching for the data symposium</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930" y="4966236"/>
            <a:ext cx="5410200" cy="2488128"/>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726" t="2777" r="2424" b="3356"/>
          <a:stretch/>
        </p:blipFill>
        <p:spPr>
          <a:xfrm>
            <a:off x="516081" y="2144832"/>
            <a:ext cx="2709949" cy="2072640"/>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1679155"/>
            <a:ext cx="4505119" cy="2133600"/>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3689" y="1863782"/>
            <a:ext cx="5183659" cy="29762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1715802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Data Analytics and Big Data </a:t>
            </a:r>
            <a:br>
              <a:rPr lang="en-US" dirty="0" smtClean="0"/>
            </a:br>
            <a:r>
              <a:rPr lang="en-US" sz="3200" dirty="0" smtClean="0"/>
              <a:t>(Year 2)</a:t>
            </a:r>
            <a:endParaRPr lang="en-US" dirty="0"/>
          </a:p>
        </p:txBody>
      </p:sp>
      <p:sp>
        <p:nvSpPr>
          <p:cNvPr id="8" name="Subtitle 7"/>
          <p:cNvSpPr>
            <a:spLocks noGrp="1"/>
          </p:cNvSpPr>
          <p:nvPr>
            <p:ph type="body" sz="quarter" idx="10"/>
          </p:nvPr>
        </p:nvSpPr>
        <p:spPr/>
        <p:txBody>
          <a:bodyPr/>
          <a:lstStyle/>
          <a:p>
            <a:r>
              <a:rPr lang="en-US" dirty="0" smtClean="0"/>
              <a:t>Completing the File Expansion Project</a:t>
            </a:r>
          </a:p>
        </p:txBody>
      </p:sp>
      <p:sp>
        <p:nvSpPr>
          <p:cNvPr id="2" name="Text Placeholder 1"/>
          <p:cNvSpPr>
            <a:spLocks noGrp="1"/>
          </p:cNvSpPr>
          <p:nvPr>
            <p:ph type="body" sz="quarter" idx="11"/>
          </p:nvPr>
        </p:nvSpPr>
        <p:spPr/>
        <p:txBody>
          <a:bodyPr/>
          <a:lstStyle/>
          <a:p>
            <a:r>
              <a:rPr lang="en-US" dirty="0"/>
              <a:t>FEP Phase 2: Expanding Membership Data</a:t>
            </a:r>
          </a:p>
          <a:p>
            <a:endParaRPr lang="en-US" dirty="0"/>
          </a:p>
        </p:txBody>
      </p:sp>
      <p:sp>
        <p:nvSpPr>
          <p:cNvPr id="3" name="Text Placeholder 2"/>
          <p:cNvSpPr>
            <a:spLocks noGrp="1"/>
          </p:cNvSpPr>
          <p:nvPr>
            <p:ph type="body" sz="quarter" idx="12"/>
          </p:nvPr>
        </p:nvSpPr>
        <p:spPr/>
        <p:txBody>
          <a:bodyPr/>
          <a:lstStyle/>
          <a:p>
            <a:r>
              <a:rPr lang="en-US" dirty="0"/>
              <a:t>Data Mining, Data Analytics, and Data Exchanges</a:t>
            </a:r>
          </a:p>
          <a:p>
            <a:endParaRPr lang="en-US" dirty="0"/>
          </a:p>
        </p:txBody>
      </p:sp>
      <p:sp>
        <p:nvSpPr>
          <p:cNvPr id="4" name="Slide Number Placeholder 3"/>
          <p:cNvSpPr>
            <a:spLocks noGrp="1"/>
          </p:cNvSpPr>
          <p:nvPr>
            <p:ph type="sldNum" sz="quarter" idx="4294967295"/>
          </p:nvPr>
        </p:nvSpPr>
        <p:spPr>
          <a:xfrm>
            <a:off x="0" y="6248400"/>
            <a:ext cx="1239838" cy="457200"/>
          </a:xfrm>
        </p:spPr>
        <p:txBody>
          <a:bodyPr/>
          <a:lstStyle/>
          <a:p>
            <a:fld id="{E54FDF46-4A52-4F2B-8DF0-BB4C40E65B4E}" type="slidenum">
              <a:rPr lang="en-US" smtClean="0"/>
              <a:pPr/>
              <a:t>115</a:t>
            </a:fld>
            <a:endParaRPr lang="en-US"/>
          </a:p>
        </p:txBody>
      </p:sp>
    </p:spTree>
    <p:extLst>
      <p:ext uri="{BB962C8B-B14F-4D97-AF65-F5344CB8AC3E}">
        <p14:creationId xmlns:p14="http://schemas.microsoft.com/office/powerpoint/2010/main" val="2405813411"/>
      </p:ext>
    </p:extLst>
  </p:cSld>
  <p:clrMapOvr>
    <a:masterClrMapping/>
  </p:clrMapOvr>
  <p:transition spd="slow">
    <p:push/>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Data Analytics and Big Data </a:t>
            </a:r>
            <a:br>
              <a:rPr lang="en-US" dirty="0" smtClean="0"/>
            </a:br>
            <a:r>
              <a:rPr lang="en-US" sz="3200" dirty="0" smtClean="0"/>
              <a:t>(Year 2)</a:t>
            </a:r>
            <a:endParaRPr lang="en-US" dirty="0"/>
          </a:p>
        </p:txBody>
      </p:sp>
      <p:sp>
        <p:nvSpPr>
          <p:cNvPr id="8" name="Subtitle 7"/>
          <p:cNvSpPr>
            <a:spLocks noGrp="1"/>
          </p:cNvSpPr>
          <p:nvPr>
            <p:ph type="body" sz="quarter" idx="10"/>
          </p:nvPr>
        </p:nvSpPr>
        <p:spPr/>
        <p:txBody>
          <a:bodyPr/>
          <a:lstStyle/>
          <a:p>
            <a:r>
              <a:rPr lang="en-US" dirty="0" smtClean="0"/>
              <a:t>Completing the File Expansion Project</a:t>
            </a:r>
          </a:p>
        </p:txBody>
      </p:sp>
      <p:sp>
        <p:nvSpPr>
          <p:cNvPr id="2" name="Text Placeholder 1"/>
          <p:cNvSpPr>
            <a:spLocks noGrp="1"/>
          </p:cNvSpPr>
          <p:nvPr>
            <p:ph type="body" sz="quarter" idx="11"/>
          </p:nvPr>
        </p:nvSpPr>
        <p:spPr/>
        <p:txBody>
          <a:bodyPr/>
          <a:lstStyle/>
          <a:p>
            <a:r>
              <a:rPr lang="en-US" dirty="0">
                <a:solidFill>
                  <a:schemeClr val="bg2"/>
                </a:solidFill>
              </a:rPr>
              <a:t>FEP Phase 2: Expanding Membership Data</a:t>
            </a:r>
          </a:p>
          <a:p>
            <a:endParaRPr lang="en-US" dirty="0">
              <a:solidFill>
                <a:schemeClr val="bg2"/>
              </a:solidFill>
            </a:endParaRPr>
          </a:p>
        </p:txBody>
      </p:sp>
      <p:sp>
        <p:nvSpPr>
          <p:cNvPr id="3" name="Text Placeholder 2"/>
          <p:cNvSpPr>
            <a:spLocks noGrp="1"/>
          </p:cNvSpPr>
          <p:nvPr>
            <p:ph type="body" sz="quarter" idx="12"/>
          </p:nvPr>
        </p:nvSpPr>
        <p:spPr/>
        <p:txBody>
          <a:bodyPr/>
          <a:lstStyle/>
          <a:p>
            <a:r>
              <a:rPr lang="en-US" dirty="0">
                <a:solidFill>
                  <a:schemeClr val="bg2"/>
                </a:solidFill>
              </a:rPr>
              <a:t>Data Mining, Data Analytics, and Data Exchanges</a:t>
            </a:r>
          </a:p>
          <a:p>
            <a:endParaRPr lang="en-US" dirty="0">
              <a:solidFill>
                <a:schemeClr val="bg2"/>
              </a:solidFill>
            </a:endParaRPr>
          </a:p>
        </p:txBody>
      </p:sp>
      <p:sp>
        <p:nvSpPr>
          <p:cNvPr id="4" name="Slide Number Placeholder 3"/>
          <p:cNvSpPr>
            <a:spLocks noGrp="1"/>
          </p:cNvSpPr>
          <p:nvPr>
            <p:ph type="sldNum" sz="quarter" idx="4294967295"/>
          </p:nvPr>
        </p:nvSpPr>
        <p:spPr>
          <a:xfrm>
            <a:off x="0" y="6248400"/>
            <a:ext cx="1239838" cy="457200"/>
          </a:xfrm>
        </p:spPr>
        <p:txBody>
          <a:bodyPr/>
          <a:lstStyle/>
          <a:p>
            <a:fld id="{E54FDF46-4A52-4F2B-8DF0-BB4C40E65B4E}" type="slidenum">
              <a:rPr lang="en-US" smtClean="0"/>
              <a:pPr/>
              <a:t>116</a:t>
            </a:fld>
            <a:endParaRPr lang="en-US"/>
          </a:p>
        </p:txBody>
      </p:sp>
    </p:spTree>
    <p:extLst>
      <p:ext uri="{BB962C8B-B14F-4D97-AF65-F5344CB8AC3E}">
        <p14:creationId xmlns:p14="http://schemas.microsoft.com/office/powerpoint/2010/main" val="371797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5851" y="595574"/>
            <a:ext cx="3628182" cy="5845404"/>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smtClean="0"/>
              <a:t>One of our most documented projects</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117</a:t>
            </a:fld>
            <a:endParaRPr lang="en-US"/>
          </a:p>
        </p:txBody>
      </p:sp>
      <p:sp>
        <p:nvSpPr>
          <p:cNvPr id="6" name="Text Placeholder 5"/>
          <p:cNvSpPr>
            <a:spLocks noGrp="1"/>
          </p:cNvSpPr>
          <p:nvPr>
            <p:ph type="body" sz="quarter" idx="14"/>
          </p:nvPr>
        </p:nvSpPr>
        <p:spPr/>
        <p:txBody>
          <a:bodyPr/>
          <a:lstStyle/>
          <a:p>
            <a:r>
              <a:rPr lang="en-US" dirty="0" smtClean="0"/>
              <a:t>An example of our capacity to endure</a:t>
            </a:r>
            <a:endParaRPr lang="en-US" dirty="0"/>
          </a:p>
        </p:txBody>
      </p:sp>
      <p:pic>
        <p:nvPicPr>
          <p:cNvPr id="8" name="Picture 7"/>
          <p:cNvPicPr>
            <a:picLocks noChangeAspect="1"/>
          </p:cNvPicPr>
          <p:nvPr/>
        </p:nvPicPr>
        <p:blipFill>
          <a:blip r:embed="rId3"/>
          <a:stretch>
            <a:fillRect/>
          </a:stretch>
        </p:blipFill>
        <p:spPr>
          <a:xfrm>
            <a:off x="5254726" y="2866363"/>
            <a:ext cx="2895918" cy="2171939"/>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stretch>
            <a:fillRect/>
          </a:stretch>
        </p:blipFill>
        <p:spPr>
          <a:xfrm>
            <a:off x="4895032" y="4641034"/>
            <a:ext cx="2946718" cy="2210039"/>
          </a:xfrm>
          <a:prstGeom prst="rect">
            <a:avLst/>
          </a:prstGeom>
          <a:ln>
            <a:noFill/>
          </a:ln>
          <a:effectLst>
            <a:outerShdw blurRad="190500" algn="tl" rotWithShape="0">
              <a:srgbClr val="000000">
                <a:alpha val="70000"/>
              </a:srgbClr>
            </a:outerShdw>
          </a:effectLst>
        </p:spPr>
      </p:pic>
      <p:sp>
        <p:nvSpPr>
          <p:cNvPr id="10" name="TextBox 9"/>
          <p:cNvSpPr txBox="1"/>
          <p:nvPr/>
        </p:nvSpPr>
        <p:spPr>
          <a:xfrm>
            <a:off x="6273272" y="5082765"/>
            <a:ext cx="25146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dirty="0" smtClean="0"/>
              <a:t>2013 Leadership Conference</a:t>
            </a:r>
            <a:endParaRPr lang="en-US" sz="1400" dirty="0"/>
          </a:p>
        </p:txBody>
      </p:sp>
      <p:sp>
        <p:nvSpPr>
          <p:cNvPr id="11" name="TextBox 10"/>
          <p:cNvSpPr txBox="1"/>
          <p:nvPr/>
        </p:nvSpPr>
        <p:spPr>
          <a:xfrm>
            <a:off x="5955692" y="3440007"/>
            <a:ext cx="25146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dirty="0" smtClean="0"/>
              <a:t>2012 Leadership Conference</a:t>
            </a:r>
            <a:endParaRPr lang="en-US" sz="1400"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062" y="4275870"/>
            <a:ext cx="3628480" cy="2810730"/>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6"/>
          <a:stretch>
            <a:fillRect/>
          </a:stretch>
        </p:blipFill>
        <p:spPr>
          <a:xfrm>
            <a:off x="1371600" y="1370766"/>
            <a:ext cx="3657919" cy="27434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6916335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Customer-owners leading our transformation</a:t>
            </a:r>
            <a:endParaRPr lang="en-US" dirty="0"/>
          </a:p>
        </p:txBody>
      </p:sp>
      <p:sp>
        <p:nvSpPr>
          <p:cNvPr id="10" name="Content Placeholder 9"/>
          <p:cNvSpPr>
            <a:spLocks noGrp="1"/>
          </p:cNvSpPr>
          <p:nvPr>
            <p:ph idx="1"/>
          </p:nvPr>
        </p:nvSpPr>
        <p:spPr>
          <a:xfrm>
            <a:off x="609600" y="1676400"/>
            <a:ext cx="3733800" cy="4381500"/>
          </a:xfrm>
        </p:spPr>
        <p:txBody>
          <a:bodyPr/>
          <a:lstStyle/>
          <a:p>
            <a:r>
              <a:rPr lang="en-US" dirty="0" smtClean="0"/>
              <a:t>Beta started in March and continues to July</a:t>
            </a:r>
          </a:p>
          <a:p>
            <a:r>
              <a:rPr lang="en-US" dirty="0" smtClean="0"/>
              <a:t>Validation continues through...forever</a:t>
            </a:r>
          </a:p>
          <a:p>
            <a:pPr lvl="1"/>
            <a:r>
              <a:rPr lang="en-US" dirty="0" smtClean="0"/>
              <a:t>As of June 8</a:t>
            </a:r>
            <a:r>
              <a:rPr lang="en-US" baseline="30000" dirty="0" smtClean="0"/>
              <a:t>th</a:t>
            </a:r>
            <a:r>
              <a:rPr lang="en-US" dirty="0"/>
              <a:t>,</a:t>
            </a:r>
            <a:r>
              <a:rPr lang="en-US" dirty="0" smtClean="0"/>
              <a:t> </a:t>
            </a:r>
            <a:r>
              <a:rPr lang="en-US" b="1" dirty="0" smtClean="0"/>
              <a:t>67</a:t>
            </a:r>
            <a:r>
              <a:rPr lang="en-US" dirty="0" smtClean="0"/>
              <a:t> CUs are in the mix</a:t>
            </a:r>
          </a:p>
          <a:p>
            <a:pPr lvl="1"/>
            <a:r>
              <a:rPr lang="en-US" dirty="0" smtClean="0"/>
              <a:t>First new CU to convert directly to FEP will be Citizens First on November 1</a:t>
            </a:r>
            <a:r>
              <a:rPr lang="en-US" baseline="30000" dirty="0" smtClean="0"/>
              <a:t>st</a:t>
            </a:r>
            <a:endParaRPr lang="en-US" dirty="0" smtClean="0"/>
          </a:p>
          <a:p>
            <a:r>
              <a:rPr lang="en-US" dirty="0" smtClean="0"/>
              <a:t>FEP/ING reset our production concepts </a:t>
            </a:r>
            <a:br>
              <a:rPr lang="en-US" dirty="0" smtClean="0"/>
            </a:br>
            <a:r>
              <a:rPr lang="en-US" dirty="0" smtClean="0"/>
              <a:t>and will transform everything</a:t>
            </a:r>
          </a:p>
        </p:txBody>
      </p:sp>
      <p:sp>
        <p:nvSpPr>
          <p:cNvPr id="4" name="Slide Number Placeholder 3"/>
          <p:cNvSpPr>
            <a:spLocks noGrp="1"/>
          </p:cNvSpPr>
          <p:nvPr>
            <p:ph type="sldNum" sz="quarter" idx="12"/>
          </p:nvPr>
        </p:nvSpPr>
        <p:spPr/>
        <p:txBody>
          <a:bodyPr/>
          <a:lstStyle/>
          <a:p>
            <a:fld id="{E54FDF46-4A52-4F2B-8DF0-BB4C40E65B4E}" type="slidenum">
              <a:rPr lang="en-US" smtClean="0"/>
              <a:pPr/>
              <a:t>118</a:t>
            </a:fld>
            <a:endParaRPr lang="en-US"/>
          </a:p>
        </p:txBody>
      </p:sp>
      <p:sp>
        <p:nvSpPr>
          <p:cNvPr id="11" name="Text Placeholder 10"/>
          <p:cNvSpPr>
            <a:spLocks noGrp="1"/>
          </p:cNvSpPr>
          <p:nvPr>
            <p:ph type="body" sz="quarter" idx="13"/>
          </p:nvPr>
        </p:nvSpPr>
        <p:spPr/>
        <p:txBody>
          <a:bodyPr/>
          <a:lstStyle/>
          <a:p>
            <a:endParaRPr lang="en-US"/>
          </a:p>
        </p:txBody>
      </p:sp>
      <p:sp>
        <p:nvSpPr>
          <p:cNvPr id="12" name="Text Placeholder 11"/>
          <p:cNvSpPr>
            <a:spLocks noGrp="1"/>
          </p:cNvSpPr>
          <p:nvPr>
            <p:ph type="body" sz="quarter" idx="14"/>
          </p:nvPr>
        </p:nvSpPr>
        <p:spPr/>
        <p:txBody>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5334" y="1600200"/>
            <a:ext cx="7600466" cy="58875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9174801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thanks to all of the beta teams</a:t>
            </a:r>
            <a:endParaRPr lang="en-US" dirty="0"/>
          </a:p>
        </p:txBody>
      </p:sp>
      <p:sp>
        <p:nvSpPr>
          <p:cNvPr id="3" name="Content Placeholder 2"/>
          <p:cNvSpPr>
            <a:spLocks noGrp="1"/>
          </p:cNvSpPr>
          <p:nvPr>
            <p:ph idx="1"/>
          </p:nvPr>
        </p:nvSpPr>
        <p:spPr>
          <a:xfrm>
            <a:off x="609600" y="1676400"/>
            <a:ext cx="4114800" cy="4381500"/>
          </a:xfrm>
        </p:spPr>
        <p:txBody>
          <a:bodyPr/>
          <a:lstStyle/>
          <a:p>
            <a:r>
              <a:rPr lang="en-US" dirty="0" smtClean="0"/>
              <a:t>Building a product in a very public way</a:t>
            </a:r>
          </a:p>
          <a:p>
            <a:r>
              <a:rPr lang="en-US" dirty="0" smtClean="0"/>
              <a:t>Earning the customer-owner’s trust</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119</a:t>
            </a:fld>
            <a:endParaRPr lang="en-US"/>
          </a:p>
        </p:txBody>
      </p:sp>
      <p:sp>
        <p:nvSpPr>
          <p:cNvPr id="5" name="Text Placeholder 4"/>
          <p:cNvSpPr>
            <a:spLocks noGrp="1"/>
          </p:cNvSpPr>
          <p:nvPr>
            <p:ph type="body" sz="quarter" idx="13"/>
          </p:nvPr>
        </p:nvSpPr>
        <p:spPr/>
        <p:txBody>
          <a:bodyPr/>
          <a:lstStyle/>
          <a:p>
            <a:endParaRPr lang="en-US"/>
          </a:p>
        </p:txBody>
      </p:sp>
      <p:sp>
        <p:nvSpPr>
          <p:cNvPr id="6" name="Text Placeholder 5"/>
          <p:cNvSpPr>
            <a:spLocks noGrp="1"/>
          </p:cNvSpPr>
          <p:nvPr>
            <p:ph type="body" sz="quarter" idx="14"/>
          </p:nvPr>
        </p:nvSpPr>
        <p:spPr/>
        <p:txBody>
          <a:bodyPr/>
          <a:lstStyle/>
          <a:p>
            <a:r>
              <a:rPr lang="en-US" dirty="0" smtClean="0"/>
              <a:t>Collaborative proxy is the #1 tool we have to keep costs down</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924" y="1666702"/>
            <a:ext cx="6465277" cy="5029200"/>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459" y="3429000"/>
            <a:ext cx="3491875" cy="44948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760411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t="65757"/>
          <a:stretch/>
        </p:blipFill>
        <p:spPr>
          <a:xfrm rot="2912722">
            <a:off x="9803690" y="810541"/>
            <a:ext cx="1267169" cy="260350"/>
          </a:xfrm>
          <a:prstGeom prst="rect">
            <a:avLst/>
          </a:prstGeom>
        </p:spPr>
      </p:pic>
      <p:pic>
        <p:nvPicPr>
          <p:cNvPr id="21" name="Picture 20"/>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b="59845"/>
          <a:stretch/>
        </p:blipFill>
        <p:spPr>
          <a:xfrm rot="2653182">
            <a:off x="10333080" y="690408"/>
            <a:ext cx="1267169" cy="305298"/>
          </a:xfrm>
          <a:prstGeom prst="rect">
            <a:avLst/>
          </a:prstGeom>
        </p:spPr>
      </p:pic>
      <p:pic>
        <p:nvPicPr>
          <p:cNvPr id="22" name="Picture 21"/>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t="65757"/>
          <a:stretch/>
        </p:blipFill>
        <p:spPr>
          <a:xfrm rot="2912722">
            <a:off x="10591508" y="1789347"/>
            <a:ext cx="1267169" cy="260350"/>
          </a:xfrm>
          <a:prstGeom prst="rect">
            <a:avLst/>
          </a:prstGeom>
        </p:spPr>
      </p:pic>
      <p:pic>
        <p:nvPicPr>
          <p:cNvPr id="23" name="Picture 22"/>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b="59845"/>
          <a:stretch/>
        </p:blipFill>
        <p:spPr>
          <a:xfrm rot="2653182">
            <a:off x="10983865" y="1449252"/>
            <a:ext cx="1267169" cy="305298"/>
          </a:xfrm>
          <a:prstGeom prst="rect">
            <a:avLst/>
          </a:prstGeom>
        </p:spPr>
      </p:pic>
      <p:pic>
        <p:nvPicPr>
          <p:cNvPr id="43" name="Picture 42"/>
          <p:cNvPicPr>
            <a:picLocks noChangeAspect="1"/>
          </p:cNvPicPr>
          <p:nvPr/>
        </p:nvPicPr>
        <p:blipFill rotWithShape="1">
          <a:blip r:embed="rId3" cstate="print">
            <a:extLst>
              <a:ext uri="{28A0092B-C50C-407E-A947-70E740481C1C}">
                <a14:useLocalDpi xmlns:a14="http://schemas.microsoft.com/office/drawing/2010/main" val="0"/>
              </a:ext>
            </a:extLst>
          </a:blip>
          <a:srcRect l="46617" b="61950"/>
          <a:stretch/>
        </p:blipFill>
        <p:spPr>
          <a:xfrm rot="18860001">
            <a:off x="4802423" y="749753"/>
            <a:ext cx="769983" cy="329293"/>
          </a:xfrm>
          <a:prstGeom prst="rect">
            <a:avLst/>
          </a:prstGeom>
        </p:spPr>
      </p:pic>
      <p:pic>
        <p:nvPicPr>
          <p:cNvPr id="44" name="Picture 43"/>
          <p:cNvPicPr>
            <a:picLocks noChangeAspect="1"/>
          </p:cNvPicPr>
          <p:nvPr/>
        </p:nvPicPr>
        <p:blipFill rotWithShape="1">
          <a:blip r:embed="rId3" cstate="print">
            <a:extLst>
              <a:ext uri="{28A0092B-C50C-407E-A947-70E740481C1C}">
                <a14:useLocalDpi xmlns:a14="http://schemas.microsoft.com/office/drawing/2010/main" val="0"/>
              </a:ext>
            </a:extLst>
          </a:blip>
          <a:srcRect t="55660" r="42686"/>
          <a:stretch/>
        </p:blipFill>
        <p:spPr>
          <a:xfrm rot="19275614">
            <a:off x="5649435" y="603077"/>
            <a:ext cx="826679" cy="383726"/>
          </a:xfrm>
          <a:prstGeom prst="rect">
            <a:avLst/>
          </a:prstGeom>
        </p:spPr>
      </p:pic>
      <p:sp>
        <p:nvSpPr>
          <p:cNvPr id="67" name="Flowchart: Process 66"/>
          <p:cNvSpPr/>
          <p:nvPr/>
        </p:nvSpPr>
        <p:spPr bwMode="auto">
          <a:xfrm>
            <a:off x="8187967" y="1104488"/>
            <a:ext cx="3710926" cy="4732292"/>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200" dirty="0" smtClean="0">
                <a:latin typeface="+mj-lt"/>
              </a:rPr>
              <a:t>Data Analytics </a:t>
            </a:r>
            <a:br>
              <a:rPr lang="en-US" sz="3200" dirty="0" smtClean="0">
                <a:latin typeface="+mj-lt"/>
              </a:rPr>
            </a:br>
            <a:r>
              <a:rPr lang="en-US" sz="3200" dirty="0" smtClean="0">
                <a:latin typeface="+mj-lt"/>
              </a:rPr>
              <a:t>and </a:t>
            </a:r>
            <a:br>
              <a:rPr lang="en-US" sz="3200" dirty="0" smtClean="0">
                <a:latin typeface="+mj-lt"/>
              </a:rPr>
            </a:br>
            <a:r>
              <a:rPr lang="en-US" sz="3200" dirty="0" smtClean="0">
                <a:latin typeface="+mj-lt"/>
              </a:rPr>
              <a:t>Big Data </a:t>
            </a:r>
            <a:br>
              <a:rPr lang="en-US" sz="3200" dirty="0" smtClean="0">
                <a:latin typeface="+mj-lt"/>
              </a:rPr>
            </a:br>
            <a:r>
              <a:rPr lang="en-US" sz="1600" dirty="0" smtClean="0">
                <a:latin typeface="+mj-lt"/>
              </a:rPr>
              <a:t>(Year 2)</a:t>
            </a:r>
            <a:endParaRPr lang="en-US" sz="1600" dirty="0">
              <a:latin typeface="+mj-lt"/>
            </a:endParaRPr>
          </a:p>
          <a:p>
            <a:pPr algn="ctr" eaLnBrk="0" fontAlgn="base" hangingPunct="0">
              <a:spcBef>
                <a:spcPct val="0"/>
              </a:spcBef>
              <a:spcAft>
                <a:spcPct val="0"/>
              </a:spcAft>
            </a:pPr>
            <a:endParaRPr lang="en-US" sz="2000" dirty="0"/>
          </a:p>
          <a:p>
            <a:pPr algn="ctr" eaLnBrk="0" fontAlgn="base" hangingPunct="0">
              <a:spcBef>
                <a:spcPct val="0"/>
              </a:spcBef>
              <a:spcAft>
                <a:spcPct val="0"/>
              </a:spcAft>
            </a:pPr>
            <a:r>
              <a:rPr lang="en-US" sz="2000" dirty="0" smtClean="0"/>
              <a:t>What the world knows about us just might be more important than who we actually are</a:t>
            </a:r>
            <a:endParaRPr lang="en-US" sz="2000" dirty="0"/>
          </a:p>
        </p:txBody>
      </p:sp>
      <p:sp>
        <p:nvSpPr>
          <p:cNvPr id="65" name="Flowchart: Process 64"/>
          <p:cNvSpPr/>
          <p:nvPr/>
        </p:nvSpPr>
        <p:spPr bwMode="auto">
          <a:xfrm>
            <a:off x="4340540" y="1095776"/>
            <a:ext cx="3710926" cy="4732292"/>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200" dirty="0" smtClean="0">
                <a:latin typeface="+mj-lt"/>
              </a:rPr>
              <a:t>Passing the Tipping Point</a:t>
            </a:r>
            <a:endParaRPr lang="en-US" sz="3200" dirty="0">
              <a:latin typeface="+mj-lt"/>
            </a:endParaRPr>
          </a:p>
          <a:p>
            <a:pPr algn="ctr" eaLnBrk="0" fontAlgn="base" hangingPunct="0">
              <a:spcBef>
                <a:spcPct val="0"/>
              </a:spcBef>
              <a:spcAft>
                <a:spcPct val="0"/>
              </a:spcAft>
            </a:pPr>
            <a:endParaRPr lang="en-US" sz="2000" dirty="0" smtClean="0"/>
          </a:p>
          <a:p>
            <a:pPr algn="ctr" eaLnBrk="0" fontAlgn="base" hangingPunct="0">
              <a:spcBef>
                <a:spcPct val="0"/>
              </a:spcBef>
              <a:spcAft>
                <a:spcPct val="0"/>
              </a:spcAft>
            </a:pPr>
            <a:r>
              <a:rPr lang="en-US" dirty="0" smtClean="0"/>
              <a:t>Tipping </a:t>
            </a:r>
            <a:r>
              <a:rPr lang="en-US" dirty="0"/>
              <a:t>point </a:t>
            </a:r>
            <a:r>
              <a:rPr lang="en-US" sz="1600" i="1" dirty="0" smtClean="0"/>
              <a:t>noun</a:t>
            </a:r>
            <a:r>
              <a:rPr lang="en-US" i="1" dirty="0" smtClean="0"/>
              <a:t>:</a:t>
            </a:r>
            <a:r>
              <a:rPr lang="en-US" b="1" i="1" dirty="0" smtClean="0"/>
              <a:t>   </a:t>
            </a:r>
            <a:r>
              <a:rPr lang="en-US" dirty="0"/>
              <a:t>“</a:t>
            </a:r>
            <a:r>
              <a:rPr lang="en-US" dirty="0" smtClean="0"/>
              <a:t>The </a:t>
            </a:r>
            <a:r>
              <a:rPr lang="en-US" dirty="0"/>
              <a:t>point at which an object is no longer balanced, and adding a small amount of weight can cause it to </a:t>
            </a:r>
            <a:r>
              <a:rPr lang="en-US" dirty="0" smtClean="0"/>
              <a:t>topple.”</a:t>
            </a:r>
            <a:endParaRPr lang="en-US" sz="2000" i="1" dirty="0" smtClean="0"/>
          </a:p>
          <a:p>
            <a:pPr algn="ctr" eaLnBrk="0" fontAlgn="base" hangingPunct="0">
              <a:spcBef>
                <a:spcPct val="0"/>
              </a:spcBef>
              <a:spcAft>
                <a:spcPct val="0"/>
              </a:spcAft>
            </a:pPr>
            <a:endParaRPr lang="en-US" sz="2000" dirty="0"/>
          </a:p>
          <a:p>
            <a:pPr algn="ctr" eaLnBrk="0" fontAlgn="base" hangingPunct="0">
              <a:spcBef>
                <a:spcPct val="0"/>
              </a:spcBef>
              <a:spcAft>
                <a:spcPct val="0"/>
              </a:spcAft>
            </a:pPr>
            <a:r>
              <a:rPr lang="en-US" sz="2000" dirty="0" smtClean="0"/>
              <a:t>Is this your business?  </a:t>
            </a:r>
            <a:br>
              <a:rPr lang="en-US" sz="2000" dirty="0" smtClean="0"/>
            </a:br>
            <a:r>
              <a:rPr lang="en-US" sz="2000" dirty="0" smtClean="0"/>
              <a:t>Is this our industry?</a:t>
            </a:r>
            <a:endParaRPr lang="en-US" sz="2000" dirty="0"/>
          </a:p>
        </p:txBody>
      </p:sp>
      <p:sp>
        <p:nvSpPr>
          <p:cNvPr id="66" name="Flowchart: Process 65"/>
          <p:cNvSpPr/>
          <p:nvPr/>
        </p:nvSpPr>
        <p:spPr bwMode="auto">
          <a:xfrm>
            <a:off x="493112" y="1104489"/>
            <a:ext cx="3710926" cy="4732292"/>
          </a:xfrm>
          <a:prstGeom prst="flowChartProcess">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mj-lt"/>
              </a:rPr>
              <a:t>Walking</a:t>
            </a:r>
            <a:r>
              <a:rPr kumimoji="0" lang="en-US" sz="3200" b="0" i="0" u="none" strike="noStrike" cap="none" normalizeH="0" dirty="0" smtClean="0">
                <a:ln>
                  <a:noFill/>
                </a:ln>
                <a:solidFill>
                  <a:schemeClr val="tx1"/>
                </a:solidFill>
                <a:effectLst/>
                <a:latin typeface="+mj-lt"/>
              </a:rPr>
              <a:t> in the Members’ Shoes</a:t>
            </a:r>
          </a:p>
          <a:p>
            <a:pPr marL="0" marR="0" indent="0" algn="ctr" defTabSz="914400" rtl="0" eaLnBrk="0" fontAlgn="base" latinLnBrk="0" hangingPunct="0">
              <a:lnSpc>
                <a:spcPct val="100000"/>
              </a:lnSpc>
              <a:spcBef>
                <a:spcPct val="0"/>
              </a:spcBef>
              <a:spcAft>
                <a:spcPct val="0"/>
              </a:spcAft>
              <a:buClrTx/>
              <a:buSzTx/>
              <a:buFontTx/>
              <a:buNone/>
              <a:tabLst/>
            </a:pPr>
            <a:endParaRPr lang="en-US" sz="2000" baseline="0" dirty="0"/>
          </a:p>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dirty="0" smtClean="0">
                <a:ln>
                  <a:noFill/>
                </a:ln>
                <a:solidFill>
                  <a:schemeClr val="tx1"/>
                </a:solidFill>
                <a:effectLst/>
              </a:rPr>
              <a:t>What’s changing about today’s consumer’s expectation?  </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dirty="0" smtClean="0">
              <a:ln>
                <a:noFill/>
              </a:ln>
              <a:solidFill>
                <a:schemeClr val="tx1"/>
              </a:solidFill>
              <a:effectLst/>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dirty="0" smtClean="0">
                <a:ln>
                  <a:noFill/>
                </a:ln>
                <a:solidFill>
                  <a:schemeClr val="tx1"/>
                </a:solidFill>
                <a:effectLst/>
              </a:rPr>
              <a:t>Can we design an experience </a:t>
            </a:r>
            <a:br>
              <a:rPr kumimoji="0" lang="en-US" sz="2000" b="0" i="0" u="none" strike="noStrike" cap="none" normalizeH="0" dirty="0" smtClean="0">
                <a:ln>
                  <a:noFill/>
                </a:ln>
                <a:solidFill>
                  <a:schemeClr val="tx1"/>
                </a:solidFill>
                <a:effectLst/>
              </a:rPr>
            </a:br>
            <a:r>
              <a:rPr kumimoji="0" lang="en-US" sz="2000" b="0" i="0" u="none" strike="noStrike" cap="none" normalizeH="0" dirty="0" smtClean="0">
                <a:ln>
                  <a:noFill/>
                </a:ln>
                <a:solidFill>
                  <a:schemeClr val="tx1"/>
                </a:solidFill>
                <a:effectLst/>
              </a:rPr>
              <a:t>that measures up?</a:t>
            </a:r>
            <a:endParaRPr kumimoji="0" lang="en-US" sz="2000" b="0" i="0" u="none" strike="noStrike" cap="none" normalizeH="0" baseline="0" dirty="0" smtClean="0">
              <a:ln>
                <a:noFill/>
              </a:ln>
              <a:solidFill>
                <a:schemeClr val="tx1"/>
              </a:solidFill>
              <a:effectLst/>
            </a:endParaRPr>
          </a:p>
        </p:txBody>
      </p:sp>
      <p:sp>
        <p:nvSpPr>
          <p:cNvPr id="2" name="Slide Number Placeholder 1"/>
          <p:cNvSpPr>
            <a:spLocks noGrp="1"/>
          </p:cNvSpPr>
          <p:nvPr>
            <p:ph type="sldNum" sz="quarter" idx="12"/>
          </p:nvPr>
        </p:nvSpPr>
        <p:spPr/>
        <p:txBody>
          <a:bodyPr/>
          <a:lstStyle/>
          <a:p>
            <a:fld id="{E54FDF46-4A52-4F2B-8DF0-BB4C40E65B4E}" type="slidenum">
              <a:rPr lang="en-US" smtClean="0"/>
              <a:pPr/>
              <a:t>12</a:t>
            </a:fld>
            <a:endParaRPr lang="en-US" dirty="0"/>
          </a:p>
        </p:txBody>
      </p:sp>
      <p:sp>
        <p:nvSpPr>
          <p:cNvPr id="3" name="Title 2"/>
          <p:cNvSpPr>
            <a:spLocks noGrp="1"/>
          </p:cNvSpPr>
          <p:nvPr>
            <p:ph type="title"/>
          </p:nvPr>
        </p:nvSpPr>
        <p:spPr/>
        <p:txBody>
          <a:bodyPr/>
          <a:lstStyle/>
          <a:p>
            <a:r>
              <a:rPr lang="en-US" dirty="0" smtClean="0"/>
              <a:t>Today’s Agenda</a:t>
            </a:r>
            <a:endParaRPr lang="en-US" dirty="0"/>
          </a:p>
        </p:txBody>
      </p:sp>
      <p:pic>
        <p:nvPicPr>
          <p:cNvPr id="20" name="Picture 19"/>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b="59845"/>
          <a:stretch/>
        </p:blipFill>
        <p:spPr>
          <a:xfrm rot="2653182">
            <a:off x="9375747" y="-287181"/>
            <a:ext cx="1267169" cy="305298"/>
          </a:xfrm>
          <a:prstGeom prst="rect">
            <a:avLst/>
          </a:prstGeom>
        </p:spPr>
      </p:pic>
      <p:pic>
        <p:nvPicPr>
          <p:cNvPr id="33" name="Picture 32"/>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48883" b="59039"/>
          <a:stretch/>
        </p:blipFill>
        <p:spPr>
          <a:xfrm rot="19433517">
            <a:off x="6917123" y="6624907"/>
            <a:ext cx="652518" cy="313723"/>
          </a:xfrm>
          <a:prstGeom prst="rect">
            <a:avLst/>
          </a:prstGeom>
        </p:spPr>
      </p:pic>
      <p:pic>
        <p:nvPicPr>
          <p:cNvPr id="34" name="Picture 33"/>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t="57914" r="47495"/>
          <a:stretch/>
        </p:blipFill>
        <p:spPr>
          <a:xfrm rot="18915469">
            <a:off x="7583943" y="6776703"/>
            <a:ext cx="670229" cy="322342"/>
          </a:xfrm>
          <a:prstGeom prst="rect">
            <a:avLst/>
          </a:prstGeom>
        </p:spPr>
      </p:pic>
      <p:pic>
        <p:nvPicPr>
          <p:cNvPr id="35" name="Picture 34"/>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48883" b="59039"/>
          <a:stretch/>
        </p:blipFill>
        <p:spPr>
          <a:xfrm rot="20609327">
            <a:off x="7968021" y="5975097"/>
            <a:ext cx="652518" cy="313723"/>
          </a:xfrm>
          <a:prstGeom prst="rect">
            <a:avLst/>
          </a:prstGeom>
        </p:spPr>
      </p:pic>
      <p:pic>
        <p:nvPicPr>
          <p:cNvPr id="36" name="Picture 35"/>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t="57914" r="47495"/>
          <a:stretch/>
        </p:blipFill>
        <p:spPr>
          <a:xfrm rot="20035631">
            <a:off x="8650088" y="6259614"/>
            <a:ext cx="670229" cy="322342"/>
          </a:xfrm>
          <a:prstGeom prst="rect">
            <a:avLst/>
          </a:prstGeom>
        </p:spPr>
      </p:pic>
      <p:pic>
        <p:nvPicPr>
          <p:cNvPr id="37" name="Picture 36"/>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48883" b="59039"/>
          <a:stretch/>
        </p:blipFill>
        <p:spPr>
          <a:xfrm rot="20269030">
            <a:off x="9256841" y="5552206"/>
            <a:ext cx="652518" cy="313723"/>
          </a:xfrm>
          <a:prstGeom prst="rect">
            <a:avLst/>
          </a:prstGeom>
        </p:spPr>
      </p:pic>
      <p:pic>
        <p:nvPicPr>
          <p:cNvPr id="38" name="Picture 37"/>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t="57914" r="47495"/>
          <a:stretch/>
        </p:blipFill>
        <p:spPr>
          <a:xfrm rot="20764370">
            <a:off x="9963474" y="5706622"/>
            <a:ext cx="670229" cy="322342"/>
          </a:xfrm>
          <a:prstGeom prst="rect">
            <a:avLst/>
          </a:prstGeom>
        </p:spPr>
      </p:pic>
      <p:pic>
        <p:nvPicPr>
          <p:cNvPr id="39" name="Picture 38"/>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48883" b="59039"/>
          <a:stretch/>
        </p:blipFill>
        <p:spPr>
          <a:xfrm rot="20400236">
            <a:off x="10282867" y="5251590"/>
            <a:ext cx="652518" cy="313723"/>
          </a:xfrm>
          <a:prstGeom prst="rect">
            <a:avLst/>
          </a:prstGeom>
        </p:spPr>
      </p:pic>
      <p:pic>
        <p:nvPicPr>
          <p:cNvPr id="40" name="Picture 39"/>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t="57914" r="47495"/>
          <a:stretch/>
        </p:blipFill>
        <p:spPr>
          <a:xfrm rot="20427024">
            <a:off x="11280574" y="4975981"/>
            <a:ext cx="670229" cy="322342"/>
          </a:xfrm>
          <a:prstGeom prst="rect">
            <a:avLst/>
          </a:prstGeom>
        </p:spPr>
      </p:pic>
      <p:pic>
        <p:nvPicPr>
          <p:cNvPr id="45" name="Picture 44"/>
          <p:cNvPicPr>
            <a:picLocks noChangeAspect="1"/>
          </p:cNvPicPr>
          <p:nvPr/>
        </p:nvPicPr>
        <p:blipFill rotWithShape="1">
          <a:blip r:embed="rId3" cstate="print">
            <a:extLst>
              <a:ext uri="{28A0092B-C50C-407E-A947-70E740481C1C}">
                <a14:useLocalDpi xmlns:a14="http://schemas.microsoft.com/office/drawing/2010/main" val="0"/>
              </a:ext>
            </a:extLst>
          </a:blip>
          <a:srcRect l="46617" b="61950"/>
          <a:stretch/>
        </p:blipFill>
        <p:spPr>
          <a:xfrm rot="19121536">
            <a:off x="5694550" y="50345"/>
            <a:ext cx="769983" cy="329293"/>
          </a:xfrm>
          <a:prstGeom prst="rect">
            <a:avLst/>
          </a:prstGeom>
        </p:spPr>
      </p:pic>
      <p:pic>
        <p:nvPicPr>
          <p:cNvPr id="46" name="Picture 45"/>
          <p:cNvPicPr>
            <a:picLocks noChangeAspect="1"/>
          </p:cNvPicPr>
          <p:nvPr/>
        </p:nvPicPr>
        <p:blipFill rotWithShape="1">
          <a:blip r:embed="rId3" cstate="print">
            <a:extLst>
              <a:ext uri="{28A0092B-C50C-407E-A947-70E740481C1C}">
                <a14:useLocalDpi xmlns:a14="http://schemas.microsoft.com/office/drawing/2010/main" val="0"/>
              </a:ext>
            </a:extLst>
          </a:blip>
          <a:srcRect t="55660" r="42686"/>
          <a:stretch/>
        </p:blipFill>
        <p:spPr>
          <a:xfrm rot="19223949">
            <a:off x="6604154" y="-134719"/>
            <a:ext cx="826679" cy="383726"/>
          </a:xfrm>
          <a:prstGeom prst="rect">
            <a:avLst/>
          </a:prstGeom>
        </p:spPr>
      </p:pic>
      <p:pic>
        <p:nvPicPr>
          <p:cNvPr id="47" name="Picture 46"/>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38291" b="62509"/>
          <a:stretch/>
        </p:blipFill>
        <p:spPr>
          <a:xfrm>
            <a:off x="-207097" y="5181600"/>
            <a:ext cx="804563" cy="293282"/>
          </a:xfrm>
          <a:prstGeom prst="rect">
            <a:avLst/>
          </a:prstGeom>
        </p:spPr>
      </p:pic>
      <p:pic>
        <p:nvPicPr>
          <p:cNvPr id="48" name="Picture 47"/>
          <p:cNvPicPr>
            <a:picLocks noChangeAspect="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t="60916" r="44433"/>
          <a:stretch/>
        </p:blipFill>
        <p:spPr>
          <a:xfrm>
            <a:off x="532467" y="5553037"/>
            <a:ext cx="724473" cy="305744"/>
          </a:xfrm>
          <a:prstGeom prst="rect">
            <a:avLst/>
          </a:prstGeom>
        </p:spPr>
      </p:pic>
      <p:pic>
        <p:nvPicPr>
          <p:cNvPr id="49" name="Picture 48"/>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38291" b="62509"/>
          <a:stretch/>
        </p:blipFill>
        <p:spPr>
          <a:xfrm>
            <a:off x="1124750" y="5187494"/>
            <a:ext cx="804563" cy="293282"/>
          </a:xfrm>
          <a:prstGeom prst="rect">
            <a:avLst/>
          </a:prstGeom>
        </p:spPr>
      </p:pic>
      <p:pic>
        <p:nvPicPr>
          <p:cNvPr id="50" name="Picture 49"/>
          <p:cNvPicPr>
            <a:picLocks noChangeAspect="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t="60916" r="44433"/>
          <a:stretch/>
        </p:blipFill>
        <p:spPr>
          <a:xfrm>
            <a:off x="1989253" y="5564391"/>
            <a:ext cx="724473" cy="305744"/>
          </a:xfrm>
          <a:prstGeom prst="rect">
            <a:avLst/>
          </a:prstGeom>
        </p:spPr>
      </p:pic>
      <p:pic>
        <p:nvPicPr>
          <p:cNvPr id="51" name="Picture 50"/>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38291" b="62509"/>
          <a:stretch/>
        </p:blipFill>
        <p:spPr>
          <a:xfrm>
            <a:off x="2581536" y="5198848"/>
            <a:ext cx="804563" cy="293282"/>
          </a:xfrm>
          <a:prstGeom prst="rect">
            <a:avLst/>
          </a:prstGeom>
        </p:spPr>
      </p:pic>
      <p:pic>
        <p:nvPicPr>
          <p:cNvPr id="52" name="Picture 51"/>
          <p:cNvPicPr>
            <a:picLocks noChangeAspect="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t="60916" r="44433"/>
          <a:stretch/>
        </p:blipFill>
        <p:spPr>
          <a:xfrm rot="966613">
            <a:off x="3515513" y="5596192"/>
            <a:ext cx="724473" cy="305744"/>
          </a:xfrm>
          <a:prstGeom prst="rect">
            <a:avLst/>
          </a:prstGeom>
        </p:spPr>
      </p:pic>
      <p:pic>
        <p:nvPicPr>
          <p:cNvPr id="53" name="Picture 52"/>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38291" b="62509"/>
          <a:stretch/>
        </p:blipFill>
        <p:spPr>
          <a:xfrm rot="966613">
            <a:off x="4156957" y="5561824"/>
            <a:ext cx="804563" cy="293282"/>
          </a:xfrm>
          <a:prstGeom prst="rect">
            <a:avLst/>
          </a:prstGeom>
        </p:spPr>
      </p:pic>
      <p:pic>
        <p:nvPicPr>
          <p:cNvPr id="54" name="Picture 53"/>
          <p:cNvPicPr>
            <a:picLocks noChangeAspect="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t="60916" r="44433"/>
          <a:stretch/>
        </p:blipFill>
        <p:spPr>
          <a:xfrm rot="1773854">
            <a:off x="4805452" y="6183416"/>
            <a:ext cx="724473" cy="305744"/>
          </a:xfrm>
          <a:prstGeom prst="rect">
            <a:avLst/>
          </a:prstGeom>
        </p:spPr>
      </p:pic>
      <p:pic>
        <p:nvPicPr>
          <p:cNvPr id="55" name="Picture 54"/>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38291" b="62509"/>
          <a:stretch/>
        </p:blipFill>
        <p:spPr>
          <a:xfrm rot="1773854">
            <a:off x="5658370" y="6165863"/>
            <a:ext cx="804563" cy="293282"/>
          </a:xfrm>
          <a:prstGeom prst="rect">
            <a:avLst/>
          </a:prstGeom>
        </p:spPr>
      </p:pic>
      <p:pic>
        <p:nvPicPr>
          <p:cNvPr id="56" name="Picture 55"/>
          <p:cNvPicPr>
            <a:picLocks noChangeAspect="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t="60916" r="44433"/>
          <a:stretch/>
        </p:blipFill>
        <p:spPr>
          <a:xfrm rot="1985738">
            <a:off x="6081180" y="7038109"/>
            <a:ext cx="724473" cy="305744"/>
          </a:xfrm>
          <a:prstGeom prst="rect">
            <a:avLst/>
          </a:prstGeom>
        </p:spPr>
      </p:pic>
    </p:spTree>
    <p:extLst>
      <p:ext uri="{BB962C8B-B14F-4D97-AF65-F5344CB8AC3E}">
        <p14:creationId xmlns:p14="http://schemas.microsoft.com/office/powerpoint/2010/main" val="392604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250"/>
                                        <p:tgtEl>
                                          <p:spTgt spid="20"/>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250"/>
                                        <p:tgtEl>
                                          <p:spTgt spid="19"/>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250"/>
                                        <p:tgtEl>
                                          <p:spTgt spid="21"/>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250"/>
                                        <p:tgtEl>
                                          <p:spTgt spid="22"/>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250"/>
                                        <p:tgtEl>
                                          <p:spTgt spid="23"/>
                                        </p:tgtEl>
                                      </p:cBhvr>
                                    </p:animEffect>
                                  </p:childTnLst>
                                </p:cTn>
                              </p:par>
                            </p:childTnLst>
                          </p:cTn>
                        </p:par>
                        <p:par>
                          <p:cTn id="24" fill="hold">
                            <p:stCondLst>
                              <p:cond delay="125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250"/>
                                        <p:tgtEl>
                                          <p:spTgt spid="33"/>
                                        </p:tgtEl>
                                      </p:cBhvr>
                                    </p:animEffect>
                                  </p:childTnLst>
                                </p:cTn>
                              </p:par>
                            </p:childTnLst>
                          </p:cTn>
                        </p:par>
                        <p:par>
                          <p:cTn id="28" fill="hold">
                            <p:stCondLst>
                              <p:cond delay="1500"/>
                            </p:stCondLst>
                            <p:childTnLst>
                              <p:par>
                                <p:cTn id="29" presetID="22" presetClass="entr" presetSubtype="8" fill="hold" nodeType="afterEffect">
                                  <p:stCondLst>
                                    <p:cond delay="100"/>
                                  </p:stCondLst>
                                  <p:childTnLst>
                                    <p:set>
                                      <p:cBhvr>
                                        <p:cTn id="30" dur="1" fill="hold">
                                          <p:stCondLst>
                                            <p:cond delay="0"/>
                                          </p:stCondLst>
                                        </p:cTn>
                                        <p:tgtEl>
                                          <p:spTgt spid="34"/>
                                        </p:tgtEl>
                                        <p:attrNameLst>
                                          <p:attrName>style.visibility</p:attrName>
                                        </p:attrNameLst>
                                      </p:cBhvr>
                                      <p:to>
                                        <p:strVal val="visible"/>
                                      </p:to>
                                    </p:set>
                                    <p:animEffect transition="in" filter="wipe(left)">
                                      <p:cBhvr>
                                        <p:cTn id="31" dur="250"/>
                                        <p:tgtEl>
                                          <p:spTgt spid="34"/>
                                        </p:tgtEl>
                                      </p:cBhvr>
                                    </p:animEffect>
                                  </p:childTnLst>
                                </p:cTn>
                              </p:par>
                            </p:childTnLst>
                          </p:cTn>
                        </p:par>
                        <p:par>
                          <p:cTn id="32" fill="hold">
                            <p:stCondLst>
                              <p:cond delay="185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250"/>
                                        <p:tgtEl>
                                          <p:spTgt spid="35"/>
                                        </p:tgtEl>
                                      </p:cBhvr>
                                    </p:animEffect>
                                  </p:childTnLst>
                                </p:cTn>
                              </p:par>
                            </p:childTnLst>
                          </p:cTn>
                        </p:par>
                        <p:par>
                          <p:cTn id="36" fill="hold">
                            <p:stCondLst>
                              <p:cond delay="2100"/>
                            </p:stCondLst>
                            <p:childTnLst>
                              <p:par>
                                <p:cTn id="37" presetID="22" presetClass="entr" presetSubtype="8" fill="hold" nodeType="afterEffect">
                                  <p:stCondLst>
                                    <p:cond delay="10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250"/>
                                        <p:tgtEl>
                                          <p:spTgt spid="36"/>
                                        </p:tgtEl>
                                      </p:cBhvr>
                                    </p:animEffect>
                                  </p:childTnLst>
                                </p:cTn>
                              </p:par>
                            </p:childTnLst>
                          </p:cTn>
                        </p:par>
                        <p:par>
                          <p:cTn id="40" fill="hold">
                            <p:stCondLst>
                              <p:cond delay="2450"/>
                            </p:stCondLst>
                            <p:childTnLst>
                              <p:par>
                                <p:cTn id="41" presetID="22" presetClass="entr" presetSubtype="8"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250"/>
                                        <p:tgtEl>
                                          <p:spTgt spid="37"/>
                                        </p:tgtEl>
                                      </p:cBhvr>
                                    </p:animEffect>
                                  </p:childTnLst>
                                </p:cTn>
                              </p:par>
                            </p:childTnLst>
                          </p:cTn>
                        </p:par>
                        <p:par>
                          <p:cTn id="44" fill="hold">
                            <p:stCondLst>
                              <p:cond delay="2700"/>
                            </p:stCondLst>
                            <p:childTnLst>
                              <p:par>
                                <p:cTn id="45" presetID="22" presetClass="entr" presetSubtype="8" fill="hold" nodeType="afterEffect">
                                  <p:stCondLst>
                                    <p:cond delay="100"/>
                                  </p:stCondLst>
                                  <p:childTnLst>
                                    <p:set>
                                      <p:cBhvr>
                                        <p:cTn id="46" dur="1" fill="hold">
                                          <p:stCondLst>
                                            <p:cond delay="0"/>
                                          </p:stCondLst>
                                        </p:cTn>
                                        <p:tgtEl>
                                          <p:spTgt spid="38"/>
                                        </p:tgtEl>
                                        <p:attrNameLst>
                                          <p:attrName>style.visibility</p:attrName>
                                        </p:attrNameLst>
                                      </p:cBhvr>
                                      <p:to>
                                        <p:strVal val="visible"/>
                                      </p:to>
                                    </p:set>
                                    <p:animEffect transition="in" filter="wipe(left)">
                                      <p:cBhvr>
                                        <p:cTn id="47" dur="250"/>
                                        <p:tgtEl>
                                          <p:spTgt spid="38"/>
                                        </p:tgtEl>
                                      </p:cBhvr>
                                    </p:animEffect>
                                  </p:childTnLst>
                                </p:cTn>
                              </p:par>
                            </p:childTnLst>
                          </p:cTn>
                        </p:par>
                        <p:par>
                          <p:cTn id="48" fill="hold">
                            <p:stCondLst>
                              <p:cond delay="3050"/>
                            </p:stCondLst>
                            <p:childTnLst>
                              <p:par>
                                <p:cTn id="49" presetID="22" presetClass="entr" presetSubtype="8"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left)">
                                      <p:cBhvr>
                                        <p:cTn id="51" dur="250"/>
                                        <p:tgtEl>
                                          <p:spTgt spid="39"/>
                                        </p:tgtEl>
                                      </p:cBhvr>
                                    </p:animEffect>
                                  </p:childTnLst>
                                </p:cTn>
                              </p:par>
                            </p:childTnLst>
                          </p:cTn>
                        </p:par>
                        <p:par>
                          <p:cTn id="52" fill="hold">
                            <p:stCondLst>
                              <p:cond delay="3300"/>
                            </p:stCondLst>
                            <p:childTnLst>
                              <p:par>
                                <p:cTn id="53" presetID="22" presetClass="entr" presetSubtype="8" fill="hold" nodeType="afterEffect">
                                  <p:stCondLst>
                                    <p:cond delay="100"/>
                                  </p:stCondLst>
                                  <p:childTnLst>
                                    <p:set>
                                      <p:cBhvr>
                                        <p:cTn id="54" dur="1" fill="hold">
                                          <p:stCondLst>
                                            <p:cond delay="0"/>
                                          </p:stCondLst>
                                        </p:cTn>
                                        <p:tgtEl>
                                          <p:spTgt spid="40"/>
                                        </p:tgtEl>
                                        <p:attrNameLst>
                                          <p:attrName>style.visibility</p:attrName>
                                        </p:attrNameLst>
                                      </p:cBhvr>
                                      <p:to>
                                        <p:strVal val="visible"/>
                                      </p:to>
                                    </p:set>
                                    <p:animEffect transition="in" filter="wipe(left)">
                                      <p:cBhvr>
                                        <p:cTn id="55" dur="250"/>
                                        <p:tgtEl>
                                          <p:spTgt spid="40"/>
                                        </p:tgtEl>
                                      </p:cBhvr>
                                    </p:animEffect>
                                  </p:childTnLst>
                                </p:cTn>
                              </p:par>
                            </p:childTnLst>
                          </p:cTn>
                        </p:par>
                        <p:par>
                          <p:cTn id="56" fill="hold">
                            <p:stCondLst>
                              <p:cond delay="3650"/>
                            </p:stCondLst>
                            <p:childTnLst>
                              <p:par>
                                <p:cTn id="57" presetID="22" presetClass="entr" presetSubtype="8"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left)">
                                      <p:cBhvr>
                                        <p:cTn id="59" dur="250"/>
                                        <p:tgtEl>
                                          <p:spTgt spid="43"/>
                                        </p:tgtEl>
                                      </p:cBhvr>
                                    </p:animEffect>
                                  </p:childTnLst>
                                </p:cTn>
                              </p:par>
                            </p:childTnLst>
                          </p:cTn>
                        </p:par>
                        <p:par>
                          <p:cTn id="60" fill="hold">
                            <p:stCondLst>
                              <p:cond delay="3900"/>
                            </p:stCondLst>
                            <p:childTnLst>
                              <p:par>
                                <p:cTn id="61" presetID="22" presetClass="entr" presetSubtype="8" fill="hold" nodeType="afterEffect">
                                  <p:stCondLst>
                                    <p:cond delay="100"/>
                                  </p:stCondLst>
                                  <p:childTnLst>
                                    <p:set>
                                      <p:cBhvr>
                                        <p:cTn id="62" dur="1" fill="hold">
                                          <p:stCondLst>
                                            <p:cond delay="0"/>
                                          </p:stCondLst>
                                        </p:cTn>
                                        <p:tgtEl>
                                          <p:spTgt spid="44"/>
                                        </p:tgtEl>
                                        <p:attrNameLst>
                                          <p:attrName>style.visibility</p:attrName>
                                        </p:attrNameLst>
                                      </p:cBhvr>
                                      <p:to>
                                        <p:strVal val="visible"/>
                                      </p:to>
                                    </p:set>
                                    <p:animEffect transition="in" filter="wipe(left)">
                                      <p:cBhvr>
                                        <p:cTn id="63" dur="250"/>
                                        <p:tgtEl>
                                          <p:spTgt spid="44"/>
                                        </p:tgtEl>
                                      </p:cBhvr>
                                    </p:animEffect>
                                  </p:childTnLst>
                                </p:cTn>
                              </p:par>
                            </p:childTnLst>
                          </p:cTn>
                        </p:par>
                        <p:par>
                          <p:cTn id="64" fill="hold">
                            <p:stCondLst>
                              <p:cond delay="4250"/>
                            </p:stCondLst>
                            <p:childTnLst>
                              <p:par>
                                <p:cTn id="65" presetID="22" presetClass="entr" presetSubtype="8" fill="hold" nodeType="after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left)">
                                      <p:cBhvr>
                                        <p:cTn id="67" dur="250"/>
                                        <p:tgtEl>
                                          <p:spTgt spid="45"/>
                                        </p:tgtEl>
                                      </p:cBhvr>
                                    </p:animEffect>
                                  </p:childTnLst>
                                </p:cTn>
                              </p:par>
                            </p:childTnLst>
                          </p:cTn>
                        </p:par>
                        <p:par>
                          <p:cTn id="68" fill="hold">
                            <p:stCondLst>
                              <p:cond delay="4500"/>
                            </p:stCondLst>
                            <p:childTnLst>
                              <p:par>
                                <p:cTn id="69" presetID="22" presetClass="entr" presetSubtype="8" fill="hold" nodeType="afterEffect">
                                  <p:stCondLst>
                                    <p:cond delay="100"/>
                                  </p:stCondLst>
                                  <p:childTnLst>
                                    <p:set>
                                      <p:cBhvr>
                                        <p:cTn id="70" dur="1" fill="hold">
                                          <p:stCondLst>
                                            <p:cond delay="0"/>
                                          </p:stCondLst>
                                        </p:cTn>
                                        <p:tgtEl>
                                          <p:spTgt spid="46"/>
                                        </p:tgtEl>
                                        <p:attrNameLst>
                                          <p:attrName>style.visibility</p:attrName>
                                        </p:attrNameLst>
                                      </p:cBhvr>
                                      <p:to>
                                        <p:strVal val="visible"/>
                                      </p:to>
                                    </p:set>
                                    <p:animEffect transition="in" filter="wipe(left)">
                                      <p:cBhvr>
                                        <p:cTn id="71" dur="250"/>
                                        <p:tgtEl>
                                          <p:spTgt spid="46"/>
                                        </p:tgtEl>
                                      </p:cBhvr>
                                    </p:animEffect>
                                  </p:childTnLst>
                                </p:cTn>
                              </p:par>
                            </p:childTnLst>
                          </p:cTn>
                        </p:par>
                        <p:par>
                          <p:cTn id="72" fill="hold">
                            <p:stCondLst>
                              <p:cond delay="4850"/>
                            </p:stCondLst>
                            <p:childTnLst>
                              <p:par>
                                <p:cTn id="73" presetID="22" presetClass="entr" presetSubtype="8" fill="hold" nodeType="after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left)">
                                      <p:cBhvr>
                                        <p:cTn id="75" dur="250"/>
                                        <p:tgtEl>
                                          <p:spTgt spid="47"/>
                                        </p:tgtEl>
                                      </p:cBhvr>
                                    </p:animEffect>
                                  </p:childTnLst>
                                </p:cTn>
                              </p:par>
                            </p:childTnLst>
                          </p:cTn>
                        </p:par>
                        <p:par>
                          <p:cTn id="76" fill="hold">
                            <p:stCondLst>
                              <p:cond delay="5100"/>
                            </p:stCondLst>
                            <p:childTnLst>
                              <p:par>
                                <p:cTn id="77" presetID="22" presetClass="entr" presetSubtype="8" fill="hold" nodeType="afterEffect">
                                  <p:stCondLst>
                                    <p:cond delay="100"/>
                                  </p:stCondLst>
                                  <p:childTnLst>
                                    <p:set>
                                      <p:cBhvr>
                                        <p:cTn id="78" dur="1" fill="hold">
                                          <p:stCondLst>
                                            <p:cond delay="0"/>
                                          </p:stCondLst>
                                        </p:cTn>
                                        <p:tgtEl>
                                          <p:spTgt spid="48"/>
                                        </p:tgtEl>
                                        <p:attrNameLst>
                                          <p:attrName>style.visibility</p:attrName>
                                        </p:attrNameLst>
                                      </p:cBhvr>
                                      <p:to>
                                        <p:strVal val="visible"/>
                                      </p:to>
                                    </p:set>
                                    <p:animEffect transition="in" filter="wipe(left)">
                                      <p:cBhvr>
                                        <p:cTn id="79" dur="250"/>
                                        <p:tgtEl>
                                          <p:spTgt spid="48"/>
                                        </p:tgtEl>
                                      </p:cBhvr>
                                    </p:animEffect>
                                  </p:childTnLst>
                                </p:cTn>
                              </p:par>
                            </p:childTnLst>
                          </p:cTn>
                        </p:par>
                        <p:par>
                          <p:cTn id="80" fill="hold">
                            <p:stCondLst>
                              <p:cond delay="5450"/>
                            </p:stCondLst>
                            <p:childTnLst>
                              <p:par>
                                <p:cTn id="81" presetID="22" presetClass="entr" presetSubtype="8" fill="hold" nodeType="afterEffect">
                                  <p:stCondLst>
                                    <p:cond delay="0"/>
                                  </p:stCondLst>
                                  <p:childTnLst>
                                    <p:set>
                                      <p:cBhvr>
                                        <p:cTn id="82" dur="1" fill="hold">
                                          <p:stCondLst>
                                            <p:cond delay="0"/>
                                          </p:stCondLst>
                                        </p:cTn>
                                        <p:tgtEl>
                                          <p:spTgt spid="49"/>
                                        </p:tgtEl>
                                        <p:attrNameLst>
                                          <p:attrName>style.visibility</p:attrName>
                                        </p:attrNameLst>
                                      </p:cBhvr>
                                      <p:to>
                                        <p:strVal val="visible"/>
                                      </p:to>
                                    </p:set>
                                    <p:animEffect transition="in" filter="wipe(left)">
                                      <p:cBhvr>
                                        <p:cTn id="83" dur="250"/>
                                        <p:tgtEl>
                                          <p:spTgt spid="49"/>
                                        </p:tgtEl>
                                      </p:cBhvr>
                                    </p:animEffect>
                                  </p:childTnLst>
                                </p:cTn>
                              </p:par>
                            </p:childTnLst>
                          </p:cTn>
                        </p:par>
                        <p:par>
                          <p:cTn id="84" fill="hold">
                            <p:stCondLst>
                              <p:cond delay="5700"/>
                            </p:stCondLst>
                            <p:childTnLst>
                              <p:par>
                                <p:cTn id="85" presetID="22" presetClass="entr" presetSubtype="8" fill="hold" nodeType="afterEffect">
                                  <p:stCondLst>
                                    <p:cond delay="100"/>
                                  </p:stCondLst>
                                  <p:childTnLst>
                                    <p:set>
                                      <p:cBhvr>
                                        <p:cTn id="86" dur="1" fill="hold">
                                          <p:stCondLst>
                                            <p:cond delay="0"/>
                                          </p:stCondLst>
                                        </p:cTn>
                                        <p:tgtEl>
                                          <p:spTgt spid="50"/>
                                        </p:tgtEl>
                                        <p:attrNameLst>
                                          <p:attrName>style.visibility</p:attrName>
                                        </p:attrNameLst>
                                      </p:cBhvr>
                                      <p:to>
                                        <p:strVal val="visible"/>
                                      </p:to>
                                    </p:set>
                                    <p:animEffect transition="in" filter="wipe(left)">
                                      <p:cBhvr>
                                        <p:cTn id="87" dur="250"/>
                                        <p:tgtEl>
                                          <p:spTgt spid="50"/>
                                        </p:tgtEl>
                                      </p:cBhvr>
                                    </p:animEffect>
                                  </p:childTnLst>
                                </p:cTn>
                              </p:par>
                            </p:childTnLst>
                          </p:cTn>
                        </p:par>
                        <p:par>
                          <p:cTn id="88" fill="hold">
                            <p:stCondLst>
                              <p:cond delay="6050"/>
                            </p:stCondLst>
                            <p:childTnLst>
                              <p:par>
                                <p:cTn id="89" presetID="22" presetClass="entr" presetSubtype="8" fill="hold" nodeType="after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wipe(left)">
                                      <p:cBhvr>
                                        <p:cTn id="91" dur="250"/>
                                        <p:tgtEl>
                                          <p:spTgt spid="51"/>
                                        </p:tgtEl>
                                      </p:cBhvr>
                                    </p:animEffect>
                                  </p:childTnLst>
                                </p:cTn>
                              </p:par>
                            </p:childTnLst>
                          </p:cTn>
                        </p:par>
                        <p:par>
                          <p:cTn id="92" fill="hold">
                            <p:stCondLst>
                              <p:cond delay="6300"/>
                            </p:stCondLst>
                            <p:childTnLst>
                              <p:par>
                                <p:cTn id="93" presetID="22" presetClass="entr" presetSubtype="8" fill="hold" nodeType="afterEffect">
                                  <p:stCondLst>
                                    <p:cond delay="100"/>
                                  </p:stCondLst>
                                  <p:childTnLst>
                                    <p:set>
                                      <p:cBhvr>
                                        <p:cTn id="94" dur="1" fill="hold">
                                          <p:stCondLst>
                                            <p:cond delay="0"/>
                                          </p:stCondLst>
                                        </p:cTn>
                                        <p:tgtEl>
                                          <p:spTgt spid="52"/>
                                        </p:tgtEl>
                                        <p:attrNameLst>
                                          <p:attrName>style.visibility</p:attrName>
                                        </p:attrNameLst>
                                      </p:cBhvr>
                                      <p:to>
                                        <p:strVal val="visible"/>
                                      </p:to>
                                    </p:set>
                                    <p:animEffect transition="in" filter="wipe(left)">
                                      <p:cBhvr>
                                        <p:cTn id="95" dur="250"/>
                                        <p:tgtEl>
                                          <p:spTgt spid="52"/>
                                        </p:tgtEl>
                                      </p:cBhvr>
                                    </p:animEffect>
                                  </p:childTnLst>
                                </p:cTn>
                              </p:par>
                            </p:childTnLst>
                          </p:cTn>
                        </p:par>
                        <p:par>
                          <p:cTn id="96" fill="hold">
                            <p:stCondLst>
                              <p:cond delay="6650"/>
                            </p:stCondLst>
                            <p:childTnLst>
                              <p:par>
                                <p:cTn id="97" presetID="22" presetClass="entr" presetSubtype="8" fill="hold" nodeType="after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wipe(left)">
                                      <p:cBhvr>
                                        <p:cTn id="99" dur="250"/>
                                        <p:tgtEl>
                                          <p:spTgt spid="53"/>
                                        </p:tgtEl>
                                      </p:cBhvr>
                                    </p:animEffect>
                                  </p:childTnLst>
                                </p:cTn>
                              </p:par>
                            </p:childTnLst>
                          </p:cTn>
                        </p:par>
                        <p:par>
                          <p:cTn id="100" fill="hold">
                            <p:stCondLst>
                              <p:cond delay="6900"/>
                            </p:stCondLst>
                            <p:childTnLst>
                              <p:par>
                                <p:cTn id="101" presetID="22" presetClass="entr" presetSubtype="8" fill="hold" nodeType="afterEffect">
                                  <p:stCondLst>
                                    <p:cond delay="100"/>
                                  </p:stCondLst>
                                  <p:childTnLst>
                                    <p:set>
                                      <p:cBhvr>
                                        <p:cTn id="102" dur="1" fill="hold">
                                          <p:stCondLst>
                                            <p:cond delay="0"/>
                                          </p:stCondLst>
                                        </p:cTn>
                                        <p:tgtEl>
                                          <p:spTgt spid="54"/>
                                        </p:tgtEl>
                                        <p:attrNameLst>
                                          <p:attrName>style.visibility</p:attrName>
                                        </p:attrNameLst>
                                      </p:cBhvr>
                                      <p:to>
                                        <p:strVal val="visible"/>
                                      </p:to>
                                    </p:set>
                                    <p:animEffect transition="in" filter="wipe(left)">
                                      <p:cBhvr>
                                        <p:cTn id="103" dur="250"/>
                                        <p:tgtEl>
                                          <p:spTgt spid="54"/>
                                        </p:tgtEl>
                                      </p:cBhvr>
                                    </p:animEffect>
                                  </p:childTnLst>
                                </p:cTn>
                              </p:par>
                            </p:childTnLst>
                          </p:cTn>
                        </p:par>
                        <p:par>
                          <p:cTn id="104" fill="hold">
                            <p:stCondLst>
                              <p:cond delay="7250"/>
                            </p:stCondLst>
                            <p:childTnLst>
                              <p:par>
                                <p:cTn id="105" presetID="22" presetClass="entr" presetSubtype="8" fill="hold" nodeType="after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wipe(left)">
                                      <p:cBhvr>
                                        <p:cTn id="107" dur="250"/>
                                        <p:tgtEl>
                                          <p:spTgt spid="55"/>
                                        </p:tgtEl>
                                      </p:cBhvr>
                                    </p:animEffect>
                                  </p:childTnLst>
                                </p:cTn>
                              </p:par>
                            </p:childTnLst>
                          </p:cTn>
                        </p:par>
                        <p:par>
                          <p:cTn id="108" fill="hold">
                            <p:stCondLst>
                              <p:cond delay="7500"/>
                            </p:stCondLst>
                            <p:childTnLst>
                              <p:par>
                                <p:cTn id="109" presetID="22" presetClass="entr" presetSubtype="8" fill="hold" nodeType="afterEffect">
                                  <p:stCondLst>
                                    <p:cond delay="100"/>
                                  </p:stCondLst>
                                  <p:childTnLst>
                                    <p:set>
                                      <p:cBhvr>
                                        <p:cTn id="110" dur="1" fill="hold">
                                          <p:stCondLst>
                                            <p:cond delay="0"/>
                                          </p:stCondLst>
                                        </p:cTn>
                                        <p:tgtEl>
                                          <p:spTgt spid="56"/>
                                        </p:tgtEl>
                                        <p:attrNameLst>
                                          <p:attrName>style.visibility</p:attrName>
                                        </p:attrNameLst>
                                      </p:cBhvr>
                                      <p:to>
                                        <p:strVal val="visible"/>
                                      </p:to>
                                    </p:set>
                                    <p:animEffect transition="in" filter="wipe(left)">
                                      <p:cBhvr>
                                        <p:cTn id="111"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to the day-to-day </a:t>
            </a:r>
            <a:endParaRPr lang="en-US" dirty="0"/>
          </a:p>
        </p:txBody>
      </p:sp>
      <p:sp>
        <p:nvSpPr>
          <p:cNvPr id="3" name="Content Placeholder 2"/>
          <p:cNvSpPr>
            <a:spLocks noGrp="1"/>
          </p:cNvSpPr>
          <p:nvPr>
            <p:ph sz="half" idx="1"/>
          </p:nvPr>
        </p:nvSpPr>
        <p:spPr>
          <a:xfrm>
            <a:off x="609600" y="1676400"/>
            <a:ext cx="7924800" cy="2438400"/>
          </a:xfrm>
        </p:spPr>
        <p:txBody>
          <a:bodyPr/>
          <a:lstStyle/>
          <a:p>
            <a:r>
              <a:rPr lang="en-US" dirty="0" smtClean="0"/>
              <a:t>Even before everyone has received the FEP updates, our developers will have moved on to bringing on-hold projects up to the FEP file levels (or as we say, “FEP/ING the project”)</a:t>
            </a:r>
          </a:p>
          <a:p>
            <a:r>
              <a:rPr lang="en-US" dirty="0" smtClean="0"/>
              <a:t>2013-2014 were still huge release years for everyone</a:t>
            </a:r>
          </a:p>
          <a:p>
            <a:pPr lvl="1"/>
            <a:r>
              <a:rPr lang="en-US" dirty="0" smtClean="0"/>
              <a:t>Take a look at all that has been added in the past year as you prepare your 2015 business plan</a:t>
            </a:r>
          </a:p>
        </p:txBody>
      </p:sp>
      <p:sp>
        <p:nvSpPr>
          <p:cNvPr id="10" name="Content Placeholder 9"/>
          <p:cNvSpPr>
            <a:spLocks noGrp="1"/>
          </p:cNvSpPr>
          <p:nvPr>
            <p:ph sz="half" idx="2"/>
          </p:nvPr>
        </p:nvSpPr>
        <p:spPr>
          <a:xfrm>
            <a:off x="609600" y="4305300"/>
            <a:ext cx="5715000" cy="1866900"/>
          </a:xfrm>
        </p:spPr>
        <p:txBody>
          <a:bodyPr/>
          <a:lstStyle/>
          <a:p>
            <a:pPr lvl="1"/>
            <a:r>
              <a:rPr lang="en-US" dirty="0"/>
              <a:t>And trust that the 2015 business year will be </a:t>
            </a:r>
            <a:r>
              <a:rPr lang="en-US" dirty="0" smtClean="0"/>
              <a:t>chock-full </a:t>
            </a:r>
            <a:r>
              <a:rPr lang="en-US" dirty="0"/>
              <a:t>of rich releases as we clear the project queues</a:t>
            </a:r>
          </a:p>
          <a:p>
            <a:r>
              <a:rPr lang="en-US" dirty="0"/>
              <a:t>Look for a new SDLC in January based on what we’ve learned from FEP/ING these past two </a:t>
            </a:r>
            <a:r>
              <a:rPr lang="en-US" dirty="0" smtClean="0"/>
              <a:t>years</a:t>
            </a:r>
            <a:endParaRPr lang="en-US" dirty="0"/>
          </a:p>
          <a:p>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120</a:t>
            </a:fld>
            <a:endParaRPr lang="en-US"/>
          </a:p>
        </p:txBody>
      </p:sp>
      <p:sp>
        <p:nvSpPr>
          <p:cNvPr id="11" name="Text Placeholder 10"/>
          <p:cNvSpPr>
            <a:spLocks noGrp="1"/>
          </p:cNvSpPr>
          <p:nvPr>
            <p:ph type="body" sz="quarter" idx="14"/>
          </p:nvPr>
        </p:nvSpPr>
        <p:spPr/>
        <p:txBody>
          <a:bodyPr/>
          <a:lstStyle/>
          <a:p>
            <a:r>
              <a:rPr lang="en-US" dirty="0"/>
              <a:t>CU*BASE on the </a:t>
            </a:r>
            <a:r>
              <a:rPr lang="en-US" dirty="0" smtClean="0"/>
              <a:t>move: the pause for a cause that never was</a:t>
            </a:r>
            <a:endParaRPr lang="en-US" dirty="0"/>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9200" y="1675842"/>
            <a:ext cx="2830061" cy="3642952"/>
          </a:xfrm>
          <a:prstGeom prst="rect">
            <a:avLst/>
          </a:prstGeom>
          <a:ln>
            <a:noFill/>
          </a:ln>
          <a:effectLst>
            <a:outerShdw blurRad="190500" algn="tl" rotWithShape="0">
              <a:srgbClr val="000000">
                <a:alpha val="70000"/>
              </a:srgbClr>
            </a:outerShdw>
          </a:effectLst>
        </p:spPr>
      </p:pic>
      <p:sp>
        <p:nvSpPr>
          <p:cNvPr id="8" name="5-Point Star 7"/>
          <p:cNvSpPr/>
          <p:nvPr/>
        </p:nvSpPr>
        <p:spPr>
          <a:xfrm>
            <a:off x="8686800" y="3442950"/>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6629400" y="4296648"/>
            <a:ext cx="2877430" cy="25928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5665716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smtClean="0"/>
              <a:t>TR Breadcrumbs </a:t>
            </a:r>
            <a:r>
              <a:rPr lang="en-US" sz="1800" dirty="0" smtClean="0"/>
              <a:t>(coming in 14.1 release!)</a:t>
            </a:r>
            <a:endParaRPr lang="en-US" dirty="0" smtClean="0"/>
          </a:p>
          <a:p>
            <a:r>
              <a:rPr lang="en-US" dirty="0" smtClean="0"/>
              <a:t>Enhanced Tools for Written Off Loans</a:t>
            </a:r>
          </a:p>
          <a:p>
            <a:r>
              <a:rPr lang="en-US" dirty="0" smtClean="0"/>
              <a:t>Automated Skip-Pay for Consumer Loans</a:t>
            </a:r>
          </a:p>
          <a:p>
            <a:r>
              <a:rPr lang="en-US" dirty="0" smtClean="0"/>
              <a:t>Associated Apps (Wisconsin/marital property)</a:t>
            </a:r>
          </a:p>
          <a:p>
            <a:r>
              <a:rPr lang="en-US" dirty="0" smtClean="0"/>
              <a:t>ANR Fee Caps</a:t>
            </a:r>
          </a:p>
          <a:p>
            <a:r>
              <a:rPr lang="en-US" dirty="0" smtClean="0"/>
              <a:t>Recurring A2A Transfers (“A2AFT”)</a:t>
            </a:r>
          </a:p>
          <a:p>
            <a:r>
              <a:rPr lang="en-US" dirty="0" smtClean="0"/>
              <a:t>Streamlining Escrow Analysis processing</a:t>
            </a:r>
          </a:p>
        </p:txBody>
      </p:sp>
      <p:sp>
        <p:nvSpPr>
          <p:cNvPr id="8" name="Content Placeholder 7"/>
          <p:cNvSpPr>
            <a:spLocks noGrp="1"/>
          </p:cNvSpPr>
          <p:nvPr>
            <p:ph sz="half" idx="2"/>
          </p:nvPr>
        </p:nvSpPr>
        <p:spPr/>
        <p:txBody>
          <a:bodyPr/>
          <a:lstStyle/>
          <a:p>
            <a:r>
              <a:rPr lang="en-US" dirty="0" smtClean="0"/>
              <a:t>ANR notices for Joint Owners</a:t>
            </a:r>
          </a:p>
          <a:p>
            <a:r>
              <a:rPr lang="en-US" dirty="0" smtClean="0"/>
              <a:t>Collection Notice Expansion</a:t>
            </a:r>
          </a:p>
          <a:p>
            <a:r>
              <a:rPr lang="en-US" dirty="0" smtClean="0"/>
              <a:t>GL Trial Balance by Date</a:t>
            </a:r>
          </a:p>
          <a:p>
            <a:r>
              <a:rPr lang="en-US" dirty="0" smtClean="0"/>
              <a:t>GLHIST tracking by employee ID </a:t>
            </a:r>
            <a:r>
              <a:rPr lang="en-US" dirty="0"/>
              <a:t>and workstation </a:t>
            </a:r>
            <a:r>
              <a:rPr lang="en-US" sz="1800" dirty="0"/>
              <a:t>(coming in 14.1 release!)</a:t>
            </a:r>
            <a:endParaRPr lang="en-US" dirty="0" smtClean="0"/>
          </a:p>
          <a:p>
            <a:r>
              <a:rPr lang="en-US" dirty="0" smtClean="0"/>
              <a:t>Enhancements to the GL Journal </a:t>
            </a:r>
            <a:r>
              <a:rPr lang="en-US" dirty="0"/>
              <a:t>Entry function </a:t>
            </a:r>
            <a:r>
              <a:rPr lang="en-US" sz="1800" dirty="0"/>
              <a:t>(coming in 14.1 release!)</a:t>
            </a:r>
            <a:endParaRPr lang="en-US" dirty="0" smtClean="0"/>
          </a:p>
          <a:p>
            <a:r>
              <a:rPr lang="en-US" dirty="0" smtClean="0"/>
              <a:t>Improvements to the Show All Codes window in the Lending Queue</a:t>
            </a:r>
          </a:p>
          <a:p>
            <a:pPr lvl="0"/>
            <a:endParaRPr lang="en-US" dirty="0" smtClean="0"/>
          </a:p>
          <a:p>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121</a:t>
            </a:fld>
            <a:endParaRPr lang="en-US"/>
          </a:p>
        </p:txBody>
      </p:sp>
      <p:sp>
        <p:nvSpPr>
          <p:cNvPr id="12" name="Text Placeholder 11"/>
          <p:cNvSpPr>
            <a:spLocks noGrp="1"/>
          </p:cNvSpPr>
          <p:nvPr>
            <p:ph type="body" sz="quarter" idx="13"/>
          </p:nvPr>
        </p:nvSpPr>
        <p:spPr>
          <a:xfrm>
            <a:off x="5105399" y="5867400"/>
            <a:ext cx="6400801" cy="685800"/>
          </a:xfrm>
        </p:spPr>
        <p:txBody>
          <a:bodyPr/>
          <a:lstStyle/>
          <a:p>
            <a:r>
              <a:rPr lang="en-US" dirty="0" smtClean="0"/>
              <a:t>Last year we wrote off over $151K in software development expenses for work already completed, in an effort to take a pause</a:t>
            </a:r>
          </a:p>
          <a:p>
            <a:r>
              <a:rPr lang="en-US" dirty="0" smtClean="0"/>
              <a:t>We’ll fire it all back up and get our ROI in the next few quarters</a:t>
            </a:r>
            <a:endParaRPr lang="en-US" dirty="0"/>
          </a:p>
        </p:txBody>
      </p:sp>
      <p:sp>
        <p:nvSpPr>
          <p:cNvPr id="11" name="Title 10"/>
          <p:cNvSpPr>
            <a:spLocks noGrp="1"/>
          </p:cNvSpPr>
          <p:nvPr>
            <p:ph type="title"/>
          </p:nvPr>
        </p:nvSpPr>
        <p:spPr/>
        <p:txBody>
          <a:bodyPr/>
          <a:lstStyle/>
          <a:p>
            <a:r>
              <a:rPr lang="en-US" dirty="0" smtClean="0"/>
              <a:t>Some of my favorite projects to get out the door</a:t>
            </a:r>
            <a:endParaRPr lang="en-US" dirty="0"/>
          </a:p>
        </p:txBody>
      </p:sp>
      <p:sp>
        <p:nvSpPr>
          <p:cNvPr id="13" name="Text Placeholder 12"/>
          <p:cNvSpPr>
            <a:spLocks noGrp="1"/>
          </p:cNvSpPr>
          <p:nvPr>
            <p:ph type="body" sz="quarter" idx="14"/>
          </p:nvPr>
        </p:nvSpPr>
        <p:spPr/>
        <p:txBody>
          <a:bodyPr/>
          <a:lstStyle/>
          <a:p>
            <a:r>
              <a:rPr lang="en-US" dirty="0" smtClean="0"/>
              <a:t>(projects you keep reminding me you’re waiting for)</a:t>
            </a:r>
            <a:endParaRPr lang="en-US" dirty="0"/>
          </a:p>
        </p:txBody>
      </p:sp>
    </p:spTree>
    <p:extLst>
      <p:ext uri="{BB962C8B-B14F-4D97-AF65-F5344CB8AC3E}">
        <p14:creationId xmlns:p14="http://schemas.microsoft.com/office/powerpoint/2010/main" val="86750272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4FDF46-4A52-4F2B-8DF0-BB4C40E65B4E}" type="slidenum">
              <a:rPr lang="en-US" smtClean="0"/>
              <a:pPr/>
              <a:t>122</a:t>
            </a:fld>
            <a:endParaRPr lang="en-US"/>
          </a:p>
        </p:txBody>
      </p:sp>
      <p:sp>
        <p:nvSpPr>
          <p:cNvPr id="5" name="Text Placeholder 4"/>
          <p:cNvSpPr>
            <a:spLocks noGrp="1"/>
          </p:cNvSpPr>
          <p:nvPr>
            <p:ph type="body" sz="quarter" idx="13"/>
          </p:nvPr>
        </p:nvSpPr>
        <p:spPr>
          <a:xfrm>
            <a:off x="8077200" y="5867400"/>
            <a:ext cx="3429001" cy="685800"/>
          </a:xfrm>
        </p:spPr>
        <p:txBody>
          <a:bodyPr/>
          <a:lstStyle/>
          <a:p>
            <a:r>
              <a:rPr lang="en-US" dirty="0" smtClean="0"/>
              <a:t>And that’s a good thing...the only way to adjust projects with today’s priorities is when someone pushes based on today’s priorities</a:t>
            </a:r>
            <a:endParaRPr lang="en-US" dirty="0"/>
          </a:p>
        </p:txBody>
      </p:sp>
      <p:sp>
        <p:nvSpPr>
          <p:cNvPr id="6" name="Title 5"/>
          <p:cNvSpPr>
            <a:spLocks noGrp="1"/>
          </p:cNvSpPr>
          <p:nvPr>
            <p:ph type="title"/>
          </p:nvPr>
        </p:nvSpPr>
        <p:spPr/>
        <p:txBody>
          <a:bodyPr/>
          <a:lstStyle/>
          <a:p>
            <a:r>
              <a:rPr lang="en-US" dirty="0" smtClean="0"/>
              <a:t>Track along with our team </a:t>
            </a:r>
            <a:endParaRPr lang="en-US" dirty="0"/>
          </a:p>
        </p:txBody>
      </p:sp>
      <p:sp>
        <p:nvSpPr>
          <p:cNvPr id="7" name="Text Placeholder 6"/>
          <p:cNvSpPr>
            <a:spLocks noGrp="1"/>
          </p:cNvSpPr>
          <p:nvPr>
            <p:ph type="body" sz="quarter" idx="14"/>
          </p:nvPr>
        </p:nvSpPr>
        <p:spPr/>
        <p:txBody>
          <a:bodyPr/>
          <a:lstStyle/>
          <a:p>
            <a:r>
              <a:rPr lang="en-US" dirty="0" smtClean="0"/>
              <a:t>The squeaky wheel principle is alive and well</a:t>
            </a:r>
            <a:endParaRPr lang="en-US"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18649"/>
          <a:stretch/>
        </p:blipFill>
        <p:spPr>
          <a:xfrm>
            <a:off x="3875809" y="1828800"/>
            <a:ext cx="3515591" cy="5257800"/>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346" y="1295400"/>
            <a:ext cx="4008329" cy="4876800"/>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4907" y="-152400"/>
            <a:ext cx="3642298" cy="5257800"/>
          </a:xfrm>
          <a:prstGeom prst="rect">
            <a:avLst/>
          </a:prstGeom>
          <a:ln>
            <a:noFill/>
          </a:ln>
          <a:effectLst>
            <a:outerShdw blurRad="190500" algn="tl" rotWithShape="0">
              <a:srgbClr val="000000">
                <a:alpha val="70000"/>
              </a:srgbClr>
            </a:outerShdw>
          </a:effectLst>
        </p:spPr>
      </p:pic>
      <p:sp>
        <p:nvSpPr>
          <p:cNvPr id="2" name="Rectangle 1"/>
          <p:cNvSpPr/>
          <p:nvPr/>
        </p:nvSpPr>
        <p:spPr>
          <a:xfrm>
            <a:off x="7162800" y="1519830"/>
            <a:ext cx="4825406"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dirty="0"/>
              <a:t>http://www.cuanswers.com/kitchen/feping.php</a:t>
            </a:r>
          </a:p>
        </p:txBody>
      </p:sp>
      <p:sp>
        <p:nvSpPr>
          <p:cNvPr id="11" name="Rectangle 10"/>
          <p:cNvSpPr/>
          <p:nvPr/>
        </p:nvSpPr>
        <p:spPr>
          <a:xfrm>
            <a:off x="1143000" y="4076700"/>
            <a:ext cx="5739806"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dirty="0"/>
              <a:t>http://www.cuanswers.com/client_release_planning.php</a:t>
            </a:r>
          </a:p>
        </p:txBody>
      </p:sp>
    </p:spTree>
    <p:extLst>
      <p:ext uri="{BB962C8B-B14F-4D97-AF65-F5344CB8AC3E}">
        <p14:creationId xmlns:p14="http://schemas.microsoft.com/office/powerpoint/2010/main" val="288463851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278981" y="176625"/>
            <a:ext cx="2819400" cy="4462511"/>
            <a:chOff x="5708930" y="1357410"/>
            <a:chExt cx="3570025" cy="565059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59640"/>
            <a:stretch/>
          </p:blipFill>
          <p:spPr>
            <a:xfrm>
              <a:off x="5709317" y="1357410"/>
              <a:ext cx="3569638" cy="1614390"/>
            </a:xfrm>
            <a:prstGeom prst="rect">
              <a:avLst/>
            </a:prstGeom>
            <a:ln>
              <a:solidFill>
                <a:schemeClr val="bg1">
                  <a:lumMod val="65000"/>
                </a:schemeClr>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8930" y="2971800"/>
              <a:ext cx="3570025" cy="4036200"/>
            </a:xfrm>
            <a:prstGeom prst="rect">
              <a:avLst/>
            </a:prstGeom>
          </p:spPr>
        </p:pic>
      </p:gr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36304">
            <a:off x="4885084" y="4226900"/>
            <a:ext cx="1838098" cy="236660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smtClean="0"/>
              <a:t>FEP is here!</a:t>
            </a:r>
            <a:endParaRPr lang="en-US" dirty="0"/>
          </a:p>
        </p:txBody>
      </p:sp>
      <p:sp>
        <p:nvSpPr>
          <p:cNvPr id="16" name="Content Placeholder 15"/>
          <p:cNvSpPr>
            <a:spLocks noGrp="1"/>
          </p:cNvSpPr>
          <p:nvPr>
            <p:ph idx="1"/>
          </p:nvPr>
        </p:nvSpPr>
        <p:spPr>
          <a:xfrm>
            <a:off x="609601" y="1676400"/>
            <a:ext cx="4038600" cy="4381500"/>
          </a:xfrm>
        </p:spPr>
        <p:txBody>
          <a:bodyPr/>
          <a:lstStyle/>
          <a:p>
            <a:r>
              <a:rPr lang="en-US" dirty="0" smtClean="0"/>
              <a:t>Get your teams ready </a:t>
            </a:r>
          </a:p>
          <a:p>
            <a:pPr lvl="1"/>
            <a:r>
              <a:rPr lang="en-US" dirty="0" smtClean="0"/>
              <a:t>Check out the steps on the Kitchen</a:t>
            </a:r>
          </a:p>
          <a:p>
            <a:pPr lvl="1"/>
            <a:r>
              <a:rPr lang="en-US" dirty="0" smtClean="0"/>
              <a:t>Find out your FEP go-live date</a:t>
            </a:r>
          </a:p>
          <a:p>
            <a:r>
              <a:rPr lang="en-US" dirty="0" smtClean="0"/>
              <a:t>Get your Queries ready</a:t>
            </a:r>
          </a:p>
          <a:p>
            <a:pPr lvl="1"/>
            <a:r>
              <a:rPr lang="en-US" dirty="0" smtClean="0"/>
              <a:t>Might be time for some housecleaning</a:t>
            </a:r>
          </a:p>
          <a:p>
            <a:r>
              <a:rPr lang="en-US" dirty="0" smtClean="0"/>
              <a:t>Get your vendors ready</a:t>
            </a:r>
          </a:p>
          <a:p>
            <a:pPr lvl="1"/>
            <a:r>
              <a:rPr lang="en-US" dirty="0" smtClean="0"/>
              <a:t>Heads-up to any vendors to which you send data</a:t>
            </a:r>
            <a:r>
              <a:rPr lang="en-US" dirty="0"/>
              <a:t> </a:t>
            </a:r>
            <a:r>
              <a:rPr lang="en-US" dirty="0" smtClean="0"/>
              <a:t>directly</a:t>
            </a:r>
          </a:p>
        </p:txBody>
      </p:sp>
      <p:sp>
        <p:nvSpPr>
          <p:cNvPr id="4" name="Slide Number Placeholder 3"/>
          <p:cNvSpPr>
            <a:spLocks noGrp="1"/>
          </p:cNvSpPr>
          <p:nvPr>
            <p:ph type="sldNum" sz="quarter" idx="12"/>
          </p:nvPr>
        </p:nvSpPr>
        <p:spPr/>
        <p:txBody>
          <a:bodyPr/>
          <a:lstStyle/>
          <a:p>
            <a:fld id="{E54FDF46-4A52-4F2B-8DF0-BB4C40E65B4E}" type="slidenum">
              <a:rPr lang="en-US" smtClean="0"/>
              <a:pPr/>
              <a:t>123</a:t>
            </a:fld>
            <a:endParaRPr lang="en-US"/>
          </a:p>
        </p:txBody>
      </p:sp>
      <p:sp>
        <p:nvSpPr>
          <p:cNvPr id="5" name="Text Placeholder 4"/>
          <p:cNvSpPr>
            <a:spLocks noGrp="1"/>
          </p:cNvSpPr>
          <p:nvPr>
            <p:ph type="body" sz="quarter" idx="13"/>
          </p:nvPr>
        </p:nvSpPr>
        <p:spPr>
          <a:xfrm>
            <a:off x="6858000" y="5867400"/>
            <a:ext cx="4648201" cy="685800"/>
          </a:xfrm>
        </p:spPr>
        <p:txBody>
          <a:bodyPr/>
          <a:lstStyle/>
          <a:p>
            <a:r>
              <a:rPr lang="en-US" dirty="0" smtClean="0"/>
              <a:t>Check </a:t>
            </a:r>
            <a:r>
              <a:rPr lang="en-US" dirty="0"/>
              <a:t>your email or </a:t>
            </a:r>
            <a:r>
              <a:rPr lang="en-US" dirty="0">
                <a:hlinkClick r:id="rId5"/>
              </a:rPr>
              <a:t>http://</a:t>
            </a:r>
            <a:r>
              <a:rPr lang="en-US" dirty="0" smtClean="0">
                <a:hlinkClick r:id="rId5"/>
              </a:rPr>
              <a:t>www.cuanswers.com/kitchen/feping.php</a:t>
            </a:r>
            <a:r>
              <a:rPr lang="en-US" dirty="0" smtClean="0"/>
              <a:t> for your credit union’s FEP implementation date!</a:t>
            </a:r>
            <a:endParaRPr lang="en-US" dirty="0"/>
          </a:p>
        </p:txBody>
      </p:sp>
      <p:sp>
        <p:nvSpPr>
          <p:cNvPr id="6" name="Text Placeholder 5"/>
          <p:cNvSpPr>
            <a:spLocks noGrp="1"/>
          </p:cNvSpPr>
          <p:nvPr>
            <p:ph type="body" sz="quarter" idx="14"/>
          </p:nvPr>
        </p:nvSpPr>
        <p:spPr/>
        <p:txBody>
          <a:bodyPr/>
          <a:lstStyle/>
          <a:p>
            <a:r>
              <a:rPr lang="en-US" dirty="0" smtClean="0"/>
              <a:t>Are your teams ready?</a:t>
            </a:r>
            <a:endParaRPr lang="en-US" dirty="0"/>
          </a:p>
        </p:txBody>
      </p:sp>
      <p:grpSp>
        <p:nvGrpSpPr>
          <p:cNvPr id="21" name="Group 20"/>
          <p:cNvGrpSpPr/>
          <p:nvPr/>
        </p:nvGrpSpPr>
        <p:grpSpPr>
          <a:xfrm>
            <a:off x="7810501" y="1143000"/>
            <a:ext cx="3848099" cy="4343400"/>
            <a:chOff x="7789026" y="1371600"/>
            <a:chExt cx="3848099" cy="4343400"/>
          </a:xfrm>
        </p:grpSpPr>
        <p:sp>
          <p:nvSpPr>
            <p:cNvPr id="20" name="Rectangle 19"/>
            <p:cNvSpPr/>
            <p:nvPr/>
          </p:nvSpPr>
          <p:spPr bwMode="auto">
            <a:xfrm>
              <a:off x="7789026" y="1371600"/>
              <a:ext cx="3848099" cy="4343400"/>
            </a:xfrm>
            <a:prstGeom prst="rect">
              <a:avLst/>
            </a:prstGeom>
            <a:solidFill>
              <a:schemeClr val="bg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10" name="Picture 9"/>
            <p:cNvPicPr>
              <a:picLocks noChangeAspect="1"/>
            </p:cNvPicPr>
            <p:nvPr/>
          </p:nvPicPr>
          <p:blipFill rotWithShape="1">
            <a:blip r:embed="rId6"/>
            <a:srcRect t="1" b="1628"/>
            <a:stretch/>
          </p:blipFill>
          <p:spPr>
            <a:xfrm>
              <a:off x="7901647" y="1524000"/>
              <a:ext cx="3622857" cy="4114800"/>
            </a:xfrm>
            <a:prstGeom prst="rect">
              <a:avLst/>
            </a:prstGeom>
          </p:spPr>
        </p:pic>
      </p:grpSp>
      <p:sp>
        <p:nvSpPr>
          <p:cNvPr id="12" name="TextBox 11"/>
          <p:cNvSpPr txBox="1"/>
          <p:nvPr/>
        </p:nvSpPr>
        <p:spPr>
          <a:xfrm>
            <a:off x="6688681" y="1220098"/>
            <a:ext cx="1828800" cy="890171"/>
          </a:xfrm>
          <a:prstGeom prst="cloudCallout">
            <a:avLst>
              <a:gd name="adj1" fmla="val 33988"/>
              <a:gd name="adj2" fmla="val 54549"/>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600" dirty="0" smtClean="0"/>
              <a:t>Sent to all CUs June 9</a:t>
            </a:r>
            <a:r>
              <a:rPr lang="en-US" sz="1600" baseline="30000" dirty="0" smtClean="0"/>
              <a:t>th</a:t>
            </a:r>
            <a:r>
              <a:rPr lang="en-US" sz="1600" dirty="0" smtClean="0"/>
              <a:t> </a:t>
            </a:r>
            <a:endParaRPr lang="en-US" sz="1600" dirty="0"/>
          </a:p>
        </p:txBody>
      </p:sp>
      <p:sp>
        <p:nvSpPr>
          <p:cNvPr id="13" name="TextBox 12"/>
          <p:cNvSpPr txBox="1"/>
          <p:nvPr/>
        </p:nvSpPr>
        <p:spPr>
          <a:xfrm>
            <a:off x="7617889" y="32813"/>
            <a:ext cx="1866901" cy="890171"/>
          </a:xfrm>
          <a:prstGeom prst="cloudCallout">
            <a:avLst>
              <a:gd name="adj1" fmla="val -46608"/>
              <a:gd name="adj2" fmla="val 52671"/>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600" dirty="0" smtClean="0"/>
              <a:t>Sent to all CUs May 9</a:t>
            </a:r>
            <a:r>
              <a:rPr lang="en-US" sz="1600" baseline="30000" dirty="0" smtClean="0"/>
              <a:t>th</a:t>
            </a:r>
            <a:r>
              <a:rPr lang="en-US" sz="1600" dirty="0" smtClean="0"/>
              <a:t> </a:t>
            </a:r>
            <a:endParaRPr lang="en-US" sz="1600" dirty="0"/>
          </a:p>
        </p:txBody>
      </p:sp>
      <p:sp>
        <p:nvSpPr>
          <p:cNvPr id="14" name="5-Point Star 13"/>
          <p:cNvSpPr/>
          <p:nvPr/>
        </p:nvSpPr>
        <p:spPr>
          <a:xfrm>
            <a:off x="4744917" y="5502843"/>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33203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Data Analytics and Big Data </a:t>
            </a:r>
            <a:br>
              <a:rPr lang="en-US" dirty="0" smtClean="0"/>
            </a:br>
            <a:r>
              <a:rPr lang="en-US" sz="3200" dirty="0" smtClean="0"/>
              <a:t>(Year 2)</a:t>
            </a:r>
            <a:endParaRPr lang="en-US" dirty="0"/>
          </a:p>
        </p:txBody>
      </p:sp>
      <p:sp>
        <p:nvSpPr>
          <p:cNvPr id="8" name="Subtitle 7"/>
          <p:cNvSpPr>
            <a:spLocks noGrp="1"/>
          </p:cNvSpPr>
          <p:nvPr>
            <p:ph type="body" sz="quarter" idx="10"/>
          </p:nvPr>
        </p:nvSpPr>
        <p:spPr/>
        <p:txBody>
          <a:bodyPr/>
          <a:lstStyle/>
          <a:p>
            <a:r>
              <a:rPr lang="en-US" dirty="0" smtClean="0">
                <a:solidFill>
                  <a:schemeClr val="bg2"/>
                </a:solidFill>
              </a:rPr>
              <a:t>Completing the File Expansion Project</a:t>
            </a:r>
          </a:p>
        </p:txBody>
      </p:sp>
      <p:sp>
        <p:nvSpPr>
          <p:cNvPr id="2" name="Text Placeholder 1"/>
          <p:cNvSpPr>
            <a:spLocks noGrp="1"/>
          </p:cNvSpPr>
          <p:nvPr>
            <p:ph type="body" sz="quarter" idx="11"/>
          </p:nvPr>
        </p:nvSpPr>
        <p:spPr/>
        <p:txBody>
          <a:bodyPr/>
          <a:lstStyle/>
          <a:p>
            <a:r>
              <a:rPr lang="en-US" dirty="0"/>
              <a:t>FEP Phase 2: Expanding Membership Data</a:t>
            </a:r>
          </a:p>
          <a:p>
            <a:endParaRPr lang="en-US" dirty="0"/>
          </a:p>
        </p:txBody>
      </p:sp>
      <p:sp>
        <p:nvSpPr>
          <p:cNvPr id="3" name="Text Placeholder 2"/>
          <p:cNvSpPr>
            <a:spLocks noGrp="1"/>
          </p:cNvSpPr>
          <p:nvPr>
            <p:ph type="body" sz="quarter" idx="12"/>
          </p:nvPr>
        </p:nvSpPr>
        <p:spPr/>
        <p:txBody>
          <a:bodyPr/>
          <a:lstStyle/>
          <a:p>
            <a:r>
              <a:rPr lang="en-US" dirty="0">
                <a:solidFill>
                  <a:schemeClr val="bg2"/>
                </a:solidFill>
              </a:rPr>
              <a:t>Data Mining, Data Analytics, and Data Exchanges</a:t>
            </a:r>
          </a:p>
          <a:p>
            <a:endParaRPr lang="en-US" dirty="0">
              <a:solidFill>
                <a:schemeClr val="bg2"/>
              </a:solidFill>
            </a:endParaRPr>
          </a:p>
        </p:txBody>
      </p:sp>
    </p:spTree>
    <p:extLst>
      <p:ext uri="{BB962C8B-B14F-4D97-AF65-F5344CB8AC3E}">
        <p14:creationId xmlns:p14="http://schemas.microsoft.com/office/powerpoint/2010/main" val="2261391987"/>
      </p:ext>
    </p:extLst>
  </p:cSld>
  <p:clrMapOvr>
    <a:masterClrMapping/>
  </p:clrMapOvr>
  <p:transition spd="slow">
    <p:push/>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Back to the future...in other words, here we go again!</a:t>
            </a:r>
            <a:endParaRPr lang="en-US" dirty="0"/>
          </a:p>
        </p:txBody>
      </p:sp>
      <p:sp>
        <p:nvSpPr>
          <p:cNvPr id="7" name="Content Placeholder 6"/>
          <p:cNvSpPr>
            <a:spLocks noGrp="1"/>
          </p:cNvSpPr>
          <p:nvPr>
            <p:ph idx="1"/>
          </p:nvPr>
        </p:nvSpPr>
        <p:spPr>
          <a:xfrm>
            <a:off x="609600" y="1676400"/>
            <a:ext cx="6858000" cy="4381500"/>
          </a:xfrm>
        </p:spPr>
        <p:txBody>
          <a:bodyPr/>
          <a:lstStyle/>
          <a:p>
            <a:r>
              <a:rPr lang="en-US" dirty="0" smtClean="0"/>
              <a:t>We’ve started a list of the no-brainers </a:t>
            </a:r>
            <a:r>
              <a:rPr lang="en-US" sz="1800" i="1" dirty="0" smtClean="0"/>
              <a:t>(larger name and address fields, more email addresses, different handling for phone numbers, etc.)</a:t>
            </a:r>
            <a:endParaRPr lang="en-US" i="1" dirty="0" smtClean="0"/>
          </a:p>
          <a:p>
            <a:r>
              <a:rPr lang="en-US" dirty="0" smtClean="0"/>
              <a:t>But what we really need to do is focus on the data that will create factories to do more with the people who </a:t>
            </a:r>
            <a:r>
              <a:rPr lang="en-US" i="1" dirty="0" smtClean="0"/>
              <a:t>might </a:t>
            </a:r>
            <a:r>
              <a:rPr lang="en-US" dirty="0" smtClean="0"/>
              <a:t>become our members... and even the people who might not</a:t>
            </a:r>
          </a:p>
          <a:p>
            <a:pPr lvl="1"/>
            <a:r>
              <a:rPr lang="en-US" dirty="0" smtClean="0"/>
              <a:t>What does CU*BASE need to process hints about opportunities more effectively?</a:t>
            </a:r>
          </a:p>
          <a:p>
            <a:pPr lvl="1"/>
            <a:r>
              <a:rPr lang="en-US" dirty="0" smtClean="0"/>
              <a:t>What does CU*BASE need to be an effective machine at crunching non-member data opportunity?</a:t>
            </a:r>
          </a:p>
          <a:p>
            <a:pPr lvl="1"/>
            <a:r>
              <a:rPr lang="en-US" dirty="0" smtClean="0"/>
              <a:t>What does CU*BASE need to be the premier source for everything about a person, or business, that is interested in being a contributor to your credit union?</a:t>
            </a:r>
            <a:endParaRPr lang="en-US" dirty="0"/>
          </a:p>
        </p:txBody>
      </p:sp>
      <p:sp>
        <p:nvSpPr>
          <p:cNvPr id="9" name="Text Placeholder 8"/>
          <p:cNvSpPr>
            <a:spLocks noGrp="1"/>
          </p:cNvSpPr>
          <p:nvPr>
            <p:ph type="body" sz="quarter" idx="14"/>
          </p:nvPr>
        </p:nvSpPr>
        <p:spPr/>
        <p:txBody>
          <a:bodyPr/>
          <a:lstStyle/>
          <a:p>
            <a:r>
              <a:rPr lang="en-US" dirty="0" smtClean="0"/>
              <a:t>Expanding personal data to drive opportunity</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0991" y="1676400"/>
            <a:ext cx="4017500" cy="4191000"/>
          </a:xfrm>
          <a:prstGeom prst="rect">
            <a:avLst/>
          </a:prstGeom>
          <a:ln>
            <a:solidFill>
              <a:schemeClr val="bg1">
                <a:lumMod val="50000"/>
              </a:schemeClr>
            </a:solidFill>
          </a:ln>
        </p:spPr>
      </p:pic>
      <p:sp>
        <p:nvSpPr>
          <p:cNvPr id="2" name="Slide Number Placeholder 1"/>
          <p:cNvSpPr>
            <a:spLocks noGrp="1"/>
          </p:cNvSpPr>
          <p:nvPr>
            <p:ph type="sldNum" sz="quarter" idx="12"/>
          </p:nvPr>
        </p:nvSpPr>
        <p:spPr/>
        <p:txBody>
          <a:bodyPr/>
          <a:lstStyle/>
          <a:p>
            <a:fld id="{E54FDF46-4A52-4F2B-8DF0-BB4C40E65B4E}" type="slidenum">
              <a:rPr lang="en-US" smtClean="0"/>
              <a:pPr/>
              <a:t>125</a:t>
            </a:fld>
            <a:endParaRPr lang="en-US"/>
          </a:p>
        </p:txBody>
      </p:sp>
    </p:spTree>
    <p:extLst>
      <p:ext uri="{BB962C8B-B14F-4D97-AF65-F5344CB8AC3E}">
        <p14:creationId xmlns:p14="http://schemas.microsoft.com/office/powerpoint/2010/main" val="2348517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 The year of setting the stage and launching </a:t>
            </a:r>
            <a:br>
              <a:rPr lang="en-US" dirty="0" smtClean="0"/>
            </a:br>
            <a:r>
              <a:rPr lang="en-US" dirty="0" smtClean="0"/>
              <a:t>the project</a:t>
            </a:r>
            <a:endParaRPr lang="en-US" dirty="0"/>
          </a:p>
        </p:txBody>
      </p:sp>
      <p:sp>
        <p:nvSpPr>
          <p:cNvPr id="3" name="Content Placeholder 2"/>
          <p:cNvSpPr>
            <a:spLocks noGrp="1"/>
          </p:cNvSpPr>
          <p:nvPr>
            <p:ph idx="1"/>
          </p:nvPr>
        </p:nvSpPr>
        <p:spPr/>
        <p:txBody>
          <a:bodyPr/>
          <a:lstStyle/>
          <a:p>
            <a:r>
              <a:rPr lang="en-US" dirty="0" smtClean="0"/>
              <a:t>CEO Strategies in November 2014 will be the first look at a draft of our membership data expansion project </a:t>
            </a:r>
          </a:p>
          <a:p>
            <a:pPr lvl="1"/>
            <a:r>
              <a:rPr lang="en-US" dirty="0" smtClean="0"/>
              <a:t>By the way, MDE isn’t exactly rolling off the tongue – got an idea for a “FEP”-worthy nickname for this second phase?</a:t>
            </a:r>
          </a:p>
          <a:p>
            <a:r>
              <a:rPr lang="en-US" dirty="0" smtClean="0"/>
              <a:t>2015 Leadership Conference will be a early look at some prototypes and a stake-in-the-ground commitment to this database investment</a:t>
            </a:r>
          </a:p>
          <a:p>
            <a:pPr lvl="1"/>
            <a:r>
              <a:rPr lang="en-US" dirty="0" smtClean="0"/>
              <a:t>We’ll review the results of our February Data Investment Symposium</a:t>
            </a:r>
          </a:p>
          <a:p>
            <a:pPr lvl="1"/>
            <a:r>
              <a:rPr lang="en-US" dirty="0" smtClean="0"/>
              <a:t>We’ll review the </a:t>
            </a:r>
            <a:r>
              <a:rPr lang="en-US" dirty="0"/>
              <a:t>existing </a:t>
            </a:r>
            <a:r>
              <a:rPr lang="en-US" dirty="0" smtClean="0"/>
              <a:t>basic file expansion goals</a:t>
            </a:r>
          </a:p>
          <a:p>
            <a:pPr lvl="1"/>
            <a:r>
              <a:rPr lang="en-US" dirty="0" smtClean="0"/>
              <a:t>We’ll introduce some new files and how they will expand opportunity</a:t>
            </a:r>
          </a:p>
          <a:p>
            <a:pPr lvl="1"/>
            <a:r>
              <a:rPr lang="en-US" dirty="0" smtClean="0"/>
              <a:t>We’ll introduce some new tools and even vendor allies that can help capture the imagination of members</a:t>
            </a:r>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126</a:t>
            </a:fld>
            <a:endParaRPr lang="en-US"/>
          </a:p>
        </p:txBody>
      </p:sp>
      <p:sp>
        <p:nvSpPr>
          <p:cNvPr id="5" name="Text Placeholder 4"/>
          <p:cNvSpPr>
            <a:spLocks noGrp="1"/>
          </p:cNvSpPr>
          <p:nvPr>
            <p:ph type="body" sz="quarter" idx="13"/>
          </p:nvPr>
        </p:nvSpPr>
        <p:spPr>
          <a:xfrm>
            <a:off x="3886200" y="5867400"/>
            <a:ext cx="7620001" cy="685800"/>
          </a:xfrm>
        </p:spPr>
        <p:txBody>
          <a:bodyPr/>
          <a:lstStyle/>
          <a:p>
            <a:r>
              <a:rPr lang="en-US" dirty="0" smtClean="0"/>
              <a:t>From there, we’ll grind it out just like we did with FEP/ING</a:t>
            </a:r>
          </a:p>
          <a:p>
            <a:r>
              <a:rPr lang="en-US" dirty="0" smtClean="0"/>
              <a:t>But there will be a new target: </a:t>
            </a:r>
            <a:br>
              <a:rPr lang="en-US" dirty="0" smtClean="0"/>
            </a:br>
            <a:r>
              <a:rPr lang="en-US" dirty="0" smtClean="0"/>
              <a:t>How would Internet retailers look at the data they need to be successful?</a:t>
            </a:r>
            <a:endParaRPr lang="en-US" dirty="0"/>
          </a:p>
        </p:txBody>
      </p:sp>
    </p:spTree>
    <p:extLst>
      <p:ext uri="{BB962C8B-B14F-4D97-AF65-F5344CB8AC3E}">
        <p14:creationId xmlns:p14="http://schemas.microsoft.com/office/powerpoint/2010/main" val="285054471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Data Analytics and Big Data </a:t>
            </a:r>
            <a:br>
              <a:rPr lang="en-US" dirty="0" smtClean="0"/>
            </a:br>
            <a:r>
              <a:rPr lang="en-US" sz="3200" dirty="0" smtClean="0"/>
              <a:t>(Year 2)</a:t>
            </a:r>
            <a:endParaRPr lang="en-US" dirty="0"/>
          </a:p>
        </p:txBody>
      </p:sp>
      <p:sp>
        <p:nvSpPr>
          <p:cNvPr id="8" name="Subtitle 7"/>
          <p:cNvSpPr>
            <a:spLocks noGrp="1"/>
          </p:cNvSpPr>
          <p:nvPr>
            <p:ph type="body" sz="quarter" idx="10"/>
          </p:nvPr>
        </p:nvSpPr>
        <p:spPr/>
        <p:txBody>
          <a:bodyPr/>
          <a:lstStyle/>
          <a:p>
            <a:r>
              <a:rPr lang="en-US" dirty="0" smtClean="0">
                <a:solidFill>
                  <a:schemeClr val="bg2"/>
                </a:solidFill>
              </a:rPr>
              <a:t>Completing the File Expansion Project</a:t>
            </a:r>
          </a:p>
        </p:txBody>
      </p:sp>
      <p:sp>
        <p:nvSpPr>
          <p:cNvPr id="2" name="Text Placeholder 1"/>
          <p:cNvSpPr>
            <a:spLocks noGrp="1"/>
          </p:cNvSpPr>
          <p:nvPr>
            <p:ph type="body" sz="quarter" idx="11"/>
          </p:nvPr>
        </p:nvSpPr>
        <p:spPr/>
        <p:txBody>
          <a:bodyPr/>
          <a:lstStyle/>
          <a:p>
            <a:r>
              <a:rPr lang="en-US" dirty="0">
                <a:solidFill>
                  <a:schemeClr val="bg2"/>
                </a:solidFill>
              </a:rPr>
              <a:t>FEP Phase 2: Expanding Membership Data</a:t>
            </a:r>
          </a:p>
          <a:p>
            <a:endParaRPr lang="en-US" dirty="0">
              <a:solidFill>
                <a:schemeClr val="bg2"/>
              </a:solidFill>
            </a:endParaRPr>
          </a:p>
        </p:txBody>
      </p:sp>
      <p:sp>
        <p:nvSpPr>
          <p:cNvPr id="3" name="Text Placeholder 2"/>
          <p:cNvSpPr>
            <a:spLocks noGrp="1"/>
          </p:cNvSpPr>
          <p:nvPr>
            <p:ph type="body" sz="quarter" idx="12"/>
          </p:nvPr>
        </p:nvSpPr>
        <p:spPr/>
        <p:txBody>
          <a:bodyPr/>
          <a:lstStyle/>
          <a:p>
            <a:r>
              <a:rPr lang="en-US" dirty="0"/>
              <a:t>Data Mining, Data Analytics, and Data Exchanges</a:t>
            </a:r>
          </a:p>
          <a:p>
            <a:endParaRPr lang="en-US" dirty="0"/>
          </a:p>
        </p:txBody>
      </p:sp>
      <p:sp>
        <p:nvSpPr>
          <p:cNvPr id="4" name="Slide Number Placeholder 3"/>
          <p:cNvSpPr>
            <a:spLocks noGrp="1"/>
          </p:cNvSpPr>
          <p:nvPr>
            <p:ph type="sldNum" sz="quarter" idx="4294967295"/>
          </p:nvPr>
        </p:nvSpPr>
        <p:spPr>
          <a:xfrm>
            <a:off x="0" y="6248400"/>
            <a:ext cx="1239838" cy="457200"/>
          </a:xfrm>
        </p:spPr>
        <p:txBody>
          <a:bodyPr/>
          <a:lstStyle/>
          <a:p>
            <a:fld id="{E54FDF46-4A52-4F2B-8DF0-BB4C40E65B4E}" type="slidenum">
              <a:rPr lang="en-US" smtClean="0"/>
              <a:pPr/>
              <a:t>127</a:t>
            </a:fld>
            <a:endParaRPr lang="en-US"/>
          </a:p>
        </p:txBody>
      </p:sp>
    </p:spTree>
    <p:extLst>
      <p:ext uri="{BB962C8B-B14F-4D97-AF65-F5344CB8AC3E}">
        <p14:creationId xmlns:p14="http://schemas.microsoft.com/office/powerpoint/2010/main" val="3854766563"/>
      </p:ext>
    </p:extLst>
  </p:cSld>
  <p:clrMapOvr>
    <a:masterClrMapping/>
  </p:clrMapOvr>
  <p:transition spd="slow">
    <p:push/>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4FDF46-4A52-4F2B-8DF0-BB4C40E65B4E}" type="slidenum">
              <a:rPr lang="en-US" smtClean="0"/>
              <a:pPr/>
              <a:t>128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385"/>
            <a:ext cx="9877322" cy="7755459"/>
          </a:xfrm>
          <a:prstGeom prst="rect">
            <a:avLst/>
          </a:prstGeom>
        </p:spPr>
      </p:pic>
    </p:spTree>
    <p:extLst>
      <p:ext uri="{BB962C8B-B14F-4D97-AF65-F5344CB8AC3E}">
        <p14:creationId xmlns:p14="http://schemas.microsoft.com/office/powerpoint/2010/main" val="410332957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Transforming the way we think about data</a:t>
            </a:r>
            <a:endParaRPr lang="en-US" dirty="0"/>
          </a:p>
        </p:txBody>
      </p:sp>
      <p:sp>
        <p:nvSpPr>
          <p:cNvPr id="2" name="Slide Number Placeholder 1"/>
          <p:cNvSpPr>
            <a:spLocks noGrp="1"/>
          </p:cNvSpPr>
          <p:nvPr>
            <p:ph type="sldNum" sz="quarter" idx="12"/>
          </p:nvPr>
        </p:nvSpPr>
        <p:spPr/>
        <p:txBody>
          <a:bodyPr/>
          <a:lstStyle/>
          <a:p>
            <a:fld id="{E54FDF46-4A52-4F2B-8DF0-BB4C40E65B4E}" type="slidenum">
              <a:rPr lang="en-US" smtClean="0"/>
              <a:pPr/>
              <a:t>129</a:t>
            </a:fld>
            <a:endParaRPr lang="en-US" dirty="0"/>
          </a:p>
        </p:txBody>
      </p:sp>
      <p:sp>
        <p:nvSpPr>
          <p:cNvPr id="5" name="Text Placeholder 4"/>
          <p:cNvSpPr>
            <a:spLocks noGrp="1"/>
          </p:cNvSpPr>
          <p:nvPr>
            <p:ph type="body" sz="quarter" idx="13"/>
          </p:nvPr>
        </p:nvSpPr>
        <p:spPr>
          <a:xfrm>
            <a:off x="6934202" y="5867400"/>
            <a:ext cx="4572000" cy="685800"/>
          </a:xfrm>
        </p:spPr>
        <p:txBody>
          <a:bodyPr/>
          <a:lstStyle/>
          <a:p>
            <a:r>
              <a:rPr lang="en-US" dirty="0" smtClean="0"/>
              <a:t>An advantage based on the cost of data, </a:t>
            </a:r>
            <a:br>
              <a:rPr lang="en-US" dirty="0" smtClean="0"/>
            </a:br>
            <a:r>
              <a:rPr lang="en-US" dirty="0" smtClean="0"/>
              <a:t>how data makes us different, how we’ll </a:t>
            </a:r>
            <a:br>
              <a:rPr lang="en-US" dirty="0" smtClean="0"/>
            </a:br>
            <a:r>
              <a:rPr lang="en-US" dirty="0" smtClean="0"/>
              <a:t>innovate from data, and how all of our operations will be more effective</a:t>
            </a:r>
          </a:p>
          <a:p>
            <a:r>
              <a:rPr lang="en-US" dirty="0" smtClean="0"/>
              <a:t>What if we could get started on January 1, 2015?</a:t>
            </a:r>
            <a:endParaRPr lang="en-US" dirty="0"/>
          </a:p>
        </p:txBody>
      </p:sp>
      <p:sp>
        <p:nvSpPr>
          <p:cNvPr id="6" name="Text Placeholder 5"/>
          <p:cNvSpPr>
            <a:spLocks noGrp="1"/>
          </p:cNvSpPr>
          <p:nvPr>
            <p:ph type="body" sz="quarter" idx="14"/>
          </p:nvPr>
        </p:nvSpPr>
        <p:spPr/>
        <p:txBody>
          <a:bodyPr/>
          <a:lstStyle/>
          <a:p>
            <a:r>
              <a:rPr lang="en-US" dirty="0" smtClean="0"/>
              <a:t>Could we change the way you lead before 6:30 a.m. every day?</a:t>
            </a:r>
            <a:endParaRPr lang="en-US" dirty="0"/>
          </a:p>
        </p:txBody>
      </p:sp>
      <p:sp>
        <p:nvSpPr>
          <p:cNvPr id="8" name="Content Placeholder 7"/>
          <p:cNvSpPr>
            <a:spLocks noGrp="1"/>
          </p:cNvSpPr>
          <p:nvPr>
            <p:ph idx="1"/>
          </p:nvPr>
        </p:nvSpPr>
        <p:spPr>
          <a:xfrm>
            <a:off x="609600" y="1676400"/>
            <a:ext cx="5943600" cy="4381500"/>
          </a:xfrm>
        </p:spPr>
        <p:txBody>
          <a:bodyPr/>
          <a:lstStyle/>
          <a:p>
            <a:pPr marL="0" indent="0">
              <a:buNone/>
            </a:pPr>
            <a:r>
              <a:rPr lang="en-US" dirty="0" smtClean="0"/>
              <a:t>What if...?</a:t>
            </a:r>
          </a:p>
          <a:p>
            <a:r>
              <a:rPr lang="en-US" dirty="0" smtClean="0"/>
              <a:t>...you could have an intimate relationship with your data every day?</a:t>
            </a:r>
          </a:p>
          <a:p>
            <a:r>
              <a:rPr lang="en-US" dirty="0" smtClean="0"/>
              <a:t>...you could share it with whomever you wanted, every day?</a:t>
            </a:r>
          </a:p>
          <a:p>
            <a:r>
              <a:rPr lang="en-US" dirty="0" smtClean="0"/>
              <a:t>...we trended that data and made those graphs available no matter where you were?</a:t>
            </a:r>
          </a:p>
          <a:p>
            <a:r>
              <a:rPr lang="en-US" dirty="0" smtClean="0"/>
              <a:t>...we worked together and changed the competitive landscape for an industry and how they thought about data?</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1" y="1802867"/>
            <a:ext cx="4572000" cy="2857500"/>
          </a:xfrm>
          <a:prstGeom prst="rect">
            <a:avLst/>
          </a:prstGeom>
        </p:spPr>
      </p:pic>
    </p:spTree>
    <p:extLst>
      <p:ext uri="{BB962C8B-B14F-4D97-AF65-F5344CB8AC3E}">
        <p14:creationId xmlns:p14="http://schemas.microsoft.com/office/powerpoint/2010/main" val="35029123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Walking in the Members’ Shoes</a:t>
            </a:r>
            <a:endParaRPr lang="en-US" dirty="0"/>
          </a:p>
        </p:txBody>
      </p:sp>
      <p:sp>
        <p:nvSpPr>
          <p:cNvPr id="8" name="Subtitle 7"/>
          <p:cNvSpPr>
            <a:spLocks noGrp="1"/>
          </p:cNvSpPr>
          <p:nvPr>
            <p:ph type="subTitle" idx="1"/>
          </p:nvPr>
        </p:nvSpPr>
        <p:spPr/>
        <p:txBody>
          <a:bodyPr/>
          <a:lstStyle/>
          <a:p>
            <a:r>
              <a:rPr lang="en-US" dirty="0" smtClean="0"/>
              <a:t>Why a cliché might change everything about the way we think about business...and it might start with the way you think about being a member of your own credit union</a:t>
            </a:r>
          </a:p>
          <a:p>
            <a:endParaRPr lang="en-US" dirty="0"/>
          </a:p>
          <a:p>
            <a:r>
              <a:rPr lang="en-US" dirty="0" smtClean="0"/>
              <a:t>Do you design for a member’s experience...or for your staff, your auditor, or the expectations of yesterday’s ideal?</a:t>
            </a:r>
            <a:endParaRPr lang="en-US" dirty="0"/>
          </a:p>
        </p:txBody>
      </p:sp>
      <p:sp>
        <p:nvSpPr>
          <p:cNvPr id="4" name="Slide Number Placeholder 3"/>
          <p:cNvSpPr>
            <a:spLocks noGrp="1"/>
          </p:cNvSpPr>
          <p:nvPr>
            <p:ph type="sldNum" sz="quarter" idx="4294967295"/>
          </p:nvPr>
        </p:nvSpPr>
        <p:spPr>
          <a:xfrm>
            <a:off x="0" y="6248400"/>
            <a:ext cx="1239838" cy="457200"/>
          </a:xfrm>
        </p:spPr>
        <p:txBody>
          <a:bodyPr/>
          <a:lstStyle/>
          <a:p>
            <a:fld id="{E54FDF46-4A52-4F2B-8DF0-BB4C40E65B4E}" type="slidenum">
              <a:rPr lang="en-US" smtClean="0"/>
              <a:pPr/>
              <a:t>13</a:t>
            </a:fld>
            <a:endParaRPr lang="en-US"/>
          </a:p>
        </p:txBody>
      </p:sp>
    </p:spTree>
    <p:extLst>
      <p:ext uri="{BB962C8B-B14F-4D97-AF65-F5344CB8AC3E}">
        <p14:creationId xmlns:p14="http://schemas.microsoft.com/office/powerpoint/2010/main" val="1130757603"/>
      </p:ext>
    </p:extLst>
  </p:cSld>
  <p:clrMapOvr>
    <a:masterClrMapping/>
  </p:clrMapOvr>
  <p:transition spd="slow">
    <p:cover dir="ld"/>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4FDF46-4A52-4F2B-8DF0-BB4C40E65B4E}" type="slidenum">
              <a:rPr lang="en-US" smtClean="0"/>
              <a:pPr/>
              <a:t>130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385"/>
            <a:ext cx="9877322" cy="7755459"/>
          </a:xfrm>
          <a:prstGeom prst="rect">
            <a:avLst/>
          </a:prstGeom>
        </p:spPr>
      </p:pic>
      <p:sp>
        <p:nvSpPr>
          <p:cNvPr id="4" name="Explosion 1 3"/>
          <p:cNvSpPr/>
          <p:nvPr/>
        </p:nvSpPr>
        <p:spPr bwMode="auto">
          <a:xfrm>
            <a:off x="4191000" y="-685800"/>
            <a:ext cx="8534400" cy="8534400"/>
          </a:xfrm>
          <a:prstGeom prst="irregularSeal1">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t>CU*Answers announces the first </a:t>
            </a:r>
            <a:br>
              <a:rPr lang="en-US" dirty="0" smtClean="0"/>
            </a:br>
            <a:r>
              <a:rPr lang="en-US" dirty="0" smtClean="0"/>
              <a:t>data warehouse in its 40-year history</a:t>
            </a:r>
          </a:p>
          <a:p>
            <a:pPr marL="0" marR="0" indent="0" algn="ctr" defTabSz="914400" rtl="0" eaLnBrk="0" fontAlgn="base" latinLnBrk="0" hangingPunct="0">
              <a:lnSpc>
                <a:spcPct val="100000"/>
              </a:lnSpc>
              <a:spcBef>
                <a:spcPct val="0"/>
              </a:spcBef>
              <a:spcAft>
                <a:spcPct val="0"/>
              </a:spcAft>
              <a:buClrTx/>
              <a:buSzTx/>
              <a:buFontTx/>
              <a:buNone/>
              <a:tabLst/>
            </a:pPr>
            <a:endParaRPr lang="en-US" dirty="0"/>
          </a:p>
          <a:p>
            <a:pPr marL="0" marR="0" indent="0" algn="ctr" defTabSz="914400" rtl="0" eaLnBrk="0" fontAlgn="base" latinLnBrk="0" hangingPunct="0">
              <a:lnSpc>
                <a:spcPct val="100000"/>
              </a:lnSpc>
              <a:spcBef>
                <a:spcPct val="0"/>
              </a:spcBef>
              <a:spcAft>
                <a:spcPct val="0"/>
              </a:spcAft>
              <a:buClrTx/>
              <a:buSzTx/>
              <a:buFontTx/>
              <a:buNone/>
              <a:tabLst/>
            </a:pPr>
            <a:r>
              <a:rPr lang="en-US" sz="2800" dirty="0" err="1" smtClean="0">
                <a:latin typeface="+mj-lt"/>
              </a:rPr>
              <a:t>MyCUToday</a:t>
            </a:r>
            <a:endParaRPr lang="en-US" sz="2800" dirty="0" smtClean="0">
              <a:latin typeface="+mj-lt"/>
            </a:endParaRPr>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t>A warehouse that lives in the Intel server environment and is updated every single day in the CU*BASE processing cycle</a:t>
            </a:r>
          </a:p>
          <a:p>
            <a:pPr marL="0" marR="0" indent="0" algn="ctr" defTabSz="914400" rtl="0" eaLnBrk="0" fontAlgn="base" latinLnBrk="0" hangingPunct="0">
              <a:lnSpc>
                <a:spcPct val="100000"/>
              </a:lnSpc>
              <a:spcBef>
                <a:spcPct val="0"/>
              </a:spcBef>
              <a:spcAft>
                <a:spcPct val="0"/>
              </a:spcAft>
              <a:buClrTx/>
              <a:buSzTx/>
              <a:buFontTx/>
              <a:buNone/>
              <a:tabLst/>
            </a:pPr>
            <a:endParaRPr lang="en-US" dirty="0"/>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t>A warehouse stripped of personal data and full of the performance data you can share </a:t>
            </a:r>
            <a:br>
              <a:rPr lang="en-US" dirty="0" smtClean="0"/>
            </a:br>
            <a:r>
              <a:rPr lang="en-US" dirty="0" smtClean="0"/>
              <a:t>with the world</a:t>
            </a:r>
            <a:endParaRPr lang="en-US" dirty="0"/>
          </a:p>
        </p:txBody>
      </p:sp>
    </p:spTree>
    <p:extLst>
      <p:ext uri="{BB962C8B-B14F-4D97-AF65-F5344CB8AC3E}">
        <p14:creationId xmlns:p14="http://schemas.microsoft.com/office/powerpoint/2010/main" val="336403189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4FDF46-4A52-4F2B-8DF0-BB4C40E65B4E}" type="slidenum">
              <a:rPr lang="en-US" smtClean="0"/>
              <a:pPr/>
              <a:t>131</a:t>
            </a:fld>
            <a:endParaRPr lang="en-US" dirty="0"/>
          </a:p>
        </p:txBody>
      </p:sp>
      <p:pic>
        <p:nvPicPr>
          <p:cNvPr id="3" name="Picture Placeholder 5"/>
          <p:cNvPicPr>
            <a:picLocks noChangeAspect="1"/>
          </p:cNvPicPr>
          <p:nvPr/>
        </p:nvPicPr>
        <p:blipFill rotWithShape="1">
          <a:blip r:embed="rId2">
            <a:extLst>
              <a:ext uri="{28A0092B-C50C-407E-A947-70E740481C1C}">
                <a14:useLocalDpi xmlns:a14="http://schemas.microsoft.com/office/drawing/2010/main" val="0"/>
              </a:ext>
            </a:extLst>
          </a:blip>
          <a:srcRect t="10526" b="10526"/>
          <a:stretch/>
        </p:blipFill>
        <p:spPr>
          <a:xfrm>
            <a:off x="457200" y="381000"/>
            <a:ext cx="5588000" cy="6176260"/>
          </a:xfrm>
          <a:prstGeom prst="rect">
            <a:avLst/>
          </a:prstGeom>
          <a:ln>
            <a:noFill/>
          </a:ln>
          <a:effectLst>
            <a:outerShdw blurRad="190500" algn="tl" rotWithShape="0">
              <a:srgbClr val="000000">
                <a:alpha val="70000"/>
              </a:srgbClr>
            </a:outerShdw>
          </a:effectLst>
        </p:spPr>
      </p:pic>
      <p:pic>
        <p:nvPicPr>
          <p:cNvPr id="4" name="Picture Placeholder 5"/>
          <p:cNvPicPr>
            <a:picLocks noChangeAspect="1"/>
          </p:cNvPicPr>
          <p:nvPr/>
        </p:nvPicPr>
        <p:blipFill rotWithShape="1">
          <a:blip r:embed="rId3">
            <a:extLst>
              <a:ext uri="{28A0092B-C50C-407E-A947-70E740481C1C}">
                <a14:useLocalDpi xmlns:a14="http://schemas.microsoft.com/office/drawing/2010/main" val="0"/>
              </a:ext>
            </a:extLst>
          </a:blip>
          <a:srcRect t="10526" b="10526"/>
          <a:stretch/>
        </p:blipFill>
        <p:spPr>
          <a:xfrm>
            <a:off x="6338455" y="381000"/>
            <a:ext cx="5588000" cy="61762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1148315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4FDF46-4A52-4F2B-8DF0-BB4C40E65B4E}" type="slidenum">
              <a:rPr lang="en-US" smtClean="0"/>
              <a:pPr/>
              <a:t>132</a:t>
            </a:fld>
            <a:endParaRPr lang="en-US"/>
          </a:p>
        </p:txBody>
      </p:sp>
      <p:pic>
        <p:nvPicPr>
          <p:cNvPr id="8" name="Picture Placeholder 8"/>
          <p:cNvPicPr>
            <a:picLocks noChangeAspect="1"/>
          </p:cNvPicPr>
          <p:nvPr/>
        </p:nvPicPr>
        <p:blipFill rotWithShape="1">
          <a:blip r:embed="rId2">
            <a:extLst>
              <a:ext uri="{28A0092B-C50C-407E-A947-70E740481C1C}">
                <a14:useLocalDpi xmlns:a14="http://schemas.microsoft.com/office/drawing/2010/main" val="0"/>
              </a:ext>
            </a:extLst>
          </a:blip>
          <a:srcRect t="10526" b="10526"/>
          <a:stretch/>
        </p:blipFill>
        <p:spPr>
          <a:xfrm>
            <a:off x="457200" y="382385"/>
            <a:ext cx="5461000" cy="6035890"/>
          </a:xfrm>
          <a:prstGeom prst="rect">
            <a:avLst/>
          </a:prstGeom>
          <a:ln>
            <a:noFill/>
          </a:ln>
          <a:effectLst>
            <a:outerShdw blurRad="190500" algn="tl" rotWithShape="0">
              <a:srgbClr val="000000">
                <a:alpha val="70000"/>
              </a:srgbClr>
            </a:outerShdw>
          </a:effectLst>
        </p:spPr>
      </p:pic>
      <p:pic>
        <p:nvPicPr>
          <p:cNvPr id="9" name="Picture Placeholder 5"/>
          <p:cNvPicPr>
            <a:picLocks noChangeAspect="1"/>
          </p:cNvPicPr>
          <p:nvPr/>
        </p:nvPicPr>
        <p:blipFill rotWithShape="1">
          <a:blip r:embed="rId3">
            <a:extLst>
              <a:ext uri="{28A0092B-C50C-407E-A947-70E740481C1C}">
                <a14:useLocalDpi xmlns:a14="http://schemas.microsoft.com/office/drawing/2010/main" val="0"/>
              </a:ext>
            </a:extLst>
          </a:blip>
          <a:srcRect t="10526" b="10526"/>
          <a:stretch/>
        </p:blipFill>
        <p:spPr>
          <a:xfrm>
            <a:off x="6324600" y="381000"/>
            <a:ext cx="5461000" cy="6035890"/>
          </a:xfrm>
          <a:prstGeom prst="rect">
            <a:avLst/>
          </a:prstGeom>
          <a:ln>
            <a:noFill/>
          </a:ln>
          <a:effectLst>
            <a:outerShdw blurRad="190500" algn="tl" rotWithShape="0">
              <a:srgbClr val="000000">
                <a:alpha val="70000"/>
              </a:srgbClr>
            </a:outerShdw>
          </a:effectLst>
        </p:spPr>
      </p:pic>
      <p:sp>
        <p:nvSpPr>
          <p:cNvPr id="10" name="Rounded Rectangle 9"/>
          <p:cNvSpPr/>
          <p:nvPr/>
        </p:nvSpPr>
        <p:spPr bwMode="auto">
          <a:xfrm>
            <a:off x="4368800" y="193713"/>
            <a:ext cx="1752600" cy="374571"/>
          </a:xfrm>
          <a:prstGeom prst="round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t>Not logged in</a:t>
            </a:r>
          </a:p>
        </p:txBody>
      </p:sp>
      <p:sp>
        <p:nvSpPr>
          <p:cNvPr id="11" name="Rounded Rectangle 10"/>
          <p:cNvSpPr/>
          <p:nvPr/>
        </p:nvSpPr>
        <p:spPr bwMode="auto">
          <a:xfrm>
            <a:off x="10186785" y="193714"/>
            <a:ext cx="1752600" cy="374571"/>
          </a:xfrm>
          <a:prstGeom prst="round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t>Logged </a:t>
            </a:r>
            <a:r>
              <a:rPr lang="en-US" sz="1600" dirty="0"/>
              <a:t>in</a:t>
            </a:r>
          </a:p>
        </p:txBody>
      </p:sp>
    </p:spTree>
    <p:extLst>
      <p:ext uri="{BB962C8B-B14F-4D97-AF65-F5344CB8AC3E}">
        <p14:creationId xmlns:p14="http://schemas.microsoft.com/office/powerpoint/2010/main" val="364666859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4FDF46-4A52-4F2B-8DF0-BB4C40E65B4E}" type="slidenum">
              <a:rPr lang="en-US" smtClean="0"/>
              <a:pPr/>
              <a:t>133</a:t>
            </a:fld>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686" b="26955"/>
          <a:stretch/>
        </p:blipFill>
        <p:spPr>
          <a:xfrm>
            <a:off x="457200" y="228601"/>
            <a:ext cx="5181600" cy="6568510"/>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9757" b="-1"/>
          <a:stretch/>
        </p:blipFill>
        <p:spPr>
          <a:xfrm>
            <a:off x="6324600" y="381000"/>
            <a:ext cx="5181600" cy="43795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0784637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Grasp at the speed of light</a:t>
            </a:r>
            <a:endParaRPr lang="en-US" dirty="0"/>
          </a:p>
        </p:txBody>
      </p:sp>
      <p:sp>
        <p:nvSpPr>
          <p:cNvPr id="3" name="Content Placeholder 2"/>
          <p:cNvSpPr>
            <a:spLocks noGrp="1"/>
          </p:cNvSpPr>
          <p:nvPr>
            <p:ph idx="1"/>
          </p:nvPr>
        </p:nvSpPr>
        <p:spPr/>
        <p:txBody>
          <a:bodyPr/>
          <a:lstStyle/>
          <a:p>
            <a:r>
              <a:rPr lang="en-US" dirty="0" smtClean="0"/>
              <a:t>What if you could cut the cost of trending basic data for your board to $0.00?</a:t>
            </a:r>
          </a:p>
          <a:p>
            <a:r>
              <a:rPr lang="en-US" dirty="0" smtClean="0"/>
              <a:t>What if you could direct employees, management, the board, or even third parties to track the key data along with you on a regular basis?</a:t>
            </a:r>
          </a:p>
          <a:p>
            <a:r>
              <a:rPr lang="en-US" dirty="0" smtClean="0"/>
              <a:t>What if we went from a few dozen basic data concepts to hundreds of new answers presented daily?</a:t>
            </a:r>
          </a:p>
          <a:p>
            <a:endParaRPr lang="en-US" dirty="0" smtClean="0"/>
          </a:p>
          <a:p>
            <a:r>
              <a:rPr lang="en-US" dirty="0" smtClean="0"/>
              <a:t>What if we then pushed all of these answers to our members as well?  </a:t>
            </a:r>
          </a:p>
          <a:p>
            <a:pPr lvl="1"/>
            <a:r>
              <a:rPr lang="en-US" dirty="0" smtClean="0"/>
              <a:t>A portal for credit union owners to track along with the business they’re building</a:t>
            </a:r>
          </a:p>
        </p:txBody>
      </p:sp>
      <p:sp>
        <p:nvSpPr>
          <p:cNvPr id="4" name="Slide Number Placeholder 3"/>
          <p:cNvSpPr>
            <a:spLocks noGrp="1"/>
          </p:cNvSpPr>
          <p:nvPr>
            <p:ph type="sldNum" sz="quarter" idx="12"/>
          </p:nvPr>
        </p:nvSpPr>
        <p:spPr/>
        <p:txBody>
          <a:bodyPr/>
          <a:lstStyle/>
          <a:p>
            <a:fld id="{E54FDF46-4A52-4F2B-8DF0-BB4C40E65B4E}" type="slidenum">
              <a:rPr lang="en-US" smtClean="0"/>
              <a:pPr/>
              <a:t>134</a:t>
            </a:fld>
            <a:endParaRPr lang="en-US"/>
          </a:p>
        </p:txBody>
      </p:sp>
      <p:sp>
        <p:nvSpPr>
          <p:cNvPr id="5" name="Text Placeholder 4"/>
          <p:cNvSpPr>
            <a:spLocks noGrp="1"/>
          </p:cNvSpPr>
          <p:nvPr>
            <p:ph type="body" sz="quarter" idx="13"/>
          </p:nvPr>
        </p:nvSpPr>
        <p:spPr>
          <a:xfrm>
            <a:off x="6705600" y="5867400"/>
            <a:ext cx="4800601" cy="685800"/>
          </a:xfrm>
        </p:spPr>
        <p:txBody>
          <a:bodyPr/>
          <a:lstStyle/>
          <a:p>
            <a:r>
              <a:rPr lang="en-US" dirty="0"/>
              <a:t>What if we set a goal to start a competitive race in the CU industry to prove that online cooperative activities were as cheap as $25 a month?</a:t>
            </a:r>
          </a:p>
        </p:txBody>
      </p:sp>
      <p:sp>
        <p:nvSpPr>
          <p:cNvPr id="6" name="Text Placeholder 5"/>
          <p:cNvSpPr>
            <a:spLocks noGrp="1"/>
          </p:cNvSpPr>
          <p:nvPr>
            <p:ph type="body" sz="quarter" idx="14"/>
          </p:nvPr>
        </p:nvSpPr>
        <p:spPr/>
        <p:txBody>
          <a:bodyPr/>
          <a:lstStyle/>
          <a:p>
            <a:r>
              <a:rPr lang="en-US" dirty="0" smtClean="0"/>
              <a:t>And data that allows everyone to prove they are plugged in</a:t>
            </a:r>
            <a:endParaRPr lang="en-US" dirty="0"/>
          </a:p>
        </p:txBody>
      </p:sp>
    </p:spTree>
    <p:extLst>
      <p:ext uri="{BB962C8B-B14F-4D97-AF65-F5344CB8AC3E}">
        <p14:creationId xmlns:p14="http://schemas.microsoft.com/office/powerpoint/2010/main" val="147051419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4FDF46-4A52-4F2B-8DF0-BB4C40E65B4E}" type="slidenum">
              <a:rPr lang="en-US" smtClean="0"/>
              <a:pPr/>
              <a:t>135</a:t>
            </a:fld>
            <a:endParaRPr lang="en-US"/>
          </a:p>
        </p:txBody>
      </p:sp>
      <p:pic>
        <p:nvPicPr>
          <p:cNvPr id="10" name="Content Placeholder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503117" y="4850667"/>
            <a:ext cx="252072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5486400"/>
            <a:ext cx="1981200" cy="112656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1" y="228599"/>
            <a:ext cx="5588001" cy="4191001"/>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1" y="227214"/>
            <a:ext cx="5562598" cy="41719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7517657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Transforming where we present data</a:t>
            </a:r>
            <a:endParaRPr lang="en-US" dirty="0"/>
          </a:p>
        </p:txBody>
      </p:sp>
      <p:sp>
        <p:nvSpPr>
          <p:cNvPr id="2" name="Slide Number Placeholder 1"/>
          <p:cNvSpPr>
            <a:spLocks noGrp="1"/>
          </p:cNvSpPr>
          <p:nvPr>
            <p:ph type="sldNum" sz="quarter" idx="12"/>
          </p:nvPr>
        </p:nvSpPr>
        <p:spPr/>
        <p:txBody>
          <a:bodyPr/>
          <a:lstStyle/>
          <a:p>
            <a:fld id="{E54FDF46-4A52-4F2B-8DF0-BB4C40E65B4E}" type="slidenum">
              <a:rPr lang="en-US" smtClean="0"/>
              <a:pPr/>
              <a:t>136</a:t>
            </a:fld>
            <a:endParaRPr lang="en-US" dirty="0"/>
          </a:p>
        </p:txBody>
      </p:sp>
      <p:sp>
        <p:nvSpPr>
          <p:cNvPr id="5" name="Text Placeholder 4"/>
          <p:cNvSpPr>
            <a:spLocks noGrp="1"/>
          </p:cNvSpPr>
          <p:nvPr>
            <p:ph type="body" sz="quarter" idx="13"/>
          </p:nvPr>
        </p:nvSpPr>
        <p:spPr>
          <a:xfrm>
            <a:off x="6934202" y="5867400"/>
            <a:ext cx="4572000" cy="685800"/>
          </a:xfrm>
        </p:spPr>
        <p:txBody>
          <a:bodyPr/>
          <a:lstStyle/>
          <a:p>
            <a:r>
              <a:rPr lang="en-US" dirty="0" smtClean="0"/>
              <a:t>Are we ready to fuel a new perspective on searching for opportunity, pushing our dashboards to spaces beyond today’s limits?</a:t>
            </a:r>
          </a:p>
          <a:p>
            <a:r>
              <a:rPr lang="en-US" dirty="0" smtClean="0"/>
              <a:t>What if we could get started in 2015?</a:t>
            </a:r>
            <a:endParaRPr lang="en-US" dirty="0"/>
          </a:p>
        </p:txBody>
      </p:sp>
      <p:sp>
        <p:nvSpPr>
          <p:cNvPr id="6" name="Text Placeholder 5"/>
          <p:cNvSpPr>
            <a:spLocks noGrp="1"/>
          </p:cNvSpPr>
          <p:nvPr>
            <p:ph type="body" sz="quarter" idx="14"/>
          </p:nvPr>
        </p:nvSpPr>
        <p:spPr/>
        <p:txBody>
          <a:bodyPr/>
          <a:lstStyle/>
          <a:p>
            <a:r>
              <a:rPr lang="en-US" dirty="0" smtClean="0"/>
              <a:t>Responding to the mobility of our changing market</a:t>
            </a:r>
            <a:endParaRPr lang="en-US" dirty="0"/>
          </a:p>
        </p:txBody>
      </p:sp>
      <p:sp>
        <p:nvSpPr>
          <p:cNvPr id="8" name="Content Placeholder 7"/>
          <p:cNvSpPr>
            <a:spLocks noGrp="1"/>
          </p:cNvSpPr>
          <p:nvPr>
            <p:ph idx="1"/>
          </p:nvPr>
        </p:nvSpPr>
        <p:spPr>
          <a:xfrm>
            <a:off x="609600" y="1676400"/>
            <a:ext cx="5943600" cy="4381500"/>
          </a:xfrm>
        </p:spPr>
        <p:txBody>
          <a:bodyPr/>
          <a:lstStyle/>
          <a:p>
            <a:pPr marL="0" indent="0">
              <a:buNone/>
            </a:pPr>
            <a:r>
              <a:rPr lang="en-US" dirty="0" smtClean="0"/>
              <a:t>What if...?</a:t>
            </a:r>
          </a:p>
          <a:p>
            <a:r>
              <a:rPr lang="en-US" dirty="0" smtClean="0"/>
              <a:t>...CU*BASE could present our dashboard data in the browser-based tool, safe for anyone to see?</a:t>
            </a:r>
          </a:p>
          <a:p>
            <a:r>
              <a:rPr lang="en-US" dirty="0" smtClean="0"/>
              <a:t>...every wireless brainstorming session had dashboards?</a:t>
            </a:r>
          </a:p>
          <a:p>
            <a:r>
              <a:rPr lang="en-US" dirty="0" smtClean="0"/>
              <a:t>...your board members could safely browse dashboards?</a:t>
            </a:r>
          </a:p>
          <a:p>
            <a:r>
              <a:rPr lang="en-US" dirty="0" smtClean="0"/>
              <a:t>...any third party you wanted to see your opportunities, could do so without any connection to CU*BASE?</a:t>
            </a:r>
          </a:p>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1" y="1802867"/>
            <a:ext cx="4572000" cy="2857500"/>
          </a:xfrm>
          <a:prstGeom prst="rect">
            <a:avLst/>
          </a:prstGeom>
        </p:spPr>
      </p:pic>
    </p:spTree>
    <p:extLst>
      <p:ext uri="{BB962C8B-B14F-4D97-AF65-F5344CB8AC3E}">
        <p14:creationId xmlns:p14="http://schemas.microsoft.com/office/powerpoint/2010/main" val="358147203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p:txBody>
          <a:bodyPr/>
          <a:lstStyle/>
          <a:p>
            <a:r>
              <a:rPr lang="en-US" dirty="0" smtClean="0"/>
              <a:t>Pushing data to the edge</a:t>
            </a:r>
            <a:endParaRPr lang="en-US" dirty="0"/>
          </a:p>
        </p:txBody>
      </p:sp>
      <p:sp>
        <p:nvSpPr>
          <p:cNvPr id="30" name="Content Placeholder 29"/>
          <p:cNvSpPr>
            <a:spLocks noGrp="1"/>
          </p:cNvSpPr>
          <p:nvPr>
            <p:ph idx="1"/>
          </p:nvPr>
        </p:nvSpPr>
        <p:spPr>
          <a:xfrm>
            <a:off x="609600" y="1676400"/>
            <a:ext cx="5334000" cy="4381500"/>
          </a:xfrm>
        </p:spPr>
        <p:txBody>
          <a:bodyPr/>
          <a:lstStyle/>
          <a:p>
            <a:r>
              <a:rPr lang="en-US" dirty="0" smtClean="0"/>
              <a:t>Today, CU*BASE data belongs to the people who sign on to CU*BASE</a:t>
            </a:r>
          </a:p>
          <a:p>
            <a:r>
              <a:rPr lang="en-US" dirty="0" smtClean="0"/>
              <a:t>Tomorrow, CU*BASE data could belong to people who do not even know how to sign on at all</a:t>
            </a:r>
          </a:p>
          <a:p>
            <a:pPr lvl="1"/>
            <a:r>
              <a:rPr lang="en-US" dirty="0" smtClean="0"/>
              <a:t>Your credit union executives</a:t>
            </a:r>
          </a:p>
          <a:p>
            <a:pPr lvl="1"/>
            <a:r>
              <a:rPr lang="en-US" dirty="0" smtClean="0"/>
              <a:t>Your credit union board</a:t>
            </a:r>
          </a:p>
          <a:p>
            <a:pPr lvl="1"/>
            <a:r>
              <a:rPr lang="en-US" dirty="0" smtClean="0"/>
              <a:t>Your credit union member-owners</a:t>
            </a:r>
          </a:p>
          <a:p>
            <a:pPr lvl="1"/>
            <a:r>
              <a:rPr lang="en-US" dirty="0" smtClean="0"/>
              <a:t>...oh heck, anybody you choose to let in</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137</a:t>
            </a:fld>
            <a:endParaRPr lang="en-US"/>
          </a:p>
        </p:txBody>
      </p:sp>
      <p:sp>
        <p:nvSpPr>
          <p:cNvPr id="31" name="Text Placeholder 30"/>
          <p:cNvSpPr>
            <a:spLocks noGrp="1"/>
          </p:cNvSpPr>
          <p:nvPr>
            <p:ph type="body" sz="quarter" idx="13"/>
          </p:nvPr>
        </p:nvSpPr>
        <p:spPr>
          <a:xfrm>
            <a:off x="5943600" y="5867400"/>
            <a:ext cx="5562601" cy="685800"/>
          </a:xfrm>
        </p:spPr>
        <p:txBody>
          <a:bodyPr/>
          <a:lstStyle/>
          <a:p>
            <a:r>
              <a:rPr lang="en-US" dirty="0" smtClean="0"/>
              <a:t>It simply takes a mindset shift to say that we can include everyone in the search for opportunity and communicate what was once thought to be insider information with the outside world – in a safe and very quick manner</a:t>
            </a:r>
            <a:endParaRPr lang="en-US" dirty="0"/>
          </a:p>
        </p:txBody>
      </p:sp>
      <p:sp>
        <p:nvSpPr>
          <p:cNvPr id="32" name="Text Placeholder 31"/>
          <p:cNvSpPr>
            <a:spLocks noGrp="1"/>
          </p:cNvSpPr>
          <p:nvPr>
            <p:ph type="body" sz="quarter" idx="14"/>
          </p:nvPr>
        </p:nvSpPr>
        <p:spPr/>
        <p:txBody>
          <a:bodyPr/>
          <a:lstStyle/>
          <a:p>
            <a:r>
              <a:rPr lang="en-US" dirty="0" smtClean="0"/>
              <a:t>Can you envision doing business in a new way?</a:t>
            </a:r>
            <a:endParaRPr lang="en-US" dirty="0"/>
          </a:p>
        </p:txBody>
      </p:sp>
      <p:grpSp>
        <p:nvGrpSpPr>
          <p:cNvPr id="20" name="Group 19"/>
          <p:cNvGrpSpPr/>
          <p:nvPr/>
        </p:nvGrpSpPr>
        <p:grpSpPr>
          <a:xfrm>
            <a:off x="6339644" y="1782114"/>
            <a:ext cx="5233737" cy="3252537"/>
            <a:chOff x="6339644" y="1782114"/>
            <a:chExt cx="5233737" cy="3252537"/>
          </a:xfrm>
        </p:grpSpPr>
        <p:sp>
          <p:nvSpPr>
            <p:cNvPr id="7" name="Rectangle 6"/>
            <p:cNvSpPr/>
            <p:nvPr/>
          </p:nvSpPr>
          <p:spPr>
            <a:xfrm>
              <a:off x="8982581" y="1914301"/>
              <a:ext cx="2590800" cy="1536192"/>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Rectangle 7"/>
            <p:cNvSpPr/>
            <p:nvPr/>
          </p:nvSpPr>
          <p:spPr>
            <a:xfrm>
              <a:off x="8982581" y="3498459"/>
              <a:ext cx="2590800" cy="1536192"/>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Rectangle 8"/>
            <p:cNvSpPr/>
            <p:nvPr/>
          </p:nvSpPr>
          <p:spPr>
            <a:xfrm>
              <a:off x="6339644" y="1914301"/>
              <a:ext cx="2590800" cy="1536192"/>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Rectangle 9"/>
            <p:cNvSpPr/>
            <p:nvPr/>
          </p:nvSpPr>
          <p:spPr>
            <a:xfrm>
              <a:off x="6339644" y="3498459"/>
              <a:ext cx="2590800" cy="1536192"/>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6377744" y="2804162"/>
              <a:ext cx="2552700" cy="646331"/>
            </a:xfrm>
            <a:prstGeom prst="rect">
              <a:avLst/>
            </a:prstGeom>
            <a:noFill/>
          </p:spPr>
          <p:txBody>
            <a:bodyPr wrap="square" rtlCol="0">
              <a:spAutoFit/>
            </a:bodyPr>
            <a:lstStyle/>
            <a:p>
              <a:pPr algn="ctr"/>
              <a:r>
                <a:rPr lang="en-US" sz="1200" dirty="0" smtClean="0"/>
                <a:t>Continued development of CU*BASE and self-service products for members</a:t>
              </a:r>
              <a:endParaRPr lang="en-US" sz="1200" dirty="0"/>
            </a:p>
          </p:txBody>
        </p:sp>
        <p:sp>
          <p:nvSpPr>
            <p:cNvPr id="12" name="TextBox 11"/>
            <p:cNvSpPr txBox="1"/>
            <p:nvPr/>
          </p:nvSpPr>
          <p:spPr>
            <a:xfrm>
              <a:off x="9020681" y="2795981"/>
              <a:ext cx="2552700" cy="646331"/>
            </a:xfrm>
            <a:prstGeom prst="rect">
              <a:avLst/>
            </a:prstGeom>
            <a:noFill/>
          </p:spPr>
          <p:txBody>
            <a:bodyPr wrap="square" rtlCol="0">
              <a:spAutoFit/>
            </a:bodyPr>
            <a:lstStyle/>
            <a:p>
              <a:pPr algn="ctr"/>
              <a:r>
                <a:rPr lang="en-US" sz="1200" dirty="0" smtClean="0"/>
                <a:t>Introducing new products such as the Board website and “It’s My Data 247” for the mobile world</a:t>
              </a:r>
              <a:endParaRPr lang="en-US" sz="1200" dirty="0"/>
            </a:p>
          </p:txBody>
        </p:sp>
        <p:sp>
          <p:nvSpPr>
            <p:cNvPr id="13" name="TextBox 12"/>
            <p:cNvSpPr txBox="1"/>
            <p:nvPr/>
          </p:nvSpPr>
          <p:spPr>
            <a:xfrm>
              <a:off x="8982580" y="4388320"/>
              <a:ext cx="2538664" cy="646331"/>
            </a:xfrm>
            <a:prstGeom prst="rect">
              <a:avLst/>
            </a:prstGeom>
            <a:noFill/>
          </p:spPr>
          <p:txBody>
            <a:bodyPr wrap="square" rtlCol="0">
              <a:spAutoFit/>
            </a:bodyPr>
            <a:lstStyle/>
            <a:p>
              <a:pPr algn="ctr"/>
              <a:r>
                <a:rPr lang="en-US" sz="1200" dirty="0" smtClean="0"/>
                <a:t>Leveraging “It’s My Data 247” through </a:t>
              </a:r>
              <a:r>
                <a:rPr lang="en-US" sz="1200" b="1" dirty="0" smtClean="0"/>
                <a:t>It’s Me 247 </a:t>
              </a:r>
              <a:r>
                <a:rPr lang="en-US" sz="1200" dirty="0" smtClean="0"/>
                <a:t>for the owner’s perspective in every member</a:t>
              </a:r>
              <a:endParaRPr lang="en-US" sz="12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5660" y="3382314"/>
              <a:ext cx="2377244" cy="1193194"/>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2581" y="1782114"/>
              <a:ext cx="2372672" cy="1193194"/>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1782114"/>
              <a:ext cx="2377244" cy="1193194"/>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8572" y="3382314"/>
              <a:ext cx="2372672" cy="1193194"/>
            </a:xfrm>
            <a:prstGeom prst="rect">
              <a:avLst/>
            </a:prstGeom>
          </p:spPr>
        </p:pic>
        <p:sp>
          <p:nvSpPr>
            <p:cNvPr id="18" name="TextBox 17"/>
            <p:cNvSpPr txBox="1"/>
            <p:nvPr/>
          </p:nvSpPr>
          <p:spPr>
            <a:xfrm>
              <a:off x="6377744" y="4388319"/>
              <a:ext cx="2552700" cy="276999"/>
            </a:xfrm>
            <a:prstGeom prst="rect">
              <a:avLst/>
            </a:prstGeom>
            <a:noFill/>
          </p:spPr>
          <p:txBody>
            <a:bodyPr wrap="square" rtlCol="0">
              <a:spAutoFit/>
            </a:bodyPr>
            <a:lstStyle/>
            <a:p>
              <a:pPr algn="ctr"/>
              <a:endParaRPr lang="en-US" sz="1200" dirty="0">
                <a:solidFill>
                  <a:schemeClr val="accent1"/>
                </a:solidFill>
              </a:endParaRPr>
            </a:p>
          </p:txBody>
        </p:sp>
        <p:sp>
          <p:nvSpPr>
            <p:cNvPr id="19" name="TextBox 18"/>
            <p:cNvSpPr txBox="1"/>
            <p:nvPr/>
          </p:nvSpPr>
          <p:spPr>
            <a:xfrm>
              <a:off x="6369723" y="4388319"/>
              <a:ext cx="2552700" cy="646331"/>
            </a:xfrm>
            <a:prstGeom prst="rect">
              <a:avLst/>
            </a:prstGeom>
            <a:noFill/>
          </p:spPr>
          <p:txBody>
            <a:bodyPr wrap="square" rtlCol="0">
              <a:spAutoFit/>
            </a:bodyPr>
            <a:lstStyle/>
            <a:p>
              <a:pPr algn="ctr"/>
              <a:r>
                <a:rPr lang="en-US" sz="1200" dirty="0" smtClean="0"/>
                <a:t>Introducing new products such as the Board website and “It’s My Data 247” for the mobile world</a:t>
              </a:r>
              <a:endParaRPr lang="en-US" sz="1200" dirty="0"/>
            </a:p>
          </p:txBody>
        </p:sp>
      </p:grpSp>
      <p:pic>
        <p:nvPicPr>
          <p:cNvPr id="33" name="Picture 32"/>
          <p:cNvPicPr>
            <a:picLocks noChangeAspect="1"/>
          </p:cNvPicPr>
          <p:nvPr/>
        </p:nvPicPr>
        <p:blipFill>
          <a:blip r:embed="rId6"/>
          <a:stretch>
            <a:fillRect/>
          </a:stretch>
        </p:blipFill>
        <p:spPr>
          <a:xfrm>
            <a:off x="2776604" y="5301902"/>
            <a:ext cx="2542418" cy="1702496"/>
          </a:xfrm>
          <a:prstGeom prst="rect">
            <a:avLst/>
          </a:prstGeom>
        </p:spPr>
      </p:pic>
    </p:spTree>
    <p:extLst>
      <p:ext uri="{BB962C8B-B14F-4D97-AF65-F5344CB8AC3E}">
        <p14:creationId xmlns:p14="http://schemas.microsoft.com/office/powerpoint/2010/main" val="59003034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4FDF46-4A52-4F2B-8DF0-BB4C40E65B4E}" type="slidenum">
              <a:rPr lang="en-US" smtClean="0"/>
              <a:pPr/>
              <a:t>138</a:t>
            </a:fld>
            <a:endParaRPr lang="en-US"/>
          </a:p>
        </p:txBody>
      </p:sp>
      <p:pic>
        <p:nvPicPr>
          <p:cNvPr id="10" name="Content Placeholder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503117" y="4850667"/>
            <a:ext cx="252072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5486400"/>
            <a:ext cx="1981200" cy="112656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1" y="228599"/>
            <a:ext cx="5588001" cy="4191001"/>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1" y="227214"/>
            <a:ext cx="5562598" cy="4171949"/>
          </a:xfrm>
          <a:prstGeom prst="rect">
            <a:avLst/>
          </a:prstGeom>
          <a:ln>
            <a:noFill/>
          </a:ln>
          <a:effectLst>
            <a:outerShdw blurRad="190500" algn="tl" rotWithShape="0">
              <a:srgbClr val="000000">
                <a:alpha val="70000"/>
              </a:srgbClr>
            </a:outerShdw>
          </a:effectLst>
        </p:spPr>
      </p:pic>
      <p:sp>
        <p:nvSpPr>
          <p:cNvPr id="3" name="Explosion 1 2"/>
          <p:cNvSpPr/>
          <p:nvPr/>
        </p:nvSpPr>
        <p:spPr bwMode="auto">
          <a:xfrm>
            <a:off x="4038600" y="-914400"/>
            <a:ext cx="9296400" cy="9296400"/>
          </a:xfrm>
          <a:prstGeom prst="irregularSeal1">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t>CU*Answers announces the development of browser-based modules for mobile executives and the people they brainstorm with</a:t>
            </a:r>
          </a:p>
          <a:p>
            <a:pPr marL="0" marR="0" indent="0" algn="ctr" defTabSz="914400" rtl="0" eaLnBrk="0" fontAlgn="base" latinLnBrk="0" hangingPunct="0">
              <a:lnSpc>
                <a:spcPct val="100000"/>
              </a:lnSpc>
              <a:spcBef>
                <a:spcPct val="0"/>
              </a:spcBef>
              <a:spcAft>
                <a:spcPct val="0"/>
              </a:spcAft>
              <a:buClrTx/>
              <a:buSzTx/>
              <a:buFontTx/>
              <a:buNone/>
              <a:tabLst/>
            </a:pPr>
            <a:endParaRPr lang="en-US" sz="2000" dirty="0"/>
          </a:p>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t>Browser-based toolkits that interact directly with CU*BASE data, sanitized to remove all private member information while doing a deep dive on the data </a:t>
            </a:r>
            <a:r>
              <a:rPr lang="en-US" sz="2000" i="1" dirty="0" smtClean="0"/>
              <a:t>about </a:t>
            </a:r>
            <a:r>
              <a:rPr lang="en-US" sz="2000" dirty="0" smtClean="0"/>
              <a:t>members and your credit union that can make a difference</a:t>
            </a:r>
          </a:p>
          <a:p>
            <a:pPr marL="0" marR="0" indent="0" algn="ctr" defTabSz="914400" rtl="0" eaLnBrk="0" fontAlgn="base" latinLnBrk="0" hangingPunct="0">
              <a:lnSpc>
                <a:spcPct val="100000"/>
              </a:lnSpc>
              <a:spcBef>
                <a:spcPct val="0"/>
              </a:spcBef>
              <a:spcAft>
                <a:spcPct val="0"/>
              </a:spcAft>
              <a:buClrTx/>
              <a:buSzTx/>
              <a:buFontTx/>
              <a:buNone/>
              <a:tabLst/>
            </a:pPr>
            <a:endParaRPr lang="en-US" sz="2000" dirty="0" smtClean="0"/>
          </a:p>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latin typeface="+mj-lt"/>
              </a:rPr>
              <a:t>Coming in 2015/2016</a:t>
            </a:r>
            <a:endParaRPr lang="en-US" sz="2000" dirty="0">
              <a:latin typeface="+mj-lt"/>
            </a:endParaRPr>
          </a:p>
        </p:txBody>
      </p:sp>
    </p:spTree>
    <p:extLst>
      <p:ext uri="{BB962C8B-B14F-4D97-AF65-F5344CB8AC3E}">
        <p14:creationId xmlns:p14="http://schemas.microsoft.com/office/powerpoint/2010/main" val="55548165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09600" y="1676400"/>
            <a:ext cx="4203729" cy="4381500"/>
          </a:xfrm>
        </p:spPr>
        <p:txBody>
          <a:bodyPr/>
          <a:lstStyle/>
          <a:p>
            <a:r>
              <a:rPr lang="en-US" sz="2200" dirty="0"/>
              <a:t>Of all the dashboards we have today and will have in the future, could you prioritize the ones you hope to push to members?</a:t>
            </a:r>
          </a:p>
        </p:txBody>
      </p:sp>
      <p:sp>
        <p:nvSpPr>
          <p:cNvPr id="4" name="Slide Number Placeholder 3"/>
          <p:cNvSpPr>
            <a:spLocks noGrp="1"/>
          </p:cNvSpPr>
          <p:nvPr>
            <p:ph type="sldNum" sz="quarter" idx="12"/>
          </p:nvPr>
        </p:nvSpPr>
        <p:spPr/>
        <p:txBody>
          <a:bodyPr/>
          <a:lstStyle/>
          <a:p>
            <a:fld id="{E54FDF46-4A52-4F2B-8DF0-BB4C40E65B4E}" type="slidenum">
              <a:rPr lang="en-US" smtClean="0"/>
              <a:pPr/>
              <a:t>139</a:t>
            </a:fld>
            <a:endParaRPr lang="en-US"/>
          </a:p>
        </p:txBody>
      </p:sp>
      <p:sp>
        <p:nvSpPr>
          <p:cNvPr id="5" name="Text Placeholder 4"/>
          <p:cNvSpPr>
            <a:spLocks noGrp="1"/>
          </p:cNvSpPr>
          <p:nvPr>
            <p:ph type="body" sz="quarter" idx="13"/>
          </p:nvPr>
        </p:nvSpPr>
        <p:spPr>
          <a:xfrm>
            <a:off x="5410200" y="5867400"/>
            <a:ext cx="6096001" cy="685800"/>
          </a:xfrm>
        </p:spPr>
        <p:txBody>
          <a:bodyPr/>
          <a:lstStyle/>
          <a:p>
            <a:r>
              <a:rPr lang="en-US" dirty="0" smtClean="0"/>
              <a:t>Do you know </a:t>
            </a:r>
            <a:r>
              <a:rPr lang="en-US" i="1" dirty="0" smtClean="0"/>
              <a:t>why</a:t>
            </a:r>
            <a:r>
              <a:rPr lang="en-US" dirty="0" smtClean="0"/>
              <a:t> you post an income statement in your lobby?</a:t>
            </a:r>
            <a:endParaRPr lang="en-US" dirty="0"/>
          </a:p>
        </p:txBody>
      </p:sp>
      <p:sp>
        <p:nvSpPr>
          <p:cNvPr id="6" name="Title 5"/>
          <p:cNvSpPr>
            <a:spLocks noGrp="1"/>
          </p:cNvSpPr>
          <p:nvPr>
            <p:ph type="title"/>
          </p:nvPr>
        </p:nvSpPr>
        <p:spPr>
          <a:xfrm>
            <a:off x="541867" y="120596"/>
            <a:ext cx="5401733" cy="518160"/>
          </a:xfrm>
        </p:spPr>
        <p:txBody>
          <a:bodyPr/>
          <a:lstStyle/>
          <a:p>
            <a:r>
              <a:rPr lang="en-US" dirty="0" smtClean="0"/>
              <a:t>Where would you start in pushing data to members?</a:t>
            </a:r>
            <a:endParaRPr lang="en-US"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5796" y="5904325"/>
            <a:ext cx="2277533" cy="114534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9693" y="281863"/>
            <a:ext cx="5926455" cy="4269105"/>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0539" y="3594355"/>
            <a:ext cx="5291429" cy="2222857"/>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1905000"/>
            <a:ext cx="5926455" cy="42691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029908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 wake-up call to walk in the members’ shoes</a:t>
            </a:r>
            <a:endParaRPr lang="en-US" dirty="0"/>
          </a:p>
        </p:txBody>
      </p:sp>
      <p:sp>
        <p:nvSpPr>
          <p:cNvPr id="3" name="Content Placeholder 2"/>
          <p:cNvSpPr>
            <a:spLocks noGrp="1"/>
          </p:cNvSpPr>
          <p:nvPr>
            <p:ph idx="1"/>
          </p:nvPr>
        </p:nvSpPr>
        <p:spPr>
          <a:xfrm>
            <a:off x="609600" y="1676400"/>
            <a:ext cx="6629400" cy="4381500"/>
          </a:xfrm>
        </p:spPr>
        <p:txBody>
          <a:bodyPr/>
          <a:lstStyle/>
          <a:p>
            <a:r>
              <a:rPr lang="en-US" dirty="0" smtClean="0"/>
              <a:t>We’re not talking about doing a member survey</a:t>
            </a:r>
          </a:p>
          <a:p>
            <a:r>
              <a:rPr lang="en-US" dirty="0" smtClean="0"/>
              <a:t>We’re talking about doing business with your credit union as a member</a:t>
            </a:r>
          </a:p>
          <a:p>
            <a:pPr lvl="1"/>
            <a:r>
              <a:rPr lang="en-US" dirty="0" smtClean="0"/>
              <a:t>From the outside in, with no special privileges or insider knowledge</a:t>
            </a:r>
          </a:p>
          <a:p>
            <a:pPr lvl="1"/>
            <a:r>
              <a:rPr lang="en-US" dirty="0" smtClean="0"/>
              <a:t>From the outside in, with the same tools, the same access, and the same day-to-day pressures the average consumer faces</a:t>
            </a:r>
          </a:p>
          <a:p>
            <a:pPr lvl="1"/>
            <a:r>
              <a:rPr lang="en-US" dirty="0" smtClean="0"/>
              <a:t>From the outside in, worried more about a personal agenda than a professional one</a:t>
            </a:r>
          </a:p>
          <a:p>
            <a:r>
              <a:rPr lang="en-US" dirty="0" smtClean="0"/>
              <a:t>A wake-up call doesn’t come from fielding a customer’s complaint – it comes from a personal experience that gets you thinking</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14</a:t>
            </a:fld>
            <a:endParaRPr lang="en-US"/>
          </a:p>
        </p:txBody>
      </p:sp>
      <p:sp>
        <p:nvSpPr>
          <p:cNvPr id="14" name="Text Placeholder 13"/>
          <p:cNvSpPr>
            <a:spLocks noGrp="1"/>
          </p:cNvSpPr>
          <p:nvPr>
            <p:ph type="body" sz="quarter" idx="14"/>
          </p:nvPr>
        </p:nvSpPr>
        <p:spPr/>
        <p:txBody>
          <a:bodyPr/>
          <a:lstStyle/>
          <a:p>
            <a:r>
              <a:rPr lang="en-US" dirty="0"/>
              <a:t>Perception is everything...do you have the right one?</a:t>
            </a:r>
          </a:p>
          <a:p>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7200" y="4267200"/>
            <a:ext cx="2797859" cy="1573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7000" y="2286000"/>
            <a:ext cx="1930400" cy="1085850"/>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7" name="TextBox 6"/>
          <p:cNvSpPr txBox="1"/>
          <p:nvPr/>
        </p:nvSpPr>
        <p:spPr>
          <a:xfrm>
            <a:off x="8839200" y="3505200"/>
            <a:ext cx="2286000" cy="261610"/>
          </a:xfrm>
          <a:prstGeom prst="rect">
            <a:avLst/>
          </a:prstGeom>
          <a:noFill/>
        </p:spPr>
        <p:txBody>
          <a:bodyPr wrap="square" rtlCol="0">
            <a:spAutoFit/>
          </a:bodyPr>
          <a:lstStyle/>
          <a:p>
            <a:r>
              <a:rPr lang="en-US" sz="1100" dirty="0" smtClean="0"/>
              <a:t>2012: Taking Your Business Plan Viral</a:t>
            </a:r>
            <a:endParaRPr lang="en-US" sz="1100" dirty="0"/>
          </a:p>
        </p:txBody>
      </p:sp>
      <p:sp>
        <p:nvSpPr>
          <p:cNvPr id="9" name="TextBox 8"/>
          <p:cNvSpPr txBox="1"/>
          <p:nvPr/>
        </p:nvSpPr>
        <p:spPr>
          <a:xfrm>
            <a:off x="7620000" y="5905500"/>
            <a:ext cx="3860800" cy="584775"/>
          </a:xfrm>
          <a:prstGeom prst="rect">
            <a:avLst/>
          </a:prstGeom>
          <a:noFill/>
        </p:spPr>
        <p:txBody>
          <a:bodyPr wrap="square" rtlCol="0">
            <a:spAutoFit/>
          </a:bodyPr>
          <a:lstStyle/>
          <a:p>
            <a:pPr algn="ctr"/>
            <a:r>
              <a:rPr lang="en-US" sz="1400" dirty="0" smtClean="0">
                <a:solidFill>
                  <a:schemeClr val="accent1"/>
                </a:solidFill>
              </a:rPr>
              <a:t>(He’s </a:t>
            </a:r>
            <a:r>
              <a:rPr lang="en-US" sz="1400" dirty="0" err="1" smtClean="0">
                <a:solidFill>
                  <a:schemeClr val="accent1"/>
                </a:solidFill>
              </a:rPr>
              <a:t>baaaack</a:t>
            </a:r>
            <a:r>
              <a:rPr lang="en-US" sz="1400" dirty="0" smtClean="0">
                <a:solidFill>
                  <a:schemeClr val="accent1"/>
                </a:solidFill>
              </a:rPr>
              <a:t>!)</a:t>
            </a:r>
            <a:endParaRPr lang="en-US" sz="1400" dirty="0">
              <a:solidFill>
                <a:schemeClr val="accent1"/>
              </a:solidFill>
            </a:endParaRPr>
          </a:p>
          <a:p>
            <a:pPr algn="ctr"/>
            <a:r>
              <a:rPr lang="en-US" dirty="0" smtClean="0">
                <a:solidFill>
                  <a:schemeClr val="accent1"/>
                </a:solidFill>
              </a:rPr>
              <a:t>2014: Walking in the Members’ Shoes</a:t>
            </a:r>
            <a:endParaRPr lang="en-US" dirty="0">
              <a:solidFill>
                <a:schemeClr val="accent1"/>
              </a:solidFill>
            </a:endParaRPr>
          </a:p>
        </p:txBody>
      </p:sp>
    </p:spTree>
    <p:extLst>
      <p:ext uri="{BB962C8B-B14F-4D97-AF65-F5344CB8AC3E}">
        <p14:creationId xmlns:p14="http://schemas.microsoft.com/office/powerpoint/2010/main" val="97932749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2"/>
          </p:nvPr>
        </p:nvSpPr>
        <p:spPr/>
        <p:txBody>
          <a:bodyPr/>
          <a:lstStyle/>
          <a:p>
            <a:r>
              <a:rPr lang="en-US" dirty="0"/>
              <a:t>My answer?  </a:t>
            </a:r>
          </a:p>
          <a:p>
            <a:pPr lvl="1"/>
            <a:r>
              <a:rPr lang="en-US" dirty="0"/>
              <a:t>One trick at a time</a:t>
            </a:r>
          </a:p>
          <a:p>
            <a:pPr lvl="1"/>
            <a:r>
              <a:rPr lang="en-US" dirty="0" smtClean="0"/>
              <a:t>Let’s build a production facility big enough for that kind of future</a:t>
            </a:r>
          </a:p>
          <a:p>
            <a:pPr lvl="1"/>
            <a:r>
              <a:rPr lang="en-US" dirty="0" smtClean="0"/>
              <a:t>Let’s build an audience ready to take advantage of that kind of future</a:t>
            </a:r>
          </a:p>
          <a:p>
            <a:pPr lvl="1"/>
            <a:r>
              <a:rPr lang="en-US" dirty="0" smtClean="0"/>
              <a:t>Let’s start with the customer-owner of credit unions, so they can get an inside look at their credit union’s opportunities</a:t>
            </a:r>
          </a:p>
          <a:p>
            <a:pPr lvl="1"/>
            <a:r>
              <a:rPr lang="en-US" dirty="0" smtClean="0"/>
              <a:t>It’s only time and money</a:t>
            </a:r>
          </a:p>
          <a:p>
            <a:pPr lvl="1"/>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140</a:t>
            </a:fld>
            <a:endParaRPr lang="en-US"/>
          </a:p>
        </p:txBody>
      </p:sp>
      <p:sp>
        <p:nvSpPr>
          <p:cNvPr id="13" name="Title 12"/>
          <p:cNvSpPr>
            <a:spLocks noGrp="1"/>
          </p:cNvSpPr>
          <p:nvPr>
            <p:ph type="title"/>
          </p:nvPr>
        </p:nvSpPr>
        <p:spPr/>
        <p:txBody>
          <a:bodyPr/>
          <a:lstStyle/>
          <a:p>
            <a:r>
              <a:rPr lang="en-US" dirty="0" smtClean="0"/>
              <a:t>One step at a time...to a future everyone is waiting for</a:t>
            </a:r>
            <a:endParaRPr lang="en-US" dirty="0"/>
          </a:p>
        </p:txBody>
      </p:sp>
      <p:sp>
        <p:nvSpPr>
          <p:cNvPr id="16" name="Text Placeholder 15"/>
          <p:cNvSpPr>
            <a:spLocks noGrp="1"/>
          </p:cNvSpPr>
          <p:nvPr>
            <p:ph type="body" sz="quarter" idx="14"/>
          </p:nvPr>
        </p:nvSpPr>
        <p:spPr/>
        <p:txBody>
          <a:bodyPr/>
          <a:lstStyle/>
          <a:p>
            <a:endParaRPr lang="en-US" dirty="0"/>
          </a:p>
        </p:txBody>
      </p:sp>
      <p:sp>
        <p:nvSpPr>
          <p:cNvPr id="7" name="Flowchart: Document 6"/>
          <p:cNvSpPr/>
          <p:nvPr/>
        </p:nvSpPr>
        <p:spPr>
          <a:xfrm>
            <a:off x="617538" y="1752600"/>
            <a:ext cx="5326062" cy="3669030"/>
          </a:xfrm>
          <a:prstGeom prst="flowChartDocumen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000" dirty="0"/>
              <a:t>“If you can create a browser-based version of dashboards, how about browser-based versions of opening memberships?  </a:t>
            </a:r>
            <a:r>
              <a:rPr lang="en-US" sz="2000" dirty="0" smtClean="0"/>
              <a:t>Opening </a:t>
            </a:r>
            <a:r>
              <a:rPr lang="en-US" sz="2000" dirty="0"/>
              <a:t>loans and checking accounts?  </a:t>
            </a:r>
            <a:endParaRPr lang="en-US" sz="2000" dirty="0" smtClean="0"/>
          </a:p>
          <a:p>
            <a:endParaRPr lang="en-US" sz="2000" dirty="0"/>
          </a:p>
          <a:p>
            <a:r>
              <a:rPr lang="en-US" sz="2000" dirty="0" smtClean="0"/>
              <a:t>“Heck</a:t>
            </a:r>
            <a:r>
              <a:rPr lang="en-US" sz="2000" dirty="0"/>
              <a:t>, if you can do this, why not just write a browser-based version of CU*BASE?”</a:t>
            </a:r>
          </a:p>
          <a:p>
            <a:endParaRPr lang="en-US" dirty="0" smtClean="0"/>
          </a:p>
          <a:p>
            <a:pPr algn="r"/>
            <a:r>
              <a:rPr lang="en-US" sz="1400" dirty="0" smtClean="0"/>
              <a:t>...</a:t>
            </a:r>
            <a:r>
              <a:rPr lang="en-US" sz="1400" dirty="0"/>
              <a:t>a CU*Answers employee during a </a:t>
            </a:r>
            <a:r>
              <a:rPr lang="en-US" sz="1400" dirty="0" smtClean="0"/>
              <a:t/>
            </a:r>
            <a:br>
              <a:rPr lang="en-US" sz="1400" dirty="0" smtClean="0"/>
            </a:br>
            <a:r>
              <a:rPr lang="en-US" sz="1400" dirty="0" smtClean="0"/>
              <a:t>brainstorming </a:t>
            </a:r>
            <a:r>
              <a:rPr lang="en-US" sz="1400" dirty="0"/>
              <a:t>session on </a:t>
            </a:r>
            <a:r>
              <a:rPr lang="en-US" sz="1400" b="1" dirty="0"/>
              <a:t>It’s My Data 247</a:t>
            </a:r>
          </a:p>
        </p:txBody>
      </p:sp>
    </p:spTree>
    <p:extLst>
      <p:ext uri="{BB962C8B-B14F-4D97-AF65-F5344CB8AC3E}">
        <p14:creationId xmlns:p14="http://schemas.microsoft.com/office/powerpoint/2010/main" val="387793706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t>CU*BASE Analytics</a:t>
            </a:r>
            <a:endParaRPr lang="en-US" dirty="0"/>
          </a:p>
        </p:txBody>
      </p:sp>
      <p:sp>
        <p:nvSpPr>
          <p:cNvPr id="9" name="Subtitle 8"/>
          <p:cNvSpPr>
            <a:spLocks noGrp="1"/>
          </p:cNvSpPr>
          <p:nvPr>
            <p:ph type="subTitle" idx="1"/>
          </p:nvPr>
        </p:nvSpPr>
        <p:spPr>
          <a:xfrm>
            <a:off x="711200" y="4419600"/>
            <a:ext cx="4241800" cy="2209800"/>
          </a:xfrm>
        </p:spPr>
        <p:txBody>
          <a:bodyPr/>
          <a:lstStyle/>
          <a:p>
            <a:r>
              <a:rPr lang="en-US" dirty="0" smtClean="0"/>
              <a:t>A maturing approach with more expected outcomes than ever before</a:t>
            </a:r>
          </a:p>
          <a:p>
            <a:endParaRPr lang="en-US" dirty="0"/>
          </a:p>
          <a:p>
            <a:r>
              <a:rPr lang="en-US" dirty="0" smtClean="0"/>
              <a:t>How do we take it up a notch?  Where do we go from here?</a:t>
            </a:r>
            <a:endParaRPr lang="en-US" dirty="0"/>
          </a:p>
        </p:txBody>
      </p:sp>
    </p:spTree>
    <p:extLst>
      <p:ext uri="{BB962C8B-B14F-4D97-AF65-F5344CB8AC3E}">
        <p14:creationId xmlns:p14="http://schemas.microsoft.com/office/powerpoint/2010/main" val="3626089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If I was in your shoes today...</a:t>
            </a:r>
            <a:endParaRPr lang="en-US" dirty="0"/>
          </a:p>
        </p:txBody>
      </p:sp>
      <p:sp>
        <p:nvSpPr>
          <p:cNvPr id="12" name="Content Placeholder 11"/>
          <p:cNvSpPr>
            <a:spLocks noGrp="1"/>
          </p:cNvSpPr>
          <p:nvPr>
            <p:ph idx="1"/>
          </p:nvPr>
        </p:nvSpPr>
        <p:spPr>
          <a:xfrm>
            <a:off x="609600" y="1676400"/>
            <a:ext cx="5867400" cy="4381500"/>
          </a:xfrm>
        </p:spPr>
        <p:txBody>
          <a:bodyPr/>
          <a:lstStyle/>
          <a:p>
            <a:r>
              <a:rPr lang="en-US" dirty="0" smtClean="0"/>
              <a:t>All of this data stuff...the features...the webinars...can seem like a lot of noise to teams that are worried about their future</a:t>
            </a:r>
          </a:p>
          <a:p>
            <a:r>
              <a:rPr lang="en-US" dirty="0" smtClean="0"/>
              <a:t>To me, the point of data is to find the insight that will put our teams to work on the things that will ensure our success</a:t>
            </a:r>
          </a:p>
          <a:p>
            <a:r>
              <a:rPr lang="en-US" dirty="0" smtClean="0"/>
              <a:t>We are distracted by the things we </a:t>
            </a:r>
            <a:r>
              <a:rPr lang="en-US" i="1" dirty="0" smtClean="0"/>
              <a:t>must</a:t>
            </a:r>
            <a:r>
              <a:rPr lang="en-US" dirty="0" smtClean="0"/>
              <a:t> do...for compliance...for reporting...for affirmation...and sometimes we miss the simplicity of what data can tell us:  </a:t>
            </a:r>
            <a:br>
              <a:rPr lang="en-US" dirty="0" smtClean="0"/>
            </a:br>
            <a:r>
              <a:rPr lang="en-US" b="1" dirty="0" smtClean="0"/>
              <a:t>who we should talk to</a:t>
            </a:r>
          </a:p>
          <a:p>
            <a:endParaRPr lang="en-US" dirty="0" smtClean="0"/>
          </a:p>
          <a:p>
            <a:endParaRPr lang="en-US" dirty="0" smtClean="0"/>
          </a:p>
        </p:txBody>
      </p:sp>
      <p:sp>
        <p:nvSpPr>
          <p:cNvPr id="13" name="Text Placeholder 12"/>
          <p:cNvSpPr>
            <a:spLocks noGrp="1"/>
          </p:cNvSpPr>
          <p:nvPr>
            <p:ph type="body" sz="quarter" idx="13"/>
          </p:nvPr>
        </p:nvSpPr>
        <p:spPr>
          <a:xfrm>
            <a:off x="7239000" y="5867400"/>
            <a:ext cx="4267201" cy="685800"/>
          </a:xfrm>
        </p:spPr>
        <p:txBody>
          <a:bodyPr/>
          <a:lstStyle/>
          <a:p>
            <a:r>
              <a:rPr lang="en-US" dirty="0" smtClean="0"/>
              <a:t>If I was at a CU today and wanted to brag about a stat, it’d go something like this: </a:t>
            </a:r>
          </a:p>
          <a:p>
            <a:r>
              <a:rPr lang="en-US" sz="1400" dirty="0" smtClean="0">
                <a:solidFill>
                  <a:schemeClr val="accent3">
                    <a:lumMod val="75000"/>
                  </a:schemeClr>
                </a:solidFill>
              </a:rPr>
              <a:t>“We’ve identified 500 pools of members to </a:t>
            </a:r>
            <a:br>
              <a:rPr lang="en-US" sz="1400" dirty="0" smtClean="0">
                <a:solidFill>
                  <a:schemeClr val="accent3">
                    <a:lumMod val="75000"/>
                  </a:schemeClr>
                </a:solidFill>
              </a:rPr>
            </a:br>
            <a:r>
              <a:rPr lang="en-US" sz="1400" dirty="0" smtClean="0">
                <a:solidFill>
                  <a:schemeClr val="accent3">
                    <a:lumMod val="75000"/>
                  </a:schemeClr>
                </a:solidFill>
              </a:rPr>
              <a:t>talk to regularly, and we completed 100,000 conversations during 2015”</a:t>
            </a:r>
            <a:endParaRPr lang="en-US" dirty="0">
              <a:solidFill>
                <a:schemeClr val="accent3">
                  <a:lumMod val="75000"/>
                </a:schemeClr>
              </a:solidFill>
            </a:endParaRPr>
          </a:p>
        </p:txBody>
      </p:sp>
      <p:sp>
        <p:nvSpPr>
          <p:cNvPr id="14" name="Text Placeholder 13"/>
          <p:cNvSpPr>
            <a:spLocks noGrp="1"/>
          </p:cNvSpPr>
          <p:nvPr>
            <p:ph type="body" sz="quarter" idx="14"/>
          </p:nvPr>
        </p:nvSpPr>
        <p:spPr/>
        <p:txBody>
          <a:bodyPr/>
          <a:lstStyle/>
          <a:p>
            <a:r>
              <a:rPr lang="en-US" dirty="0" smtClean="0"/>
              <a:t>...</a:t>
            </a:r>
            <a:r>
              <a:rPr lang="en-US" dirty="0" err="1" smtClean="0"/>
              <a:t>i</a:t>
            </a:r>
            <a:r>
              <a:rPr lang="en-US" dirty="0" smtClean="0"/>
              <a:t> would find some new stats to hang my hat on</a:t>
            </a:r>
            <a:endParaRPr lang="en-US"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707899"/>
            <a:ext cx="4234962" cy="3433858"/>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010400" y="5892338"/>
            <a:ext cx="863462" cy="75263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9146">
            <a:off x="9144000" y="1981199"/>
            <a:ext cx="2429233" cy="3138839"/>
          </a:xfrm>
          <a:prstGeom prst="rect">
            <a:avLst/>
          </a:prstGeom>
          <a:ln>
            <a:noFill/>
          </a:ln>
          <a:effectLst>
            <a:outerShdw blurRad="190500" algn="tl" rotWithShape="0">
              <a:srgbClr val="000000">
                <a:alpha val="70000"/>
              </a:srgbClr>
            </a:outerShdw>
          </a:effectLst>
        </p:spPr>
      </p:pic>
      <p:sp>
        <p:nvSpPr>
          <p:cNvPr id="5" name="Slide Number Placeholder 4"/>
          <p:cNvSpPr>
            <a:spLocks noGrp="1"/>
          </p:cNvSpPr>
          <p:nvPr>
            <p:ph type="sldNum" sz="quarter" idx="12"/>
          </p:nvPr>
        </p:nvSpPr>
        <p:spPr/>
        <p:txBody>
          <a:bodyPr/>
          <a:lstStyle/>
          <a:p>
            <a:fld id="{E54FDF46-4A52-4F2B-8DF0-BB4C40E65B4E}" type="slidenum">
              <a:rPr lang="en-US" smtClean="0"/>
              <a:pPr/>
              <a:t>142</a:t>
            </a:fld>
            <a:endParaRPr lang="en-US"/>
          </a:p>
        </p:txBody>
      </p:sp>
    </p:spTree>
    <p:extLst>
      <p:ext uri="{BB962C8B-B14F-4D97-AF65-F5344CB8AC3E}">
        <p14:creationId xmlns:p14="http://schemas.microsoft.com/office/powerpoint/2010/main" val="4275820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do it because we think we have to</a:t>
            </a:r>
            <a:endParaRPr lang="en-US" dirty="0"/>
          </a:p>
        </p:txBody>
      </p:sp>
      <p:sp>
        <p:nvSpPr>
          <p:cNvPr id="3" name="Content Placeholder 2"/>
          <p:cNvSpPr>
            <a:spLocks noGrp="1"/>
          </p:cNvSpPr>
          <p:nvPr>
            <p:ph idx="1"/>
          </p:nvPr>
        </p:nvSpPr>
        <p:spPr>
          <a:xfrm>
            <a:off x="609600" y="1676400"/>
            <a:ext cx="4267200" cy="4381500"/>
          </a:xfrm>
        </p:spPr>
        <p:txBody>
          <a:bodyPr/>
          <a:lstStyle/>
          <a:p>
            <a:r>
              <a:rPr lang="en-US" dirty="0"/>
              <a:t>Today, Abnormal Activity Monitoring is a solution for log-management</a:t>
            </a:r>
          </a:p>
          <a:p>
            <a:pPr lvl="1"/>
            <a:r>
              <a:rPr lang="en-US" dirty="0"/>
              <a:t>After the fact, review what happened and look for anomalies, research why people are on the list and decide what action is </a:t>
            </a:r>
            <a:r>
              <a:rPr lang="en-US" dirty="0" smtClean="0"/>
              <a:t>needed</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143</a:t>
            </a:fld>
            <a:endParaRPr lang="en-US"/>
          </a:p>
        </p:txBody>
      </p:sp>
      <p:sp>
        <p:nvSpPr>
          <p:cNvPr id="5" name="Text Placeholder 4"/>
          <p:cNvSpPr>
            <a:spLocks noGrp="1"/>
          </p:cNvSpPr>
          <p:nvPr>
            <p:ph type="body" sz="quarter" idx="13"/>
          </p:nvPr>
        </p:nvSpPr>
        <p:spPr/>
        <p:txBody>
          <a:bodyPr/>
          <a:lstStyle/>
          <a:p>
            <a:endParaRPr lang="en-US"/>
          </a:p>
        </p:txBody>
      </p:sp>
      <p:sp>
        <p:nvSpPr>
          <p:cNvPr id="6" name="Text Placeholder 5"/>
          <p:cNvSpPr>
            <a:spLocks noGrp="1"/>
          </p:cNvSpPr>
          <p:nvPr>
            <p:ph type="body" sz="quarter" idx="14"/>
          </p:nvPr>
        </p:nvSpPr>
        <p:spPr/>
        <p:txBody>
          <a:bodyPr/>
          <a:lstStyle/>
          <a:p>
            <a:r>
              <a:rPr lang="en-US" dirty="0" smtClean="0"/>
              <a:t>When will we do this because we know it’s the way to more opportunity?</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677" y="1828800"/>
            <a:ext cx="5908571" cy="4256222"/>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4577488"/>
            <a:ext cx="5908572" cy="4256223"/>
          </a:xfrm>
          <a:prstGeom prst="rect">
            <a:avLst/>
          </a:prstGeom>
          <a:ln>
            <a:noFill/>
          </a:ln>
          <a:effectLst>
            <a:outerShdw blurRad="190500" algn="tl" rotWithShape="0">
              <a:srgbClr val="000000">
                <a:alpha val="70000"/>
              </a:srgbClr>
            </a:outerShdw>
          </a:effectLst>
        </p:spPr>
      </p:pic>
      <p:sp>
        <p:nvSpPr>
          <p:cNvPr id="9" name="Rectangle 8"/>
          <p:cNvSpPr/>
          <p:nvPr/>
        </p:nvSpPr>
        <p:spPr>
          <a:xfrm>
            <a:off x="7696200" y="1563403"/>
            <a:ext cx="367098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1600" dirty="0" smtClean="0"/>
              <a:t>Auditing Functions menu &gt; </a:t>
            </a:r>
            <a:br>
              <a:rPr lang="en-US" sz="1600" dirty="0" smtClean="0"/>
            </a:br>
            <a:r>
              <a:rPr lang="en-US" sz="1600" dirty="0" smtClean="0"/>
              <a:t>#28 Monitor Abnormal Trans Activity </a:t>
            </a:r>
            <a:endParaRPr lang="en-US" sz="1600"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34091">
            <a:off x="2511741" y="4907423"/>
            <a:ext cx="1786667" cy="2300952"/>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1240188" y="5966936"/>
            <a:ext cx="1198211" cy="738664"/>
          </a:xfrm>
          <a:prstGeom prst="rect">
            <a:avLst/>
          </a:prstGeom>
          <a:noFill/>
        </p:spPr>
        <p:txBody>
          <a:bodyPr wrap="square" rtlCol="0">
            <a:spAutoFit/>
          </a:bodyPr>
          <a:lstStyle/>
          <a:p>
            <a:pPr algn="r"/>
            <a:r>
              <a:rPr lang="en-US" sz="1400" b="1" dirty="0" smtClean="0">
                <a:solidFill>
                  <a:schemeClr val="accent2"/>
                </a:solidFill>
              </a:rPr>
              <a:t>Let Audit Link do the work for you!</a:t>
            </a:r>
            <a:endParaRPr lang="en-US" sz="1400" b="1" dirty="0">
              <a:solidFill>
                <a:schemeClr val="accent2"/>
              </a:solidFill>
            </a:endParaRPr>
          </a:p>
        </p:txBody>
      </p:sp>
      <p:sp>
        <p:nvSpPr>
          <p:cNvPr id="12" name="5-Point Star 11"/>
          <p:cNvSpPr/>
          <p:nvPr/>
        </p:nvSpPr>
        <p:spPr>
          <a:xfrm>
            <a:off x="4254310" y="6553599"/>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82081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Tomorrow we need to master the art of anticipation</a:t>
            </a:r>
            <a:endParaRPr lang="en-US" dirty="0"/>
          </a:p>
        </p:txBody>
      </p:sp>
      <p:sp>
        <p:nvSpPr>
          <p:cNvPr id="3" name="Content Placeholder 2"/>
          <p:cNvSpPr>
            <a:spLocks noGrp="1"/>
          </p:cNvSpPr>
          <p:nvPr>
            <p:ph idx="1"/>
          </p:nvPr>
        </p:nvSpPr>
        <p:spPr/>
        <p:txBody>
          <a:bodyPr/>
          <a:lstStyle/>
          <a:p>
            <a:r>
              <a:rPr lang="en-US" dirty="0" smtClean="0"/>
              <a:t>Define a group </a:t>
            </a:r>
          </a:p>
          <a:p>
            <a:pPr lvl="1"/>
            <a:r>
              <a:rPr lang="en-US" dirty="0" smtClean="0"/>
              <a:t>Who should we watch?</a:t>
            </a:r>
          </a:p>
          <a:p>
            <a:r>
              <a:rPr lang="en-US" dirty="0" smtClean="0"/>
              <a:t>Define the activity </a:t>
            </a:r>
          </a:p>
          <a:p>
            <a:pPr lvl="1"/>
            <a:r>
              <a:rPr lang="en-US" dirty="0" smtClean="0"/>
              <a:t>What activity are we watching?</a:t>
            </a:r>
          </a:p>
          <a:p>
            <a:r>
              <a:rPr lang="en-US" dirty="0" smtClean="0"/>
              <a:t>Define the thresholds </a:t>
            </a:r>
          </a:p>
          <a:p>
            <a:pPr lvl="1"/>
            <a:r>
              <a:rPr lang="en-US" dirty="0"/>
              <a:t>W</a:t>
            </a:r>
            <a:r>
              <a:rPr lang="en-US" dirty="0" smtClean="0"/>
              <a:t>hat </a:t>
            </a:r>
            <a:r>
              <a:rPr lang="en-US" dirty="0"/>
              <a:t>activity is normal, vs. what activity should get our </a:t>
            </a:r>
            <a:r>
              <a:rPr lang="en-US" dirty="0" smtClean="0"/>
              <a:t>attention?</a:t>
            </a:r>
          </a:p>
          <a:p>
            <a:r>
              <a:rPr lang="en-US" dirty="0" smtClean="0"/>
              <a:t>Rank people’s activity</a:t>
            </a:r>
          </a:p>
          <a:p>
            <a:pPr lvl="1"/>
            <a:r>
              <a:rPr lang="en-US" dirty="0" smtClean="0"/>
              <a:t>Compare activity to the thresholds and show the biggest deviations</a:t>
            </a:r>
          </a:p>
          <a:p>
            <a:r>
              <a:rPr lang="en-US" dirty="0" smtClean="0"/>
              <a:t>Passive monitoring vs. Proactive monitoring</a:t>
            </a:r>
          </a:p>
          <a:p>
            <a:pPr lvl="1"/>
            <a:r>
              <a:rPr lang="en-US" dirty="0" smtClean="0"/>
              <a:t>Watching for things after the fact vs. </a:t>
            </a:r>
            <a:br>
              <a:rPr lang="en-US" dirty="0" smtClean="0"/>
            </a:br>
            <a:r>
              <a:rPr lang="en-US" dirty="0" smtClean="0"/>
              <a:t>stopping the activity before it happens...</a:t>
            </a:r>
            <a:br>
              <a:rPr lang="en-US" dirty="0" smtClean="0"/>
            </a:br>
            <a:r>
              <a:rPr lang="en-US" dirty="0" smtClean="0"/>
              <a:t>or accelerating the activity for gain</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144</a:t>
            </a:fld>
            <a:endParaRPr lang="en-US"/>
          </a:p>
        </p:txBody>
      </p:sp>
      <p:sp>
        <p:nvSpPr>
          <p:cNvPr id="5" name="Text Placeholder 4"/>
          <p:cNvSpPr>
            <a:spLocks noGrp="1"/>
          </p:cNvSpPr>
          <p:nvPr>
            <p:ph type="body" sz="quarter" idx="13"/>
          </p:nvPr>
        </p:nvSpPr>
        <p:spPr>
          <a:xfrm>
            <a:off x="8382000" y="5867400"/>
            <a:ext cx="3124201" cy="685800"/>
          </a:xfrm>
        </p:spPr>
        <p:txBody>
          <a:bodyPr/>
          <a:lstStyle/>
          <a:p>
            <a:r>
              <a:rPr lang="en-US" sz="1400" dirty="0" smtClean="0">
                <a:solidFill>
                  <a:schemeClr val="accent3">
                    <a:lumMod val="75000"/>
                  </a:schemeClr>
                </a:solidFill>
              </a:rPr>
              <a:t>“Our 100,000 conversations were a combination of phone calls, web chats, and automated responses by our computer system, running on a very tight train schedule”</a:t>
            </a:r>
            <a:endParaRPr lang="en-US" sz="1400" dirty="0">
              <a:solidFill>
                <a:schemeClr val="accent3">
                  <a:lumMod val="75000"/>
                </a:schemeClr>
              </a:solidFill>
            </a:endParaRPr>
          </a:p>
        </p:txBody>
      </p:sp>
      <p:sp>
        <p:nvSpPr>
          <p:cNvPr id="6" name="Text Placeholder 5"/>
          <p:cNvSpPr>
            <a:spLocks noGrp="1"/>
          </p:cNvSpPr>
          <p:nvPr>
            <p:ph type="body" sz="quarter" idx="14"/>
          </p:nvPr>
        </p:nvSpPr>
        <p:spPr/>
        <p:txBody>
          <a:bodyPr/>
          <a:lstStyle/>
          <a:p>
            <a:r>
              <a:rPr lang="en-US" dirty="0"/>
              <a:t>A template for tools that monitor </a:t>
            </a:r>
            <a:r>
              <a:rPr lang="en-US" dirty="0" smtClean="0"/>
              <a:t>activity and respond instantly</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0200" y="2051210"/>
            <a:ext cx="2000250" cy="2286000"/>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696200" y="5756231"/>
            <a:ext cx="863462" cy="752634"/>
          </a:xfrm>
          <a:prstGeom prst="rect">
            <a:avLst/>
          </a:prstGeom>
        </p:spPr>
      </p:pic>
    </p:spTree>
    <p:extLst>
      <p:ext uri="{BB962C8B-B14F-4D97-AF65-F5344CB8AC3E}">
        <p14:creationId xmlns:p14="http://schemas.microsoft.com/office/powerpoint/2010/main" val="163074117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We’ve always had the desire to stop things, to avoid fraud, to control activities</a:t>
            </a:r>
          </a:p>
          <a:p>
            <a:r>
              <a:rPr lang="en-US" dirty="0" smtClean="0"/>
              <a:t>If we worked just as hard to </a:t>
            </a:r>
            <a:r>
              <a:rPr lang="en-US" i="1" dirty="0" smtClean="0"/>
              <a:t>start </a:t>
            </a:r>
            <a:r>
              <a:rPr lang="en-US" dirty="0" smtClean="0"/>
              <a:t>things, to engage activities, and to embrace what the member wishes to do, we could turn the corner </a:t>
            </a:r>
          </a:p>
          <a:p>
            <a:pPr lvl="1"/>
            <a:r>
              <a:rPr lang="en-US" dirty="0" smtClean="0"/>
              <a:t>What should we watch?</a:t>
            </a:r>
          </a:p>
          <a:p>
            <a:pPr lvl="1"/>
            <a:r>
              <a:rPr lang="en-US" dirty="0" smtClean="0"/>
              <a:t>What triggers should we respond to?</a:t>
            </a:r>
          </a:p>
          <a:p>
            <a:pPr lvl="1"/>
            <a:r>
              <a:rPr lang="en-US" dirty="0" smtClean="0"/>
              <a:t>How do we make instant offers?</a:t>
            </a:r>
          </a:p>
          <a:p>
            <a:pPr lvl="1"/>
            <a:r>
              <a:rPr lang="en-US" dirty="0" smtClean="0"/>
              <a:t>How do convert the word “abnormal” to “opportunity”?</a:t>
            </a:r>
          </a:p>
          <a:p>
            <a:pPr lvl="1"/>
            <a:r>
              <a:rPr lang="en-US" dirty="0" smtClean="0"/>
              <a:t>How do get you to focus on this so that we focus on this development for the next five years?</a:t>
            </a:r>
          </a:p>
          <a:p>
            <a:r>
              <a:rPr lang="en-US" dirty="0" smtClean="0"/>
              <a:t>If you really wish to be an Internet retailer, we need to be able to script Internet interactions unlike anything we’ve been able to do to date</a:t>
            </a:r>
            <a:endParaRPr lang="en-US" dirty="0"/>
          </a:p>
        </p:txBody>
      </p:sp>
      <p:sp>
        <p:nvSpPr>
          <p:cNvPr id="2" name="Title 1"/>
          <p:cNvSpPr>
            <a:spLocks noGrp="1"/>
          </p:cNvSpPr>
          <p:nvPr>
            <p:ph type="title"/>
          </p:nvPr>
        </p:nvSpPr>
        <p:spPr/>
        <p:txBody>
          <a:bodyPr/>
          <a:lstStyle/>
          <a:p>
            <a:r>
              <a:rPr lang="en-US" dirty="0" smtClean="0"/>
              <a:t>You must create this core competency in your CU</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145</a:t>
            </a:fld>
            <a:endParaRPr lang="en-US"/>
          </a:p>
        </p:txBody>
      </p:sp>
      <p:sp>
        <p:nvSpPr>
          <p:cNvPr id="5" name="Text Placeholder 4"/>
          <p:cNvSpPr>
            <a:spLocks noGrp="1"/>
          </p:cNvSpPr>
          <p:nvPr>
            <p:ph type="body" sz="quarter" idx="13"/>
          </p:nvPr>
        </p:nvSpPr>
        <p:spPr>
          <a:xfrm>
            <a:off x="6248400" y="5867400"/>
            <a:ext cx="5257801" cy="685800"/>
          </a:xfrm>
        </p:spPr>
        <p:txBody>
          <a:bodyPr/>
          <a:lstStyle/>
          <a:p>
            <a:r>
              <a:rPr lang="en-US" sz="1400" dirty="0" smtClean="0">
                <a:solidFill>
                  <a:schemeClr val="accent3">
                    <a:lumMod val="75000"/>
                  </a:schemeClr>
                </a:solidFill>
              </a:rPr>
              <a:t>“We had a long history of choreographing interactions with members to stop stuff...we took what we learned and had 100,000 conversations with our members on how to start stuff”</a:t>
            </a:r>
            <a:endParaRPr lang="en-US" sz="1400" dirty="0">
              <a:solidFill>
                <a:schemeClr val="accent3">
                  <a:lumMod val="75000"/>
                </a:schemeClr>
              </a:solidFill>
            </a:endParaRPr>
          </a:p>
        </p:txBody>
      </p:sp>
      <p:sp>
        <p:nvSpPr>
          <p:cNvPr id="6" name="Text Placeholder 5"/>
          <p:cNvSpPr>
            <a:spLocks noGrp="1"/>
          </p:cNvSpPr>
          <p:nvPr>
            <p:ph type="body" sz="quarter" idx="14"/>
          </p:nvPr>
        </p:nvSpPr>
        <p:spPr/>
        <p:txBody>
          <a:bodyPr/>
          <a:lstStyle/>
          <a:p>
            <a:endParaRPr lang="en-US"/>
          </a:p>
        </p:txBody>
      </p:sp>
      <p:pic>
        <p:nvPicPr>
          <p:cNvPr id="7" name="Picture 6"/>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740470" y="5833983"/>
            <a:ext cx="863462" cy="752634"/>
          </a:xfrm>
          <a:prstGeom prst="rect">
            <a:avLst/>
          </a:prstGeom>
        </p:spPr>
      </p:pic>
      <p:pic>
        <p:nvPicPr>
          <p:cNvPr id="10" name="Picture 9"/>
          <p:cNvPicPr>
            <a:picLocks noChangeAspect="1"/>
          </p:cNvPicPr>
          <p:nvPr/>
        </p:nvPicPr>
        <p:blipFill>
          <a:blip r:embed="rId3"/>
          <a:stretch>
            <a:fillRect/>
          </a:stretch>
        </p:blipFill>
        <p:spPr>
          <a:xfrm>
            <a:off x="7935611" y="2953558"/>
            <a:ext cx="3875389" cy="681782"/>
          </a:xfrm>
          <a:prstGeom prst="rect">
            <a:avLst/>
          </a:prstGeom>
        </p:spPr>
      </p:pic>
      <p:pic>
        <p:nvPicPr>
          <p:cNvPr id="8" name="Picture 7"/>
          <p:cNvPicPr>
            <a:picLocks noChangeAspect="1"/>
          </p:cNvPicPr>
          <p:nvPr/>
        </p:nvPicPr>
        <p:blipFill>
          <a:blip r:embed="rId4"/>
          <a:stretch>
            <a:fillRect/>
          </a:stretch>
        </p:blipFill>
        <p:spPr>
          <a:xfrm>
            <a:off x="7843422" y="3595549"/>
            <a:ext cx="3962176" cy="747851"/>
          </a:xfrm>
          <a:prstGeom prst="rect">
            <a:avLst/>
          </a:prstGeom>
          <a:ln>
            <a:noFill/>
          </a:ln>
          <a:effectLst/>
        </p:spPr>
      </p:pic>
    </p:spTree>
    <p:extLst>
      <p:ext uri="{BB962C8B-B14F-4D97-AF65-F5344CB8AC3E}">
        <p14:creationId xmlns:p14="http://schemas.microsoft.com/office/powerpoint/2010/main" val="211175140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Knowing what you wish to see and anticipating what you will do with the answers</a:t>
            </a:r>
            <a:endParaRPr lang="en-US" dirty="0"/>
          </a:p>
        </p:txBody>
      </p:sp>
      <p:sp>
        <p:nvSpPr>
          <p:cNvPr id="3" name="Content Placeholder 2"/>
          <p:cNvSpPr>
            <a:spLocks noGrp="1"/>
          </p:cNvSpPr>
          <p:nvPr>
            <p:ph idx="1"/>
          </p:nvPr>
        </p:nvSpPr>
        <p:spPr/>
        <p:txBody>
          <a:bodyPr/>
          <a:lstStyle/>
          <a:p>
            <a:r>
              <a:rPr lang="en-US" dirty="0" smtClean="0"/>
              <a:t>In the next generation of A.S.A.P. (Ask, See, Act, Profit) dashboards, we need to focus on some bigger answers</a:t>
            </a:r>
          </a:p>
          <a:p>
            <a:pPr lvl="1"/>
            <a:r>
              <a:rPr lang="en-US" dirty="0" smtClean="0"/>
              <a:t>What is the member’s net patronage?</a:t>
            </a:r>
          </a:p>
          <a:p>
            <a:pPr lvl="1"/>
            <a:r>
              <a:rPr lang="en-US" dirty="0" smtClean="0"/>
              <a:t>What net loan payments did we expect, versus what we got?</a:t>
            </a:r>
          </a:p>
          <a:p>
            <a:pPr lvl="1"/>
            <a:r>
              <a:rPr lang="en-US" dirty="0" smtClean="0"/>
              <a:t>What was the last three years’ worth of net activity on any G/L?</a:t>
            </a:r>
          </a:p>
          <a:p>
            <a:pPr lvl="1"/>
            <a:r>
              <a:rPr lang="en-US" dirty="0" smtClean="0"/>
              <a:t>What was the last three years’ monthly yield on any loan G/L?</a:t>
            </a:r>
          </a:p>
          <a:p>
            <a:pPr lvl="1"/>
            <a:r>
              <a:rPr lang="en-US" dirty="0" smtClean="0"/>
              <a:t>What was the fee income variance for the last three years for any fee?</a:t>
            </a:r>
          </a:p>
          <a:p>
            <a:pPr lvl="1"/>
            <a:r>
              <a:rPr lang="en-US" dirty="0" smtClean="0"/>
              <a:t>What commissions were earned by any employee in the last three months?</a:t>
            </a:r>
          </a:p>
          <a:p>
            <a:pPr lvl="1"/>
            <a:r>
              <a:rPr lang="en-US" dirty="0" smtClean="0"/>
              <a:t>What was...?</a:t>
            </a:r>
          </a:p>
          <a:p>
            <a:pPr lvl="1"/>
            <a:r>
              <a:rPr lang="en-US" dirty="0" smtClean="0"/>
              <a:t>What do we anticipate all these things will be </a:t>
            </a:r>
            <a:r>
              <a:rPr lang="en-US" i="1" dirty="0" smtClean="0"/>
              <a:t>next </a:t>
            </a:r>
            <a:r>
              <a:rPr lang="en-US" dirty="0" smtClean="0"/>
              <a:t>month?</a:t>
            </a:r>
          </a:p>
          <a:p>
            <a:pPr lvl="1"/>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146</a:t>
            </a:fld>
            <a:endParaRPr lang="en-US"/>
          </a:p>
        </p:txBody>
      </p:sp>
      <p:sp>
        <p:nvSpPr>
          <p:cNvPr id="5" name="Text Placeholder 4"/>
          <p:cNvSpPr>
            <a:spLocks noGrp="1"/>
          </p:cNvSpPr>
          <p:nvPr>
            <p:ph type="body" sz="quarter" idx="13"/>
          </p:nvPr>
        </p:nvSpPr>
        <p:spPr>
          <a:xfrm>
            <a:off x="5105400" y="5867400"/>
            <a:ext cx="6400801" cy="685800"/>
          </a:xfrm>
        </p:spPr>
        <p:txBody>
          <a:bodyPr/>
          <a:lstStyle/>
          <a:p>
            <a:r>
              <a:rPr lang="en-US" dirty="0" smtClean="0"/>
              <a:t>If this list seems short to you, it’s because I know I can get most of the other answers I want by manipulating features we have today</a:t>
            </a:r>
          </a:p>
          <a:p>
            <a:r>
              <a:rPr lang="en-US" dirty="0" smtClean="0"/>
              <a:t>So what will your top 10 questions be for the system in 2015?</a:t>
            </a:r>
            <a:endParaRPr lang="en-US" dirty="0"/>
          </a:p>
        </p:txBody>
      </p:sp>
    </p:spTree>
    <p:extLst>
      <p:ext uri="{BB962C8B-B14F-4D97-AF65-F5344CB8AC3E}">
        <p14:creationId xmlns:p14="http://schemas.microsoft.com/office/powerpoint/2010/main" val="150282760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would you do with these 3 pools of members?</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147</a:t>
            </a:fld>
            <a:endParaRPr lang="en-US"/>
          </a:p>
        </p:txBody>
      </p:sp>
      <p:sp>
        <p:nvSpPr>
          <p:cNvPr id="6" name="Text Placeholder 5"/>
          <p:cNvSpPr>
            <a:spLocks noGrp="1"/>
          </p:cNvSpPr>
          <p:nvPr>
            <p:ph type="body" sz="quarter" idx="14"/>
          </p:nvPr>
        </p:nvSpPr>
        <p:spPr/>
        <p:txBody>
          <a:bodyPr/>
          <a:lstStyle/>
          <a:p>
            <a:r>
              <a:rPr lang="en-US" dirty="0" smtClean="0"/>
              <a:t>Every member, every account they have, analyzed every day</a:t>
            </a:r>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 b="28687"/>
          <a:stretch/>
        </p:blipFill>
        <p:spPr>
          <a:xfrm>
            <a:off x="838200" y="1682708"/>
            <a:ext cx="10371296" cy="53276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6722844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867" y="120596"/>
            <a:ext cx="10811933" cy="518160"/>
          </a:xfrm>
        </p:spPr>
        <p:txBody>
          <a:bodyPr/>
          <a:lstStyle/>
          <a:p>
            <a:r>
              <a:rPr lang="en-US" dirty="0" smtClean="0"/>
              <a:t>If you worked this list consistently, what would you do?</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148</a:t>
            </a:fld>
            <a:endParaRPr lang="en-US"/>
          </a:p>
        </p:txBody>
      </p:sp>
      <p:sp>
        <p:nvSpPr>
          <p:cNvPr id="6" name="Text Placeholder 5"/>
          <p:cNvSpPr>
            <a:spLocks noGrp="1"/>
          </p:cNvSpPr>
          <p:nvPr>
            <p:ph type="body" sz="quarter" idx="14"/>
          </p:nvPr>
        </p:nvSpPr>
        <p:spPr/>
        <p:txBody>
          <a:bodyPr/>
          <a:lstStyle/>
          <a:p>
            <a:r>
              <a:rPr lang="en-US" dirty="0"/>
              <a:t>Every member, every account they have, analyzed every day</a:t>
            </a:r>
          </a:p>
          <a:p>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76400"/>
            <a:ext cx="10329864" cy="74410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5853575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Instead of a single view, what if you got creative?</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149</a:t>
            </a:fld>
            <a:endParaRPr lang="en-US"/>
          </a:p>
        </p:txBody>
      </p:sp>
      <p:sp>
        <p:nvSpPr>
          <p:cNvPr id="8" name="Text Placeholder 7"/>
          <p:cNvSpPr>
            <a:spLocks noGrp="1"/>
          </p:cNvSpPr>
          <p:nvPr>
            <p:ph type="body" sz="quarter" idx="13"/>
          </p:nvPr>
        </p:nvSpPr>
        <p:spPr>
          <a:xfrm>
            <a:off x="9144000" y="5867400"/>
            <a:ext cx="2362201" cy="685800"/>
          </a:xfrm>
        </p:spPr>
        <p:txBody>
          <a:bodyPr/>
          <a:lstStyle/>
          <a:p>
            <a:r>
              <a:rPr lang="en-US" dirty="0" smtClean="0"/>
              <a:t>What if you sliced net savers and net borrowers 365 different ways, 365 days a year, and then you worked it every single day?</a:t>
            </a:r>
          </a:p>
          <a:p>
            <a:r>
              <a:rPr lang="en-US" dirty="0" smtClean="0"/>
              <a:t>What kind of factory would you build?</a:t>
            </a:r>
            <a:endParaRPr lang="en-US" dirty="0"/>
          </a:p>
        </p:txBody>
      </p:sp>
      <p:sp>
        <p:nvSpPr>
          <p:cNvPr id="10" name="Text Placeholder 9"/>
          <p:cNvSpPr>
            <a:spLocks noGrp="1"/>
          </p:cNvSpPr>
          <p:nvPr>
            <p:ph type="body" sz="quarter" idx="14"/>
          </p:nvPr>
        </p:nvSpPr>
        <p:spPr/>
        <p:txBody>
          <a:bodyPr/>
          <a:lstStyle/>
          <a:p>
            <a:r>
              <a:rPr lang="en-US" dirty="0"/>
              <a:t>Every member, every account they have, analyzed every day</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603" y="1676400"/>
            <a:ext cx="8356804" cy="6019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983755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CU*Answers is not immune to the problem</a:t>
            </a:r>
            <a:endParaRPr lang="en-US" dirty="0"/>
          </a:p>
        </p:txBody>
      </p:sp>
      <p:sp>
        <p:nvSpPr>
          <p:cNvPr id="3" name="Content Placeholder 2"/>
          <p:cNvSpPr>
            <a:spLocks noGrp="1"/>
          </p:cNvSpPr>
          <p:nvPr>
            <p:ph idx="1"/>
          </p:nvPr>
        </p:nvSpPr>
        <p:spPr>
          <a:xfrm>
            <a:off x="609600" y="1676400"/>
            <a:ext cx="5257800" cy="4381500"/>
          </a:xfrm>
        </p:spPr>
        <p:txBody>
          <a:bodyPr/>
          <a:lstStyle/>
          <a:p>
            <a:r>
              <a:rPr lang="en-US" dirty="0" smtClean="0"/>
              <a:t>We’re no different from you... we have to live the solutions we design</a:t>
            </a:r>
          </a:p>
          <a:p>
            <a:pPr lvl="1"/>
            <a:r>
              <a:rPr lang="en-US" dirty="0" smtClean="0"/>
              <a:t>We have to be members of a credit union to have the right to represent customer-owners</a:t>
            </a:r>
          </a:p>
          <a:p>
            <a:pPr lvl="1"/>
            <a:r>
              <a:rPr lang="en-US" dirty="0" smtClean="0"/>
              <a:t>We have to experience products and services to respect the need for change</a:t>
            </a:r>
          </a:p>
          <a:p>
            <a:pPr lvl="1"/>
            <a:r>
              <a:rPr lang="en-US" dirty="0" smtClean="0"/>
              <a:t>We have to evolve our own interactions with the credit union to understand the members of the future</a:t>
            </a:r>
          </a:p>
          <a:p>
            <a:pPr lvl="1"/>
            <a:r>
              <a:rPr lang="en-US" dirty="0" smtClean="0"/>
              <a:t>We have to be first-person advocates</a:t>
            </a:r>
          </a:p>
          <a:p>
            <a:r>
              <a:rPr lang="en-US" dirty="0" smtClean="0"/>
              <a:t>So we’re investing to get our team to walk the talk</a:t>
            </a:r>
          </a:p>
        </p:txBody>
      </p:sp>
      <p:sp>
        <p:nvSpPr>
          <p:cNvPr id="4" name="Slide Number Placeholder 3"/>
          <p:cNvSpPr>
            <a:spLocks noGrp="1"/>
          </p:cNvSpPr>
          <p:nvPr>
            <p:ph type="sldNum" sz="quarter" idx="12"/>
          </p:nvPr>
        </p:nvSpPr>
        <p:spPr/>
        <p:txBody>
          <a:bodyPr/>
          <a:lstStyle/>
          <a:p>
            <a:fld id="{E54FDF46-4A52-4F2B-8DF0-BB4C40E65B4E}" type="slidenum">
              <a:rPr lang="en-US" smtClean="0"/>
              <a:pPr/>
              <a:t>15</a:t>
            </a:fld>
            <a:endParaRPr lang="en-US"/>
          </a:p>
        </p:txBody>
      </p:sp>
      <p:sp>
        <p:nvSpPr>
          <p:cNvPr id="10" name="Text Placeholder 9"/>
          <p:cNvSpPr>
            <a:spLocks noGrp="1"/>
          </p:cNvSpPr>
          <p:nvPr>
            <p:ph type="body" sz="quarter" idx="14"/>
          </p:nvPr>
        </p:nvSpPr>
        <p:spPr/>
        <p:txBody>
          <a:bodyPr/>
          <a:lstStyle/>
          <a:p>
            <a:r>
              <a:rPr lang="en-US" dirty="0"/>
              <a:t>are we focused on designing the right member experience?</a:t>
            </a:r>
          </a:p>
          <a:p>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0693" y="2057742"/>
            <a:ext cx="4015595" cy="489568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06197">
            <a:off x="9821133" y="1503582"/>
            <a:ext cx="1956022" cy="2510835"/>
          </a:xfrm>
          <a:prstGeom prst="rect">
            <a:avLst/>
          </a:prstGeom>
          <a:ln>
            <a:noFill/>
          </a:ln>
          <a:effectLst>
            <a:outerShdw blurRad="190500" algn="tl" rotWithShape="0">
              <a:srgbClr val="000000">
                <a:alpha val="70000"/>
              </a:srgbClr>
            </a:outerShdw>
          </a:effectLst>
        </p:spPr>
      </p:pic>
      <p:sp>
        <p:nvSpPr>
          <p:cNvPr id="11" name="5-Point Star 10"/>
          <p:cNvSpPr/>
          <p:nvPr/>
        </p:nvSpPr>
        <p:spPr>
          <a:xfrm>
            <a:off x="9725543" y="1524000"/>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003865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factories</a:t>
            </a:r>
            <a:endParaRPr lang="en-US" dirty="0"/>
          </a:p>
        </p:txBody>
      </p:sp>
      <p:sp>
        <p:nvSpPr>
          <p:cNvPr id="8" name="Content Placeholder 7"/>
          <p:cNvSpPr>
            <a:spLocks noGrp="1"/>
          </p:cNvSpPr>
          <p:nvPr>
            <p:ph idx="1"/>
          </p:nvPr>
        </p:nvSpPr>
        <p:spPr>
          <a:xfrm>
            <a:off x="609600" y="1676400"/>
            <a:ext cx="5638800" cy="4381500"/>
          </a:xfrm>
        </p:spPr>
        <p:txBody>
          <a:bodyPr/>
          <a:lstStyle/>
          <a:p>
            <a:r>
              <a:rPr lang="en-US" dirty="0" smtClean="0"/>
              <a:t>This is how we envision call centers (if we envision them at all)</a:t>
            </a:r>
          </a:p>
          <a:p>
            <a:pPr lvl="1"/>
            <a:r>
              <a:rPr lang="en-US" dirty="0" smtClean="0"/>
              <a:t>Pleasant, rewarding, people helping people, butterflies, puppies, and kittens</a:t>
            </a:r>
          </a:p>
          <a:p>
            <a:r>
              <a:rPr lang="en-US" dirty="0" smtClean="0"/>
              <a:t>But will our vision of how to work opportunity yield the futures that we want and our members need?</a:t>
            </a:r>
          </a:p>
          <a:p>
            <a:r>
              <a:rPr lang="en-US" dirty="0" smtClean="0"/>
              <a:t>Sometimes you have to ramp it up</a:t>
            </a:r>
          </a:p>
          <a:p>
            <a:endParaRPr lang="en-US" dirty="0"/>
          </a:p>
        </p:txBody>
      </p:sp>
      <p:sp>
        <p:nvSpPr>
          <p:cNvPr id="3" name="Slide Number Placeholder 2"/>
          <p:cNvSpPr>
            <a:spLocks noGrp="1"/>
          </p:cNvSpPr>
          <p:nvPr>
            <p:ph type="sldNum" sz="quarter" idx="12"/>
          </p:nvPr>
        </p:nvSpPr>
        <p:spPr/>
        <p:txBody>
          <a:bodyPr/>
          <a:lstStyle/>
          <a:p>
            <a:fld id="{E54FDF46-4A52-4F2B-8DF0-BB4C40E65B4E}" type="slidenum">
              <a:rPr lang="en-US" smtClean="0"/>
              <a:pPr/>
              <a:t>150</a:t>
            </a:fld>
            <a:endParaRPr lang="en-US"/>
          </a:p>
        </p:txBody>
      </p:sp>
      <p:sp>
        <p:nvSpPr>
          <p:cNvPr id="4" name="Text Placeholder 3"/>
          <p:cNvSpPr>
            <a:spLocks noGrp="1"/>
          </p:cNvSpPr>
          <p:nvPr>
            <p:ph type="body" sz="quarter" idx="13"/>
          </p:nvPr>
        </p:nvSpPr>
        <p:spPr>
          <a:xfrm>
            <a:off x="7873862" y="5867400"/>
            <a:ext cx="3632339" cy="685800"/>
          </a:xfrm>
        </p:spPr>
        <p:txBody>
          <a:bodyPr/>
          <a:lstStyle/>
          <a:p>
            <a:r>
              <a:rPr lang="en-US" sz="1400" dirty="0" smtClean="0">
                <a:solidFill>
                  <a:schemeClr val="accent3">
                    <a:lumMod val="75000"/>
                  </a:schemeClr>
                </a:solidFill>
              </a:rPr>
              <a:t>“We realized that we had about 11 groups identified as opportunity pools...pitiful.  We set a goal of finding 500 pools. It took us 3 years, but now I can’t slow down my team”</a:t>
            </a:r>
            <a:endParaRPr lang="en-US" sz="1400" dirty="0">
              <a:solidFill>
                <a:schemeClr val="accent3">
                  <a:lumMod val="75000"/>
                </a:schemeClr>
              </a:solidFill>
            </a:endParaRPr>
          </a:p>
        </p:txBody>
      </p:sp>
      <p:sp>
        <p:nvSpPr>
          <p:cNvPr id="5" name="Text Placeholder 4"/>
          <p:cNvSpPr>
            <a:spLocks noGrp="1"/>
          </p:cNvSpPr>
          <p:nvPr>
            <p:ph type="body" sz="quarter" idx="14"/>
          </p:nvPr>
        </p:nvSpPr>
        <p:spPr/>
        <p:txBody>
          <a:bodyPr/>
          <a:lstStyle/>
          <a:p>
            <a:r>
              <a:rPr lang="en-US" dirty="0" smtClean="0"/>
              <a:t>Data as the raw material for manufacturing opportunity </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1752600"/>
            <a:ext cx="4633452" cy="2209800"/>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010400" y="5892338"/>
            <a:ext cx="863462" cy="752634"/>
          </a:xfrm>
          <a:prstGeom prst="rect">
            <a:avLst/>
          </a:prstGeom>
        </p:spPr>
      </p:pic>
    </p:spTree>
    <p:extLst>
      <p:ext uri="{BB962C8B-B14F-4D97-AF65-F5344CB8AC3E}">
        <p14:creationId xmlns:p14="http://schemas.microsoft.com/office/powerpoint/2010/main" val="252567067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factories</a:t>
            </a:r>
            <a:endParaRPr lang="en-US" dirty="0"/>
          </a:p>
        </p:txBody>
      </p:sp>
      <p:sp>
        <p:nvSpPr>
          <p:cNvPr id="8" name="Content Placeholder 7"/>
          <p:cNvSpPr>
            <a:spLocks noGrp="1"/>
          </p:cNvSpPr>
          <p:nvPr>
            <p:ph idx="1"/>
          </p:nvPr>
        </p:nvSpPr>
        <p:spPr>
          <a:xfrm>
            <a:off x="609600" y="1676400"/>
            <a:ext cx="5638800" cy="4381500"/>
          </a:xfrm>
        </p:spPr>
        <p:txBody>
          <a:bodyPr/>
          <a:lstStyle/>
          <a:p>
            <a:r>
              <a:rPr lang="en-US" dirty="0" smtClean="0"/>
              <a:t>This is the call center I envision if we are going to wake up 2 million people and 250 organizations to the opportunity we have in the future</a:t>
            </a:r>
          </a:p>
          <a:p>
            <a:r>
              <a:rPr lang="en-US" dirty="0" smtClean="0"/>
              <a:t>Everyone wants the results from the work, but do they want to DO the work?</a:t>
            </a:r>
          </a:p>
          <a:p>
            <a:r>
              <a:rPr lang="en-US" dirty="0" smtClean="0"/>
              <a:t>If we had 250 operators mining the data from 250 opportunity pools every day, could we transform our futures?</a:t>
            </a:r>
            <a:endParaRPr lang="en-US" dirty="0"/>
          </a:p>
        </p:txBody>
      </p:sp>
      <p:sp>
        <p:nvSpPr>
          <p:cNvPr id="3" name="Slide Number Placeholder 2"/>
          <p:cNvSpPr>
            <a:spLocks noGrp="1"/>
          </p:cNvSpPr>
          <p:nvPr>
            <p:ph type="sldNum" sz="quarter" idx="12"/>
          </p:nvPr>
        </p:nvSpPr>
        <p:spPr/>
        <p:txBody>
          <a:bodyPr/>
          <a:lstStyle/>
          <a:p>
            <a:fld id="{E54FDF46-4A52-4F2B-8DF0-BB4C40E65B4E}" type="slidenum">
              <a:rPr lang="en-US" smtClean="0"/>
              <a:pPr/>
              <a:t>151</a:t>
            </a:fld>
            <a:endParaRPr lang="en-US"/>
          </a:p>
        </p:txBody>
      </p:sp>
      <p:sp>
        <p:nvSpPr>
          <p:cNvPr id="4" name="Text Placeholder 3"/>
          <p:cNvSpPr>
            <a:spLocks noGrp="1"/>
          </p:cNvSpPr>
          <p:nvPr>
            <p:ph type="body" sz="quarter" idx="13"/>
          </p:nvPr>
        </p:nvSpPr>
        <p:spPr>
          <a:xfrm>
            <a:off x="6781800" y="5867400"/>
            <a:ext cx="4724401" cy="685800"/>
          </a:xfrm>
        </p:spPr>
        <p:txBody>
          <a:bodyPr/>
          <a:lstStyle/>
          <a:p>
            <a:r>
              <a:rPr lang="en-US" dirty="0" smtClean="0"/>
              <a:t>If you had to list every opportunity pool that you worked consistently, how many would there be?</a:t>
            </a:r>
          </a:p>
          <a:p>
            <a:r>
              <a:rPr lang="en-US" dirty="0" smtClean="0"/>
              <a:t>Can you quadruple that in 2015?  Are we just getting too cute with our expectations from data?</a:t>
            </a:r>
            <a:endParaRPr lang="en-US" dirty="0"/>
          </a:p>
        </p:txBody>
      </p:sp>
      <p:sp>
        <p:nvSpPr>
          <p:cNvPr id="5" name="Text Placeholder 4"/>
          <p:cNvSpPr>
            <a:spLocks noGrp="1"/>
          </p:cNvSpPr>
          <p:nvPr>
            <p:ph type="body" sz="quarter" idx="14"/>
          </p:nvPr>
        </p:nvSpPr>
        <p:spPr/>
        <p:txBody>
          <a:bodyPr/>
          <a:lstStyle/>
          <a:p>
            <a:r>
              <a:rPr lang="en-US" dirty="0" smtClean="0"/>
              <a:t>Data as the raw material for manufacturing opportunity </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1796071"/>
            <a:ext cx="4633452" cy="21228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4003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factories</a:t>
            </a:r>
            <a:endParaRPr lang="en-US" dirty="0"/>
          </a:p>
        </p:txBody>
      </p:sp>
      <p:sp>
        <p:nvSpPr>
          <p:cNvPr id="8" name="Content Placeholder 7"/>
          <p:cNvSpPr>
            <a:spLocks noGrp="1"/>
          </p:cNvSpPr>
          <p:nvPr>
            <p:ph idx="1"/>
          </p:nvPr>
        </p:nvSpPr>
        <p:spPr>
          <a:xfrm>
            <a:off x="609600" y="1676400"/>
            <a:ext cx="5638800" cy="4381500"/>
          </a:xfrm>
        </p:spPr>
        <p:txBody>
          <a:bodyPr/>
          <a:lstStyle/>
          <a:p>
            <a:r>
              <a:rPr lang="en-US" dirty="0" smtClean="0"/>
              <a:t>If 250 </a:t>
            </a:r>
            <a:r>
              <a:rPr lang="en-US" dirty="0"/>
              <a:t>operators </a:t>
            </a:r>
            <a:r>
              <a:rPr lang="en-US" dirty="0" smtClean="0"/>
              <a:t>were pushing people their way, wouldn’t that turn your three credit union employees into superstars for satisfying members?</a:t>
            </a:r>
          </a:p>
          <a:p>
            <a:r>
              <a:rPr lang="en-US" dirty="0" smtClean="0"/>
              <a:t>What if CU*Answers could build 250 opportunity pools for every CU to work?</a:t>
            </a:r>
          </a:p>
          <a:p>
            <a:r>
              <a:rPr lang="en-US" dirty="0" smtClean="0"/>
              <a:t>What if CU*Answers would buy the leads and pay to do the work?</a:t>
            </a:r>
          </a:p>
          <a:p>
            <a:r>
              <a:rPr lang="en-US" dirty="0" smtClean="0"/>
              <a:t>How would you split the proceeds?</a:t>
            </a:r>
          </a:p>
          <a:p>
            <a:endParaRPr lang="en-US" dirty="0"/>
          </a:p>
          <a:p>
            <a:endParaRPr lang="en-US" dirty="0" smtClean="0"/>
          </a:p>
        </p:txBody>
      </p:sp>
      <p:sp>
        <p:nvSpPr>
          <p:cNvPr id="3" name="Slide Number Placeholder 2"/>
          <p:cNvSpPr>
            <a:spLocks noGrp="1"/>
          </p:cNvSpPr>
          <p:nvPr>
            <p:ph type="sldNum" sz="quarter" idx="12"/>
          </p:nvPr>
        </p:nvSpPr>
        <p:spPr/>
        <p:txBody>
          <a:bodyPr/>
          <a:lstStyle/>
          <a:p>
            <a:fld id="{E54FDF46-4A52-4F2B-8DF0-BB4C40E65B4E}" type="slidenum">
              <a:rPr lang="en-US" smtClean="0"/>
              <a:pPr/>
              <a:t>152</a:t>
            </a:fld>
            <a:endParaRPr lang="en-US"/>
          </a:p>
        </p:txBody>
      </p:sp>
      <p:sp>
        <p:nvSpPr>
          <p:cNvPr id="4" name="Text Placeholder 3"/>
          <p:cNvSpPr>
            <a:spLocks noGrp="1"/>
          </p:cNvSpPr>
          <p:nvPr>
            <p:ph type="body" sz="quarter" idx="13"/>
          </p:nvPr>
        </p:nvSpPr>
        <p:spPr>
          <a:xfrm>
            <a:off x="7924800" y="5867400"/>
            <a:ext cx="3581401" cy="685800"/>
          </a:xfrm>
        </p:spPr>
        <p:txBody>
          <a:bodyPr/>
          <a:lstStyle/>
          <a:p>
            <a:r>
              <a:rPr lang="en-US" sz="1400" dirty="0" smtClean="0">
                <a:solidFill>
                  <a:schemeClr val="accent3">
                    <a:lumMod val="75000"/>
                  </a:schemeClr>
                </a:solidFill>
              </a:rPr>
              <a:t>“Oh, when I said we completed 100,000 conversations, I meant our network did.  My staff, the CUSO’s staff, some external consultants, and our 24x7 software services. It’s a new day. I had to build a new team to get this done.”</a:t>
            </a:r>
            <a:endParaRPr lang="en-US" sz="1400" dirty="0">
              <a:solidFill>
                <a:schemeClr val="accent3">
                  <a:lumMod val="75000"/>
                </a:schemeClr>
              </a:solidFill>
            </a:endParaRPr>
          </a:p>
        </p:txBody>
      </p:sp>
      <p:sp>
        <p:nvSpPr>
          <p:cNvPr id="5" name="Text Placeholder 4"/>
          <p:cNvSpPr>
            <a:spLocks noGrp="1"/>
          </p:cNvSpPr>
          <p:nvPr>
            <p:ph type="body" sz="quarter" idx="14"/>
          </p:nvPr>
        </p:nvSpPr>
        <p:spPr/>
        <p:txBody>
          <a:bodyPr/>
          <a:lstStyle/>
          <a:p>
            <a:r>
              <a:rPr lang="en-US" dirty="0" smtClean="0"/>
              <a:t>Data as the raw material for manufacturing opportunity </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1752600"/>
            <a:ext cx="4633452" cy="2209800"/>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289938" y="5892338"/>
            <a:ext cx="863462" cy="752634"/>
          </a:xfrm>
          <a:prstGeom prst="rect">
            <a:avLst/>
          </a:prstGeom>
        </p:spPr>
      </p:pic>
    </p:spTree>
    <p:extLst>
      <p:ext uri="{BB962C8B-B14F-4D97-AF65-F5344CB8AC3E}">
        <p14:creationId xmlns:p14="http://schemas.microsoft.com/office/powerpoint/2010/main" val="317900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0" y="1100084"/>
            <a:ext cx="3108960" cy="4023360"/>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3215640"/>
            <a:ext cx="3108960" cy="402336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smtClean="0"/>
              <a:t>Inspiring new A.S.A.P. toolkits from CU*BASE</a:t>
            </a:r>
            <a:endParaRPr lang="en-US" dirty="0"/>
          </a:p>
        </p:txBody>
      </p:sp>
      <p:sp>
        <p:nvSpPr>
          <p:cNvPr id="3" name="Content Placeholder 2"/>
          <p:cNvSpPr>
            <a:spLocks noGrp="1"/>
          </p:cNvSpPr>
          <p:nvPr>
            <p:ph idx="1"/>
          </p:nvPr>
        </p:nvSpPr>
        <p:spPr>
          <a:xfrm>
            <a:off x="609600" y="1676400"/>
            <a:ext cx="5181600" cy="4381500"/>
          </a:xfrm>
        </p:spPr>
        <p:txBody>
          <a:bodyPr/>
          <a:lstStyle/>
          <a:p>
            <a:r>
              <a:rPr lang="en-US" dirty="0" smtClean="0"/>
              <a:t>We started a program with our staff to build factories to identify opportunity pools, design the template for how we work those pools, and envision how we could field the team</a:t>
            </a:r>
          </a:p>
          <a:p>
            <a:r>
              <a:rPr lang="en-US" dirty="0" smtClean="0"/>
              <a:t>Do you think you could use this template with your staff?</a:t>
            </a:r>
          </a:p>
          <a:p>
            <a:r>
              <a:rPr lang="en-US" dirty="0" smtClean="0"/>
              <a:t>We plan to embed these campaign templates in our help for every dashboard </a:t>
            </a:r>
            <a:r>
              <a:rPr lang="en-US" sz="1800" i="1" dirty="0" smtClean="0"/>
              <a:t>(well, almost every one)</a:t>
            </a:r>
            <a:endParaRPr lang="en-US" i="1"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153</a:t>
            </a:fld>
            <a:endParaRPr lang="en-US"/>
          </a:p>
        </p:txBody>
      </p:sp>
      <p:sp>
        <p:nvSpPr>
          <p:cNvPr id="6" name="Text Placeholder 5"/>
          <p:cNvSpPr>
            <a:spLocks noGrp="1"/>
          </p:cNvSpPr>
          <p:nvPr>
            <p:ph type="body" sz="quarter" idx="14"/>
          </p:nvPr>
        </p:nvSpPr>
        <p:spPr/>
        <p:txBody>
          <a:bodyPr/>
          <a:lstStyle/>
          <a:p>
            <a:r>
              <a:rPr lang="en-US" dirty="0" smtClean="0"/>
              <a:t>With the intent to put them to work</a:t>
            </a:r>
            <a:endParaRPr lang="en-US" dirty="0"/>
          </a:p>
        </p:txBody>
      </p:sp>
      <p:sp>
        <p:nvSpPr>
          <p:cNvPr id="10" name="5-Point Star 9"/>
          <p:cNvSpPr/>
          <p:nvPr/>
        </p:nvSpPr>
        <p:spPr>
          <a:xfrm>
            <a:off x="6705600" y="4114800"/>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809210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Inspiring new A.S.A.P. toolkits from CU*BASE</a:t>
            </a:r>
          </a:p>
        </p:txBody>
      </p:sp>
      <p:sp>
        <p:nvSpPr>
          <p:cNvPr id="4" name="Slide Number Placeholder 3"/>
          <p:cNvSpPr>
            <a:spLocks noGrp="1"/>
          </p:cNvSpPr>
          <p:nvPr>
            <p:ph type="sldNum" sz="quarter" idx="12"/>
          </p:nvPr>
        </p:nvSpPr>
        <p:spPr/>
        <p:txBody>
          <a:bodyPr/>
          <a:lstStyle/>
          <a:p>
            <a:fld id="{E54FDF46-4A52-4F2B-8DF0-BB4C40E65B4E}" type="slidenum">
              <a:rPr lang="en-US" smtClean="0"/>
              <a:pPr/>
              <a:t>154</a:t>
            </a:fld>
            <a:endParaRPr lang="en-US"/>
          </a:p>
        </p:txBody>
      </p:sp>
      <p:sp>
        <p:nvSpPr>
          <p:cNvPr id="5" name="Text Placeholder 4"/>
          <p:cNvSpPr>
            <a:spLocks noGrp="1"/>
          </p:cNvSpPr>
          <p:nvPr>
            <p:ph type="body" sz="quarter" idx="13"/>
          </p:nvPr>
        </p:nvSpPr>
        <p:spPr/>
        <p:txBody>
          <a:bodyPr/>
          <a:lstStyle/>
          <a:p>
            <a:endParaRPr lang="en-US"/>
          </a:p>
        </p:txBody>
      </p:sp>
      <p:sp>
        <p:nvSpPr>
          <p:cNvPr id="6" name="Text Placeholder 5"/>
          <p:cNvSpPr>
            <a:spLocks noGrp="1"/>
          </p:cNvSpPr>
          <p:nvPr>
            <p:ph type="body" sz="quarter" idx="14"/>
          </p:nvPr>
        </p:nvSpPr>
        <p:spPr/>
        <p:txBody>
          <a:bodyPr/>
          <a:lstStyle/>
          <a:p>
            <a:r>
              <a:rPr lang="en-US" dirty="0"/>
              <a:t>With the intent to put them to work</a:t>
            </a:r>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834" y="1774041"/>
            <a:ext cx="2831765" cy="3664637"/>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9608" y="1371600"/>
            <a:ext cx="2831765" cy="3664637"/>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3200400"/>
            <a:ext cx="2831765" cy="3664637"/>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2736163"/>
            <a:ext cx="2831765" cy="3664637"/>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399" y="2106600"/>
            <a:ext cx="2831765" cy="36646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9608771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a:xfrm>
            <a:off x="711200" y="3429000"/>
            <a:ext cx="7721600" cy="742950"/>
          </a:xfrm>
        </p:spPr>
        <p:txBody>
          <a:bodyPr/>
          <a:lstStyle/>
          <a:p>
            <a:r>
              <a:rPr lang="en-US" dirty="0" smtClean="0"/>
              <a:t>Wrap-Up</a:t>
            </a:r>
            <a:endParaRPr lang="en-US" dirty="0"/>
          </a:p>
        </p:txBody>
      </p:sp>
      <p:sp>
        <p:nvSpPr>
          <p:cNvPr id="4" name="Slide Number Placeholder 3"/>
          <p:cNvSpPr>
            <a:spLocks noGrp="1"/>
          </p:cNvSpPr>
          <p:nvPr>
            <p:ph type="sldNum" sz="quarter" idx="4294967295"/>
          </p:nvPr>
        </p:nvSpPr>
        <p:spPr>
          <a:xfrm>
            <a:off x="0" y="6248400"/>
            <a:ext cx="1239838" cy="457200"/>
          </a:xfrm>
        </p:spPr>
        <p:txBody>
          <a:bodyPr/>
          <a:lstStyle/>
          <a:p>
            <a:fld id="{E54FDF46-4A52-4F2B-8DF0-BB4C40E65B4E}" type="slidenum">
              <a:rPr lang="en-US" smtClean="0"/>
              <a:pPr/>
              <a:t>155</a:t>
            </a:fld>
            <a:endParaRPr lang="en-US"/>
          </a:p>
        </p:txBody>
      </p:sp>
    </p:spTree>
    <p:extLst>
      <p:ext uri="{BB962C8B-B14F-4D97-AF65-F5344CB8AC3E}">
        <p14:creationId xmlns:p14="http://schemas.microsoft.com/office/powerpoint/2010/main" val="2117555642"/>
      </p:ext>
    </p:extLst>
  </p:cSld>
  <p:clrMapOvr>
    <a:masterClrMapping/>
  </p:clrMapOvr>
  <p:transition spd="slow">
    <p:cover dir="ld"/>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6541" y="2890235"/>
            <a:ext cx="1840000" cy="2361905"/>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5546" y="3603765"/>
            <a:ext cx="1840000" cy="2361905"/>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5568" y="4317295"/>
            <a:ext cx="1840000" cy="2361905"/>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6625" y="3505200"/>
            <a:ext cx="1789920" cy="2313893"/>
          </a:xfrm>
          <a:prstGeom prst="rect">
            <a:avLst/>
          </a:prstGeom>
          <a:ln>
            <a:noFill/>
          </a:ln>
          <a:effectLst>
            <a:outerShdw blurRad="190500" algn="tl" rotWithShape="0">
              <a:srgbClr val="000000">
                <a:alpha val="70000"/>
              </a:srgbClr>
            </a:outerShdw>
          </a:effectLst>
        </p:spPr>
      </p:pic>
      <p:sp>
        <p:nvSpPr>
          <p:cNvPr id="3" name="Slide Number Placeholder 2"/>
          <p:cNvSpPr>
            <a:spLocks noGrp="1"/>
          </p:cNvSpPr>
          <p:nvPr>
            <p:ph type="sldNum" sz="quarter" idx="12"/>
          </p:nvPr>
        </p:nvSpPr>
        <p:spPr>
          <a:xfrm>
            <a:off x="207611" y="5791200"/>
            <a:ext cx="1240189" cy="457200"/>
          </a:xfrm>
        </p:spPr>
        <p:txBody>
          <a:bodyPr/>
          <a:lstStyle/>
          <a:p>
            <a:fld id="{E54FDF46-4A52-4F2B-8DF0-BB4C40E65B4E}" type="slidenum">
              <a:rPr lang="en-US" smtClean="0"/>
              <a:pPr/>
              <a:t>156</a:t>
            </a:fld>
            <a:endParaRPr lang="en-US"/>
          </a:p>
        </p:txBody>
      </p:sp>
      <p:sp>
        <p:nvSpPr>
          <p:cNvPr id="16" name="Title 15"/>
          <p:cNvSpPr>
            <a:spLocks noGrp="1"/>
          </p:cNvSpPr>
          <p:nvPr>
            <p:ph type="title"/>
          </p:nvPr>
        </p:nvSpPr>
        <p:spPr/>
        <p:txBody>
          <a:bodyPr/>
          <a:lstStyle/>
          <a:p>
            <a:r>
              <a:rPr lang="en-US" dirty="0" smtClean="0"/>
              <a:t>What else is in your packet?</a:t>
            </a:r>
            <a:endParaRPr lang="en-US"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1758" y="228600"/>
            <a:ext cx="1786667" cy="2300952"/>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4892" y="1152366"/>
            <a:ext cx="1786667" cy="2300952"/>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43200" y="838200"/>
            <a:ext cx="1782857" cy="2304762"/>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8358" y="76200"/>
            <a:ext cx="1782857" cy="2304762"/>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67142" y="998545"/>
            <a:ext cx="1782857" cy="2304762"/>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400" y="1981200"/>
            <a:ext cx="1786667" cy="2300952"/>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1428" y="2630874"/>
            <a:ext cx="1786667" cy="2300952"/>
          </a:xfrm>
          <a:prstGeom prst="rect">
            <a:avLst/>
          </a:prstGeom>
          <a:ln>
            <a:noFill/>
          </a:ln>
          <a:effectLst>
            <a:outerShdw blurRad="190500" algn="tl" rotWithShape="0">
              <a:srgbClr val="000000">
                <a:alpha val="70000"/>
              </a:srgbClr>
            </a:outerShdw>
          </a:effectLst>
        </p:spPr>
      </p:pic>
      <p:sp>
        <p:nvSpPr>
          <p:cNvPr id="15" name="5-Point Star 14"/>
          <p:cNvSpPr/>
          <p:nvPr/>
        </p:nvSpPr>
        <p:spPr>
          <a:xfrm>
            <a:off x="2337032" y="3998688"/>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5-Point Star 16"/>
          <p:cNvSpPr/>
          <p:nvPr/>
        </p:nvSpPr>
        <p:spPr>
          <a:xfrm>
            <a:off x="1779348" y="2322270"/>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1" name="5-Point Star 20"/>
          <p:cNvSpPr/>
          <p:nvPr/>
        </p:nvSpPr>
        <p:spPr>
          <a:xfrm>
            <a:off x="5638800" y="2150442"/>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3" name="5-Point Star 22"/>
          <p:cNvSpPr/>
          <p:nvPr/>
        </p:nvSpPr>
        <p:spPr>
          <a:xfrm>
            <a:off x="8092479" y="788155"/>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5-Point Star 23"/>
          <p:cNvSpPr/>
          <p:nvPr/>
        </p:nvSpPr>
        <p:spPr>
          <a:xfrm>
            <a:off x="9144000" y="947730"/>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5-Point Star 24"/>
          <p:cNvSpPr/>
          <p:nvPr/>
        </p:nvSpPr>
        <p:spPr>
          <a:xfrm>
            <a:off x="10102273" y="2504699"/>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6" name="5-Point Star 25"/>
          <p:cNvSpPr/>
          <p:nvPr/>
        </p:nvSpPr>
        <p:spPr>
          <a:xfrm>
            <a:off x="2590800" y="1685781"/>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8" name="5-Point Star 27"/>
          <p:cNvSpPr/>
          <p:nvPr/>
        </p:nvSpPr>
        <p:spPr>
          <a:xfrm>
            <a:off x="9143168" y="6151718"/>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1" name="5-Point Star 30"/>
          <p:cNvSpPr/>
          <p:nvPr/>
        </p:nvSpPr>
        <p:spPr>
          <a:xfrm>
            <a:off x="8583146" y="5304105"/>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2" name="5-Point Star 31"/>
          <p:cNvSpPr/>
          <p:nvPr/>
        </p:nvSpPr>
        <p:spPr>
          <a:xfrm>
            <a:off x="8150735" y="4390950"/>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5" name="5-Point Star 34"/>
          <p:cNvSpPr/>
          <p:nvPr/>
        </p:nvSpPr>
        <p:spPr>
          <a:xfrm>
            <a:off x="2895600" y="4639619"/>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49062" y="3854575"/>
            <a:ext cx="1775238" cy="2297143"/>
          </a:xfrm>
          <a:prstGeom prst="rect">
            <a:avLst/>
          </a:prstGeom>
          <a:ln>
            <a:noFill/>
          </a:ln>
          <a:effectLst>
            <a:outerShdw blurRad="190500" algn="tl" rotWithShape="0">
              <a:srgbClr val="000000">
                <a:alpha val="70000"/>
              </a:srgbClr>
            </a:outerShdw>
          </a:effectLst>
        </p:spPr>
      </p:pic>
      <p:sp>
        <p:nvSpPr>
          <p:cNvPr id="29" name="5-Point Star 28"/>
          <p:cNvSpPr/>
          <p:nvPr/>
        </p:nvSpPr>
        <p:spPr>
          <a:xfrm>
            <a:off x="5181600" y="4608288"/>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073481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Tonight’s Stockholders Meeting</a:t>
            </a:r>
            <a:endParaRPr lang="en-US" dirty="0"/>
          </a:p>
        </p:txBody>
      </p:sp>
      <p:sp>
        <p:nvSpPr>
          <p:cNvPr id="7" name="Content Placeholder 6"/>
          <p:cNvSpPr>
            <a:spLocks noGrp="1"/>
          </p:cNvSpPr>
          <p:nvPr>
            <p:ph sz="half" idx="1"/>
          </p:nvPr>
        </p:nvSpPr>
        <p:spPr/>
        <p:txBody>
          <a:bodyPr/>
          <a:lstStyle/>
          <a:p>
            <a:r>
              <a:rPr lang="en-US" dirty="0"/>
              <a:t>Owners, see you in the “pre-function” area </a:t>
            </a:r>
            <a:r>
              <a:rPr lang="en-US" sz="1600" dirty="0"/>
              <a:t>(a.k.a. out in the hall) </a:t>
            </a:r>
            <a:r>
              <a:rPr lang="en-US" dirty="0"/>
              <a:t>at </a:t>
            </a:r>
            <a:r>
              <a:rPr lang="en-US" b="1" dirty="0"/>
              <a:t>6:30 </a:t>
            </a:r>
            <a:r>
              <a:rPr lang="en-US" dirty="0"/>
              <a:t>for cocktails</a:t>
            </a:r>
          </a:p>
          <a:p>
            <a:pPr lvl="1"/>
            <a:r>
              <a:rPr lang="en-US" dirty="0"/>
              <a:t>Join us for dinner back here at </a:t>
            </a:r>
            <a:r>
              <a:rPr lang="en-US" b="1" dirty="0"/>
              <a:t>7:00</a:t>
            </a:r>
          </a:p>
          <a:p>
            <a:r>
              <a:rPr lang="en-US" dirty="0"/>
              <a:t>Meet your </a:t>
            </a:r>
            <a:r>
              <a:rPr lang="en-US" dirty="0" smtClean="0"/>
              <a:t>Board</a:t>
            </a:r>
            <a:endParaRPr lang="en-US" dirty="0"/>
          </a:p>
        </p:txBody>
      </p:sp>
      <p:sp>
        <p:nvSpPr>
          <p:cNvPr id="3" name="Content Placeholder 2"/>
          <p:cNvSpPr>
            <a:spLocks noGrp="1"/>
          </p:cNvSpPr>
          <p:nvPr>
            <p:ph sz="half" idx="2"/>
          </p:nvPr>
        </p:nvSpPr>
        <p:spPr>
          <a:xfrm>
            <a:off x="609600" y="2920539"/>
            <a:ext cx="4953000" cy="1866900"/>
          </a:xfrm>
        </p:spPr>
        <p:txBody>
          <a:bodyPr/>
          <a:lstStyle/>
          <a:p>
            <a:r>
              <a:rPr lang="en-US" dirty="0"/>
              <a:t>An uncontested election this year...but come hear from the candidates</a:t>
            </a:r>
          </a:p>
          <a:p>
            <a:r>
              <a:rPr lang="en-US" dirty="0"/>
              <a:t>Come hear what Bob has to say about our numbers, 2012 and year-end 2013</a:t>
            </a:r>
          </a:p>
          <a:p>
            <a:endParaRPr lang="en-US" dirty="0"/>
          </a:p>
          <a:p>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157</a:t>
            </a:fld>
            <a:endParaRPr lang="en-US" dirty="0"/>
          </a:p>
        </p:txBody>
      </p:sp>
      <p:sp>
        <p:nvSpPr>
          <p:cNvPr id="8" name="Text Placeholder 7"/>
          <p:cNvSpPr>
            <a:spLocks noGrp="1"/>
          </p:cNvSpPr>
          <p:nvPr>
            <p:ph type="body" sz="quarter" idx="14"/>
          </p:nvPr>
        </p:nvSpPr>
        <p:spPr/>
        <p:txBody>
          <a:bodyPr/>
          <a:lstStyle/>
          <a:p>
            <a:endParaRPr lang="en-US"/>
          </a:p>
        </p:txBody>
      </p:sp>
      <p:pic>
        <p:nvPicPr>
          <p:cNvPr id="2" name="Picture 1"/>
          <p:cNvPicPr>
            <a:picLocks noChangeAspect="1"/>
          </p:cNvPicPr>
          <p:nvPr/>
        </p:nvPicPr>
        <p:blipFill>
          <a:blip r:embed="rId2"/>
          <a:stretch>
            <a:fillRect/>
          </a:stretch>
        </p:blipFill>
        <p:spPr>
          <a:xfrm>
            <a:off x="5943174" y="2743200"/>
            <a:ext cx="5258651" cy="29579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7879584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 It On...</a:t>
            </a:r>
          </a:p>
        </p:txBody>
      </p:sp>
      <p:sp>
        <p:nvSpPr>
          <p:cNvPr id="3" name="Content Placeholder 2"/>
          <p:cNvSpPr>
            <a:spLocks noGrp="1"/>
          </p:cNvSpPr>
          <p:nvPr>
            <p:ph idx="1"/>
          </p:nvPr>
        </p:nvSpPr>
        <p:spPr>
          <a:xfrm>
            <a:off x="609600" y="1676400"/>
            <a:ext cx="4572000" cy="4381500"/>
          </a:xfrm>
        </p:spPr>
        <p:txBody>
          <a:bodyPr/>
          <a:lstStyle/>
          <a:p>
            <a:r>
              <a:rPr lang="en-US" dirty="0"/>
              <a:t>As always, all materials related to this week’s events will be posted on our website</a:t>
            </a:r>
          </a:p>
          <a:p>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158</a:t>
            </a:fld>
            <a:endParaRPr lang="en-US"/>
          </a:p>
        </p:txBody>
      </p:sp>
      <p:sp>
        <p:nvSpPr>
          <p:cNvPr id="5" name="Text Placeholder 4"/>
          <p:cNvSpPr>
            <a:spLocks noGrp="1"/>
          </p:cNvSpPr>
          <p:nvPr>
            <p:ph type="body" sz="quarter" idx="13"/>
          </p:nvPr>
        </p:nvSpPr>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0265" y="304800"/>
            <a:ext cx="5625154" cy="6858000"/>
          </a:xfrm>
          <a:prstGeom prst="rect">
            <a:avLst/>
          </a:prstGeom>
          <a:ln>
            <a:noFill/>
          </a:ln>
          <a:effectLst>
            <a:outerShdw blurRad="190500" algn="tl" rotWithShape="0">
              <a:srgbClr val="000000">
                <a:alpha val="70000"/>
              </a:srgbClr>
            </a:outerShdw>
          </a:effectLst>
        </p:spPr>
      </p:pic>
      <p:sp>
        <p:nvSpPr>
          <p:cNvPr id="7" name="Rectangle 12"/>
          <p:cNvSpPr>
            <a:spLocks noChangeArrowheads="1"/>
          </p:cNvSpPr>
          <p:nvPr/>
        </p:nvSpPr>
        <p:spPr bwMode="auto">
          <a:xfrm>
            <a:off x="3459965" y="3769822"/>
            <a:ext cx="4800600" cy="461665"/>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sz="2400" dirty="0" smtClean="0">
                <a:solidFill>
                  <a:schemeClr val="bg1"/>
                </a:solidFill>
                <a:latin typeface="Arial" pitchFamily="34" charset="0"/>
              </a:rPr>
              <a:t>http://lc2014.cuanswers.com </a:t>
            </a:r>
            <a:endParaRPr lang="en-US" sz="2400" dirty="0">
              <a:solidFill>
                <a:schemeClr val="bg1"/>
              </a:solidFill>
              <a:latin typeface="Arial" pitchFamily="34" charset="0"/>
            </a:endParaRPr>
          </a:p>
        </p:txBody>
      </p:sp>
    </p:spTree>
    <p:extLst>
      <p:ext uri="{BB962C8B-B14F-4D97-AF65-F5344CB8AC3E}">
        <p14:creationId xmlns:p14="http://schemas.microsoft.com/office/powerpoint/2010/main" val="397311077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08000" y="1267143"/>
            <a:ext cx="4276642" cy="4286444"/>
          </a:xfrm>
        </p:spPr>
        <p:txBody>
          <a:bodyPr/>
          <a:lstStyle/>
          <a:p>
            <a:pPr marL="0" indent="0">
              <a:buNone/>
            </a:pPr>
            <a:r>
              <a:rPr lang="en-US" sz="5400" spc="20" dirty="0">
                <a:solidFill>
                  <a:schemeClr val="accent1"/>
                </a:solidFill>
                <a:effectLst>
                  <a:outerShdw blurRad="38100" dist="38100" dir="2700000" algn="tl">
                    <a:srgbClr val="000000">
                      <a:alpha val="43137"/>
                    </a:srgbClr>
                  </a:outerShdw>
                </a:effectLst>
                <a:latin typeface="+mj-lt"/>
                <a:ea typeface="+mj-ea"/>
                <a:cs typeface="+mj-cs"/>
              </a:rPr>
              <a:t>A big </a:t>
            </a:r>
            <a:br>
              <a:rPr lang="en-US" sz="5400" spc="20" dirty="0">
                <a:solidFill>
                  <a:schemeClr val="accent1"/>
                </a:solidFill>
                <a:effectLst>
                  <a:outerShdw blurRad="38100" dist="38100" dir="2700000" algn="tl">
                    <a:srgbClr val="000000">
                      <a:alpha val="43137"/>
                    </a:srgbClr>
                  </a:outerShdw>
                </a:effectLst>
                <a:latin typeface="+mj-lt"/>
                <a:ea typeface="+mj-ea"/>
                <a:cs typeface="+mj-cs"/>
              </a:rPr>
            </a:br>
            <a:r>
              <a:rPr lang="en-US" sz="5400" spc="20" dirty="0">
                <a:solidFill>
                  <a:schemeClr val="accent1"/>
                </a:solidFill>
                <a:effectLst>
                  <a:outerShdw blurRad="38100" dist="38100" dir="2700000" algn="tl">
                    <a:srgbClr val="000000">
                      <a:alpha val="43137"/>
                    </a:srgbClr>
                  </a:outerShdw>
                </a:effectLst>
                <a:latin typeface="+mj-lt"/>
                <a:ea typeface="+mj-ea"/>
                <a:cs typeface="+mj-cs"/>
              </a:rPr>
              <a:t>THANK YOU </a:t>
            </a:r>
            <a:br>
              <a:rPr lang="en-US" sz="5400" spc="20" dirty="0">
                <a:solidFill>
                  <a:schemeClr val="accent1"/>
                </a:solidFill>
                <a:effectLst>
                  <a:outerShdw blurRad="38100" dist="38100" dir="2700000" algn="tl">
                    <a:srgbClr val="000000">
                      <a:alpha val="43137"/>
                    </a:srgbClr>
                  </a:outerShdw>
                </a:effectLst>
                <a:latin typeface="+mj-lt"/>
                <a:ea typeface="+mj-ea"/>
                <a:cs typeface="+mj-cs"/>
              </a:rPr>
            </a:br>
            <a:r>
              <a:rPr lang="en-US" sz="5400" spc="20" dirty="0">
                <a:solidFill>
                  <a:schemeClr val="accent1"/>
                </a:solidFill>
                <a:effectLst>
                  <a:outerShdw blurRad="38100" dist="38100" dir="2700000" algn="tl">
                    <a:srgbClr val="000000">
                      <a:alpha val="43137"/>
                    </a:srgbClr>
                  </a:outerShdw>
                </a:effectLst>
                <a:latin typeface="+mj-lt"/>
                <a:ea typeface="+mj-ea"/>
                <a:cs typeface="+mj-cs"/>
              </a:rPr>
              <a:t>to </a:t>
            </a:r>
            <a:r>
              <a:rPr lang="en-US" sz="5400" spc="20" dirty="0" smtClean="0">
                <a:solidFill>
                  <a:schemeClr val="accent1"/>
                </a:solidFill>
                <a:effectLst>
                  <a:outerShdw blurRad="38100" dist="38100" dir="2700000" algn="tl">
                    <a:srgbClr val="000000">
                      <a:alpha val="43137"/>
                    </a:srgbClr>
                  </a:outerShdw>
                </a:effectLst>
                <a:latin typeface="+mj-lt"/>
                <a:ea typeface="+mj-ea"/>
                <a:cs typeface="+mj-cs"/>
              </a:rPr>
              <a:t>the “shoe crew”...</a:t>
            </a:r>
            <a:endParaRPr lang="en-US" sz="5400" spc="20" dirty="0">
              <a:solidFill>
                <a:schemeClr val="accent1"/>
              </a:solidFill>
              <a:effectLst>
                <a:outerShdw blurRad="38100" dist="38100" dir="2700000" algn="tl">
                  <a:srgbClr val="000000">
                    <a:alpha val="43137"/>
                  </a:srgbClr>
                </a:outerShdw>
              </a:effectLst>
              <a:latin typeface="+mj-lt"/>
              <a:ea typeface="+mj-ea"/>
              <a:cs typeface="+mj-cs"/>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791087"/>
            <a:ext cx="7620000" cy="4762500"/>
          </a:xfrm>
          <a:prstGeom prst="rect">
            <a:avLst/>
          </a:prstGeom>
        </p:spPr>
      </p:pic>
      <p:pic>
        <p:nvPicPr>
          <p:cNvPr id="11" name="Picture 10"/>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65757"/>
          <a:stretch/>
        </p:blipFill>
        <p:spPr>
          <a:xfrm rot="2912722">
            <a:off x="9803690" y="810541"/>
            <a:ext cx="1267169" cy="260350"/>
          </a:xfrm>
          <a:prstGeom prst="rect">
            <a:avLst/>
          </a:prstGeom>
        </p:spPr>
      </p:pic>
      <p:pic>
        <p:nvPicPr>
          <p:cNvPr id="12" name="Picture 1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59845"/>
          <a:stretch/>
        </p:blipFill>
        <p:spPr>
          <a:xfrm rot="2653182">
            <a:off x="10333080" y="690408"/>
            <a:ext cx="1267169" cy="305298"/>
          </a:xfrm>
          <a:prstGeom prst="rect">
            <a:avLst/>
          </a:prstGeom>
        </p:spPr>
      </p:pic>
      <p:pic>
        <p:nvPicPr>
          <p:cNvPr id="13" name="Picture 12"/>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65757"/>
          <a:stretch/>
        </p:blipFill>
        <p:spPr>
          <a:xfrm rot="2912722">
            <a:off x="10591508" y="1789347"/>
            <a:ext cx="1267169" cy="260350"/>
          </a:xfrm>
          <a:prstGeom prst="rect">
            <a:avLst/>
          </a:prstGeom>
        </p:spPr>
      </p:pic>
      <p:pic>
        <p:nvPicPr>
          <p:cNvPr id="14" name="Picture 13"/>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59845"/>
          <a:stretch/>
        </p:blipFill>
        <p:spPr>
          <a:xfrm rot="2653182">
            <a:off x="10983865" y="1449252"/>
            <a:ext cx="1267169" cy="305298"/>
          </a:xfrm>
          <a:prstGeom prst="rect">
            <a:avLst/>
          </a:prstGeom>
        </p:spPr>
      </p:pic>
      <p:pic>
        <p:nvPicPr>
          <p:cNvPr id="17" name="Picture 16"/>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59845"/>
          <a:stretch/>
        </p:blipFill>
        <p:spPr>
          <a:xfrm rot="2653182">
            <a:off x="9375747" y="-287181"/>
            <a:ext cx="1267169" cy="305298"/>
          </a:xfrm>
          <a:prstGeom prst="rect">
            <a:avLst/>
          </a:prstGeom>
        </p:spPr>
      </p:pic>
      <p:pic>
        <p:nvPicPr>
          <p:cNvPr id="18" name="Picture 17"/>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48883" b="59039"/>
          <a:stretch/>
        </p:blipFill>
        <p:spPr>
          <a:xfrm rot="19433517">
            <a:off x="7445463" y="5370336"/>
            <a:ext cx="652518" cy="313723"/>
          </a:xfrm>
          <a:prstGeom prst="rect">
            <a:avLst/>
          </a:prstGeom>
        </p:spPr>
      </p:pic>
      <p:pic>
        <p:nvPicPr>
          <p:cNvPr id="19" name="Picture 18"/>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t="57914" r="47495"/>
          <a:stretch/>
        </p:blipFill>
        <p:spPr>
          <a:xfrm rot="19573724">
            <a:off x="8306930" y="5275740"/>
            <a:ext cx="670229" cy="322342"/>
          </a:xfrm>
          <a:prstGeom prst="rect">
            <a:avLst/>
          </a:prstGeom>
        </p:spPr>
      </p:pic>
      <p:pic>
        <p:nvPicPr>
          <p:cNvPr id="20" name="Picture 19"/>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48883" b="59039"/>
          <a:stretch/>
        </p:blipFill>
        <p:spPr>
          <a:xfrm rot="20609327">
            <a:off x="8715945" y="4674067"/>
            <a:ext cx="652518" cy="313723"/>
          </a:xfrm>
          <a:prstGeom prst="rect">
            <a:avLst/>
          </a:prstGeom>
        </p:spPr>
      </p:pic>
      <p:pic>
        <p:nvPicPr>
          <p:cNvPr id="21" name="Picture 20"/>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t="57914" r="47495"/>
          <a:stretch/>
        </p:blipFill>
        <p:spPr>
          <a:xfrm rot="20035631">
            <a:off x="9417223" y="4823113"/>
            <a:ext cx="670229" cy="322342"/>
          </a:xfrm>
          <a:prstGeom prst="rect">
            <a:avLst/>
          </a:prstGeom>
        </p:spPr>
      </p:pic>
      <p:pic>
        <p:nvPicPr>
          <p:cNvPr id="22" name="Picture 21"/>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48883" b="59039"/>
          <a:stretch/>
        </p:blipFill>
        <p:spPr>
          <a:xfrm rot="20269030">
            <a:off x="9978749" y="4187393"/>
            <a:ext cx="652518" cy="313723"/>
          </a:xfrm>
          <a:prstGeom prst="rect">
            <a:avLst/>
          </a:prstGeom>
        </p:spPr>
      </p:pic>
      <p:pic>
        <p:nvPicPr>
          <p:cNvPr id="23" name="Picture 22"/>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t="57914" r="47495"/>
          <a:stretch/>
        </p:blipFill>
        <p:spPr>
          <a:xfrm rot="20764370">
            <a:off x="10983230" y="4287508"/>
            <a:ext cx="670229" cy="322342"/>
          </a:xfrm>
          <a:prstGeom prst="rect">
            <a:avLst/>
          </a:prstGeom>
        </p:spPr>
      </p:pic>
      <p:pic>
        <p:nvPicPr>
          <p:cNvPr id="24" name="Picture 23"/>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48883" b="59039"/>
          <a:stretch/>
        </p:blipFill>
        <p:spPr>
          <a:xfrm rot="20400236">
            <a:off x="11397336" y="3867550"/>
            <a:ext cx="652518" cy="313723"/>
          </a:xfrm>
          <a:prstGeom prst="rect">
            <a:avLst/>
          </a:prstGeom>
        </p:spPr>
      </p:pic>
      <p:pic>
        <p:nvPicPr>
          <p:cNvPr id="28" name="Picture 27"/>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38291" b="62509"/>
          <a:stretch/>
        </p:blipFill>
        <p:spPr>
          <a:xfrm>
            <a:off x="-255303" y="249605"/>
            <a:ext cx="804563" cy="293282"/>
          </a:xfrm>
          <a:prstGeom prst="rect">
            <a:avLst/>
          </a:prstGeom>
        </p:spPr>
      </p:pic>
      <p:pic>
        <p:nvPicPr>
          <p:cNvPr id="29" name="Picture 28"/>
          <p:cNvPicPr>
            <a:picLocks noChangeAspect="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t="60916" r="44433"/>
          <a:stretch/>
        </p:blipFill>
        <p:spPr>
          <a:xfrm>
            <a:off x="484261" y="621042"/>
            <a:ext cx="724473" cy="305744"/>
          </a:xfrm>
          <a:prstGeom prst="rect">
            <a:avLst/>
          </a:prstGeom>
        </p:spPr>
      </p:pic>
      <p:pic>
        <p:nvPicPr>
          <p:cNvPr id="30" name="Picture 29"/>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38291" b="62509"/>
          <a:stretch/>
        </p:blipFill>
        <p:spPr>
          <a:xfrm>
            <a:off x="1076544" y="255499"/>
            <a:ext cx="804563" cy="293282"/>
          </a:xfrm>
          <a:prstGeom prst="rect">
            <a:avLst/>
          </a:prstGeom>
        </p:spPr>
      </p:pic>
      <p:pic>
        <p:nvPicPr>
          <p:cNvPr id="31" name="Picture 30"/>
          <p:cNvPicPr>
            <a:picLocks noChangeAspect="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t="60916" r="44433"/>
          <a:stretch/>
        </p:blipFill>
        <p:spPr>
          <a:xfrm>
            <a:off x="1941047" y="632396"/>
            <a:ext cx="724473" cy="305744"/>
          </a:xfrm>
          <a:prstGeom prst="rect">
            <a:avLst/>
          </a:prstGeom>
        </p:spPr>
      </p:pic>
      <p:pic>
        <p:nvPicPr>
          <p:cNvPr id="32" name="Picture 31"/>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38291" b="62509"/>
          <a:stretch/>
        </p:blipFill>
        <p:spPr>
          <a:xfrm>
            <a:off x="2533330" y="266853"/>
            <a:ext cx="804563" cy="293282"/>
          </a:xfrm>
          <a:prstGeom prst="rect">
            <a:avLst/>
          </a:prstGeom>
        </p:spPr>
      </p:pic>
      <p:pic>
        <p:nvPicPr>
          <p:cNvPr id="33" name="Picture 32"/>
          <p:cNvPicPr>
            <a:picLocks noChangeAspect="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t="60916" r="44433"/>
          <a:stretch/>
        </p:blipFill>
        <p:spPr>
          <a:xfrm>
            <a:off x="3467307" y="664197"/>
            <a:ext cx="724473" cy="305744"/>
          </a:xfrm>
          <a:prstGeom prst="rect">
            <a:avLst/>
          </a:prstGeom>
        </p:spPr>
      </p:pic>
      <p:pic>
        <p:nvPicPr>
          <p:cNvPr id="34" name="Picture 33"/>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38291" b="62509"/>
          <a:stretch/>
        </p:blipFill>
        <p:spPr>
          <a:xfrm rot="20553582">
            <a:off x="4015572" y="266480"/>
            <a:ext cx="804563" cy="293282"/>
          </a:xfrm>
          <a:prstGeom prst="rect">
            <a:avLst/>
          </a:prstGeom>
        </p:spPr>
      </p:pic>
      <p:pic>
        <p:nvPicPr>
          <p:cNvPr id="35" name="Picture 34"/>
          <p:cNvPicPr>
            <a:picLocks noChangeAspect="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t="60916" r="44433"/>
          <a:stretch/>
        </p:blipFill>
        <p:spPr>
          <a:xfrm rot="19957720">
            <a:off x="4710611" y="404525"/>
            <a:ext cx="724473" cy="305744"/>
          </a:xfrm>
          <a:prstGeom prst="rect">
            <a:avLst/>
          </a:prstGeom>
        </p:spPr>
      </p:pic>
      <p:pic>
        <p:nvPicPr>
          <p:cNvPr id="36" name="Picture 35"/>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38291" b="62509"/>
          <a:stretch/>
        </p:blipFill>
        <p:spPr>
          <a:xfrm rot="19886448">
            <a:off x="5134079" y="-100227"/>
            <a:ext cx="804563" cy="293282"/>
          </a:xfrm>
          <a:prstGeom prst="rect">
            <a:avLst/>
          </a:prstGeom>
        </p:spPr>
      </p:pic>
      <p:pic>
        <p:nvPicPr>
          <p:cNvPr id="41" name="Picture 40"/>
          <p:cNvPicPr>
            <a:picLocks noChangeAspect="1"/>
          </p:cNvPicPr>
          <p:nvPr/>
        </p:nvPicPr>
        <p:blipFill rotWithShape="1">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l="48077" b="65612"/>
          <a:stretch/>
        </p:blipFill>
        <p:spPr>
          <a:xfrm>
            <a:off x="-100234" y="5631710"/>
            <a:ext cx="826803" cy="328546"/>
          </a:xfrm>
          <a:prstGeom prst="rect">
            <a:avLst/>
          </a:prstGeom>
        </p:spPr>
      </p:pic>
      <p:pic>
        <p:nvPicPr>
          <p:cNvPr id="42" name="Picture 41"/>
          <p:cNvPicPr>
            <a:picLocks noChangeAspect="1"/>
          </p:cNvPicPr>
          <p:nvPr/>
        </p:nvPicPr>
        <p:blipFill rotWithShape="1">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t="61568" r="44724"/>
          <a:stretch/>
        </p:blipFill>
        <p:spPr>
          <a:xfrm>
            <a:off x="460927" y="5955032"/>
            <a:ext cx="880200" cy="367187"/>
          </a:xfrm>
          <a:prstGeom prst="rect">
            <a:avLst/>
          </a:prstGeom>
        </p:spPr>
      </p:pic>
      <p:pic>
        <p:nvPicPr>
          <p:cNvPr id="43" name="Picture 42"/>
          <p:cNvPicPr>
            <a:picLocks noChangeAspect="1"/>
          </p:cNvPicPr>
          <p:nvPr/>
        </p:nvPicPr>
        <p:blipFill rotWithShape="1">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l="48077" b="65612"/>
          <a:stretch/>
        </p:blipFill>
        <p:spPr>
          <a:xfrm>
            <a:off x="1240893" y="5629798"/>
            <a:ext cx="826803" cy="328546"/>
          </a:xfrm>
          <a:prstGeom prst="rect">
            <a:avLst/>
          </a:prstGeom>
        </p:spPr>
      </p:pic>
      <p:pic>
        <p:nvPicPr>
          <p:cNvPr id="44" name="Picture 43"/>
          <p:cNvPicPr>
            <a:picLocks noChangeAspect="1"/>
          </p:cNvPicPr>
          <p:nvPr/>
        </p:nvPicPr>
        <p:blipFill rotWithShape="1">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t="61568" r="44724"/>
          <a:stretch/>
        </p:blipFill>
        <p:spPr>
          <a:xfrm>
            <a:off x="1851158" y="5955032"/>
            <a:ext cx="880200" cy="367187"/>
          </a:xfrm>
          <a:prstGeom prst="rect">
            <a:avLst/>
          </a:prstGeom>
        </p:spPr>
      </p:pic>
      <p:pic>
        <p:nvPicPr>
          <p:cNvPr id="45" name="Picture 44"/>
          <p:cNvPicPr>
            <a:picLocks noChangeAspect="1"/>
          </p:cNvPicPr>
          <p:nvPr/>
        </p:nvPicPr>
        <p:blipFill rotWithShape="1">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l="48077" b="65612"/>
          <a:stretch/>
        </p:blipFill>
        <p:spPr>
          <a:xfrm>
            <a:off x="2631124" y="5629798"/>
            <a:ext cx="826803" cy="328546"/>
          </a:xfrm>
          <a:prstGeom prst="rect">
            <a:avLst/>
          </a:prstGeom>
        </p:spPr>
      </p:pic>
      <p:pic>
        <p:nvPicPr>
          <p:cNvPr id="46" name="Picture 45"/>
          <p:cNvPicPr>
            <a:picLocks noChangeAspect="1"/>
          </p:cNvPicPr>
          <p:nvPr/>
        </p:nvPicPr>
        <p:blipFill rotWithShape="1">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t="61568" r="44724"/>
          <a:stretch/>
        </p:blipFill>
        <p:spPr>
          <a:xfrm rot="907644">
            <a:off x="3404832" y="5971104"/>
            <a:ext cx="880200" cy="367187"/>
          </a:xfrm>
          <a:prstGeom prst="rect">
            <a:avLst/>
          </a:prstGeom>
        </p:spPr>
      </p:pic>
      <p:pic>
        <p:nvPicPr>
          <p:cNvPr id="47" name="Picture 46"/>
          <p:cNvPicPr>
            <a:picLocks noChangeAspect="1"/>
          </p:cNvPicPr>
          <p:nvPr/>
        </p:nvPicPr>
        <p:blipFill rotWithShape="1">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l="48077" b="65612"/>
          <a:stretch/>
        </p:blipFill>
        <p:spPr>
          <a:xfrm rot="907644">
            <a:off x="4126086" y="5680450"/>
            <a:ext cx="826803" cy="328546"/>
          </a:xfrm>
          <a:prstGeom prst="rect">
            <a:avLst/>
          </a:prstGeom>
        </p:spPr>
      </p:pic>
      <p:pic>
        <p:nvPicPr>
          <p:cNvPr id="48" name="Picture 47"/>
          <p:cNvPicPr>
            <a:picLocks noChangeAspect="1"/>
          </p:cNvPicPr>
          <p:nvPr/>
        </p:nvPicPr>
        <p:blipFill rotWithShape="1">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t="61568" r="44724"/>
          <a:stretch/>
        </p:blipFill>
        <p:spPr>
          <a:xfrm rot="1693793">
            <a:off x="4524858" y="6252095"/>
            <a:ext cx="880200" cy="367187"/>
          </a:xfrm>
          <a:prstGeom prst="rect">
            <a:avLst/>
          </a:prstGeom>
        </p:spPr>
      </p:pic>
      <p:pic>
        <p:nvPicPr>
          <p:cNvPr id="49" name="Picture 48"/>
          <p:cNvPicPr>
            <a:picLocks noChangeAspect="1"/>
          </p:cNvPicPr>
          <p:nvPr/>
        </p:nvPicPr>
        <p:blipFill rotWithShape="1">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l="48077" b="65612"/>
          <a:stretch/>
        </p:blipFill>
        <p:spPr>
          <a:xfrm rot="1693793">
            <a:off x="5508578" y="6358123"/>
            <a:ext cx="826803" cy="328546"/>
          </a:xfrm>
          <a:prstGeom prst="rect">
            <a:avLst/>
          </a:prstGeom>
        </p:spPr>
      </p:pic>
      <p:pic>
        <p:nvPicPr>
          <p:cNvPr id="50" name="Picture 49"/>
          <p:cNvPicPr>
            <a:picLocks noChangeAspect="1"/>
          </p:cNvPicPr>
          <p:nvPr/>
        </p:nvPicPr>
        <p:blipFill rotWithShape="1">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t="61568" r="44724"/>
          <a:stretch/>
        </p:blipFill>
        <p:spPr>
          <a:xfrm rot="2249487">
            <a:off x="5814046" y="7099534"/>
            <a:ext cx="880200" cy="367187"/>
          </a:xfrm>
          <a:prstGeom prst="rect">
            <a:avLst/>
          </a:prstGeom>
        </p:spPr>
      </p:pic>
      <p:pic>
        <p:nvPicPr>
          <p:cNvPr id="58" name="Picture 57"/>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b="55556"/>
          <a:stretch/>
        </p:blipFill>
        <p:spPr>
          <a:xfrm rot="19706044">
            <a:off x="-91566" y="4153997"/>
            <a:ext cx="1143000" cy="304800"/>
          </a:xfrm>
          <a:prstGeom prst="rect">
            <a:avLst/>
          </a:prstGeom>
        </p:spPr>
      </p:pic>
      <p:pic>
        <p:nvPicPr>
          <p:cNvPr id="59" name="Picture 58"/>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b="55556"/>
          <a:stretch/>
        </p:blipFill>
        <p:spPr>
          <a:xfrm rot="19109325">
            <a:off x="917105" y="3784793"/>
            <a:ext cx="1143000" cy="304800"/>
          </a:xfrm>
          <a:prstGeom prst="rect">
            <a:avLst/>
          </a:prstGeom>
        </p:spPr>
      </p:pic>
      <p:pic>
        <p:nvPicPr>
          <p:cNvPr id="60" name="Picture 59"/>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b="55556"/>
          <a:stretch/>
        </p:blipFill>
        <p:spPr>
          <a:xfrm rot="19380630">
            <a:off x="2029613" y="3074963"/>
            <a:ext cx="1143000" cy="304800"/>
          </a:xfrm>
          <a:prstGeom prst="rect">
            <a:avLst/>
          </a:prstGeom>
        </p:spPr>
      </p:pic>
      <p:pic>
        <p:nvPicPr>
          <p:cNvPr id="61" name="Picture 60"/>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b="55556"/>
          <a:stretch/>
        </p:blipFill>
        <p:spPr>
          <a:xfrm rot="19441831">
            <a:off x="3044530" y="2532446"/>
            <a:ext cx="1143000" cy="304800"/>
          </a:xfrm>
          <a:prstGeom prst="rect">
            <a:avLst/>
          </a:prstGeom>
        </p:spPr>
      </p:pic>
      <p:pic>
        <p:nvPicPr>
          <p:cNvPr id="62" name="Picture 61"/>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b="56332"/>
          <a:stretch/>
        </p:blipFill>
        <p:spPr>
          <a:xfrm rot="19122715">
            <a:off x="3796742" y="2041126"/>
            <a:ext cx="1143000" cy="304800"/>
          </a:xfrm>
          <a:prstGeom prst="rect">
            <a:avLst/>
          </a:prstGeom>
        </p:spPr>
      </p:pic>
      <p:pic>
        <p:nvPicPr>
          <p:cNvPr id="63" name="Picture 62"/>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55556"/>
          <a:stretch/>
        </p:blipFill>
        <p:spPr>
          <a:xfrm rot="19338641">
            <a:off x="4905093" y="1662744"/>
            <a:ext cx="1143000" cy="304800"/>
          </a:xfrm>
          <a:prstGeom prst="rect">
            <a:avLst/>
          </a:prstGeom>
        </p:spPr>
      </p:pic>
      <p:pic>
        <p:nvPicPr>
          <p:cNvPr id="64" name="Picture 63"/>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b="55556"/>
          <a:stretch/>
        </p:blipFill>
        <p:spPr>
          <a:xfrm rot="19141621">
            <a:off x="5649582" y="587005"/>
            <a:ext cx="1143000" cy="304800"/>
          </a:xfrm>
          <a:prstGeom prst="rect">
            <a:avLst/>
          </a:prstGeom>
        </p:spPr>
      </p:pic>
      <p:pic>
        <p:nvPicPr>
          <p:cNvPr id="65" name="Picture 64"/>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55556"/>
          <a:stretch/>
        </p:blipFill>
        <p:spPr>
          <a:xfrm rot="19920864">
            <a:off x="-255303" y="4568335"/>
            <a:ext cx="1143000" cy="304800"/>
          </a:xfrm>
          <a:prstGeom prst="rect">
            <a:avLst/>
          </a:prstGeom>
        </p:spPr>
      </p:pic>
      <p:pic>
        <p:nvPicPr>
          <p:cNvPr id="66" name="Picture 65"/>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55556"/>
          <a:stretch/>
        </p:blipFill>
        <p:spPr>
          <a:xfrm rot="19492875">
            <a:off x="626817" y="4413573"/>
            <a:ext cx="1143000" cy="304800"/>
          </a:xfrm>
          <a:prstGeom prst="rect">
            <a:avLst/>
          </a:prstGeom>
        </p:spPr>
      </p:pic>
      <p:pic>
        <p:nvPicPr>
          <p:cNvPr id="67" name="Picture 66"/>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t="57082"/>
          <a:stretch/>
        </p:blipFill>
        <p:spPr>
          <a:xfrm rot="19363290">
            <a:off x="2017295" y="3608605"/>
            <a:ext cx="1143000" cy="304800"/>
          </a:xfrm>
          <a:prstGeom prst="rect">
            <a:avLst/>
          </a:prstGeom>
        </p:spPr>
      </p:pic>
      <p:pic>
        <p:nvPicPr>
          <p:cNvPr id="68" name="Picture 67"/>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44444"/>
          <a:stretch/>
        </p:blipFill>
        <p:spPr>
          <a:xfrm rot="19234968">
            <a:off x="2753611" y="3036864"/>
            <a:ext cx="1143000" cy="381000"/>
          </a:xfrm>
          <a:prstGeom prst="rect">
            <a:avLst/>
          </a:prstGeom>
        </p:spPr>
      </p:pic>
      <p:pic>
        <p:nvPicPr>
          <p:cNvPr id="69" name="Picture 68"/>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44444"/>
          <a:stretch/>
        </p:blipFill>
        <p:spPr>
          <a:xfrm rot="19255803">
            <a:off x="3963092" y="2253352"/>
            <a:ext cx="1143000" cy="381000"/>
          </a:xfrm>
          <a:prstGeom prst="rect">
            <a:avLst/>
          </a:prstGeom>
        </p:spPr>
      </p:pic>
      <p:pic>
        <p:nvPicPr>
          <p:cNvPr id="70" name="Picture 69"/>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b="55556"/>
          <a:stretch/>
        </p:blipFill>
        <p:spPr>
          <a:xfrm rot="19602236">
            <a:off x="4749104" y="1417162"/>
            <a:ext cx="1143000" cy="304800"/>
          </a:xfrm>
          <a:prstGeom prst="rect">
            <a:avLst/>
          </a:prstGeom>
        </p:spPr>
      </p:pic>
      <p:pic>
        <p:nvPicPr>
          <p:cNvPr id="71" name="Picture 70"/>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55556"/>
          <a:stretch/>
        </p:blipFill>
        <p:spPr>
          <a:xfrm rot="19286681">
            <a:off x="5887977" y="912054"/>
            <a:ext cx="1143000" cy="304800"/>
          </a:xfrm>
          <a:prstGeom prst="rect">
            <a:avLst/>
          </a:prstGeom>
        </p:spPr>
      </p:pic>
      <p:pic>
        <p:nvPicPr>
          <p:cNvPr id="72" name="Picture 71"/>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55556"/>
          <a:stretch/>
        </p:blipFill>
        <p:spPr>
          <a:xfrm rot="19406743">
            <a:off x="6944968" y="-61208"/>
            <a:ext cx="1143000" cy="304800"/>
          </a:xfrm>
          <a:prstGeom prst="rect">
            <a:avLst/>
          </a:prstGeom>
        </p:spPr>
      </p:pic>
    </p:spTree>
    <p:extLst>
      <p:ext uri="{BB962C8B-B14F-4D97-AF65-F5344CB8AC3E}">
        <p14:creationId xmlns:p14="http://schemas.microsoft.com/office/powerpoint/2010/main" val="21279371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50"/>
                                        <p:tgtEl>
                                          <p:spTgt spid="17"/>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250"/>
                                        <p:tgtEl>
                                          <p:spTgt spid="11"/>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250"/>
                                        <p:tgtEl>
                                          <p:spTgt spid="12"/>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250"/>
                                        <p:tgtEl>
                                          <p:spTgt spid="13"/>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250"/>
                                        <p:tgtEl>
                                          <p:spTgt spid="14"/>
                                        </p:tgtEl>
                                      </p:cBhvr>
                                    </p:animEffect>
                                  </p:childTnLst>
                                </p:cTn>
                              </p:par>
                            </p:childTnLst>
                          </p:cTn>
                        </p:par>
                        <p:par>
                          <p:cTn id="24" fill="hold">
                            <p:stCondLst>
                              <p:cond delay="1250"/>
                            </p:stCondLst>
                            <p:childTnLst>
                              <p:par>
                                <p:cTn id="25" presetID="2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250"/>
                                        <p:tgtEl>
                                          <p:spTgt spid="18"/>
                                        </p:tgtEl>
                                      </p:cBhvr>
                                    </p:animEffect>
                                  </p:childTnLst>
                                </p:cTn>
                              </p:par>
                            </p:childTnLst>
                          </p:cTn>
                        </p:par>
                        <p:par>
                          <p:cTn id="28" fill="hold">
                            <p:stCondLst>
                              <p:cond delay="1500"/>
                            </p:stCondLst>
                            <p:childTnLst>
                              <p:par>
                                <p:cTn id="29" presetID="22" presetClass="entr" presetSubtype="8" fill="hold" nodeType="afterEffect">
                                  <p:stCondLst>
                                    <p:cond delay="10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250"/>
                                        <p:tgtEl>
                                          <p:spTgt spid="19"/>
                                        </p:tgtEl>
                                      </p:cBhvr>
                                    </p:animEffect>
                                  </p:childTnLst>
                                </p:cTn>
                              </p:par>
                            </p:childTnLst>
                          </p:cTn>
                        </p:par>
                        <p:par>
                          <p:cTn id="32" fill="hold">
                            <p:stCondLst>
                              <p:cond delay="1850"/>
                            </p:stCondLst>
                            <p:childTnLst>
                              <p:par>
                                <p:cTn id="33" presetID="22" presetClass="entr" presetSubtype="8"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250"/>
                                        <p:tgtEl>
                                          <p:spTgt spid="20"/>
                                        </p:tgtEl>
                                      </p:cBhvr>
                                    </p:animEffect>
                                  </p:childTnLst>
                                </p:cTn>
                              </p:par>
                            </p:childTnLst>
                          </p:cTn>
                        </p:par>
                        <p:par>
                          <p:cTn id="36" fill="hold">
                            <p:stCondLst>
                              <p:cond delay="2100"/>
                            </p:stCondLst>
                            <p:childTnLst>
                              <p:par>
                                <p:cTn id="37" presetID="22" presetClass="entr" presetSubtype="8" fill="hold" nodeType="afterEffect">
                                  <p:stCondLst>
                                    <p:cond delay="10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250"/>
                                        <p:tgtEl>
                                          <p:spTgt spid="21"/>
                                        </p:tgtEl>
                                      </p:cBhvr>
                                    </p:animEffect>
                                  </p:childTnLst>
                                </p:cTn>
                              </p:par>
                            </p:childTnLst>
                          </p:cTn>
                        </p:par>
                        <p:par>
                          <p:cTn id="40" fill="hold">
                            <p:stCondLst>
                              <p:cond delay="2450"/>
                            </p:stCondLst>
                            <p:childTnLst>
                              <p:par>
                                <p:cTn id="41" presetID="22" presetClass="entr" presetSubtype="8"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250"/>
                                        <p:tgtEl>
                                          <p:spTgt spid="22"/>
                                        </p:tgtEl>
                                      </p:cBhvr>
                                    </p:animEffect>
                                  </p:childTnLst>
                                </p:cTn>
                              </p:par>
                            </p:childTnLst>
                          </p:cTn>
                        </p:par>
                        <p:par>
                          <p:cTn id="44" fill="hold">
                            <p:stCondLst>
                              <p:cond delay="2700"/>
                            </p:stCondLst>
                            <p:childTnLst>
                              <p:par>
                                <p:cTn id="45" presetID="22" presetClass="entr" presetSubtype="8" fill="hold" nodeType="afterEffect">
                                  <p:stCondLst>
                                    <p:cond delay="10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250"/>
                                        <p:tgtEl>
                                          <p:spTgt spid="23"/>
                                        </p:tgtEl>
                                      </p:cBhvr>
                                    </p:animEffect>
                                  </p:childTnLst>
                                </p:cTn>
                              </p:par>
                            </p:childTnLst>
                          </p:cTn>
                        </p:par>
                        <p:par>
                          <p:cTn id="48" fill="hold">
                            <p:stCondLst>
                              <p:cond delay="3050"/>
                            </p:stCondLst>
                            <p:childTnLst>
                              <p:par>
                                <p:cTn id="49" presetID="22" presetClass="entr" presetSubtype="8"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250"/>
                                        <p:tgtEl>
                                          <p:spTgt spid="24"/>
                                        </p:tgtEl>
                                      </p:cBhvr>
                                    </p:animEffect>
                                  </p:childTnLst>
                                </p:cTn>
                              </p:par>
                            </p:childTnLst>
                          </p:cTn>
                        </p:par>
                        <p:par>
                          <p:cTn id="52" fill="hold">
                            <p:stCondLst>
                              <p:cond delay="3300"/>
                            </p:stCondLst>
                            <p:childTnLst>
                              <p:par>
                                <p:cTn id="53" presetID="22" presetClass="entr" presetSubtype="8"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250"/>
                                        <p:tgtEl>
                                          <p:spTgt spid="28"/>
                                        </p:tgtEl>
                                      </p:cBhvr>
                                    </p:animEffect>
                                  </p:childTnLst>
                                </p:cTn>
                              </p:par>
                            </p:childTnLst>
                          </p:cTn>
                        </p:par>
                        <p:par>
                          <p:cTn id="56" fill="hold">
                            <p:stCondLst>
                              <p:cond delay="3550"/>
                            </p:stCondLst>
                            <p:childTnLst>
                              <p:par>
                                <p:cTn id="57" presetID="22" presetClass="entr" presetSubtype="8" fill="hold" nodeType="afterEffect">
                                  <p:stCondLst>
                                    <p:cond delay="10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250"/>
                                        <p:tgtEl>
                                          <p:spTgt spid="29"/>
                                        </p:tgtEl>
                                      </p:cBhvr>
                                    </p:animEffect>
                                  </p:childTnLst>
                                </p:cTn>
                              </p:par>
                            </p:childTnLst>
                          </p:cTn>
                        </p:par>
                        <p:par>
                          <p:cTn id="60" fill="hold">
                            <p:stCondLst>
                              <p:cond delay="3900"/>
                            </p:stCondLst>
                            <p:childTnLst>
                              <p:par>
                                <p:cTn id="61" presetID="22" presetClass="entr" presetSubtype="8"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250"/>
                                        <p:tgtEl>
                                          <p:spTgt spid="30"/>
                                        </p:tgtEl>
                                      </p:cBhvr>
                                    </p:animEffect>
                                  </p:childTnLst>
                                </p:cTn>
                              </p:par>
                            </p:childTnLst>
                          </p:cTn>
                        </p:par>
                        <p:par>
                          <p:cTn id="64" fill="hold">
                            <p:stCondLst>
                              <p:cond delay="4150"/>
                            </p:stCondLst>
                            <p:childTnLst>
                              <p:par>
                                <p:cTn id="65" presetID="22" presetClass="entr" presetSubtype="8" fill="hold" nodeType="afterEffect">
                                  <p:stCondLst>
                                    <p:cond delay="10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250"/>
                                        <p:tgtEl>
                                          <p:spTgt spid="31"/>
                                        </p:tgtEl>
                                      </p:cBhvr>
                                    </p:animEffect>
                                  </p:childTnLst>
                                </p:cTn>
                              </p:par>
                            </p:childTnLst>
                          </p:cTn>
                        </p:par>
                        <p:par>
                          <p:cTn id="68" fill="hold">
                            <p:stCondLst>
                              <p:cond delay="4500"/>
                            </p:stCondLst>
                            <p:childTnLst>
                              <p:par>
                                <p:cTn id="69" presetID="22" presetClass="entr" presetSubtype="8"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left)">
                                      <p:cBhvr>
                                        <p:cTn id="71" dur="250"/>
                                        <p:tgtEl>
                                          <p:spTgt spid="32"/>
                                        </p:tgtEl>
                                      </p:cBhvr>
                                    </p:animEffect>
                                  </p:childTnLst>
                                </p:cTn>
                              </p:par>
                            </p:childTnLst>
                          </p:cTn>
                        </p:par>
                        <p:par>
                          <p:cTn id="72" fill="hold">
                            <p:stCondLst>
                              <p:cond delay="4750"/>
                            </p:stCondLst>
                            <p:childTnLst>
                              <p:par>
                                <p:cTn id="73" presetID="22" presetClass="entr" presetSubtype="8" fill="hold" nodeType="afterEffect">
                                  <p:stCondLst>
                                    <p:cond delay="100"/>
                                  </p:stCondLst>
                                  <p:childTnLst>
                                    <p:set>
                                      <p:cBhvr>
                                        <p:cTn id="74" dur="1" fill="hold">
                                          <p:stCondLst>
                                            <p:cond delay="0"/>
                                          </p:stCondLst>
                                        </p:cTn>
                                        <p:tgtEl>
                                          <p:spTgt spid="33"/>
                                        </p:tgtEl>
                                        <p:attrNameLst>
                                          <p:attrName>style.visibility</p:attrName>
                                        </p:attrNameLst>
                                      </p:cBhvr>
                                      <p:to>
                                        <p:strVal val="visible"/>
                                      </p:to>
                                    </p:set>
                                    <p:animEffect transition="in" filter="wipe(left)">
                                      <p:cBhvr>
                                        <p:cTn id="75" dur="250"/>
                                        <p:tgtEl>
                                          <p:spTgt spid="33"/>
                                        </p:tgtEl>
                                      </p:cBhvr>
                                    </p:animEffect>
                                  </p:childTnLst>
                                </p:cTn>
                              </p:par>
                            </p:childTnLst>
                          </p:cTn>
                        </p:par>
                        <p:par>
                          <p:cTn id="76" fill="hold">
                            <p:stCondLst>
                              <p:cond delay="5100"/>
                            </p:stCondLst>
                            <p:childTnLst>
                              <p:par>
                                <p:cTn id="77" presetID="22" presetClass="entr" presetSubtype="8" fill="hold" nodeType="after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left)">
                                      <p:cBhvr>
                                        <p:cTn id="79" dur="250"/>
                                        <p:tgtEl>
                                          <p:spTgt spid="34"/>
                                        </p:tgtEl>
                                      </p:cBhvr>
                                    </p:animEffect>
                                  </p:childTnLst>
                                </p:cTn>
                              </p:par>
                            </p:childTnLst>
                          </p:cTn>
                        </p:par>
                        <p:par>
                          <p:cTn id="80" fill="hold">
                            <p:stCondLst>
                              <p:cond delay="5350"/>
                            </p:stCondLst>
                            <p:childTnLst>
                              <p:par>
                                <p:cTn id="81" presetID="22" presetClass="entr" presetSubtype="8" fill="hold" nodeType="afterEffect">
                                  <p:stCondLst>
                                    <p:cond delay="100"/>
                                  </p:stCondLst>
                                  <p:childTnLst>
                                    <p:set>
                                      <p:cBhvr>
                                        <p:cTn id="82" dur="1" fill="hold">
                                          <p:stCondLst>
                                            <p:cond delay="0"/>
                                          </p:stCondLst>
                                        </p:cTn>
                                        <p:tgtEl>
                                          <p:spTgt spid="35"/>
                                        </p:tgtEl>
                                        <p:attrNameLst>
                                          <p:attrName>style.visibility</p:attrName>
                                        </p:attrNameLst>
                                      </p:cBhvr>
                                      <p:to>
                                        <p:strVal val="visible"/>
                                      </p:to>
                                    </p:set>
                                    <p:animEffect transition="in" filter="wipe(left)">
                                      <p:cBhvr>
                                        <p:cTn id="83" dur="250"/>
                                        <p:tgtEl>
                                          <p:spTgt spid="35"/>
                                        </p:tgtEl>
                                      </p:cBhvr>
                                    </p:animEffect>
                                  </p:childTnLst>
                                </p:cTn>
                              </p:par>
                            </p:childTnLst>
                          </p:cTn>
                        </p:par>
                        <p:par>
                          <p:cTn id="84" fill="hold">
                            <p:stCondLst>
                              <p:cond delay="5700"/>
                            </p:stCondLst>
                            <p:childTnLst>
                              <p:par>
                                <p:cTn id="85" presetID="22" presetClass="entr" presetSubtype="8" fill="hold" nodeType="after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left)">
                                      <p:cBhvr>
                                        <p:cTn id="87" dur="250"/>
                                        <p:tgtEl>
                                          <p:spTgt spid="36"/>
                                        </p:tgtEl>
                                      </p:cBhvr>
                                    </p:animEffect>
                                  </p:childTnLst>
                                </p:cTn>
                              </p:par>
                            </p:childTnLst>
                          </p:cTn>
                        </p:par>
                        <p:par>
                          <p:cTn id="88" fill="hold">
                            <p:stCondLst>
                              <p:cond delay="5950"/>
                            </p:stCondLst>
                            <p:childTnLst>
                              <p:par>
                                <p:cTn id="89" presetID="22" presetClass="entr" presetSubtype="8" fill="hold" nodeType="after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wipe(left)">
                                      <p:cBhvr>
                                        <p:cTn id="91" dur="250"/>
                                        <p:tgtEl>
                                          <p:spTgt spid="41"/>
                                        </p:tgtEl>
                                      </p:cBhvr>
                                    </p:animEffect>
                                  </p:childTnLst>
                                </p:cTn>
                              </p:par>
                            </p:childTnLst>
                          </p:cTn>
                        </p:par>
                        <p:par>
                          <p:cTn id="92" fill="hold">
                            <p:stCondLst>
                              <p:cond delay="6200"/>
                            </p:stCondLst>
                            <p:childTnLst>
                              <p:par>
                                <p:cTn id="93" presetID="22" presetClass="entr" presetSubtype="8" fill="hold" nodeType="afterEffect">
                                  <p:stCondLst>
                                    <p:cond delay="100"/>
                                  </p:stCondLst>
                                  <p:childTnLst>
                                    <p:set>
                                      <p:cBhvr>
                                        <p:cTn id="94" dur="1" fill="hold">
                                          <p:stCondLst>
                                            <p:cond delay="0"/>
                                          </p:stCondLst>
                                        </p:cTn>
                                        <p:tgtEl>
                                          <p:spTgt spid="42"/>
                                        </p:tgtEl>
                                        <p:attrNameLst>
                                          <p:attrName>style.visibility</p:attrName>
                                        </p:attrNameLst>
                                      </p:cBhvr>
                                      <p:to>
                                        <p:strVal val="visible"/>
                                      </p:to>
                                    </p:set>
                                    <p:animEffect transition="in" filter="wipe(left)">
                                      <p:cBhvr>
                                        <p:cTn id="95" dur="250"/>
                                        <p:tgtEl>
                                          <p:spTgt spid="42"/>
                                        </p:tgtEl>
                                      </p:cBhvr>
                                    </p:animEffect>
                                  </p:childTnLst>
                                </p:cTn>
                              </p:par>
                            </p:childTnLst>
                          </p:cTn>
                        </p:par>
                        <p:par>
                          <p:cTn id="96" fill="hold">
                            <p:stCondLst>
                              <p:cond delay="6550"/>
                            </p:stCondLst>
                            <p:childTnLst>
                              <p:par>
                                <p:cTn id="97" presetID="22" presetClass="entr" presetSubtype="8" fill="hold" nodeType="after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left)">
                                      <p:cBhvr>
                                        <p:cTn id="99" dur="250"/>
                                        <p:tgtEl>
                                          <p:spTgt spid="43"/>
                                        </p:tgtEl>
                                      </p:cBhvr>
                                    </p:animEffect>
                                  </p:childTnLst>
                                </p:cTn>
                              </p:par>
                            </p:childTnLst>
                          </p:cTn>
                        </p:par>
                        <p:par>
                          <p:cTn id="100" fill="hold">
                            <p:stCondLst>
                              <p:cond delay="6800"/>
                            </p:stCondLst>
                            <p:childTnLst>
                              <p:par>
                                <p:cTn id="101" presetID="22" presetClass="entr" presetSubtype="8" fill="hold" nodeType="afterEffect">
                                  <p:stCondLst>
                                    <p:cond delay="100"/>
                                  </p:stCondLst>
                                  <p:childTnLst>
                                    <p:set>
                                      <p:cBhvr>
                                        <p:cTn id="102" dur="1" fill="hold">
                                          <p:stCondLst>
                                            <p:cond delay="0"/>
                                          </p:stCondLst>
                                        </p:cTn>
                                        <p:tgtEl>
                                          <p:spTgt spid="44"/>
                                        </p:tgtEl>
                                        <p:attrNameLst>
                                          <p:attrName>style.visibility</p:attrName>
                                        </p:attrNameLst>
                                      </p:cBhvr>
                                      <p:to>
                                        <p:strVal val="visible"/>
                                      </p:to>
                                    </p:set>
                                    <p:animEffect transition="in" filter="wipe(left)">
                                      <p:cBhvr>
                                        <p:cTn id="103" dur="250"/>
                                        <p:tgtEl>
                                          <p:spTgt spid="44"/>
                                        </p:tgtEl>
                                      </p:cBhvr>
                                    </p:animEffect>
                                  </p:childTnLst>
                                </p:cTn>
                              </p:par>
                            </p:childTnLst>
                          </p:cTn>
                        </p:par>
                        <p:par>
                          <p:cTn id="104" fill="hold">
                            <p:stCondLst>
                              <p:cond delay="7150"/>
                            </p:stCondLst>
                            <p:childTnLst>
                              <p:par>
                                <p:cTn id="105" presetID="22" presetClass="entr" presetSubtype="8" fill="hold" nodeType="after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wipe(left)">
                                      <p:cBhvr>
                                        <p:cTn id="107" dur="250"/>
                                        <p:tgtEl>
                                          <p:spTgt spid="45"/>
                                        </p:tgtEl>
                                      </p:cBhvr>
                                    </p:animEffect>
                                  </p:childTnLst>
                                </p:cTn>
                              </p:par>
                            </p:childTnLst>
                          </p:cTn>
                        </p:par>
                        <p:par>
                          <p:cTn id="108" fill="hold">
                            <p:stCondLst>
                              <p:cond delay="7400"/>
                            </p:stCondLst>
                            <p:childTnLst>
                              <p:par>
                                <p:cTn id="109" presetID="22" presetClass="entr" presetSubtype="8" fill="hold" nodeType="afterEffect">
                                  <p:stCondLst>
                                    <p:cond delay="100"/>
                                  </p:stCondLst>
                                  <p:childTnLst>
                                    <p:set>
                                      <p:cBhvr>
                                        <p:cTn id="110" dur="1" fill="hold">
                                          <p:stCondLst>
                                            <p:cond delay="0"/>
                                          </p:stCondLst>
                                        </p:cTn>
                                        <p:tgtEl>
                                          <p:spTgt spid="46"/>
                                        </p:tgtEl>
                                        <p:attrNameLst>
                                          <p:attrName>style.visibility</p:attrName>
                                        </p:attrNameLst>
                                      </p:cBhvr>
                                      <p:to>
                                        <p:strVal val="visible"/>
                                      </p:to>
                                    </p:set>
                                    <p:animEffect transition="in" filter="wipe(left)">
                                      <p:cBhvr>
                                        <p:cTn id="111" dur="250"/>
                                        <p:tgtEl>
                                          <p:spTgt spid="46"/>
                                        </p:tgtEl>
                                      </p:cBhvr>
                                    </p:animEffect>
                                  </p:childTnLst>
                                </p:cTn>
                              </p:par>
                            </p:childTnLst>
                          </p:cTn>
                        </p:par>
                        <p:par>
                          <p:cTn id="112" fill="hold">
                            <p:stCondLst>
                              <p:cond delay="7750"/>
                            </p:stCondLst>
                            <p:childTnLst>
                              <p:par>
                                <p:cTn id="113" presetID="22" presetClass="entr" presetSubtype="8" fill="hold" nodeType="afterEffect">
                                  <p:stCondLst>
                                    <p:cond delay="0"/>
                                  </p:stCondLst>
                                  <p:childTnLst>
                                    <p:set>
                                      <p:cBhvr>
                                        <p:cTn id="114" dur="1" fill="hold">
                                          <p:stCondLst>
                                            <p:cond delay="0"/>
                                          </p:stCondLst>
                                        </p:cTn>
                                        <p:tgtEl>
                                          <p:spTgt spid="47"/>
                                        </p:tgtEl>
                                        <p:attrNameLst>
                                          <p:attrName>style.visibility</p:attrName>
                                        </p:attrNameLst>
                                      </p:cBhvr>
                                      <p:to>
                                        <p:strVal val="visible"/>
                                      </p:to>
                                    </p:set>
                                    <p:animEffect transition="in" filter="wipe(left)">
                                      <p:cBhvr>
                                        <p:cTn id="115" dur="250"/>
                                        <p:tgtEl>
                                          <p:spTgt spid="47"/>
                                        </p:tgtEl>
                                      </p:cBhvr>
                                    </p:animEffect>
                                  </p:childTnLst>
                                </p:cTn>
                              </p:par>
                            </p:childTnLst>
                          </p:cTn>
                        </p:par>
                        <p:par>
                          <p:cTn id="116" fill="hold">
                            <p:stCondLst>
                              <p:cond delay="8000"/>
                            </p:stCondLst>
                            <p:childTnLst>
                              <p:par>
                                <p:cTn id="117" presetID="22" presetClass="entr" presetSubtype="8" fill="hold" nodeType="afterEffect">
                                  <p:stCondLst>
                                    <p:cond delay="100"/>
                                  </p:stCondLst>
                                  <p:childTnLst>
                                    <p:set>
                                      <p:cBhvr>
                                        <p:cTn id="118" dur="1" fill="hold">
                                          <p:stCondLst>
                                            <p:cond delay="0"/>
                                          </p:stCondLst>
                                        </p:cTn>
                                        <p:tgtEl>
                                          <p:spTgt spid="48"/>
                                        </p:tgtEl>
                                        <p:attrNameLst>
                                          <p:attrName>style.visibility</p:attrName>
                                        </p:attrNameLst>
                                      </p:cBhvr>
                                      <p:to>
                                        <p:strVal val="visible"/>
                                      </p:to>
                                    </p:set>
                                    <p:animEffect transition="in" filter="wipe(left)">
                                      <p:cBhvr>
                                        <p:cTn id="119" dur="250"/>
                                        <p:tgtEl>
                                          <p:spTgt spid="48"/>
                                        </p:tgtEl>
                                      </p:cBhvr>
                                    </p:animEffect>
                                  </p:childTnLst>
                                </p:cTn>
                              </p:par>
                            </p:childTnLst>
                          </p:cTn>
                        </p:par>
                        <p:par>
                          <p:cTn id="120" fill="hold">
                            <p:stCondLst>
                              <p:cond delay="8350"/>
                            </p:stCondLst>
                            <p:childTnLst>
                              <p:par>
                                <p:cTn id="121" presetID="22" presetClass="entr" presetSubtype="8" fill="hold" nodeType="afterEffect">
                                  <p:stCondLst>
                                    <p:cond delay="0"/>
                                  </p:stCondLst>
                                  <p:childTnLst>
                                    <p:set>
                                      <p:cBhvr>
                                        <p:cTn id="122" dur="1" fill="hold">
                                          <p:stCondLst>
                                            <p:cond delay="0"/>
                                          </p:stCondLst>
                                        </p:cTn>
                                        <p:tgtEl>
                                          <p:spTgt spid="49"/>
                                        </p:tgtEl>
                                        <p:attrNameLst>
                                          <p:attrName>style.visibility</p:attrName>
                                        </p:attrNameLst>
                                      </p:cBhvr>
                                      <p:to>
                                        <p:strVal val="visible"/>
                                      </p:to>
                                    </p:set>
                                    <p:animEffect transition="in" filter="wipe(left)">
                                      <p:cBhvr>
                                        <p:cTn id="123" dur="250"/>
                                        <p:tgtEl>
                                          <p:spTgt spid="49"/>
                                        </p:tgtEl>
                                      </p:cBhvr>
                                    </p:animEffect>
                                  </p:childTnLst>
                                </p:cTn>
                              </p:par>
                            </p:childTnLst>
                          </p:cTn>
                        </p:par>
                        <p:par>
                          <p:cTn id="124" fill="hold">
                            <p:stCondLst>
                              <p:cond delay="8600"/>
                            </p:stCondLst>
                            <p:childTnLst>
                              <p:par>
                                <p:cTn id="125" presetID="22" presetClass="entr" presetSubtype="8" fill="hold" nodeType="afterEffect">
                                  <p:stCondLst>
                                    <p:cond delay="100"/>
                                  </p:stCondLst>
                                  <p:childTnLst>
                                    <p:set>
                                      <p:cBhvr>
                                        <p:cTn id="126" dur="1" fill="hold">
                                          <p:stCondLst>
                                            <p:cond delay="0"/>
                                          </p:stCondLst>
                                        </p:cTn>
                                        <p:tgtEl>
                                          <p:spTgt spid="50"/>
                                        </p:tgtEl>
                                        <p:attrNameLst>
                                          <p:attrName>style.visibility</p:attrName>
                                        </p:attrNameLst>
                                      </p:cBhvr>
                                      <p:to>
                                        <p:strVal val="visible"/>
                                      </p:to>
                                    </p:set>
                                    <p:animEffect transition="in" filter="wipe(left)">
                                      <p:cBhvr>
                                        <p:cTn id="127" dur="250"/>
                                        <p:tgtEl>
                                          <p:spTgt spid="50"/>
                                        </p:tgtEl>
                                      </p:cBhvr>
                                    </p:animEffect>
                                  </p:childTnLst>
                                </p:cTn>
                              </p:par>
                            </p:childTnLst>
                          </p:cTn>
                        </p:par>
                        <p:par>
                          <p:cTn id="128" fill="hold">
                            <p:stCondLst>
                              <p:cond delay="8950"/>
                            </p:stCondLst>
                            <p:childTnLst>
                              <p:par>
                                <p:cTn id="129" presetID="22" presetClass="entr" presetSubtype="8" fill="hold" nodeType="afterEffect">
                                  <p:stCondLst>
                                    <p:cond delay="0"/>
                                  </p:stCondLst>
                                  <p:childTnLst>
                                    <p:set>
                                      <p:cBhvr>
                                        <p:cTn id="130" dur="1" fill="hold">
                                          <p:stCondLst>
                                            <p:cond delay="0"/>
                                          </p:stCondLst>
                                        </p:cTn>
                                        <p:tgtEl>
                                          <p:spTgt spid="65"/>
                                        </p:tgtEl>
                                        <p:attrNameLst>
                                          <p:attrName>style.visibility</p:attrName>
                                        </p:attrNameLst>
                                      </p:cBhvr>
                                      <p:to>
                                        <p:strVal val="visible"/>
                                      </p:to>
                                    </p:set>
                                    <p:animEffect transition="in" filter="wipe(left)">
                                      <p:cBhvr>
                                        <p:cTn id="131" dur="200"/>
                                        <p:tgtEl>
                                          <p:spTgt spid="65"/>
                                        </p:tgtEl>
                                      </p:cBhvr>
                                    </p:animEffect>
                                  </p:childTnLst>
                                </p:cTn>
                              </p:par>
                            </p:childTnLst>
                          </p:cTn>
                        </p:par>
                        <p:par>
                          <p:cTn id="132" fill="hold">
                            <p:stCondLst>
                              <p:cond delay="9150"/>
                            </p:stCondLst>
                            <p:childTnLst>
                              <p:par>
                                <p:cTn id="133" presetID="22" presetClass="entr" presetSubtype="8" fill="hold" nodeType="afterEffect">
                                  <p:stCondLst>
                                    <p:cond delay="0"/>
                                  </p:stCondLst>
                                  <p:childTnLst>
                                    <p:set>
                                      <p:cBhvr>
                                        <p:cTn id="134" dur="1" fill="hold">
                                          <p:stCondLst>
                                            <p:cond delay="0"/>
                                          </p:stCondLst>
                                        </p:cTn>
                                        <p:tgtEl>
                                          <p:spTgt spid="58"/>
                                        </p:tgtEl>
                                        <p:attrNameLst>
                                          <p:attrName>style.visibility</p:attrName>
                                        </p:attrNameLst>
                                      </p:cBhvr>
                                      <p:to>
                                        <p:strVal val="visible"/>
                                      </p:to>
                                    </p:set>
                                    <p:animEffect transition="in" filter="wipe(left)">
                                      <p:cBhvr>
                                        <p:cTn id="135" dur="250"/>
                                        <p:tgtEl>
                                          <p:spTgt spid="58"/>
                                        </p:tgtEl>
                                      </p:cBhvr>
                                    </p:animEffect>
                                  </p:childTnLst>
                                </p:cTn>
                              </p:par>
                            </p:childTnLst>
                          </p:cTn>
                        </p:par>
                        <p:par>
                          <p:cTn id="136" fill="hold">
                            <p:stCondLst>
                              <p:cond delay="9400"/>
                            </p:stCondLst>
                            <p:childTnLst>
                              <p:par>
                                <p:cTn id="137" presetID="22" presetClass="entr" presetSubtype="8" fill="hold" nodeType="afterEffect">
                                  <p:stCondLst>
                                    <p:cond delay="100"/>
                                  </p:stCondLst>
                                  <p:childTnLst>
                                    <p:set>
                                      <p:cBhvr>
                                        <p:cTn id="138" dur="1" fill="hold">
                                          <p:stCondLst>
                                            <p:cond delay="0"/>
                                          </p:stCondLst>
                                        </p:cTn>
                                        <p:tgtEl>
                                          <p:spTgt spid="66"/>
                                        </p:tgtEl>
                                        <p:attrNameLst>
                                          <p:attrName>style.visibility</p:attrName>
                                        </p:attrNameLst>
                                      </p:cBhvr>
                                      <p:to>
                                        <p:strVal val="visible"/>
                                      </p:to>
                                    </p:set>
                                    <p:animEffect transition="in" filter="wipe(left)">
                                      <p:cBhvr>
                                        <p:cTn id="139" dur="250"/>
                                        <p:tgtEl>
                                          <p:spTgt spid="66"/>
                                        </p:tgtEl>
                                      </p:cBhvr>
                                    </p:animEffect>
                                  </p:childTnLst>
                                </p:cTn>
                              </p:par>
                            </p:childTnLst>
                          </p:cTn>
                        </p:par>
                        <p:par>
                          <p:cTn id="140" fill="hold">
                            <p:stCondLst>
                              <p:cond delay="9750"/>
                            </p:stCondLst>
                            <p:childTnLst>
                              <p:par>
                                <p:cTn id="141" presetID="22" presetClass="entr" presetSubtype="8" fill="hold" nodeType="afterEffect">
                                  <p:stCondLst>
                                    <p:cond delay="0"/>
                                  </p:stCondLst>
                                  <p:childTnLst>
                                    <p:set>
                                      <p:cBhvr>
                                        <p:cTn id="142" dur="1" fill="hold">
                                          <p:stCondLst>
                                            <p:cond delay="0"/>
                                          </p:stCondLst>
                                        </p:cTn>
                                        <p:tgtEl>
                                          <p:spTgt spid="59"/>
                                        </p:tgtEl>
                                        <p:attrNameLst>
                                          <p:attrName>style.visibility</p:attrName>
                                        </p:attrNameLst>
                                      </p:cBhvr>
                                      <p:to>
                                        <p:strVal val="visible"/>
                                      </p:to>
                                    </p:set>
                                    <p:animEffect transition="in" filter="wipe(left)">
                                      <p:cBhvr>
                                        <p:cTn id="143" dur="250"/>
                                        <p:tgtEl>
                                          <p:spTgt spid="59"/>
                                        </p:tgtEl>
                                      </p:cBhvr>
                                    </p:animEffect>
                                  </p:childTnLst>
                                </p:cTn>
                              </p:par>
                            </p:childTnLst>
                          </p:cTn>
                        </p:par>
                        <p:par>
                          <p:cTn id="144" fill="hold">
                            <p:stCondLst>
                              <p:cond delay="10000"/>
                            </p:stCondLst>
                            <p:childTnLst>
                              <p:par>
                                <p:cTn id="145" presetID="22" presetClass="entr" presetSubtype="8" fill="hold" nodeType="afterEffect">
                                  <p:stCondLst>
                                    <p:cond delay="100"/>
                                  </p:stCondLst>
                                  <p:childTnLst>
                                    <p:set>
                                      <p:cBhvr>
                                        <p:cTn id="146" dur="1" fill="hold">
                                          <p:stCondLst>
                                            <p:cond delay="0"/>
                                          </p:stCondLst>
                                        </p:cTn>
                                        <p:tgtEl>
                                          <p:spTgt spid="67"/>
                                        </p:tgtEl>
                                        <p:attrNameLst>
                                          <p:attrName>style.visibility</p:attrName>
                                        </p:attrNameLst>
                                      </p:cBhvr>
                                      <p:to>
                                        <p:strVal val="visible"/>
                                      </p:to>
                                    </p:set>
                                    <p:animEffect transition="in" filter="wipe(left)">
                                      <p:cBhvr>
                                        <p:cTn id="147" dur="250"/>
                                        <p:tgtEl>
                                          <p:spTgt spid="67"/>
                                        </p:tgtEl>
                                      </p:cBhvr>
                                    </p:animEffect>
                                  </p:childTnLst>
                                </p:cTn>
                              </p:par>
                            </p:childTnLst>
                          </p:cTn>
                        </p:par>
                        <p:par>
                          <p:cTn id="148" fill="hold">
                            <p:stCondLst>
                              <p:cond delay="10350"/>
                            </p:stCondLst>
                            <p:childTnLst>
                              <p:par>
                                <p:cTn id="149" presetID="22" presetClass="entr" presetSubtype="8" fill="hold" nodeType="afterEffect">
                                  <p:stCondLst>
                                    <p:cond delay="0"/>
                                  </p:stCondLst>
                                  <p:childTnLst>
                                    <p:set>
                                      <p:cBhvr>
                                        <p:cTn id="150" dur="1" fill="hold">
                                          <p:stCondLst>
                                            <p:cond delay="0"/>
                                          </p:stCondLst>
                                        </p:cTn>
                                        <p:tgtEl>
                                          <p:spTgt spid="60"/>
                                        </p:tgtEl>
                                        <p:attrNameLst>
                                          <p:attrName>style.visibility</p:attrName>
                                        </p:attrNameLst>
                                      </p:cBhvr>
                                      <p:to>
                                        <p:strVal val="visible"/>
                                      </p:to>
                                    </p:set>
                                    <p:animEffect transition="in" filter="wipe(left)">
                                      <p:cBhvr>
                                        <p:cTn id="151" dur="250"/>
                                        <p:tgtEl>
                                          <p:spTgt spid="60"/>
                                        </p:tgtEl>
                                      </p:cBhvr>
                                    </p:animEffect>
                                  </p:childTnLst>
                                </p:cTn>
                              </p:par>
                            </p:childTnLst>
                          </p:cTn>
                        </p:par>
                        <p:par>
                          <p:cTn id="152" fill="hold">
                            <p:stCondLst>
                              <p:cond delay="10600"/>
                            </p:stCondLst>
                            <p:childTnLst>
                              <p:par>
                                <p:cTn id="153" presetID="22" presetClass="entr" presetSubtype="8" fill="hold" nodeType="afterEffect">
                                  <p:stCondLst>
                                    <p:cond delay="100"/>
                                  </p:stCondLst>
                                  <p:childTnLst>
                                    <p:set>
                                      <p:cBhvr>
                                        <p:cTn id="154" dur="1" fill="hold">
                                          <p:stCondLst>
                                            <p:cond delay="0"/>
                                          </p:stCondLst>
                                        </p:cTn>
                                        <p:tgtEl>
                                          <p:spTgt spid="68"/>
                                        </p:tgtEl>
                                        <p:attrNameLst>
                                          <p:attrName>style.visibility</p:attrName>
                                        </p:attrNameLst>
                                      </p:cBhvr>
                                      <p:to>
                                        <p:strVal val="visible"/>
                                      </p:to>
                                    </p:set>
                                    <p:animEffect transition="in" filter="wipe(left)">
                                      <p:cBhvr>
                                        <p:cTn id="155" dur="250"/>
                                        <p:tgtEl>
                                          <p:spTgt spid="68"/>
                                        </p:tgtEl>
                                      </p:cBhvr>
                                    </p:animEffect>
                                  </p:childTnLst>
                                </p:cTn>
                              </p:par>
                            </p:childTnLst>
                          </p:cTn>
                        </p:par>
                        <p:par>
                          <p:cTn id="156" fill="hold">
                            <p:stCondLst>
                              <p:cond delay="10950"/>
                            </p:stCondLst>
                            <p:childTnLst>
                              <p:par>
                                <p:cTn id="157" presetID="22" presetClass="entr" presetSubtype="8" fill="hold" nodeType="afterEffect">
                                  <p:stCondLst>
                                    <p:cond delay="0"/>
                                  </p:stCondLst>
                                  <p:childTnLst>
                                    <p:set>
                                      <p:cBhvr>
                                        <p:cTn id="158" dur="1" fill="hold">
                                          <p:stCondLst>
                                            <p:cond delay="0"/>
                                          </p:stCondLst>
                                        </p:cTn>
                                        <p:tgtEl>
                                          <p:spTgt spid="61"/>
                                        </p:tgtEl>
                                        <p:attrNameLst>
                                          <p:attrName>style.visibility</p:attrName>
                                        </p:attrNameLst>
                                      </p:cBhvr>
                                      <p:to>
                                        <p:strVal val="visible"/>
                                      </p:to>
                                    </p:set>
                                    <p:animEffect transition="in" filter="wipe(left)">
                                      <p:cBhvr>
                                        <p:cTn id="159" dur="250"/>
                                        <p:tgtEl>
                                          <p:spTgt spid="61"/>
                                        </p:tgtEl>
                                      </p:cBhvr>
                                    </p:animEffect>
                                  </p:childTnLst>
                                </p:cTn>
                              </p:par>
                            </p:childTnLst>
                          </p:cTn>
                        </p:par>
                        <p:par>
                          <p:cTn id="160" fill="hold">
                            <p:stCondLst>
                              <p:cond delay="11200"/>
                            </p:stCondLst>
                            <p:childTnLst>
                              <p:par>
                                <p:cTn id="161" presetID="22" presetClass="entr" presetSubtype="8" fill="hold" nodeType="afterEffect">
                                  <p:stCondLst>
                                    <p:cond delay="100"/>
                                  </p:stCondLst>
                                  <p:childTnLst>
                                    <p:set>
                                      <p:cBhvr>
                                        <p:cTn id="162" dur="1" fill="hold">
                                          <p:stCondLst>
                                            <p:cond delay="0"/>
                                          </p:stCondLst>
                                        </p:cTn>
                                        <p:tgtEl>
                                          <p:spTgt spid="69"/>
                                        </p:tgtEl>
                                        <p:attrNameLst>
                                          <p:attrName>style.visibility</p:attrName>
                                        </p:attrNameLst>
                                      </p:cBhvr>
                                      <p:to>
                                        <p:strVal val="visible"/>
                                      </p:to>
                                    </p:set>
                                    <p:animEffect transition="in" filter="wipe(left)">
                                      <p:cBhvr>
                                        <p:cTn id="163" dur="250"/>
                                        <p:tgtEl>
                                          <p:spTgt spid="69"/>
                                        </p:tgtEl>
                                      </p:cBhvr>
                                    </p:animEffect>
                                  </p:childTnLst>
                                </p:cTn>
                              </p:par>
                            </p:childTnLst>
                          </p:cTn>
                        </p:par>
                        <p:par>
                          <p:cTn id="164" fill="hold">
                            <p:stCondLst>
                              <p:cond delay="11550"/>
                            </p:stCondLst>
                            <p:childTnLst>
                              <p:par>
                                <p:cTn id="165" presetID="22" presetClass="entr" presetSubtype="8" fill="hold" nodeType="afterEffect">
                                  <p:stCondLst>
                                    <p:cond delay="0"/>
                                  </p:stCondLst>
                                  <p:childTnLst>
                                    <p:set>
                                      <p:cBhvr>
                                        <p:cTn id="166" dur="1" fill="hold">
                                          <p:stCondLst>
                                            <p:cond delay="0"/>
                                          </p:stCondLst>
                                        </p:cTn>
                                        <p:tgtEl>
                                          <p:spTgt spid="62"/>
                                        </p:tgtEl>
                                        <p:attrNameLst>
                                          <p:attrName>style.visibility</p:attrName>
                                        </p:attrNameLst>
                                      </p:cBhvr>
                                      <p:to>
                                        <p:strVal val="visible"/>
                                      </p:to>
                                    </p:set>
                                    <p:animEffect transition="in" filter="wipe(left)">
                                      <p:cBhvr>
                                        <p:cTn id="167" dur="250"/>
                                        <p:tgtEl>
                                          <p:spTgt spid="62"/>
                                        </p:tgtEl>
                                      </p:cBhvr>
                                    </p:animEffect>
                                  </p:childTnLst>
                                </p:cTn>
                              </p:par>
                            </p:childTnLst>
                          </p:cTn>
                        </p:par>
                        <p:par>
                          <p:cTn id="168" fill="hold">
                            <p:stCondLst>
                              <p:cond delay="11800"/>
                            </p:stCondLst>
                            <p:childTnLst>
                              <p:par>
                                <p:cTn id="169" presetID="22" presetClass="entr" presetSubtype="8" fill="hold" nodeType="afterEffect">
                                  <p:stCondLst>
                                    <p:cond delay="100"/>
                                  </p:stCondLst>
                                  <p:childTnLst>
                                    <p:set>
                                      <p:cBhvr>
                                        <p:cTn id="170" dur="1" fill="hold">
                                          <p:stCondLst>
                                            <p:cond delay="0"/>
                                          </p:stCondLst>
                                        </p:cTn>
                                        <p:tgtEl>
                                          <p:spTgt spid="63"/>
                                        </p:tgtEl>
                                        <p:attrNameLst>
                                          <p:attrName>style.visibility</p:attrName>
                                        </p:attrNameLst>
                                      </p:cBhvr>
                                      <p:to>
                                        <p:strVal val="visible"/>
                                      </p:to>
                                    </p:set>
                                    <p:animEffect transition="in" filter="wipe(left)">
                                      <p:cBhvr>
                                        <p:cTn id="171" dur="250"/>
                                        <p:tgtEl>
                                          <p:spTgt spid="63"/>
                                        </p:tgtEl>
                                      </p:cBhvr>
                                    </p:animEffect>
                                  </p:childTnLst>
                                </p:cTn>
                              </p:par>
                            </p:childTnLst>
                          </p:cTn>
                        </p:par>
                        <p:par>
                          <p:cTn id="172" fill="hold">
                            <p:stCondLst>
                              <p:cond delay="12150"/>
                            </p:stCondLst>
                            <p:childTnLst>
                              <p:par>
                                <p:cTn id="173" presetID="22" presetClass="entr" presetSubtype="8" fill="hold" nodeType="afterEffect">
                                  <p:stCondLst>
                                    <p:cond delay="0"/>
                                  </p:stCondLst>
                                  <p:childTnLst>
                                    <p:set>
                                      <p:cBhvr>
                                        <p:cTn id="174" dur="1" fill="hold">
                                          <p:stCondLst>
                                            <p:cond delay="0"/>
                                          </p:stCondLst>
                                        </p:cTn>
                                        <p:tgtEl>
                                          <p:spTgt spid="70"/>
                                        </p:tgtEl>
                                        <p:attrNameLst>
                                          <p:attrName>style.visibility</p:attrName>
                                        </p:attrNameLst>
                                      </p:cBhvr>
                                      <p:to>
                                        <p:strVal val="visible"/>
                                      </p:to>
                                    </p:set>
                                    <p:animEffect transition="in" filter="wipe(left)">
                                      <p:cBhvr>
                                        <p:cTn id="175" dur="250"/>
                                        <p:tgtEl>
                                          <p:spTgt spid="70"/>
                                        </p:tgtEl>
                                      </p:cBhvr>
                                    </p:animEffect>
                                  </p:childTnLst>
                                </p:cTn>
                              </p:par>
                            </p:childTnLst>
                          </p:cTn>
                        </p:par>
                        <p:par>
                          <p:cTn id="176" fill="hold">
                            <p:stCondLst>
                              <p:cond delay="12400"/>
                            </p:stCondLst>
                            <p:childTnLst>
                              <p:par>
                                <p:cTn id="177" presetID="22" presetClass="entr" presetSubtype="8" fill="hold" nodeType="afterEffect">
                                  <p:stCondLst>
                                    <p:cond delay="100"/>
                                  </p:stCondLst>
                                  <p:childTnLst>
                                    <p:set>
                                      <p:cBhvr>
                                        <p:cTn id="178" dur="1" fill="hold">
                                          <p:stCondLst>
                                            <p:cond delay="0"/>
                                          </p:stCondLst>
                                        </p:cTn>
                                        <p:tgtEl>
                                          <p:spTgt spid="71"/>
                                        </p:tgtEl>
                                        <p:attrNameLst>
                                          <p:attrName>style.visibility</p:attrName>
                                        </p:attrNameLst>
                                      </p:cBhvr>
                                      <p:to>
                                        <p:strVal val="visible"/>
                                      </p:to>
                                    </p:set>
                                    <p:animEffect transition="in" filter="wipe(left)">
                                      <p:cBhvr>
                                        <p:cTn id="179" dur="250"/>
                                        <p:tgtEl>
                                          <p:spTgt spid="71"/>
                                        </p:tgtEl>
                                      </p:cBhvr>
                                    </p:animEffect>
                                  </p:childTnLst>
                                </p:cTn>
                              </p:par>
                            </p:childTnLst>
                          </p:cTn>
                        </p:par>
                        <p:par>
                          <p:cTn id="180" fill="hold">
                            <p:stCondLst>
                              <p:cond delay="12750"/>
                            </p:stCondLst>
                            <p:childTnLst>
                              <p:par>
                                <p:cTn id="181" presetID="22" presetClass="entr" presetSubtype="8" fill="hold" nodeType="afterEffect">
                                  <p:stCondLst>
                                    <p:cond delay="0"/>
                                  </p:stCondLst>
                                  <p:childTnLst>
                                    <p:set>
                                      <p:cBhvr>
                                        <p:cTn id="182" dur="1" fill="hold">
                                          <p:stCondLst>
                                            <p:cond delay="0"/>
                                          </p:stCondLst>
                                        </p:cTn>
                                        <p:tgtEl>
                                          <p:spTgt spid="64"/>
                                        </p:tgtEl>
                                        <p:attrNameLst>
                                          <p:attrName>style.visibility</p:attrName>
                                        </p:attrNameLst>
                                      </p:cBhvr>
                                      <p:to>
                                        <p:strVal val="visible"/>
                                      </p:to>
                                    </p:set>
                                    <p:animEffect transition="in" filter="wipe(left)">
                                      <p:cBhvr>
                                        <p:cTn id="183" dur="250"/>
                                        <p:tgtEl>
                                          <p:spTgt spid="64"/>
                                        </p:tgtEl>
                                      </p:cBhvr>
                                    </p:animEffect>
                                  </p:childTnLst>
                                </p:cTn>
                              </p:par>
                            </p:childTnLst>
                          </p:cTn>
                        </p:par>
                        <p:par>
                          <p:cTn id="184" fill="hold">
                            <p:stCondLst>
                              <p:cond delay="13000"/>
                            </p:stCondLst>
                            <p:childTnLst>
                              <p:par>
                                <p:cTn id="185" presetID="22" presetClass="entr" presetSubtype="8" fill="hold" nodeType="afterEffect">
                                  <p:stCondLst>
                                    <p:cond delay="100"/>
                                  </p:stCondLst>
                                  <p:childTnLst>
                                    <p:set>
                                      <p:cBhvr>
                                        <p:cTn id="186" dur="1" fill="hold">
                                          <p:stCondLst>
                                            <p:cond delay="0"/>
                                          </p:stCondLst>
                                        </p:cTn>
                                        <p:tgtEl>
                                          <p:spTgt spid="72"/>
                                        </p:tgtEl>
                                        <p:attrNameLst>
                                          <p:attrName>style.visibility</p:attrName>
                                        </p:attrNameLst>
                                      </p:cBhvr>
                                      <p:to>
                                        <p:strVal val="visible"/>
                                      </p:to>
                                    </p:set>
                                    <p:animEffect transition="in" filter="wipe(left)">
                                      <p:cBhvr>
                                        <p:cTn id="187" dur="25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9734" y="4170343"/>
            <a:ext cx="5264666" cy="3906857"/>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a:t>Walking in the Members’ Shoes</a:t>
            </a:r>
          </a:p>
        </p:txBody>
      </p:sp>
      <p:sp>
        <p:nvSpPr>
          <p:cNvPr id="3" name="Content Placeholder 2"/>
          <p:cNvSpPr>
            <a:spLocks noGrp="1"/>
          </p:cNvSpPr>
          <p:nvPr>
            <p:ph sz="half" idx="1"/>
          </p:nvPr>
        </p:nvSpPr>
        <p:spPr>
          <a:xfrm>
            <a:off x="609600" y="1676400"/>
            <a:ext cx="10972800" cy="1532313"/>
          </a:xfrm>
        </p:spPr>
        <p:txBody>
          <a:bodyPr/>
          <a:lstStyle/>
          <a:p>
            <a:r>
              <a:rPr lang="en-US" dirty="0"/>
              <a:t>It all comes down to advocacy, and maintaining a balance between old and new</a:t>
            </a:r>
          </a:p>
          <a:p>
            <a:pPr lvl="1"/>
            <a:r>
              <a:rPr lang="en-US" dirty="0"/>
              <a:t>Who is an advocate for new products and gadgets?</a:t>
            </a:r>
          </a:p>
          <a:p>
            <a:pPr lvl="1"/>
            <a:r>
              <a:rPr lang="en-US" dirty="0"/>
              <a:t>Who is an advocate for the tried and true?</a:t>
            </a:r>
          </a:p>
          <a:p>
            <a:pPr lvl="1"/>
            <a:r>
              <a:rPr lang="en-US" dirty="0"/>
              <a:t>Who is an advocate for where you are going? </a:t>
            </a:r>
          </a:p>
        </p:txBody>
      </p:sp>
      <p:sp>
        <p:nvSpPr>
          <p:cNvPr id="9" name="Content Placeholder 8"/>
          <p:cNvSpPr>
            <a:spLocks noGrp="1"/>
          </p:cNvSpPr>
          <p:nvPr>
            <p:ph sz="half" idx="2"/>
          </p:nvPr>
        </p:nvSpPr>
        <p:spPr>
          <a:xfrm>
            <a:off x="609600" y="3208713"/>
            <a:ext cx="5791200" cy="1866900"/>
          </a:xfrm>
        </p:spPr>
        <p:txBody>
          <a:bodyPr/>
          <a:lstStyle/>
          <a:p>
            <a:r>
              <a:rPr lang="en-US" dirty="0"/>
              <a:t>Understanding who is using what, and when, can help you prioritize the evolution of </a:t>
            </a:r>
            <a:r>
              <a:rPr lang="en-US" dirty="0" smtClean="0"/>
              <a:t/>
            </a:r>
            <a:br>
              <a:rPr lang="en-US" dirty="0" smtClean="0"/>
            </a:br>
            <a:r>
              <a:rPr lang="en-US" dirty="0" smtClean="0"/>
              <a:t>your </a:t>
            </a:r>
            <a:r>
              <a:rPr lang="en-US" dirty="0"/>
              <a:t>members’ </a:t>
            </a:r>
            <a:r>
              <a:rPr lang="en-US" dirty="0" smtClean="0"/>
              <a:t/>
            </a:r>
            <a:br>
              <a:rPr lang="en-US" dirty="0" smtClean="0"/>
            </a:br>
            <a:r>
              <a:rPr lang="en-US" dirty="0" smtClean="0"/>
              <a:t>experiences</a:t>
            </a:r>
            <a:endParaRPr lang="en-US" dirty="0"/>
          </a:p>
          <a:p>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16</a:t>
            </a:fld>
            <a:endParaRPr lang="en-US"/>
          </a:p>
        </p:txBody>
      </p:sp>
      <p:sp>
        <p:nvSpPr>
          <p:cNvPr id="10" name="Text Placeholder 9"/>
          <p:cNvSpPr>
            <a:spLocks noGrp="1"/>
          </p:cNvSpPr>
          <p:nvPr>
            <p:ph type="body" sz="quarter" idx="13"/>
          </p:nvPr>
        </p:nvSpPr>
        <p:spPr/>
        <p:txBody>
          <a:bodyPr/>
          <a:lstStyle/>
          <a:p>
            <a:r>
              <a:rPr lang="en-US" dirty="0"/>
              <a:t>The dilemma of “which shoes” – whose perspective do you live?</a:t>
            </a:r>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2539075"/>
            <a:ext cx="5306533" cy="3937925"/>
          </a:xfrm>
          <a:prstGeom prst="rect">
            <a:avLst/>
          </a:prstGeom>
          <a:ln>
            <a:noFill/>
          </a:ln>
          <a:effectLst>
            <a:outerShdw blurRad="190500" algn="tl" rotWithShape="0">
              <a:srgbClr val="000000">
                <a:alpha val="70000"/>
              </a:srgbClr>
            </a:outerShdw>
          </a:effectLst>
        </p:spPr>
      </p:pic>
      <p:sp>
        <p:nvSpPr>
          <p:cNvPr id="12" name="TextBox 11"/>
          <p:cNvSpPr txBox="1"/>
          <p:nvPr/>
        </p:nvSpPr>
        <p:spPr>
          <a:xfrm>
            <a:off x="8375522" y="2401026"/>
            <a:ext cx="3727111" cy="307777"/>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t>MNMGMD #24 Tiered </a:t>
            </a:r>
            <a:r>
              <a:rPr lang="en-US" sz="1400" dirty="0" err="1" smtClean="0"/>
              <a:t>Svcs</a:t>
            </a:r>
            <a:r>
              <a:rPr lang="en-US" sz="1400" dirty="0" smtClean="0"/>
              <a:t> Monthly Comparison</a:t>
            </a:r>
            <a:endParaRPr lang="en-US" sz="1400" dirty="0"/>
          </a:p>
        </p:txBody>
      </p:sp>
    </p:spTree>
    <p:extLst>
      <p:ext uri="{BB962C8B-B14F-4D97-AF65-F5344CB8AC3E}">
        <p14:creationId xmlns:p14="http://schemas.microsoft.com/office/powerpoint/2010/main" val="224980938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bwMode="auto">
          <a:xfrm>
            <a:off x="457200" y="5410200"/>
            <a:ext cx="4876800" cy="1524000"/>
          </a:xfrm>
          <a:prstGeom prst="rect">
            <a:avLst/>
          </a:prstGeom>
          <a:ln>
            <a:headEnd type="none" w="med" len="med"/>
            <a:tailEnd type="none" w="med" len="med"/>
          </a:ln>
          <a:effectLst>
            <a:outerShdw blurRad="63500" sx="102000" sy="102000" algn="ctr"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000" dirty="0">
              <a:solidFill>
                <a:schemeClr val="tx1"/>
              </a:solidFill>
              <a:latin typeface="Tahoma" pitchFamily="34" charset="0"/>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9751"/>
          <a:stretch/>
        </p:blipFill>
        <p:spPr>
          <a:xfrm>
            <a:off x="0" y="2975580"/>
            <a:ext cx="12192000" cy="212604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8593" y="3090949"/>
            <a:ext cx="6096000" cy="3810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2400"/>
            <a:ext cx="7620000" cy="2667000"/>
          </a:xfrm>
          <a:prstGeom prst="rect">
            <a:avLst/>
          </a:prstGeom>
        </p:spPr>
      </p:pic>
      <p:sp>
        <p:nvSpPr>
          <p:cNvPr id="26" name="TextBox 25"/>
          <p:cNvSpPr txBox="1"/>
          <p:nvPr/>
        </p:nvSpPr>
        <p:spPr>
          <a:xfrm>
            <a:off x="685800" y="5334000"/>
            <a:ext cx="4419600" cy="1569660"/>
          </a:xfrm>
          <a:prstGeom prst="rect">
            <a:avLst/>
          </a:prstGeom>
          <a:noFill/>
        </p:spPr>
        <p:txBody>
          <a:bodyPr wrap="square" rtlCol="0">
            <a:spAutoFit/>
          </a:bodyPr>
          <a:lstStyle/>
          <a:p>
            <a:pPr algn="ctr"/>
            <a:r>
              <a:rPr lang="en-US" sz="4800" dirty="0" smtClean="0">
                <a:ln w="0"/>
                <a:solidFill>
                  <a:schemeClr val="bg1"/>
                </a:solidFill>
                <a:effectLst>
                  <a:outerShdw blurRad="38100" dist="25400" dir="5400000" algn="ctr" rotWithShape="0">
                    <a:srgbClr val="6E747A">
                      <a:alpha val="43000"/>
                    </a:srgbClr>
                  </a:outerShdw>
                </a:effectLst>
                <a:latin typeface="+mj-lt"/>
              </a:rPr>
              <a:t>Thank you </a:t>
            </a:r>
            <a:br>
              <a:rPr lang="en-US" sz="4800" dirty="0" smtClean="0">
                <a:ln w="0"/>
                <a:solidFill>
                  <a:schemeClr val="bg1"/>
                </a:solidFill>
                <a:effectLst>
                  <a:outerShdw blurRad="38100" dist="25400" dir="5400000" algn="ctr" rotWithShape="0">
                    <a:srgbClr val="6E747A">
                      <a:alpha val="43000"/>
                    </a:srgbClr>
                  </a:outerShdw>
                </a:effectLst>
                <a:latin typeface="+mj-lt"/>
              </a:rPr>
            </a:br>
            <a:r>
              <a:rPr lang="en-US" sz="4800" dirty="0" smtClean="0">
                <a:ln w="0"/>
                <a:solidFill>
                  <a:schemeClr val="bg1"/>
                </a:solidFill>
                <a:effectLst>
                  <a:outerShdw blurRad="38100" dist="25400" dir="5400000" algn="ctr" rotWithShape="0">
                    <a:srgbClr val="6E747A">
                      <a:alpha val="43000"/>
                    </a:srgbClr>
                  </a:outerShdw>
                </a:effectLst>
                <a:latin typeface="+mj-lt"/>
              </a:rPr>
              <a:t>for coming!</a:t>
            </a:r>
            <a:endParaRPr lang="en-US" sz="4800" dirty="0">
              <a:ln w="0"/>
              <a:solidFill>
                <a:schemeClr val="bg1"/>
              </a:solidFill>
              <a:effectLst>
                <a:outerShdw blurRad="38100" dist="25400" dir="5400000" algn="ctr" rotWithShape="0">
                  <a:srgbClr val="6E747A">
                    <a:alpha val="43000"/>
                  </a:srgbClr>
                </a:outerShdw>
              </a:effectLst>
              <a:latin typeface="+mj-lt"/>
            </a:endParaRPr>
          </a:p>
        </p:txBody>
      </p:sp>
    </p:spTree>
    <p:extLst>
      <p:ext uri="{BB962C8B-B14F-4D97-AF65-F5344CB8AC3E}">
        <p14:creationId xmlns:p14="http://schemas.microsoft.com/office/powerpoint/2010/main" val="5017903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with members living the experience</a:t>
            </a:r>
            <a:endParaRPr lang="en-US" dirty="0"/>
          </a:p>
        </p:txBody>
      </p:sp>
      <p:sp>
        <p:nvSpPr>
          <p:cNvPr id="3" name="Content Placeholder 2"/>
          <p:cNvSpPr>
            <a:spLocks noGrp="1"/>
          </p:cNvSpPr>
          <p:nvPr>
            <p:ph sz="half" idx="1"/>
          </p:nvPr>
        </p:nvSpPr>
        <p:spPr>
          <a:xfrm>
            <a:off x="609600" y="1676400"/>
            <a:ext cx="10972800" cy="951806"/>
          </a:xfrm>
        </p:spPr>
        <p:txBody>
          <a:bodyPr/>
          <a:lstStyle/>
          <a:p>
            <a:r>
              <a:rPr lang="en-US" dirty="0" smtClean="0"/>
              <a:t>In 2014 we added demographics to Tiered Services analysis so you can judge member experience by gender, age, credit score, etc.  </a:t>
            </a:r>
            <a:endParaRPr lang="en-US" dirty="0"/>
          </a:p>
        </p:txBody>
      </p:sp>
      <p:sp>
        <p:nvSpPr>
          <p:cNvPr id="4" name="Content Placeholder 3"/>
          <p:cNvSpPr>
            <a:spLocks noGrp="1"/>
          </p:cNvSpPr>
          <p:nvPr>
            <p:ph sz="half" idx="2"/>
          </p:nvPr>
        </p:nvSpPr>
        <p:spPr>
          <a:xfrm>
            <a:off x="609599" y="2479965"/>
            <a:ext cx="4632067" cy="3619500"/>
          </a:xfrm>
        </p:spPr>
        <p:txBody>
          <a:bodyPr/>
          <a:lstStyle/>
          <a:p>
            <a:r>
              <a:rPr lang="en-US" dirty="0" smtClean="0"/>
              <a:t>You can create insights by tracking members by branch, membership types, or products</a:t>
            </a:r>
          </a:p>
          <a:p>
            <a:r>
              <a:rPr lang="en-US" dirty="0" smtClean="0"/>
              <a:t>You can cross-reference a common bond – like people who use online banking or a mobile phone</a:t>
            </a:r>
          </a:p>
          <a:p>
            <a:r>
              <a:rPr lang="en-US" dirty="0" smtClean="0"/>
              <a:t>Would you like to confirm the experiences your employee-members are having?</a:t>
            </a:r>
          </a:p>
          <a:p>
            <a:endParaRPr lang="en-US" dirty="0"/>
          </a:p>
        </p:txBody>
      </p:sp>
      <p:sp>
        <p:nvSpPr>
          <p:cNvPr id="5" name="Slide Number Placeholder 4"/>
          <p:cNvSpPr>
            <a:spLocks noGrp="1"/>
          </p:cNvSpPr>
          <p:nvPr>
            <p:ph type="sldNum" sz="quarter" idx="12"/>
          </p:nvPr>
        </p:nvSpPr>
        <p:spPr/>
        <p:txBody>
          <a:bodyPr/>
          <a:lstStyle/>
          <a:p>
            <a:fld id="{E54FDF46-4A52-4F2B-8DF0-BB4C40E65B4E}" type="slidenum">
              <a:rPr lang="en-US" smtClean="0"/>
              <a:pPr/>
              <a:t>17</a:t>
            </a:fld>
            <a:endParaRPr lang="en-US"/>
          </a:p>
        </p:txBody>
      </p:sp>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r>
              <a:rPr lang="en-US" dirty="0" smtClean="0"/>
              <a:t>Drilling down on who is experiencing what, and what they have in common</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2667" y="3022095"/>
            <a:ext cx="5264666" cy="3906857"/>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5023772"/>
            <a:ext cx="4643810" cy="1529428"/>
          </a:xfrm>
          <a:prstGeom prst="rect">
            <a:avLst/>
          </a:prstGeom>
          <a:ln>
            <a:noFill/>
          </a:ln>
          <a:effectLst>
            <a:outerShdw blurRad="190500" algn="tl" rotWithShape="0">
              <a:srgbClr val="000000">
                <a:alpha val="70000"/>
              </a:srgbClr>
            </a:outerShdw>
          </a:effectLst>
        </p:spPr>
      </p:pic>
      <p:sp>
        <p:nvSpPr>
          <p:cNvPr id="10" name="Cloud Callout 9"/>
          <p:cNvSpPr/>
          <p:nvPr/>
        </p:nvSpPr>
        <p:spPr>
          <a:xfrm>
            <a:off x="5257800" y="2667000"/>
            <a:ext cx="2896554" cy="2014597"/>
          </a:xfrm>
          <a:prstGeom prst="cloudCallout">
            <a:avLst>
              <a:gd name="adj1" fmla="val 20623"/>
              <a:gd name="adj2" fmla="val 77535"/>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sz="1600" dirty="0"/>
              <a:t>In 2015 we’ll add “Insider/Employee Type” as a selection, so you can get your </a:t>
            </a:r>
            <a:r>
              <a:rPr lang="en-US" sz="1600" dirty="0" smtClean="0"/>
              <a:t>insiders’ </a:t>
            </a:r>
            <a:r>
              <a:rPr lang="en-US" sz="1600" dirty="0"/>
              <a:t>scores</a:t>
            </a:r>
          </a:p>
        </p:txBody>
      </p:sp>
      <p:sp>
        <p:nvSpPr>
          <p:cNvPr id="11" name="TextBox 10"/>
          <p:cNvSpPr txBox="1"/>
          <p:nvPr/>
        </p:nvSpPr>
        <p:spPr>
          <a:xfrm>
            <a:off x="8588744" y="2868206"/>
            <a:ext cx="3527056" cy="307777"/>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t>MNMGMT #22 Targeted Tiered Score Analysis</a:t>
            </a:r>
            <a:endParaRPr lang="en-US" sz="1400" dirty="0"/>
          </a:p>
        </p:txBody>
      </p:sp>
    </p:spTree>
    <p:extLst>
      <p:ext uri="{BB962C8B-B14F-4D97-AF65-F5344CB8AC3E}">
        <p14:creationId xmlns:p14="http://schemas.microsoft.com/office/powerpoint/2010/main" val="19630745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Walking in the Members’ Shoes</a:t>
            </a:r>
            <a:endParaRPr lang="en-US" dirty="0"/>
          </a:p>
        </p:txBody>
      </p:sp>
      <p:sp>
        <p:nvSpPr>
          <p:cNvPr id="3" name="Content Placeholder 2"/>
          <p:cNvSpPr>
            <a:spLocks noGrp="1"/>
          </p:cNvSpPr>
          <p:nvPr>
            <p:ph idx="1"/>
          </p:nvPr>
        </p:nvSpPr>
        <p:spPr>
          <a:xfrm>
            <a:off x="609600" y="1676400"/>
            <a:ext cx="6553200" cy="4381500"/>
          </a:xfrm>
        </p:spPr>
        <p:txBody>
          <a:bodyPr/>
          <a:lstStyle/>
          <a:p>
            <a:r>
              <a:rPr lang="en-US" dirty="0" smtClean="0"/>
              <a:t>Transformation demands a program where your best people (leaders) live, breathe, and experience who you </a:t>
            </a:r>
            <a:r>
              <a:rPr lang="en-US" i="1" dirty="0" smtClean="0"/>
              <a:t>wish</a:t>
            </a:r>
            <a:r>
              <a:rPr lang="en-US" dirty="0" smtClean="0"/>
              <a:t> to be...and then help you adapt the experience to your own local conditions</a:t>
            </a:r>
          </a:p>
          <a:p>
            <a:pPr lvl="1"/>
            <a:r>
              <a:rPr lang="en-US" dirty="0" smtClean="0"/>
              <a:t>Use it, verify its value, evolve the solution, and commit to the future in the first person</a:t>
            </a:r>
          </a:p>
          <a:p>
            <a:pPr lvl="1"/>
            <a:r>
              <a:rPr lang="en-US" dirty="0" smtClean="0"/>
              <a:t>“I know what it’s like to do this for myself”</a:t>
            </a:r>
          </a:p>
          <a:p>
            <a:pPr lvl="1"/>
            <a:r>
              <a:rPr lang="en-US" dirty="0" smtClean="0"/>
              <a:t>“I love using this tool every day”</a:t>
            </a:r>
          </a:p>
          <a:p>
            <a:pPr lvl="1"/>
            <a:r>
              <a:rPr lang="en-US" dirty="0" smtClean="0"/>
              <a:t>“I trust this tool for my own family”</a:t>
            </a:r>
          </a:p>
          <a:p>
            <a:r>
              <a:rPr lang="en-US" dirty="0" smtClean="0"/>
              <a:t>You cannot change the mind of others </a:t>
            </a:r>
            <a:br>
              <a:rPr lang="en-US" dirty="0" smtClean="0"/>
            </a:br>
            <a:r>
              <a:rPr lang="en-US" dirty="0" smtClean="0"/>
              <a:t>without changing your own</a:t>
            </a:r>
          </a:p>
          <a:p>
            <a:endParaRPr lang="en-US" dirty="0" smtClean="0"/>
          </a:p>
        </p:txBody>
      </p:sp>
      <p:sp>
        <p:nvSpPr>
          <p:cNvPr id="4" name="Slide Number Placeholder 3"/>
          <p:cNvSpPr>
            <a:spLocks noGrp="1"/>
          </p:cNvSpPr>
          <p:nvPr>
            <p:ph type="sldNum" sz="quarter" idx="12"/>
          </p:nvPr>
        </p:nvSpPr>
        <p:spPr/>
        <p:txBody>
          <a:bodyPr/>
          <a:lstStyle/>
          <a:p>
            <a:fld id="{E54FDF46-4A52-4F2B-8DF0-BB4C40E65B4E}" type="slidenum">
              <a:rPr lang="en-US" smtClean="0"/>
              <a:pPr/>
              <a:t>18</a:t>
            </a:fld>
            <a:endParaRPr lang="en-US"/>
          </a:p>
        </p:txBody>
      </p:sp>
      <p:sp>
        <p:nvSpPr>
          <p:cNvPr id="5" name="Text Placeholder 4"/>
          <p:cNvSpPr>
            <a:spLocks noGrp="1"/>
          </p:cNvSpPr>
          <p:nvPr>
            <p:ph type="body" sz="quarter" idx="13"/>
          </p:nvPr>
        </p:nvSpPr>
        <p:spPr>
          <a:xfrm>
            <a:off x="7086600" y="5867400"/>
            <a:ext cx="4419601" cy="685800"/>
          </a:xfrm>
        </p:spPr>
        <p:txBody>
          <a:bodyPr/>
          <a:lstStyle/>
          <a:p>
            <a:r>
              <a:rPr lang="en-US" dirty="0" smtClean="0"/>
              <a:t>It’s not always easy to be in the first person, but a business designer has to find a way to get their organization to </a:t>
            </a:r>
            <a:r>
              <a:rPr lang="en-US" dirty="0"/>
              <a:t>be </a:t>
            </a:r>
            <a:r>
              <a:rPr lang="en-US" dirty="0" smtClean="0"/>
              <a:t>empathetic to the customer experiences that members are demanding for their futures</a:t>
            </a:r>
          </a:p>
          <a:p>
            <a:r>
              <a:rPr lang="en-US" dirty="0" smtClean="0"/>
              <a:t>How will you transform your </a:t>
            </a:r>
            <a:br>
              <a:rPr lang="en-US" dirty="0" smtClean="0"/>
            </a:br>
            <a:r>
              <a:rPr lang="en-US" dirty="0" smtClean="0"/>
              <a:t>business model for tomorrow’s world?</a:t>
            </a:r>
            <a:endParaRPr lang="en-US" dirty="0"/>
          </a:p>
        </p:txBody>
      </p:sp>
      <p:sp>
        <p:nvSpPr>
          <p:cNvPr id="6" name="Text Placeholder 5"/>
          <p:cNvSpPr>
            <a:spLocks noGrp="1"/>
          </p:cNvSpPr>
          <p:nvPr>
            <p:ph type="body" sz="quarter" idx="14"/>
          </p:nvPr>
        </p:nvSpPr>
        <p:spPr/>
        <p:txBody>
          <a:bodyPr/>
          <a:lstStyle/>
          <a:p>
            <a:r>
              <a:rPr lang="en-US" dirty="0" smtClean="0"/>
              <a:t>The dilemma of “which shoes” – whose perspective do you live?</a:t>
            </a:r>
            <a:endParaRPr lang="en-US" dirty="0"/>
          </a:p>
        </p:txBody>
      </p:sp>
      <p:sp>
        <p:nvSpPr>
          <p:cNvPr id="8" name="TextBox 7"/>
          <p:cNvSpPr txBox="1"/>
          <p:nvPr/>
        </p:nvSpPr>
        <p:spPr>
          <a:xfrm>
            <a:off x="7439994" y="1707320"/>
            <a:ext cx="3865211" cy="2637115"/>
          </a:xfrm>
          <a:prstGeom prst="flowChartDocumen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lvl="0" eaLnBrk="0" fontAlgn="base" hangingPunct="0">
              <a:spcBef>
                <a:spcPct val="0"/>
              </a:spcBef>
              <a:spcAft>
                <a:spcPct val="0"/>
              </a:spcAft>
            </a:pPr>
            <a:r>
              <a:rPr lang="en-US" sz="3200" b="1" dirty="0" err="1">
                <a:solidFill>
                  <a:srgbClr val="000000"/>
                </a:solidFill>
                <a:ea typeface="Arial Unicode MS" panose="020B0604020202020204" pitchFamily="34" charset="-128"/>
                <a:cs typeface="Arial Unicode MS" panose="020B0604020202020204" pitchFamily="34" charset="-128"/>
              </a:rPr>
              <a:t>trans·form</a:t>
            </a:r>
            <a:endParaRPr lang="en-US" sz="3200" b="1" dirty="0">
              <a:solidFill>
                <a:srgbClr val="000000"/>
              </a:solidFill>
              <a:ea typeface="Arial Unicode MS" panose="020B0604020202020204" pitchFamily="34" charset="-128"/>
              <a:cs typeface="Arial Unicode MS" panose="020B0604020202020204" pitchFamily="34" charset="-128"/>
            </a:endParaRPr>
          </a:p>
          <a:p>
            <a:pPr lvl="0" eaLnBrk="0" fontAlgn="base" hangingPunct="0">
              <a:spcBef>
                <a:spcPct val="0"/>
              </a:spcBef>
              <a:spcAft>
                <a:spcPct val="0"/>
              </a:spcAft>
            </a:pPr>
            <a:r>
              <a:rPr lang="en-US" dirty="0" smtClean="0">
                <a:solidFill>
                  <a:srgbClr val="707070"/>
                </a:solidFill>
                <a:ea typeface="Arial Unicode MS" panose="020B0604020202020204" pitchFamily="34" charset="-128"/>
                <a:cs typeface="Arial" panose="020B0604020202020204" pitchFamily="34" charset="0"/>
              </a:rPr>
              <a:t>[</a:t>
            </a:r>
            <a:r>
              <a:rPr lang="en-US" sz="1050" i="1" dirty="0">
                <a:solidFill>
                  <a:srgbClr val="333333"/>
                </a:solidFill>
                <a:ea typeface="Arial Unicode MS" panose="020B0604020202020204" pitchFamily="34" charset="-128"/>
                <a:cs typeface="Arial Unicode MS" panose="020B0604020202020204" pitchFamily="34" charset="-128"/>
              </a:rPr>
              <a:t>v.</a:t>
            </a:r>
            <a:r>
              <a:rPr lang="en-US" sz="1050" dirty="0">
                <a:solidFill>
                  <a:srgbClr val="707070"/>
                </a:solidFill>
                <a:ea typeface="Arial Unicode MS" panose="020B0604020202020204" pitchFamily="34" charset="-128"/>
                <a:cs typeface="Arial Unicode MS" panose="020B0604020202020204" pitchFamily="34" charset="-128"/>
              </a:rPr>
              <a:t> trans-</a:t>
            </a:r>
            <a:r>
              <a:rPr lang="en-US" sz="1050" b="1" dirty="0" err="1">
                <a:solidFill>
                  <a:srgbClr val="333333"/>
                </a:solidFill>
                <a:ea typeface="Arial Unicode MS" panose="020B0604020202020204" pitchFamily="34" charset="-128"/>
                <a:cs typeface="Arial Unicode MS" panose="020B0604020202020204" pitchFamily="34" charset="-128"/>
              </a:rPr>
              <a:t>fawrm</a:t>
            </a:r>
            <a:r>
              <a:rPr lang="en-US" sz="1050" dirty="0">
                <a:solidFill>
                  <a:srgbClr val="707070"/>
                </a:solidFill>
                <a:ea typeface="Arial Unicode MS" panose="020B0604020202020204" pitchFamily="34" charset="-128"/>
                <a:cs typeface="Arial Unicode MS" panose="020B0604020202020204" pitchFamily="34" charset="-128"/>
              </a:rPr>
              <a:t>; </a:t>
            </a:r>
            <a:r>
              <a:rPr lang="en-US" sz="1050" i="1" dirty="0">
                <a:solidFill>
                  <a:srgbClr val="333333"/>
                </a:solidFill>
                <a:ea typeface="Arial Unicode MS" panose="020B0604020202020204" pitchFamily="34" charset="-128"/>
                <a:cs typeface="Arial Unicode MS" panose="020B0604020202020204" pitchFamily="34" charset="-128"/>
              </a:rPr>
              <a:t>n.</a:t>
            </a:r>
            <a:r>
              <a:rPr lang="en-US" sz="1050" dirty="0">
                <a:solidFill>
                  <a:srgbClr val="707070"/>
                </a:solidFill>
                <a:ea typeface="Arial Unicode MS" panose="020B0604020202020204" pitchFamily="34" charset="-128"/>
                <a:cs typeface="Arial Unicode MS" panose="020B0604020202020204" pitchFamily="34" charset="-128"/>
              </a:rPr>
              <a:t> </a:t>
            </a:r>
            <a:r>
              <a:rPr lang="en-US" sz="1050" b="1" dirty="0" smtClean="0">
                <a:solidFill>
                  <a:srgbClr val="333333"/>
                </a:solidFill>
                <a:ea typeface="Arial Unicode MS" panose="020B0604020202020204" pitchFamily="34" charset="-128"/>
                <a:cs typeface="Arial Unicode MS" panose="020B0604020202020204" pitchFamily="34" charset="-128"/>
              </a:rPr>
              <a:t>trans</a:t>
            </a:r>
            <a:r>
              <a:rPr lang="en-US" sz="1050" dirty="0" smtClean="0">
                <a:solidFill>
                  <a:srgbClr val="707070"/>
                </a:solidFill>
                <a:ea typeface="Arial Unicode MS" panose="020B0604020202020204" pitchFamily="34" charset="-128"/>
                <a:cs typeface="Arial Unicode MS" panose="020B0604020202020204" pitchFamily="34" charset="-128"/>
              </a:rPr>
              <a:t>-</a:t>
            </a:r>
            <a:r>
              <a:rPr lang="en-US" sz="1050" dirty="0" err="1" smtClean="0">
                <a:solidFill>
                  <a:srgbClr val="707070"/>
                </a:solidFill>
                <a:ea typeface="Arial Unicode MS" panose="020B0604020202020204" pitchFamily="34" charset="-128"/>
                <a:cs typeface="Arial Unicode MS" panose="020B0604020202020204" pitchFamily="34" charset="-128"/>
              </a:rPr>
              <a:t>fawrm</a:t>
            </a:r>
            <a:r>
              <a:rPr lang="en-US" dirty="0" smtClean="0">
                <a:solidFill>
                  <a:srgbClr val="707070"/>
                </a:solidFill>
                <a:cs typeface="Arial" panose="020B0604020202020204" pitchFamily="34" charset="0"/>
              </a:rPr>
              <a:t>] </a:t>
            </a:r>
            <a:r>
              <a:rPr lang="en-US" sz="1050" b="1" i="1" dirty="0" smtClean="0">
                <a:solidFill>
                  <a:srgbClr val="333333"/>
                </a:solidFill>
                <a:ea typeface="Arial Unicode MS" panose="020B0604020202020204" pitchFamily="34" charset="-128"/>
                <a:cs typeface="Arial" panose="020B0604020202020204" pitchFamily="34" charset="0"/>
              </a:rPr>
              <a:t>verb </a:t>
            </a:r>
            <a:r>
              <a:rPr lang="en-US" sz="1050" b="1" i="1" dirty="0">
                <a:solidFill>
                  <a:srgbClr val="333333"/>
                </a:solidFill>
                <a:ea typeface="Arial Unicode MS" panose="020B0604020202020204" pitchFamily="34" charset="-128"/>
                <a:cs typeface="Arial" panose="020B0604020202020204" pitchFamily="34" charset="0"/>
              </a:rPr>
              <a:t>(used with object) </a:t>
            </a:r>
            <a:endParaRPr lang="en-US" dirty="0">
              <a:solidFill>
                <a:srgbClr val="000000"/>
              </a:solidFill>
              <a:ea typeface="Arial Unicode MS" panose="020B0604020202020204" pitchFamily="34" charset="-128"/>
              <a:cs typeface="Arial" panose="020B0604020202020204" pitchFamily="34" charset="0"/>
            </a:endParaRPr>
          </a:p>
          <a:p>
            <a:pPr lvl="0" eaLnBrk="0" fontAlgn="base" hangingPunct="0">
              <a:spcBef>
                <a:spcPct val="0"/>
              </a:spcBef>
              <a:spcAft>
                <a:spcPct val="0"/>
              </a:spcAft>
            </a:pPr>
            <a:r>
              <a:rPr lang="en-US" b="1" dirty="0">
                <a:solidFill>
                  <a:srgbClr val="333333"/>
                </a:solidFill>
                <a:ea typeface="Arial Unicode MS" panose="020B0604020202020204" pitchFamily="34" charset="-128"/>
                <a:cs typeface="Arial" panose="020B0604020202020204" pitchFamily="34" charset="0"/>
              </a:rPr>
              <a:t>1. </a:t>
            </a:r>
            <a:r>
              <a:rPr lang="en-US" dirty="0" smtClean="0">
                <a:solidFill>
                  <a:srgbClr val="333333"/>
                </a:solidFill>
                <a:ea typeface="Arial Unicode MS" panose="020B0604020202020204" pitchFamily="34" charset="-128"/>
                <a:cs typeface="Arial" panose="020B0604020202020204" pitchFamily="34" charset="0"/>
              </a:rPr>
              <a:t>to </a:t>
            </a:r>
            <a:r>
              <a:rPr lang="en-US" dirty="0">
                <a:solidFill>
                  <a:srgbClr val="333333"/>
                </a:solidFill>
                <a:ea typeface="Arial Unicode MS" panose="020B0604020202020204" pitchFamily="34" charset="-128"/>
                <a:cs typeface="Arial" panose="020B0604020202020204" pitchFamily="34" charset="0"/>
              </a:rPr>
              <a:t>change in form, appearance, or structure; metamorphose. </a:t>
            </a:r>
            <a:endParaRPr lang="en-US" dirty="0">
              <a:solidFill>
                <a:srgbClr val="000000"/>
              </a:solidFill>
              <a:ea typeface="Arial Unicode MS" panose="020B0604020202020204" pitchFamily="34" charset="-128"/>
              <a:cs typeface="Arial" panose="020B0604020202020204" pitchFamily="34" charset="0"/>
            </a:endParaRPr>
          </a:p>
          <a:p>
            <a:pPr lvl="0" eaLnBrk="0" fontAlgn="base" hangingPunct="0">
              <a:spcBef>
                <a:spcPct val="0"/>
              </a:spcBef>
              <a:spcAft>
                <a:spcPct val="0"/>
              </a:spcAft>
            </a:pPr>
            <a:r>
              <a:rPr lang="en-US" b="1" dirty="0">
                <a:solidFill>
                  <a:srgbClr val="333333"/>
                </a:solidFill>
                <a:ea typeface="Arial Unicode MS" panose="020B0604020202020204" pitchFamily="34" charset="-128"/>
                <a:cs typeface="Arial" panose="020B0604020202020204" pitchFamily="34" charset="0"/>
              </a:rPr>
              <a:t>2. </a:t>
            </a:r>
            <a:r>
              <a:rPr lang="en-US" dirty="0" smtClean="0">
                <a:solidFill>
                  <a:srgbClr val="333333"/>
                </a:solidFill>
                <a:ea typeface="Arial Unicode MS" panose="020B0604020202020204" pitchFamily="34" charset="-128"/>
                <a:cs typeface="Arial" panose="020B0604020202020204" pitchFamily="34" charset="0"/>
              </a:rPr>
              <a:t>to </a:t>
            </a:r>
            <a:r>
              <a:rPr lang="en-US" dirty="0">
                <a:solidFill>
                  <a:srgbClr val="333333"/>
                </a:solidFill>
                <a:ea typeface="Arial Unicode MS" panose="020B0604020202020204" pitchFamily="34" charset="-128"/>
                <a:cs typeface="Arial" panose="020B0604020202020204" pitchFamily="34" charset="0"/>
              </a:rPr>
              <a:t>change in condition, </a:t>
            </a:r>
            <a:r>
              <a:rPr lang="en-US" dirty="0">
                <a:solidFill>
                  <a:srgbClr val="000000"/>
                </a:solidFill>
                <a:ea typeface="Arial Unicode MS" panose="020B0604020202020204" pitchFamily="34" charset="-128"/>
                <a:cs typeface="Arial" panose="020B0604020202020204" pitchFamily="34" charset="0"/>
              </a:rPr>
              <a:t>nature</a:t>
            </a:r>
            <a:r>
              <a:rPr lang="en-US" dirty="0">
                <a:solidFill>
                  <a:srgbClr val="333333"/>
                </a:solidFill>
                <a:ea typeface="Arial Unicode MS" panose="020B0604020202020204" pitchFamily="34" charset="-128"/>
                <a:cs typeface="Arial" panose="020B0604020202020204" pitchFamily="34" charset="0"/>
              </a:rPr>
              <a:t>, or character; convert. </a:t>
            </a:r>
            <a:endParaRPr lang="en-US" sz="1050" dirty="0">
              <a:solidFill>
                <a:srgbClr val="707070"/>
              </a:solidFill>
              <a:ea typeface="Arial Unicode MS" panose="020B0604020202020204" pitchFamily="34" charset="-128"/>
              <a:cs typeface="Arial Unicode MS" panose="020B0604020202020204" pitchFamily="34" charset="-128"/>
            </a:endParaRPr>
          </a:p>
          <a:p>
            <a:endParaRPr lang="en-US" sz="1000" dirty="0"/>
          </a:p>
        </p:txBody>
      </p:sp>
    </p:spTree>
    <p:extLst>
      <p:ext uri="{BB962C8B-B14F-4D97-AF65-F5344CB8AC3E}">
        <p14:creationId xmlns:p14="http://schemas.microsoft.com/office/powerpoint/2010/main" val="6272939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Pairing your intent with your results</a:t>
            </a:r>
            <a:endParaRPr lang="en-US" dirty="0"/>
          </a:p>
        </p:txBody>
      </p:sp>
      <p:sp>
        <p:nvSpPr>
          <p:cNvPr id="3" name="Content Placeholder 2"/>
          <p:cNvSpPr>
            <a:spLocks noGrp="1"/>
          </p:cNvSpPr>
          <p:nvPr>
            <p:ph idx="1"/>
          </p:nvPr>
        </p:nvSpPr>
        <p:spPr>
          <a:xfrm>
            <a:off x="609600" y="1676400"/>
            <a:ext cx="6019800" cy="4381500"/>
          </a:xfrm>
        </p:spPr>
        <p:txBody>
          <a:bodyPr/>
          <a:lstStyle/>
          <a:p>
            <a:r>
              <a:rPr lang="en-US" dirty="0" smtClean="0"/>
              <a:t>In 2015, CU*Answers will work with credit unions to embed their plan for member experiences through the Tiered Services penetration analysis, line item by line item</a:t>
            </a:r>
          </a:p>
          <a:p>
            <a:pPr lvl="1"/>
            <a:r>
              <a:rPr lang="en-US" dirty="0" smtClean="0"/>
              <a:t>Did you have a plan for more people to use the things being tracked by this tool?  </a:t>
            </a:r>
          </a:p>
          <a:p>
            <a:pPr lvl="1"/>
            <a:r>
              <a:rPr lang="en-US" dirty="0" smtClean="0"/>
              <a:t>Do you have a goal for people to score more points?  </a:t>
            </a:r>
          </a:p>
          <a:p>
            <a:pPr lvl="1"/>
            <a:r>
              <a:rPr lang="en-US" dirty="0" smtClean="0"/>
              <a:t>Do you have a sales plan?</a:t>
            </a:r>
          </a:p>
          <a:p>
            <a:pPr lvl="1"/>
            <a:r>
              <a:rPr lang="en-US" dirty="0" smtClean="0"/>
              <a:t>Do you have a plan to improve the member’s experience?</a:t>
            </a:r>
          </a:p>
          <a:p>
            <a:r>
              <a:rPr lang="en-US" dirty="0" smtClean="0"/>
              <a:t>How can you put your plan alongside the trending of your members’ participation?</a:t>
            </a:r>
          </a:p>
        </p:txBody>
      </p:sp>
      <p:sp>
        <p:nvSpPr>
          <p:cNvPr id="4" name="Slide Number Placeholder 3"/>
          <p:cNvSpPr>
            <a:spLocks noGrp="1"/>
          </p:cNvSpPr>
          <p:nvPr>
            <p:ph type="sldNum" sz="quarter" idx="12"/>
          </p:nvPr>
        </p:nvSpPr>
        <p:spPr/>
        <p:txBody>
          <a:bodyPr/>
          <a:lstStyle/>
          <a:p>
            <a:fld id="{E54FDF46-4A52-4F2B-8DF0-BB4C40E65B4E}" type="slidenum">
              <a:rPr lang="en-US" smtClean="0"/>
              <a:pPr/>
              <a:t>19</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25824">
            <a:off x="7172854" y="774676"/>
            <a:ext cx="2691428" cy="3468571"/>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063" y="1129910"/>
            <a:ext cx="2691428" cy="3468571"/>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9572" y="3971709"/>
            <a:ext cx="2691428" cy="3468571"/>
          </a:xfrm>
          <a:prstGeom prst="rect">
            <a:avLst/>
          </a:prstGeom>
          <a:ln>
            <a:noFill/>
          </a:ln>
          <a:effectLst>
            <a:outerShdw blurRad="292100" dist="139700" dir="2700000" algn="tl" rotWithShape="0">
              <a:srgbClr val="333333">
                <a:alpha val="65000"/>
              </a:srgbClr>
            </a:outerShdw>
          </a:effectLst>
        </p:spPr>
      </p:pic>
      <p:sp>
        <p:nvSpPr>
          <p:cNvPr id="10" name="5-Point Star 9"/>
          <p:cNvSpPr/>
          <p:nvPr/>
        </p:nvSpPr>
        <p:spPr>
          <a:xfrm>
            <a:off x="7657172" y="5757324"/>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326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Walking in the Members’ Shoes</a:t>
            </a:r>
            <a:endParaRPr lang="en-US" dirty="0"/>
          </a:p>
        </p:txBody>
      </p:sp>
      <p:sp>
        <p:nvSpPr>
          <p:cNvPr id="7" name="Subtitle 6"/>
          <p:cNvSpPr>
            <a:spLocks noGrp="1"/>
          </p:cNvSpPr>
          <p:nvPr>
            <p:ph type="subTitle" idx="1"/>
          </p:nvPr>
        </p:nvSpPr>
        <p:spPr/>
        <p:txBody>
          <a:bodyPr/>
          <a:lstStyle/>
          <a:p>
            <a:r>
              <a:rPr lang="en-US" dirty="0" smtClean="0"/>
              <a:t>Kicking the day off with a winner</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4945856"/>
            <a:ext cx="2057400" cy="1157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1225281"/>
      </p:ext>
    </p:extLst>
  </p:cSld>
  <p:clrMapOvr>
    <a:masterClrMapping/>
  </p:clrMapOvr>
  <p:transition spd="slow">
    <p:cover dir="l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do you pay to experience your products?</a:t>
            </a:r>
            <a:endParaRPr lang="en-US" dirty="0"/>
          </a:p>
        </p:txBody>
      </p:sp>
      <p:sp>
        <p:nvSpPr>
          <p:cNvPr id="3" name="Content Placeholder 2"/>
          <p:cNvSpPr>
            <a:spLocks noGrp="1"/>
          </p:cNvSpPr>
          <p:nvPr>
            <p:ph idx="1"/>
          </p:nvPr>
        </p:nvSpPr>
        <p:spPr>
          <a:xfrm>
            <a:off x="609600" y="1676400"/>
            <a:ext cx="6858000" cy="4381500"/>
          </a:xfrm>
        </p:spPr>
        <p:txBody>
          <a:bodyPr/>
          <a:lstStyle/>
          <a:p>
            <a:r>
              <a:rPr lang="en-US" dirty="0" smtClean="0"/>
              <a:t>In 2014 we’ve been aggressive with </a:t>
            </a:r>
            <a:r>
              <a:rPr lang="en-US" dirty="0" err="1" smtClean="0"/>
              <a:t>CollabRebate</a:t>
            </a:r>
            <a:r>
              <a:rPr lang="en-US" dirty="0" smtClean="0"/>
              <a:t> dollars</a:t>
            </a:r>
          </a:p>
          <a:p>
            <a:pPr lvl="1"/>
            <a:r>
              <a:rPr lang="en-US" dirty="0" smtClean="0"/>
              <a:t>65+ credit unions are being paid to participate in the FEP beta (</a:t>
            </a:r>
            <a:r>
              <a:rPr lang="en-US" dirty="0"/>
              <a:t>nearly $</a:t>
            </a:r>
            <a:r>
              <a:rPr lang="en-US" dirty="0" smtClean="0"/>
              <a:t>80K)</a:t>
            </a:r>
          </a:p>
          <a:p>
            <a:pPr lvl="1"/>
            <a:r>
              <a:rPr lang="en-US" dirty="0" smtClean="0"/>
              <a:t>Credit unions like UANWFCU earned for their contributions to our software design</a:t>
            </a:r>
          </a:p>
          <a:p>
            <a:r>
              <a:rPr lang="en-US" dirty="0" smtClean="0"/>
              <a:t>How much money are you investing in </a:t>
            </a:r>
            <a:br>
              <a:rPr lang="en-US" dirty="0" smtClean="0"/>
            </a:br>
            <a:r>
              <a:rPr lang="en-US" dirty="0" smtClean="0"/>
              <a:t>capturing the ideas of your members?</a:t>
            </a:r>
          </a:p>
          <a:p>
            <a:r>
              <a:rPr lang="en-US" b="1" dirty="0" smtClean="0">
                <a:solidFill>
                  <a:schemeClr val="accent4"/>
                </a:solidFill>
              </a:rPr>
              <a:t>Earn $1,000 for your team in 2015</a:t>
            </a:r>
            <a:endParaRPr lang="en-US" dirty="0" smtClean="0"/>
          </a:p>
          <a:p>
            <a:pPr lvl="1"/>
            <a:r>
              <a:rPr lang="en-US" dirty="0" smtClean="0"/>
              <a:t>Submit a new way for CU*Answers </a:t>
            </a:r>
            <a:r>
              <a:rPr lang="en-US" b="1" dirty="0" smtClean="0"/>
              <a:t>to pay members </a:t>
            </a:r>
            <a:br>
              <a:rPr lang="en-US" b="1" dirty="0" smtClean="0"/>
            </a:br>
            <a:r>
              <a:rPr lang="en-US" b="1" dirty="0" smtClean="0"/>
              <a:t>for ideas </a:t>
            </a:r>
            <a:r>
              <a:rPr lang="en-US" dirty="0" smtClean="0"/>
              <a:t>on designing the member experience they </a:t>
            </a:r>
            <a:br>
              <a:rPr lang="en-US" dirty="0" smtClean="0"/>
            </a:br>
            <a:r>
              <a:rPr lang="en-US" dirty="0" smtClean="0"/>
              <a:t>want</a:t>
            </a:r>
          </a:p>
          <a:p>
            <a:pPr lvl="1"/>
            <a:r>
              <a:rPr lang="en-US" dirty="0" smtClean="0"/>
              <a:t>Look for details during CEO Strategies week </a:t>
            </a:r>
            <a:br>
              <a:rPr lang="en-US" dirty="0" smtClean="0"/>
            </a:br>
            <a:r>
              <a:rPr lang="en-US" sz="1600" dirty="0" smtClean="0"/>
              <a:t>(November 3-7, 2014)</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20</a:t>
            </a:fld>
            <a:endParaRPr lang="en-US"/>
          </a:p>
        </p:txBody>
      </p:sp>
      <p:sp>
        <p:nvSpPr>
          <p:cNvPr id="6" name="Text Placeholder 5"/>
          <p:cNvSpPr>
            <a:spLocks noGrp="1"/>
          </p:cNvSpPr>
          <p:nvPr>
            <p:ph type="body" sz="quarter" idx="13"/>
          </p:nvPr>
        </p:nvSpPr>
        <p:spPr/>
        <p:txBody>
          <a:bodyPr/>
          <a:lstStyle/>
          <a:p>
            <a:r>
              <a:rPr lang="en-US" dirty="0" smtClean="0"/>
              <a:t>Start with your insider members ... Then consider every member</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7261" b="2953"/>
          <a:stretch/>
        </p:blipFill>
        <p:spPr>
          <a:xfrm>
            <a:off x="7722970" y="1189236"/>
            <a:ext cx="3979592" cy="5821164"/>
          </a:xfrm>
          <a:prstGeom prst="rect">
            <a:avLst/>
          </a:prstGeom>
          <a:ln>
            <a:noFill/>
          </a:ln>
          <a:effectLst>
            <a:outerShdw blurRad="190500" algn="tl" rotWithShape="0">
              <a:srgbClr val="000000">
                <a:alpha val="70000"/>
              </a:srgbClr>
            </a:outerShdw>
          </a:effectLst>
        </p:spPr>
      </p:pic>
      <p:sp>
        <p:nvSpPr>
          <p:cNvPr id="8" name="TextBox 7"/>
          <p:cNvSpPr txBox="1"/>
          <p:nvPr/>
        </p:nvSpPr>
        <p:spPr>
          <a:xfrm>
            <a:off x="7587762" y="5452800"/>
            <a:ext cx="2890535"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n-US" dirty="0">
                <a:solidFill>
                  <a:schemeClr val="bg1"/>
                </a:solidFill>
              </a:rPr>
              <a:t>http</a:t>
            </a:r>
            <a:r>
              <a:rPr lang="en-US" dirty="0" smtClean="0">
                <a:solidFill>
                  <a:schemeClr val="bg1"/>
                </a:solidFill>
              </a:rPr>
              <a:t>://score.cuanswers.com</a:t>
            </a:r>
            <a:endParaRPr lang="en-US" dirty="0">
              <a:solidFill>
                <a:schemeClr val="bg1"/>
              </a:solidFill>
            </a:endParaRPr>
          </a:p>
        </p:txBody>
      </p:sp>
      <p:cxnSp>
        <p:nvCxnSpPr>
          <p:cNvPr id="11" name="Straight Connector 10"/>
          <p:cNvCxnSpPr/>
          <p:nvPr/>
        </p:nvCxnSpPr>
        <p:spPr bwMode="auto">
          <a:xfrm flipV="1">
            <a:off x="7189535" y="2226735"/>
            <a:ext cx="3055134" cy="66886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V="1">
            <a:off x="8699500" y="2222501"/>
            <a:ext cx="2705102" cy="69003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flipV="1">
            <a:off x="7205133" y="3352801"/>
            <a:ext cx="3069167" cy="104563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flipV="1">
            <a:off x="8695267" y="3352801"/>
            <a:ext cx="2709335" cy="105409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535" y="2898975"/>
            <a:ext cx="1524070" cy="1519057"/>
          </a:xfrm>
          <a:prstGeom prst="rect">
            <a:avLst/>
          </a:prstGeom>
          <a:ln>
            <a:noFill/>
          </a:ln>
          <a:effectLst>
            <a:outerShdw blurRad="190500" dist="50800" sx="115000" sy="115000" algn="tl" rotWithShape="0">
              <a:srgbClr val="000000">
                <a:alpha val="60000"/>
              </a:srgbClr>
            </a:outerShdw>
          </a:effectLst>
        </p:spPr>
      </p:pic>
    </p:spTree>
    <p:extLst>
      <p:ext uri="{BB962C8B-B14F-4D97-AF65-F5344CB8AC3E}">
        <p14:creationId xmlns:p14="http://schemas.microsoft.com/office/powerpoint/2010/main" val="1625420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mtClean="0"/>
              <a:t>Engineering Member Experiences...</a:t>
            </a:r>
            <a:endParaRPr lang="en-US" dirty="0"/>
          </a:p>
        </p:txBody>
      </p:sp>
      <p:sp>
        <p:nvSpPr>
          <p:cNvPr id="7" name="Subtitle 6"/>
          <p:cNvSpPr>
            <a:spLocks noGrp="1"/>
          </p:cNvSpPr>
          <p:nvPr>
            <p:ph type="body" sz="quarter" idx="10"/>
          </p:nvPr>
        </p:nvSpPr>
        <p:spPr/>
        <p:txBody>
          <a:bodyPr/>
          <a:lstStyle/>
          <a:p>
            <a:pPr marL="342900" indent="-342900">
              <a:buSzPct val="80000"/>
              <a:buFont typeface="Wingdings 2" panose="05020102010507070707" pitchFamily="18" charset="2"/>
              <a:buChar char="¢"/>
            </a:pPr>
            <a:r>
              <a:rPr lang="en-US" sz="2400" smtClean="0"/>
              <a:t>...For the mobile consumer via mobile web</a:t>
            </a:r>
          </a:p>
          <a:p>
            <a:pPr marL="342900" indent="-342900">
              <a:buSzPct val="80000"/>
              <a:buFont typeface="Wingdings 2" panose="05020102010507070707" pitchFamily="18" charset="2"/>
              <a:buChar char="¢"/>
            </a:pPr>
            <a:endParaRPr lang="en-US" sz="2400" dirty="0" smtClean="0"/>
          </a:p>
        </p:txBody>
      </p:sp>
      <p:sp>
        <p:nvSpPr>
          <p:cNvPr id="2" name="Text Placeholder 1"/>
          <p:cNvSpPr>
            <a:spLocks noGrp="1"/>
          </p:cNvSpPr>
          <p:nvPr>
            <p:ph type="body" sz="quarter" idx="11"/>
          </p:nvPr>
        </p:nvSpPr>
        <p:spPr/>
        <p:txBody>
          <a:bodyPr/>
          <a:lstStyle/>
          <a:p>
            <a:pPr marL="342900" indent="-342900">
              <a:buSzPct val="80000"/>
              <a:buFont typeface="Wingdings 2" panose="05020102010507070707" pitchFamily="18" charset="2"/>
              <a:buChar char="¢"/>
            </a:pPr>
            <a:r>
              <a:rPr lang="en-US" sz="2400" smtClean="0"/>
              <a:t>...For the mobile consumer via mobile apps/APIs</a:t>
            </a:r>
          </a:p>
          <a:p>
            <a:pPr marL="342900" indent="-342900">
              <a:buSzPct val="80000"/>
              <a:buFont typeface="Wingdings 2" panose="05020102010507070707" pitchFamily="18" charset="2"/>
              <a:buChar char="¢"/>
            </a:pPr>
            <a:endParaRPr lang="en-US" sz="2400" dirty="0"/>
          </a:p>
        </p:txBody>
      </p:sp>
      <p:sp>
        <p:nvSpPr>
          <p:cNvPr id="3" name="Text Placeholder 2"/>
          <p:cNvSpPr>
            <a:spLocks noGrp="1"/>
          </p:cNvSpPr>
          <p:nvPr>
            <p:ph type="body" sz="quarter" idx="12"/>
          </p:nvPr>
        </p:nvSpPr>
        <p:spPr>
          <a:xfrm>
            <a:off x="6583680" y="4495800"/>
            <a:ext cx="2331719" cy="2133600"/>
          </a:xfrm>
        </p:spPr>
        <p:txBody>
          <a:bodyPr/>
          <a:lstStyle/>
          <a:p>
            <a:pPr marL="342900" indent="-342900">
              <a:buSzPct val="80000"/>
              <a:buFont typeface="Wingdings 2" panose="05020102010507070707" pitchFamily="18" charset="2"/>
              <a:buChar char="¢"/>
            </a:pPr>
            <a:r>
              <a:rPr lang="en-US" sz="2400" dirty="0" smtClean="0"/>
              <a:t>...For every-thing via APIs: the evolution of desktop online banking</a:t>
            </a:r>
            <a:endParaRPr lang="en-US" sz="2400" dirty="0"/>
          </a:p>
        </p:txBody>
      </p:sp>
    </p:spTree>
    <p:extLst>
      <p:ext uri="{BB962C8B-B14F-4D97-AF65-F5344CB8AC3E}">
        <p14:creationId xmlns:p14="http://schemas.microsoft.com/office/powerpoint/2010/main" val="128705976"/>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Engineering Member Experiences...</a:t>
            </a:r>
            <a:endParaRPr lang="en-US" dirty="0"/>
          </a:p>
        </p:txBody>
      </p:sp>
      <p:sp>
        <p:nvSpPr>
          <p:cNvPr id="7" name="Subtitle 6"/>
          <p:cNvSpPr>
            <a:spLocks noGrp="1"/>
          </p:cNvSpPr>
          <p:nvPr>
            <p:ph type="body" sz="quarter" idx="10"/>
          </p:nvPr>
        </p:nvSpPr>
        <p:spPr/>
        <p:txBody>
          <a:bodyPr/>
          <a:lstStyle/>
          <a:p>
            <a:pPr marL="342900" indent="-342900">
              <a:buSzPct val="80000"/>
              <a:buFont typeface="Wingdings 2" panose="05020102010507070707" pitchFamily="18" charset="2"/>
              <a:buChar char="¢"/>
            </a:pPr>
            <a:r>
              <a:rPr lang="en-US" sz="2400" dirty="0" smtClean="0"/>
              <a:t>...For the mobile consumer via mobile web</a:t>
            </a:r>
          </a:p>
          <a:p>
            <a:pPr marL="342900" indent="-342900">
              <a:buSzPct val="80000"/>
              <a:buFont typeface="Wingdings 2" panose="05020102010507070707" pitchFamily="18" charset="2"/>
              <a:buChar char="¢"/>
            </a:pPr>
            <a:endParaRPr lang="en-US" sz="2400" dirty="0" smtClean="0"/>
          </a:p>
        </p:txBody>
      </p:sp>
      <p:sp>
        <p:nvSpPr>
          <p:cNvPr id="2" name="Text Placeholder 1"/>
          <p:cNvSpPr>
            <a:spLocks noGrp="1"/>
          </p:cNvSpPr>
          <p:nvPr>
            <p:ph type="body" sz="quarter" idx="11"/>
          </p:nvPr>
        </p:nvSpPr>
        <p:spPr/>
        <p:txBody>
          <a:bodyPr/>
          <a:lstStyle/>
          <a:p>
            <a:pPr marL="342900" indent="-342900">
              <a:buSzPct val="80000"/>
              <a:buFont typeface="Wingdings 2" panose="05020102010507070707" pitchFamily="18" charset="2"/>
              <a:buChar char="¢"/>
            </a:pPr>
            <a:r>
              <a:rPr lang="en-US" sz="2400" dirty="0">
                <a:solidFill>
                  <a:schemeClr val="bg2"/>
                </a:solidFill>
              </a:rPr>
              <a:t>...For the mobile consumer via mobile apps/APIs</a:t>
            </a:r>
          </a:p>
          <a:p>
            <a:pPr marL="342900" indent="-342900">
              <a:buSzPct val="80000"/>
              <a:buFont typeface="Wingdings 2" panose="05020102010507070707" pitchFamily="18" charset="2"/>
              <a:buChar char="¢"/>
            </a:pPr>
            <a:endParaRPr lang="en-US" sz="2400" dirty="0">
              <a:solidFill>
                <a:schemeClr val="bg2"/>
              </a:solidFill>
            </a:endParaRPr>
          </a:p>
        </p:txBody>
      </p:sp>
      <p:sp>
        <p:nvSpPr>
          <p:cNvPr id="3" name="Text Placeholder 2"/>
          <p:cNvSpPr>
            <a:spLocks noGrp="1"/>
          </p:cNvSpPr>
          <p:nvPr>
            <p:ph type="body" sz="quarter" idx="12"/>
          </p:nvPr>
        </p:nvSpPr>
        <p:spPr>
          <a:xfrm>
            <a:off x="6583680" y="4495800"/>
            <a:ext cx="2331719" cy="2133600"/>
          </a:xfrm>
        </p:spPr>
        <p:txBody>
          <a:bodyPr/>
          <a:lstStyle/>
          <a:p>
            <a:pPr marL="342900" indent="-342900">
              <a:buSzPct val="80000"/>
              <a:buFont typeface="Wingdings 2" panose="05020102010507070707" pitchFamily="18" charset="2"/>
              <a:buChar char="¢"/>
            </a:pPr>
            <a:r>
              <a:rPr lang="en-US" sz="2400" dirty="0">
                <a:solidFill>
                  <a:schemeClr val="bg2"/>
                </a:solidFill>
              </a:rPr>
              <a:t>...For </a:t>
            </a:r>
            <a:r>
              <a:rPr lang="en-US" sz="2400" dirty="0" smtClean="0">
                <a:solidFill>
                  <a:schemeClr val="bg2"/>
                </a:solidFill>
              </a:rPr>
              <a:t>every-thing </a:t>
            </a:r>
            <a:r>
              <a:rPr lang="en-US" sz="2400" dirty="0">
                <a:solidFill>
                  <a:schemeClr val="bg2"/>
                </a:solidFill>
              </a:rPr>
              <a:t>via APIs: the evolution of desktop online </a:t>
            </a:r>
            <a:r>
              <a:rPr lang="en-US" sz="2400" dirty="0" smtClean="0">
                <a:solidFill>
                  <a:schemeClr val="bg2"/>
                </a:solidFill>
              </a:rPr>
              <a:t>banking</a:t>
            </a:r>
            <a:endParaRPr lang="en-US" sz="2400" dirty="0">
              <a:solidFill>
                <a:schemeClr val="bg2"/>
              </a:solidFill>
            </a:endParaRPr>
          </a:p>
        </p:txBody>
      </p:sp>
    </p:spTree>
    <p:extLst>
      <p:ext uri="{BB962C8B-B14F-4D97-AF65-F5344CB8AC3E}">
        <p14:creationId xmlns:p14="http://schemas.microsoft.com/office/powerpoint/2010/main" val="187349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changed about creating products and services?</a:t>
            </a:r>
            <a:endParaRPr lang="en-US" dirty="0"/>
          </a:p>
        </p:txBody>
      </p:sp>
      <p:sp>
        <p:nvSpPr>
          <p:cNvPr id="3" name="Content Placeholder 2"/>
          <p:cNvSpPr>
            <a:spLocks noGrp="1"/>
          </p:cNvSpPr>
          <p:nvPr>
            <p:ph idx="1"/>
          </p:nvPr>
        </p:nvSpPr>
        <p:spPr/>
        <p:txBody>
          <a:bodyPr/>
          <a:lstStyle/>
          <a:p>
            <a:r>
              <a:rPr lang="en-US" dirty="0" smtClean="0"/>
              <a:t>There’s a difference between what the member wants, and what you have to do to give it to them</a:t>
            </a:r>
          </a:p>
          <a:p>
            <a:pPr lvl="1"/>
            <a:r>
              <a:rPr lang="en-US" dirty="0" smtClean="0"/>
              <a:t>In a face-to-face contact, the employee handles what </a:t>
            </a:r>
            <a:r>
              <a:rPr lang="en-US" i="1" dirty="0" smtClean="0"/>
              <a:t>needs </a:t>
            </a:r>
            <a:r>
              <a:rPr lang="en-US" dirty="0" smtClean="0"/>
              <a:t>to be done, so the member just gets what they need</a:t>
            </a:r>
          </a:p>
          <a:p>
            <a:r>
              <a:rPr lang="en-US" dirty="0" smtClean="0"/>
              <a:t>In our first attempts at self-service, many of us got it wrong</a:t>
            </a:r>
          </a:p>
          <a:p>
            <a:pPr lvl="1"/>
            <a:r>
              <a:rPr lang="en-US" dirty="0" smtClean="0"/>
              <a:t>We thought it was about getting the member to do our work for us</a:t>
            </a:r>
          </a:p>
          <a:p>
            <a:pPr lvl="1"/>
            <a:r>
              <a:rPr lang="en-US" dirty="0" smtClean="0"/>
              <a:t>The experience was more about taking over for a CU employee than it was about being </a:t>
            </a:r>
            <a:br>
              <a:rPr lang="en-US" dirty="0" smtClean="0"/>
            </a:br>
            <a:r>
              <a:rPr lang="en-US" dirty="0" smtClean="0"/>
              <a:t>well served as a member</a:t>
            </a:r>
          </a:p>
          <a:p>
            <a:r>
              <a:rPr lang="en-US" dirty="0" smtClean="0"/>
              <a:t>For the next round of service through virtual channels, we need to reengineer member experiences so that members can be members, and we</a:t>
            </a:r>
            <a:r>
              <a:rPr lang="en-US" i="1" dirty="0" smtClean="0"/>
              <a:t> </a:t>
            </a:r>
            <a:r>
              <a:rPr lang="en-US" dirty="0" smtClean="0"/>
              <a:t>can succeed as credit union professionals</a:t>
            </a:r>
          </a:p>
        </p:txBody>
      </p:sp>
      <p:sp>
        <p:nvSpPr>
          <p:cNvPr id="4" name="Slide Number Placeholder 3"/>
          <p:cNvSpPr>
            <a:spLocks noGrp="1"/>
          </p:cNvSpPr>
          <p:nvPr>
            <p:ph type="sldNum" sz="quarter" idx="12"/>
          </p:nvPr>
        </p:nvSpPr>
        <p:spPr/>
        <p:txBody>
          <a:bodyPr/>
          <a:lstStyle/>
          <a:p>
            <a:fld id="{E54FDF46-4A52-4F2B-8DF0-BB4C40E65B4E}" type="slidenum">
              <a:rPr lang="en-US" smtClean="0"/>
              <a:pPr/>
              <a:t>23</a:t>
            </a:fld>
            <a:endParaRPr lang="en-US"/>
          </a:p>
        </p:txBody>
      </p:sp>
      <p:sp>
        <p:nvSpPr>
          <p:cNvPr id="5" name="Text Placeholder 4"/>
          <p:cNvSpPr>
            <a:spLocks noGrp="1"/>
          </p:cNvSpPr>
          <p:nvPr>
            <p:ph type="body" sz="quarter" idx="13"/>
          </p:nvPr>
        </p:nvSpPr>
        <p:spPr>
          <a:xfrm>
            <a:off x="7010400" y="5867400"/>
            <a:ext cx="4495801" cy="685800"/>
          </a:xfrm>
        </p:spPr>
        <p:txBody>
          <a:bodyPr/>
          <a:lstStyle/>
          <a:p>
            <a:r>
              <a:rPr lang="en-US" dirty="0"/>
              <a:t>Do you design for a member’s experience...or for your staff, your auditor, or the expectations of yesterday’s ideal</a:t>
            </a:r>
            <a:r>
              <a:rPr lang="en-US" dirty="0" smtClean="0"/>
              <a:t>?</a:t>
            </a:r>
            <a:endParaRPr lang="en-US" dirty="0"/>
          </a:p>
        </p:txBody>
      </p:sp>
      <p:sp>
        <p:nvSpPr>
          <p:cNvPr id="6" name="Text Placeholder 5"/>
          <p:cNvSpPr>
            <a:spLocks noGrp="1"/>
          </p:cNvSpPr>
          <p:nvPr>
            <p:ph type="body" sz="quarter" idx="14"/>
          </p:nvPr>
        </p:nvSpPr>
        <p:spPr/>
        <p:txBody>
          <a:bodyPr/>
          <a:lstStyle/>
          <a:p>
            <a:r>
              <a:rPr lang="en-US" dirty="0" smtClean="0"/>
              <a:t>The “wow” factor is gone, and the competition is getting creative</a:t>
            </a:r>
            <a:endParaRPr lang="en-US" dirty="0"/>
          </a:p>
        </p:txBody>
      </p:sp>
    </p:spTree>
    <p:extLst>
      <p:ext uri="{BB962C8B-B14F-4D97-AF65-F5344CB8AC3E}">
        <p14:creationId xmlns:p14="http://schemas.microsoft.com/office/powerpoint/2010/main" val="28870148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world caters to your member</a:t>
            </a:r>
            <a:endParaRPr lang="en-US" dirty="0"/>
          </a:p>
        </p:txBody>
      </p:sp>
      <p:sp>
        <p:nvSpPr>
          <p:cNvPr id="11" name="Content Placeholder 10"/>
          <p:cNvSpPr>
            <a:spLocks noGrp="1"/>
          </p:cNvSpPr>
          <p:nvPr>
            <p:ph idx="1"/>
          </p:nvPr>
        </p:nvSpPr>
        <p:spPr>
          <a:xfrm>
            <a:off x="609600" y="1676400"/>
            <a:ext cx="7086600" cy="4381500"/>
          </a:xfrm>
        </p:spPr>
        <p:txBody>
          <a:bodyPr/>
          <a:lstStyle/>
          <a:p>
            <a:r>
              <a:rPr lang="en-US" dirty="0" smtClean="0"/>
              <a:t>What do we have to change about </a:t>
            </a:r>
            <a:r>
              <a:rPr lang="en-US" b="1" dirty="0" smtClean="0"/>
              <a:t>our</a:t>
            </a:r>
            <a:r>
              <a:rPr lang="en-US" dirty="0" smtClean="0"/>
              <a:t> mindset that will allow us to engineer member experiences in a new way?</a:t>
            </a:r>
          </a:p>
          <a:p>
            <a:pPr lvl="1"/>
            <a:r>
              <a:rPr lang="en-US" dirty="0" smtClean="0"/>
              <a:t>Where compliance, ROI, employee convenience, and our internal perspectives are secondary</a:t>
            </a:r>
          </a:p>
          <a:p>
            <a:pPr lvl="1"/>
            <a:r>
              <a:rPr lang="en-US" dirty="0" smtClean="0"/>
              <a:t>Where we could feel confident that the member’s perspective was ruling the day</a:t>
            </a:r>
          </a:p>
        </p:txBody>
      </p:sp>
      <p:sp>
        <p:nvSpPr>
          <p:cNvPr id="4" name="Slide Number Placeholder 3"/>
          <p:cNvSpPr>
            <a:spLocks noGrp="1"/>
          </p:cNvSpPr>
          <p:nvPr>
            <p:ph type="sldNum" sz="quarter" idx="12"/>
          </p:nvPr>
        </p:nvSpPr>
        <p:spPr/>
        <p:txBody>
          <a:bodyPr/>
          <a:lstStyle/>
          <a:p>
            <a:fld id="{E54FDF46-4A52-4F2B-8DF0-BB4C40E65B4E}" type="slidenum">
              <a:rPr lang="en-US" smtClean="0"/>
              <a:pPr/>
              <a:t>24</a:t>
            </a:fld>
            <a:endParaRPr lang="en-US"/>
          </a:p>
        </p:txBody>
      </p:sp>
      <p:sp>
        <p:nvSpPr>
          <p:cNvPr id="6" name="Text Placeholder 5"/>
          <p:cNvSpPr>
            <a:spLocks noGrp="1"/>
          </p:cNvSpPr>
          <p:nvPr>
            <p:ph type="body" sz="quarter" idx="14"/>
          </p:nvPr>
        </p:nvSpPr>
        <p:spPr/>
        <p:txBody>
          <a:bodyPr/>
          <a:lstStyle/>
          <a:p>
            <a:r>
              <a:rPr lang="en-US" dirty="0" smtClean="0"/>
              <a:t>Customer experience design is changing what members expect </a:t>
            </a:r>
            <a:endParaRPr lang="en-US" dirty="0"/>
          </a:p>
        </p:txBody>
      </p:sp>
      <p:pic>
        <p:nvPicPr>
          <p:cNvPr id="7" name="Picture 6"/>
          <p:cNvPicPr>
            <a:picLocks noChangeAspect="1"/>
          </p:cNvPicPr>
          <p:nvPr/>
        </p:nvPicPr>
        <p:blipFill rotWithShape="1">
          <a:blip r:embed="rId2"/>
          <a:srcRect b="26999"/>
          <a:stretch/>
        </p:blipFill>
        <p:spPr>
          <a:xfrm>
            <a:off x="7911047" y="1395012"/>
            <a:ext cx="4280953" cy="3716133"/>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4495800"/>
            <a:ext cx="7407659" cy="2514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80974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for the mobile consumer </a:t>
            </a:r>
            <a:endParaRPr lang="en-US" dirty="0"/>
          </a:p>
        </p:txBody>
      </p:sp>
      <p:sp>
        <p:nvSpPr>
          <p:cNvPr id="3" name="Content Placeholder 2"/>
          <p:cNvSpPr>
            <a:spLocks noGrp="1"/>
          </p:cNvSpPr>
          <p:nvPr>
            <p:ph sz="half" idx="1"/>
          </p:nvPr>
        </p:nvSpPr>
        <p:spPr>
          <a:xfrm>
            <a:off x="609600" y="1676400"/>
            <a:ext cx="6324600" cy="2438400"/>
          </a:xfrm>
        </p:spPr>
        <p:txBody>
          <a:bodyPr/>
          <a:lstStyle/>
          <a:p>
            <a:r>
              <a:rPr lang="en-US" dirty="0" smtClean="0"/>
              <a:t>Almost everyone believes the mobile device is going to change the world, unlike anything we’ve seen before</a:t>
            </a:r>
          </a:p>
          <a:p>
            <a:pPr lvl="1"/>
            <a:r>
              <a:rPr lang="en-US" dirty="0" smtClean="0"/>
              <a:t>And many think it already has</a:t>
            </a:r>
          </a:p>
          <a:p>
            <a:r>
              <a:rPr lang="en-US" dirty="0" smtClean="0"/>
              <a:t>The experiences members want on their phones today have moved from just access</a:t>
            </a:r>
          </a:p>
        </p:txBody>
      </p:sp>
      <p:sp>
        <p:nvSpPr>
          <p:cNvPr id="10" name="Content Placeholder 9"/>
          <p:cNvSpPr>
            <a:spLocks noGrp="1"/>
          </p:cNvSpPr>
          <p:nvPr>
            <p:ph sz="half" idx="2"/>
          </p:nvPr>
        </p:nvSpPr>
        <p:spPr>
          <a:xfrm>
            <a:off x="609600" y="3946582"/>
            <a:ext cx="10668000" cy="2836026"/>
          </a:xfrm>
        </p:spPr>
        <p:txBody>
          <a:bodyPr/>
          <a:lstStyle/>
          <a:p>
            <a:pPr marL="344488" indent="0">
              <a:buNone/>
            </a:pPr>
            <a:r>
              <a:rPr lang="en-US" dirty="0"/>
              <a:t>to wanting to be </a:t>
            </a:r>
            <a:r>
              <a:rPr lang="en-US" dirty="0" smtClean="0"/>
              <a:t>entertained, </a:t>
            </a:r>
            <a:r>
              <a:rPr lang="en-US" dirty="0"/>
              <a:t>amazed, and </a:t>
            </a:r>
            <a:r>
              <a:rPr lang="en-US" dirty="0" smtClean="0"/>
              <a:t/>
            </a:r>
            <a:br>
              <a:rPr lang="en-US" dirty="0" smtClean="0"/>
            </a:br>
            <a:r>
              <a:rPr lang="en-US" dirty="0" smtClean="0"/>
              <a:t>instantly informed </a:t>
            </a:r>
            <a:r>
              <a:rPr lang="en-US" dirty="0"/>
              <a:t>about things that meet their needs </a:t>
            </a:r>
            <a:r>
              <a:rPr lang="en-US" i="1" dirty="0"/>
              <a:t>right now</a:t>
            </a:r>
          </a:p>
          <a:p>
            <a:r>
              <a:rPr lang="en-US" dirty="0" smtClean="0"/>
              <a:t>That said, most “banking” apps have simply made a lateral move </a:t>
            </a:r>
          </a:p>
          <a:p>
            <a:pPr lvl="1"/>
            <a:r>
              <a:rPr lang="en-US" dirty="0"/>
              <a:t>W</a:t>
            </a:r>
            <a:r>
              <a:rPr lang="en-US" dirty="0" smtClean="0"/>
              <a:t>hat you could do on a desktop, you can now do on a phone</a:t>
            </a:r>
          </a:p>
          <a:p>
            <a:r>
              <a:rPr lang="en-US" dirty="0" smtClean="0"/>
              <a:t>Banking has not been revolutionized, but members and consumers are sure it will be soon...</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25</a:t>
            </a:fld>
            <a:endParaRPr lang="en-US"/>
          </a:p>
        </p:txBody>
      </p:sp>
      <p:sp>
        <p:nvSpPr>
          <p:cNvPr id="11" name="Text Placeholder 10"/>
          <p:cNvSpPr>
            <a:spLocks noGrp="1"/>
          </p:cNvSpPr>
          <p:nvPr>
            <p:ph type="body" sz="quarter" idx="14"/>
          </p:nvPr>
        </p:nvSpPr>
        <p:spPr/>
        <p:txBody>
          <a:bodyPr/>
          <a:lstStyle/>
          <a:p>
            <a:r>
              <a:rPr lang="en-US" dirty="0"/>
              <a:t>Can we match the expectations of our members in the next decade?</a:t>
            </a:r>
          </a:p>
          <a:p>
            <a:endParaRPr lang="en-US" dirty="0"/>
          </a:p>
        </p:txBody>
      </p:sp>
      <p:pic>
        <p:nvPicPr>
          <p:cNvPr id="7" name="Picture 6"/>
          <p:cNvPicPr>
            <a:picLocks noChangeAspect="1"/>
          </p:cNvPicPr>
          <p:nvPr/>
        </p:nvPicPr>
        <p:blipFill>
          <a:blip r:embed="rId2"/>
          <a:stretch>
            <a:fillRect/>
          </a:stretch>
        </p:blipFill>
        <p:spPr>
          <a:xfrm>
            <a:off x="7076452" y="1613180"/>
            <a:ext cx="4592296" cy="24762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245458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p:nvPr/>
        </p:nvPicPr>
        <p:blipFill rotWithShape="1">
          <a:blip r:embed="rId3">
            <a:extLst>
              <a:ext uri="{28A0092B-C50C-407E-A947-70E740481C1C}">
                <a14:useLocalDpi xmlns:a14="http://schemas.microsoft.com/office/drawing/2010/main" val="0"/>
              </a:ext>
            </a:extLst>
          </a:blip>
          <a:srcRect b="17987"/>
          <a:stretch/>
        </p:blipFill>
        <p:spPr>
          <a:xfrm>
            <a:off x="4984407" y="4413119"/>
            <a:ext cx="2057400" cy="290856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Title 8"/>
          <p:cNvSpPr>
            <a:spLocks noGrp="1"/>
          </p:cNvSpPr>
          <p:nvPr>
            <p:ph type="title"/>
          </p:nvPr>
        </p:nvSpPr>
        <p:spPr/>
        <p:txBody>
          <a:bodyPr/>
          <a:lstStyle/>
          <a:p>
            <a:r>
              <a:rPr lang="en-US" dirty="0" smtClean="0"/>
              <a:t>Completing the lateral move for </a:t>
            </a:r>
            <a:r>
              <a:rPr lang="en-US" dirty="0" smtClean="0">
                <a:effectLst/>
              </a:rPr>
              <a:t>It’s Me 247</a:t>
            </a:r>
            <a:endParaRPr lang="en-US" dirty="0">
              <a:effectLst/>
            </a:endParaRPr>
          </a:p>
        </p:txBody>
      </p:sp>
      <p:sp>
        <p:nvSpPr>
          <p:cNvPr id="10" name="Content Placeholder 9"/>
          <p:cNvSpPr>
            <a:spLocks noGrp="1"/>
          </p:cNvSpPr>
          <p:nvPr>
            <p:ph idx="1"/>
          </p:nvPr>
        </p:nvSpPr>
        <p:spPr>
          <a:xfrm>
            <a:off x="609600" y="1676400"/>
            <a:ext cx="4495800" cy="4381500"/>
          </a:xfrm>
        </p:spPr>
        <p:txBody>
          <a:bodyPr/>
          <a:lstStyle/>
          <a:p>
            <a:r>
              <a:rPr lang="en-US" dirty="0" smtClean="0"/>
              <a:t>Members can now...</a:t>
            </a:r>
          </a:p>
          <a:p>
            <a:pPr lvl="1"/>
            <a:r>
              <a:rPr lang="en-US" dirty="0" smtClean="0"/>
              <a:t>Apply for a loan via mobile web</a:t>
            </a:r>
          </a:p>
          <a:p>
            <a:pPr lvl="1"/>
            <a:r>
              <a:rPr lang="en-US" dirty="0" smtClean="0"/>
              <a:t>View rate boards via mobile web</a:t>
            </a:r>
          </a:p>
          <a:p>
            <a:pPr lvl="1"/>
            <a:r>
              <a:rPr lang="en-US" dirty="0" smtClean="0"/>
              <a:t>Open sub accounts </a:t>
            </a:r>
          </a:p>
          <a:p>
            <a:pPr lvl="1"/>
            <a:r>
              <a:rPr lang="en-US" dirty="0" smtClean="0"/>
              <a:t>Update their personal information</a:t>
            </a:r>
          </a:p>
          <a:p>
            <a:pPr lvl="1"/>
            <a:r>
              <a:rPr lang="en-US" dirty="0" smtClean="0"/>
              <a:t>View a cleared check</a:t>
            </a:r>
          </a:p>
          <a:p>
            <a:pPr lvl="1"/>
            <a:r>
              <a:rPr lang="en-US" dirty="0" smtClean="0"/>
              <a:t>Confirm their device supports mobile web features</a:t>
            </a:r>
          </a:p>
          <a:p>
            <a:r>
              <a:rPr lang="en-US" dirty="0" smtClean="0"/>
              <a:t>And coming in July...</a:t>
            </a:r>
          </a:p>
          <a:p>
            <a:pPr lvl="1"/>
            <a:r>
              <a:rPr lang="en-US" dirty="0" smtClean="0"/>
              <a:t>Jump to their other memberships! </a:t>
            </a:r>
            <a:br>
              <a:rPr lang="en-US" dirty="0" smtClean="0"/>
            </a:br>
            <a:r>
              <a:rPr lang="en-US" sz="1600" i="1" dirty="0" smtClean="0"/>
              <a:t>(more on that in a moment...)</a:t>
            </a:r>
          </a:p>
        </p:txBody>
      </p:sp>
      <p:sp>
        <p:nvSpPr>
          <p:cNvPr id="3" name="Slide Number Placeholder 2"/>
          <p:cNvSpPr>
            <a:spLocks noGrp="1"/>
          </p:cNvSpPr>
          <p:nvPr>
            <p:ph type="sldNum" sz="quarter" idx="12"/>
          </p:nvPr>
        </p:nvSpPr>
        <p:spPr/>
        <p:txBody>
          <a:bodyPr/>
          <a:lstStyle/>
          <a:p>
            <a:fld id="{E54FDF46-4A52-4F2B-8DF0-BB4C40E65B4E}" type="slidenum">
              <a:rPr lang="en-US" smtClean="0"/>
              <a:pPr/>
              <a:t>26</a:t>
            </a:fld>
            <a:endParaRPr lang="en-US"/>
          </a:p>
        </p:txBody>
      </p:sp>
      <p:sp>
        <p:nvSpPr>
          <p:cNvPr id="12" name="Text Placeholder 11"/>
          <p:cNvSpPr>
            <a:spLocks noGrp="1"/>
          </p:cNvSpPr>
          <p:nvPr>
            <p:ph type="body" sz="quarter" idx="14"/>
          </p:nvPr>
        </p:nvSpPr>
        <p:spPr/>
        <p:txBody>
          <a:bodyPr/>
          <a:lstStyle/>
          <a:p>
            <a:r>
              <a:rPr lang="en-US" dirty="0"/>
              <a:t>Mobile Web Enhancements Since Last </a:t>
            </a:r>
            <a:r>
              <a:rPr lang="en-US" dirty="0" smtClean="0"/>
              <a:t>Year</a:t>
            </a:r>
            <a:endParaRPr lang="en-US" dirty="0"/>
          </a:p>
        </p:txBody>
      </p:sp>
      <p:pic>
        <p:nvPicPr>
          <p:cNvPr id="15" name="Picture 14"/>
          <p:cNvPicPr/>
          <p:nvPr/>
        </p:nvPicPr>
        <p:blipFill rotWithShape="1">
          <a:blip r:embed="rId4">
            <a:extLst>
              <a:ext uri="{28A0092B-C50C-407E-A947-70E740481C1C}">
                <a14:useLocalDpi xmlns:a14="http://schemas.microsoft.com/office/drawing/2010/main" val="0"/>
              </a:ext>
            </a:extLst>
          </a:blip>
          <a:srcRect b="29251"/>
          <a:stretch/>
        </p:blipFill>
        <p:spPr>
          <a:xfrm>
            <a:off x="9682150" y="1079707"/>
            <a:ext cx="2141550" cy="302132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1" name="Picture 20"/>
          <p:cNvPicPr/>
          <p:nvPr/>
        </p:nvPicPr>
        <p:blipFill>
          <a:blip r:embed="rId5">
            <a:extLst>
              <a:ext uri="{28A0092B-C50C-407E-A947-70E740481C1C}">
                <a14:useLocalDpi xmlns:a14="http://schemas.microsoft.com/office/drawing/2010/main" val="0"/>
              </a:ext>
            </a:extLst>
          </a:blip>
          <a:stretch>
            <a:fillRect/>
          </a:stretch>
        </p:blipFill>
        <p:spPr>
          <a:xfrm>
            <a:off x="6324600" y="1042035"/>
            <a:ext cx="2057400" cy="299656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0400" y="3118960"/>
            <a:ext cx="2058670" cy="294512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t="11757"/>
          <a:stretch/>
        </p:blipFill>
        <p:spPr>
          <a:xfrm>
            <a:off x="9457702" y="4514270"/>
            <a:ext cx="2121956" cy="360588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850702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p:nvPr/>
        </p:nvPicPr>
        <p:blipFill rotWithShape="1">
          <a:blip r:embed="rId3">
            <a:extLst>
              <a:ext uri="{28A0092B-C50C-407E-A947-70E740481C1C}">
                <a14:useLocalDpi xmlns:a14="http://schemas.microsoft.com/office/drawing/2010/main" val="0"/>
              </a:ext>
            </a:extLst>
          </a:blip>
          <a:srcRect b="17987"/>
          <a:stretch/>
        </p:blipFill>
        <p:spPr>
          <a:xfrm>
            <a:off x="4984407" y="4413119"/>
            <a:ext cx="2057400" cy="290856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Title 8"/>
          <p:cNvSpPr>
            <a:spLocks noGrp="1"/>
          </p:cNvSpPr>
          <p:nvPr>
            <p:ph type="title"/>
          </p:nvPr>
        </p:nvSpPr>
        <p:spPr/>
        <p:txBody>
          <a:bodyPr/>
          <a:lstStyle/>
          <a:p>
            <a:r>
              <a:rPr lang="en-US" dirty="0" smtClean="0"/>
              <a:t>Completing the lateral move for </a:t>
            </a:r>
            <a:r>
              <a:rPr lang="en-US" dirty="0" smtClean="0">
                <a:effectLst/>
              </a:rPr>
              <a:t>It’s Me 247</a:t>
            </a:r>
            <a:endParaRPr lang="en-US" dirty="0">
              <a:effectLst/>
            </a:endParaRPr>
          </a:p>
        </p:txBody>
      </p:sp>
      <p:sp>
        <p:nvSpPr>
          <p:cNvPr id="10" name="Content Placeholder 9"/>
          <p:cNvSpPr>
            <a:spLocks noGrp="1"/>
          </p:cNvSpPr>
          <p:nvPr>
            <p:ph idx="1"/>
          </p:nvPr>
        </p:nvSpPr>
        <p:spPr>
          <a:xfrm>
            <a:off x="609600" y="1676400"/>
            <a:ext cx="4572000" cy="4381500"/>
          </a:xfrm>
        </p:spPr>
        <p:txBody>
          <a:bodyPr/>
          <a:lstStyle/>
          <a:p>
            <a:r>
              <a:rPr lang="en-US" dirty="0" smtClean="0"/>
              <a:t>Members can now...</a:t>
            </a:r>
          </a:p>
          <a:p>
            <a:pPr lvl="1"/>
            <a:r>
              <a:rPr lang="en-US" dirty="0" smtClean="0"/>
              <a:t>Apply for a loan via mobile web</a:t>
            </a:r>
          </a:p>
          <a:p>
            <a:pPr lvl="1"/>
            <a:r>
              <a:rPr lang="en-US" dirty="0" smtClean="0"/>
              <a:t>View rate boards via mobile web</a:t>
            </a:r>
          </a:p>
          <a:p>
            <a:pPr lvl="1"/>
            <a:r>
              <a:rPr lang="en-US" dirty="0" smtClean="0"/>
              <a:t>Open sub accounts </a:t>
            </a:r>
          </a:p>
          <a:p>
            <a:pPr lvl="1"/>
            <a:r>
              <a:rPr lang="en-US" dirty="0" smtClean="0"/>
              <a:t>Update their personal information</a:t>
            </a:r>
          </a:p>
          <a:p>
            <a:pPr lvl="1"/>
            <a:r>
              <a:rPr lang="en-US" dirty="0" smtClean="0"/>
              <a:t>View a cleared check</a:t>
            </a:r>
          </a:p>
          <a:p>
            <a:pPr lvl="1"/>
            <a:r>
              <a:rPr lang="en-US" dirty="0" smtClean="0"/>
              <a:t>Confirm their device supports mobile web features</a:t>
            </a:r>
          </a:p>
          <a:p>
            <a:r>
              <a:rPr lang="en-US" dirty="0" smtClean="0"/>
              <a:t>And coming in July...</a:t>
            </a:r>
          </a:p>
          <a:p>
            <a:pPr lvl="1"/>
            <a:r>
              <a:rPr lang="en-US" dirty="0" smtClean="0"/>
              <a:t>Jump to their other memberships! </a:t>
            </a:r>
            <a:br>
              <a:rPr lang="en-US" dirty="0" smtClean="0"/>
            </a:br>
            <a:r>
              <a:rPr lang="en-US" sz="1600" i="1" dirty="0" smtClean="0"/>
              <a:t>(more on that in a moment...)</a:t>
            </a:r>
            <a:endParaRPr lang="en-US" i="1" dirty="0" smtClean="0"/>
          </a:p>
        </p:txBody>
      </p:sp>
      <p:sp>
        <p:nvSpPr>
          <p:cNvPr id="3" name="Slide Number Placeholder 2"/>
          <p:cNvSpPr>
            <a:spLocks noGrp="1"/>
          </p:cNvSpPr>
          <p:nvPr>
            <p:ph type="sldNum" sz="quarter" idx="12"/>
          </p:nvPr>
        </p:nvSpPr>
        <p:spPr/>
        <p:txBody>
          <a:bodyPr/>
          <a:lstStyle/>
          <a:p>
            <a:fld id="{E54FDF46-4A52-4F2B-8DF0-BB4C40E65B4E}" type="slidenum">
              <a:rPr lang="en-US" smtClean="0"/>
              <a:pPr/>
              <a:t>27</a:t>
            </a:fld>
            <a:endParaRPr lang="en-US"/>
          </a:p>
        </p:txBody>
      </p:sp>
      <p:sp>
        <p:nvSpPr>
          <p:cNvPr id="2" name="Text Placeholder 1"/>
          <p:cNvSpPr>
            <a:spLocks noGrp="1"/>
          </p:cNvSpPr>
          <p:nvPr>
            <p:ph type="body" sz="quarter" idx="14"/>
          </p:nvPr>
        </p:nvSpPr>
        <p:spPr/>
        <p:txBody>
          <a:bodyPr/>
          <a:lstStyle/>
          <a:p>
            <a:r>
              <a:rPr lang="en-US" dirty="0"/>
              <a:t>Mobile Web Enhancements Since Last Year</a:t>
            </a:r>
          </a:p>
          <a:p>
            <a:endParaRPr lang="en-US" dirty="0"/>
          </a:p>
        </p:txBody>
      </p:sp>
      <p:pic>
        <p:nvPicPr>
          <p:cNvPr id="15" name="Picture 14"/>
          <p:cNvPicPr/>
          <p:nvPr/>
        </p:nvPicPr>
        <p:blipFill rotWithShape="1">
          <a:blip r:embed="rId4">
            <a:extLst>
              <a:ext uri="{28A0092B-C50C-407E-A947-70E740481C1C}">
                <a14:useLocalDpi xmlns:a14="http://schemas.microsoft.com/office/drawing/2010/main" val="0"/>
              </a:ext>
            </a:extLst>
          </a:blip>
          <a:srcRect b="29251"/>
          <a:stretch/>
        </p:blipFill>
        <p:spPr>
          <a:xfrm>
            <a:off x="9682150" y="1079707"/>
            <a:ext cx="2141550" cy="302132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1" name="Picture 20"/>
          <p:cNvPicPr/>
          <p:nvPr/>
        </p:nvPicPr>
        <p:blipFill>
          <a:blip r:embed="rId5">
            <a:extLst>
              <a:ext uri="{28A0092B-C50C-407E-A947-70E740481C1C}">
                <a14:useLocalDpi xmlns:a14="http://schemas.microsoft.com/office/drawing/2010/main" val="0"/>
              </a:ext>
            </a:extLst>
          </a:blip>
          <a:stretch>
            <a:fillRect/>
          </a:stretch>
        </p:blipFill>
        <p:spPr>
          <a:xfrm>
            <a:off x="6324600" y="1042035"/>
            <a:ext cx="2057400" cy="299656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0400" y="3118960"/>
            <a:ext cx="2058670" cy="294512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t="11757"/>
          <a:stretch/>
        </p:blipFill>
        <p:spPr>
          <a:xfrm>
            <a:off x="9457702" y="4514270"/>
            <a:ext cx="2121956" cy="360588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9" name="Rectangle 18"/>
          <p:cNvSpPr/>
          <p:nvPr/>
        </p:nvSpPr>
        <p:spPr bwMode="auto">
          <a:xfrm>
            <a:off x="0" y="0"/>
            <a:ext cx="12192000" cy="7010400"/>
          </a:xfrm>
          <a:prstGeom prst="rect">
            <a:avLst/>
          </a:prstGeom>
          <a:solidFill>
            <a:srgbClr val="FFFFFF">
              <a:alpha val="69804"/>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14" name="Explosion 1 13"/>
          <p:cNvSpPr/>
          <p:nvPr/>
        </p:nvSpPr>
        <p:spPr bwMode="auto">
          <a:xfrm>
            <a:off x="838200" y="-1295400"/>
            <a:ext cx="10668000" cy="10668000"/>
          </a:xfrm>
          <a:prstGeom prst="irregularSeal1">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dirty="0"/>
              <a:t>For credit unions using mobile apps with wrappers around </a:t>
            </a:r>
            <a:r>
              <a:rPr lang="en-US" sz="2400" b="1" dirty="0" smtClean="0"/>
              <a:t>It’s Me 247 </a:t>
            </a:r>
            <a:r>
              <a:rPr lang="en-US" sz="2400" dirty="0" smtClean="0"/>
              <a:t>Mobile Web, these </a:t>
            </a:r>
            <a:r>
              <a:rPr lang="en-US" sz="2400" dirty="0"/>
              <a:t>new features were available day </a:t>
            </a:r>
            <a:r>
              <a:rPr lang="en-US" sz="2400" dirty="0" smtClean="0"/>
              <a:t>one</a:t>
            </a:r>
            <a:r>
              <a:rPr lang="en-US" sz="2400" dirty="0"/>
              <a:t/>
            </a:r>
            <a:br>
              <a:rPr lang="en-US" sz="2400" dirty="0"/>
            </a:br>
            <a:endParaRPr lang="en-US" sz="2400" dirty="0"/>
          </a:p>
          <a:p>
            <a:pPr marL="0" marR="0" indent="0" algn="ctr" defTabSz="914400" rtl="0" eaLnBrk="0" fontAlgn="base" latinLnBrk="0" hangingPunct="0">
              <a:lnSpc>
                <a:spcPct val="100000"/>
              </a:lnSpc>
              <a:spcBef>
                <a:spcPct val="0"/>
              </a:spcBef>
              <a:spcAft>
                <a:spcPct val="0"/>
              </a:spcAft>
              <a:buClrTx/>
              <a:buSzTx/>
              <a:buFontTx/>
              <a:buNone/>
              <a:tabLst/>
            </a:pPr>
            <a:r>
              <a:rPr lang="en-US" sz="2400" dirty="0"/>
              <a:t>But they create an interesting conflict between what is native through Mobile Web and what you might be managing through your mobile app’s configuration system</a:t>
            </a:r>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46807" y="3429701"/>
            <a:ext cx="1242747" cy="2541279"/>
          </a:xfrm>
          <a:prstGeom prst="rect">
            <a:avLst/>
          </a:prstGeom>
        </p:spPr>
      </p:pic>
    </p:spTree>
    <p:extLst>
      <p:ext uri="{BB962C8B-B14F-4D97-AF65-F5344CB8AC3E}">
        <p14:creationId xmlns:p14="http://schemas.microsoft.com/office/powerpoint/2010/main" val="355307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54FDF46-4A52-4F2B-8DF0-BB4C40E65B4E}" type="slidenum">
              <a:rPr lang="en-US" smtClean="0"/>
              <a:pPr/>
              <a:t>28</a:t>
            </a:fld>
            <a:endParaRPr lang="en-US"/>
          </a:p>
        </p:txBody>
      </p:sp>
      <p:sp>
        <p:nvSpPr>
          <p:cNvPr id="6" name="Title 5"/>
          <p:cNvSpPr>
            <a:spLocks noGrp="1"/>
          </p:cNvSpPr>
          <p:nvPr>
            <p:ph type="title"/>
          </p:nvPr>
        </p:nvSpPr>
        <p:spPr/>
        <p:txBody>
          <a:bodyPr/>
          <a:lstStyle/>
          <a:p>
            <a:r>
              <a:rPr lang="en-US" smtClean="0"/>
              <a:t>Jump for Mobile Web</a:t>
            </a:r>
            <a:br>
              <a:rPr lang="en-US" smtClean="0"/>
            </a:br>
            <a:endParaRPr lang="en-US" dirty="0"/>
          </a:p>
        </p:txBody>
      </p:sp>
      <p:sp>
        <p:nvSpPr>
          <p:cNvPr id="5" name="Content Placeholder 4"/>
          <p:cNvSpPr>
            <a:spLocks noGrp="1"/>
          </p:cNvSpPr>
          <p:nvPr>
            <p:ph sz="half" idx="15"/>
          </p:nvPr>
        </p:nvSpPr>
        <p:spPr>
          <a:xfrm>
            <a:off x="8305800" y="685800"/>
            <a:ext cx="3581400" cy="4612820"/>
          </a:xfrm>
        </p:spPr>
        <p:txBody>
          <a:bodyPr/>
          <a:lstStyle/>
          <a:p>
            <a:pPr marL="0" indent="0">
              <a:buNone/>
            </a:pPr>
            <a:r>
              <a:rPr lang="en-US" sz="1800" b="1" dirty="0" smtClean="0"/>
              <a:t>What’s next on the agenda?</a:t>
            </a:r>
          </a:p>
          <a:p>
            <a:r>
              <a:rPr lang="en-US" dirty="0" smtClean="0"/>
              <a:t>Print </a:t>
            </a:r>
            <a:r>
              <a:rPr lang="en-US" dirty="0"/>
              <a:t>an e-statement from your mobile device </a:t>
            </a:r>
            <a:r>
              <a:rPr lang="en-US" sz="1600" i="1" dirty="0"/>
              <a:t>(leftover from last year’s list)</a:t>
            </a:r>
          </a:p>
          <a:p>
            <a:r>
              <a:rPr lang="en-US" dirty="0" smtClean="0"/>
              <a:t>Browser-based RDC</a:t>
            </a:r>
            <a:endParaRPr lang="en-US" dirty="0"/>
          </a:p>
          <a:p>
            <a:r>
              <a:rPr lang="en-US" dirty="0" smtClean="0"/>
              <a:t>Other </a:t>
            </a:r>
            <a:r>
              <a:rPr lang="en-US" dirty="0"/>
              <a:t>user interface enhancements (slider menus</a:t>
            </a:r>
            <a:r>
              <a:rPr lang="en-US" dirty="0" smtClean="0"/>
              <a:t>?)</a:t>
            </a:r>
          </a:p>
          <a:p>
            <a:r>
              <a:rPr lang="en-US" dirty="0" smtClean="0"/>
              <a:t>Push marketing, links back to a CU’s mobile website</a:t>
            </a:r>
          </a:p>
          <a:p>
            <a:r>
              <a:rPr lang="en-US" dirty="0" smtClean="0"/>
              <a:t>Web page brochure content, merged with web banking</a:t>
            </a:r>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4548" y="1219200"/>
            <a:ext cx="2011680" cy="3709035"/>
          </a:xfrm>
          <a:prstGeom prst="rect">
            <a:avLst/>
          </a:prstGeom>
          <a:ln>
            <a:noFill/>
          </a:ln>
          <a:effectLst>
            <a:outerShdw blurRad="190500" algn="tl" rotWithShape="0">
              <a:srgbClr val="000000">
                <a:alpha val="70000"/>
              </a:srgbClr>
            </a:outerShdw>
          </a:effectLst>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2916" y="1828800"/>
            <a:ext cx="2006441" cy="3709035"/>
          </a:xfrm>
          <a:prstGeom prst="rect">
            <a:avLst/>
          </a:prstGeom>
          <a:ln>
            <a:noFill/>
          </a:ln>
          <a:effectLst>
            <a:outerShdw blurRad="190500" algn="tl" rotWithShape="0">
              <a:srgbClr val="000000">
                <a:alpha val="70000"/>
              </a:srgbClr>
            </a:outerShdw>
          </a:effectLst>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123" y="1371600"/>
            <a:ext cx="2006441" cy="3703796"/>
          </a:xfrm>
          <a:prstGeom prst="rect">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867319" flipV="1">
            <a:off x="1812989" y="2341239"/>
            <a:ext cx="1804877" cy="180487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15071" flipV="1">
            <a:off x="4674822" y="1886729"/>
            <a:ext cx="1804877" cy="1804877"/>
          </a:xfrm>
          <a:prstGeom prst="rect">
            <a:avLst/>
          </a:prstGeom>
        </p:spPr>
      </p:pic>
      <p:sp>
        <p:nvSpPr>
          <p:cNvPr id="8" name="Rectangle 7"/>
          <p:cNvSpPr/>
          <p:nvPr/>
        </p:nvSpPr>
        <p:spPr>
          <a:xfrm>
            <a:off x="508000" y="592119"/>
            <a:ext cx="4616970" cy="400110"/>
          </a:xfrm>
          <a:prstGeom prst="rect">
            <a:avLst/>
          </a:prstGeom>
        </p:spPr>
        <p:txBody>
          <a:bodyPr wrap="none">
            <a:spAutoFit/>
          </a:bodyPr>
          <a:lstStyle/>
          <a:p>
            <a:pPr fontAlgn="base">
              <a:spcBef>
                <a:spcPct val="20000"/>
              </a:spcBef>
              <a:spcAft>
                <a:spcPct val="0"/>
              </a:spcAft>
              <a:buClr>
                <a:schemeClr val="accent1"/>
              </a:buClr>
            </a:pPr>
            <a:r>
              <a:rPr kumimoji="1" lang="en-US" sz="2000" cap="all" spc="30" dirty="0"/>
              <a:t>Coming in July </a:t>
            </a:r>
            <a:r>
              <a:rPr kumimoji="1" lang="en-US" sz="2000" u="sng" cap="all" spc="30" dirty="0"/>
              <a:t>for FEP Beta CU</a:t>
            </a:r>
            <a:r>
              <a:rPr kumimoji="1" lang="en-US" sz="2000" u="sng" spc="30" dirty="0"/>
              <a:t>s</a:t>
            </a:r>
            <a:r>
              <a:rPr kumimoji="1" lang="en-US" sz="2000" u="sng" cap="all" spc="30" dirty="0"/>
              <a:t> ONLY</a:t>
            </a:r>
          </a:p>
        </p:txBody>
      </p:sp>
    </p:spTree>
    <p:extLst>
      <p:ext uri="{BB962C8B-B14F-4D97-AF65-F5344CB8AC3E}">
        <p14:creationId xmlns:p14="http://schemas.microsoft.com/office/powerpoint/2010/main" val="24198301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OTB in Mobile Web</a:t>
            </a:r>
            <a:endParaRPr lang="en-US" dirty="0"/>
          </a:p>
        </p:txBody>
      </p:sp>
      <p:sp>
        <p:nvSpPr>
          <p:cNvPr id="3" name="Content Placeholder 2"/>
          <p:cNvSpPr>
            <a:spLocks noGrp="1"/>
          </p:cNvSpPr>
          <p:nvPr>
            <p:ph idx="1"/>
          </p:nvPr>
        </p:nvSpPr>
        <p:spPr>
          <a:xfrm>
            <a:off x="609600" y="1676400"/>
            <a:ext cx="4800599" cy="4381500"/>
          </a:xfrm>
        </p:spPr>
        <p:txBody>
          <a:bodyPr/>
          <a:lstStyle/>
          <a:p>
            <a:r>
              <a:rPr lang="en-US" sz="2000" dirty="0"/>
              <a:t>When </a:t>
            </a:r>
            <a:r>
              <a:rPr lang="en-US" sz="2000" dirty="0" smtClean="0"/>
              <a:t>is too much information a </a:t>
            </a:r>
            <a:br>
              <a:rPr lang="en-US" sz="2000" dirty="0" smtClean="0"/>
            </a:br>
            <a:r>
              <a:rPr lang="en-US" sz="2000" dirty="0" smtClean="0"/>
              <a:t>bad thing?</a:t>
            </a:r>
          </a:p>
          <a:p>
            <a:r>
              <a:rPr lang="en-US" sz="2000" dirty="0" smtClean="0"/>
              <a:t>We need to go back to the drawing board on CFS presentations in 2015</a:t>
            </a:r>
            <a:endParaRPr lang="en-US" sz="2000"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29</a:t>
            </a:fld>
            <a:endParaRPr lang="en-US" dirty="0"/>
          </a:p>
        </p:txBody>
      </p:sp>
      <p:sp>
        <p:nvSpPr>
          <p:cNvPr id="5" name="Text Placeholder 4"/>
          <p:cNvSpPr>
            <a:spLocks noGrp="1"/>
          </p:cNvSpPr>
          <p:nvPr>
            <p:ph type="body" sz="quarter" idx="13"/>
          </p:nvPr>
        </p:nvSpPr>
        <p:spPr>
          <a:xfrm>
            <a:off x="7086600" y="5867400"/>
            <a:ext cx="4419601" cy="685800"/>
          </a:xfrm>
        </p:spPr>
        <p:txBody>
          <a:bodyPr/>
          <a:lstStyle/>
          <a:p>
            <a:r>
              <a:rPr lang="en-US" dirty="0" smtClean="0"/>
              <a:t>One of my priorities for after FEP is to attack the CFS data exchange and take this up a notch</a:t>
            </a:r>
            <a:endParaRPr lang="en-US" dirty="0"/>
          </a:p>
        </p:txBody>
      </p:sp>
      <p:sp>
        <p:nvSpPr>
          <p:cNvPr id="6" name="Text Placeholder 5"/>
          <p:cNvSpPr>
            <a:spLocks noGrp="1"/>
          </p:cNvSpPr>
          <p:nvPr>
            <p:ph type="body" sz="quarter" idx="14"/>
          </p:nvPr>
        </p:nvSpPr>
        <p:spPr/>
        <p:txBody>
          <a:bodyPr/>
          <a:lstStyle/>
          <a:p>
            <a:r>
              <a:rPr lang="en-US" dirty="0" smtClean="0"/>
              <a:t>Loans, credit cards and savings are there, but not </a:t>
            </a:r>
            <a:r>
              <a:rPr lang="en-US" dirty="0" err="1" smtClean="0"/>
              <a:t>cfs</a:t>
            </a:r>
            <a:r>
              <a:rPr lang="en-US" dirty="0" smtClean="0"/>
              <a:t> investments (yet)</a:t>
            </a:r>
            <a:endParaRPr lang="en-US" dirty="0"/>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402769" y="3082721"/>
            <a:ext cx="5529560" cy="3893414"/>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6514" t="20347" b="4361"/>
          <a:stretch/>
        </p:blipFill>
        <p:spPr>
          <a:xfrm>
            <a:off x="5674404" y="1465937"/>
            <a:ext cx="4845086" cy="4284542"/>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6499788" y="5264226"/>
            <a:ext cx="5148141"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a:t>http://gividends.com/its-me-247-investment-center/</a:t>
            </a:r>
          </a:p>
        </p:txBody>
      </p:sp>
    </p:spTree>
    <p:extLst>
      <p:ext uri="{BB962C8B-B14F-4D97-AF65-F5344CB8AC3E}">
        <p14:creationId xmlns:p14="http://schemas.microsoft.com/office/powerpoint/2010/main" val="7264433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Content Placeholder 10"/>
          <p:cNvSpPr>
            <a:spLocks noGrp="1"/>
          </p:cNvSpPr>
          <p:nvPr>
            <p:ph sz="half" idx="1"/>
          </p:nvPr>
        </p:nvSpPr>
        <p:spPr>
          <a:xfrm>
            <a:off x="609600" y="1676400"/>
            <a:ext cx="5715000" cy="4381500"/>
          </a:xfrm>
        </p:spPr>
        <p:txBody>
          <a:bodyPr/>
          <a:lstStyle/>
          <a:p>
            <a:r>
              <a:rPr lang="en-US" dirty="0" smtClean="0"/>
              <a:t>Everyone can feel it, and everyone’s talking about it</a:t>
            </a:r>
          </a:p>
          <a:p>
            <a:r>
              <a:rPr lang="en-US" dirty="0" smtClean="0"/>
              <a:t>We need to respond to our members’ evolving perceptions about what financial services are, how they are delivered, and from whom</a:t>
            </a:r>
          </a:p>
          <a:p>
            <a:r>
              <a:rPr lang="en-US" dirty="0" smtClean="0"/>
              <a:t>Planning to transform takes vision </a:t>
            </a:r>
          </a:p>
          <a:p>
            <a:r>
              <a:rPr lang="en-US" dirty="0" smtClean="0"/>
              <a:t>Planning to transform takes the </a:t>
            </a:r>
            <a:r>
              <a:rPr lang="en-US" i="1" dirty="0" smtClean="0"/>
              <a:t>intent –</a:t>
            </a:r>
            <a:r>
              <a:rPr lang="en-US" dirty="0" smtClean="0"/>
              <a:t> to be more, to be different, to be...?, to decide that the time is right</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3</a:t>
            </a:fld>
            <a:endParaRPr lang="en-US"/>
          </a:p>
        </p:txBody>
      </p:sp>
      <p:sp>
        <p:nvSpPr>
          <p:cNvPr id="13" name="Text Placeholder 12"/>
          <p:cNvSpPr>
            <a:spLocks noGrp="1"/>
          </p:cNvSpPr>
          <p:nvPr>
            <p:ph type="body" sz="quarter" idx="13"/>
          </p:nvPr>
        </p:nvSpPr>
        <p:spPr>
          <a:xfrm>
            <a:off x="6934200" y="5867400"/>
            <a:ext cx="4572001" cy="685800"/>
          </a:xfrm>
        </p:spPr>
        <p:txBody>
          <a:bodyPr/>
          <a:lstStyle/>
          <a:p>
            <a:r>
              <a:rPr lang="en-US" dirty="0" smtClean="0"/>
              <a:t>This is where we are all equal as leaders</a:t>
            </a:r>
          </a:p>
          <a:p>
            <a:r>
              <a:rPr lang="en-US" dirty="0" smtClean="0"/>
              <a:t>This nervous feeling in our stomachs that something is about to break – break for the good, break for the bad – and it’s our job to envision a plan to make sure it breaks for the good</a:t>
            </a:r>
            <a:endParaRPr lang="en-US" dirty="0"/>
          </a:p>
        </p:txBody>
      </p:sp>
      <p:sp>
        <p:nvSpPr>
          <p:cNvPr id="10" name="Title 9"/>
          <p:cNvSpPr>
            <a:spLocks noGrp="1"/>
          </p:cNvSpPr>
          <p:nvPr>
            <p:ph type="title"/>
          </p:nvPr>
        </p:nvSpPr>
        <p:spPr/>
        <p:txBody>
          <a:bodyPr/>
          <a:lstStyle/>
          <a:p>
            <a:r>
              <a:rPr lang="en-US" dirty="0" smtClean="0"/>
              <a:t>Looking for a New Future </a:t>
            </a:r>
            <a:endParaRPr lang="en-US" dirty="0"/>
          </a:p>
        </p:txBody>
      </p:sp>
      <p:sp>
        <p:nvSpPr>
          <p:cNvPr id="8" name="Text Placeholder 7"/>
          <p:cNvSpPr>
            <a:spLocks noGrp="1"/>
          </p:cNvSpPr>
          <p:nvPr>
            <p:ph type="body" sz="quarter" idx="14"/>
          </p:nvPr>
        </p:nvSpPr>
        <p:spPr/>
        <p:txBody>
          <a:bodyPr/>
          <a:lstStyle/>
          <a:p>
            <a:r>
              <a:rPr lang="en-US" dirty="0" smtClean="0"/>
              <a:t>While maintaining your core principles</a:t>
            </a:r>
            <a:endParaRPr lang="en-US" dirty="0"/>
          </a:p>
        </p:txBody>
      </p:sp>
      <p:pic>
        <p:nvPicPr>
          <p:cNvPr id="1028" name="Picture 4" descr="http://static.sfdict.com/dictstatic/dictionary/graphics/luna/thins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5" y="-434975"/>
            <a:ext cx="1905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tatic.sfdict.com/dictstatic/dictionary/graphics/luna/thins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 y="-434975"/>
            <a:ext cx="1905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atic.sfdict.com/dictstatic/dictionary/graphics/luna/thins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675" y="-434975"/>
            <a:ext cx="1905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tatic.sfdict.com/dictstatic/dictionary/graphics/luna/thins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7263" y="-434975"/>
            <a:ext cx="1905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tatic.sfdict.com/dictstatic/dictionary/graphics/luna/thins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25" y="-236538"/>
            <a:ext cx="19050" cy="381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015687" y="1715633"/>
            <a:ext cx="3865211" cy="2637115"/>
          </a:xfrm>
          <a:prstGeom prst="flowChartDocumen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lvl="0" eaLnBrk="0" fontAlgn="base" hangingPunct="0">
              <a:spcBef>
                <a:spcPct val="0"/>
              </a:spcBef>
              <a:spcAft>
                <a:spcPct val="0"/>
              </a:spcAft>
            </a:pPr>
            <a:r>
              <a:rPr lang="en-US" sz="3200" b="1" dirty="0" err="1">
                <a:solidFill>
                  <a:srgbClr val="000000"/>
                </a:solidFill>
                <a:ea typeface="Arial Unicode MS" panose="020B0604020202020204" pitchFamily="34" charset="-128"/>
                <a:cs typeface="Arial Unicode MS" panose="020B0604020202020204" pitchFamily="34" charset="-128"/>
              </a:rPr>
              <a:t>trans·form</a:t>
            </a:r>
            <a:endParaRPr lang="en-US" sz="3200" b="1" dirty="0">
              <a:solidFill>
                <a:srgbClr val="000000"/>
              </a:solidFill>
              <a:ea typeface="Arial Unicode MS" panose="020B0604020202020204" pitchFamily="34" charset="-128"/>
              <a:cs typeface="Arial Unicode MS" panose="020B0604020202020204" pitchFamily="34" charset="-128"/>
            </a:endParaRPr>
          </a:p>
          <a:p>
            <a:pPr lvl="0" eaLnBrk="0" fontAlgn="base" hangingPunct="0">
              <a:spcBef>
                <a:spcPct val="0"/>
              </a:spcBef>
              <a:spcAft>
                <a:spcPct val="0"/>
              </a:spcAft>
            </a:pPr>
            <a:r>
              <a:rPr lang="en-US" dirty="0" smtClean="0">
                <a:solidFill>
                  <a:srgbClr val="707070"/>
                </a:solidFill>
                <a:ea typeface="Arial Unicode MS" panose="020B0604020202020204" pitchFamily="34" charset="-128"/>
                <a:cs typeface="Arial" panose="020B0604020202020204" pitchFamily="34" charset="0"/>
              </a:rPr>
              <a:t>[</a:t>
            </a:r>
            <a:r>
              <a:rPr lang="en-US" sz="1050" i="1" dirty="0">
                <a:solidFill>
                  <a:srgbClr val="333333"/>
                </a:solidFill>
                <a:ea typeface="Arial Unicode MS" panose="020B0604020202020204" pitchFamily="34" charset="-128"/>
                <a:cs typeface="Arial Unicode MS" panose="020B0604020202020204" pitchFamily="34" charset="-128"/>
              </a:rPr>
              <a:t>v.</a:t>
            </a:r>
            <a:r>
              <a:rPr lang="en-US" sz="1050" dirty="0">
                <a:solidFill>
                  <a:srgbClr val="707070"/>
                </a:solidFill>
                <a:ea typeface="Arial Unicode MS" panose="020B0604020202020204" pitchFamily="34" charset="-128"/>
                <a:cs typeface="Arial Unicode MS" panose="020B0604020202020204" pitchFamily="34" charset="-128"/>
              </a:rPr>
              <a:t> trans-</a:t>
            </a:r>
            <a:r>
              <a:rPr lang="en-US" sz="1050" b="1" dirty="0" err="1">
                <a:solidFill>
                  <a:srgbClr val="333333"/>
                </a:solidFill>
                <a:ea typeface="Arial Unicode MS" panose="020B0604020202020204" pitchFamily="34" charset="-128"/>
                <a:cs typeface="Arial Unicode MS" panose="020B0604020202020204" pitchFamily="34" charset="-128"/>
              </a:rPr>
              <a:t>fawrm</a:t>
            </a:r>
            <a:r>
              <a:rPr lang="en-US" sz="1050" dirty="0">
                <a:solidFill>
                  <a:srgbClr val="707070"/>
                </a:solidFill>
                <a:ea typeface="Arial Unicode MS" panose="020B0604020202020204" pitchFamily="34" charset="-128"/>
                <a:cs typeface="Arial Unicode MS" panose="020B0604020202020204" pitchFamily="34" charset="-128"/>
              </a:rPr>
              <a:t>; </a:t>
            </a:r>
            <a:r>
              <a:rPr lang="en-US" sz="1050" i="1" dirty="0">
                <a:solidFill>
                  <a:srgbClr val="333333"/>
                </a:solidFill>
                <a:ea typeface="Arial Unicode MS" panose="020B0604020202020204" pitchFamily="34" charset="-128"/>
                <a:cs typeface="Arial Unicode MS" panose="020B0604020202020204" pitchFamily="34" charset="-128"/>
              </a:rPr>
              <a:t>n.</a:t>
            </a:r>
            <a:r>
              <a:rPr lang="en-US" sz="1050" dirty="0">
                <a:solidFill>
                  <a:srgbClr val="707070"/>
                </a:solidFill>
                <a:ea typeface="Arial Unicode MS" panose="020B0604020202020204" pitchFamily="34" charset="-128"/>
                <a:cs typeface="Arial Unicode MS" panose="020B0604020202020204" pitchFamily="34" charset="-128"/>
              </a:rPr>
              <a:t> </a:t>
            </a:r>
            <a:r>
              <a:rPr lang="en-US" sz="1050" b="1" dirty="0" smtClean="0">
                <a:solidFill>
                  <a:srgbClr val="333333"/>
                </a:solidFill>
                <a:ea typeface="Arial Unicode MS" panose="020B0604020202020204" pitchFamily="34" charset="-128"/>
                <a:cs typeface="Arial Unicode MS" panose="020B0604020202020204" pitchFamily="34" charset="-128"/>
              </a:rPr>
              <a:t>trans</a:t>
            </a:r>
            <a:r>
              <a:rPr lang="en-US" sz="1050" dirty="0" smtClean="0">
                <a:solidFill>
                  <a:srgbClr val="707070"/>
                </a:solidFill>
                <a:ea typeface="Arial Unicode MS" panose="020B0604020202020204" pitchFamily="34" charset="-128"/>
                <a:cs typeface="Arial Unicode MS" panose="020B0604020202020204" pitchFamily="34" charset="-128"/>
              </a:rPr>
              <a:t>-</a:t>
            </a:r>
            <a:r>
              <a:rPr lang="en-US" sz="1050" dirty="0" err="1" smtClean="0">
                <a:solidFill>
                  <a:srgbClr val="707070"/>
                </a:solidFill>
                <a:ea typeface="Arial Unicode MS" panose="020B0604020202020204" pitchFamily="34" charset="-128"/>
                <a:cs typeface="Arial Unicode MS" panose="020B0604020202020204" pitchFamily="34" charset="-128"/>
              </a:rPr>
              <a:t>fawrm</a:t>
            </a:r>
            <a:r>
              <a:rPr lang="en-US" dirty="0" smtClean="0">
                <a:solidFill>
                  <a:srgbClr val="707070"/>
                </a:solidFill>
                <a:cs typeface="Arial" panose="020B0604020202020204" pitchFamily="34" charset="0"/>
              </a:rPr>
              <a:t>] </a:t>
            </a:r>
            <a:r>
              <a:rPr lang="en-US" sz="1050" b="1" i="1" dirty="0" smtClean="0">
                <a:solidFill>
                  <a:srgbClr val="333333"/>
                </a:solidFill>
                <a:ea typeface="Arial Unicode MS" panose="020B0604020202020204" pitchFamily="34" charset="-128"/>
                <a:cs typeface="Arial" panose="020B0604020202020204" pitchFamily="34" charset="0"/>
              </a:rPr>
              <a:t>verb </a:t>
            </a:r>
            <a:r>
              <a:rPr lang="en-US" sz="1050" b="1" i="1" dirty="0">
                <a:solidFill>
                  <a:srgbClr val="333333"/>
                </a:solidFill>
                <a:ea typeface="Arial Unicode MS" panose="020B0604020202020204" pitchFamily="34" charset="-128"/>
                <a:cs typeface="Arial" panose="020B0604020202020204" pitchFamily="34" charset="0"/>
              </a:rPr>
              <a:t>(used with object) </a:t>
            </a:r>
            <a:endParaRPr lang="en-US" dirty="0">
              <a:solidFill>
                <a:srgbClr val="000000"/>
              </a:solidFill>
              <a:ea typeface="Arial Unicode MS" panose="020B0604020202020204" pitchFamily="34" charset="-128"/>
              <a:cs typeface="Arial" panose="020B0604020202020204" pitchFamily="34" charset="0"/>
            </a:endParaRPr>
          </a:p>
          <a:p>
            <a:pPr lvl="0" eaLnBrk="0" fontAlgn="base" hangingPunct="0">
              <a:spcBef>
                <a:spcPct val="0"/>
              </a:spcBef>
              <a:spcAft>
                <a:spcPct val="0"/>
              </a:spcAft>
            </a:pPr>
            <a:r>
              <a:rPr lang="en-US" b="1" dirty="0">
                <a:solidFill>
                  <a:srgbClr val="333333"/>
                </a:solidFill>
                <a:ea typeface="Arial Unicode MS" panose="020B0604020202020204" pitchFamily="34" charset="-128"/>
                <a:cs typeface="Arial" panose="020B0604020202020204" pitchFamily="34" charset="0"/>
              </a:rPr>
              <a:t>1. </a:t>
            </a:r>
            <a:r>
              <a:rPr lang="en-US" dirty="0" smtClean="0">
                <a:solidFill>
                  <a:srgbClr val="333333"/>
                </a:solidFill>
                <a:ea typeface="Arial Unicode MS" panose="020B0604020202020204" pitchFamily="34" charset="-128"/>
                <a:cs typeface="Arial" panose="020B0604020202020204" pitchFamily="34" charset="0"/>
              </a:rPr>
              <a:t>to </a:t>
            </a:r>
            <a:r>
              <a:rPr lang="en-US" dirty="0">
                <a:solidFill>
                  <a:srgbClr val="333333"/>
                </a:solidFill>
                <a:ea typeface="Arial Unicode MS" panose="020B0604020202020204" pitchFamily="34" charset="-128"/>
                <a:cs typeface="Arial" panose="020B0604020202020204" pitchFamily="34" charset="0"/>
              </a:rPr>
              <a:t>change in form, appearance, or structure; metamorphose. </a:t>
            </a:r>
            <a:endParaRPr lang="en-US" dirty="0">
              <a:solidFill>
                <a:srgbClr val="000000"/>
              </a:solidFill>
              <a:ea typeface="Arial Unicode MS" panose="020B0604020202020204" pitchFamily="34" charset="-128"/>
              <a:cs typeface="Arial" panose="020B0604020202020204" pitchFamily="34" charset="0"/>
            </a:endParaRPr>
          </a:p>
          <a:p>
            <a:pPr lvl="0" eaLnBrk="0" fontAlgn="base" hangingPunct="0">
              <a:spcBef>
                <a:spcPct val="0"/>
              </a:spcBef>
              <a:spcAft>
                <a:spcPct val="0"/>
              </a:spcAft>
            </a:pPr>
            <a:r>
              <a:rPr lang="en-US" b="1" dirty="0">
                <a:solidFill>
                  <a:srgbClr val="333333"/>
                </a:solidFill>
                <a:ea typeface="Arial Unicode MS" panose="020B0604020202020204" pitchFamily="34" charset="-128"/>
                <a:cs typeface="Arial" panose="020B0604020202020204" pitchFamily="34" charset="0"/>
              </a:rPr>
              <a:t>2. </a:t>
            </a:r>
            <a:r>
              <a:rPr lang="en-US" dirty="0" smtClean="0">
                <a:solidFill>
                  <a:srgbClr val="333333"/>
                </a:solidFill>
                <a:ea typeface="Arial Unicode MS" panose="020B0604020202020204" pitchFamily="34" charset="-128"/>
                <a:cs typeface="Arial" panose="020B0604020202020204" pitchFamily="34" charset="0"/>
              </a:rPr>
              <a:t>to </a:t>
            </a:r>
            <a:r>
              <a:rPr lang="en-US" dirty="0">
                <a:solidFill>
                  <a:srgbClr val="333333"/>
                </a:solidFill>
                <a:ea typeface="Arial Unicode MS" panose="020B0604020202020204" pitchFamily="34" charset="-128"/>
                <a:cs typeface="Arial" panose="020B0604020202020204" pitchFamily="34" charset="0"/>
              </a:rPr>
              <a:t>change in condition, </a:t>
            </a:r>
            <a:r>
              <a:rPr lang="en-US" dirty="0">
                <a:solidFill>
                  <a:srgbClr val="000000"/>
                </a:solidFill>
                <a:ea typeface="Arial Unicode MS" panose="020B0604020202020204" pitchFamily="34" charset="-128"/>
                <a:cs typeface="Arial" panose="020B0604020202020204" pitchFamily="34" charset="0"/>
              </a:rPr>
              <a:t>nature</a:t>
            </a:r>
            <a:r>
              <a:rPr lang="en-US" dirty="0">
                <a:solidFill>
                  <a:srgbClr val="333333"/>
                </a:solidFill>
                <a:ea typeface="Arial Unicode MS" panose="020B0604020202020204" pitchFamily="34" charset="-128"/>
                <a:cs typeface="Arial" panose="020B0604020202020204" pitchFamily="34" charset="0"/>
              </a:rPr>
              <a:t>, or character; convert. </a:t>
            </a:r>
            <a:endParaRPr lang="en-US" sz="1050" dirty="0">
              <a:solidFill>
                <a:srgbClr val="707070"/>
              </a:solidFill>
              <a:ea typeface="Arial Unicode MS" panose="020B0604020202020204" pitchFamily="34" charset="-128"/>
              <a:cs typeface="Arial Unicode MS" panose="020B0604020202020204" pitchFamily="34" charset="-128"/>
            </a:endParaRPr>
          </a:p>
          <a:p>
            <a:endParaRPr lang="en-US" sz="1000" dirty="0"/>
          </a:p>
        </p:txBody>
      </p:sp>
    </p:spTree>
    <p:extLst>
      <p:ext uri="{BB962C8B-B14F-4D97-AF65-F5344CB8AC3E}">
        <p14:creationId xmlns:p14="http://schemas.microsoft.com/office/powerpoint/2010/main" val="23581948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990600"/>
            <a:ext cx="2884936" cy="3479233"/>
          </a:xfrm>
          <a:prstGeom prst="rect">
            <a:avLst/>
          </a:prstGeom>
          <a:ln>
            <a:noFill/>
          </a:ln>
          <a:effectLst>
            <a:outerShdw blurRad="190500" algn="tl" rotWithShape="0">
              <a:srgbClr val="000000">
                <a:alpha val="70000"/>
              </a:srgbClr>
            </a:outerShdw>
          </a:effectLst>
        </p:spPr>
      </p:pic>
      <p:sp>
        <p:nvSpPr>
          <p:cNvPr id="10" name="Content Placeholder 9"/>
          <p:cNvSpPr>
            <a:spLocks noGrp="1"/>
          </p:cNvSpPr>
          <p:nvPr>
            <p:ph sz="quarter" idx="13"/>
          </p:nvPr>
        </p:nvSpPr>
        <p:spPr>
          <a:xfrm>
            <a:off x="508000" y="1380613"/>
            <a:ext cx="4978400" cy="4639187"/>
          </a:xfrm>
        </p:spPr>
        <p:txBody>
          <a:bodyPr/>
          <a:lstStyle/>
          <a:p>
            <a:pPr marL="0" indent="0">
              <a:buNone/>
            </a:pPr>
            <a:r>
              <a:rPr lang="en-US" sz="2000" dirty="0"/>
              <a:t>Introduced March </a:t>
            </a:r>
            <a:r>
              <a:rPr lang="en-US" sz="2000" dirty="0" smtClean="0"/>
              <a:t>2014, and we’ve </a:t>
            </a:r>
            <a:br>
              <a:rPr lang="en-US" sz="2000" dirty="0" smtClean="0"/>
            </a:br>
            <a:r>
              <a:rPr lang="en-US" sz="2000" dirty="0" smtClean="0"/>
              <a:t>already completed:</a:t>
            </a:r>
            <a:endParaRPr lang="en-US" sz="2000" dirty="0"/>
          </a:p>
          <a:p>
            <a:r>
              <a:rPr lang="en-US" sz="2000" b="1" dirty="0">
                <a:solidFill>
                  <a:schemeClr val="accent1"/>
                </a:solidFill>
              </a:rPr>
              <a:t>9</a:t>
            </a:r>
            <a:r>
              <a:rPr lang="en-US" sz="2000" dirty="0" smtClean="0"/>
              <a:t> Custom </a:t>
            </a:r>
            <a:r>
              <a:rPr lang="en-US" sz="2000" dirty="0"/>
              <a:t>Desktop Themes</a:t>
            </a:r>
          </a:p>
          <a:p>
            <a:r>
              <a:rPr lang="en-US" sz="2000" b="1" dirty="0">
                <a:solidFill>
                  <a:schemeClr val="accent1"/>
                </a:solidFill>
              </a:rPr>
              <a:t>13</a:t>
            </a:r>
            <a:r>
              <a:rPr lang="en-US" sz="2000" dirty="0"/>
              <a:t> </a:t>
            </a:r>
            <a:r>
              <a:rPr lang="en-US" sz="2000" dirty="0" smtClean="0"/>
              <a:t>Custom </a:t>
            </a:r>
            <a:r>
              <a:rPr lang="en-US" sz="2000" dirty="0"/>
              <a:t>Mobile Themes</a:t>
            </a:r>
          </a:p>
          <a:p>
            <a:r>
              <a:rPr lang="en-US" sz="2000" b="1" dirty="0">
                <a:solidFill>
                  <a:schemeClr val="accent1"/>
                </a:solidFill>
              </a:rPr>
              <a:t>17</a:t>
            </a:r>
            <a:r>
              <a:rPr lang="en-US" sz="2000" dirty="0"/>
              <a:t> </a:t>
            </a:r>
            <a:r>
              <a:rPr lang="en-US" sz="2000" dirty="0" smtClean="0"/>
              <a:t>Logo Swaps</a:t>
            </a:r>
            <a:endParaRPr lang="en-US" sz="2000" dirty="0"/>
          </a:p>
          <a:p>
            <a:r>
              <a:rPr lang="en-US" sz="2000" b="1" dirty="0" smtClean="0">
                <a:solidFill>
                  <a:schemeClr val="accent1"/>
                </a:solidFill>
              </a:rPr>
              <a:t>3</a:t>
            </a:r>
            <a:r>
              <a:rPr lang="en-US" sz="2000" dirty="0" smtClean="0"/>
              <a:t> Photo Albums</a:t>
            </a:r>
            <a:endParaRPr lang="en-US" sz="2000" dirty="0"/>
          </a:p>
          <a:p>
            <a:r>
              <a:rPr lang="en-US" sz="2000" b="1" dirty="0">
                <a:solidFill>
                  <a:schemeClr val="accent1"/>
                </a:solidFill>
              </a:rPr>
              <a:t>2</a:t>
            </a:r>
            <a:r>
              <a:rPr lang="en-US" sz="2000" dirty="0"/>
              <a:t> </a:t>
            </a:r>
            <a:r>
              <a:rPr lang="en-US" sz="2000" dirty="0" smtClean="0"/>
              <a:t>Custom </a:t>
            </a:r>
            <a:r>
              <a:rPr lang="en-US" sz="2000" dirty="0"/>
              <a:t>PFM </a:t>
            </a:r>
            <a:r>
              <a:rPr lang="en-US" sz="2000" dirty="0" smtClean="0"/>
              <a:t>Brands</a:t>
            </a:r>
          </a:p>
          <a:p>
            <a:endParaRPr lang="en-US" sz="2000" dirty="0" smtClean="0"/>
          </a:p>
          <a:p>
            <a:r>
              <a:rPr lang="en-US" sz="2000" dirty="0" smtClean="0"/>
              <a:t>...and added 11 new color </a:t>
            </a:r>
            <a:br>
              <a:rPr lang="en-US" sz="2000" dirty="0" smtClean="0"/>
            </a:br>
            <a:r>
              <a:rPr lang="en-US" sz="2000" dirty="0" smtClean="0"/>
              <a:t>themes that </a:t>
            </a:r>
            <a:r>
              <a:rPr lang="en-US" sz="2000" i="1" dirty="0" smtClean="0"/>
              <a:t>all </a:t>
            </a:r>
            <a:r>
              <a:rPr lang="en-US" sz="2000" dirty="0" smtClean="0"/>
              <a:t>members </a:t>
            </a:r>
            <a:br>
              <a:rPr lang="en-US" sz="2000" dirty="0" smtClean="0"/>
            </a:br>
            <a:r>
              <a:rPr lang="en-US" sz="2000" dirty="0" smtClean="0"/>
              <a:t>can use!</a:t>
            </a:r>
            <a:endParaRPr lang="en-US" sz="2000" dirty="0"/>
          </a:p>
        </p:txBody>
      </p:sp>
      <p:sp>
        <p:nvSpPr>
          <p:cNvPr id="3" name="Slide Number Placeholder 2"/>
          <p:cNvSpPr>
            <a:spLocks noGrp="1"/>
          </p:cNvSpPr>
          <p:nvPr>
            <p:ph type="sldNum" sz="quarter" idx="12"/>
          </p:nvPr>
        </p:nvSpPr>
        <p:spPr/>
        <p:txBody>
          <a:bodyPr/>
          <a:lstStyle/>
          <a:p>
            <a:fld id="{E54FDF46-4A52-4F2B-8DF0-BB4C40E65B4E}" type="slidenum">
              <a:rPr lang="en-US" smtClean="0"/>
              <a:pPr/>
              <a:t>30</a:t>
            </a:fld>
            <a:endParaRPr lang="en-US"/>
          </a:p>
        </p:txBody>
      </p:sp>
      <p:sp>
        <p:nvSpPr>
          <p:cNvPr id="9" name="Title 8"/>
          <p:cNvSpPr>
            <a:spLocks noGrp="1"/>
          </p:cNvSpPr>
          <p:nvPr>
            <p:ph type="title"/>
          </p:nvPr>
        </p:nvSpPr>
        <p:spPr/>
        <p:txBody>
          <a:bodyPr/>
          <a:lstStyle/>
          <a:p>
            <a:r>
              <a:rPr lang="en-US" sz="3200" dirty="0" smtClean="0"/>
              <a:t>Custom Branding for </a:t>
            </a:r>
            <a:r>
              <a:rPr lang="en-US" sz="3200" dirty="0" smtClean="0">
                <a:effectLst/>
              </a:rPr>
              <a:t>It’s Me 247 </a:t>
            </a:r>
            <a:r>
              <a:rPr lang="en-US" sz="3200" dirty="0" smtClean="0"/>
              <a:t>Desktop and Mobile</a:t>
            </a:r>
            <a:endParaRPr lang="en-US" sz="3200" dirty="0"/>
          </a:p>
        </p:txBody>
      </p:sp>
      <p:sp>
        <p:nvSpPr>
          <p:cNvPr id="5" name="Rectangle 4"/>
          <p:cNvSpPr/>
          <p:nvPr/>
        </p:nvSpPr>
        <p:spPr>
          <a:xfrm>
            <a:off x="566806" y="658377"/>
            <a:ext cx="5554919" cy="400110"/>
          </a:xfrm>
          <a:prstGeom prst="rect">
            <a:avLst/>
          </a:prstGeom>
        </p:spPr>
        <p:txBody>
          <a:bodyPr wrap="none">
            <a:spAutoFit/>
          </a:bodyPr>
          <a:lstStyle/>
          <a:p>
            <a:r>
              <a:rPr lang="en-US" sz="2000" cap="all" spc="30" dirty="0"/>
              <a:t>A success story I would not have predicted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90803">
            <a:off x="10445972" y="2224740"/>
            <a:ext cx="1510856" cy="1962150"/>
          </a:xfrm>
          <a:prstGeom prst="rect">
            <a:avLst/>
          </a:prstGeom>
          <a:ln>
            <a:noFill/>
          </a:ln>
          <a:effectLst>
            <a:outerShdw blurRad="292100" dist="139700" dir="2700000" algn="tl" rotWithShape="0">
              <a:srgbClr val="333333">
                <a:alpha val="65000"/>
              </a:srgbClr>
            </a:outerShdw>
          </a:effectLst>
        </p:spPr>
      </p:pic>
      <p:sp>
        <p:nvSpPr>
          <p:cNvPr id="13" name="5-Point Star 12"/>
          <p:cNvSpPr/>
          <p:nvPr/>
        </p:nvSpPr>
        <p:spPr>
          <a:xfrm>
            <a:off x="11757491" y="3729690"/>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1447800"/>
            <a:ext cx="2884936" cy="3479233"/>
          </a:xfrm>
          <a:prstGeom prst="rect">
            <a:avLst/>
          </a:prstGeom>
          <a:ln>
            <a:noFill/>
          </a:ln>
          <a:effectLst>
            <a:outerShdw blurRad="190500" algn="tl" rotWithShape="0">
              <a:srgbClr val="000000">
                <a:alpha val="70000"/>
              </a:srgbClr>
            </a:outerShdw>
          </a:effectLst>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2931098"/>
            <a:ext cx="2878170" cy="3479233"/>
          </a:xfrm>
          <a:prstGeom prst="rect">
            <a:avLst/>
          </a:prstGeom>
          <a:ln>
            <a:noFill/>
          </a:ln>
          <a:effectLst>
            <a:outerShdw blurRad="190500" algn="tl" rotWithShape="0">
              <a:srgbClr val="000000">
                <a:alpha val="70000"/>
              </a:srgbClr>
            </a:outerShdw>
          </a:effectLst>
        </p:spPr>
      </p:pic>
      <p:sp>
        <p:nvSpPr>
          <p:cNvPr id="12" name="Text Placeholder 11"/>
          <p:cNvSpPr>
            <a:spLocks noGrp="1"/>
          </p:cNvSpPr>
          <p:nvPr>
            <p:ph type="body" sz="quarter" idx="14"/>
          </p:nvPr>
        </p:nvSpPr>
        <p:spPr>
          <a:xfrm>
            <a:off x="4343400" y="6019800"/>
            <a:ext cx="7467600" cy="304800"/>
          </a:xfrm>
        </p:spPr>
        <p:style>
          <a:lnRef idx="0">
            <a:schemeClr val="accent1"/>
          </a:lnRef>
          <a:fillRef idx="3">
            <a:schemeClr val="accent1"/>
          </a:fillRef>
          <a:effectRef idx="3">
            <a:schemeClr val="accent1"/>
          </a:effectRef>
          <a:fontRef idx="minor">
            <a:schemeClr val="lt1"/>
          </a:fontRef>
        </p:style>
        <p:txBody>
          <a:bodyPr/>
          <a:lstStyle/>
          <a:p>
            <a:r>
              <a:rPr lang="en-US" b="0" dirty="0" smtClean="0"/>
              <a:t>Learn more:  </a:t>
            </a:r>
            <a:r>
              <a:rPr lang="en-US" dirty="0" smtClean="0"/>
              <a:t>http</a:t>
            </a:r>
            <a:r>
              <a:rPr lang="en-US" dirty="0"/>
              <a:t>://ws.cuanswers.com/development/self-service-branding/</a:t>
            </a: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10600" y="4495800"/>
            <a:ext cx="1975165" cy="1219955"/>
          </a:xfrm>
          <a:prstGeom prst="rect">
            <a:avLst/>
          </a:prstGeom>
          <a:ln>
            <a:noFill/>
          </a:ln>
          <a:effectLst>
            <a:outerShdw blurRad="190500" algn="tl" rotWithShape="0">
              <a:srgbClr val="000000">
                <a:alpha val="70000"/>
              </a:srgbClr>
            </a:outerShdw>
          </a:effectLst>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8075" y="3706676"/>
            <a:ext cx="1094925" cy="21964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702817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unique about </a:t>
            </a:r>
            <a:r>
              <a:rPr lang="en-US" dirty="0" smtClean="0">
                <a:effectLst/>
              </a:rPr>
              <a:t>It’s Me 247 </a:t>
            </a:r>
            <a:r>
              <a:rPr lang="en-US" dirty="0" smtClean="0"/>
              <a:t>Mobile Web?</a:t>
            </a:r>
            <a:endParaRPr lang="en-US" dirty="0"/>
          </a:p>
        </p:txBody>
      </p:sp>
      <p:sp>
        <p:nvSpPr>
          <p:cNvPr id="3" name="Content Placeholder 2"/>
          <p:cNvSpPr>
            <a:spLocks noGrp="1"/>
          </p:cNvSpPr>
          <p:nvPr>
            <p:ph idx="1"/>
          </p:nvPr>
        </p:nvSpPr>
        <p:spPr>
          <a:xfrm>
            <a:off x="609600" y="1676400"/>
            <a:ext cx="6781800" cy="4381500"/>
          </a:xfrm>
        </p:spPr>
        <p:txBody>
          <a:bodyPr/>
          <a:lstStyle/>
          <a:p>
            <a:r>
              <a:rPr lang="en-US" dirty="0" smtClean="0"/>
              <a:t>It’s FREE!</a:t>
            </a:r>
          </a:p>
          <a:p>
            <a:pPr lvl="1"/>
            <a:r>
              <a:rPr lang="en-US" dirty="0" smtClean="0"/>
              <a:t>And it’s guaranteed to be free, part of our </a:t>
            </a:r>
            <a:r>
              <a:rPr lang="en-US" b="1" dirty="0" smtClean="0"/>
              <a:t>It’s Me 247 </a:t>
            </a:r>
            <a:r>
              <a:rPr lang="en-US" dirty="0" smtClean="0"/>
              <a:t>desktop offering, for all time</a:t>
            </a:r>
          </a:p>
          <a:p>
            <a:pPr lvl="1"/>
            <a:r>
              <a:rPr lang="en-US" dirty="0" smtClean="0"/>
              <a:t>It guarantees every cuasterisk.com credit union has a smart phone banking solution</a:t>
            </a:r>
          </a:p>
          <a:p>
            <a:r>
              <a:rPr lang="en-US" dirty="0" smtClean="0"/>
              <a:t>It can evolve with each new feature we add to </a:t>
            </a:r>
            <a:r>
              <a:rPr lang="en-US" b="1" dirty="0" smtClean="0"/>
              <a:t>It’s Me 247 </a:t>
            </a:r>
            <a:r>
              <a:rPr lang="en-US" dirty="0" smtClean="0"/>
              <a:t>desktop (and vice versa)</a:t>
            </a:r>
          </a:p>
          <a:p>
            <a:r>
              <a:rPr lang="en-US" dirty="0" smtClean="0"/>
              <a:t>It sets the stage and expectation with the member that their credit union is evolving with them</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31</a:t>
            </a:fld>
            <a:endParaRPr lang="en-US"/>
          </a:p>
        </p:txBody>
      </p:sp>
      <p:sp>
        <p:nvSpPr>
          <p:cNvPr id="13" name="Text Placeholder 12"/>
          <p:cNvSpPr>
            <a:spLocks noGrp="1"/>
          </p:cNvSpPr>
          <p:nvPr>
            <p:ph type="body" sz="quarter" idx="13"/>
          </p:nvPr>
        </p:nvSpPr>
        <p:spPr/>
        <p:txBody>
          <a:bodyPr/>
          <a:lstStyle/>
          <a:p>
            <a:r>
              <a:rPr lang="en-US" dirty="0" smtClean="0"/>
              <a:t>It guarantees that your credit union is everywhere, and is up to speed with the explosion of personal devices</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0600" y="3505200"/>
            <a:ext cx="2762216" cy="1460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p:cNvSpPr txBox="1"/>
          <p:nvPr/>
        </p:nvSpPr>
        <p:spPr>
          <a:xfrm>
            <a:off x="8686800" y="5029200"/>
            <a:ext cx="2743200" cy="584775"/>
          </a:xfrm>
          <a:prstGeom prst="rect">
            <a:avLst/>
          </a:prstGeom>
          <a:noFill/>
        </p:spPr>
        <p:txBody>
          <a:bodyPr wrap="square" rtlCol="0">
            <a:spAutoFit/>
          </a:bodyPr>
          <a:lstStyle/>
          <a:p>
            <a:pPr algn="ctr"/>
            <a:r>
              <a:rPr lang="en-US" sz="1600" dirty="0"/>
              <a:t>2014 Video Contest Winner</a:t>
            </a:r>
          </a:p>
          <a:p>
            <a:pPr algn="ctr"/>
            <a:r>
              <a:rPr lang="en-US" sz="1600" dirty="0"/>
              <a:t>“Right There With You</a:t>
            </a:r>
            <a:r>
              <a:rPr lang="en-US" sz="1600" dirty="0" smtClean="0"/>
              <a:t>”</a:t>
            </a:r>
            <a:endParaRPr lang="en-US" sz="1600" dirty="0"/>
          </a:p>
        </p:txBody>
      </p:sp>
      <p:grpSp>
        <p:nvGrpSpPr>
          <p:cNvPr id="16" name="Group 18"/>
          <p:cNvGrpSpPr/>
          <p:nvPr/>
        </p:nvGrpSpPr>
        <p:grpSpPr>
          <a:xfrm>
            <a:off x="9829800" y="2084315"/>
            <a:ext cx="1752600" cy="1121069"/>
            <a:chOff x="6858000" y="4227576"/>
            <a:chExt cx="1752600" cy="1121069"/>
          </a:xfrm>
        </p:grpSpPr>
        <p:pic>
          <p:nvPicPr>
            <p:cNvPr id="17" name="Picture 2" descr="X:\Administration\Public\LeadershipConference\2010\Temp place for all graphics\Joe Still from Contest.png"/>
            <p:cNvPicPr>
              <a:picLocks noChangeArrowheads="1"/>
            </p:cNvPicPr>
            <p:nvPr/>
          </p:nvPicPr>
          <p:blipFill>
            <a:blip r:embed="rId3" cstate="print"/>
            <a:srcRect l="9844" r="15652"/>
            <a:stretch>
              <a:fillRect/>
            </a:stretch>
          </p:blipFill>
          <p:spPr bwMode="auto">
            <a:xfrm>
              <a:off x="7181088" y="4227576"/>
              <a:ext cx="1106424" cy="722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p:cNvSpPr txBox="1"/>
            <p:nvPr/>
          </p:nvSpPr>
          <p:spPr>
            <a:xfrm>
              <a:off x="6858000" y="4979313"/>
              <a:ext cx="1752600" cy="369332"/>
            </a:xfrm>
            <a:prstGeom prst="rect">
              <a:avLst/>
            </a:prstGeom>
            <a:noFill/>
          </p:spPr>
          <p:txBody>
            <a:bodyPr wrap="square" rtlCol="0">
              <a:spAutoFit/>
            </a:bodyPr>
            <a:lstStyle/>
            <a:p>
              <a:pPr algn="ctr"/>
              <a:r>
                <a:rPr lang="en-US" sz="900" dirty="0"/>
                <a:t>2010 Contest Winner:</a:t>
              </a:r>
            </a:p>
            <a:p>
              <a:pPr algn="ctr"/>
              <a:r>
                <a:rPr lang="en-US" sz="900" dirty="0"/>
                <a:t>“Your CU is Everywhere”</a:t>
              </a:r>
            </a:p>
          </p:txBody>
        </p:sp>
      </p:grpSp>
    </p:spTree>
    <p:extLst>
      <p:ext uri="{BB962C8B-B14F-4D97-AF65-F5344CB8AC3E}">
        <p14:creationId xmlns:p14="http://schemas.microsoft.com/office/powerpoint/2010/main" val="35872485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Engineering Member Experiences...</a:t>
            </a:r>
            <a:endParaRPr lang="en-US" dirty="0"/>
          </a:p>
        </p:txBody>
      </p:sp>
      <p:sp>
        <p:nvSpPr>
          <p:cNvPr id="7" name="Subtitle 6"/>
          <p:cNvSpPr>
            <a:spLocks noGrp="1"/>
          </p:cNvSpPr>
          <p:nvPr>
            <p:ph type="body" sz="quarter" idx="10"/>
          </p:nvPr>
        </p:nvSpPr>
        <p:spPr/>
        <p:txBody>
          <a:bodyPr/>
          <a:lstStyle/>
          <a:p>
            <a:pPr marL="342900" indent="-342900">
              <a:buSzPct val="80000"/>
              <a:buFont typeface="Wingdings 2" panose="05020102010507070707" pitchFamily="18" charset="2"/>
              <a:buChar char="¢"/>
            </a:pPr>
            <a:r>
              <a:rPr lang="en-US" sz="2400" dirty="0" smtClean="0">
                <a:solidFill>
                  <a:schemeClr val="bg2"/>
                </a:solidFill>
              </a:rPr>
              <a:t>...For the mobile consumer via mobile web</a:t>
            </a:r>
          </a:p>
          <a:p>
            <a:pPr marL="342900" indent="-342900">
              <a:buSzPct val="80000"/>
              <a:buFont typeface="Wingdings 2" panose="05020102010507070707" pitchFamily="18" charset="2"/>
              <a:buChar char="¢"/>
            </a:pPr>
            <a:endParaRPr lang="en-US" sz="2400" dirty="0" smtClean="0">
              <a:solidFill>
                <a:schemeClr val="bg2"/>
              </a:solidFill>
            </a:endParaRPr>
          </a:p>
        </p:txBody>
      </p:sp>
      <p:sp>
        <p:nvSpPr>
          <p:cNvPr id="2" name="Text Placeholder 1"/>
          <p:cNvSpPr>
            <a:spLocks noGrp="1"/>
          </p:cNvSpPr>
          <p:nvPr>
            <p:ph type="body" sz="quarter" idx="11"/>
          </p:nvPr>
        </p:nvSpPr>
        <p:spPr/>
        <p:txBody>
          <a:bodyPr/>
          <a:lstStyle/>
          <a:p>
            <a:pPr marL="342900" indent="-342900">
              <a:buSzPct val="80000"/>
              <a:buFont typeface="Wingdings 2" panose="05020102010507070707" pitchFamily="18" charset="2"/>
              <a:buChar char="¢"/>
            </a:pPr>
            <a:r>
              <a:rPr lang="en-US" sz="2400" dirty="0"/>
              <a:t>...For the mobile consumer via mobile apps/APIs</a:t>
            </a:r>
          </a:p>
          <a:p>
            <a:pPr marL="342900" indent="-342900">
              <a:buSzPct val="80000"/>
              <a:buFont typeface="Wingdings 2" panose="05020102010507070707" pitchFamily="18" charset="2"/>
              <a:buChar char="¢"/>
            </a:pPr>
            <a:endParaRPr lang="en-US" sz="2400" dirty="0"/>
          </a:p>
        </p:txBody>
      </p:sp>
      <p:sp>
        <p:nvSpPr>
          <p:cNvPr id="3" name="Text Placeholder 2"/>
          <p:cNvSpPr>
            <a:spLocks noGrp="1"/>
          </p:cNvSpPr>
          <p:nvPr>
            <p:ph type="body" sz="quarter" idx="12"/>
          </p:nvPr>
        </p:nvSpPr>
        <p:spPr>
          <a:xfrm>
            <a:off x="6583680" y="4495800"/>
            <a:ext cx="2331719" cy="2133600"/>
          </a:xfrm>
        </p:spPr>
        <p:txBody>
          <a:bodyPr/>
          <a:lstStyle/>
          <a:p>
            <a:pPr marL="342900" indent="-342900">
              <a:buSzPct val="80000"/>
              <a:buFont typeface="Wingdings 2" panose="05020102010507070707" pitchFamily="18" charset="2"/>
              <a:buChar char="¢"/>
            </a:pPr>
            <a:r>
              <a:rPr lang="en-US" sz="2400" dirty="0">
                <a:solidFill>
                  <a:schemeClr val="bg2"/>
                </a:solidFill>
              </a:rPr>
              <a:t>...For </a:t>
            </a:r>
            <a:r>
              <a:rPr lang="en-US" sz="2400" dirty="0" smtClean="0">
                <a:solidFill>
                  <a:schemeClr val="bg2"/>
                </a:solidFill>
              </a:rPr>
              <a:t>every-thing </a:t>
            </a:r>
            <a:r>
              <a:rPr lang="en-US" sz="2400" dirty="0">
                <a:solidFill>
                  <a:schemeClr val="bg2"/>
                </a:solidFill>
              </a:rPr>
              <a:t>via APIs: the evolution of desktop online </a:t>
            </a:r>
            <a:r>
              <a:rPr lang="en-US" sz="2400" dirty="0" smtClean="0">
                <a:solidFill>
                  <a:schemeClr val="bg2"/>
                </a:solidFill>
              </a:rPr>
              <a:t>banking</a:t>
            </a:r>
            <a:endParaRPr lang="en-US" sz="2400" dirty="0">
              <a:solidFill>
                <a:schemeClr val="bg2"/>
              </a:solidFill>
            </a:endParaRPr>
          </a:p>
        </p:txBody>
      </p:sp>
    </p:spTree>
    <p:extLst>
      <p:ext uri="{BB962C8B-B14F-4D97-AF65-F5344CB8AC3E}">
        <p14:creationId xmlns:p14="http://schemas.microsoft.com/office/powerpoint/2010/main" val="1882006609"/>
      </p:ext>
    </p:extLst>
  </p:cSld>
  <p:clrMapOvr>
    <a:masterClrMapping/>
  </p:clrMapOvr>
  <p:transition spd="slow">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where do we go from here?</a:t>
            </a:r>
            <a:endParaRPr lang="en-US" dirty="0"/>
          </a:p>
        </p:txBody>
      </p:sp>
      <p:sp>
        <p:nvSpPr>
          <p:cNvPr id="3" name="Content Placeholder 2"/>
          <p:cNvSpPr>
            <a:spLocks noGrp="1"/>
          </p:cNvSpPr>
          <p:nvPr>
            <p:ph idx="1"/>
          </p:nvPr>
        </p:nvSpPr>
        <p:spPr>
          <a:xfrm>
            <a:off x="609600" y="1676400"/>
            <a:ext cx="6019800" cy="4381500"/>
          </a:xfrm>
        </p:spPr>
        <p:txBody>
          <a:bodyPr/>
          <a:lstStyle/>
          <a:p>
            <a:r>
              <a:rPr lang="en-US" dirty="0" smtClean="0"/>
              <a:t>What if we could create a series of apps that used API interfaces, and guarantee those to our network credit unions, for FREE?</a:t>
            </a:r>
          </a:p>
          <a:p>
            <a:r>
              <a:rPr lang="en-US" dirty="0" smtClean="0"/>
              <a:t>Could credit unions develop the persona of being an app store, tailoring member experiences to what members want, </a:t>
            </a:r>
            <a:r>
              <a:rPr lang="en-US" i="1" dirty="0" smtClean="0"/>
              <a:t>right this second</a:t>
            </a:r>
            <a:r>
              <a:rPr lang="en-US" dirty="0" smtClean="0"/>
              <a:t>?</a:t>
            </a:r>
          </a:p>
          <a:p>
            <a:r>
              <a:rPr lang="en-US" dirty="0" smtClean="0"/>
              <a:t>Instead of using the kitchen-sink approach, what if we started to build a library of tools members could have fun with, and credit unions could experiment with?</a:t>
            </a:r>
          </a:p>
        </p:txBody>
      </p:sp>
      <p:sp>
        <p:nvSpPr>
          <p:cNvPr id="4" name="Slide Number Placeholder 3"/>
          <p:cNvSpPr>
            <a:spLocks noGrp="1"/>
          </p:cNvSpPr>
          <p:nvPr>
            <p:ph type="sldNum" sz="quarter" idx="12"/>
          </p:nvPr>
        </p:nvSpPr>
        <p:spPr/>
        <p:txBody>
          <a:bodyPr/>
          <a:lstStyle/>
          <a:p>
            <a:fld id="{E54FDF46-4A52-4F2B-8DF0-BB4C40E65B4E}" type="slidenum">
              <a:rPr lang="en-US" smtClean="0"/>
              <a:pPr/>
              <a:t>33</a:t>
            </a:fld>
            <a:endParaRPr lang="en-US"/>
          </a:p>
        </p:txBody>
      </p:sp>
      <p:sp>
        <p:nvSpPr>
          <p:cNvPr id="5" name="Text Placeholder 4"/>
          <p:cNvSpPr>
            <a:spLocks noGrp="1"/>
          </p:cNvSpPr>
          <p:nvPr>
            <p:ph type="body" sz="quarter" idx="13"/>
          </p:nvPr>
        </p:nvSpPr>
        <p:spPr/>
        <p:txBody>
          <a:bodyPr/>
          <a:lstStyle/>
          <a:p>
            <a:endParaRPr lang="en-US"/>
          </a:p>
        </p:txBody>
      </p:sp>
      <p:sp>
        <p:nvSpPr>
          <p:cNvPr id="6" name="Text Placeholder 5"/>
          <p:cNvSpPr>
            <a:spLocks noGrp="1"/>
          </p:cNvSpPr>
          <p:nvPr>
            <p:ph type="body" sz="quarter" idx="14"/>
          </p:nvPr>
        </p:nvSpPr>
        <p:spPr/>
        <p:txBody>
          <a:bodyPr/>
          <a:lstStyle/>
          <a:p>
            <a:r>
              <a:rPr lang="en-US" dirty="0" smtClean="0"/>
              <a:t>Every credit union, ready to say “I have an app for that”</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949" r="16798"/>
          <a:stretch/>
        </p:blipFill>
        <p:spPr>
          <a:xfrm>
            <a:off x="6934200" y="1219200"/>
            <a:ext cx="5051959" cy="57282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88648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have an app for that”</a:t>
            </a:r>
            <a:endParaRPr lang="en-US" dirty="0"/>
          </a:p>
        </p:txBody>
      </p:sp>
      <p:sp>
        <p:nvSpPr>
          <p:cNvPr id="3" name="Content Placeholder 2"/>
          <p:cNvSpPr>
            <a:spLocks noGrp="1"/>
          </p:cNvSpPr>
          <p:nvPr>
            <p:ph idx="1"/>
          </p:nvPr>
        </p:nvSpPr>
        <p:spPr>
          <a:xfrm>
            <a:off x="609600" y="1676400"/>
            <a:ext cx="4495800" cy="4381500"/>
          </a:xfrm>
        </p:spPr>
        <p:txBody>
          <a:bodyPr/>
          <a:lstStyle/>
          <a:p>
            <a:r>
              <a:rPr lang="en-US" dirty="0" smtClean="0"/>
              <a:t>Here are a couple of additional app stores that you’ll present in the future</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34</a:t>
            </a:fld>
            <a:endParaRPr lang="en-US"/>
          </a:p>
        </p:txBody>
      </p:sp>
      <p:sp>
        <p:nvSpPr>
          <p:cNvPr id="5" name="Text Placeholder 4"/>
          <p:cNvSpPr>
            <a:spLocks noGrp="1"/>
          </p:cNvSpPr>
          <p:nvPr>
            <p:ph type="body" sz="quarter" idx="13"/>
          </p:nvPr>
        </p:nvSpPr>
        <p:spPr/>
        <p:txBody>
          <a:bodyPr/>
          <a:lstStyle/>
          <a:p>
            <a:endParaRPr lang="en-US"/>
          </a:p>
        </p:txBody>
      </p:sp>
      <p:sp>
        <p:nvSpPr>
          <p:cNvPr id="6" name="Text Placeholder 5"/>
          <p:cNvSpPr>
            <a:spLocks noGrp="1"/>
          </p:cNvSpPr>
          <p:nvPr>
            <p:ph type="body" sz="quarter" idx="14"/>
          </p:nvPr>
        </p:nvSpPr>
        <p:spPr/>
        <p:txBody>
          <a:bodyPr/>
          <a:lstStyle/>
          <a:p>
            <a:r>
              <a:rPr lang="en-US" dirty="0" smtClean="0"/>
              <a:t>And making the member believe it</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222" b="20001"/>
          <a:stretch/>
        </p:blipFill>
        <p:spPr>
          <a:xfrm>
            <a:off x="5453344" y="-190472"/>
            <a:ext cx="6052857" cy="7124672"/>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549" y="3279000"/>
            <a:ext cx="2333909" cy="4645800"/>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3458" y="2743200"/>
            <a:ext cx="2306189" cy="4645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550324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foundations</a:t>
            </a:r>
            <a:endParaRPr lang="en-US" dirty="0"/>
          </a:p>
        </p:txBody>
      </p:sp>
      <p:sp>
        <p:nvSpPr>
          <p:cNvPr id="3" name="Content Placeholder 2"/>
          <p:cNvSpPr>
            <a:spLocks noGrp="1"/>
          </p:cNvSpPr>
          <p:nvPr>
            <p:ph idx="1"/>
          </p:nvPr>
        </p:nvSpPr>
        <p:spPr>
          <a:xfrm>
            <a:off x="609600" y="1676400"/>
            <a:ext cx="4267200" cy="4381500"/>
          </a:xfrm>
        </p:spPr>
        <p:txBody>
          <a:bodyPr/>
          <a:lstStyle/>
          <a:p>
            <a:r>
              <a:rPr lang="en-US" dirty="0" smtClean="0"/>
              <a:t>We have to build the foundations to actually move apps from the developer’s bench to your member, effectively</a:t>
            </a:r>
          </a:p>
          <a:p>
            <a:pPr lvl="1"/>
            <a:r>
              <a:rPr lang="en-US" dirty="0" smtClean="0"/>
              <a:t>From our bench and from third parties, too</a:t>
            </a:r>
          </a:p>
          <a:p>
            <a:r>
              <a:rPr lang="en-US" dirty="0" smtClean="0"/>
              <a:t>The concepts for these foundations started when we built the new graphic development tools for </a:t>
            </a:r>
            <a:br>
              <a:rPr lang="en-US" dirty="0" smtClean="0"/>
            </a:br>
            <a:r>
              <a:rPr lang="en-US" b="1" dirty="0" smtClean="0"/>
              <a:t>It’s Me 247 </a:t>
            </a:r>
            <a:r>
              <a:rPr lang="en-US" dirty="0"/>
              <a:t>online </a:t>
            </a:r>
            <a:r>
              <a:rPr lang="en-US" dirty="0" smtClean="0"/>
              <a:t>banking</a:t>
            </a:r>
            <a:endParaRPr lang="en-US" b="1" dirty="0" smtClean="0"/>
          </a:p>
        </p:txBody>
      </p:sp>
      <p:sp>
        <p:nvSpPr>
          <p:cNvPr id="4" name="Slide Number Placeholder 3"/>
          <p:cNvSpPr>
            <a:spLocks noGrp="1"/>
          </p:cNvSpPr>
          <p:nvPr>
            <p:ph type="sldNum" sz="quarter" idx="12"/>
          </p:nvPr>
        </p:nvSpPr>
        <p:spPr/>
        <p:txBody>
          <a:bodyPr/>
          <a:lstStyle/>
          <a:p>
            <a:fld id="{E54FDF46-4A52-4F2B-8DF0-BB4C40E65B4E}" type="slidenum">
              <a:rPr lang="en-US" smtClean="0"/>
              <a:pPr/>
              <a:t>35</a:t>
            </a:fld>
            <a:endParaRPr lang="en-US"/>
          </a:p>
        </p:txBody>
      </p:sp>
      <p:sp>
        <p:nvSpPr>
          <p:cNvPr id="5" name="Text Placeholder 4"/>
          <p:cNvSpPr>
            <a:spLocks noGrp="1"/>
          </p:cNvSpPr>
          <p:nvPr>
            <p:ph type="body" sz="quarter" idx="13"/>
          </p:nvPr>
        </p:nvSpPr>
        <p:spPr/>
        <p:txBody>
          <a:bodyPr/>
          <a:lstStyle/>
          <a:p>
            <a:endParaRPr lang="en-US"/>
          </a:p>
        </p:txBody>
      </p:sp>
      <p:sp>
        <p:nvSpPr>
          <p:cNvPr id="6" name="Text Placeholder 5"/>
          <p:cNvSpPr>
            <a:spLocks noGrp="1"/>
          </p:cNvSpPr>
          <p:nvPr>
            <p:ph type="body" sz="quarter" idx="14"/>
          </p:nvPr>
        </p:nvSpPr>
        <p:spPr/>
        <p:txBody>
          <a:bodyPr/>
          <a:lstStyle/>
          <a:p>
            <a:r>
              <a:rPr lang="en-US" dirty="0" smtClean="0"/>
              <a:t>Build the business to be an app store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8622" y="135836"/>
            <a:ext cx="7342978" cy="6858000"/>
          </a:xfrm>
          <a:prstGeom prst="rect">
            <a:avLst/>
          </a:prstGeom>
        </p:spPr>
      </p:pic>
    </p:spTree>
    <p:extLst>
      <p:ext uri="{BB962C8B-B14F-4D97-AF65-F5344CB8AC3E}">
        <p14:creationId xmlns:p14="http://schemas.microsoft.com/office/powerpoint/2010/main" val="12807280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first app, on the drawing board now</a:t>
            </a:r>
            <a:endParaRPr lang="en-US" dirty="0"/>
          </a:p>
        </p:txBody>
      </p:sp>
      <p:sp>
        <p:nvSpPr>
          <p:cNvPr id="3" name="Content Placeholder 2"/>
          <p:cNvSpPr>
            <a:spLocks noGrp="1"/>
          </p:cNvSpPr>
          <p:nvPr>
            <p:ph idx="1"/>
          </p:nvPr>
        </p:nvSpPr>
        <p:spPr>
          <a:xfrm>
            <a:off x="609600" y="1676400"/>
            <a:ext cx="3000376" cy="4381500"/>
          </a:xfrm>
        </p:spPr>
        <p:txBody>
          <a:bodyPr/>
          <a:lstStyle/>
          <a:p>
            <a:r>
              <a:rPr lang="en-US" dirty="0" smtClean="0"/>
              <a:t>3 functions</a:t>
            </a:r>
          </a:p>
          <a:p>
            <a:pPr lvl="1"/>
            <a:r>
              <a:rPr lang="en-US" dirty="0" smtClean="0"/>
              <a:t>Quick check of account balance</a:t>
            </a:r>
          </a:p>
          <a:p>
            <a:pPr lvl="1"/>
            <a:r>
              <a:rPr lang="en-US" dirty="0" smtClean="0"/>
              <a:t>Quick look at recent transactions</a:t>
            </a:r>
          </a:p>
          <a:p>
            <a:pPr lvl="1"/>
            <a:r>
              <a:rPr lang="en-US" dirty="0" smtClean="0"/>
              <a:t>Exchange images</a:t>
            </a:r>
          </a:p>
          <a:p>
            <a:r>
              <a:rPr lang="en-US" dirty="0" smtClean="0"/>
              <a:t>Under the covers</a:t>
            </a:r>
          </a:p>
          <a:p>
            <a:pPr lvl="1"/>
            <a:r>
              <a:rPr lang="en-US" dirty="0" smtClean="0"/>
              <a:t>4 key APIs, to be leveraged everywhere</a:t>
            </a:r>
          </a:p>
          <a:p>
            <a:pPr lvl="1"/>
            <a:r>
              <a:rPr lang="en-US" dirty="0" smtClean="0"/>
              <a:t>1 huge business CUs wish we were in</a:t>
            </a:r>
          </a:p>
        </p:txBody>
      </p:sp>
      <p:sp>
        <p:nvSpPr>
          <p:cNvPr id="4" name="Slide Number Placeholder 3"/>
          <p:cNvSpPr>
            <a:spLocks noGrp="1"/>
          </p:cNvSpPr>
          <p:nvPr>
            <p:ph type="sldNum" sz="quarter" idx="12"/>
          </p:nvPr>
        </p:nvSpPr>
        <p:spPr/>
        <p:txBody>
          <a:bodyPr/>
          <a:lstStyle/>
          <a:p>
            <a:fld id="{E54FDF46-4A52-4F2B-8DF0-BB4C40E65B4E}" type="slidenum">
              <a:rPr lang="en-US" smtClean="0"/>
              <a:pPr/>
              <a:t>36</a:t>
            </a:fld>
            <a:endParaRPr lang="en-US"/>
          </a:p>
        </p:txBody>
      </p:sp>
      <p:sp>
        <p:nvSpPr>
          <p:cNvPr id="5" name="Text Placeholder 4"/>
          <p:cNvSpPr>
            <a:spLocks noGrp="1"/>
          </p:cNvSpPr>
          <p:nvPr>
            <p:ph type="body" sz="quarter" idx="13"/>
          </p:nvPr>
        </p:nvSpPr>
        <p:spPr/>
        <p:txBody>
          <a:bodyPr/>
          <a:lstStyle/>
          <a:p>
            <a:endParaRPr lang="en-US"/>
          </a:p>
        </p:txBody>
      </p:sp>
      <p:sp>
        <p:nvSpPr>
          <p:cNvPr id="6" name="Text Placeholder 5"/>
          <p:cNvSpPr>
            <a:spLocks noGrp="1"/>
          </p:cNvSpPr>
          <p:nvPr>
            <p:ph type="body" sz="quarter" idx="14"/>
          </p:nvPr>
        </p:nvSpPr>
        <p:spPr/>
        <p:txBody>
          <a:bodyPr/>
          <a:lstStyle/>
          <a:p>
            <a:r>
              <a:rPr lang="en-US" dirty="0" smtClean="0"/>
              <a:t>Fast-to-market Micro apps: the </a:t>
            </a:r>
            <a:r>
              <a:rPr lang="en-US" dirty="0" err="1" smtClean="0"/>
              <a:t>lego</a:t>
            </a:r>
            <a:r>
              <a:rPr lang="en-US" dirty="0" smtClean="0"/>
              <a:t> blocks for a long future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582442"/>
            <a:ext cx="7896225" cy="4989046"/>
          </a:xfrm>
          <a:prstGeom prst="rect">
            <a:avLst/>
          </a:prstGeom>
        </p:spPr>
      </p:pic>
      <p:sp>
        <p:nvSpPr>
          <p:cNvPr id="8" name="TextBox 7"/>
          <p:cNvSpPr txBox="1"/>
          <p:nvPr/>
        </p:nvSpPr>
        <p:spPr>
          <a:xfrm>
            <a:off x="5410200" y="6553200"/>
            <a:ext cx="5900398" cy="338554"/>
          </a:xfrm>
          <a:prstGeom prst="rect">
            <a:avLst/>
          </a:prstGeom>
          <a:noFill/>
        </p:spPr>
        <p:txBody>
          <a:bodyPr wrap="none" rtlCol="0">
            <a:spAutoFit/>
          </a:bodyPr>
          <a:lstStyle/>
          <a:p>
            <a:r>
              <a:rPr lang="en-US" sz="1600" dirty="0" smtClean="0">
                <a:solidFill>
                  <a:schemeClr val="accent4"/>
                </a:solidFill>
              </a:rPr>
              <a:t>(By the way, </a:t>
            </a:r>
            <a:r>
              <a:rPr lang="en-US" sz="1600" dirty="0" err="1" smtClean="0">
                <a:solidFill>
                  <a:schemeClr val="accent4"/>
                </a:solidFill>
              </a:rPr>
              <a:t>BoA</a:t>
            </a:r>
            <a:r>
              <a:rPr lang="en-US" sz="1600" dirty="0" smtClean="0">
                <a:solidFill>
                  <a:schemeClr val="accent4"/>
                </a:solidFill>
              </a:rPr>
              <a:t> beat us to the punch on the “Snapshot” moniker)</a:t>
            </a:r>
            <a:endParaRPr lang="en-US" sz="1600" dirty="0">
              <a:solidFill>
                <a:schemeClr val="accent4"/>
              </a:solidFill>
            </a:endParaRPr>
          </a:p>
        </p:txBody>
      </p:sp>
    </p:spTree>
    <p:extLst>
      <p:ext uri="{BB962C8B-B14F-4D97-AF65-F5344CB8AC3E}">
        <p14:creationId xmlns:p14="http://schemas.microsoft.com/office/powerpoint/2010/main" val="22222107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Breaking this down into small pieces</a:t>
            </a:r>
            <a:endParaRPr lang="en-US" dirty="0"/>
          </a:p>
        </p:txBody>
      </p:sp>
      <p:sp>
        <p:nvSpPr>
          <p:cNvPr id="3" name="Content Placeholder 2"/>
          <p:cNvSpPr>
            <a:spLocks noGrp="1"/>
          </p:cNvSpPr>
          <p:nvPr>
            <p:ph idx="1"/>
          </p:nvPr>
        </p:nvSpPr>
        <p:spPr>
          <a:xfrm>
            <a:off x="609600" y="1676400"/>
            <a:ext cx="3962400" cy="4381500"/>
          </a:xfrm>
        </p:spPr>
        <p:txBody>
          <a:bodyPr/>
          <a:lstStyle/>
          <a:p>
            <a:r>
              <a:rPr lang="en-US" dirty="0" smtClean="0"/>
              <a:t>I want an app to...</a:t>
            </a:r>
          </a:p>
          <a:p>
            <a:pPr lvl="1"/>
            <a:r>
              <a:rPr lang="en-US" dirty="0" smtClean="0"/>
              <a:t>Deposit a check (image)</a:t>
            </a:r>
          </a:p>
          <a:p>
            <a:pPr lvl="1"/>
            <a:r>
              <a:rPr lang="en-US" dirty="0" smtClean="0"/>
              <a:t>Save money</a:t>
            </a:r>
          </a:p>
          <a:p>
            <a:pPr lvl="1"/>
            <a:r>
              <a:rPr lang="en-US" dirty="0" smtClean="0"/>
              <a:t>Get a great loan</a:t>
            </a:r>
          </a:p>
          <a:p>
            <a:pPr lvl="1"/>
            <a:r>
              <a:rPr lang="en-US" dirty="0" smtClean="0"/>
              <a:t>Pay my bills</a:t>
            </a:r>
          </a:p>
          <a:p>
            <a:pPr lvl="1"/>
            <a:r>
              <a:rPr lang="en-US" dirty="0" smtClean="0"/>
              <a:t>Manage my money</a:t>
            </a:r>
          </a:p>
          <a:p>
            <a:pPr lvl="1"/>
            <a:r>
              <a:rPr lang="en-US" dirty="0" smtClean="0"/>
              <a:t>Invest money</a:t>
            </a:r>
          </a:p>
          <a:p>
            <a:pPr lvl="1"/>
            <a:r>
              <a:rPr lang="en-US" dirty="0" smtClean="0"/>
              <a:t>Get help from my credit union</a:t>
            </a:r>
          </a:p>
          <a:p>
            <a:r>
              <a:rPr lang="en-US" dirty="0" smtClean="0"/>
              <a:t>When we’re done, we’ll hook them all together and we’ll have a kitchen-sink ap</a:t>
            </a:r>
            <a:r>
              <a:rPr lang="en-US" dirty="0"/>
              <a:t>p</a:t>
            </a:r>
            <a:endParaRPr lang="en-US" dirty="0" smtClean="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37</a:t>
            </a:fld>
            <a:endParaRPr lang="en-US"/>
          </a:p>
        </p:txBody>
      </p:sp>
      <p:sp>
        <p:nvSpPr>
          <p:cNvPr id="6" name="Text Placeholder 5"/>
          <p:cNvSpPr>
            <a:spLocks noGrp="1"/>
          </p:cNvSpPr>
          <p:nvPr>
            <p:ph type="body" sz="quarter" idx="14"/>
          </p:nvPr>
        </p:nvSpPr>
        <p:spPr/>
        <p:txBody>
          <a:bodyPr/>
          <a:lstStyle/>
          <a:p>
            <a:r>
              <a:rPr lang="en-US" dirty="0" smtClean="0"/>
              <a:t>That can adapt rapidly for an emerging vision of what banking will be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600199"/>
            <a:ext cx="6477000" cy="5195967"/>
          </a:xfrm>
          <a:prstGeom prst="rect">
            <a:avLst/>
          </a:prstGeom>
        </p:spPr>
      </p:pic>
    </p:spTree>
    <p:extLst>
      <p:ext uri="{BB962C8B-B14F-4D97-AF65-F5344CB8AC3E}">
        <p14:creationId xmlns:p14="http://schemas.microsoft.com/office/powerpoint/2010/main" val="20552352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1" y="1676400"/>
            <a:ext cx="3733800" cy="4381500"/>
          </a:xfrm>
        </p:spPr>
        <p:txBody>
          <a:bodyPr/>
          <a:lstStyle/>
          <a:p>
            <a:r>
              <a:rPr lang="en-US" dirty="0"/>
              <a:t>M</a:t>
            </a:r>
            <a:r>
              <a:rPr lang="en-US" dirty="0" smtClean="0"/>
              <a:t>ost </a:t>
            </a:r>
            <a:r>
              <a:rPr lang="en-US" dirty="0"/>
              <a:t>“banking” apps have simply made a lateral move </a:t>
            </a:r>
          </a:p>
          <a:p>
            <a:pPr lvl="1"/>
            <a:r>
              <a:rPr lang="en-US" dirty="0"/>
              <a:t>What you could do on a desktop, you can now do on a phone</a:t>
            </a:r>
          </a:p>
          <a:p>
            <a:r>
              <a:rPr lang="en-US" dirty="0"/>
              <a:t>Banking has not been revolutionized, but members and consumers are sure it will be </a:t>
            </a:r>
            <a:r>
              <a:rPr lang="en-US" dirty="0" smtClean="0"/>
              <a:t>soon...</a:t>
            </a:r>
            <a:br>
              <a:rPr lang="en-US" dirty="0" smtClean="0"/>
            </a:br>
            <a:r>
              <a:rPr lang="en-US" i="1" dirty="0" smtClean="0"/>
              <a:t>will we be ready?</a:t>
            </a:r>
            <a:endParaRPr lang="en-US" i="1" dirty="0"/>
          </a:p>
        </p:txBody>
      </p:sp>
      <p:sp>
        <p:nvSpPr>
          <p:cNvPr id="7" name="Content Placeholder 6"/>
          <p:cNvSpPr>
            <a:spLocks noGrp="1"/>
          </p:cNvSpPr>
          <p:nvPr>
            <p:ph sz="half" idx="2"/>
          </p:nvPr>
        </p:nvSpPr>
        <p:spPr>
          <a:xfrm>
            <a:off x="4724400" y="1676400"/>
            <a:ext cx="6858000" cy="4381500"/>
          </a:xfrm>
        </p:spPr>
        <p:txBody>
          <a:bodyPr/>
          <a:lstStyle/>
          <a:p>
            <a:r>
              <a:rPr lang="en-US" b="1" dirty="0" smtClean="0"/>
              <a:t>Priority #1 for the CU: </a:t>
            </a:r>
            <a:r>
              <a:rPr lang="en-US" dirty="0" smtClean="0"/>
              <a:t>build a business model that will be able to distribute apps that  revolutionize banking in the future</a:t>
            </a:r>
          </a:p>
          <a:p>
            <a:r>
              <a:rPr lang="en-US" b="1" dirty="0" smtClean="0"/>
              <a:t>Priority #1 for CU*Answers: </a:t>
            </a:r>
            <a:r>
              <a:rPr lang="en-US" dirty="0" smtClean="0"/>
              <a:t>build </a:t>
            </a:r>
            <a:r>
              <a:rPr lang="en-US" dirty="0"/>
              <a:t>a factory that can adapt to revolutionary new elements and extend those new capabilities to </a:t>
            </a:r>
            <a:r>
              <a:rPr lang="en-US" dirty="0" smtClean="0"/>
              <a:t>members</a:t>
            </a:r>
            <a:endParaRPr lang="en-US" dirty="0"/>
          </a:p>
          <a:p>
            <a:pPr lvl="1"/>
            <a:r>
              <a:rPr lang="en-US" dirty="0"/>
              <a:t>Plug a new </a:t>
            </a:r>
            <a:r>
              <a:rPr lang="en-US" dirty="0" smtClean="0"/>
              <a:t>app </a:t>
            </a:r>
            <a:r>
              <a:rPr lang="en-US" dirty="0"/>
              <a:t>developed by a third party into the CU’s app store</a:t>
            </a:r>
          </a:p>
          <a:p>
            <a:pPr lvl="1"/>
            <a:r>
              <a:rPr lang="en-US" dirty="0"/>
              <a:t>Plug the code for that new </a:t>
            </a:r>
            <a:r>
              <a:rPr lang="en-US" dirty="0" smtClean="0"/>
              <a:t>app </a:t>
            </a:r>
            <a:r>
              <a:rPr lang="en-US" dirty="0"/>
              <a:t>into </a:t>
            </a:r>
            <a:r>
              <a:rPr lang="en-US" b="1" dirty="0"/>
              <a:t>It’s Me 247 </a:t>
            </a:r>
            <a:r>
              <a:rPr lang="en-US" dirty="0"/>
              <a:t>as a new “I want to” app</a:t>
            </a:r>
          </a:p>
          <a:p>
            <a:endParaRPr lang="en-US" dirty="0"/>
          </a:p>
          <a:p>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38</a:t>
            </a:fld>
            <a:endParaRPr lang="en-US"/>
          </a:p>
        </p:txBody>
      </p:sp>
      <p:sp>
        <p:nvSpPr>
          <p:cNvPr id="6" name="Text Placeholder 5"/>
          <p:cNvSpPr>
            <a:spLocks noGrp="1"/>
          </p:cNvSpPr>
          <p:nvPr>
            <p:ph type="body" sz="quarter" idx="13"/>
          </p:nvPr>
        </p:nvSpPr>
        <p:spPr>
          <a:xfrm>
            <a:off x="5867400" y="5867400"/>
            <a:ext cx="5638801" cy="685800"/>
          </a:xfrm>
        </p:spPr>
        <p:txBody>
          <a:bodyPr/>
          <a:lstStyle/>
          <a:p>
            <a:r>
              <a:rPr lang="en-US" spc="10" dirty="0" smtClean="0"/>
              <a:t>Everybody is tracking new concepts, new companies that are emerging, and small prototypes they hope will revolutionize banking, without putting all of us out of business</a:t>
            </a:r>
            <a:endParaRPr lang="en-US" spc="10" dirty="0"/>
          </a:p>
        </p:txBody>
      </p:sp>
      <p:sp>
        <p:nvSpPr>
          <p:cNvPr id="2" name="Title 1"/>
          <p:cNvSpPr>
            <a:spLocks noGrp="1"/>
          </p:cNvSpPr>
          <p:nvPr>
            <p:ph type="title"/>
          </p:nvPr>
        </p:nvSpPr>
        <p:spPr/>
        <p:txBody>
          <a:bodyPr/>
          <a:lstStyle/>
          <a:p>
            <a:r>
              <a:rPr lang="en-US" dirty="0" smtClean="0"/>
              <a:t>The next generation of CUs in the app marketplace</a:t>
            </a:r>
            <a:endParaRPr lang="en-US" dirty="0"/>
          </a:p>
        </p:txBody>
      </p:sp>
      <p:sp>
        <p:nvSpPr>
          <p:cNvPr id="8" name="Text Placeholder 7"/>
          <p:cNvSpPr>
            <a:spLocks noGrp="1"/>
          </p:cNvSpPr>
          <p:nvPr>
            <p:ph type="body" sz="quarter" idx="14"/>
          </p:nvPr>
        </p:nvSpPr>
        <p:spPr/>
        <p:txBody>
          <a:bodyPr/>
          <a:lstStyle/>
          <a:p>
            <a:r>
              <a:rPr lang="en-US" spc="10" dirty="0"/>
              <a:t>“It’s about me, I have lots of solutions, my store stocks apps from many sources”</a:t>
            </a:r>
          </a:p>
          <a:p>
            <a:endParaRPr lang="en-US" dirty="0"/>
          </a:p>
        </p:txBody>
      </p:sp>
    </p:spTree>
    <p:extLst>
      <p:ext uri="{BB962C8B-B14F-4D97-AF65-F5344CB8AC3E}">
        <p14:creationId xmlns:p14="http://schemas.microsoft.com/office/powerpoint/2010/main" val="36449525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spc="10" dirty="0"/>
              <a:t>How are you planning to </a:t>
            </a:r>
            <a:r>
              <a:rPr lang="en-US" spc="10" dirty="0" smtClean="0"/>
              <a:t>set </a:t>
            </a:r>
            <a:r>
              <a:rPr lang="en-US" spc="10" dirty="0"/>
              <a:t>up your members with new wallet apps? </a:t>
            </a:r>
            <a:endParaRPr lang="en-US" spc="10" dirty="0" smtClean="0"/>
          </a:p>
          <a:p>
            <a:r>
              <a:rPr lang="en-US" spc="10" dirty="0" smtClean="0"/>
              <a:t>How </a:t>
            </a:r>
            <a:r>
              <a:rPr lang="en-US" spc="10" dirty="0"/>
              <a:t>will you use a piece of code that takes a picture of a car and turns it into a loan? </a:t>
            </a:r>
            <a:endParaRPr lang="en-US" spc="10" dirty="0" smtClean="0"/>
          </a:p>
          <a:p>
            <a:r>
              <a:rPr lang="en-US" spc="10" dirty="0" smtClean="0"/>
              <a:t>How </a:t>
            </a:r>
            <a:r>
              <a:rPr lang="en-US" spc="10" dirty="0"/>
              <a:t>will we blend new things with the easy stuff we already do?  </a:t>
            </a:r>
            <a:endParaRPr lang="en-US" spc="10" dirty="0" smtClean="0"/>
          </a:p>
          <a:p>
            <a:endParaRPr lang="en-US" spc="10" dirty="0"/>
          </a:p>
          <a:p>
            <a:r>
              <a:rPr lang="en-US" spc="10" dirty="0" smtClean="0"/>
              <a:t>Now </a:t>
            </a:r>
            <a:r>
              <a:rPr lang="en-US" spc="10" dirty="0"/>
              <a:t>is the time for us to build this </a:t>
            </a:r>
            <a:r>
              <a:rPr lang="en-US" spc="10" dirty="0" smtClean="0"/>
              <a:t>foundation, and continue to track emerging opportunities</a:t>
            </a:r>
            <a:endParaRPr lang="en-US" spc="10" dirty="0"/>
          </a:p>
          <a:p>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39</a:t>
            </a:fld>
            <a:endParaRPr lang="en-US"/>
          </a:p>
        </p:txBody>
      </p:sp>
      <p:sp>
        <p:nvSpPr>
          <p:cNvPr id="5" name="Text Placeholder 4"/>
          <p:cNvSpPr>
            <a:spLocks noGrp="1"/>
          </p:cNvSpPr>
          <p:nvPr>
            <p:ph type="body" sz="quarter" idx="13"/>
          </p:nvPr>
        </p:nvSpPr>
        <p:spPr/>
        <p:txBody>
          <a:bodyPr/>
          <a:lstStyle/>
          <a:p>
            <a:endParaRPr lang="en-US"/>
          </a:p>
        </p:txBody>
      </p:sp>
      <p:sp>
        <p:nvSpPr>
          <p:cNvPr id="6" name="Title 5"/>
          <p:cNvSpPr>
            <a:spLocks noGrp="1"/>
          </p:cNvSpPr>
          <p:nvPr>
            <p:ph type="title"/>
          </p:nvPr>
        </p:nvSpPr>
        <p:spPr>
          <a:xfrm>
            <a:off x="541867" y="120596"/>
            <a:ext cx="6163733" cy="518160"/>
          </a:xfrm>
        </p:spPr>
        <p:txBody>
          <a:bodyPr/>
          <a:lstStyle/>
          <a:p>
            <a:r>
              <a:rPr lang="en-US" dirty="0" smtClean="0"/>
              <a:t>What can you do now, while </a:t>
            </a:r>
            <a:r>
              <a:rPr lang="en-US" dirty="0"/>
              <a:t>you are waiting for a new future?</a:t>
            </a:r>
            <a:br>
              <a:rPr lang="en-US" dirty="0"/>
            </a:b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0"/>
            <a:ext cx="4903557"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752461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03188" y="787402"/>
            <a:ext cx="10514011" cy="4880382"/>
            <a:chOff x="103188" y="787402"/>
            <a:chExt cx="10514011" cy="4880382"/>
          </a:xfrm>
        </p:grpSpPr>
        <p:grpSp>
          <p:nvGrpSpPr>
            <p:cNvPr id="2" name="Group 4"/>
            <p:cNvGrpSpPr>
              <a:grpSpLocks/>
            </p:cNvGrpSpPr>
            <p:nvPr/>
          </p:nvGrpSpPr>
          <p:grpSpPr bwMode="auto">
            <a:xfrm>
              <a:off x="2665411" y="1124359"/>
              <a:ext cx="7951788" cy="4543425"/>
              <a:chOff x="336" y="1056"/>
              <a:chExt cx="5009" cy="2862"/>
            </a:xfrm>
          </p:grpSpPr>
          <p:sp>
            <p:nvSpPr>
              <p:cNvPr id="621573" name="Freeform 5"/>
              <p:cNvSpPr>
                <a:spLocks/>
              </p:cNvSpPr>
              <p:nvPr/>
            </p:nvSpPr>
            <p:spPr bwMode="auto">
              <a:xfrm>
                <a:off x="2100" y="1056"/>
                <a:ext cx="653" cy="347"/>
              </a:xfrm>
              <a:custGeom>
                <a:avLst/>
                <a:gdLst/>
                <a:ahLst/>
                <a:cxnLst>
                  <a:cxn ang="0">
                    <a:pos x="0" y="0"/>
                  </a:cxn>
                  <a:cxn ang="0">
                    <a:pos x="586" y="0"/>
                  </a:cxn>
                  <a:cxn ang="0">
                    <a:pos x="641" y="259"/>
                  </a:cxn>
                  <a:cxn ang="0">
                    <a:pos x="652" y="346"/>
                  </a:cxn>
                  <a:cxn ang="0">
                    <a:pos x="2" y="346"/>
                  </a:cxn>
                  <a:cxn ang="0">
                    <a:pos x="0" y="0"/>
                  </a:cxn>
                </a:cxnLst>
                <a:rect l="0" t="0" r="r" b="b"/>
                <a:pathLst>
                  <a:path w="653" h="347">
                    <a:moveTo>
                      <a:pt x="0" y="0"/>
                    </a:moveTo>
                    <a:lnTo>
                      <a:pt x="586" y="0"/>
                    </a:lnTo>
                    <a:lnTo>
                      <a:pt x="641" y="259"/>
                    </a:lnTo>
                    <a:lnTo>
                      <a:pt x="652" y="346"/>
                    </a:lnTo>
                    <a:lnTo>
                      <a:pt x="2" y="346"/>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574" name="Freeform 6"/>
              <p:cNvSpPr>
                <a:spLocks/>
              </p:cNvSpPr>
              <p:nvPr/>
            </p:nvSpPr>
            <p:spPr bwMode="auto">
              <a:xfrm>
                <a:off x="337" y="1056"/>
                <a:ext cx="629" cy="391"/>
              </a:xfrm>
              <a:custGeom>
                <a:avLst/>
                <a:gdLst/>
                <a:ahLst/>
                <a:cxnLst>
                  <a:cxn ang="0">
                    <a:pos x="140" y="0"/>
                  </a:cxn>
                  <a:cxn ang="0">
                    <a:pos x="164" y="115"/>
                  </a:cxn>
                  <a:cxn ang="0">
                    <a:pos x="151" y="141"/>
                  </a:cxn>
                  <a:cxn ang="0">
                    <a:pos x="0" y="118"/>
                  </a:cxn>
                  <a:cxn ang="0">
                    <a:pos x="47" y="323"/>
                  </a:cxn>
                  <a:cxn ang="0">
                    <a:pos x="118" y="328"/>
                  </a:cxn>
                  <a:cxn ang="0">
                    <a:pos x="132" y="390"/>
                  </a:cxn>
                  <a:cxn ang="0">
                    <a:pos x="419" y="333"/>
                  </a:cxn>
                  <a:cxn ang="0">
                    <a:pos x="628" y="333"/>
                  </a:cxn>
                  <a:cxn ang="0">
                    <a:pos x="628" y="2"/>
                  </a:cxn>
                  <a:cxn ang="0">
                    <a:pos x="140" y="0"/>
                  </a:cxn>
                </a:cxnLst>
                <a:rect l="0" t="0" r="r" b="b"/>
                <a:pathLst>
                  <a:path w="629" h="391">
                    <a:moveTo>
                      <a:pt x="140" y="0"/>
                    </a:moveTo>
                    <a:lnTo>
                      <a:pt x="164" y="115"/>
                    </a:lnTo>
                    <a:lnTo>
                      <a:pt x="151" y="141"/>
                    </a:lnTo>
                    <a:lnTo>
                      <a:pt x="0" y="118"/>
                    </a:lnTo>
                    <a:lnTo>
                      <a:pt x="47" y="323"/>
                    </a:lnTo>
                    <a:lnTo>
                      <a:pt x="118" y="328"/>
                    </a:lnTo>
                    <a:lnTo>
                      <a:pt x="132" y="390"/>
                    </a:lnTo>
                    <a:lnTo>
                      <a:pt x="419" y="333"/>
                    </a:lnTo>
                    <a:lnTo>
                      <a:pt x="628" y="333"/>
                    </a:lnTo>
                    <a:lnTo>
                      <a:pt x="628" y="2"/>
                    </a:lnTo>
                    <a:lnTo>
                      <a:pt x="140"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575" name="Freeform 7"/>
              <p:cNvSpPr>
                <a:spLocks/>
              </p:cNvSpPr>
              <p:nvPr/>
            </p:nvSpPr>
            <p:spPr bwMode="auto">
              <a:xfrm>
                <a:off x="2687" y="1056"/>
                <a:ext cx="591" cy="648"/>
              </a:xfrm>
              <a:custGeom>
                <a:avLst/>
                <a:gdLst/>
                <a:ahLst/>
                <a:cxnLst>
                  <a:cxn ang="0">
                    <a:pos x="0" y="0"/>
                  </a:cxn>
                  <a:cxn ang="0">
                    <a:pos x="197" y="0"/>
                  </a:cxn>
                  <a:cxn ang="0">
                    <a:pos x="590" y="78"/>
                  </a:cxn>
                  <a:cxn ang="0">
                    <a:pos x="454" y="204"/>
                  </a:cxn>
                  <a:cxn ang="0">
                    <a:pos x="398" y="397"/>
                  </a:cxn>
                  <a:cxn ang="0">
                    <a:pos x="398" y="500"/>
                  </a:cxn>
                  <a:cxn ang="0">
                    <a:pos x="532" y="598"/>
                  </a:cxn>
                  <a:cxn ang="0">
                    <a:pos x="540" y="647"/>
                  </a:cxn>
                  <a:cxn ang="0">
                    <a:pos x="78" y="647"/>
                  </a:cxn>
                  <a:cxn ang="0">
                    <a:pos x="78" y="460"/>
                  </a:cxn>
                  <a:cxn ang="0">
                    <a:pos x="39" y="413"/>
                  </a:cxn>
                  <a:cxn ang="0">
                    <a:pos x="65" y="384"/>
                  </a:cxn>
                  <a:cxn ang="0">
                    <a:pos x="65" y="343"/>
                  </a:cxn>
                  <a:cxn ang="0">
                    <a:pos x="49" y="230"/>
                  </a:cxn>
                  <a:cxn ang="0">
                    <a:pos x="0" y="0"/>
                  </a:cxn>
                </a:cxnLst>
                <a:rect l="0" t="0" r="r" b="b"/>
                <a:pathLst>
                  <a:path w="591" h="648">
                    <a:moveTo>
                      <a:pt x="0" y="0"/>
                    </a:moveTo>
                    <a:lnTo>
                      <a:pt x="197" y="0"/>
                    </a:lnTo>
                    <a:lnTo>
                      <a:pt x="590" y="78"/>
                    </a:lnTo>
                    <a:lnTo>
                      <a:pt x="454" y="204"/>
                    </a:lnTo>
                    <a:lnTo>
                      <a:pt x="398" y="397"/>
                    </a:lnTo>
                    <a:lnTo>
                      <a:pt x="398" y="500"/>
                    </a:lnTo>
                    <a:lnTo>
                      <a:pt x="532" y="598"/>
                    </a:lnTo>
                    <a:lnTo>
                      <a:pt x="540" y="647"/>
                    </a:lnTo>
                    <a:lnTo>
                      <a:pt x="78" y="647"/>
                    </a:lnTo>
                    <a:lnTo>
                      <a:pt x="78" y="460"/>
                    </a:lnTo>
                    <a:lnTo>
                      <a:pt x="39" y="413"/>
                    </a:lnTo>
                    <a:lnTo>
                      <a:pt x="65" y="384"/>
                    </a:lnTo>
                    <a:lnTo>
                      <a:pt x="65" y="343"/>
                    </a:lnTo>
                    <a:lnTo>
                      <a:pt x="49" y="230"/>
                    </a:lnTo>
                    <a:lnTo>
                      <a:pt x="0"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576" name="Freeform 8"/>
              <p:cNvSpPr>
                <a:spLocks/>
              </p:cNvSpPr>
              <p:nvPr/>
            </p:nvSpPr>
            <p:spPr bwMode="auto">
              <a:xfrm>
                <a:off x="1671" y="2429"/>
                <a:ext cx="508" cy="637"/>
              </a:xfrm>
              <a:custGeom>
                <a:avLst/>
                <a:gdLst/>
                <a:ahLst/>
                <a:cxnLst>
                  <a:cxn ang="0">
                    <a:pos x="0" y="0"/>
                  </a:cxn>
                  <a:cxn ang="0">
                    <a:pos x="507" y="0"/>
                  </a:cxn>
                  <a:cxn ang="0">
                    <a:pos x="507" y="548"/>
                  </a:cxn>
                  <a:cxn ang="0">
                    <a:pos x="176" y="548"/>
                  </a:cxn>
                  <a:cxn ang="0">
                    <a:pos x="84" y="548"/>
                  </a:cxn>
                  <a:cxn ang="0">
                    <a:pos x="84" y="636"/>
                  </a:cxn>
                  <a:cxn ang="0">
                    <a:pos x="0" y="636"/>
                  </a:cxn>
                  <a:cxn ang="0">
                    <a:pos x="0" y="0"/>
                  </a:cxn>
                </a:cxnLst>
                <a:rect l="0" t="0" r="r" b="b"/>
                <a:pathLst>
                  <a:path w="508" h="637">
                    <a:moveTo>
                      <a:pt x="0" y="0"/>
                    </a:moveTo>
                    <a:lnTo>
                      <a:pt x="507" y="0"/>
                    </a:lnTo>
                    <a:lnTo>
                      <a:pt x="507" y="548"/>
                    </a:lnTo>
                    <a:lnTo>
                      <a:pt x="176" y="548"/>
                    </a:lnTo>
                    <a:lnTo>
                      <a:pt x="84" y="548"/>
                    </a:lnTo>
                    <a:lnTo>
                      <a:pt x="84" y="636"/>
                    </a:lnTo>
                    <a:lnTo>
                      <a:pt x="0" y="636"/>
                    </a:lnTo>
                    <a:lnTo>
                      <a:pt x="0"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577" name="Freeform 9"/>
              <p:cNvSpPr>
                <a:spLocks/>
              </p:cNvSpPr>
              <p:nvPr/>
            </p:nvSpPr>
            <p:spPr bwMode="auto">
              <a:xfrm>
                <a:off x="4170" y="1827"/>
                <a:ext cx="487" cy="298"/>
              </a:xfrm>
              <a:custGeom>
                <a:avLst/>
                <a:gdLst/>
                <a:ahLst/>
                <a:cxnLst>
                  <a:cxn ang="0">
                    <a:pos x="0" y="56"/>
                  </a:cxn>
                  <a:cxn ang="0">
                    <a:pos x="69" y="0"/>
                  </a:cxn>
                  <a:cxn ang="0">
                    <a:pos x="69" y="53"/>
                  </a:cxn>
                  <a:cxn ang="0">
                    <a:pos x="430" y="53"/>
                  </a:cxn>
                  <a:cxn ang="0">
                    <a:pos x="486" y="141"/>
                  </a:cxn>
                  <a:cxn ang="0">
                    <a:pos x="453" y="168"/>
                  </a:cxn>
                  <a:cxn ang="0">
                    <a:pos x="483" y="243"/>
                  </a:cxn>
                  <a:cxn ang="0">
                    <a:pos x="454" y="274"/>
                  </a:cxn>
                  <a:cxn ang="0">
                    <a:pos x="369" y="274"/>
                  </a:cxn>
                  <a:cxn ang="0">
                    <a:pos x="369" y="297"/>
                  </a:cxn>
                  <a:cxn ang="0">
                    <a:pos x="0" y="297"/>
                  </a:cxn>
                  <a:cxn ang="0">
                    <a:pos x="0" y="56"/>
                  </a:cxn>
                </a:cxnLst>
                <a:rect l="0" t="0" r="r" b="b"/>
                <a:pathLst>
                  <a:path w="487" h="298">
                    <a:moveTo>
                      <a:pt x="0" y="56"/>
                    </a:moveTo>
                    <a:lnTo>
                      <a:pt x="69" y="0"/>
                    </a:lnTo>
                    <a:lnTo>
                      <a:pt x="69" y="53"/>
                    </a:lnTo>
                    <a:lnTo>
                      <a:pt x="430" y="53"/>
                    </a:lnTo>
                    <a:lnTo>
                      <a:pt x="486" y="141"/>
                    </a:lnTo>
                    <a:lnTo>
                      <a:pt x="453" y="168"/>
                    </a:lnTo>
                    <a:lnTo>
                      <a:pt x="483" y="243"/>
                    </a:lnTo>
                    <a:lnTo>
                      <a:pt x="454" y="274"/>
                    </a:lnTo>
                    <a:lnTo>
                      <a:pt x="369" y="274"/>
                    </a:lnTo>
                    <a:lnTo>
                      <a:pt x="369" y="297"/>
                    </a:lnTo>
                    <a:lnTo>
                      <a:pt x="0" y="297"/>
                    </a:lnTo>
                    <a:lnTo>
                      <a:pt x="0" y="56"/>
                    </a:lnTo>
                  </a:path>
                </a:pathLst>
              </a:custGeom>
              <a:solidFill>
                <a:schemeClr val="bg1"/>
              </a:solidFill>
              <a:ln w="12700" cap="rnd" cmpd="sng">
                <a:solidFill>
                  <a:srgbClr val="000000"/>
                </a:solidFill>
                <a:prstDash val="solid"/>
                <a:round/>
                <a:headEnd/>
                <a:tailEnd/>
              </a:ln>
              <a:effectLst/>
            </p:spPr>
            <p:txBody>
              <a:bodyPr/>
              <a:lstStyle/>
              <a:p>
                <a:endParaRPr lang="en-US"/>
              </a:p>
            </p:txBody>
          </p:sp>
          <p:grpSp>
            <p:nvGrpSpPr>
              <p:cNvPr id="3" name="Group 10"/>
              <p:cNvGrpSpPr>
                <a:grpSpLocks/>
              </p:cNvGrpSpPr>
              <p:nvPr/>
            </p:nvGrpSpPr>
            <p:grpSpPr bwMode="auto">
              <a:xfrm>
                <a:off x="336" y="1135"/>
                <a:ext cx="5008" cy="2783"/>
                <a:chOff x="336" y="1039"/>
                <a:chExt cx="5008" cy="2783"/>
              </a:xfrm>
            </p:grpSpPr>
            <p:grpSp>
              <p:nvGrpSpPr>
                <p:cNvPr id="4" name="Group 11"/>
                <p:cNvGrpSpPr>
                  <a:grpSpLocks/>
                </p:cNvGrpSpPr>
                <p:nvPr/>
              </p:nvGrpSpPr>
              <p:grpSpPr bwMode="auto">
                <a:xfrm>
                  <a:off x="5004" y="1380"/>
                  <a:ext cx="340" cy="472"/>
                  <a:chOff x="5004" y="1380"/>
                  <a:chExt cx="340" cy="472"/>
                </a:xfrm>
              </p:grpSpPr>
              <p:sp>
                <p:nvSpPr>
                  <p:cNvPr id="621580" name="Freeform 12"/>
                  <p:cNvSpPr>
                    <a:spLocks/>
                  </p:cNvSpPr>
                  <p:nvPr/>
                </p:nvSpPr>
                <p:spPr bwMode="auto">
                  <a:xfrm>
                    <a:off x="5108" y="1380"/>
                    <a:ext cx="236" cy="385"/>
                  </a:xfrm>
                  <a:custGeom>
                    <a:avLst/>
                    <a:gdLst/>
                    <a:ahLst/>
                    <a:cxnLst>
                      <a:cxn ang="0">
                        <a:pos x="235" y="0"/>
                      </a:cxn>
                      <a:cxn ang="0">
                        <a:pos x="0" y="182"/>
                      </a:cxn>
                      <a:cxn ang="0">
                        <a:pos x="0" y="384"/>
                      </a:cxn>
                      <a:cxn ang="0">
                        <a:pos x="235" y="204"/>
                      </a:cxn>
                      <a:cxn ang="0">
                        <a:pos x="235" y="0"/>
                      </a:cxn>
                    </a:cxnLst>
                    <a:rect l="0" t="0" r="r" b="b"/>
                    <a:pathLst>
                      <a:path w="236" h="385">
                        <a:moveTo>
                          <a:pt x="235" y="0"/>
                        </a:moveTo>
                        <a:lnTo>
                          <a:pt x="0" y="182"/>
                        </a:lnTo>
                        <a:lnTo>
                          <a:pt x="0" y="384"/>
                        </a:lnTo>
                        <a:lnTo>
                          <a:pt x="235" y="204"/>
                        </a:lnTo>
                        <a:lnTo>
                          <a:pt x="23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1" name="Freeform 13"/>
                  <p:cNvSpPr>
                    <a:spLocks/>
                  </p:cNvSpPr>
                  <p:nvPr/>
                </p:nvSpPr>
                <p:spPr bwMode="auto">
                  <a:xfrm>
                    <a:off x="5022" y="1562"/>
                    <a:ext cx="87" cy="290"/>
                  </a:xfrm>
                  <a:custGeom>
                    <a:avLst/>
                    <a:gdLst/>
                    <a:ahLst/>
                    <a:cxnLst>
                      <a:cxn ang="0">
                        <a:pos x="0" y="81"/>
                      </a:cxn>
                      <a:cxn ang="0">
                        <a:pos x="75" y="35"/>
                      </a:cxn>
                      <a:cxn ang="0">
                        <a:pos x="86" y="0"/>
                      </a:cxn>
                      <a:cxn ang="0">
                        <a:pos x="86" y="199"/>
                      </a:cxn>
                      <a:cxn ang="0">
                        <a:pos x="75" y="249"/>
                      </a:cxn>
                      <a:cxn ang="0">
                        <a:pos x="0" y="289"/>
                      </a:cxn>
                      <a:cxn ang="0">
                        <a:pos x="0" y="81"/>
                      </a:cxn>
                    </a:cxnLst>
                    <a:rect l="0" t="0" r="r" b="b"/>
                    <a:pathLst>
                      <a:path w="87" h="290">
                        <a:moveTo>
                          <a:pt x="0" y="81"/>
                        </a:moveTo>
                        <a:lnTo>
                          <a:pt x="75" y="35"/>
                        </a:lnTo>
                        <a:lnTo>
                          <a:pt x="86" y="0"/>
                        </a:lnTo>
                        <a:lnTo>
                          <a:pt x="86" y="199"/>
                        </a:lnTo>
                        <a:lnTo>
                          <a:pt x="75" y="249"/>
                        </a:lnTo>
                        <a:lnTo>
                          <a:pt x="0" y="289"/>
                        </a:lnTo>
                        <a:lnTo>
                          <a:pt x="0" y="81"/>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2" name="Freeform 14"/>
                  <p:cNvSpPr>
                    <a:spLocks/>
                  </p:cNvSpPr>
                  <p:nvPr/>
                </p:nvSpPr>
                <p:spPr bwMode="auto">
                  <a:xfrm>
                    <a:off x="5004" y="1702"/>
                    <a:ext cx="30" cy="76"/>
                  </a:xfrm>
                  <a:custGeom>
                    <a:avLst/>
                    <a:gdLst/>
                    <a:ahLst/>
                    <a:cxnLst>
                      <a:cxn ang="0">
                        <a:pos x="29" y="0"/>
                      </a:cxn>
                      <a:cxn ang="0">
                        <a:pos x="0" y="28"/>
                      </a:cxn>
                      <a:cxn ang="0">
                        <a:pos x="29" y="75"/>
                      </a:cxn>
                      <a:cxn ang="0">
                        <a:pos x="29" y="0"/>
                      </a:cxn>
                    </a:cxnLst>
                    <a:rect l="0" t="0" r="r" b="b"/>
                    <a:pathLst>
                      <a:path w="30" h="76">
                        <a:moveTo>
                          <a:pt x="29" y="0"/>
                        </a:moveTo>
                        <a:lnTo>
                          <a:pt x="0" y="28"/>
                        </a:lnTo>
                        <a:lnTo>
                          <a:pt x="29" y="75"/>
                        </a:lnTo>
                        <a:lnTo>
                          <a:pt x="29"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3" name="Freeform 15"/>
                  <p:cNvSpPr>
                    <a:spLocks/>
                  </p:cNvSpPr>
                  <p:nvPr/>
                </p:nvSpPr>
                <p:spPr bwMode="auto">
                  <a:xfrm>
                    <a:off x="5099" y="1562"/>
                    <a:ext cx="22" cy="248"/>
                  </a:xfrm>
                  <a:custGeom>
                    <a:avLst/>
                    <a:gdLst/>
                    <a:ahLst/>
                    <a:cxnLst>
                      <a:cxn ang="0">
                        <a:pos x="18" y="0"/>
                      </a:cxn>
                      <a:cxn ang="0">
                        <a:pos x="0" y="38"/>
                      </a:cxn>
                      <a:cxn ang="0">
                        <a:pos x="0" y="247"/>
                      </a:cxn>
                      <a:cxn ang="0">
                        <a:pos x="21" y="204"/>
                      </a:cxn>
                      <a:cxn ang="0">
                        <a:pos x="18" y="0"/>
                      </a:cxn>
                    </a:cxnLst>
                    <a:rect l="0" t="0" r="r" b="b"/>
                    <a:pathLst>
                      <a:path w="22" h="248">
                        <a:moveTo>
                          <a:pt x="18" y="0"/>
                        </a:moveTo>
                        <a:lnTo>
                          <a:pt x="0" y="38"/>
                        </a:lnTo>
                        <a:lnTo>
                          <a:pt x="0" y="247"/>
                        </a:lnTo>
                        <a:lnTo>
                          <a:pt x="21" y="204"/>
                        </a:lnTo>
                        <a:lnTo>
                          <a:pt x="18"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5" name="Group 16"/>
                <p:cNvGrpSpPr>
                  <a:grpSpLocks/>
                </p:cNvGrpSpPr>
                <p:nvPr/>
              </p:nvGrpSpPr>
              <p:grpSpPr bwMode="auto">
                <a:xfrm>
                  <a:off x="2687" y="3062"/>
                  <a:ext cx="1553" cy="760"/>
                  <a:chOff x="2687" y="3062"/>
                  <a:chExt cx="1553" cy="760"/>
                </a:xfrm>
              </p:grpSpPr>
              <p:sp>
                <p:nvSpPr>
                  <p:cNvPr id="621585" name="Freeform 17"/>
                  <p:cNvSpPr>
                    <a:spLocks/>
                  </p:cNvSpPr>
                  <p:nvPr/>
                </p:nvSpPr>
                <p:spPr bwMode="auto">
                  <a:xfrm>
                    <a:off x="3378" y="3071"/>
                    <a:ext cx="63" cy="224"/>
                  </a:xfrm>
                  <a:custGeom>
                    <a:avLst/>
                    <a:gdLst/>
                    <a:ahLst/>
                    <a:cxnLst>
                      <a:cxn ang="0">
                        <a:pos x="0" y="39"/>
                      </a:cxn>
                      <a:cxn ang="0">
                        <a:pos x="28" y="127"/>
                      </a:cxn>
                      <a:cxn ang="0">
                        <a:pos x="28" y="223"/>
                      </a:cxn>
                      <a:cxn ang="0">
                        <a:pos x="62" y="200"/>
                      </a:cxn>
                      <a:cxn ang="0">
                        <a:pos x="62" y="0"/>
                      </a:cxn>
                      <a:cxn ang="0">
                        <a:pos x="0" y="39"/>
                      </a:cxn>
                    </a:cxnLst>
                    <a:rect l="0" t="0" r="r" b="b"/>
                    <a:pathLst>
                      <a:path w="63" h="224">
                        <a:moveTo>
                          <a:pt x="0" y="39"/>
                        </a:moveTo>
                        <a:lnTo>
                          <a:pt x="28" y="127"/>
                        </a:lnTo>
                        <a:lnTo>
                          <a:pt x="28" y="223"/>
                        </a:lnTo>
                        <a:lnTo>
                          <a:pt x="62" y="200"/>
                        </a:lnTo>
                        <a:lnTo>
                          <a:pt x="62" y="0"/>
                        </a:lnTo>
                        <a:lnTo>
                          <a:pt x="0" y="39"/>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6" name="Freeform 18"/>
                  <p:cNvSpPr>
                    <a:spLocks/>
                  </p:cNvSpPr>
                  <p:nvPr/>
                </p:nvSpPr>
                <p:spPr bwMode="auto">
                  <a:xfrm>
                    <a:off x="3440" y="3062"/>
                    <a:ext cx="200" cy="210"/>
                  </a:xfrm>
                  <a:custGeom>
                    <a:avLst/>
                    <a:gdLst/>
                    <a:ahLst/>
                    <a:cxnLst>
                      <a:cxn ang="0">
                        <a:pos x="0" y="7"/>
                      </a:cxn>
                      <a:cxn ang="0">
                        <a:pos x="84" y="0"/>
                      </a:cxn>
                      <a:cxn ang="0">
                        <a:pos x="199" y="0"/>
                      </a:cxn>
                      <a:cxn ang="0">
                        <a:pos x="199" y="203"/>
                      </a:cxn>
                      <a:cxn ang="0">
                        <a:pos x="84" y="203"/>
                      </a:cxn>
                      <a:cxn ang="0">
                        <a:pos x="0" y="209"/>
                      </a:cxn>
                      <a:cxn ang="0">
                        <a:pos x="0" y="7"/>
                      </a:cxn>
                    </a:cxnLst>
                    <a:rect l="0" t="0" r="r" b="b"/>
                    <a:pathLst>
                      <a:path w="200" h="210">
                        <a:moveTo>
                          <a:pt x="0" y="7"/>
                        </a:moveTo>
                        <a:lnTo>
                          <a:pt x="84" y="0"/>
                        </a:lnTo>
                        <a:lnTo>
                          <a:pt x="199" y="0"/>
                        </a:lnTo>
                        <a:lnTo>
                          <a:pt x="199" y="203"/>
                        </a:lnTo>
                        <a:lnTo>
                          <a:pt x="84" y="203"/>
                        </a:lnTo>
                        <a:lnTo>
                          <a:pt x="0" y="209"/>
                        </a:lnTo>
                        <a:lnTo>
                          <a:pt x="0" y="7"/>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7" name="Freeform 19"/>
                  <p:cNvSpPr>
                    <a:spLocks/>
                  </p:cNvSpPr>
                  <p:nvPr/>
                </p:nvSpPr>
                <p:spPr bwMode="auto">
                  <a:xfrm>
                    <a:off x="3642" y="3065"/>
                    <a:ext cx="94" cy="284"/>
                  </a:xfrm>
                  <a:custGeom>
                    <a:avLst/>
                    <a:gdLst/>
                    <a:ahLst/>
                    <a:cxnLst>
                      <a:cxn ang="0">
                        <a:pos x="0" y="0"/>
                      </a:cxn>
                      <a:cxn ang="0">
                        <a:pos x="0" y="200"/>
                      </a:cxn>
                      <a:cxn ang="0">
                        <a:pos x="93" y="283"/>
                      </a:cxn>
                      <a:cxn ang="0">
                        <a:pos x="93" y="78"/>
                      </a:cxn>
                      <a:cxn ang="0">
                        <a:pos x="0" y="0"/>
                      </a:cxn>
                    </a:cxnLst>
                    <a:rect l="0" t="0" r="r" b="b"/>
                    <a:pathLst>
                      <a:path w="94" h="284">
                        <a:moveTo>
                          <a:pt x="0" y="0"/>
                        </a:moveTo>
                        <a:lnTo>
                          <a:pt x="0" y="200"/>
                        </a:lnTo>
                        <a:lnTo>
                          <a:pt x="93" y="283"/>
                        </a:lnTo>
                        <a:lnTo>
                          <a:pt x="93" y="7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8" name="Freeform 20"/>
                  <p:cNvSpPr>
                    <a:spLocks/>
                  </p:cNvSpPr>
                  <p:nvPr/>
                </p:nvSpPr>
                <p:spPr bwMode="auto">
                  <a:xfrm>
                    <a:off x="3735" y="3117"/>
                    <a:ext cx="115" cy="230"/>
                  </a:xfrm>
                  <a:custGeom>
                    <a:avLst/>
                    <a:gdLst/>
                    <a:ahLst/>
                    <a:cxnLst>
                      <a:cxn ang="0">
                        <a:pos x="0" y="28"/>
                      </a:cxn>
                      <a:cxn ang="0">
                        <a:pos x="114" y="0"/>
                      </a:cxn>
                      <a:cxn ang="0">
                        <a:pos x="114" y="202"/>
                      </a:cxn>
                      <a:cxn ang="0">
                        <a:pos x="0" y="229"/>
                      </a:cxn>
                      <a:cxn ang="0">
                        <a:pos x="0" y="28"/>
                      </a:cxn>
                    </a:cxnLst>
                    <a:rect l="0" t="0" r="r" b="b"/>
                    <a:pathLst>
                      <a:path w="115" h="230">
                        <a:moveTo>
                          <a:pt x="0" y="28"/>
                        </a:moveTo>
                        <a:lnTo>
                          <a:pt x="114" y="0"/>
                        </a:lnTo>
                        <a:lnTo>
                          <a:pt x="114" y="202"/>
                        </a:lnTo>
                        <a:lnTo>
                          <a:pt x="0" y="229"/>
                        </a:lnTo>
                        <a:lnTo>
                          <a:pt x="0" y="2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9" name="Freeform 21"/>
                  <p:cNvSpPr>
                    <a:spLocks/>
                  </p:cNvSpPr>
                  <p:nvPr/>
                </p:nvSpPr>
                <p:spPr bwMode="auto">
                  <a:xfrm>
                    <a:off x="3928" y="3314"/>
                    <a:ext cx="76" cy="319"/>
                  </a:xfrm>
                  <a:custGeom>
                    <a:avLst/>
                    <a:gdLst/>
                    <a:ahLst/>
                    <a:cxnLst>
                      <a:cxn ang="0">
                        <a:pos x="0" y="0"/>
                      </a:cxn>
                      <a:cxn ang="0">
                        <a:pos x="75" y="113"/>
                      </a:cxn>
                      <a:cxn ang="0">
                        <a:pos x="75" y="318"/>
                      </a:cxn>
                      <a:cxn ang="0">
                        <a:pos x="0" y="202"/>
                      </a:cxn>
                      <a:cxn ang="0">
                        <a:pos x="0" y="0"/>
                      </a:cxn>
                    </a:cxnLst>
                    <a:rect l="0" t="0" r="r" b="b"/>
                    <a:pathLst>
                      <a:path w="76" h="319">
                        <a:moveTo>
                          <a:pt x="0" y="0"/>
                        </a:moveTo>
                        <a:lnTo>
                          <a:pt x="75" y="113"/>
                        </a:lnTo>
                        <a:lnTo>
                          <a:pt x="75" y="318"/>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0" name="Freeform 22"/>
                  <p:cNvSpPr>
                    <a:spLocks/>
                  </p:cNvSpPr>
                  <p:nvPr/>
                </p:nvSpPr>
                <p:spPr bwMode="auto">
                  <a:xfrm>
                    <a:off x="3849" y="3117"/>
                    <a:ext cx="98" cy="289"/>
                  </a:xfrm>
                  <a:custGeom>
                    <a:avLst/>
                    <a:gdLst/>
                    <a:ahLst/>
                    <a:cxnLst>
                      <a:cxn ang="0">
                        <a:pos x="0" y="0"/>
                      </a:cxn>
                      <a:cxn ang="0">
                        <a:pos x="97" y="103"/>
                      </a:cxn>
                      <a:cxn ang="0">
                        <a:pos x="76" y="197"/>
                      </a:cxn>
                      <a:cxn ang="0">
                        <a:pos x="76" y="288"/>
                      </a:cxn>
                      <a:cxn ang="0">
                        <a:pos x="0" y="199"/>
                      </a:cxn>
                      <a:cxn ang="0">
                        <a:pos x="0" y="0"/>
                      </a:cxn>
                    </a:cxnLst>
                    <a:rect l="0" t="0" r="r" b="b"/>
                    <a:pathLst>
                      <a:path w="98" h="289">
                        <a:moveTo>
                          <a:pt x="0" y="0"/>
                        </a:moveTo>
                        <a:lnTo>
                          <a:pt x="97" y="103"/>
                        </a:lnTo>
                        <a:lnTo>
                          <a:pt x="76" y="197"/>
                        </a:lnTo>
                        <a:lnTo>
                          <a:pt x="76" y="288"/>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1" name="Freeform 23"/>
                  <p:cNvSpPr>
                    <a:spLocks/>
                  </p:cNvSpPr>
                  <p:nvPr/>
                </p:nvSpPr>
                <p:spPr bwMode="auto">
                  <a:xfrm>
                    <a:off x="2687" y="3145"/>
                    <a:ext cx="204" cy="359"/>
                  </a:xfrm>
                  <a:custGeom>
                    <a:avLst/>
                    <a:gdLst/>
                    <a:ahLst/>
                    <a:cxnLst>
                      <a:cxn ang="0">
                        <a:pos x="18" y="358"/>
                      </a:cxn>
                      <a:cxn ang="0">
                        <a:pos x="0" y="244"/>
                      </a:cxn>
                      <a:cxn ang="0">
                        <a:pos x="41" y="130"/>
                      </a:cxn>
                      <a:cxn ang="0">
                        <a:pos x="203" y="0"/>
                      </a:cxn>
                      <a:cxn ang="0">
                        <a:pos x="203" y="200"/>
                      </a:cxn>
                      <a:cxn ang="0">
                        <a:pos x="44" y="327"/>
                      </a:cxn>
                      <a:cxn ang="0">
                        <a:pos x="18" y="358"/>
                      </a:cxn>
                    </a:cxnLst>
                    <a:rect l="0" t="0" r="r" b="b"/>
                    <a:pathLst>
                      <a:path w="204" h="359">
                        <a:moveTo>
                          <a:pt x="18" y="358"/>
                        </a:moveTo>
                        <a:lnTo>
                          <a:pt x="0" y="244"/>
                        </a:lnTo>
                        <a:lnTo>
                          <a:pt x="41" y="130"/>
                        </a:lnTo>
                        <a:lnTo>
                          <a:pt x="203" y="0"/>
                        </a:lnTo>
                        <a:lnTo>
                          <a:pt x="203" y="200"/>
                        </a:lnTo>
                        <a:lnTo>
                          <a:pt x="44" y="327"/>
                        </a:lnTo>
                        <a:lnTo>
                          <a:pt x="18" y="35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2" name="Freeform 24"/>
                  <p:cNvSpPr>
                    <a:spLocks/>
                  </p:cNvSpPr>
                  <p:nvPr/>
                </p:nvSpPr>
                <p:spPr bwMode="auto">
                  <a:xfrm>
                    <a:off x="2890" y="3114"/>
                    <a:ext cx="115" cy="229"/>
                  </a:xfrm>
                  <a:custGeom>
                    <a:avLst/>
                    <a:gdLst/>
                    <a:ahLst/>
                    <a:cxnLst>
                      <a:cxn ang="0">
                        <a:pos x="0" y="31"/>
                      </a:cxn>
                      <a:cxn ang="0">
                        <a:pos x="0" y="228"/>
                      </a:cxn>
                      <a:cxn ang="0">
                        <a:pos x="114" y="199"/>
                      </a:cxn>
                      <a:cxn ang="0">
                        <a:pos x="114" y="0"/>
                      </a:cxn>
                      <a:cxn ang="0">
                        <a:pos x="0" y="31"/>
                      </a:cxn>
                    </a:cxnLst>
                    <a:rect l="0" t="0" r="r" b="b"/>
                    <a:pathLst>
                      <a:path w="115" h="229">
                        <a:moveTo>
                          <a:pt x="0" y="31"/>
                        </a:moveTo>
                        <a:lnTo>
                          <a:pt x="0" y="228"/>
                        </a:lnTo>
                        <a:lnTo>
                          <a:pt x="114" y="199"/>
                        </a:lnTo>
                        <a:lnTo>
                          <a:pt x="114" y="0"/>
                        </a:lnTo>
                        <a:lnTo>
                          <a:pt x="0" y="31"/>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3" name="Freeform 25"/>
                  <p:cNvSpPr>
                    <a:spLocks/>
                  </p:cNvSpPr>
                  <p:nvPr/>
                </p:nvSpPr>
                <p:spPr bwMode="auto">
                  <a:xfrm>
                    <a:off x="3004" y="3114"/>
                    <a:ext cx="229" cy="282"/>
                  </a:xfrm>
                  <a:custGeom>
                    <a:avLst/>
                    <a:gdLst/>
                    <a:ahLst/>
                    <a:cxnLst>
                      <a:cxn ang="0">
                        <a:pos x="0" y="0"/>
                      </a:cxn>
                      <a:cxn ang="0">
                        <a:pos x="228" y="81"/>
                      </a:cxn>
                      <a:cxn ang="0">
                        <a:pos x="228" y="281"/>
                      </a:cxn>
                      <a:cxn ang="0">
                        <a:pos x="0" y="199"/>
                      </a:cxn>
                      <a:cxn ang="0">
                        <a:pos x="0" y="0"/>
                      </a:cxn>
                    </a:cxnLst>
                    <a:rect l="0" t="0" r="r" b="b"/>
                    <a:pathLst>
                      <a:path w="229" h="282">
                        <a:moveTo>
                          <a:pt x="0" y="0"/>
                        </a:moveTo>
                        <a:lnTo>
                          <a:pt x="228" y="81"/>
                        </a:lnTo>
                        <a:lnTo>
                          <a:pt x="228" y="281"/>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4" name="Freeform 26"/>
                  <p:cNvSpPr>
                    <a:spLocks/>
                  </p:cNvSpPr>
                  <p:nvPr/>
                </p:nvSpPr>
                <p:spPr bwMode="auto">
                  <a:xfrm>
                    <a:off x="3232" y="3195"/>
                    <a:ext cx="179" cy="208"/>
                  </a:xfrm>
                  <a:custGeom>
                    <a:avLst/>
                    <a:gdLst/>
                    <a:ahLst/>
                    <a:cxnLst>
                      <a:cxn ang="0">
                        <a:pos x="0" y="0"/>
                      </a:cxn>
                      <a:cxn ang="0">
                        <a:pos x="0" y="199"/>
                      </a:cxn>
                      <a:cxn ang="0">
                        <a:pos x="178" y="207"/>
                      </a:cxn>
                      <a:cxn ang="0">
                        <a:pos x="178" y="5"/>
                      </a:cxn>
                      <a:cxn ang="0">
                        <a:pos x="0" y="0"/>
                      </a:cxn>
                    </a:cxnLst>
                    <a:rect l="0" t="0" r="r" b="b"/>
                    <a:pathLst>
                      <a:path w="179" h="208">
                        <a:moveTo>
                          <a:pt x="0" y="0"/>
                        </a:moveTo>
                        <a:lnTo>
                          <a:pt x="0" y="199"/>
                        </a:lnTo>
                        <a:lnTo>
                          <a:pt x="178" y="207"/>
                        </a:lnTo>
                        <a:lnTo>
                          <a:pt x="178" y="5"/>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5" name="Freeform 27"/>
                  <p:cNvSpPr>
                    <a:spLocks/>
                  </p:cNvSpPr>
                  <p:nvPr/>
                </p:nvSpPr>
                <p:spPr bwMode="auto">
                  <a:xfrm>
                    <a:off x="4139" y="3520"/>
                    <a:ext cx="101" cy="294"/>
                  </a:xfrm>
                  <a:custGeom>
                    <a:avLst/>
                    <a:gdLst/>
                    <a:ahLst/>
                    <a:cxnLst>
                      <a:cxn ang="0">
                        <a:pos x="0" y="95"/>
                      </a:cxn>
                      <a:cxn ang="0">
                        <a:pos x="100" y="0"/>
                      </a:cxn>
                      <a:cxn ang="0">
                        <a:pos x="100" y="196"/>
                      </a:cxn>
                      <a:cxn ang="0">
                        <a:pos x="0" y="293"/>
                      </a:cxn>
                      <a:cxn ang="0">
                        <a:pos x="0" y="95"/>
                      </a:cxn>
                    </a:cxnLst>
                    <a:rect l="0" t="0" r="r" b="b"/>
                    <a:pathLst>
                      <a:path w="101" h="294">
                        <a:moveTo>
                          <a:pt x="0" y="95"/>
                        </a:moveTo>
                        <a:lnTo>
                          <a:pt x="100" y="0"/>
                        </a:lnTo>
                        <a:lnTo>
                          <a:pt x="100" y="196"/>
                        </a:lnTo>
                        <a:lnTo>
                          <a:pt x="0" y="293"/>
                        </a:lnTo>
                        <a:lnTo>
                          <a:pt x="0" y="95"/>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6" name="Freeform 28"/>
                  <p:cNvSpPr>
                    <a:spLocks/>
                  </p:cNvSpPr>
                  <p:nvPr/>
                </p:nvSpPr>
                <p:spPr bwMode="auto">
                  <a:xfrm>
                    <a:off x="4001" y="3429"/>
                    <a:ext cx="33" cy="204"/>
                  </a:xfrm>
                  <a:custGeom>
                    <a:avLst/>
                    <a:gdLst/>
                    <a:ahLst/>
                    <a:cxnLst>
                      <a:cxn ang="0">
                        <a:pos x="0" y="0"/>
                      </a:cxn>
                      <a:cxn ang="0">
                        <a:pos x="0" y="203"/>
                      </a:cxn>
                      <a:cxn ang="0">
                        <a:pos x="32" y="203"/>
                      </a:cxn>
                      <a:cxn ang="0">
                        <a:pos x="32" y="2"/>
                      </a:cxn>
                      <a:cxn ang="0">
                        <a:pos x="0" y="0"/>
                      </a:cxn>
                    </a:cxnLst>
                    <a:rect l="0" t="0" r="r" b="b"/>
                    <a:pathLst>
                      <a:path w="33" h="204">
                        <a:moveTo>
                          <a:pt x="0" y="0"/>
                        </a:moveTo>
                        <a:lnTo>
                          <a:pt x="0" y="203"/>
                        </a:lnTo>
                        <a:lnTo>
                          <a:pt x="32" y="203"/>
                        </a:lnTo>
                        <a:lnTo>
                          <a:pt x="32" y="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7" name="Freeform 29"/>
                  <p:cNvSpPr>
                    <a:spLocks/>
                  </p:cNvSpPr>
                  <p:nvPr/>
                </p:nvSpPr>
                <p:spPr bwMode="auto">
                  <a:xfrm>
                    <a:off x="4059" y="3615"/>
                    <a:ext cx="81" cy="206"/>
                  </a:xfrm>
                  <a:custGeom>
                    <a:avLst/>
                    <a:gdLst/>
                    <a:ahLst/>
                    <a:cxnLst>
                      <a:cxn ang="0">
                        <a:pos x="0" y="5"/>
                      </a:cxn>
                      <a:cxn ang="0">
                        <a:pos x="80" y="0"/>
                      </a:cxn>
                      <a:cxn ang="0">
                        <a:pos x="80" y="197"/>
                      </a:cxn>
                      <a:cxn ang="0">
                        <a:pos x="0" y="205"/>
                      </a:cxn>
                      <a:cxn ang="0">
                        <a:pos x="0" y="5"/>
                      </a:cxn>
                    </a:cxnLst>
                    <a:rect l="0" t="0" r="r" b="b"/>
                    <a:pathLst>
                      <a:path w="81" h="206">
                        <a:moveTo>
                          <a:pt x="0" y="5"/>
                        </a:moveTo>
                        <a:lnTo>
                          <a:pt x="80" y="0"/>
                        </a:lnTo>
                        <a:lnTo>
                          <a:pt x="80" y="197"/>
                        </a:lnTo>
                        <a:lnTo>
                          <a:pt x="0" y="205"/>
                        </a:lnTo>
                        <a:lnTo>
                          <a:pt x="0" y="5"/>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8" name="Freeform 30"/>
                  <p:cNvSpPr>
                    <a:spLocks/>
                  </p:cNvSpPr>
                  <p:nvPr/>
                </p:nvSpPr>
                <p:spPr bwMode="auto">
                  <a:xfrm>
                    <a:off x="4032" y="3430"/>
                    <a:ext cx="28" cy="392"/>
                  </a:xfrm>
                  <a:custGeom>
                    <a:avLst/>
                    <a:gdLst/>
                    <a:ahLst/>
                    <a:cxnLst>
                      <a:cxn ang="0">
                        <a:pos x="0" y="0"/>
                      </a:cxn>
                      <a:cxn ang="0">
                        <a:pos x="27" y="195"/>
                      </a:cxn>
                      <a:cxn ang="0">
                        <a:pos x="27" y="391"/>
                      </a:cxn>
                      <a:cxn ang="0">
                        <a:pos x="0" y="202"/>
                      </a:cxn>
                      <a:cxn ang="0">
                        <a:pos x="0" y="0"/>
                      </a:cxn>
                    </a:cxnLst>
                    <a:rect l="0" t="0" r="r" b="b"/>
                    <a:pathLst>
                      <a:path w="28" h="392">
                        <a:moveTo>
                          <a:pt x="0" y="0"/>
                        </a:moveTo>
                        <a:lnTo>
                          <a:pt x="27" y="195"/>
                        </a:lnTo>
                        <a:lnTo>
                          <a:pt x="27" y="391"/>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6" name="Group 31"/>
                <p:cNvGrpSpPr>
                  <a:grpSpLocks/>
                </p:cNvGrpSpPr>
                <p:nvPr/>
              </p:nvGrpSpPr>
              <p:grpSpPr bwMode="auto">
                <a:xfrm>
                  <a:off x="4075" y="2493"/>
                  <a:ext cx="521" cy="661"/>
                  <a:chOff x="4075" y="2493"/>
                  <a:chExt cx="521" cy="661"/>
                </a:xfrm>
              </p:grpSpPr>
              <p:sp>
                <p:nvSpPr>
                  <p:cNvPr id="621600" name="Freeform 32"/>
                  <p:cNvSpPr>
                    <a:spLocks/>
                  </p:cNvSpPr>
                  <p:nvPr/>
                </p:nvSpPr>
                <p:spPr bwMode="auto">
                  <a:xfrm>
                    <a:off x="4139" y="2819"/>
                    <a:ext cx="85" cy="231"/>
                  </a:xfrm>
                  <a:custGeom>
                    <a:avLst/>
                    <a:gdLst/>
                    <a:ahLst/>
                    <a:cxnLst>
                      <a:cxn ang="0">
                        <a:pos x="0" y="28"/>
                      </a:cxn>
                      <a:cxn ang="0">
                        <a:pos x="84" y="0"/>
                      </a:cxn>
                      <a:cxn ang="0">
                        <a:pos x="84" y="201"/>
                      </a:cxn>
                      <a:cxn ang="0">
                        <a:pos x="0" y="230"/>
                      </a:cxn>
                      <a:cxn ang="0">
                        <a:pos x="0" y="28"/>
                      </a:cxn>
                    </a:cxnLst>
                    <a:rect l="0" t="0" r="r" b="b"/>
                    <a:pathLst>
                      <a:path w="85" h="231">
                        <a:moveTo>
                          <a:pt x="0" y="28"/>
                        </a:moveTo>
                        <a:lnTo>
                          <a:pt x="84" y="0"/>
                        </a:lnTo>
                        <a:lnTo>
                          <a:pt x="84" y="201"/>
                        </a:lnTo>
                        <a:lnTo>
                          <a:pt x="0" y="230"/>
                        </a:lnTo>
                        <a:lnTo>
                          <a:pt x="0" y="2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1" name="Freeform 33"/>
                  <p:cNvSpPr>
                    <a:spLocks/>
                  </p:cNvSpPr>
                  <p:nvPr/>
                </p:nvSpPr>
                <p:spPr bwMode="auto">
                  <a:xfrm>
                    <a:off x="4223" y="2701"/>
                    <a:ext cx="112" cy="322"/>
                  </a:xfrm>
                  <a:custGeom>
                    <a:avLst/>
                    <a:gdLst/>
                    <a:ahLst/>
                    <a:cxnLst>
                      <a:cxn ang="0">
                        <a:pos x="0" y="116"/>
                      </a:cxn>
                      <a:cxn ang="0">
                        <a:pos x="111" y="0"/>
                      </a:cxn>
                      <a:cxn ang="0">
                        <a:pos x="111" y="203"/>
                      </a:cxn>
                      <a:cxn ang="0">
                        <a:pos x="0" y="321"/>
                      </a:cxn>
                      <a:cxn ang="0">
                        <a:pos x="0" y="116"/>
                      </a:cxn>
                    </a:cxnLst>
                    <a:rect l="0" t="0" r="r" b="b"/>
                    <a:pathLst>
                      <a:path w="112" h="322">
                        <a:moveTo>
                          <a:pt x="0" y="116"/>
                        </a:moveTo>
                        <a:lnTo>
                          <a:pt x="111" y="0"/>
                        </a:lnTo>
                        <a:lnTo>
                          <a:pt x="111" y="203"/>
                        </a:lnTo>
                        <a:lnTo>
                          <a:pt x="0" y="321"/>
                        </a:lnTo>
                        <a:lnTo>
                          <a:pt x="0" y="11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2" name="Freeform 34"/>
                  <p:cNvSpPr>
                    <a:spLocks/>
                  </p:cNvSpPr>
                  <p:nvPr/>
                </p:nvSpPr>
                <p:spPr bwMode="auto">
                  <a:xfrm>
                    <a:off x="4334" y="2625"/>
                    <a:ext cx="52" cy="282"/>
                  </a:xfrm>
                  <a:custGeom>
                    <a:avLst/>
                    <a:gdLst/>
                    <a:ahLst/>
                    <a:cxnLst>
                      <a:cxn ang="0">
                        <a:pos x="0" y="82"/>
                      </a:cxn>
                      <a:cxn ang="0">
                        <a:pos x="0" y="281"/>
                      </a:cxn>
                      <a:cxn ang="0">
                        <a:pos x="51" y="199"/>
                      </a:cxn>
                      <a:cxn ang="0">
                        <a:pos x="51" y="0"/>
                      </a:cxn>
                      <a:cxn ang="0">
                        <a:pos x="0" y="82"/>
                      </a:cxn>
                    </a:cxnLst>
                    <a:rect l="0" t="0" r="r" b="b"/>
                    <a:pathLst>
                      <a:path w="52" h="282">
                        <a:moveTo>
                          <a:pt x="0" y="82"/>
                        </a:moveTo>
                        <a:lnTo>
                          <a:pt x="0" y="281"/>
                        </a:lnTo>
                        <a:lnTo>
                          <a:pt x="51" y="199"/>
                        </a:lnTo>
                        <a:lnTo>
                          <a:pt x="51" y="0"/>
                        </a:lnTo>
                        <a:lnTo>
                          <a:pt x="0" y="8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3" name="Freeform 35"/>
                  <p:cNvSpPr>
                    <a:spLocks/>
                  </p:cNvSpPr>
                  <p:nvPr/>
                </p:nvSpPr>
                <p:spPr bwMode="auto">
                  <a:xfrm>
                    <a:off x="4075" y="2850"/>
                    <a:ext cx="65" cy="304"/>
                  </a:xfrm>
                  <a:custGeom>
                    <a:avLst/>
                    <a:gdLst/>
                    <a:ahLst/>
                    <a:cxnLst>
                      <a:cxn ang="0">
                        <a:pos x="64" y="0"/>
                      </a:cxn>
                      <a:cxn ang="0">
                        <a:pos x="64" y="207"/>
                      </a:cxn>
                      <a:cxn ang="0">
                        <a:pos x="53" y="263"/>
                      </a:cxn>
                      <a:cxn ang="0">
                        <a:pos x="37" y="303"/>
                      </a:cxn>
                      <a:cxn ang="0">
                        <a:pos x="13" y="266"/>
                      </a:cxn>
                      <a:cxn ang="0">
                        <a:pos x="0" y="194"/>
                      </a:cxn>
                      <a:cxn ang="0">
                        <a:pos x="50" y="65"/>
                      </a:cxn>
                      <a:cxn ang="0">
                        <a:pos x="64" y="0"/>
                      </a:cxn>
                    </a:cxnLst>
                    <a:rect l="0" t="0" r="r" b="b"/>
                    <a:pathLst>
                      <a:path w="65" h="304">
                        <a:moveTo>
                          <a:pt x="64" y="0"/>
                        </a:moveTo>
                        <a:lnTo>
                          <a:pt x="64" y="207"/>
                        </a:lnTo>
                        <a:lnTo>
                          <a:pt x="53" y="263"/>
                        </a:lnTo>
                        <a:lnTo>
                          <a:pt x="37" y="303"/>
                        </a:lnTo>
                        <a:lnTo>
                          <a:pt x="13" y="266"/>
                        </a:lnTo>
                        <a:lnTo>
                          <a:pt x="0" y="194"/>
                        </a:lnTo>
                        <a:lnTo>
                          <a:pt x="50" y="65"/>
                        </a:lnTo>
                        <a:lnTo>
                          <a:pt x="64"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4" name="Freeform 36"/>
                  <p:cNvSpPr>
                    <a:spLocks/>
                  </p:cNvSpPr>
                  <p:nvPr/>
                </p:nvSpPr>
                <p:spPr bwMode="auto">
                  <a:xfrm>
                    <a:off x="4385" y="2585"/>
                    <a:ext cx="124" cy="242"/>
                  </a:xfrm>
                  <a:custGeom>
                    <a:avLst/>
                    <a:gdLst/>
                    <a:ahLst/>
                    <a:cxnLst>
                      <a:cxn ang="0">
                        <a:pos x="0" y="36"/>
                      </a:cxn>
                      <a:cxn ang="0">
                        <a:pos x="123" y="0"/>
                      </a:cxn>
                      <a:cxn ang="0">
                        <a:pos x="123" y="201"/>
                      </a:cxn>
                      <a:cxn ang="0">
                        <a:pos x="0" y="241"/>
                      </a:cxn>
                      <a:cxn ang="0">
                        <a:pos x="0" y="36"/>
                      </a:cxn>
                    </a:cxnLst>
                    <a:rect l="0" t="0" r="r" b="b"/>
                    <a:pathLst>
                      <a:path w="124" h="242">
                        <a:moveTo>
                          <a:pt x="0" y="36"/>
                        </a:moveTo>
                        <a:lnTo>
                          <a:pt x="123" y="0"/>
                        </a:lnTo>
                        <a:lnTo>
                          <a:pt x="123" y="201"/>
                        </a:lnTo>
                        <a:lnTo>
                          <a:pt x="0" y="241"/>
                        </a:lnTo>
                        <a:lnTo>
                          <a:pt x="0" y="3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5" name="Freeform 37"/>
                  <p:cNvSpPr>
                    <a:spLocks/>
                  </p:cNvSpPr>
                  <p:nvPr/>
                </p:nvSpPr>
                <p:spPr bwMode="auto">
                  <a:xfrm>
                    <a:off x="4508" y="2493"/>
                    <a:ext cx="88" cy="296"/>
                  </a:xfrm>
                  <a:custGeom>
                    <a:avLst/>
                    <a:gdLst/>
                    <a:ahLst/>
                    <a:cxnLst>
                      <a:cxn ang="0">
                        <a:pos x="0" y="91"/>
                      </a:cxn>
                      <a:cxn ang="0">
                        <a:pos x="0" y="295"/>
                      </a:cxn>
                      <a:cxn ang="0">
                        <a:pos x="87" y="201"/>
                      </a:cxn>
                      <a:cxn ang="0">
                        <a:pos x="87" y="0"/>
                      </a:cxn>
                      <a:cxn ang="0">
                        <a:pos x="0" y="91"/>
                      </a:cxn>
                    </a:cxnLst>
                    <a:rect l="0" t="0" r="r" b="b"/>
                    <a:pathLst>
                      <a:path w="88" h="296">
                        <a:moveTo>
                          <a:pt x="0" y="91"/>
                        </a:moveTo>
                        <a:lnTo>
                          <a:pt x="0" y="295"/>
                        </a:lnTo>
                        <a:lnTo>
                          <a:pt x="87" y="201"/>
                        </a:lnTo>
                        <a:lnTo>
                          <a:pt x="87" y="0"/>
                        </a:lnTo>
                        <a:lnTo>
                          <a:pt x="0" y="91"/>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7" name="Group 38"/>
                <p:cNvGrpSpPr>
                  <a:grpSpLocks/>
                </p:cNvGrpSpPr>
                <p:nvPr/>
              </p:nvGrpSpPr>
              <p:grpSpPr bwMode="auto">
                <a:xfrm>
                  <a:off x="4528" y="1798"/>
                  <a:ext cx="568" cy="680"/>
                  <a:chOff x="4528" y="1798"/>
                  <a:chExt cx="568" cy="680"/>
                </a:xfrm>
              </p:grpSpPr>
              <p:sp>
                <p:nvSpPr>
                  <p:cNvPr id="621607" name="Freeform 39"/>
                  <p:cNvSpPr>
                    <a:spLocks/>
                  </p:cNvSpPr>
                  <p:nvPr/>
                </p:nvSpPr>
                <p:spPr bwMode="auto">
                  <a:xfrm>
                    <a:off x="4653" y="2036"/>
                    <a:ext cx="65" cy="290"/>
                  </a:xfrm>
                  <a:custGeom>
                    <a:avLst/>
                    <a:gdLst/>
                    <a:ahLst/>
                    <a:cxnLst>
                      <a:cxn ang="0">
                        <a:pos x="0" y="82"/>
                      </a:cxn>
                      <a:cxn ang="0">
                        <a:pos x="64" y="0"/>
                      </a:cxn>
                      <a:cxn ang="0">
                        <a:pos x="64" y="203"/>
                      </a:cxn>
                      <a:cxn ang="0">
                        <a:pos x="0" y="289"/>
                      </a:cxn>
                      <a:cxn ang="0">
                        <a:pos x="0" y="82"/>
                      </a:cxn>
                    </a:cxnLst>
                    <a:rect l="0" t="0" r="r" b="b"/>
                    <a:pathLst>
                      <a:path w="65" h="290">
                        <a:moveTo>
                          <a:pt x="0" y="82"/>
                        </a:moveTo>
                        <a:lnTo>
                          <a:pt x="64" y="0"/>
                        </a:lnTo>
                        <a:lnTo>
                          <a:pt x="64" y="203"/>
                        </a:lnTo>
                        <a:lnTo>
                          <a:pt x="0" y="289"/>
                        </a:lnTo>
                        <a:lnTo>
                          <a:pt x="0" y="8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8" name="Freeform 40"/>
                  <p:cNvSpPr>
                    <a:spLocks/>
                  </p:cNvSpPr>
                  <p:nvPr/>
                </p:nvSpPr>
                <p:spPr bwMode="auto">
                  <a:xfrm>
                    <a:off x="4599" y="2049"/>
                    <a:ext cx="55" cy="280"/>
                  </a:xfrm>
                  <a:custGeom>
                    <a:avLst/>
                    <a:gdLst/>
                    <a:ahLst/>
                    <a:cxnLst>
                      <a:cxn ang="0">
                        <a:pos x="0" y="0"/>
                      </a:cxn>
                      <a:cxn ang="0">
                        <a:pos x="54" y="72"/>
                      </a:cxn>
                      <a:cxn ang="0">
                        <a:pos x="54" y="279"/>
                      </a:cxn>
                      <a:cxn ang="0">
                        <a:pos x="0" y="205"/>
                      </a:cxn>
                      <a:cxn ang="0">
                        <a:pos x="0" y="0"/>
                      </a:cxn>
                    </a:cxnLst>
                    <a:rect l="0" t="0" r="r" b="b"/>
                    <a:pathLst>
                      <a:path w="55" h="280">
                        <a:moveTo>
                          <a:pt x="0" y="0"/>
                        </a:moveTo>
                        <a:lnTo>
                          <a:pt x="54" y="72"/>
                        </a:lnTo>
                        <a:lnTo>
                          <a:pt x="54" y="279"/>
                        </a:lnTo>
                        <a:lnTo>
                          <a:pt x="0" y="205"/>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9" name="Freeform 41"/>
                  <p:cNvSpPr>
                    <a:spLocks/>
                  </p:cNvSpPr>
                  <p:nvPr/>
                </p:nvSpPr>
                <p:spPr bwMode="auto">
                  <a:xfrm>
                    <a:off x="4570" y="2151"/>
                    <a:ext cx="71" cy="327"/>
                  </a:xfrm>
                  <a:custGeom>
                    <a:avLst/>
                    <a:gdLst/>
                    <a:ahLst/>
                    <a:cxnLst>
                      <a:cxn ang="0">
                        <a:pos x="70" y="0"/>
                      </a:cxn>
                      <a:cxn ang="0">
                        <a:pos x="0" y="126"/>
                      </a:cxn>
                      <a:cxn ang="0">
                        <a:pos x="0" y="326"/>
                      </a:cxn>
                      <a:cxn ang="0">
                        <a:pos x="70" y="205"/>
                      </a:cxn>
                      <a:cxn ang="0">
                        <a:pos x="70" y="0"/>
                      </a:cxn>
                    </a:cxnLst>
                    <a:rect l="0" t="0" r="r" b="b"/>
                    <a:pathLst>
                      <a:path w="71" h="327">
                        <a:moveTo>
                          <a:pt x="70" y="0"/>
                        </a:moveTo>
                        <a:lnTo>
                          <a:pt x="0" y="126"/>
                        </a:lnTo>
                        <a:lnTo>
                          <a:pt x="0" y="326"/>
                        </a:lnTo>
                        <a:lnTo>
                          <a:pt x="70" y="205"/>
                        </a:lnTo>
                        <a:lnTo>
                          <a:pt x="7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0" name="Freeform 42"/>
                  <p:cNvSpPr>
                    <a:spLocks/>
                  </p:cNvSpPr>
                  <p:nvPr/>
                </p:nvSpPr>
                <p:spPr bwMode="auto">
                  <a:xfrm>
                    <a:off x="4528" y="2280"/>
                    <a:ext cx="43" cy="150"/>
                  </a:xfrm>
                  <a:custGeom>
                    <a:avLst/>
                    <a:gdLst/>
                    <a:ahLst/>
                    <a:cxnLst>
                      <a:cxn ang="0">
                        <a:pos x="42" y="0"/>
                      </a:cxn>
                      <a:cxn ang="0">
                        <a:pos x="0" y="44"/>
                      </a:cxn>
                      <a:cxn ang="0">
                        <a:pos x="42" y="149"/>
                      </a:cxn>
                      <a:cxn ang="0">
                        <a:pos x="42" y="0"/>
                      </a:cxn>
                    </a:cxnLst>
                    <a:rect l="0" t="0" r="r" b="b"/>
                    <a:pathLst>
                      <a:path w="43" h="150">
                        <a:moveTo>
                          <a:pt x="42" y="0"/>
                        </a:moveTo>
                        <a:lnTo>
                          <a:pt x="0" y="44"/>
                        </a:lnTo>
                        <a:lnTo>
                          <a:pt x="42" y="149"/>
                        </a:lnTo>
                        <a:lnTo>
                          <a:pt x="42"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1" name="Freeform 43"/>
                  <p:cNvSpPr>
                    <a:spLocks/>
                  </p:cNvSpPr>
                  <p:nvPr/>
                </p:nvSpPr>
                <p:spPr bwMode="auto">
                  <a:xfrm>
                    <a:off x="5026" y="1806"/>
                    <a:ext cx="70" cy="227"/>
                  </a:xfrm>
                  <a:custGeom>
                    <a:avLst/>
                    <a:gdLst/>
                    <a:ahLst/>
                    <a:cxnLst>
                      <a:cxn ang="0">
                        <a:pos x="0" y="26"/>
                      </a:cxn>
                      <a:cxn ang="0">
                        <a:pos x="69" y="0"/>
                      </a:cxn>
                      <a:cxn ang="0">
                        <a:pos x="69" y="201"/>
                      </a:cxn>
                      <a:cxn ang="0">
                        <a:pos x="0" y="226"/>
                      </a:cxn>
                      <a:cxn ang="0">
                        <a:pos x="0" y="26"/>
                      </a:cxn>
                    </a:cxnLst>
                    <a:rect l="0" t="0" r="r" b="b"/>
                    <a:pathLst>
                      <a:path w="70" h="227">
                        <a:moveTo>
                          <a:pt x="0" y="26"/>
                        </a:moveTo>
                        <a:lnTo>
                          <a:pt x="69" y="0"/>
                        </a:lnTo>
                        <a:lnTo>
                          <a:pt x="69" y="201"/>
                        </a:lnTo>
                        <a:lnTo>
                          <a:pt x="0" y="226"/>
                        </a:lnTo>
                        <a:lnTo>
                          <a:pt x="0" y="2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2" name="Freeform 44"/>
                  <p:cNvSpPr>
                    <a:spLocks/>
                  </p:cNvSpPr>
                  <p:nvPr/>
                </p:nvSpPr>
                <p:spPr bwMode="auto">
                  <a:xfrm>
                    <a:off x="4985" y="1798"/>
                    <a:ext cx="42" cy="232"/>
                  </a:xfrm>
                  <a:custGeom>
                    <a:avLst/>
                    <a:gdLst/>
                    <a:ahLst/>
                    <a:cxnLst>
                      <a:cxn ang="0">
                        <a:pos x="0" y="0"/>
                      </a:cxn>
                      <a:cxn ang="0">
                        <a:pos x="41" y="36"/>
                      </a:cxn>
                      <a:cxn ang="0">
                        <a:pos x="41" y="231"/>
                      </a:cxn>
                      <a:cxn ang="0">
                        <a:pos x="0" y="198"/>
                      </a:cxn>
                      <a:cxn ang="0">
                        <a:pos x="0" y="0"/>
                      </a:cxn>
                    </a:cxnLst>
                    <a:rect l="0" t="0" r="r" b="b"/>
                    <a:pathLst>
                      <a:path w="42" h="232">
                        <a:moveTo>
                          <a:pt x="0" y="0"/>
                        </a:moveTo>
                        <a:lnTo>
                          <a:pt x="41" y="36"/>
                        </a:lnTo>
                        <a:lnTo>
                          <a:pt x="41" y="231"/>
                        </a:lnTo>
                        <a:lnTo>
                          <a:pt x="0" y="19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3" name="Freeform 45"/>
                  <p:cNvSpPr>
                    <a:spLocks/>
                  </p:cNvSpPr>
                  <p:nvPr/>
                </p:nvSpPr>
                <p:spPr bwMode="auto">
                  <a:xfrm>
                    <a:off x="4960" y="1805"/>
                    <a:ext cx="26" cy="244"/>
                  </a:xfrm>
                  <a:custGeom>
                    <a:avLst/>
                    <a:gdLst/>
                    <a:ahLst/>
                    <a:cxnLst>
                      <a:cxn ang="0">
                        <a:pos x="25" y="0"/>
                      </a:cxn>
                      <a:cxn ang="0">
                        <a:pos x="25" y="189"/>
                      </a:cxn>
                      <a:cxn ang="0">
                        <a:pos x="0" y="243"/>
                      </a:cxn>
                      <a:cxn ang="0">
                        <a:pos x="0" y="39"/>
                      </a:cxn>
                      <a:cxn ang="0">
                        <a:pos x="25" y="0"/>
                      </a:cxn>
                    </a:cxnLst>
                    <a:rect l="0" t="0" r="r" b="b"/>
                    <a:pathLst>
                      <a:path w="26" h="244">
                        <a:moveTo>
                          <a:pt x="25" y="0"/>
                        </a:moveTo>
                        <a:lnTo>
                          <a:pt x="25" y="189"/>
                        </a:lnTo>
                        <a:lnTo>
                          <a:pt x="0" y="243"/>
                        </a:lnTo>
                        <a:lnTo>
                          <a:pt x="0" y="39"/>
                        </a:lnTo>
                        <a:lnTo>
                          <a:pt x="2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4" name="Freeform 46"/>
                  <p:cNvSpPr>
                    <a:spLocks/>
                  </p:cNvSpPr>
                  <p:nvPr/>
                </p:nvSpPr>
                <p:spPr bwMode="auto">
                  <a:xfrm>
                    <a:off x="4773" y="1846"/>
                    <a:ext cx="188" cy="227"/>
                  </a:xfrm>
                  <a:custGeom>
                    <a:avLst/>
                    <a:gdLst/>
                    <a:ahLst/>
                    <a:cxnLst>
                      <a:cxn ang="0">
                        <a:pos x="187" y="0"/>
                      </a:cxn>
                      <a:cxn ang="0">
                        <a:pos x="147" y="5"/>
                      </a:cxn>
                      <a:cxn ang="0">
                        <a:pos x="0" y="26"/>
                      </a:cxn>
                      <a:cxn ang="0">
                        <a:pos x="0" y="226"/>
                      </a:cxn>
                      <a:cxn ang="0">
                        <a:pos x="150" y="207"/>
                      </a:cxn>
                      <a:cxn ang="0">
                        <a:pos x="187" y="202"/>
                      </a:cxn>
                      <a:cxn ang="0">
                        <a:pos x="187" y="0"/>
                      </a:cxn>
                    </a:cxnLst>
                    <a:rect l="0" t="0" r="r" b="b"/>
                    <a:pathLst>
                      <a:path w="188" h="227">
                        <a:moveTo>
                          <a:pt x="187" y="0"/>
                        </a:moveTo>
                        <a:lnTo>
                          <a:pt x="147" y="5"/>
                        </a:lnTo>
                        <a:lnTo>
                          <a:pt x="0" y="26"/>
                        </a:lnTo>
                        <a:lnTo>
                          <a:pt x="0" y="226"/>
                        </a:lnTo>
                        <a:lnTo>
                          <a:pt x="150" y="207"/>
                        </a:lnTo>
                        <a:lnTo>
                          <a:pt x="187" y="202"/>
                        </a:lnTo>
                        <a:lnTo>
                          <a:pt x="187"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5" name="Freeform 47"/>
                  <p:cNvSpPr>
                    <a:spLocks/>
                  </p:cNvSpPr>
                  <p:nvPr/>
                </p:nvSpPr>
                <p:spPr bwMode="auto">
                  <a:xfrm>
                    <a:off x="4708" y="1878"/>
                    <a:ext cx="66" cy="262"/>
                  </a:xfrm>
                  <a:custGeom>
                    <a:avLst/>
                    <a:gdLst/>
                    <a:ahLst/>
                    <a:cxnLst>
                      <a:cxn ang="0">
                        <a:pos x="65" y="0"/>
                      </a:cxn>
                      <a:cxn ang="0">
                        <a:pos x="65" y="196"/>
                      </a:cxn>
                      <a:cxn ang="0">
                        <a:pos x="23" y="222"/>
                      </a:cxn>
                      <a:cxn ang="0">
                        <a:pos x="7" y="261"/>
                      </a:cxn>
                      <a:cxn ang="0">
                        <a:pos x="7" y="160"/>
                      </a:cxn>
                      <a:cxn ang="0">
                        <a:pos x="18" y="82"/>
                      </a:cxn>
                      <a:cxn ang="0">
                        <a:pos x="0" y="76"/>
                      </a:cxn>
                      <a:cxn ang="0">
                        <a:pos x="20" y="28"/>
                      </a:cxn>
                      <a:cxn ang="0">
                        <a:pos x="65" y="0"/>
                      </a:cxn>
                    </a:cxnLst>
                    <a:rect l="0" t="0" r="r" b="b"/>
                    <a:pathLst>
                      <a:path w="66" h="262">
                        <a:moveTo>
                          <a:pt x="65" y="0"/>
                        </a:moveTo>
                        <a:lnTo>
                          <a:pt x="65" y="196"/>
                        </a:lnTo>
                        <a:lnTo>
                          <a:pt x="23" y="222"/>
                        </a:lnTo>
                        <a:lnTo>
                          <a:pt x="7" y="261"/>
                        </a:lnTo>
                        <a:lnTo>
                          <a:pt x="7" y="160"/>
                        </a:lnTo>
                        <a:lnTo>
                          <a:pt x="18" y="82"/>
                        </a:lnTo>
                        <a:lnTo>
                          <a:pt x="0" y="76"/>
                        </a:lnTo>
                        <a:lnTo>
                          <a:pt x="20" y="28"/>
                        </a:lnTo>
                        <a:lnTo>
                          <a:pt x="65"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8" name="Group 48"/>
                <p:cNvGrpSpPr>
                  <a:grpSpLocks/>
                </p:cNvGrpSpPr>
                <p:nvPr/>
              </p:nvGrpSpPr>
              <p:grpSpPr bwMode="auto">
                <a:xfrm>
                  <a:off x="336" y="1079"/>
                  <a:ext cx="2372" cy="2623"/>
                  <a:chOff x="336" y="1079"/>
                  <a:chExt cx="2372" cy="2623"/>
                </a:xfrm>
              </p:grpSpPr>
              <p:sp>
                <p:nvSpPr>
                  <p:cNvPr id="621617" name="Freeform 49"/>
                  <p:cNvSpPr>
                    <a:spLocks/>
                  </p:cNvSpPr>
                  <p:nvPr/>
                </p:nvSpPr>
                <p:spPr bwMode="auto">
                  <a:xfrm>
                    <a:off x="394" y="2109"/>
                    <a:ext cx="302" cy="712"/>
                  </a:xfrm>
                  <a:custGeom>
                    <a:avLst/>
                    <a:gdLst/>
                    <a:ahLst/>
                    <a:cxnLst>
                      <a:cxn ang="0">
                        <a:pos x="0" y="0"/>
                      </a:cxn>
                      <a:cxn ang="0">
                        <a:pos x="0" y="202"/>
                      </a:cxn>
                      <a:cxn ang="0">
                        <a:pos x="107" y="365"/>
                      </a:cxn>
                      <a:cxn ang="0">
                        <a:pos x="301" y="711"/>
                      </a:cxn>
                      <a:cxn ang="0">
                        <a:pos x="301" y="511"/>
                      </a:cxn>
                      <a:cxn ang="0">
                        <a:pos x="120" y="190"/>
                      </a:cxn>
                      <a:cxn ang="0">
                        <a:pos x="0" y="0"/>
                      </a:cxn>
                    </a:cxnLst>
                    <a:rect l="0" t="0" r="r" b="b"/>
                    <a:pathLst>
                      <a:path w="302" h="712">
                        <a:moveTo>
                          <a:pt x="0" y="0"/>
                        </a:moveTo>
                        <a:lnTo>
                          <a:pt x="0" y="202"/>
                        </a:lnTo>
                        <a:lnTo>
                          <a:pt x="107" y="365"/>
                        </a:lnTo>
                        <a:lnTo>
                          <a:pt x="301" y="711"/>
                        </a:lnTo>
                        <a:lnTo>
                          <a:pt x="301" y="511"/>
                        </a:lnTo>
                        <a:lnTo>
                          <a:pt x="120" y="19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8" name="Freeform 50"/>
                  <p:cNvSpPr>
                    <a:spLocks/>
                  </p:cNvSpPr>
                  <p:nvPr/>
                </p:nvSpPr>
                <p:spPr bwMode="auto">
                  <a:xfrm>
                    <a:off x="695" y="2623"/>
                    <a:ext cx="74" cy="201"/>
                  </a:xfrm>
                  <a:custGeom>
                    <a:avLst/>
                    <a:gdLst/>
                    <a:ahLst/>
                    <a:cxnLst>
                      <a:cxn ang="0">
                        <a:pos x="0" y="0"/>
                      </a:cxn>
                      <a:cxn ang="0">
                        <a:pos x="73" y="0"/>
                      </a:cxn>
                      <a:cxn ang="0">
                        <a:pos x="73" y="200"/>
                      </a:cxn>
                      <a:cxn ang="0">
                        <a:pos x="0" y="200"/>
                      </a:cxn>
                      <a:cxn ang="0">
                        <a:pos x="0" y="0"/>
                      </a:cxn>
                    </a:cxnLst>
                    <a:rect l="0" t="0" r="r" b="b"/>
                    <a:pathLst>
                      <a:path w="74" h="201">
                        <a:moveTo>
                          <a:pt x="0" y="0"/>
                        </a:moveTo>
                        <a:lnTo>
                          <a:pt x="73" y="0"/>
                        </a:lnTo>
                        <a:lnTo>
                          <a:pt x="73" y="200"/>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9" name="Freeform 51"/>
                  <p:cNvSpPr>
                    <a:spLocks/>
                  </p:cNvSpPr>
                  <p:nvPr/>
                </p:nvSpPr>
                <p:spPr bwMode="auto">
                  <a:xfrm>
                    <a:off x="770" y="2623"/>
                    <a:ext cx="216" cy="368"/>
                  </a:xfrm>
                  <a:custGeom>
                    <a:avLst/>
                    <a:gdLst/>
                    <a:ahLst/>
                    <a:cxnLst>
                      <a:cxn ang="0">
                        <a:pos x="0" y="0"/>
                      </a:cxn>
                      <a:cxn ang="0">
                        <a:pos x="0" y="196"/>
                      </a:cxn>
                      <a:cxn ang="0">
                        <a:pos x="215" y="367"/>
                      </a:cxn>
                      <a:cxn ang="0">
                        <a:pos x="215" y="167"/>
                      </a:cxn>
                      <a:cxn ang="0">
                        <a:pos x="0" y="0"/>
                      </a:cxn>
                    </a:cxnLst>
                    <a:rect l="0" t="0" r="r" b="b"/>
                    <a:pathLst>
                      <a:path w="216" h="368">
                        <a:moveTo>
                          <a:pt x="0" y="0"/>
                        </a:moveTo>
                        <a:lnTo>
                          <a:pt x="0" y="196"/>
                        </a:lnTo>
                        <a:lnTo>
                          <a:pt x="215" y="367"/>
                        </a:lnTo>
                        <a:lnTo>
                          <a:pt x="215" y="167"/>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0" name="Freeform 52"/>
                  <p:cNvSpPr>
                    <a:spLocks/>
                  </p:cNvSpPr>
                  <p:nvPr/>
                </p:nvSpPr>
                <p:spPr bwMode="auto">
                  <a:xfrm>
                    <a:off x="985" y="2788"/>
                    <a:ext cx="243" cy="205"/>
                  </a:xfrm>
                  <a:custGeom>
                    <a:avLst/>
                    <a:gdLst/>
                    <a:ahLst/>
                    <a:cxnLst>
                      <a:cxn ang="0">
                        <a:pos x="0" y="2"/>
                      </a:cxn>
                      <a:cxn ang="0">
                        <a:pos x="0" y="204"/>
                      </a:cxn>
                      <a:cxn ang="0">
                        <a:pos x="242" y="204"/>
                      </a:cxn>
                      <a:cxn ang="0">
                        <a:pos x="242" y="0"/>
                      </a:cxn>
                      <a:cxn ang="0">
                        <a:pos x="0" y="2"/>
                      </a:cxn>
                    </a:cxnLst>
                    <a:rect l="0" t="0" r="r" b="b"/>
                    <a:pathLst>
                      <a:path w="243" h="205">
                        <a:moveTo>
                          <a:pt x="0" y="2"/>
                        </a:moveTo>
                        <a:lnTo>
                          <a:pt x="0" y="204"/>
                        </a:lnTo>
                        <a:lnTo>
                          <a:pt x="242" y="204"/>
                        </a:lnTo>
                        <a:lnTo>
                          <a:pt x="242" y="0"/>
                        </a:lnTo>
                        <a:lnTo>
                          <a:pt x="0" y="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1" name="Freeform 53"/>
                  <p:cNvSpPr>
                    <a:spLocks/>
                  </p:cNvSpPr>
                  <p:nvPr/>
                </p:nvSpPr>
                <p:spPr bwMode="auto">
                  <a:xfrm>
                    <a:off x="1225" y="2833"/>
                    <a:ext cx="294" cy="340"/>
                  </a:xfrm>
                  <a:custGeom>
                    <a:avLst/>
                    <a:gdLst/>
                    <a:ahLst/>
                    <a:cxnLst>
                      <a:cxn ang="0">
                        <a:pos x="0" y="0"/>
                      </a:cxn>
                      <a:cxn ang="0">
                        <a:pos x="293" y="138"/>
                      </a:cxn>
                      <a:cxn ang="0">
                        <a:pos x="293" y="339"/>
                      </a:cxn>
                      <a:cxn ang="0">
                        <a:pos x="0" y="200"/>
                      </a:cxn>
                      <a:cxn ang="0">
                        <a:pos x="0" y="0"/>
                      </a:cxn>
                    </a:cxnLst>
                    <a:rect l="0" t="0" r="r" b="b"/>
                    <a:pathLst>
                      <a:path w="294" h="340">
                        <a:moveTo>
                          <a:pt x="0" y="0"/>
                        </a:moveTo>
                        <a:lnTo>
                          <a:pt x="293" y="138"/>
                        </a:lnTo>
                        <a:lnTo>
                          <a:pt x="293" y="339"/>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2" name="Freeform 54"/>
                  <p:cNvSpPr>
                    <a:spLocks/>
                  </p:cNvSpPr>
                  <p:nvPr/>
                </p:nvSpPr>
                <p:spPr bwMode="auto">
                  <a:xfrm>
                    <a:off x="1518" y="2975"/>
                    <a:ext cx="239" cy="193"/>
                  </a:xfrm>
                  <a:custGeom>
                    <a:avLst/>
                    <a:gdLst/>
                    <a:ahLst/>
                    <a:cxnLst>
                      <a:cxn ang="0">
                        <a:pos x="0" y="0"/>
                      </a:cxn>
                      <a:cxn ang="0">
                        <a:pos x="238" y="0"/>
                      </a:cxn>
                      <a:cxn ang="0">
                        <a:pos x="238" y="192"/>
                      </a:cxn>
                      <a:cxn ang="0">
                        <a:pos x="0" y="192"/>
                      </a:cxn>
                      <a:cxn ang="0">
                        <a:pos x="0" y="0"/>
                      </a:cxn>
                    </a:cxnLst>
                    <a:rect l="0" t="0" r="r" b="b"/>
                    <a:pathLst>
                      <a:path w="239" h="193">
                        <a:moveTo>
                          <a:pt x="0" y="0"/>
                        </a:moveTo>
                        <a:lnTo>
                          <a:pt x="238" y="0"/>
                        </a:lnTo>
                        <a:lnTo>
                          <a:pt x="238" y="192"/>
                        </a:lnTo>
                        <a:lnTo>
                          <a:pt x="0" y="19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3" name="Freeform 55"/>
                  <p:cNvSpPr>
                    <a:spLocks/>
                  </p:cNvSpPr>
                  <p:nvPr/>
                </p:nvSpPr>
                <p:spPr bwMode="auto">
                  <a:xfrm>
                    <a:off x="1756" y="2882"/>
                    <a:ext cx="98" cy="199"/>
                  </a:xfrm>
                  <a:custGeom>
                    <a:avLst/>
                    <a:gdLst/>
                    <a:ahLst/>
                    <a:cxnLst>
                      <a:cxn ang="0">
                        <a:pos x="0" y="2"/>
                      </a:cxn>
                      <a:cxn ang="0">
                        <a:pos x="0" y="198"/>
                      </a:cxn>
                      <a:cxn ang="0">
                        <a:pos x="97" y="198"/>
                      </a:cxn>
                      <a:cxn ang="0">
                        <a:pos x="97" y="0"/>
                      </a:cxn>
                      <a:cxn ang="0">
                        <a:pos x="0" y="2"/>
                      </a:cxn>
                    </a:cxnLst>
                    <a:rect l="0" t="0" r="r" b="b"/>
                    <a:pathLst>
                      <a:path w="98" h="199">
                        <a:moveTo>
                          <a:pt x="0" y="2"/>
                        </a:moveTo>
                        <a:lnTo>
                          <a:pt x="0" y="198"/>
                        </a:lnTo>
                        <a:lnTo>
                          <a:pt x="97" y="198"/>
                        </a:lnTo>
                        <a:lnTo>
                          <a:pt x="97" y="0"/>
                        </a:lnTo>
                        <a:lnTo>
                          <a:pt x="0" y="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4" name="Freeform 56"/>
                  <p:cNvSpPr>
                    <a:spLocks/>
                  </p:cNvSpPr>
                  <p:nvPr/>
                </p:nvSpPr>
                <p:spPr bwMode="auto">
                  <a:xfrm>
                    <a:off x="1853" y="2888"/>
                    <a:ext cx="174" cy="344"/>
                  </a:xfrm>
                  <a:custGeom>
                    <a:avLst/>
                    <a:gdLst/>
                    <a:ahLst/>
                    <a:cxnLst>
                      <a:cxn ang="0">
                        <a:pos x="0" y="0"/>
                      </a:cxn>
                      <a:cxn ang="0">
                        <a:pos x="173" y="142"/>
                      </a:cxn>
                      <a:cxn ang="0">
                        <a:pos x="173" y="343"/>
                      </a:cxn>
                      <a:cxn ang="0">
                        <a:pos x="0" y="192"/>
                      </a:cxn>
                      <a:cxn ang="0">
                        <a:pos x="0" y="0"/>
                      </a:cxn>
                    </a:cxnLst>
                    <a:rect l="0" t="0" r="r" b="b"/>
                    <a:pathLst>
                      <a:path w="174" h="344">
                        <a:moveTo>
                          <a:pt x="0" y="0"/>
                        </a:moveTo>
                        <a:lnTo>
                          <a:pt x="173" y="142"/>
                        </a:lnTo>
                        <a:lnTo>
                          <a:pt x="173" y="343"/>
                        </a:lnTo>
                        <a:lnTo>
                          <a:pt x="0" y="19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5" name="Freeform 57"/>
                  <p:cNvSpPr>
                    <a:spLocks/>
                  </p:cNvSpPr>
                  <p:nvPr/>
                </p:nvSpPr>
                <p:spPr bwMode="auto">
                  <a:xfrm>
                    <a:off x="2026" y="3031"/>
                    <a:ext cx="79" cy="343"/>
                  </a:xfrm>
                  <a:custGeom>
                    <a:avLst/>
                    <a:gdLst/>
                    <a:ahLst/>
                    <a:cxnLst>
                      <a:cxn ang="0">
                        <a:pos x="0" y="0"/>
                      </a:cxn>
                      <a:cxn ang="0">
                        <a:pos x="78" y="141"/>
                      </a:cxn>
                      <a:cxn ang="0">
                        <a:pos x="78" y="342"/>
                      </a:cxn>
                      <a:cxn ang="0">
                        <a:pos x="0" y="200"/>
                      </a:cxn>
                      <a:cxn ang="0">
                        <a:pos x="0" y="0"/>
                      </a:cxn>
                    </a:cxnLst>
                    <a:rect l="0" t="0" r="r" b="b"/>
                    <a:pathLst>
                      <a:path w="79" h="343">
                        <a:moveTo>
                          <a:pt x="0" y="0"/>
                        </a:moveTo>
                        <a:lnTo>
                          <a:pt x="78" y="141"/>
                        </a:lnTo>
                        <a:lnTo>
                          <a:pt x="78" y="342"/>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6" name="Freeform 58"/>
                  <p:cNvSpPr>
                    <a:spLocks/>
                  </p:cNvSpPr>
                  <p:nvPr/>
                </p:nvSpPr>
                <p:spPr bwMode="auto">
                  <a:xfrm>
                    <a:off x="2104" y="3172"/>
                    <a:ext cx="87" cy="252"/>
                  </a:xfrm>
                  <a:custGeom>
                    <a:avLst/>
                    <a:gdLst/>
                    <a:ahLst/>
                    <a:cxnLst>
                      <a:cxn ang="0">
                        <a:pos x="0" y="0"/>
                      </a:cxn>
                      <a:cxn ang="0">
                        <a:pos x="86" y="51"/>
                      </a:cxn>
                      <a:cxn ang="0">
                        <a:pos x="86" y="251"/>
                      </a:cxn>
                      <a:cxn ang="0">
                        <a:pos x="0" y="198"/>
                      </a:cxn>
                      <a:cxn ang="0">
                        <a:pos x="0" y="0"/>
                      </a:cxn>
                    </a:cxnLst>
                    <a:rect l="0" t="0" r="r" b="b"/>
                    <a:pathLst>
                      <a:path w="87" h="252">
                        <a:moveTo>
                          <a:pt x="0" y="0"/>
                        </a:moveTo>
                        <a:lnTo>
                          <a:pt x="86" y="51"/>
                        </a:lnTo>
                        <a:lnTo>
                          <a:pt x="86" y="251"/>
                        </a:lnTo>
                        <a:lnTo>
                          <a:pt x="0" y="19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7" name="Freeform 59"/>
                  <p:cNvSpPr>
                    <a:spLocks/>
                  </p:cNvSpPr>
                  <p:nvPr/>
                </p:nvSpPr>
                <p:spPr bwMode="auto">
                  <a:xfrm>
                    <a:off x="2190" y="3157"/>
                    <a:ext cx="60" cy="262"/>
                  </a:xfrm>
                  <a:custGeom>
                    <a:avLst/>
                    <a:gdLst/>
                    <a:ahLst/>
                    <a:cxnLst>
                      <a:cxn ang="0">
                        <a:pos x="59" y="0"/>
                      </a:cxn>
                      <a:cxn ang="0">
                        <a:pos x="0" y="66"/>
                      </a:cxn>
                      <a:cxn ang="0">
                        <a:pos x="0" y="261"/>
                      </a:cxn>
                      <a:cxn ang="0">
                        <a:pos x="59" y="196"/>
                      </a:cxn>
                      <a:cxn ang="0">
                        <a:pos x="59" y="0"/>
                      </a:cxn>
                    </a:cxnLst>
                    <a:rect l="0" t="0" r="r" b="b"/>
                    <a:pathLst>
                      <a:path w="60" h="262">
                        <a:moveTo>
                          <a:pt x="59" y="0"/>
                        </a:moveTo>
                        <a:lnTo>
                          <a:pt x="0" y="66"/>
                        </a:lnTo>
                        <a:lnTo>
                          <a:pt x="0" y="261"/>
                        </a:lnTo>
                        <a:lnTo>
                          <a:pt x="59" y="196"/>
                        </a:lnTo>
                        <a:lnTo>
                          <a:pt x="59"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8" name="Freeform 60"/>
                  <p:cNvSpPr>
                    <a:spLocks/>
                  </p:cNvSpPr>
                  <p:nvPr/>
                </p:nvSpPr>
                <p:spPr bwMode="auto">
                  <a:xfrm>
                    <a:off x="2249" y="3157"/>
                    <a:ext cx="112" cy="236"/>
                  </a:xfrm>
                  <a:custGeom>
                    <a:avLst/>
                    <a:gdLst/>
                    <a:ahLst/>
                    <a:cxnLst>
                      <a:cxn ang="0">
                        <a:pos x="0" y="0"/>
                      </a:cxn>
                      <a:cxn ang="0">
                        <a:pos x="111" y="38"/>
                      </a:cxn>
                      <a:cxn ang="0">
                        <a:pos x="111" y="235"/>
                      </a:cxn>
                      <a:cxn ang="0">
                        <a:pos x="0" y="199"/>
                      </a:cxn>
                      <a:cxn ang="0">
                        <a:pos x="0" y="0"/>
                      </a:cxn>
                    </a:cxnLst>
                    <a:rect l="0" t="0" r="r" b="b"/>
                    <a:pathLst>
                      <a:path w="112" h="236">
                        <a:moveTo>
                          <a:pt x="0" y="0"/>
                        </a:moveTo>
                        <a:lnTo>
                          <a:pt x="111" y="38"/>
                        </a:lnTo>
                        <a:lnTo>
                          <a:pt x="111" y="235"/>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9" name="Freeform 61"/>
                  <p:cNvSpPr>
                    <a:spLocks/>
                  </p:cNvSpPr>
                  <p:nvPr/>
                </p:nvSpPr>
                <p:spPr bwMode="auto">
                  <a:xfrm>
                    <a:off x="2496" y="3424"/>
                    <a:ext cx="212" cy="278"/>
                  </a:xfrm>
                  <a:custGeom>
                    <a:avLst/>
                    <a:gdLst/>
                    <a:ahLst/>
                    <a:cxnLst>
                      <a:cxn ang="0">
                        <a:pos x="0" y="0"/>
                      </a:cxn>
                      <a:cxn ang="0">
                        <a:pos x="211" y="71"/>
                      </a:cxn>
                      <a:cxn ang="0">
                        <a:pos x="211" y="277"/>
                      </a:cxn>
                      <a:cxn ang="0">
                        <a:pos x="0" y="203"/>
                      </a:cxn>
                      <a:cxn ang="0">
                        <a:pos x="0" y="0"/>
                      </a:cxn>
                    </a:cxnLst>
                    <a:rect l="0" t="0" r="r" b="b"/>
                    <a:pathLst>
                      <a:path w="212" h="278">
                        <a:moveTo>
                          <a:pt x="0" y="0"/>
                        </a:moveTo>
                        <a:lnTo>
                          <a:pt x="211" y="71"/>
                        </a:lnTo>
                        <a:lnTo>
                          <a:pt x="211" y="277"/>
                        </a:lnTo>
                        <a:lnTo>
                          <a:pt x="0" y="203"/>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0" name="Freeform 62"/>
                  <p:cNvSpPr>
                    <a:spLocks/>
                  </p:cNvSpPr>
                  <p:nvPr/>
                </p:nvSpPr>
                <p:spPr bwMode="auto">
                  <a:xfrm>
                    <a:off x="2360" y="3193"/>
                    <a:ext cx="137" cy="438"/>
                  </a:xfrm>
                  <a:custGeom>
                    <a:avLst/>
                    <a:gdLst/>
                    <a:ahLst/>
                    <a:cxnLst>
                      <a:cxn ang="0">
                        <a:pos x="0" y="0"/>
                      </a:cxn>
                      <a:cxn ang="0">
                        <a:pos x="136" y="234"/>
                      </a:cxn>
                      <a:cxn ang="0">
                        <a:pos x="136" y="437"/>
                      </a:cxn>
                      <a:cxn ang="0">
                        <a:pos x="0" y="202"/>
                      </a:cxn>
                      <a:cxn ang="0">
                        <a:pos x="0" y="0"/>
                      </a:cxn>
                    </a:cxnLst>
                    <a:rect l="0" t="0" r="r" b="b"/>
                    <a:pathLst>
                      <a:path w="137" h="438">
                        <a:moveTo>
                          <a:pt x="0" y="0"/>
                        </a:moveTo>
                        <a:lnTo>
                          <a:pt x="136" y="234"/>
                        </a:lnTo>
                        <a:lnTo>
                          <a:pt x="136" y="437"/>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1" name="Freeform 63"/>
                  <p:cNvSpPr>
                    <a:spLocks/>
                  </p:cNvSpPr>
                  <p:nvPr/>
                </p:nvSpPr>
                <p:spPr bwMode="auto">
                  <a:xfrm>
                    <a:off x="339" y="1079"/>
                    <a:ext cx="47" cy="335"/>
                  </a:xfrm>
                  <a:custGeom>
                    <a:avLst/>
                    <a:gdLst/>
                    <a:ahLst/>
                    <a:cxnLst>
                      <a:cxn ang="0">
                        <a:pos x="0" y="0"/>
                      </a:cxn>
                      <a:cxn ang="0">
                        <a:pos x="46" y="204"/>
                      </a:cxn>
                      <a:cxn ang="0">
                        <a:pos x="30" y="334"/>
                      </a:cxn>
                      <a:cxn ang="0">
                        <a:pos x="0" y="201"/>
                      </a:cxn>
                      <a:cxn ang="0">
                        <a:pos x="0" y="0"/>
                      </a:cxn>
                    </a:cxnLst>
                    <a:rect l="0" t="0" r="r" b="b"/>
                    <a:pathLst>
                      <a:path w="47" h="335">
                        <a:moveTo>
                          <a:pt x="0" y="0"/>
                        </a:moveTo>
                        <a:lnTo>
                          <a:pt x="46" y="204"/>
                        </a:lnTo>
                        <a:lnTo>
                          <a:pt x="30" y="334"/>
                        </a:lnTo>
                        <a:lnTo>
                          <a:pt x="0" y="201"/>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2" name="Freeform 64"/>
                  <p:cNvSpPr>
                    <a:spLocks/>
                  </p:cNvSpPr>
                  <p:nvPr/>
                </p:nvSpPr>
                <p:spPr bwMode="auto">
                  <a:xfrm>
                    <a:off x="336" y="1935"/>
                    <a:ext cx="75" cy="280"/>
                  </a:xfrm>
                  <a:custGeom>
                    <a:avLst/>
                    <a:gdLst/>
                    <a:ahLst/>
                    <a:cxnLst>
                      <a:cxn ang="0">
                        <a:pos x="0" y="0"/>
                      </a:cxn>
                      <a:cxn ang="0">
                        <a:pos x="74" y="102"/>
                      </a:cxn>
                      <a:cxn ang="0">
                        <a:pos x="58" y="170"/>
                      </a:cxn>
                      <a:cxn ang="0">
                        <a:pos x="58" y="279"/>
                      </a:cxn>
                      <a:cxn ang="0">
                        <a:pos x="0" y="200"/>
                      </a:cxn>
                      <a:cxn ang="0">
                        <a:pos x="0" y="0"/>
                      </a:cxn>
                    </a:cxnLst>
                    <a:rect l="0" t="0" r="r" b="b"/>
                    <a:pathLst>
                      <a:path w="75" h="280">
                        <a:moveTo>
                          <a:pt x="0" y="0"/>
                        </a:moveTo>
                        <a:lnTo>
                          <a:pt x="74" y="102"/>
                        </a:lnTo>
                        <a:lnTo>
                          <a:pt x="58" y="170"/>
                        </a:lnTo>
                        <a:lnTo>
                          <a:pt x="58" y="279"/>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9" name="Group 65"/>
                <p:cNvGrpSpPr>
                  <a:grpSpLocks/>
                </p:cNvGrpSpPr>
                <p:nvPr/>
              </p:nvGrpSpPr>
              <p:grpSpPr bwMode="auto">
                <a:xfrm>
                  <a:off x="3119" y="1039"/>
                  <a:ext cx="878" cy="800"/>
                  <a:chOff x="3119" y="1039"/>
                  <a:chExt cx="878" cy="800"/>
                </a:xfrm>
              </p:grpSpPr>
              <p:sp>
                <p:nvSpPr>
                  <p:cNvPr id="621634" name="Freeform 66"/>
                  <p:cNvSpPr>
                    <a:spLocks/>
                  </p:cNvSpPr>
                  <p:nvPr/>
                </p:nvSpPr>
                <p:spPr bwMode="auto">
                  <a:xfrm>
                    <a:off x="3595" y="1296"/>
                    <a:ext cx="274" cy="235"/>
                  </a:xfrm>
                  <a:custGeom>
                    <a:avLst/>
                    <a:gdLst/>
                    <a:ahLst/>
                    <a:cxnLst>
                      <a:cxn ang="0">
                        <a:pos x="0" y="33"/>
                      </a:cxn>
                      <a:cxn ang="0">
                        <a:pos x="273" y="0"/>
                      </a:cxn>
                      <a:cxn ang="0">
                        <a:pos x="273" y="194"/>
                      </a:cxn>
                      <a:cxn ang="0">
                        <a:pos x="0" y="234"/>
                      </a:cxn>
                      <a:cxn ang="0">
                        <a:pos x="0" y="33"/>
                      </a:cxn>
                    </a:cxnLst>
                    <a:rect l="0" t="0" r="r" b="b"/>
                    <a:pathLst>
                      <a:path w="274" h="235">
                        <a:moveTo>
                          <a:pt x="0" y="33"/>
                        </a:moveTo>
                        <a:lnTo>
                          <a:pt x="273" y="0"/>
                        </a:lnTo>
                        <a:lnTo>
                          <a:pt x="273" y="194"/>
                        </a:lnTo>
                        <a:lnTo>
                          <a:pt x="0" y="234"/>
                        </a:lnTo>
                        <a:lnTo>
                          <a:pt x="0" y="33"/>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5" name="Freeform 67"/>
                  <p:cNvSpPr>
                    <a:spLocks/>
                  </p:cNvSpPr>
                  <p:nvPr/>
                </p:nvSpPr>
                <p:spPr bwMode="auto">
                  <a:xfrm>
                    <a:off x="3500" y="1330"/>
                    <a:ext cx="107" cy="304"/>
                  </a:xfrm>
                  <a:custGeom>
                    <a:avLst/>
                    <a:gdLst/>
                    <a:ahLst/>
                    <a:cxnLst>
                      <a:cxn ang="0">
                        <a:pos x="106" y="0"/>
                      </a:cxn>
                      <a:cxn ang="0">
                        <a:pos x="106" y="198"/>
                      </a:cxn>
                      <a:cxn ang="0">
                        <a:pos x="0" y="303"/>
                      </a:cxn>
                      <a:cxn ang="0">
                        <a:pos x="0" y="103"/>
                      </a:cxn>
                      <a:cxn ang="0">
                        <a:pos x="106" y="0"/>
                      </a:cxn>
                    </a:cxnLst>
                    <a:rect l="0" t="0" r="r" b="b"/>
                    <a:pathLst>
                      <a:path w="107" h="304">
                        <a:moveTo>
                          <a:pt x="106" y="0"/>
                        </a:moveTo>
                        <a:lnTo>
                          <a:pt x="106" y="198"/>
                        </a:lnTo>
                        <a:lnTo>
                          <a:pt x="0" y="303"/>
                        </a:lnTo>
                        <a:lnTo>
                          <a:pt x="0" y="103"/>
                        </a:lnTo>
                        <a:lnTo>
                          <a:pt x="106"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6" name="Freeform 68"/>
                  <p:cNvSpPr>
                    <a:spLocks/>
                  </p:cNvSpPr>
                  <p:nvPr/>
                </p:nvSpPr>
                <p:spPr bwMode="auto">
                  <a:xfrm>
                    <a:off x="3119" y="1039"/>
                    <a:ext cx="157" cy="209"/>
                  </a:xfrm>
                  <a:custGeom>
                    <a:avLst/>
                    <a:gdLst/>
                    <a:ahLst/>
                    <a:cxnLst>
                      <a:cxn ang="0">
                        <a:pos x="156" y="0"/>
                      </a:cxn>
                      <a:cxn ang="0">
                        <a:pos x="18" y="126"/>
                      </a:cxn>
                      <a:cxn ang="0">
                        <a:pos x="0" y="200"/>
                      </a:cxn>
                      <a:cxn ang="0">
                        <a:pos x="124" y="157"/>
                      </a:cxn>
                      <a:cxn ang="0">
                        <a:pos x="156" y="208"/>
                      </a:cxn>
                      <a:cxn ang="0">
                        <a:pos x="156" y="0"/>
                      </a:cxn>
                    </a:cxnLst>
                    <a:rect l="0" t="0" r="r" b="b"/>
                    <a:pathLst>
                      <a:path w="157" h="209">
                        <a:moveTo>
                          <a:pt x="156" y="0"/>
                        </a:moveTo>
                        <a:lnTo>
                          <a:pt x="18" y="126"/>
                        </a:lnTo>
                        <a:lnTo>
                          <a:pt x="0" y="200"/>
                        </a:lnTo>
                        <a:lnTo>
                          <a:pt x="124" y="157"/>
                        </a:lnTo>
                        <a:lnTo>
                          <a:pt x="156" y="208"/>
                        </a:lnTo>
                        <a:lnTo>
                          <a:pt x="156"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7" name="Freeform 69"/>
                  <p:cNvSpPr>
                    <a:spLocks/>
                  </p:cNvSpPr>
                  <p:nvPr/>
                </p:nvSpPr>
                <p:spPr bwMode="auto">
                  <a:xfrm>
                    <a:off x="3451" y="1158"/>
                    <a:ext cx="88" cy="104"/>
                  </a:xfrm>
                  <a:custGeom>
                    <a:avLst/>
                    <a:gdLst/>
                    <a:ahLst/>
                    <a:cxnLst>
                      <a:cxn ang="0">
                        <a:pos x="87" y="0"/>
                      </a:cxn>
                      <a:cxn ang="0">
                        <a:pos x="0" y="70"/>
                      </a:cxn>
                      <a:cxn ang="0">
                        <a:pos x="87" y="103"/>
                      </a:cxn>
                      <a:cxn ang="0">
                        <a:pos x="87" y="0"/>
                      </a:cxn>
                    </a:cxnLst>
                    <a:rect l="0" t="0" r="r" b="b"/>
                    <a:pathLst>
                      <a:path w="88" h="104">
                        <a:moveTo>
                          <a:pt x="87" y="0"/>
                        </a:moveTo>
                        <a:lnTo>
                          <a:pt x="0" y="70"/>
                        </a:lnTo>
                        <a:lnTo>
                          <a:pt x="87" y="103"/>
                        </a:lnTo>
                        <a:lnTo>
                          <a:pt x="87"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8" name="Freeform 70"/>
                  <p:cNvSpPr>
                    <a:spLocks/>
                  </p:cNvSpPr>
                  <p:nvPr/>
                </p:nvSpPr>
                <p:spPr bwMode="auto">
                  <a:xfrm>
                    <a:off x="3539" y="1443"/>
                    <a:ext cx="62" cy="289"/>
                  </a:xfrm>
                  <a:custGeom>
                    <a:avLst/>
                    <a:gdLst/>
                    <a:ahLst/>
                    <a:cxnLst>
                      <a:cxn ang="0">
                        <a:pos x="61" y="0"/>
                      </a:cxn>
                      <a:cxn ang="0">
                        <a:pos x="0" y="79"/>
                      </a:cxn>
                      <a:cxn ang="0">
                        <a:pos x="0" y="288"/>
                      </a:cxn>
                      <a:cxn ang="0">
                        <a:pos x="61" y="202"/>
                      </a:cxn>
                      <a:cxn ang="0">
                        <a:pos x="61" y="0"/>
                      </a:cxn>
                    </a:cxnLst>
                    <a:rect l="0" t="0" r="r" b="b"/>
                    <a:pathLst>
                      <a:path w="62" h="289">
                        <a:moveTo>
                          <a:pt x="61" y="0"/>
                        </a:moveTo>
                        <a:lnTo>
                          <a:pt x="0" y="79"/>
                        </a:lnTo>
                        <a:lnTo>
                          <a:pt x="0" y="288"/>
                        </a:lnTo>
                        <a:lnTo>
                          <a:pt x="61" y="202"/>
                        </a:lnTo>
                        <a:lnTo>
                          <a:pt x="61"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9" name="Freeform 71"/>
                  <p:cNvSpPr>
                    <a:spLocks/>
                  </p:cNvSpPr>
                  <p:nvPr/>
                </p:nvSpPr>
                <p:spPr bwMode="auto">
                  <a:xfrm>
                    <a:off x="3513" y="1539"/>
                    <a:ext cx="26" cy="235"/>
                  </a:xfrm>
                  <a:custGeom>
                    <a:avLst/>
                    <a:gdLst/>
                    <a:ahLst/>
                    <a:cxnLst>
                      <a:cxn ang="0">
                        <a:pos x="25" y="0"/>
                      </a:cxn>
                      <a:cxn ang="0">
                        <a:pos x="25" y="189"/>
                      </a:cxn>
                      <a:cxn ang="0">
                        <a:pos x="19" y="234"/>
                      </a:cxn>
                      <a:cxn ang="0">
                        <a:pos x="0" y="184"/>
                      </a:cxn>
                      <a:cxn ang="0">
                        <a:pos x="25" y="0"/>
                      </a:cxn>
                    </a:cxnLst>
                    <a:rect l="0" t="0" r="r" b="b"/>
                    <a:pathLst>
                      <a:path w="26" h="235">
                        <a:moveTo>
                          <a:pt x="25" y="0"/>
                        </a:moveTo>
                        <a:lnTo>
                          <a:pt x="25" y="189"/>
                        </a:lnTo>
                        <a:lnTo>
                          <a:pt x="19" y="234"/>
                        </a:lnTo>
                        <a:lnTo>
                          <a:pt x="0" y="184"/>
                        </a:lnTo>
                        <a:lnTo>
                          <a:pt x="2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40" name="Freeform 72"/>
                  <p:cNvSpPr>
                    <a:spLocks/>
                  </p:cNvSpPr>
                  <p:nvPr/>
                </p:nvSpPr>
                <p:spPr bwMode="auto">
                  <a:xfrm>
                    <a:off x="3869" y="1488"/>
                    <a:ext cx="75" cy="108"/>
                  </a:xfrm>
                  <a:custGeom>
                    <a:avLst/>
                    <a:gdLst/>
                    <a:ahLst/>
                    <a:cxnLst>
                      <a:cxn ang="0">
                        <a:pos x="74" y="0"/>
                      </a:cxn>
                      <a:cxn ang="0">
                        <a:pos x="0" y="76"/>
                      </a:cxn>
                      <a:cxn ang="0">
                        <a:pos x="20" y="107"/>
                      </a:cxn>
                      <a:cxn ang="0">
                        <a:pos x="74" y="76"/>
                      </a:cxn>
                      <a:cxn ang="0">
                        <a:pos x="74" y="0"/>
                      </a:cxn>
                    </a:cxnLst>
                    <a:rect l="0" t="0" r="r" b="b"/>
                    <a:pathLst>
                      <a:path w="75" h="108">
                        <a:moveTo>
                          <a:pt x="74" y="0"/>
                        </a:moveTo>
                        <a:lnTo>
                          <a:pt x="0" y="76"/>
                        </a:lnTo>
                        <a:lnTo>
                          <a:pt x="20" y="107"/>
                        </a:lnTo>
                        <a:lnTo>
                          <a:pt x="74" y="76"/>
                        </a:lnTo>
                        <a:lnTo>
                          <a:pt x="74"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41" name="Freeform 73"/>
                  <p:cNvSpPr>
                    <a:spLocks/>
                  </p:cNvSpPr>
                  <p:nvPr/>
                </p:nvSpPr>
                <p:spPr bwMode="auto">
                  <a:xfrm>
                    <a:off x="3917" y="1686"/>
                    <a:ext cx="80" cy="153"/>
                  </a:xfrm>
                  <a:custGeom>
                    <a:avLst/>
                    <a:gdLst/>
                    <a:ahLst/>
                    <a:cxnLst>
                      <a:cxn ang="0">
                        <a:pos x="79" y="0"/>
                      </a:cxn>
                      <a:cxn ang="0">
                        <a:pos x="0" y="100"/>
                      </a:cxn>
                      <a:cxn ang="0">
                        <a:pos x="0" y="120"/>
                      </a:cxn>
                      <a:cxn ang="0">
                        <a:pos x="58" y="152"/>
                      </a:cxn>
                      <a:cxn ang="0">
                        <a:pos x="79" y="152"/>
                      </a:cxn>
                      <a:cxn ang="0">
                        <a:pos x="79" y="0"/>
                      </a:cxn>
                    </a:cxnLst>
                    <a:rect l="0" t="0" r="r" b="b"/>
                    <a:pathLst>
                      <a:path w="80" h="153">
                        <a:moveTo>
                          <a:pt x="79" y="0"/>
                        </a:moveTo>
                        <a:lnTo>
                          <a:pt x="0" y="100"/>
                        </a:lnTo>
                        <a:lnTo>
                          <a:pt x="0" y="120"/>
                        </a:lnTo>
                        <a:lnTo>
                          <a:pt x="58" y="152"/>
                        </a:lnTo>
                        <a:lnTo>
                          <a:pt x="79" y="152"/>
                        </a:lnTo>
                        <a:lnTo>
                          <a:pt x="79"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sp>
            <p:nvSpPr>
              <p:cNvPr id="621642" name="Freeform 74"/>
              <p:cNvSpPr>
                <a:spLocks/>
              </p:cNvSpPr>
              <p:nvPr/>
            </p:nvSpPr>
            <p:spPr bwMode="auto">
              <a:xfrm>
                <a:off x="4239" y="1521"/>
                <a:ext cx="546" cy="485"/>
              </a:xfrm>
              <a:custGeom>
                <a:avLst/>
                <a:gdLst/>
                <a:ahLst/>
                <a:cxnLst>
                  <a:cxn ang="0">
                    <a:pos x="0" y="305"/>
                  </a:cxn>
                  <a:cxn ang="0">
                    <a:pos x="0" y="356"/>
                  </a:cxn>
                  <a:cxn ang="0">
                    <a:pos x="357" y="356"/>
                  </a:cxn>
                  <a:cxn ang="0">
                    <a:pos x="415" y="444"/>
                  </a:cxn>
                  <a:cxn ang="0">
                    <a:pos x="482" y="457"/>
                  </a:cxn>
                  <a:cxn ang="0">
                    <a:pos x="484" y="484"/>
                  </a:cxn>
                  <a:cxn ang="0">
                    <a:pos x="531" y="447"/>
                  </a:cxn>
                  <a:cxn ang="0">
                    <a:pos x="545" y="284"/>
                  </a:cxn>
                  <a:cxn ang="0">
                    <a:pos x="545" y="173"/>
                  </a:cxn>
                  <a:cxn ang="0">
                    <a:pos x="524" y="156"/>
                  </a:cxn>
                  <a:cxn ang="0">
                    <a:pos x="534" y="0"/>
                  </a:cxn>
                  <a:cxn ang="0">
                    <a:pos x="417" y="0"/>
                  </a:cxn>
                  <a:cxn ang="0">
                    <a:pos x="292" y="124"/>
                  </a:cxn>
                  <a:cxn ang="0">
                    <a:pos x="313" y="165"/>
                  </a:cxn>
                  <a:cxn ang="0">
                    <a:pos x="235" y="221"/>
                  </a:cxn>
                  <a:cxn ang="0">
                    <a:pos x="140" y="208"/>
                  </a:cxn>
                  <a:cxn ang="0">
                    <a:pos x="55" y="208"/>
                  </a:cxn>
                  <a:cxn ang="0">
                    <a:pos x="36" y="266"/>
                  </a:cxn>
                  <a:cxn ang="0">
                    <a:pos x="0" y="305"/>
                  </a:cxn>
                </a:cxnLst>
                <a:rect l="0" t="0" r="r" b="b"/>
                <a:pathLst>
                  <a:path w="546" h="485">
                    <a:moveTo>
                      <a:pt x="0" y="305"/>
                    </a:moveTo>
                    <a:lnTo>
                      <a:pt x="0" y="356"/>
                    </a:lnTo>
                    <a:lnTo>
                      <a:pt x="357" y="356"/>
                    </a:lnTo>
                    <a:lnTo>
                      <a:pt x="415" y="444"/>
                    </a:lnTo>
                    <a:lnTo>
                      <a:pt x="482" y="457"/>
                    </a:lnTo>
                    <a:lnTo>
                      <a:pt x="484" y="484"/>
                    </a:lnTo>
                    <a:lnTo>
                      <a:pt x="531" y="447"/>
                    </a:lnTo>
                    <a:lnTo>
                      <a:pt x="545" y="284"/>
                    </a:lnTo>
                    <a:lnTo>
                      <a:pt x="545" y="173"/>
                    </a:lnTo>
                    <a:lnTo>
                      <a:pt x="524" y="156"/>
                    </a:lnTo>
                    <a:lnTo>
                      <a:pt x="534" y="0"/>
                    </a:lnTo>
                    <a:lnTo>
                      <a:pt x="417" y="0"/>
                    </a:lnTo>
                    <a:lnTo>
                      <a:pt x="292" y="124"/>
                    </a:lnTo>
                    <a:lnTo>
                      <a:pt x="313" y="165"/>
                    </a:lnTo>
                    <a:lnTo>
                      <a:pt x="235" y="221"/>
                    </a:lnTo>
                    <a:lnTo>
                      <a:pt x="140" y="208"/>
                    </a:lnTo>
                    <a:lnTo>
                      <a:pt x="55" y="208"/>
                    </a:lnTo>
                    <a:lnTo>
                      <a:pt x="36" y="266"/>
                    </a:lnTo>
                    <a:lnTo>
                      <a:pt x="0" y="305"/>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43" name="Freeform 75"/>
              <p:cNvSpPr>
                <a:spLocks/>
              </p:cNvSpPr>
              <p:nvPr/>
            </p:nvSpPr>
            <p:spPr bwMode="auto">
              <a:xfrm>
                <a:off x="4762" y="1524"/>
                <a:ext cx="204" cy="248"/>
              </a:xfrm>
              <a:custGeom>
                <a:avLst/>
                <a:gdLst/>
                <a:ahLst/>
                <a:cxnLst>
                  <a:cxn ang="0">
                    <a:pos x="13" y="0"/>
                  </a:cxn>
                  <a:cxn ang="0">
                    <a:pos x="203" y="0"/>
                  </a:cxn>
                  <a:cxn ang="0">
                    <a:pos x="195" y="60"/>
                  </a:cxn>
                  <a:cxn ang="0">
                    <a:pos x="161" y="73"/>
                  </a:cxn>
                  <a:cxn ang="0">
                    <a:pos x="108" y="247"/>
                  </a:cxn>
                  <a:cxn ang="0">
                    <a:pos x="23" y="247"/>
                  </a:cxn>
                  <a:cxn ang="0">
                    <a:pos x="23" y="169"/>
                  </a:cxn>
                  <a:cxn ang="0">
                    <a:pos x="0" y="152"/>
                  </a:cxn>
                  <a:cxn ang="0">
                    <a:pos x="13" y="0"/>
                  </a:cxn>
                </a:cxnLst>
                <a:rect l="0" t="0" r="r" b="b"/>
                <a:pathLst>
                  <a:path w="204" h="248">
                    <a:moveTo>
                      <a:pt x="13" y="0"/>
                    </a:moveTo>
                    <a:lnTo>
                      <a:pt x="203" y="0"/>
                    </a:lnTo>
                    <a:lnTo>
                      <a:pt x="195" y="60"/>
                    </a:lnTo>
                    <a:lnTo>
                      <a:pt x="161" y="73"/>
                    </a:lnTo>
                    <a:lnTo>
                      <a:pt x="108" y="247"/>
                    </a:lnTo>
                    <a:lnTo>
                      <a:pt x="23" y="247"/>
                    </a:lnTo>
                    <a:lnTo>
                      <a:pt x="23" y="169"/>
                    </a:lnTo>
                    <a:lnTo>
                      <a:pt x="0" y="152"/>
                    </a:lnTo>
                    <a:lnTo>
                      <a:pt x="1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44" name="Freeform 76"/>
              <p:cNvSpPr>
                <a:spLocks/>
              </p:cNvSpPr>
              <p:nvPr/>
            </p:nvSpPr>
            <p:spPr bwMode="auto">
              <a:xfrm>
                <a:off x="4870" y="1437"/>
                <a:ext cx="153" cy="335"/>
              </a:xfrm>
              <a:custGeom>
                <a:avLst/>
                <a:gdLst/>
                <a:ahLst/>
                <a:cxnLst>
                  <a:cxn ang="0">
                    <a:pos x="94" y="87"/>
                  </a:cxn>
                  <a:cxn ang="0">
                    <a:pos x="152" y="0"/>
                  </a:cxn>
                  <a:cxn ang="0">
                    <a:pos x="152" y="305"/>
                  </a:cxn>
                  <a:cxn ang="0">
                    <a:pos x="96" y="334"/>
                  </a:cxn>
                  <a:cxn ang="0">
                    <a:pos x="0" y="331"/>
                  </a:cxn>
                  <a:cxn ang="0">
                    <a:pos x="52" y="163"/>
                  </a:cxn>
                  <a:cxn ang="0">
                    <a:pos x="89" y="148"/>
                  </a:cxn>
                  <a:cxn ang="0">
                    <a:pos x="94" y="87"/>
                  </a:cxn>
                </a:cxnLst>
                <a:rect l="0" t="0" r="r" b="b"/>
                <a:pathLst>
                  <a:path w="153" h="335">
                    <a:moveTo>
                      <a:pt x="94" y="87"/>
                    </a:moveTo>
                    <a:lnTo>
                      <a:pt x="152" y="0"/>
                    </a:lnTo>
                    <a:lnTo>
                      <a:pt x="152" y="305"/>
                    </a:lnTo>
                    <a:lnTo>
                      <a:pt x="96" y="334"/>
                    </a:lnTo>
                    <a:lnTo>
                      <a:pt x="0" y="331"/>
                    </a:lnTo>
                    <a:lnTo>
                      <a:pt x="52" y="163"/>
                    </a:lnTo>
                    <a:lnTo>
                      <a:pt x="89" y="148"/>
                    </a:lnTo>
                    <a:lnTo>
                      <a:pt x="94" y="87"/>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45" name="Freeform 77"/>
              <p:cNvSpPr>
                <a:spLocks/>
              </p:cNvSpPr>
              <p:nvPr/>
            </p:nvSpPr>
            <p:spPr bwMode="auto">
              <a:xfrm>
                <a:off x="5022" y="1251"/>
                <a:ext cx="323" cy="490"/>
              </a:xfrm>
              <a:custGeom>
                <a:avLst/>
                <a:gdLst/>
                <a:ahLst/>
                <a:cxnLst>
                  <a:cxn ang="0">
                    <a:pos x="0" y="190"/>
                  </a:cxn>
                  <a:cxn ang="0">
                    <a:pos x="0" y="489"/>
                  </a:cxn>
                  <a:cxn ang="0">
                    <a:pos x="76" y="445"/>
                  </a:cxn>
                  <a:cxn ang="0">
                    <a:pos x="81" y="407"/>
                  </a:cxn>
                  <a:cxn ang="0">
                    <a:pos x="322" y="232"/>
                  </a:cxn>
                  <a:cxn ang="0">
                    <a:pos x="308" y="166"/>
                  </a:cxn>
                  <a:cxn ang="0">
                    <a:pos x="266" y="148"/>
                  </a:cxn>
                  <a:cxn ang="0">
                    <a:pos x="237" y="7"/>
                  </a:cxn>
                  <a:cxn ang="0">
                    <a:pos x="173" y="26"/>
                  </a:cxn>
                  <a:cxn ang="0">
                    <a:pos x="139" y="0"/>
                  </a:cxn>
                  <a:cxn ang="0">
                    <a:pos x="76" y="49"/>
                  </a:cxn>
                  <a:cxn ang="0">
                    <a:pos x="0" y="190"/>
                  </a:cxn>
                </a:cxnLst>
                <a:rect l="0" t="0" r="r" b="b"/>
                <a:pathLst>
                  <a:path w="323" h="490">
                    <a:moveTo>
                      <a:pt x="0" y="190"/>
                    </a:moveTo>
                    <a:lnTo>
                      <a:pt x="0" y="489"/>
                    </a:lnTo>
                    <a:lnTo>
                      <a:pt x="76" y="445"/>
                    </a:lnTo>
                    <a:lnTo>
                      <a:pt x="81" y="407"/>
                    </a:lnTo>
                    <a:lnTo>
                      <a:pt x="322" y="232"/>
                    </a:lnTo>
                    <a:lnTo>
                      <a:pt x="308" y="166"/>
                    </a:lnTo>
                    <a:lnTo>
                      <a:pt x="266" y="148"/>
                    </a:lnTo>
                    <a:lnTo>
                      <a:pt x="237" y="7"/>
                    </a:lnTo>
                    <a:lnTo>
                      <a:pt x="173" y="26"/>
                    </a:lnTo>
                    <a:lnTo>
                      <a:pt x="139" y="0"/>
                    </a:lnTo>
                    <a:lnTo>
                      <a:pt x="76" y="49"/>
                    </a:lnTo>
                    <a:lnTo>
                      <a:pt x="0" y="19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46" name="Freeform 78"/>
              <p:cNvSpPr>
                <a:spLocks/>
              </p:cNvSpPr>
              <p:nvPr/>
            </p:nvSpPr>
            <p:spPr bwMode="auto">
              <a:xfrm>
                <a:off x="4779" y="1750"/>
                <a:ext cx="313" cy="180"/>
              </a:xfrm>
              <a:custGeom>
                <a:avLst/>
                <a:gdLst/>
                <a:ahLst/>
                <a:cxnLst>
                  <a:cxn ang="0">
                    <a:pos x="7" y="21"/>
                  </a:cxn>
                  <a:cxn ang="0">
                    <a:pos x="188" y="21"/>
                  </a:cxn>
                  <a:cxn ang="0">
                    <a:pos x="233" y="0"/>
                  </a:cxn>
                  <a:cxn ang="0">
                    <a:pos x="254" y="47"/>
                  </a:cxn>
                  <a:cxn ang="0">
                    <a:pos x="225" y="76"/>
                  </a:cxn>
                  <a:cxn ang="0">
                    <a:pos x="265" y="152"/>
                  </a:cxn>
                  <a:cxn ang="0">
                    <a:pos x="312" y="152"/>
                  </a:cxn>
                  <a:cxn ang="0">
                    <a:pos x="246" y="179"/>
                  </a:cxn>
                  <a:cxn ang="0">
                    <a:pos x="185" y="118"/>
                  </a:cxn>
                  <a:cxn ang="0">
                    <a:pos x="0" y="118"/>
                  </a:cxn>
                  <a:cxn ang="0">
                    <a:pos x="7" y="21"/>
                  </a:cxn>
                </a:cxnLst>
                <a:rect l="0" t="0" r="r" b="b"/>
                <a:pathLst>
                  <a:path w="313" h="180">
                    <a:moveTo>
                      <a:pt x="7" y="21"/>
                    </a:moveTo>
                    <a:lnTo>
                      <a:pt x="188" y="21"/>
                    </a:lnTo>
                    <a:lnTo>
                      <a:pt x="233" y="0"/>
                    </a:lnTo>
                    <a:lnTo>
                      <a:pt x="254" y="47"/>
                    </a:lnTo>
                    <a:lnTo>
                      <a:pt x="225" y="76"/>
                    </a:lnTo>
                    <a:lnTo>
                      <a:pt x="265" y="152"/>
                    </a:lnTo>
                    <a:lnTo>
                      <a:pt x="312" y="152"/>
                    </a:lnTo>
                    <a:lnTo>
                      <a:pt x="246" y="179"/>
                    </a:lnTo>
                    <a:lnTo>
                      <a:pt x="185" y="118"/>
                    </a:lnTo>
                    <a:lnTo>
                      <a:pt x="0" y="118"/>
                    </a:lnTo>
                    <a:lnTo>
                      <a:pt x="7" y="21"/>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47" name="Freeform 79"/>
              <p:cNvSpPr>
                <a:spLocks/>
              </p:cNvSpPr>
              <p:nvPr/>
            </p:nvSpPr>
            <p:spPr bwMode="auto">
              <a:xfrm>
                <a:off x="4923" y="1869"/>
                <a:ext cx="64" cy="79"/>
              </a:xfrm>
              <a:custGeom>
                <a:avLst/>
                <a:gdLst/>
                <a:ahLst/>
                <a:cxnLst>
                  <a:cxn ang="0">
                    <a:pos x="0" y="0"/>
                  </a:cxn>
                  <a:cxn ang="0">
                    <a:pos x="42" y="0"/>
                  </a:cxn>
                  <a:cxn ang="0">
                    <a:pos x="63" y="22"/>
                  </a:cxn>
                  <a:cxn ang="0">
                    <a:pos x="39" y="72"/>
                  </a:cxn>
                  <a:cxn ang="0">
                    <a:pos x="0" y="78"/>
                  </a:cxn>
                  <a:cxn ang="0">
                    <a:pos x="0" y="0"/>
                  </a:cxn>
                </a:cxnLst>
                <a:rect l="0" t="0" r="r" b="b"/>
                <a:pathLst>
                  <a:path w="64" h="79">
                    <a:moveTo>
                      <a:pt x="0" y="0"/>
                    </a:moveTo>
                    <a:lnTo>
                      <a:pt x="42" y="0"/>
                    </a:lnTo>
                    <a:lnTo>
                      <a:pt x="63" y="22"/>
                    </a:lnTo>
                    <a:lnTo>
                      <a:pt x="39" y="72"/>
                    </a:lnTo>
                    <a:lnTo>
                      <a:pt x="0" y="78"/>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48" name="Freeform 80"/>
              <p:cNvSpPr>
                <a:spLocks/>
              </p:cNvSpPr>
              <p:nvPr/>
            </p:nvSpPr>
            <p:spPr bwMode="auto">
              <a:xfrm>
                <a:off x="4772" y="1867"/>
                <a:ext cx="152" cy="104"/>
              </a:xfrm>
              <a:custGeom>
                <a:avLst/>
                <a:gdLst/>
                <a:ahLst/>
                <a:cxnLst>
                  <a:cxn ang="0">
                    <a:pos x="7" y="0"/>
                  </a:cxn>
                  <a:cxn ang="0">
                    <a:pos x="151" y="0"/>
                  </a:cxn>
                  <a:cxn ang="0">
                    <a:pos x="151" y="81"/>
                  </a:cxn>
                  <a:cxn ang="0">
                    <a:pos x="0" y="103"/>
                  </a:cxn>
                  <a:cxn ang="0">
                    <a:pos x="7" y="0"/>
                  </a:cxn>
                </a:cxnLst>
                <a:rect l="0" t="0" r="r" b="b"/>
                <a:pathLst>
                  <a:path w="152" h="104">
                    <a:moveTo>
                      <a:pt x="7" y="0"/>
                    </a:moveTo>
                    <a:lnTo>
                      <a:pt x="151" y="0"/>
                    </a:lnTo>
                    <a:lnTo>
                      <a:pt x="151" y="81"/>
                    </a:lnTo>
                    <a:lnTo>
                      <a:pt x="0" y="103"/>
                    </a:lnTo>
                    <a:lnTo>
                      <a:pt x="7"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49" name="Freeform 81"/>
              <p:cNvSpPr>
                <a:spLocks/>
              </p:cNvSpPr>
              <p:nvPr/>
            </p:nvSpPr>
            <p:spPr bwMode="auto">
              <a:xfrm>
                <a:off x="4597" y="1970"/>
                <a:ext cx="131" cy="249"/>
              </a:xfrm>
              <a:custGeom>
                <a:avLst/>
                <a:gdLst/>
                <a:ahLst/>
                <a:cxnLst>
                  <a:cxn ang="0">
                    <a:pos x="59" y="0"/>
                  </a:cxn>
                  <a:cxn ang="0">
                    <a:pos x="28" y="27"/>
                  </a:cxn>
                  <a:cxn ang="0">
                    <a:pos x="55" y="99"/>
                  </a:cxn>
                  <a:cxn ang="0">
                    <a:pos x="28" y="133"/>
                  </a:cxn>
                  <a:cxn ang="0">
                    <a:pos x="0" y="170"/>
                  </a:cxn>
                  <a:cxn ang="0">
                    <a:pos x="55" y="248"/>
                  </a:cxn>
                  <a:cxn ang="0">
                    <a:pos x="113" y="170"/>
                  </a:cxn>
                  <a:cxn ang="0">
                    <a:pos x="130" y="83"/>
                  </a:cxn>
                  <a:cxn ang="0">
                    <a:pos x="109" y="80"/>
                  </a:cxn>
                  <a:cxn ang="0">
                    <a:pos x="128" y="35"/>
                  </a:cxn>
                  <a:cxn ang="0">
                    <a:pos x="124" y="10"/>
                  </a:cxn>
                  <a:cxn ang="0">
                    <a:pos x="59" y="0"/>
                  </a:cxn>
                </a:cxnLst>
                <a:rect l="0" t="0" r="r" b="b"/>
                <a:pathLst>
                  <a:path w="131" h="249">
                    <a:moveTo>
                      <a:pt x="59" y="0"/>
                    </a:moveTo>
                    <a:lnTo>
                      <a:pt x="28" y="27"/>
                    </a:lnTo>
                    <a:lnTo>
                      <a:pt x="55" y="99"/>
                    </a:lnTo>
                    <a:lnTo>
                      <a:pt x="28" y="133"/>
                    </a:lnTo>
                    <a:lnTo>
                      <a:pt x="0" y="170"/>
                    </a:lnTo>
                    <a:lnTo>
                      <a:pt x="55" y="248"/>
                    </a:lnTo>
                    <a:lnTo>
                      <a:pt x="113" y="170"/>
                    </a:lnTo>
                    <a:lnTo>
                      <a:pt x="130" y="83"/>
                    </a:lnTo>
                    <a:lnTo>
                      <a:pt x="109" y="80"/>
                    </a:lnTo>
                    <a:lnTo>
                      <a:pt x="128" y="35"/>
                    </a:lnTo>
                    <a:lnTo>
                      <a:pt x="124" y="10"/>
                    </a:lnTo>
                    <a:lnTo>
                      <a:pt x="59"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50" name="Freeform 82"/>
              <p:cNvSpPr>
                <a:spLocks/>
              </p:cNvSpPr>
              <p:nvPr/>
            </p:nvSpPr>
            <p:spPr bwMode="auto">
              <a:xfrm>
                <a:off x="4540" y="2099"/>
                <a:ext cx="101" cy="176"/>
              </a:xfrm>
              <a:custGeom>
                <a:avLst/>
                <a:gdLst/>
                <a:ahLst/>
                <a:cxnLst>
                  <a:cxn ang="0">
                    <a:pos x="85" y="0"/>
                  </a:cxn>
                  <a:cxn ang="0">
                    <a:pos x="0" y="0"/>
                  </a:cxn>
                  <a:cxn ang="0">
                    <a:pos x="0" y="175"/>
                  </a:cxn>
                  <a:cxn ang="0">
                    <a:pos x="83" y="175"/>
                  </a:cxn>
                  <a:cxn ang="0">
                    <a:pos x="100" y="147"/>
                  </a:cxn>
                  <a:cxn ang="0">
                    <a:pos x="57" y="92"/>
                  </a:cxn>
                  <a:cxn ang="0">
                    <a:pos x="58" y="43"/>
                  </a:cxn>
                  <a:cxn ang="0">
                    <a:pos x="85" y="0"/>
                  </a:cxn>
                </a:cxnLst>
                <a:rect l="0" t="0" r="r" b="b"/>
                <a:pathLst>
                  <a:path w="101" h="176">
                    <a:moveTo>
                      <a:pt x="85" y="0"/>
                    </a:moveTo>
                    <a:lnTo>
                      <a:pt x="0" y="0"/>
                    </a:lnTo>
                    <a:lnTo>
                      <a:pt x="0" y="175"/>
                    </a:lnTo>
                    <a:lnTo>
                      <a:pt x="83" y="175"/>
                    </a:lnTo>
                    <a:lnTo>
                      <a:pt x="100" y="147"/>
                    </a:lnTo>
                    <a:lnTo>
                      <a:pt x="57" y="92"/>
                    </a:lnTo>
                    <a:lnTo>
                      <a:pt x="58" y="43"/>
                    </a:lnTo>
                    <a:lnTo>
                      <a:pt x="85"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51" name="Freeform 83"/>
              <p:cNvSpPr>
                <a:spLocks/>
              </p:cNvSpPr>
              <p:nvPr/>
            </p:nvSpPr>
            <p:spPr bwMode="auto">
              <a:xfrm>
                <a:off x="4249" y="2124"/>
                <a:ext cx="378" cy="244"/>
              </a:xfrm>
              <a:custGeom>
                <a:avLst/>
                <a:gdLst/>
                <a:ahLst/>
                <a:cxnLst>
                  <a:cxn ang="0">
                    <a:pos x="0" y="0"/>
                  </a:cxn>
                  <a:cxn ang="0">
                    <a:pos x="292" y="0"/>
                  </a:cxn>
                  <a:cxn ang="0">
                    <a:pos x="292" y="151"/>
                  </a:cxn>
                  <a:cxn ang="0">
                    <a:pos x="377" y="151"/>
                  </a:cxn>
                  <a:cxn ang="0">
                    <a:pos x="329" y="243"/>
                  </a:cxn>
                  <a:cxn ang="0">
                    <a:pos x="229" y="216"/>
                  </a:cxn>
                  <a:cxn ang="0">
                    <a:pos x="196" y="95"/>
                  </a:cxn>
                  <a:cxn ang="0">
                    <a:pos x="184" y="66"/>
                  </a:cxn>
                  <a:cxn ang="0">
                    <a:pos x="113" y="44"/>
                  </a:cxn>
                  <a:cxn ang="0">
                    <a:pos x="0" y="98"/>
                  </a:cxn>
                  <a:cxn ang="0">
                    <a:pos x="0" y="0"/>
                  </a:cxn>
                </a:cxnLst>
                <a:rect l="0" t="0" r="r" b="b"/>
                <a:pathLst>
                  <a:path w="378" h="244">
                    <a:moveTo>
                      <a:pt x="0" y="0"/>
                    </a:moveTo>
                    <a:lnTo>
                      <a:pt x="292" y="0"/>
                    </a:lnTo>
                    <a:lnTo>
                      <a:pt x="292" y="151"/>
                    </a:lnTo>
                    <a:lnTo>
                      <a:pt x="377" y="151"/>
                    </a:lnTo>
                    <a:lnTo>
                      <a:pt x="329" y="243"/>
                    </a:lnTo>
                    <a:lnTo>
                      <a:pt x="229" y="216"/>
                    </a:lnTo>
                    <a:lnTo>
                      <a:pt x="196" y="95"/>
                    </a:lnTo>
                    <a:lnTo>
                      <a:pt x="184" y="66"/>
                    </a:lnTo>
                    <a:lnTo>
                      <a:pt x="113" y="44"/>
                    </a:lnTo>
                    <a:lnTo>
                      <a:pt x="0" y="98"/>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52" name="Freeform 84"/>
              <p:cNvSpPr>
                <a:spLocks/>
              </p:cNvSpPr>
              <p:nvPr/>
            </p:nvSpPr>
            <p:spPr bwMode="auto">
              <a:xfrm>
                <a:off x="2267" y="2103"/>
                <a:ext cx="635" cy="330"/>
              </a:xfrm>
              <a:custGeom>
                <a:avLst/>
                <a:gdLst/>
                <a:ahLst/>
                <a:cxnLst>
                  <a:cxn ang="0">
                    <a:pos x="0" y="0"/>
                  </a:cxn>
                  <a:cxn ang="0">
                    <a:pos x="599" y="0"/>
                  </a:cxn>
                  <a:cxn ang="0">
                    <a:pos x="618" y="22"/>
                  </a:cxn>
                  <a:cxn ang="0">
                    <a:pos x="592" y="51"/>
                  </a:cxn>
                  <a:cxn ang="0">
                    <a:pos x="634" y="90"/>
                  </a:cxn>
                  <a:cxn ang="0">
                    <a:pos x="634" y="329"/>
                  </a:cxn>
                  <a:cxn ang="0">
                    <a:pos x="0" y="329"/>
                  </a:cxn>
                  <a:cxn ang="0">
                    <a:pos x="0" y="0"/>
                  </a:cxn>
                </a:cxnLst>
                <a:rect l="0" t="0" r="r" b="b"/>
                <a:pathLst>
                  <a:path w="635" h="330">
                    <a:moveTo>
                      <a:pt x="0" y="0"/>
                    </a:moveTo>
                    <a:lnTo>
                      <a:pt x="599" y="0"/>
                    </a:lnTo>
                    <a:lnTo>
                      <a:pt x="618" y="22"/>
                    </a:lnTo>
                    <a:lnTo>
                      <a:pt x="592" y="51"/>
                    </a:lnTo>
                    <a:lnTo>
                      <a:pt x="634" y="90"/>
                    </a:lnTo>
                    <a:lnTo>
                      <a:pt x="634" y="329"/>
                    </a:lnTo>
                    <a:lnTo>
                      <a:pt x="0" y="329"/>
                    </a:lnTo>
                    <a:lnTo>
                      <a:pt x="0"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53" name="Freeform 85"/>
              <p:cNvSpPr>
                <a:spLocks/>
              </p:cNvSpPr>
              <p:nvPr/>
            </p:nvSpPr>
            <p:spPr bwMode="auto">
              <a:xfrm>
                <a:off x="2104" y="1402"/>
                <a:ext cx="662" cy="418"/>
              </a:xfrm>
              <a:custGeom>
                <a:avLst/>
                <a:gdLst/>
                <a:ahLst/>
                <a:cxnLst>
                  <a:cxn ang="0">
                    <a:pos x="0" y="0"/>
                  </a:cxn>
                  <a:cxn ang="0">
                    <a:pos x="647" y="0"/>
                  </a:cxn>
                  <a:cxn ang="0">
                    <a:pos x="647" y="32"/>
                  </a:cxn>
                  <a:cxn ang="0">
                    <a:pos x="619" y="66"/>
                  </a:cxn>
                  <a:cxn ang="0">
                    <a:pos x="661" y="116"/>
                  </a:cxn>
                  <a:cxn ang="0">
                    <a:pos x="661" y="297"/>
                  </a:cxn>
                  <a:cxn ang="0">
                    <a:pos x="632" y="297"/>
                  </a:cxn>
                  <a:cxn ang="0">
                    <a:pos x="632" y="417"/>
                  </a:cxn>
                  <a:cxn ang="0">
                    <a:pos x="519" y="380"/>
                  </a:cxn>
                  <a:cxn ang="0">
                    <a:pos x="473" y="352"/>
                  </a:cxn>
                  <a:cxn ang="0">
                    <a:pos x="0" y="352"/>
                  </a:cxn>
                  <a:cxn ang="0">
                    <a:pos x="0" y="0"/>
                  </a:cxn>
                </a:cxnLst>
                <a:rect l="0" t="0" r="r" b="b"/>
                <a:pathLst>
                  <a:path w="662" h="418">
                    <a:moveTo>
                      <a:pt x="0" y="0"/>
                    </a:moveTo>
                    <a:lnTo>
                      <a:pt x="647" y="0"/>
                    </a:lnTo>
                    <a:lnTo>
                      <a:pt x="647" y="32"/>
                    </a:lnTo>
                    <a:lnTo>
                      <a:pt x="619" y="66"/>
                    </a:lnTo>
                    <a:lnTo>
                      <a:pt x="661" y="116"/>
                    </a:lnTo>
                    <a:lnTo>
                      <a:pt x="661" y="297"/>
                    </a:lnTo>
                    <a:lnTo>
                      <a:pt x="632" y="297"/>
                    </a:lnTo>
                    <a:lnTo>
                      <a:pt x="632" y="417"/>
                    </a:lnTo>
                    <a:lnTo>
                      <a:pt x="519" y="380"/>
                    </a:lnTo>
                    <a:lnTo>
                      <a:pt x="473" y="352"/>
                    </a:lnTo>
                    <a:lnTo>
                      <a:pt x="0" y="352"/>
                    </a:lnTo>
                    <a:lnTo>
                      <a:pt x="0"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54" name="Freeform 86"/>
              <p:cNvSpPr>
                <a:spLocks/>
              </p:cNvSpPr>
              <p:nvPr/>
            </p:nvSpPr>
            <p:spPr bwMode="auto">
              <a:xfrm>
                <a:off x="2736" y="1700"/>
                <a:ext cx="577" cy="327"/>
              </a:xfrm>
              <a:custGeom>
                <a:avLst/>
                <a:gdLst/>
                <a:ahLst/>
                <a:cxnLst>
                  <a:cxn ang="0">
                    <a:pos x="0" y="0"/>
                  </a:cxn>
                  <a:cxn ang="0">
                    <a:pos x="490" y="0"/>
                  </a:cxn>
                  <a:cxn ang="0">
                    <a:pos x="506" y="36"/>
                  </a:cxn>
                  <a:cxn ang="0">
                    <a:pos x="503" y="81"/>
                  </a:cxn>
                  <a:cxn ang="0">
                    <a:pos x="551" y="126"/>
                  </a:cxn>
                  <a:cxn ang="0">
                    <a:pos x="576" y="180"/>
                  </a:cxn>
                  <a:cxn ang="0">
                    <a:pos x="506" y="231"/>
                  </a:cxn>
                  <a:cxn ang="0">
                    <a:pos x="519" y="265"/>
                  </a:cxn>
                  <a:cxn ang="0">
                    <a:pos x="461" y="326"/>
                  </a:cxn>
                  <a:cxn ang="0">
                    <a:pos x="68" y="326"/>
                  </a:cxn>
                  <a:cxn ang="0">
                    <a:pos x="0" y="118"/>
                  </a:cxn>
                  <a:cxn ang="0">
                    <a:pos x="0" y="0"/>
                  </a:cxn>
                </a:cxnLst>
                <a:rect l="0" t="0" r="r" b="b"/>
                <a:pathLst>
                  <a:path w="577" h="327">
                    <a:moveTo>
                      <a:pt x="0" y="0"/>
                    </a:moveTo>
                    <a:lnTo>
                      <a:pt x="490" y="0"/>
                    </a:lnTo>
                    <a:lnTo>
                      <a:pt x="506" y="36"/>
                    </a:lnTo>
                    <a:lnTo>
                      <a:pt x="503" y="81"/>
                    </a:lnTo>
                    <a:lnTo>
                      <a:pt x="551" y="126"/>
                    </a:lnTo>
                    <a:lnTo>
                      <a:pt x="576" y="180"/>
                    </a:lnTo>
                    <a:lnTo>
                      <a:pt x="506" y="231"/>
                    </a:lnTo>
                    <a:lnTo>
                      <a:pt x="519" y="265"/>
                    </a:lnTo>
                    <a:lnTo>
                      <a:pt x="461" y="326"/>
                    </a:lnTo>
                    <a:lnTo>
                      <a:pt x="68" y="326"/>
                    </a:lnTo>
                    <a:lnTo>
                      <a:pt x="0" y="118"/>
                    </a:lnTo>
                    <a:lnTo>
                      <a:pt x="0"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55" name="Freeform 87"/>
              <p:cNvSpPr>
                <a:spLocks/>
              </p:cNvSpPr>
              <p:nvPr/>
            </p:nvSpPr>
            <p:spPr bwMode="auto">
              <a:xfrm>
                <a:off x="3084" y="1296"/>
                <a:ext cx="516" cy="529"/>
              </a:xfrm>
              <a:custGeom>
                <a:avLst/>
                <a:gdLst/>
                <a:ahLst/>
                <a:cxnLst>
                  <a:cxn ang="0">
                    <a:pos x="31" y="39"/>
                  </a:cxn>
                  <a:cxn ang="0">
                    <a:pos x="162" y="0"/>
                  </a:cxn>
                  <a:cxn ang="0">
                    <a:pos x="189" y="49"/>
                  </a:cxn>
                  <a:cxn ang="0">
                    <a:pos x="366" y="137"/>
                  </a:cxn>
                  <a:cxn ang="0">
                    <a:pos x="407" y="187"/>
                  </a:cxn>
                  <a:cxn ang="0">
                    <a:pos x="420" y="236"/>
                  </a:cxn>
                  <a:cxn ang="0">
                    <a:pos x="488" y="224"/>
                  </a:cxn>
                  <a:cxn ang="0">
                    <a:pos x="515" y="246"/>
                  </a:cxn>
                  <a:cxn ang="0">
                    <a:pos x="457" y="330"/>
                  </a:cxn>
                  <a:cxn ang="0">
                    <a:pos x="428" y="528"/>
                  </a:cxn>
                  <a:cxn ang="0">
                    <a:pos x="199" y="528"/>
                  </a:cxn>
                  <a:cxn ang="0">
                    <a:pos x="155" y="491"/>
                  </a:cxn>
                  <a:cxn ang="0">
                    <a:pos x="157" y="443"/>
                  </a:cxn>
                  <a:cxn ang="0">
                    <a:pos x="139" y="400"/>
                  </a:cxn>
                  <a:cxn ang="0">
                    <a:pos x="134" y="357"/>
                  </a:cxn>
                  <a:cxn ang="0">
                    <a:pos x="0" y="260"/>
                  </a:cxn>
                  <a:cxn ang="0">
                    <a:pos x="0" y="161"/>
                  </a:cxn>
                  <a:cxn ang="0">
                    <a:pos x="31" y="39"/>
                  </a:cxn>
                </a:cxnLst>
                <a:rect l="0" t="0" r="r" b="b"/>
                <a:pathLst>
                  <a:path w="516" h="529">
                    <a:moveTo>
                      <a:pt x="31" y="39"/>
                    </a:moveTo>
                    <a:lnTo>
                      <a:pt x="162" y="0"/>
                    </a:lnTo>
                    <a:lnTo>
                      <a:pt x="189" y="49"/>
                    </a:lnTo>
                    <a:lnTo>
                      <a:pt x="366" y="137"/>
                    </a:lnTo>
                    <a:lnTo>
                      <a:pt x="407" y="187"/>
                    </a:lnTo>
                    <a:lnTo>
                      <a:pt x="420" y="236"/>
                    </a:lnTo>
                    <a:lnTo>
                      <a:pt x="488" y="224"/>
                    </a:lnTo>
                    <a:lnTo>
                      <a:pt x="515" y="246"/>
                    </a:lnTo>
                    <a:lnTo>
                      <a:pt x="457" y="330"/>
                    </a:lnTo>
                    <a:lnTo>
                      <a:pt x="428" y="528"/>
                    </a:lnTo>
                    <a:lnTo>
                      <a:pt x="199" y="528"/>
                    </a:lnTo>
                    <a:lnTo>
                      <a:pt x="155" y="491"/>
                    </a:lnTo>
                    <a:lnTo>
                      <a:pt x="157" y="443"/>
                    </a:lnTo>
                    <a:lnTo>
                      <a:pt x="139" y="400"/>
                    </a:lnTo>
                    <a:lnTo>
                      <a:pt x="134" y="357"/>
                    </a:lnTo>
                    <a:lnTo>
                      <a:pt x="0" y="260"/>
                    </a:lnTo>
                    <a:lnTo>
                      <a:pt x="0" y="161"/>
                    </a:lnTo>
                    <a:lnTo>
                      <a:pt x="31" y="39"/>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56" name="Freeform 88"/>
              <p:cNvSpPr>
                <a:spLocks/>
              </p:cNvSpPr>
              <p:nvPr/>
            </p:nvSpPr>
            <p:spPr bwMode="auto">
              <a:xfrm>
                <a:off x="3271" y="1243"/>
                <a:ext cx="595" cy="288"/>
              </a:xfrm>
              <a:custGeom>
                <a:avLst/>
                <a:gdLst/>
                <a:ahLst/>
                <a:cxnLst>
                  <a:cxn ang="0">
                    <a:pos x="0" y="98"/>
                  </a:cxn>
                  <a:cxn ang="0">
                    <a:pos x="184" y="196"/>
                  </a:cxn>
                  <a:cxn ang="0">
                    <a:pos x="220" y="243"/>
                  </a:cxn>
                  <a:cxn ang="0">
                    <a:pos x="233" y="287"/>
                  </a:cxn>
                  <a:cxn ang="0">
                    <a:pos x="335" y="186"/>
                  </a:cxn>
                  <a:cxn ang="0">
                    <a:pos x="594" y="146"/>
                  </a:cxn>
                  <a:cxn ang="0">
                    <a:pos x="479" y="74"/>
                  </a:cxn>
                  <a:cxn ang="0">
                    <a:pos x="327" y="141"/>
                  </a:cxn>
                  <a:cxn ang="0">
                    <a:pos x="182" y="82"/>
                  </a:cxn>
                  <a:cxn ang="0">
                    <a:pos x="267" y="11"/>
                  </a:cxn>
                  <a:cxn ang="0">
                    <a:pos x="192" y="0"/>
                  </a:cxn>
                  <a:cxn ang="0">
                    <a:pos x="0" y="98"/>
                  </a:cxn>
                </a:cxnLst>
                <a:rect l="0" t="0" r="r" b="b"/>
                <a:pathLst>
                  <a:path w="595" h="288">
                    <a:moveTo>
                      <a:pt x="0" y="98"/>
                    </a:moveTo>
                    <a:lnTo>
                      <a:pt x="184" y="196"/>
                    </a:lnTo>
                    <a:lnTo>
                      <a:pt x="220" y="243"/>
                    </a:lnTo>
                    <a:lnTo>
                      <a:pt x="233" y="287"/>
                    </a:lnTo>
                    <a:lnTo>
                      <a:pt x="335" y="186"/>
                    </a:lnTo>
                    <a:lnTo>
                      <a:pt x="594" y="146"/>
                    </a:lnTo>
                    <a:lnTo>
                      <a:pt x="479" y="74"/>
                    </a:lnTo>
                    <a:lnTo>
                      <a:pt x="327" y="141"/>
                    </a:lnTo>
                    <a:lnTo>
                      <a:pt x="182" y="82"/>
                    </a:lnTo>
                    <a:lnTo>
                      <a:pt x="267" y="11"/>
                    </a:lnTo>
                    <a:lnTo>
                      <a:pt x="192" y="0"/>
                    </a:lnTo>
                    <a:lnTo>
                      <a:pt x="0" y="98"/>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57" name="Freeform 89"/>
              <p:cNvSpPr>
                <a:spLocks/>
              </p:cNvSpPr>
              <p:nvPr/>
            </p:nvSpPr>
            <p:spPr bwMode="auto">
              <a:xfrm>
                <a:off x="3612" y="1460"/>
                <a:ext cx="387" cy="449"/>
              </a:xfrm>
              <a:custGeom>
                <a:avLst/>
                <a:gdLst/>
                <a:ahLst/>
                <a:cxnLst>
                  <a:cxn ang="0">
                    <a:pos x="183" y="0"/>
                  </a:cxn>
                  <a:cxn ang="0">
                    <a:pos x="307" y="36"/>
                  </a:cxn>
                  <a:cxn ang="0">
                    <a:pos x="333" y="124"/>
                  </a:cxn>
                  <a:cxn ang="0">
                    <a:pos x="261" y="198"/>
                  </a:cxn>
                  <a:cxn ang="0">
                    <a:pos x="279" y="231"/>
                  </a:cxn>
                  <a:cxn ang="0">
                    <a:pos x="349" y="193"/>
                  </a:cxn>
                  <a:cxn ang="0">
                    <a:pos x="378" y="201"/>
                  </a:cxn>
                  <a:cxn ang="0">
                    <a:pos x="386" y="321"/>
                  </a:cxn>
                  <a:cxn ang="0">
                    <a:pos x="309" y="423"/>
                  </a:cxn>
                  <a:cxn ang="0">
                    <a:pos x="309" y="448"/>
                  </a:cxn>
                  <a:cxn ang="0">
                    <a:pos x="0" y="448"/>
                  </a:cxn>
                  <a:cxn ang="0">
                    <a:pos x="44" y="321"/>
                  </a:cxn>
                  <a:cxn ang="0">
                    <a:pos x="21" y="223"/>
                  </a:cxn>
                  <a:cxn ang="0">
                    <a:pos x="61" y="119"/>
                  </a:cxn>
                  <a:cxn ang="0">
                    <a:pos x="183" y="0"/>
                  </a:cxn>
                </a:cxnLst>
                <a:rect l="0" t="0" r="r" b="b"/>
                <a:pathLst>
                  <a:path w="387" h="449">
                    <a:moveTo>
                      <a:pt x="183" y="0"/>
                    </a:moveTo>
                    <a:lnTo>
                      <a:pt x="307" y="36"/>
                    </a:lnTo>
                    <a:lnTo>
                      <a:pt x="333" y="124"/>
                    </a:lnTo>
                    <a:lnTo>
                      <a:pt x="261" y="198"/>
                    </a:lnTo>
                    <a:lnTo>
                      <a:pt x="279" y="231"/>
                    </a:lnTo>
                    <a:lnTo>
                      <a:pt x="349" y="193"/>
                    </a:lnTo>
                    <a:lnTo>
                      <a:pt x="378" y="201"/>
                    </a:lnTo>
                    <a:lnTo>
                      <a:pt x="386" y="321"/>
                    </a:lnTo>
                    <a:lnTo>
                      <a:pt x="309" y="423"/>
                    </a:lnTo>
                    <a:lnTo>
                      <a:pt x="309" y="448"/>
                    </a:lnTo>
                    <a:lnTo>
                      <a:pt x="0" y="448"/>
                    </a:lnTo>
                    <a:lnTo>
                      <a:pt x="44" y="321"/>
                    </a:lnTo>
                    <a:lnTo>
                      <a:pt x="21" y="223"/>
                    </a:lnTo>
                    <a:lnTo>
                      <a:pt x="61" y="119"/>
                    </a:lnTo>
                    <a:lnTo>
                      <a:pt x="183"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58" name="Freeform 90"/>
              <p:cNvSpPr>
                <a:spLocks/>
              </p:cNvSpPr>
              <p:nvPr/>
            </p:nvSpPr>
            <p:spPr bwMode="auto">
              <a:xfrm>
                <a:off x="3197" y="1824"/>
                <a:ext cx="353" cy="599"/>
              </a:xfrm>
              <a:custGeom>
                <a:avLst/>
                <a:gdLst/>
                <a:ahLst/>
                <a:cxnLst>
                  <a:cxn ang="0">
                    <a:pos x="89" y="0"/>
                  </a:cxn>
                  <a:cxn ang="0">
                    <a:pos x="320" y="0"/>
                  </a:cxn>
                  <a:cxn ang="0">
                    <a:pos x="349" y="89"/>
                  </a:cxn>
                  <a:cxn ang="0">
                    <a:pos x="349" y="396"/>
                  </a:cxn>
                  <a:cxn ang="0">
                    <a:pos x="352" y="423"/>
                  </a:cxn>
                  <a:cxn ang="0">
                    <a:pos x="307" y="476"/>
                  </a:cxn>
                  <a:cxn ang="0">
                    <a:pos x="296" y="538"/>
                  </a:cxn>
                  <a:cxn ang="0">
                    <a:pos x="211" y="598"/>
                  </a:cxn>
                  <a:cxn ang="0">
                    <a:pos x="172" y="584"/>
                  </a:cxn>
                  <a:cxn ang="0">
                    <a:pos x="84" y="457"/>
                  </a:cxn>
                  <a:cxn ang="0">
                    <a:pos x="109" y="418"/>
                  </a:cxn>
                  <a:cxn ang="0">
                    <a:pos x="73" y="393"/>
                  </a:cxn>
                  <a:cxn ang="0">
                    <a:pos x="0" y="274"/>
                  </a:cxn>
                  <a:cxn ang="0">
                    <a:pos x="5" y="199"/>
                  </a:cxn>
                  <a:cxn ang="0">
                    <a:pos x="57" y="139"/>
                  </a:cxn>
                  <a:cxn ang="0">
                    <a:pos x="44" y="104"/>
                  </a:cxn>
                  <a:cxn ang="0">
                    <a:pos x="111" y="56"/>
                  </a:cxn>
                  <a:cxn ang="0">
                    <a:pos x="89" y="0"/>
                  </a:cxn>
                </a:cxnLst>
                <a:rect l="0" t="0" r="r" b="b"/>
                <a:pathLst>
                  <a:path w="353" h="599">
                    <a:moveTo>
                      <a:pt x="89" y="0"/>
                    </a:moveTo>
                    <a:lnTo>
                      <a:pt x="320" y="0"/>
                    </a:lnTo>
                    <a:lnTo>
                      <a:pt x="349" y="89"/>
                    </a:lnTo>
                    <a:lnTo>
                      <a:pt x="349" y="396"/>
                    </a:lnTo>
                    <a:lnTo>
                      <a:pt x="352" y="423"/>
                    </a:lnTo>
                    <a:lnTo>
                      <a:pt x="307" y="476"/>
                    </a:lnTo>
                    <a:lnTo>
                      <a:pt x="296" y="538"/>
                    </a:lnTo>
                    <a:lnTo>
                      <a:pt x="211" y="598"/>
                    </a:lnTo>
                    <a:lnTo>
                      <a:pt x="172" y="584"/>
                    </a:lnTo>
                    <a:lnTo>
                      <a:pt x="84" y="457"/>
                    </a:lnTo>
                    <a:lnTo>
                      <a:pt x="109" y="418"/>
                    </a:lnTo>
                    <a:lnTo>
                      <a:pt x="73" y="393"/>
                    </a:lnTo>
                    <a:lnTo>
                      <a:pt x="0" y="274"/>
                    </a:lnTo>
                    <a:lnTo>
                      <a:pt x="5" y="199"/>
                    </a:lnTo>
                    <a:lnTo>
                      <a:pt x="57" y="139"/>
                    </a:lnTo>
                    <a:lnTo>
                      <a:pt x="44" y="104"/>
                    </a:lnTo>
                    <a:lnTo>
                      <a:pt x="111" y="56"/>
                    </a:lnTo>
                    <a:lnTo>
                      <a:pt x="89"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59" name="Freeform 91"/>
              <p:cNvSpPr>
                <a:spLocks/>
              </p:cNvSpPr>
              <p:nvPr/>
            </p:nvSpPr>
            <p:spPr bwMode="auto">
              <a:xfrm>
                <a:off x="2805" y="2026"/>
                <a:ext cx="604" cy="522"/>
              </a:xfrm>
              <a:custGeom>
                <a:avLst/>
                <a:gdLst/>
                <a:ahLst/>
                <a:cxnLst>
                  <a:cxn ang="0">
                    <a:pos x="0" y="0"/>
                  </a:cxn>
                  <a:cxn ang="0">
                    <a:pos x="397" y="0"/>
                  </a:cxn>
                  <a:cxn ang="0">
                    <a:pos x="391" y="69"/>
                  </a:cxn>
                  <a:cxn ang="0">
                    <a:pos x="465" y="194"/>
                  </a:cxn>
                  <a:cxn ang="0">
                    <a:pos x="500" y="216"/>
                  </a:cxn>
                  <a:cxn ang="0">
                    <a:pos x="478" y="253"/>
                  </a:cxn>
                  <a:cxn ang="0">
                    <a:pos x="563" y="383"/>
                  </a:cxn>
                  <a:cxn ang="0">
                    <a:pos x="603" y="396"/>
                  </a:cxn>
                  <a:cxn ang="0">
                    <a:pos x="550" y="521"/>
                  </a:cxn>
                  <a:cxn ang="0">
                    <a:pos x="498" y="521"/>
                  </a:cxn>
                  <a:cxn ang="0">
                    <a:pos x="513" y="467"/>
                  </a:cxn>
                  <a:cxn ang="0">
                    <a:pos x="114" y="467"/>
                  </a:cxn>
                  <a:cxn ang="0">
                    <a:pos x="94" y="409"/>
                  </a:cxn>
                  <a:cxn ang="0">
                    <a:pos x="94" y="165"/>
                  </a:cxn>
                  <a:cxn ang="0">
                    <a:pos x="52" y="125"/>
                  </a:cxn>
                  <a:cxn ang="0">
                    <a:pos x="78" y="97"/>
                  </a:cxn>
                  <a:cxn ang="0">
                    <a:pos x="0" y="0"/>
                  </a:cxn>
                </a:cxnLst>
                <a:rect l="0" t="0" r="r" b="b"/>
                <a:pathLst>
                  <a:path w="604" h="522">
                    <a:moveTo>
                      <a:pt x="0" y="0"/>
                    </a:moveTo>
                    <a:lnTo>
                      <a:pt x="397" y="0"/>
                    </a:lnTo>
                    <a:lnTo>
                      <a:pt x="391" y="69"/>
                    </a:lnTo>
                    <a:lnTo>
                      <a:pt x="465" y="194"/>
                    </a:lnTo>
                    <a:lnTo>
                      <a:pt x="500" y="216"/>
                    </a:lnTo>
                    <a:lnTo>
                      <a:pt x="478" y="253"/>
                    </a:lnTo>
                    <a:lnTo>
                      <a:pt x="563" y="383"/>
                    </a:lnTo>
                    <a:lnTo>
                      <a:pt x="603" y="396"/>
                    </a:lnTo>
                    <a:lnTo>
                      <a:pt x="550" y="521"/>
                    </a:lnTo>
                    <a:lnTo>
                      <a:pt x="498" y="521"/>
                    </a:lnTo>
                    <a:lnTo>
                      <a:pt x="513" y="467"/>
                    </a:lnTo>
                    <a:lnTo>
                      <a:pt x="114" y="467"/>
                    </a:lnTo>
                    <a:lnTo>
                      <a:pt x="94" y="409"/>
                    </a:lnTo>
                    <a:lnTo>
                      <a:pt x="94" y="165"/>
                    </a:lnTo>
                    <a:lnTo>
                      <a:pt x="52" y="125"/>
                    </a:lnTo>
                    <a:lnTo>
                      <a:pt x="78" y="97"/>
                    </a:lnTo>
                    <a:lnTo>
                      <a:pt x="0"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60" name="Freeform 92"/>
              <p:cNvSpPr>
                <a:spLocks/>
              </p:cNvSpPr>
              <p:nvPr/>
            </p:nvSpPr>
            <p:spPr bwMode="auto">
              <a:xfrm>
                <a:off x="3494" y="1905"/>
                <a:ext cx="284" cy="464"/>
              </a:xfrm>
              <a:custGeom>
                <a:avLst/>
                <a:gdLst/>
                <a:ahLst/>
                <a:cxnLst>
                  <a:cxn ang="0">
                    <a:pos x="52" y="0"/>
                  </a:cxn>
                  <a:cxn ang="0">
                    <a:pos x="75" y="15"/>
                  </a:cxn>
                  <a:cxn ang="0">
                    <a:pos x="115" y="2"/>
                  </a:cxn>
                  <a:cxn ang="0">
                    <a:pos x="283" y="2"/>
                  </a:cxn>
                  <a:cxn ang="0">
                    <a:pos x="283" y="278"/>
                  </a:cxn>
                  <a:cxn ang="0">
                    <a:pos x="179" y="421"/>
                  </a:cxn>
                  <a:cxn ang="0">
                    <a:pos x="0" y="463"/>
                  </a:cxn>
                  <a:cxn ang="0">
                    <a:pos x="13" y="394"/>
                  </a:cxn>
                  <a:cxn ang="0">
                    <a:pos x="52" y="344"/>
                  </a:cxn>
                  <a:cxn ang="0">
                    <a:pos x="52" y="0"/>
                  </a:cxn>
                </a:cxnLst>
                <a:rect l="0" t="0" r="r" b="b"/>
                <a:pathLst>
                  <a:path w="284" h="464">
                    <a:moveTo>
                      <a:pt x="52" y="0"/>
                    </a:moveTo>
                    <a:lnTo>
                      <a:pt x="75" y="15"/>
                    </a:lnTo>
                    <a:lnTo>
                      <a:pt x="115" y="2"/>
                    </a:lnTo>
                    <a:lnTo>
                      <a:pt x="283" y="2"/>
                    </a:lnTo>
                    <a:lnTo>
                      <a:pt x="283" y="278"/>
                    </a:lnTo>
                    <a:lnTo>
                      <a:pt x="179" y="421"/>
                    </a:lnTo>
                    <a:lnTo>
                      <a:pt x="0" y="463"/>
                    </a:lnTo>
                    <a:lnTo>
                      <a:pt x="13" y="394"/>
                    </a:lnTo>
                    <a:lnTo>
                      <a:pt x="52" y="344"/>
                    </a:lnTo>
                    <a:lnTo>
                      <a:pt x="52"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61" name="Freeform 93"/>
              <p:cNvSpPr>
                <a:spLocks/>
              </p:cNvSpPr>
              <p:nvPr/>
            </p:nvSpPr>
            <p:spPr bwMode="auto">
              <a:xfrm>
                <a:off x="3778" y="1879"/>
                <a:ext cx="393" cy="398"/>
              </a:xfrm>
              <a:custGeom>
                <a:avLst/>
                <a:gdLst/>
                <a:ahLst/>
                <a:cxnLst>
                  <a:cxn ang="0">
                    <a:pos x="0" y="27"/>
                  </a:cxn>
                  <a:cxn ang="0">
                    <a:pos x="146" y="27"/>
                  </a:cxn>
                  <a:cxn ang="0">
                    <a:pos x="201" y="53"/>
                  </a:cxn>
                  <a:cxn ang="0">
                    <a:pos x="284" y="53"/>
                  </a:cxn>
                  <a:cxn ang="0">
                    <a:pos x="392" y="0"/>
                  </a:cxn>
                  <a:cxn ang="0">
                    <a:pos x="392" y="173"/>
                  </a:cxn>
                  <a:cxn ang="0">
                    <a:pos x="376" y="181"/>
                  </a:cxn>
                  <a:cxn ang="0">
                    <a:pos x="323" y="285"/>
                  </a:cxn>
                  <a:cxn ang="0">
                    <a:pos x="294" y="285"/>
                  </a:cxn>
                  <a:cxn ang="0">
                    <a:pos x="199" y="397"/>
                  </a:cxn>
                  <a:cxn ang="0">
                    <a:pos x="167" y="368"/>
                  </a:cxn>
                  <a:cxn ang="0">
                    <a:pos x="119" y="381"/>
                  </a:cxn>
                  <a:cxn ang="0">
                    <a:pos x="0" y="282"/>
                  </a:cxn>
                  <a:cxn ang="0">
                    <a:pos x="0" y="27"/>
                  </a:cxn>
                </a:cxnLst>
                <a:rect l="0" t="0" r="r" b="b"/>
                <a:pathLst>
                  <a:path w="393" h="398">
                    <a:moveTo>
                      <a:pt x="0" y="27"/>
                    </a:moveTo>
                    <a:lnTo>
                      <a:pt x="146" y="27"/>
                    </a:lnTo>
                    <a:lnTo>
                      <a:pt x="201" y="53"/>
                    </a:lnTo>
                    <a:lnTo>
                      <a:pt x="284" y="53"/>
                    </a:lnTo>
                    <a:lnTo>
                      <a:pt x="392" y="0"/>
                    </a:lnTo>
                    <a:lnTo>
                      <a:pt x="392" y="173"/>
                    </a:lnTo>
                    <a:lnTo>
                      <a:pt x="376" y="181"/>
                    </a:lnTo>
                    <a:lnTo>
                      <a:pt x="323" y="285"/>
                    </a:lnTo>
                    <a:lnTo>
                      <a:pt x="294" y="285"/>
                    </a:lnTo>
                    <a:lnTo>
                      <a:pt x="199" y="397"/>
                    </a:lnTo>
                    <a:lnTo>
                      <a:pt x="167" y="368"/>
                    </a:lnTo>
                    <a:lnTo>
                      <a:pt x="119" y="381"/>
                    </a:lnTo>
                    <a:lnTo>
                      <a:pt x="0" y="282"/>
                    </a:lnTo>
                    <a:lnTo>
                      <a:pt x="0" y="27"/>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62" name="Freeform 94"/>
              <p:cNvSpPr>
                <a:spLocks/>
              </p:cNvSpPr>
              <p:nvPr/>
            </p:nvSpPr>
            <p:spPr bwMode="auto">
              <a:xfrm>
                <a:off x="1056" y="1056"/>
                <a:ext cx="1049" cy="541"/>
              </a:xfrm>
              <a:custGeom>
                <a:avLst/>
                <a:gdLst/>
                <a:ahLst/>
                <a:cxnLst>
                  <a:cxn ang="0">
                    <a:pos x="2" y="0"/>
                  </a:cxn>
                  <a:cxn ang="0">
                    <a:pos x="1048" y="0"/>
                  </a:cxn>
                  <a:cxn ang="0">
                    <a:pos x="1048" y="467"/>
                  </a:cxn>
                  <a:cxn ang="0">
                    <a:pos x="430" y="467"/>
                  </a:cxn>
                  <a:cxn ang="0">
                    <a:pos x="430" y="496"/>
                  </a:cxn>
                  <a:cxn ang="0">
                    <a:pos x="282" y="540"/>
                  </a:cxn>
                  <a:cxn ang="0">
                    <a:pos x="194" y="389"/>
                  </a:cxn>
                  <a:cxn ang="0">
                    <a:pos x="141" y="410"/>
                  </a:cxn>
                  <a:cxn ang="0">
                    <a:pos x="128" y="381"/>
                  </a:cxn>
                  <a:cxn ang="0">
                    <a:pos x="160" y="301"/>
                  </a:cxn>
                  <a:cxn ang="0">
                    <a:pos x="0" y="136"/>
                  </a:cxn>
                  <a:cxn ang="0">
                    <a:pos x="2" y="0"/>
                  </a:cxn>
                </a:cxnLst>
                <a:rect l="0" t="0" r="r" b="b"/>
                <a:pathLst>
                  <a:path w="1049" h="541">
                    <a:moveTo>
                      <a:pt x="2" y="0"/>
                    </a:moveTo>
                    <a:lnTo>
                      <a:pt x="1048" y="0"/>
                    </a:lnTo>
                    <a:lnTo>
                      <a:pt x="1048" y="467"/>
                    </a:lnTo>
                    <a:lnTo>
                      <a:pt x="430" y="467"/>
                    </a:lnTo>
                    <a:lnTo>
                      <a:pt x="430" y="496"/>
                    </a:lnTo>
                    <a:lnTo>
                      <a:pt x="282" y="540"/>
                    </a:lnTo>
                    <a:lnTo>
                      <a:pt x="194" y="389"/>
                    </a:lnTo>
                    <a:lnTo>
                      <a:pt x="141" y="410"/>
                    </a:lnTo>
                    <a:lnTo>
                      <a:pt x="128" y="381"/>
                    </a:lnTo>
                    <a:lnTo>
                      <a:pt x="160" y="301"/>
                    </a:lnTo>
                    <a:lnTo>
                      <a:pt x="0" y="136"/>
                    </a:lnTo>
                    <a:lnTo>
                      <a:pt x="2"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63" name="Freeform 95"/>
              <p:cNvSpPr>
                <a:spLocks/>
              </p:cNvSpPr>
              <p:nvPr/>
            </p:nvSpPr>
            <p:spPr bwMode="auto">
              <a:xfrm>
                <a:off x="1487" y="1527"/>
                <a:ext cx="618" cy="458"/>
              </a:xfrm>
              <a:custGeom>
                <a:avLst/>
                <a:gdLst/>
                <a:ahLst/>
                <a:cxnLst>
                  <a:cxn ang="0">
                    <a:pos x="0" y="0"/>
                  </a:cxn>
                  <a:cxn ang="0">
                    <a:pos x="617" y="0"/>
                  </a:cxn>
                  <a:cxn ang="0">
                    <a:pos x="617" y="457"/>
                  </a:cxn>
                  <a:cxn ang="0">
                    <a:pos x="0" y="457"/>
                  </a:cxn>
                  <a:cxn ang="0">
                    <a:pos x="0" y="0"/>
                  </a:cxn>
                </a:cxnLst>
                <a:rect l="0" t="0" r="r" b="b"/>
                <a:pathLst>
                  <a:path w="618" h="458">
                    <a:moveTo>
                      <a:pt x="0" y="0"/>
                    </a:moveTo>
                    <a:lnTo>
                      <a:pt x="617" y="0"/>
                    </a:lnTo>
                    <a:lnTo>
                      <a:pt x="617" y="457"/>
                    </a:lnTo>
                    <a:lnTo>
                      <a:pt x="0" y="457"/>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64" name="Freeform 96"/>
              <p:cNvSpPr>
                <a:spLocks/>
              </p:cNvSpPr>
              <p:nvPr/>
            </p:nvSpPr>
            <p:spPr bwMode="auto">
              <a:xfrm>
                <a:off x="2103" y="1757"/>
                <a:ext cx="764" cy="346"/>
              </a:xfrm>
              <a:custGeom>
                <a:avLst/>
                <a:gdLst/>
                <a:ahLst/>
                <a:cxnLst>
                  <a:cxn ang="0">
                    <a:pos x="0" y="0"/>
                  </a:cxn>
                  <a:cxn ang="0">
                    <a:pos x="475" y="0"/>
                  </a:cxn>
                  <a:cxn ang="0">
                    <a:pos x="525" y="26"/>
                  </a:cxn>
                  <a:cxn ang="0">
                    <a:pos x="634" y="61"/>
                  </a:cxn>
                  <a:cxn ang="0">
                    <a:pos x="705" y="276"/>
                  </a:cxn>
                  <a:cxn ang="0">
                    <a:pos x="763" y="345"/>
                  </a:cxn>
                  <a:cxn ang="0">
                    <a:pos x="164" y="345"/>
                  </a:cxn>
                  <a:cxn ang="0">
                    <a:pos x="164" y="225"/>
                  </a:cxn>
                  <a:cxn ang="0">
                    <a:pos x="0" y="225"/>
                  </a:cxn>
                  <a:cxn ang="0">
                    <a:pos x="0" y="0"/>
                  </a:cxn>
                </a:cxnLst>
                <a:rect l="0" t="0" r="r" b="b"/>
                <a:pathLst>
                  <a:path w="764" h="346">
                    <a:moveTo>
                      <a:pt x="0" y="0"/>
                    </a:moveTo>
                    <a:lnTo>
                      <a:pt x="475" y="0"/>
                    </a:lnTo>
                    <a:lnTo>
                      <a:pt x="525" y="26"/>
                    </a:lnTo>
                    <a:lnTo>
                      <a:pt x="634" y="61"/>
                    </a:lnTo>
                    <a:lnTo>
                      <a:pt x="705" y="276"/>
                    </a:lnTo>
                    <a:lnTo>
                      <a:pt x="763" y="345"/>
                    </a:lnTo>
                    <a:lnTo>
                      <a:pt x="164" y="345"/>
                    </a:lnTo>
                    <a:lnTo>
                      <a:pt x="164" y="225"/>
                    </a:lnTo>
                    <a:lnTo>
                      <a:pt x="0" y="225"/>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65" name="Freeform 97"/>
              <p:cNvSpPr>
                <a:spLocks/>
              </p:cNvSpPr>
              <p:nvPr/>
            </p:nvSpPr>
            <p:spPr bwMode="auto">
              <a:xfrm>
                <a:off x="1667" y="1984"/>
                <a:ext cx="596" cy="446"/>
              </a:xfrm>
              <a:custGeom>
                <a:avLst/>
                <a:gdLst/>
                <a:ahLst/>
                <a:cxnLst>
                  <a:cxn ang="0">
                    <a:pos x="0" y="0"/>
                  </a:cxn>
                  <a:cxn ang="0">
                    <a:pos x="595" y="0"/>
                  </a:cxn>
                  <a:cxn ang="0">
                    <a:pos x="595" y="445"/>
                  </a:cxn>
                  <a:cxn ang="0">
                    <a:pos x="0" y="445"/>
                  </a:cxn>
                  <a:cxn ang="0">
                    <a:pos x="0" y="0"/>
                  </a:cxn>
                </a:cxnLst>
                <a:rect l="0" t="0" r="r" b="b"/>
                <a:pathLst>
                  <a:path w="596" h="446">
                    <a:moveTo>
                      <a:pt x="0" y="0"/>
                    </a:moveTo>
                    <a:lnTo>
                      <a:pt x="595" y="0"/>
                    </a:lnTo>
                    <a:lnTo>
                      <a:pt x="595" y="445"/>
                    </a:lnTo>
                    <a:lnTo>
                      <a:pt x="0" y="445"/>
                    </a:lnTo>
                    <a:lnTo>
                      <a:pt x="0"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66" name="Freeform 98"/>
              <p:cNvSpPr>
                <a:spLocks/>
              </p:cNvSpPr>
              <p:nvPr/>
            </p:nvSpPr>
            <p:spPr bwMode="auto">
              <a:xfrm>
                <a:off x="3978" y="2057"/>
                <a:ext cx="468" cy="355"/>
              </a:xfrm>
              <a:custGeom>
                <a:avLst/>
                <a:gdLst/>
                <a:ahLst/>
                <a:cxnLst>
                  <a:cxn ang="0">
                    <a:pos x="192" y="0"/>
                  </a:cxn>
                  <a:cxn ang="0">
                    <a:pos x="179" y="0"/>
                  </a:cxn>
                  <a:cxn ang="0">
                    <a:pos x="124" y="106"/>
                  </a:cxn>
                  <a:cxn ang="0">
                    <a:pos x="93" y="106"/>
                  </a:cxn>
                  <a:cxn ang="0">
                    <a:pos x="0" y="215"/>
                  </a:cxn>
                  <a:cxn ang="0">
                    <a:pos x="40" y="330"/>
                  </a:cxn>
                  <a:cxn ang="0">
                    <a:pos x="184" y="354"/>
                  </a:cxn>
                  <a:cxn ang="0">
                    <a:pos x="223" y="325"/>
                  </a:cxn>
                  <a:cxn ang="0">
                    <a:pos x="264" y="242"/>
                  </a:cxn>
                  <a:cxn ang="0">
                    <a:pos x="275" y="234"/>
                  </a:cxn>
                  <a:cxn ang="0">
                    <a:pos x="467" y="165"/>
                  </a:cxn>
                  <a:cxn ang="0">
                    <a:pos x="453" y="134"/>
                  </a:cxn>
                  <a:cxn ang="0">
                    <a:pos x="380" y="109"/>
                  </a:cxn>
                  <a:cxn ang="0">
                    <a:pos x="272" y="165"/>
                  </a:cxn>
                  <a:cxn ang="0">
                    <a:pos x="272" y="67"/>
                  </a:cxn>
                  <a:cxn ang="0">
                    <a:pos x="192" y="67"/>
                  </a:cxn>
                  <a:cxn ang="0">
                    <a:pos x="192" y="0"/>
                  </a:cxn>
                </a:cxnLst>
                <a:rect l="0" t="0" r="r" b="b"/>
                <a:pathLst>
                  <a:path w="468" h="355">
                    <a:moveTo>
                      <a:pt x="192" y="0"/>
                    </a:moveTo>
                    <a:lnTo>
                      <a:pt x="179" y="0"/>
                    </a:lnTo>
                    <a:lnTo>
                      <a:pt x="124" y="106"/>
                    </a:lnTo>
                    <a:lnTo>
                      <a:pt x="93" y="106"/>
                    </a:lnTo>
                    <a:lnTo>
                      <a:pt x="0" y="215"/>
                    </a:lnTo>
                    <a:lnTo>
                      <a:pt x="40" y="330"/>
                    </a:lnTo>
                    <a:lnTo>
                      <a:pt x="184" y="354"/>
                    </a:lnTo>
                    <a:lnTo>
                      <a:pt x="223" y="325"/>
                    </a:lnTo>
                    <a:lnTo>
                      <a:pt x="264" y="242"/>
                    </a:lnTo>
                    <a:lnTo>
                      <a:pt x="275" y="234"/>
                    </a:lnTo>
                    <a:lnTo>
                      <a:pt x="467" y="165"/>
                    </a:lnTo>
                    <a:lnTo>
                      <a:pt x="453" y="134"/>
                    </a:lnTo>
                    <a:lnTo>
                      <a:pt x="380" y="109"/>
                    </a:lnTo>
                    <a:lnTo>
                      <a:pt x="272" y="165"/>
                    </a:lnTo>
                    <a:lnTo>
                      <a:pt x="272" y="67"/>
                    </a:lnTo>
                    <a:lnTo>
                      <a:pt x="192" y="67"/>
                    </a:lnTo>
                    <a:lnTo>
                      <a:pt x="192"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67" name="Freeform 99"/>
              <p:cNvSpPr>
                <a:spLocks/>
              </p:cNvSpPr>
              <p:nvPr/>
            </p:nvSpPr>
            <p:spPr bwMode="auto">
              <a:xfrm>
                <a:off x="3827" y="2222"/>
                <a:ext cx="748" cy="269"/>
              </a:xfrm>
              <a:custGeom>
                <a:avLst/>
                <a:gdLst/>
                <a:ahLst/>
                <a:cxnLst>
                  <a:cxn ang="0">
                    <a:pos x="0" y="266"/>
                  </a:cxn>
                  <a:cxn ang="0">
                    <a:pos x="23" y="241"/>
                  </a:cxn>
                  <a:cxn ang="0">
                    <a:pos x="191" y="164"/>
                  </a:cxn>
                  <a:cxn ang="0">
                    <a:pos x="336" y="187"/>
                  </a:cxn>
                  <a:cxn ang="0">
                    <a:pos x="376" y="158"/>
                  </a:cxn>
                  <a:cxn ang="0">
                    <a:pos x="421" y="69"/>
                  </a:cxn>
                  <a:cxn ang="0">
                    <a:pos x="618" y="0"/>
                  </a:cxn>
                  <a:cxn ang="0">
                    <a:pos x="652" y="119"/>
                  </a:cxn>
                  <a:cxn ang="0">
                    <a:pos x="747" y="143"/>
                  </a:cxn>
                  <a:cxn ang="0">
                    <a:pos x="699" y="199"/>
                  </a:cxn>
                  <a:cxn ang="0">
                    <a:pos x="731" y="268"/>
                  </a:cxn>
                  <a:cxn ang="0">
                    <a:pos x="0" y="266"/>
                  </a:cxn>
                </a:cxnLst>
                <a:rect l="0" t="0" r="r" b="b"/>
                <a:pathLst>
                  <a:path w="748" h="269">
                    <a:moveTo>
                      <a:pt x="0" y="266"/>
                    </a:moveTo>
                    <a:lnTo>
                      <a:pt x="23" y="241"/>
                    </a:lnTo>
                    <a:lnTo>
                      <a:pt x="191" y="164"/>
                    </a:lnTo>
                    <a:lnTo>
                      <a:pt x="336" y="187"/>
                    </a:lnTo>
                    <a:lnTo>
                      <a:pt x="376" y="158"/>
                    </a:lnTo>
                    <a:lnTo>
                      <a:pt x="421" y="69"/>
                    </a:lnTo>
                    <a:lnTo>
                      <a:pt x="618" y="0"/>
                    </a:lnTo>
                    <a:lnTo>
                      <a:pt x="652" y="119"/>
                    </a:lnTo>
                    <a:lnTo>
                      <a:pt x="747" y="143"/>
                    </a:lnTo>
                    <a:lnTo>
                      <a:pt x="699" y="199"/>
                    </a:lnTo>
                    <a:lnTo>
                      <a:pt x="731" y="268"/>
                    </a:lnTo>
                    <a:lnTo>
                      <a:pt x="0" y="266"/>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68" name="Freeform 100"/>
              <p:cNvSpPr>
                <a:spLocks/>
              </p:cNvSpPr>
              <p:nvPr/>
            </p:nvSpPr>
            <p:spPr bwMode="auto">
              <a:xfrm>
                <a:off x="3371" y="2165"/>
                <a:ext cx="646" cy="351"/>
              </a:xfrm>
              <a:custGeom>
                <a:avLst/>
                <a:gdLst/>
                <a:ahLst/>
                <a:cxnLst>
                  <a:cxn ang="0">
                    <a:pos x="0" y="350"/>
                  </a:cxn>
                  <a:cxn ang="0">
                    <a:pos x="36" y="257"/>
                  </a:cxn>
                  <a:cxn ang="0">
                    <a:pos x="122" y="201"/>
                  </a:cxn>
                  <a:cxn ang="0">
                    <a:pos x="299" y="164"/>
                  </a:cxn>
                  <a:cxn ang="0">
                    <a:pos x="405" y="23"/>
                  </a:cxn>
                  <a:cxn ang="0">
                    <a:pos x="405" y="0"/>
                  </a:cxn>
                  <a:cxn ang="0">
                    <a:pos x="525" y="96"/>
                  </a:cxn>
                  <a:cxn ang="0">
                    <a:pos x="574" y="80"/>
                  </a:cxn>
                  <a:cxn ang="0">
                    <a:pos x="602" y="109"/>
                  </a:cxn>
                  <a:cxn ang="0">
                    <a:pos x="645" y="222"/>
                  </a:cxn>
                  <a:cxn ang="0">
                    <a:pos x="479" y="300"/>
                  </a:cxn>
                  <a:cxn ang="0">
                    <a:pos x="455" y="326"/>
                  </a:cxn>
                  <a:cxn ang="0">
                    <a:pos x="135" y="326"/>
                  </a:cxn>
                  <a:cxn ang="0">
                    <a:pos x="135" y="350"/>
                  </a:cxn>
                  <a:cxn ang="0">
                    <a:pos x="0" y="350"/>
                  </a:cxn>
                </a:cxnLst>
                <a:rect l="0" t="0" r="r" b="b"/>
                <a:pathLst>
                  <a:path w="646" h="351">
                    <a:moveTo>
                      <a:pt x="0" y="350"/>
                    </a:moveTo>
                    <a:lnTo>
                      <a:pt x="36" y="257"/>
                    </a:lnTo>
                    <a:lnTo>
                      <a:pt x="122" y="201"/>
                    </a:lnTo>
                    <a:lnTo>
                      <a:pt x="299" y="164"/>
                    </a:lnTo>
                    <a:lnTo>
                      <a:pt x="405" y="23"/>
                    </a:lnTo>
                    <a:lnTo>
                      <a:pt x="405" y="0"/>
                    </a:lnTo>
                    <a:lnTo>
                      <a:pt x="525" y="96"/>
                    </a:lnTo>
                    <a:lnTo>
                      <a:pt x="574" y="80"/>
                    </a:lnTo>
                    <a:lnTo>
                      <a:pt x="602" y="109"/>
                    </a:lnTo>
                    <a:lnTo>
                      <a:pt x="645" y="222"/>
                    </a:lnTo>
                    <a:lnTo>
                      <a:pt x="479" y="300"/>
                    </a:lnTo>
                    <a:lnTo>
                      <a:pt x="455" y="326"/>
                    </a:lnTo>
                    <a:lnTo>
                      <a:pt x="135" y="326"/>
                    </a:lnTo>
                    <a:lnTo>
                      <a:pt x="135" y="350"/>
                    </a:lnTo>
                    <a:lnTo>
                      <a:pt x="0" y="35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69" name="Freeform 101"/>
              <p:cNvSpPr>
                <a:spLocks/>
              </p:cNvSpPr>
              <p:nvPr/>
            </p:nvSpPr>
            <p:spPr bwMode="auto">
              <a:xfrm>
                <a:off x="2919" y="2493"/>
                <a:ext cx="444" cy="398"/>
              </a:xfrm>
              <a:custGeom>
                <a:avLst/>
                <a:gdLst/>
                <a:ahLst/>
                <a:cxnLst>
                  <a:cxn ang="0">
                    <a:pos x="0" y="0"/>
                  </a:cxn>
                  <a:cxn ang="0">
                    <a:pos x="399" y="0"/>
                  </a:cxn>
                  <a:cxn ang="0">
                    <a:pos x="384" y="51"/>
                  </a:cxn>
                  <a:cxn ang="0">
                    <a:pos x="443" y="53"/>
                  </a:cxn>
                  <a:cxn ang="0">
                    <a:pos x="386" y="191"/>
                  </a:cxn>
                  <a:cxn ang="0">
                    <a:pos x="328" y="265"/>
                  </a:cxn>
                  <a:cxn ang="0">
                    <a:pos x="289" y="397"/>
                  </a:cxn>
                  <a:cxn ang="0">
                    <a:pos x="58" y="397"/>
                  </a:cxn>
                  <a:cxn ang="0">
                    <a:pos x="58" y="336"/>
                  </a:cxn>
                  <a:cxn ang="0">
                    <a:pos x="15" y="326"/>
                  </a:cxn>
                  <a:cxn ang="0">
                    <a:pos x="15" y="80"/>
                  </a:cxn>
                  <a:cxn ang="0">
                    <a:pos x="0" y="0"/>
                  </a:cxn>
                </a:cxnLst>
                <a:rect l="0" t="0" r="r" b="b"/>
                <a:pathLst>
                  <a:path w="444" h="398">
                    <a:moveTo>
                      <a:pt x="0" y="0"/>
                    </a:moveTo>
                    <a:lnTo>
                      <a:pt x="399" y="0"/>
                    </a:lnTo>
                    <a:lnTo>
                      <a:pt x="384" y="51"/>
                    </a:lnTo>
                    <a:lnTo>
                      <a:pt x="443" y="53"/>
                    </a:lnTo>
                    <a:lnTo>
                      <a:pt x="386" y="191"/>
                    </a:lnTo>
                    <a:lnTo>
                      <a:pt x="328" y="265"/>
                    </a:lnTo>
                    <a:lnTo>
                      <a:pt x="289" y="397"/>
                    </a:lnTo>
                    <a:lnTo>
                      <a:pt x="58" y="397"/>
                    </a:lnTo>
                    <a:lnTo>
                      <a:pt x="58" y="336"/>
                    </a:lnTo>
                    <a:lnTo>
                      <a:pt x="15" y="326"/>
                    </a:lnTo>
                    <a:lnTo>
                      <a:pt x="15" y="80"/>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70" name="Freeform 102"/>
              <p:cNvSpPr>
                <a:spLocks/>
              </p:cNvSpPr>
              <p:nvPr/>
            </p:nvSpPr>
            <p:spPr bwMode="auto">
              <a:xfrm>
                <a:off x="3308" y="2490"/>
                <a:ext cx="755" cy="193"/>
              </a:xfrm>
              <a:custGeom>
                <a:avLst/>
                <a:gdLst/>
                <a:ahLst/>
                <a:cxnLst>
                  <a:cxn ang="0">
                    <a:pos x="66" y="21"/>
                  </a:cxn>
                  <a:cxn ang="0">
                    <a:pos x="198" y="21"/>
                  </a:cxn>
                  <a:cxn ang="0">
                    <a:pos x="198" y="0"/>
                  </a:cxn>
                  <a:cxn ang="0">
                    <a:pos x="754" y="0"/>
                  </a:cxn>
                  <a:cxn ang="0">
                    <a:pos x="743" y="40"/>
                  </a:cxn>
                  <a:cxn ang="0">
                    <a:pos x="520" y="136"/>
                  </a:cxn>
                  <a:cxn ang="0">
                    <a:pos x="499" y="192"/>
                  </a:cxn>
                  <a:cxn ang="0">
                    <a:pos x="0" y="192"/>
                  </a:cxn>
                  <a:cxn ang="0">
                    <a:pos x="66" y="21"/>
                  </a:cxn>
                </a:cxnLst>
                <a:rect l="0" t="0" r="r" b="b"/>
                <a:pathLst>
                  <a:path w="755" h="193">
                    <a:moveTo>
                      <a:pt x="66" y="21"/>
                    </a:moveTo>
                    <a:lnTo>
                      <a:pt x="198" y="21"/>
                    </a:lnTo>
                    <a:lnTo>
                      <a:pt x="198" y="0"/>
                    </a:lnTo>
                    <a:lnTo>
                      <a:pt x="754" y="0"/>
                    </a:lnTo>
                    <a:lnTo>
                      <a:pt x="743" y="40"/>
                    </a:lnTo>
                    <a:lnTo>
                      <a:pt x="520" y="136"/>
                    </a:lnTo>
                    <a:lnTo>
                      <a:pt x="499" y="192"/>
                    </a:lnTo>
                    <a:lnTo>
                      <a:pt x="0" y="192"/>
                    </a:lnTo>
                    <a:lnTo>
                      <a:pt x="66" y="21"/>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71" name="Freeform 103"/>
              <p:cNvSpPr>
                <a:spLocks/>
              </p:cNvSpPr>
              <p:nvPr/>
            </p:nvSpPr>
            <p:spPr bwMode="auto">
              <a:xfrm>
                <a:off x="3807" y="2491"/>
                <a:ext cx="789" cy="307"/>
              </a:xfrm>
              <a:custGeom>
                <a:avLst/>
                <a:gdLst/>
                <a:ahLst/>
                <a:cxnLst>
                  <a:cxn ang="0">
                    <a:pos x="254" y="0"/>
                  </a:cxn>
                  <a:cxn ang="0">
                    <a:pos x="753" y="0"/>
                  </a:cxn>
                  <a:cxn ang="0">
                    <a:pos x="788" y="93"/>
                  </a:cxn>
                  <a:cxn ang="0">
                    <a:pos x="701" y="186"/>
                  </a:cxn>
                  <a:cxn ang="0">
                    <a:pos x="577" y="225"/>
                  </a:cxn>
                  <a:cxn ang="0">
                    <a:pos x="527" y="306"/>
                  </a:cxn>
                  <a:cxn ang="0">
                    <a:pos x="405" y="173"/>
                  </a:cxn>
                  <a:cxn ang="0">
                    <a:pos x="308" y="173"/>
                  </a:cxn>
                  <a:cxn ang="0">
                    <a:pos x="291" y="147"/>
                  </a:cxn>
                  <a:cxn ang="0">
                    <a:pos x="160" y="147"/>
                  </a:cxn>
                  <a:cxn ang="0">
                    <a:pos x="111" y="191"/>
                  </a:cxn>
                  <a:cxn ang="0">
                    <a:pos x="0" y="191"/>
                  </a:cxn>
                  <a:cxn ang="0">
                    <a:pos x="21" y="135"/>
                  </a:cxn>
                  <a:cxn ang="0">
                    <a:pos x="244" y="43"/>
                  </a:cxn>
                  <a:cxn ang="0">
                    <a:pos x="254" y="0"/>
                  </a:cxn>
                </a:cxnLst>
                <a:rect l="0" t="0" r="r" b="b"/>
                <a:pathLst>
                  <a:path w="789" h="307">
                    <a:moveTo>
                      <a:pt x="254" y="0"/>
                    </a:moveTo>
                    <a:lnTo>
                      <a:pt x="753" y="0"/>
                    </a:lnTo>
                    <a:lnTo>
                      <a:pt x="788" y="93"/>
                    </a:lnTo>
                    <a:lnTo>
                      <a:pt x="701" y="186"/>
                    </a:lnTo>
                    <a:lnTo>
                      <a:pt x="577" y="225"/>
                    </a:lnTo>
                    <a:lnTo>
                      <a:pt x="527" y="306"/>
                    </a:lnTo>
                    <a:lnTo>
                      <a:pt x="405" y="173"/>
                    </a:lnTo>
                    <a:lnTo>
                      <a:pt x="308" y="173"/>
                    </a:lnTo>
                    <a:lnTo>
                      <a:pt x="291" y="147"/>
                    </a:lnTo>
                    <a:lnTo>
                      <a:pt x="160" y="147"/>
                    </a:lnTo>
                    <a:lnTo>
                      <a:pt x="111" y="191"/>
                    </a:lnTo>
                    <a:lnTo>
                      <a:pt x="0" y="191"/>
                    </a:lnTo>
                    <a:lnTo>
                      <a:pt x="21" y="135"/>
                    </a:lnTo>
                    <a:lnTo>
                      <a:pt x="244" y="43"/>
                    </a:lnTo>
                    <a:lnTo>
                      <a:pt x="254"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72" name="Freeform 104"/>
              <p:cNvSpPr>
                <a:spLocks/>
              </p:cNvSpPr>
              <p:nvPr/>
            </p:nvSpPr>
            <p:spPr bwMode="auto">
              <a:xfrm>
                <a:off x="3905" y="2639"/>
                <a:ext cx="430" cy="371"/>
              </a:xfrm>
              <a:custGeom>
                <a:avLst/>
                <a:gdLst/>
                <a:ahLst/>
                <a:cxnLst>
                  <a:cxn ang="0">
                    <a:pos x="17" y="44"/>
                  </a:cxn>
                  <a:cxn ang="0">
                    <a:pos x="61" y="0"/>
                  </a:cxn>
                  <a:cxn ang="0">
                    <a:pos x="192" y="0"/>
                  </a:cxn>
                  <a:cxn ang="0">
                    <a:pos x="207" y="26"/>
                  </a:cxn>
                  <a:cxn ang="0">
                    <a:pos x="306" y="26"/>
                  </a:cxn>
                  <a:cxn ang="0">
                    <a:pos x="429" y="158"/>
                  </a:cxn>
                  <a:cxn ang="0">
                    <a:pos x="317" y="275"/>
                  </a:cxn>
                  <a:cxn ang="0">
                    <a:pos x="233" y="304"/>
                  </a:cxn>
                  <a:cxn ang="0">
                    <a:pos x="223" y="370"/>
                  </a:cxn>
                  <a:cxn ang="0">
                    <a:pos x="179" y="293"/>
                  </a:cxn>
                  <a:cxn ang="0">
                    <a:pos x="0" y="81"/>
                  </a:cxn>
                  <a:cxn ang="0">
                    <a:pos x="17" y="44"/>
                  </a:cxn>
                </a:cxnLst>
                <a:rect l="0" t="0" r="r" b="b"/>
                <a:pathLst>
                  <a:path w="430" h="371">
                    <a:moveTo>
                      <a:pt x="17" y="44"/>
                    </a:moveTo>
                    <a:lnTo>
                      <a:pt x="61" y="0"/>
                    </a:lnTo>
                    <a:lnTo>
                      <a:pt x="192" y="0"/>
                    </a:lnTo>
                    <a:lnTo>
                      <a:pt x="207" y="26"/>
                    </a:lnTo>
                    <a:lnTo>
                      <a:pt x="306" y="26"/>
                    </a:lnTo>
                    <a:lnTo>
                      <a:pt x="429" y="158"/>
                    </a:lnTo>
                    <a:lnTo>
                      <a:pt x="317" y="275"/>
                    </a:lnTo>
                    <a:lnTo>
                      <a:pt x="233" y="304"/>
                    </a:lnTo>
                    <a:lnTo>
                      <a:pt x="223" y="370"/>
                    </a:lnTo>
                    <a:lnTo>
                      <a:pt x="179" y="293"/>
                    </a:lnTo>
                    <a:lnTo>
                      <a:pt x="0" y="81"/>
                    </a:lnTo>
                    <a:lnTo>
                      <a:pt x="17" y="44"/>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73" name="Freeform 105"/>
              <p:cNvSpPr>
                <a:spLocks/>
              </p:cNvSpPr>
              <p:nvPr/>
            </p:nvSpPr>
            <p:spPr bwMode="auto">
              <a:xfrm>
                <a:off x="3716" y="2683"/>
                <a:ext cx="413" cy="465"/>
              </a:xfrm>
              <a:custGeom>
                <a:avLst/>
                <a:gdLst/>
                <a:ahLst/>
                <a:cxnLst>
                  <a:cxn ang="0">
                    <a:pos x="0" y="0"/>
                  </a:cxn>
                  <a:cxn ang="0">
                    <a:pos x="206" y="0"/>
                  </a:cxn>
                  <a:cxn ang="0">
                    <a:pos x="189" y="36"/>
                  </a:cxn>
                  <a:cxn ang="0">
                    <a:pos x="368" y="249"/>
                  </a:cxn>
                  <a:cxn ang="0">
                    <a:pos x="412" y="325"/>
                  </a:cxn>
                  <a:cxn ang="0">
                    <a:pos x="358" y="464"/>
                  </a:cxn>
                  <a:cxn ang="0">
                    <a:pos x="73" y="464"/>
                  </a:cxn>
                  <a:cxn ang="0">
                    <a:pos x="44" y="406"/>
                  </a:cxn>
                  <a:cxn ang="0">
                    <a:pos x="30" y="332"/>
                  </a:cxn>
                  <a:cxn ang="0">
                    <a:pos x="57" y="292"/>
                  </a:cxn>
                  <a:cxn ang="0">
                    <a:pos x="0" y="0"/>
                  </a:cxn>
                </a:cxnLst>
                <a:rect l="0" t="0" r="r" b="b"/>
                <a:pathLst>
                  <a:path w="413" h="465">
                    <a:moveTo>
                      <a:pt x="0" y="0"/>
                    </a:moveTo>
                    <a:lnTo>
                      <a:pt x="206" y="0"/>
                    </a:lnTo>
                    <a:lnTo>
                      <a:pt x="189" y="36"/>
                    </a:lnTo>
                    <a:lnTo>
                      <a:pt x="368" y="249"/>
                    </a:lnTo>
                    <a:lnTo>
                      <a:pt x="412" y="325"/>
                    </a:lnTo>
                    <a:lnTo>
                      <a:pt x="358" y="464"/>
                    </a:lnTo>
                    <a:lnTo>
                      <a:pt x="73" y="464"/>
                    </a:lnTo>
                    <a:lnTo>
                      <a:pt x="44" y="406"/>
                    </a:lnTo>
                    <a:lnTo>
                      <a:pt x="30" y="332"/>
                    </a:lnTo>
                    <a:lnTo>
                      <a:pt x="57" y="292"/>
                    </a:lnTo>
                    <a:lnTo>
                      <a:pt x="0"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74" name="Freeform 106"/>
              <p:cNvSpPr>
                <a:spLocks/>
              </p:cNvSpPr>
              <p:nvPr/>
            </p:nvSpPr>
            <p:spPr bwMode="auto">
              <a:xfrm>
                <a:off x="3440" y="2682"/>
                <a:ext cx="335" cy="487"/>
              </a:xfrm>
              <a:custGeom>
                <a:avLst/>
                <a:gdLst/>
                <a:ahLst/>
                <a:cxnLst>
                  <a:cxn ang="0">
                    <a:pos x="68" y="0"/>
                  </a:cxn>
                  <a:cxn ang="0">
                    <a:pos x="278" y="0"/>
                  </a:cxn>
                  <a:cxn ang="0">
                    <a:pos x="334" y="296"/>
                  </a:cxn>
                  <a:cxn ang="0">
                    <a:pos x="306" y="336"/>
                  </a:cxn>
                  <a:cxn ang="0">
                    <a:pos x="319" y="405"/>
                  </a:cxn>
                  <a:cxn ang="0">
                    <a:pos x="86" y="405"/>
                  </a:cxn>
                  <a:cxn ang="0">
                    <a:pos x="82" y="474"/>
                  </a:cxn>
                  <a:cxn ang="0">
                    <a:pos x="0" y="486"/>
                  </a:cxn>
                  <a:cxn ang="0">
                    <a:pos x="2" y="349"/>
                  </a:cxn>
                  <a:cxn ang="0">
                    <a:pos x="68" y="0"/>
                  </a:cxn>
                </a:cxnLst>
                <a:rect l="0" t="0" r="r" b="b"/>
                <a:pathLst>
                  <a:path w="335" h="487">
                    <a:moveTo>
                      <a:pt x="68" y="0"/>
                    </a:moveTo>
                    <a:lnTo>
                      <a:pt x="278" y="0"/>
                    </a:lnTo>
                    <a:lnTo>
                      <a:pt x="334" y="296"/>
                    </a:lnTo>
                    <a:lnTo>
                      <a:pt x="306" y="336"/>
                    </a:lnTo>
                    <a:lnTo>
                      <a:pt x="319" y="405"/>
                    </a:lnTo>
                    <a:lnTo>
                      <a:pt x="86" y="405"/>
                    </a:lnTo>
                    <a:lnTo>
                      <a:pt x="82" y="474"/>
                    </a:lnTo>
                    <a:lnTo>
                      <a:pt x="0" y="486"/>
                    </a:lnTo>
                    <a:lnTo>
                      <a:pt x="2" y="349"/>
                    </a:lnTo>
                    <a:lnTo>
                      <a:pt x="68"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75" name="Freeform 107"/>
              <p:cNvSpPr>
                <a:spLocks/>
              </p:cNvSpPr>
              <p:nvPr/>
            </p:nvSpPr>
            <p:spPr bwMode="auto">
              <a:xfrm>
                <a:off x="3209" y="2682"/>
                <a:ext cx="299" cy="526"/>
              </a:xfrm>
              <a:custGeom>
                <a:avLst/>
                <a:gdLst/>
                <a:ahLst/>
                <a:cxnLst>
                  <a:cxn ang="0">
                    <a:pos x="99" y="0"/>
                  </a:cxn>
                  <a:cxn ang="0">
                    <a:pos x="298" y="0"/>
                  </a:cxn>
                  <a:cxn ang="0">
                    <a:pos x="233" y="349"/>
                  </a:cxn>
                  <a:cxn ang="0">
                    <a:pos x="231" y="485"/>
                  </a:cxn>
                  <a:cxn ang="0">
                    <a:pos x="169" y="525"/>
                  </a:cxn>
                  <a:cxn ang="0">
                    <a:pos x="137" y="434"/>
                  </a:cxn>
                  <a:cxn ang="0">
                    <a:pos x="0" y="434"/>
                  </a:cxn>
                  <a:cxn ang="0">
                    <a:pos x="43" y="283"/>
                  </a:cxn>
                  <a:cxn ang="0">
                    <a:pos x="1" y="206"/>
                  </a:cxn>
                  <a:cxn ang="0">
                    <a:pos x="40" y="78"/>
                  </a:cxn>
                  <a:cxn ang="0">
                    <a:pos x="99" y="0"/>
                  </a:cxn>
                </a:cxnLst>
                <a:rect l="0" t="0" r="r" b="b"/>
                <a:pathLst>
                  <a:path w="299" h="526">
                    <a:moveTo>
                      <a:pt x="99" y="0"/>
                    </a:moveTo>
                    <a:lnTo>
                      <a:pt x="298" y="0"/>
                    </a:lnTo>
                    <a:lnTo>
                      <a:pt x="233" y="349"/>
                    </a:lnTo>
                    <a:lnTo>
                      <a:pt x="231" y="485"/>
                    </a:lnTo>
                    <a:lnTo>
                      <a:pt x="169" y="525"/>
                    </a:lnTo>
                    <a:lnTo>
                      <a:pt x="137" y="434"/>
                    </a:lnTo>
                    <a:lnTo>
                      <a:pt x="0" y="434"/>
                    </a:lnTo>
                    <a:lnTo>
                      <a:pt x="43" y="283"/>
                    </a:lnTo>
                    <a:lnTo>
                      <a:pt x="1" y="206"/>
                    </a:lnTo>
                    <a:lnTo>
                      <a:pt x="40" y="78"/>
                    </a:lnTo>
                    <a:lnTo>
                      <a:pt x="99"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76" name="Freeform 108"/>
              <p:cNvSpPr>
                <a:spLocks/>
              </p:cNvSpPr>
              <p:nvPr/>
            </p:nvSpPr>
            <p:spPr bwMode="auto">
              <a:xfrm>
                <a:off x="3523" y="3088"/>
                <a:ext cx="717" cy="627"/>
              </a:xfrm>
              <a:custGeom>
                <a:avLst/>
                <a:gdLst/>
                <a:ahLst/>
                <a:cxnLst>
                  <a:cxn ang="0">
                    <a:pos x="2" y="0"/>
                  </a:cxn>
                  <a:cxn ang="0">
                    <a:pos x="237" y="0"/>
                  </a:cxn>
                  <a:cxn ang="0">
                    <a:pos x="268" y="62"/>
                  </a:cxn>
                  <a:cxn ang="0">
                    <a:pos x="554" y="62"/>
                  </a:cxn>
                  <a:cxn ang="0">
                    <a:pos x="562" y="118"/>
                  </a:cxn>
                  <a:cxn ang="0">
                    <a:pos x="663" y="299"/>
                  </a:cxn>
                  <a:cxn ang="0">
                    <a:pos x="702" y="431"/>
                  </a:cxn>
                  <a:cxn ang="0">
                    <a:pos x="716" y="523"/>
                  </a:cxn>
                  <a:cxn ang="0">
                    <a:pos x="616" y="618"/>
                  </a:cxn>
                  <a:cxn ang="0">
                    <a:pos x="533" y="626"/>
                  </a:cxn>
                  <a:cxn ang="0">
                    <a:pos x="510" y="434"/>
                  </a:cxn>
                  <a:cxn ang="0">
                    <a:pos x="483" y="437"/>
                  </a:cxn>
                  <a:cxn ang="0">
                    <a:pos x="402" y="321"/>
                  </a:cxn>
                  <a:cxn ang="0">
                    <a:pos x="420" y="227"/>
                  </a:cxn>
                  <a:cxn ang="0">
                    <a:pos x="329" y="123"/>
                  </a:cxn>
                  <a:cxn ang="0">
                    <a:pos x="209" y="153"/>
                  </a:cxn>
                  <a:cxn ang="0">
                    <a:pos x="116" y="70"/>
                  </a:cxn>
                  <a:cxn ang="0">
                    <a:pos x="0" y="68"/>
                  </a:cxn>
                  <a:cxn ang="0">
                    <a:pos x="2" y="0"/>
                  </a:cxn>
                </a:cxnLst>
                <a:rect l="0" t="0" r="r" b="b"/>
                <a:pathLst>
                  <a:path w="717" h="627">
                    <a:moveTo>
                      <a:pt x="2" y="0"/>
                    </a:moveTo>
                    <a:lnTo>
                      <a:pt x="237" y="0"/>
                    </a:lnTo>
                    <a:lnTo>
                      <a:pt x="268" y="62"/>
                    </a:lnTo>
                    <a:lnTo>
                      <a:pt x="554" y="62"/>
                    </a:lnTo>
                    <a:lnTo>
                      <a:pt x="562" y="118"/>
                    </a:lnTo>
                    <a:lnTo>
                      <a:pt x="663" y="299"/>
                    </a:lnTo>
                    <a:lnTo>
                      <a:pt x="702" y="431"/>
                    </a:lnTo>
                    <a:lnTo>
                      <a:pt x="716" y="523"/>
                    </a:lnTo>
                    <a:lnTo>
                      <a:pt x="616" y="618"/>
                    </a:lnTo>
                    <a:lnTo>
                      <a:pt x="533" y="626"/>
                    </a:lnTo>
                    <a:lnTo>
                      <a:pt x="510" y="434"/>
                    </a:lnTo>
                    <a:lnTo>
                      <a:pt x="483" y="437"/>
                    </a:lnTo>
                    <a:lnTo>
                      <a:pt x="402" y="321"/>
                    </a:lnTo>
                    <a:lnTo>
                      <a:pt x="420" y="227"/>
                    </a:lnTo>
                    <a:lnTo>
                      <a:pt x="329" y="123"/>
                    </a:lnTo>
                    <a:lnTo>
                      <a:pt x="209" y="153"/>
                    </a:lnTo>
                    <a:lnTo>
                      <a:pt x="116" y="70"/>
                    </a:lnTo>
                    <a:lnTo>
                      <a:pt x="0" y="68"/>
                    </a:lnTo>
                    <a:lnTo>
                      <a:pt x="2"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77" name="Freeform 109"/>
              <p:cNvSpPr>
                <a:spLocks/>
              </p:cNvSpPr>
              <p:nvPr/>
            </p:nvSpPr>
            <p:spPr bwMode="auto">
              <a:xfrm>
                <a:off x="2974" y="2878"/>
                <a:ext cx="438" cy="423"/>
              </a:xfrm>
              <a:custGeom>
                <a:avLst/>
                <a:gdLst/>
                <a:ahLst/>
                <a:cxnLst>
                  <a:cxn ang="0">
                    <a:pos x="3" y="0"/>
                  </a:cxn>
                  <a:cxn ang="0">
                    <a:pos x="237" y="0"/>
                  </a:cxn>
                  <a:cxn ang="0">
                    <a:pos x="278" y="80"/>
                  </a:cxn>
                  <a:cxn ang="0">
                    <a:pos x="234" y="232"/>
                  </a:cxn>
                  <a:cxn ang="0">
                    <a:pos x="372" y="232"/>
                  </a:cxn>
                  <a:cxn ang="0">
                    <a:pos x="404" y="326"/>
                  </a:cxn>
                  <a:cxn ang="0">
                    <a:pos x="437" y="422"/>
                  </a:cxn>
                  <a:cxn ang="0">
                    <a:pos x="251" y="411"/>
                  </a:cxn>
                  <a:cxn ang="0">
                    <a:pos x="30" y="327"/>
                  </a:cxn>
                  <a:cxn ang="0">
                    <a:pos x="56" y="261"/>
                  </a:cxn>
                  <a:cxn ang="0">
                    <a:pos x="0" y="128"/>
                  </a:cxn>
                  <a:cxn ang="0">
                    <a:pos x="3" y="0"/>
                  </a:cxn>
                </a:cxnLst>
                <a:rect l="0" t="0" r="r" b="b"/>
                <a:pathLst>
                  <a:path w="438" h="423">
                    <a:moveTo>
                      <a:pt x="3" y="0"/>
                    </a:moveTo>
                    <a:lnTo>
                      <a:pt x="237" y="0"/>
                    </a:lnTo>
                    <a:lnTo>
                      <a:pt x="278" y="80"/>
                    </a:lnTo>
                    <a:lnTo>
                      <a:pt x="234" y="232"/>
                    </a:lnTo>
                    <a:lnTo>
                      <a:pt x="372" y="232"/>
                    </a:lnTo>
                    <a:lnTo>
                      <a:pt x="404" y="326"/>
                    </a:lnTo>
                    <a:lnTo>
                      <a:pt x="437" y="422"/>
                    </a:lnTo>
                    <a:lnTo>
                      <a:pt x="251" y="411"/>
                    </a:lnTo>
                    <a:lnTo>
                      <a:pt x="30" y="327"/>
                    </a:lnTo>
                    <a:lnTo>
                      <a:pt x="56" y="261"/>
                    </a:lnTo>
                    <a:lnTo>
                      <a:pt x="0" y="128"/>
                    </a:lnTo>
                    <a:lnTo>
                      <a:pt x="3"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78" name="Freeform 110"/>
              <p:cNvSpPr>
                <a:spLocks/>
              </p:cNvSpPr>
              <p:nvPr/>
            </p:nvSpPr>
            <p:spPr bwMode="auto">
              <a:xfrm>
                <a:off x="2178" y="2432"/>
                <a:ext cx="755" cy="390"/>
              </a:xfrm>
              <a:custGeom>
                <a:avLst/>
                <a:gdLst/>
                <a:ahLst/>
                <a:cxnLst>
                  <a:cxn ang="0">
                    <a:pos x="0" y="0"/>
                  </a:cxn>
                  <a:cxn ang="0">
                    <a:pos x="723" y="0"/>
                  </a:cxn>
                  <a:cxn ang="0">
                    <a:pos x="743" y="70"/>
                  </a:cxn>
                  <a:cxn ang="0">
                    <a:pos x="754" y="149"/>
                  </a:cxn>
                  <a:cxn ang="0">
                    <a:pos x="754" y="389"/>
                  </a:cxn>
                  <a:cxn ang="0">
                    <a:pos x="629" y="357"/>
                  </a:cxn>
                  <a:cxn ang="0">
                    <a:pos x="574" y="367"/>
                  </a:cxn>
                  <a:cxn ang="0">
                    <a:pos x="258" y="302"/>
                  </a:cxn>
                  <a:cxn ang="0">
                    <a:pos x="258" y="114"/>
                  </a:cxn>
                  <a:cxn ang="0">
                    <a:pos x="0" y="111"/>
                  </a:cxn>
                  <a:cxn ang="0">
                    <a:pos x="0" y="0"/>
                  </a:cxn>
                </a:cxnLst>
                <a:rect l="0" t="0" r="r" b="b"/>
                <a:pathLst>
                  <a:path w="755" h="390">
                    <a:moveTo>
                      <a:pt x="0" y="0"/>
                    </a:moveTo>
                    <a:lnTo>
                      <a:pt x="723" y="0"/>
                    </a:lnTo>
                    <a:lnTo>
                      <a:pt x="743" y="70"/>
                    </a:lnTo>
                    <a:lnTo>
                      <a:pt x="754" y="149"/>
                    </a:lnTo>
                    <a:lnTo>
                      <a:pt x="754" y="389"/>
                    </a:lnTo>
                    <a:lnTo>
                      <a:pt x="629" y="357"/>
                    </a:lnTo>
                    <a:lnTo>
                      <a:pt x="574" y="367"/>
                    </a:lnTo>
                    <a:lnTo>
                      <a:pt x="258" y="302"/>
                    </a:lnTo>
                    <a:lnTo>
                      <a:pt x="258" y="114"/>
                    </a:lnTo>
                    <a:lnTo>
                      <a:pt x="0" y="111"/>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79" name="Freeform 111"/>
              <p:cNvSpPr>
                <a:spLocks/>
              </p:cNvSpPr>
              <p:nvPr/>
            </p:nvSpPr>
            <p:spPr bwMode="auto">
              <a:xfrm>
                <a:off x="1846" y="2545"/>
                <a:ext cx="1187" cy="1051"/>
              </a:xfrm>
              <a:custGeom>
                <a:avLst/>
                <a:gdLst/>
                <a:ahLst/>
                <a:cxnLst>
                  <a:cxn ang="0">
                    <a:pos x="330" y="0"/>
                  </a:cxn>
                  <a:cxn ang="0">
                    <a:pos x="589" y="0"/>
                  </a:cxn>
                  <a:cxn ang="0">
                    <a:pos x="589" y="187"/>
                  </a:cxn>
                  <a:cxn ang="0">
                    <a:pos x="906" y="254"/>
                  </a:cxn>
                  <a:cxn ang="0">
                    <a:pos x="958" y="246"/>
                  </a:cxn>
                  <a:cxn ang="0">
                    <a:pos x="1086" y="276"/>
                  </a:cxn>
                  <a:cxn ang="0">
                    <a:pos x="1130" y="284"/>
                  </a:cxn>
                  <a:cxn ang="0">
                    <a:pos x="1128" y="471"/>
                  </a:cxn>
                  <a:cxn ang="0">
                    <a:pos x="1186" y="602"/>
                  </a:cxn>
                  <a:cxn ang="0">
                    <a:pos x="1151" y="666"/>
                  </a:cxn>
                  <a:cxn ang="0">
                    <a:pos x="1045" y="693"/>
                  </a:cxn>
                  <a:cxn ang="0">
                    <a:pos x="879" y="828"/>
                  </a:cxn>
                  <a:cxn ang="0">
                    <a:pos x="839" y="934"/>
                  </a:cxn>
                  <a:cxn ang="0">
                    <a:pos x="860" y="1050"/>
                  </a:cxn>
                  <a:cxn ang="0">
                    <a:pos x="647" y="972"/>
                  </a:cxn>
                  <a:cxn ang="0">
                    <a:pos x="510" y="742"/>
                  </a:cxn>
                  <a:cxn ang="0">
                    <a:pos x="401" y="708"/>
                  </a:cxn>
                  <a:cxn ang="0">
                    <a:pos x="341" y="771"/>
                  </a:cxn>
                  <a:cxn ang="0">
                    <a:pos x="256" y="721"/>
                  </a:cxn>
                  <a:cxn ang="0">
                    <a:pos x="177" y="578"/>
                  </a:cxn>
                  <a:cxn ang="0">
                    <a:pos x="0" y="430"/>
                  </a:cxn>
                  <a:cxn ang="0">
                    <a:pos x="330" y="430"/>
                  </a:cxn>
                  <a:cxn ang="0">
                    <a:pos x="330" y="0"/>
                  </a:cxn>
                </a:cxnLst>
                <a:rect l="0" t="0" r="r" b="b"/>
                <a:pathLst>
                  <a:path w="1187" h="1051">
                    <a:moveTo>
                      <a:pt x="330" y="0"/>
                    </a:moveTo>
                    <a:lnTo>
                      <a:pt x="589" y="0"/>
                    </a:lnTo>
                    <a:lnTo>
                      <a:pt x="589" y="187"/>
                    </a:lnTo>
                    <a:lnTo>
                      <a:pt x="906" y="254"/>
                    </a:lnTo>
                    <a:lnTo>
                      <a:pt x="958" y="246"/>
                    </a:lnTo>
                    <a:lnTo>
                      <a:pt x="1086" y="276"/>
                    </a:lnTo>
                    <a:lnTo>
                      <a:pt x="1130" y="284"/>
                    </a:lnTo>
                    <a:lnTo>
                      <a:pt x="1128" y="471"/>
                    </a:lnTo>
                    <a:lnTo>
                      <a:pt x="1186" y="602"/>
                    </a:lnTo>
                    <a:lnTo>
                      <a:pt x="1151" y="666"/>
                    </a:lnTo>
                    <a:lnTo>
                      <a:pt x="1045" y="693"/>
                    </a:lnTo>
                    <a:lnTo>
                      <a:pt x="879" y="828"/>
                    </a:lnTo>
                    <a:lnTo>
                      <a:pt x="839" y="934"/>
                    </a:lnTo>
                    <a:lnTo>
                      <a:pt x="860" y="1050"/>
                    </a:lnTo>
                    <a:lnTo>
                      <a:pt x="647" y="972"/>
                    </a:lnTo>
                    <a:lnTo>
                      <a:pt x="510" y="742"/>
                    </a:lnTo>
                    <a:lnTo>
                      <a:pt x="401" y="708"/>
                    </a:lnTo>
                    <a:lnTo>
                      <a:pt x="341" y="771"/>
                    </a:lnTo>
                    <a:lnTo>
                      <a:pt x="256" y="721"/>
                    </a:lnTo>
                    <a:lnTo>
                      <a:pt x="177" y="578"/>
                    </a:lnTo>
                    <a:lnTo>
                      <a:pt x="0" y="430"/>
                    </a:lnTo>
                    <a:lnTo>
                      <a:pt x="330" y="430"/>
                    </a:lnTo>
                    <a:lnTo>
                      <a:pt x="330"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80" name="Freeform 112"/>
              <p:cNvSpPr>
                <a:spLocks/>
              </p:cNvSpPr>
              <p:nvPr/>
            </p:nvSpPr>
            <p:spPr bwMode="auto">
              <a:xfrm>
                <a:off x="1231" y="1879"/>
                <a:ext cx="437" cy="559"/>
              </a:xfrm>
              <a:custGeom>
                <a:avLst/>
                <a:gdLst/>
                <a:ahLst/>
                <a:cxnLst>
                  <a:cxn ang="0">
                    <a:pos x="256" y="106"/>
                  </a:cxn>
                  <a:cxn ang="0">
                    <a:pos x="436" y="106"/>
                  </a:cxn>
                  <a:cxn ang="0">
                    <a:pos x="436" y="558"/>
                  </a:cxn>
                  <a:cxn ang="0">
                    <a:pos x="0" y="558"/>
                  </a:cxn>
                  <a:cxn ang="0">
                    <a:pos x="0" y="0"/>
                  </a:cxn>
                  <a:cxn ang="0">
                    <a:pos x="256" y="0"/>
                  </a:cxn>
                  <a:cxn ang="0">
                    <a:pos x="256" y="106"/>
                  </a:cxn>
                </a:cxnLst>
                <a:rect l="0" t="0" r="r" b="b"/>
                <a:pathLst>
                  <a:path w="437" h="559">
                    <a:moveTo>
                      <a:pt x="256" y="106"/>
                    </a:moveTo>
                    <a:lnTo>
                      <a:pt x="436" y="106"/>
                    </a:lnTo>
                    <a:lnTo>
                      <a:pt x="436" y="558"/>
                    </a:lnTo>
                    <a:lnTo>
                      <a:pt x="0" y="558"/>
                    </a:lnTo>
                    <a:lnTo>
                      <a:pt x="0" y="0"/>
                    </a:lnTo>
                    <a:lnTo>
                      <a:pt x="256" y="0"/>
                    </a:lnTo>
                    <a:lnTo>
                      <a:pt x="256" y="106"/>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81" name="Freeform 113"/>
              <p:cNvSpPr>
                <a:spLocks/>
              </p:cNvSpPr>
              <p:nvPr/>
            </p:nvSpPr>
            <p:spPr bwMode="auto">
              <a:xfrm>
                <a:off x="340" y="1379"/>
                <a:ext cx="657" cy="499"/>
              </a:xfrm>
              <a:custGeom>
                <a:avLst/>
                <a:gdLst/>
                <a:ahLst/>
                <a:cxnLst>
                  <a:cxn ang="0">
                    <a:pos x="41" y="0"/>
                  </a:cxn>
                  <a:cxn ang="0">
                    <a:pos x="115" y="2"/>
                  </a:cxn>
                  <a:cxn ang="0">
                    <a:pos x="132" y="66"/>
                  </a:cxn>
                  <a:cxn ang="0">
                    <a:pos x="410" y="10"/>
                  </a:cxn>
                  <a:cxn ang="0">
                    <a:pos x="624" y="10"/>
                  </a:cxn>
                  <a:cxn ang="0">
                    <a:pos x="656" y="61"/>
                  </a:cxn>
                  <a:cxn ang="0">
                    <a:pos x="611" y="249"/>
                  </a:cxn>
                  <a:cxn ang="0">
                    <a:pos x="640" y="256"/>
                  </a:cxn>
                  <a:cxn ang="0">
                    <a:pos x="640" y="498"/>
                  </a:cxn>
                  <a:cxn ang="0">
                    <a:pos x="18" y="498"/>
                  </a:cxn>
                  <a:cxn ang="0">
                    <a:pos x="0" y="390"/>
                  </a:cxn>
                  <a:cxn ang="0">
                    <a:pos x="41" y="0"/>
                  </a:cxn>
                </a:cxnLst>
                <a:rect l="0" t="0" r="r" b="b"/>
                <a:pathLst>
                  <a:path w="657" h="499">
                    <a:moveTo>
                      <a:pt x="41" y="0"/>
                    </a:moveTo>
                    <a:lnTo>
                      <a:pt x="115" y="2"/>
                    </a:lnTo>
                    <a:lnTo>
                      <a:pt x="132" y="66"/>
                    </a:lnTo>
                    <a:lnTo>
                      <a:pt x="410" y="10"/>
                    </a:lnTo>
                    <a:lnTo>
                      <a:pt x="624" y="10"/>
                    </a:lnTo>
                    <a:lnTo>
                      <a:pt x="656" y="61"/>
                    </a:lnTo>
                    <a:lnTo>
                      <a:pt x="611" y="249"/>
                    </a:lnTo>
                    <a:lnTo>
                      <a:pt x="640" y="256"/>
                    </a:lnTo>
                    <a:lnTo>
                      <a:pt x="640" y="498"/>
                    </a:lnTo>
                    <a:lnTo>
                      <a:pt x="18" y="498"/>
                    </a:lnTo>
                    <a:lnTo>
                      <a:pt x="0" y="390"/>
                    </a:lnTo>
                    <a:lnTo>
                      <a:pt x="41"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1682" name="Freeform 114"/>
              <p:cNvSpPr>
                <a:spLocks/>
              </p:cNvSpPr>
              <p:nvPr/>
            </p:nvSpPr>
            <p:spPr bwMode="auto">
              <a:xfrm>
                <a:off x="949" y="1056"/>
                <a:ext cx="538" cy="822"/>
              </a:xfrm>
              <a:custGeom>
                <a:avLst/>
                <a:gdLst/>
                <a:ahLst/>
                <a:cxnLst>
                  <a:cxn ang="0">
                    <a:pos x="15" y="0"/>
                  </a:cxn>
                  <a:cxn ang="0">
                    <a:pos x="110" y="0"/>
                  </a:cxn>
                  <a:cxn ang="0">
                    <a:pos x="110" y="136"/>
                  </a:cxn>
                  <a:cxn ang="0">
                    <a:pos x="267" y="304"/>
                  </a:cxn>
                  <a:cxn ang="0">
                    <a:pos x="235" y="379"/>
                  </a:cxn>
                  <a:cxn ang="0">
                    <a:pos x="248" y="413"/>
                  </a:cxn>
                  <a:cxn ang="0">
                    <a:pos x="307" y="392"/>
                  </a:cxn>
                  <a:cxn ang="0">
                    <a:pos x="391" y="540"/>
                  </a:cxn>
                  <a:cxn ang="0">
                    <a:pos x="537" y="497"/>
                  </a:cxn>
                  <a:cxn ang="0">
                    <a:pos x="537" y="821"/>
                  </a:cxn>
                  <a:cxn ang="0">
                    <a:pos x="275" y="821"/>
                  </a:cxn>
                  <a:cxn ang="0">
                    <a:pos x="31" y="821"/>
                  </a:cxn>
                  <a:cxn ang="0">
                    <a:pos x="31" y="579"/>
                  </a:cxn>
                  <a:cxn ang="0">
                    <a:pos x="0" y="574"/>
                  </a:cxn>
                  <a:cxn ang="0">
                    <a:pos x="47" y="386"/>
                  </a:cxn>
                  <a:cxn ang="0">
                    <a:pos x="15" y="330"/>
                  </a:cxn>
                  <a:cxn ang="0">
                    <a:pos x="15" y="0"/>
                  </a:cxn>
                </a:cxnLst>
                <a:rect l="0" t="0" r="r" b="b"/>
                <a:pathLst>
                  <a:path w="538" h="822">
                    <a:moveTo>
                      <a:pt x="15" y="0"/>
                    </a:moveTo>
                    <a:lnTo>
                      <a:pt x="110" y="0"/>
                    </a:lnTo>
                    <a:lnTo>
                      <a:pt x="110" y="136"/>
                    </a:lnTo>
                    <a:lnTo>
                      <a:pt x="267" y="304"/>
                    </a:lnTo>
                    <a:lnTo>
                      <a:pt x="235" y="379"/>
                    </a:lnTo>
                    <a:lnTo>
                      <a:pt x="248" y="413"/>
                    </a:lnTo>
                    <a:lnTo>
                      <a:pt x="307" y="392"/>
                    </a:lnTo>
                    <a:lnTo>
                      <a:pt x="391" y="540"/>
                    </a:lnTo>
                    <a:lnTo>
                      <a:pt x="537" y="497"/>
                    </a:lnTo>
                    <a:lnTo>
                      <a:pt x="537" y="821"/>
                    </a:lnTo>
                    <a:lnTo>
                      <a:pt x="275" y="821"/>
                    </a:lnTo>
                    <a:lnTo>
                      <a:pt x="31" y="821"/>
                    </a:lnTo>
                    <a:lnTo>
                      <a:pt x="31" y="579"/>
                    </a:lnTo>
                    <a:lnTo>
                      <a:pt x="0" y="574"/>
                    </a:lnTo>
                    <a:lnTo>
                      <a:pt x="47" y="386"/>
                    </a:lnTo>
                    <a:lnTo>
                      <a:pt x="15" y="330"/>
                    </a:lnTo>
                    <a:lnTo>
                      <a:pt x="15"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83" name="Freeform 115"/>
              <p:cNvSpPr>
                <a:spLocks/>
              </p:cNvSpPr>
              <p:nvPr/>
            </p:nvSpPr>
            <p:spPr bwMode="auto">
              <a:xfrm>
                <a:off x="724" y="1879"/>
                <a:ext cx="507" cy="816"/>
              </a:xfrm>
              <a:custGeom>
                <a:avLst/>
                <a:gdLst/>
                <a:ahLst/>
                <a:cxnLst>
                  <a:cxn ang="0">
                    <a:pos x="0" y="0"/>
                  </a:cxn>
                  <a:cxn ang="0">
                    <a:pos x="506" y="0"/>
                  </a:cxn>
                  <a:cxn ang="0">
                    <a:pos x="506" y="555"/>
                  </a:cxn>
                  <a:cxn ang="0">
                    <a:pos x="506" y="678"/>
                  </a:cxn>
                  <a:cxn ang="0">
                    <a:pos x="449" y="665"/>
                  </a:cxn>
                  <a:cxn ang="0">
                    <a:pos x="475" y="815"/>
                  </a:cxn>
                  <a:cxn ang="0">
                    <a:pos x="0" y="343"/>
                  </a:cxn>
                  <a:cxn ang="0">
                    <a:pos x="0" y="0"/>
                  </a:cxn>
                </a:cxnLst>
                <a:rect l="0" t="0" r="r" b="b"/>
                <a:pathLst>
                  <a:path w="507" h="816">
                    <a:moveTo>
                      <a:pt x="0" y="0"/>
                    </a:moveTo>
                    <a:lnTo>
                      <a:pt x="506" y="0"/>
                    </a:lnTo>
                    <a:lnTo>
                      <a:pt x="506" y="555"/>
                    </a:lnTo>
                    <a:lnTo>
                      <a:pt x="506" y="678"/>
                    </a:lnTo>
                    <a:lnTo>
                      <a:pt x="449" y="665"/>
                    </a:lnTo>
                    <a:lnTo>
                      <a:pt x="475" y="815"/>
                    </a:lnTo>
                    <a:lnTo>
                      <a:pt x="0" y="343"/>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84" name="Freeform 116"/>
              <p:cNvSpPr>
                <a:spLocks/>
              </p:cNvSpPr>
              <p:nvPr/>
            </p:nvSpPr>
            <p:spPr bwMode="auto">
              <a:xfrm>
                <a:off x="1176" y="2437"/>
                <a:ext cx="496" cy="632"/>
              </a:xfrm>
              <a:custGeom>
                <a:avLst/>
                <a:gdLst/>
                <a:ahLst/>
                <a:cxnLst>
                  <a:cxn ang="0">
                    <a:pos x="53" y="0"/>
                  </a:cxn>
                  <a:cxn ang="0">
                    <a:pos x="495" y="0"/>
                  </a:cxn>
                  <a:cxn ang="0">
                    <a:pos x="495" y="631"/>
                  </a:cxn>
                  <a:cxn ang="0">
                    <a:pos x="341" y="631"/>
                  </a:cxn>
                  <a:cxn ang="0">
                    <a:pos x="48" y="491"/>
                  </a:cxn>
                  <a:cxn ang="0">
                    <a:pos x="48" y="447"/>
                  </a:cxn>
                  <a:cxn ang="0">
                    <a:pos x="66" y="312"/>
                  </a:cxn>
                  <a:cxn ang="0">
                    <a:pos x="21" y="249"/>
                  </a:cxn>
                  <a:cxn ang="0">
                    <a:pos x="0" y="107"/>
                  </a:cxn>
                  <a:cxn ang="0">
                    <a:pos x="53" y="120"/>
                  </a:cxn>
                  <a:cxn ang="0">
                    <a:pos x="53" y="0"/>
                  </a:cxn>
                </a:cxnLst>
                <a:rect l="0" t="0" r="r" b="b"/>
                <a:pathLst>
                  <a:path w="496" h="632">
                    <a:moveTo>
                      <a:pt x="53" y="0"/>
                    </a:moveTo>
                    <a:lnTo>
                      <a:pt x="495" y="0"/>
                    </a:lnTo>
                    <a:lnTo>
                      <a:pt x="495" y="631"/>
                    </a:lnTo>
                    <a:lnTo>
                      <a:pt x="341" y="631"/>
                    </a:lnTo>
                    <a:lnTo>
                      <a:pt x="48" y="491"/>
                    </a:lnTo>
                    <a:lnTo>
                      <a:pt x="48" y="447"/>
                    </a:lnTo>
                    <a:lnTo>
                      <a:pt x="66" y="312"/>
                    </a:lnTo>
                    <a:lnTo>
                      <a:pt x="21" y="249"/>
                    </a:lnTo>
                    <a:lnTo>
                      <a:pt x="0" y="107"/>
                    </a:lnTo>
                    <a:lnTo>
                      <a:pt x="53" y="120"/>
                    </a:lnTo>
                    <a:lnTo>
                      <a:pt x="5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85" name="Freeform 117"/>
              <p:cNvSpPr>
                <a:spLocks/>
              </p:cNvSpPr>
              <p:nvPr/>
            </p:nvSpPr>
            <p:spPr bwMode="auto">
              <a:xfrm>
                <a:off x="336" y="1876"/>
                <a:ext cx="908" cy="1012"/>
              </a:xfrm>
              <a:custGeom>
                <a:avLst/>
                <a:gdLst/>
                <a:ahLst/>
                <a:cxnLst>
                  <a:cxn ang="0">
                    <a:pos x="21" y="0"/>
                  </a:cxn>
                  <a:cxn ang="0">
                    <a:pos x="389" y="0"/>
                  </a:cxn>
                  <a:cxn ang="0">
                    <a:pos x="389" y="344"/>
                  </a:cxn>
                  <a:cxn ang="0">
                    <a:pos x="864" y="817"/>
                  </a:cxn>
                  <a:cxn ang="0">
                    <a:pos x="907" y="873"/>
                  </a:cxn>
                  <a:cxn ang="0">
                    <a:pos x="885" y="1011"/>
                  </a:cxn>
                  <a:cxn ang="0">
                    <a:pos x="648" y="1011"/>
                  </a:cxn>
                  <a:cxn ang="0">
                    <a:pos x="437" y="840"/>
                  </a:cxn>
                  <a:cxn ang="0">
                    <a:pos x="362" y="840"/>
                  </a:cxn>
                  <a:cxn ang="0">
                    <a:pos x="183" y="523"/>
                  </a:cxn>
                  <a:cxn ang="0">
                    <a:pos x="57" y="328"/>
                  </a:cxn>
                  <a:cxn ang="0">
                    <a:pos x="73" y="253"/>
                  </a:cxn>
                  <a:cxn ang="0">
                    <a:pos x="0" y="154"/>
                  </a:cxn>
                  <a:cxn ang="0">
                    <a:pos x="21" y="0"/>
                  </a:cxn>
                </a:cxnLst>
                <a:rect l="0" t="0" r="r" b="b"/>
                <a:pathLst>
                  <a:path w="908" h="1012">
                    <a:moveTo>
                      <a:pt x="21" y="0"/>
                    </a:moveTo>
                    <a:lnTo>
                      <a:pt x="389" y="0"/>
                    </a:lnTo>
                    <a:lnTo>
                      <a:pt x="389" y="344"/>
                    </a:lnTo>
                    <a:lnTo>
                      <a:pt x="864" y="817"/>
                    </a:lnTo>
                    <a:lnTo>
                      <a:pt x="907" y="873"/>
                    </a:lnTo>
                    <a:lnTo>
                      <a:pt x="885" y="1011"/>
                    </a:lnTo>
                    <a:lnTo>
                      <a:pt x="648" y="1011"/>
                    </a:lnTo>
                    <a:lnTo>
                      <a:pt x="437" y="840"/>
                    </a:lnTo>
                    <a:lnTo>
                      <a:pt x="362" y="840"/>
                    </a:lnTo>
                    <a:lnTo>
                      <a:pt x="183" y="523"/>
                    </a:lnTo>
                    <a:lnTo>
                      <a:pt x="57" y="328"/>
                    </a:lnTo>
                    <a:lnTo>
                      <a:pt x="73" y="253"/>
                    </a:lnTo>
                    <a:lnTo>
                      <a:pt x="0" y="154"/>
                    </a:lnTo>
                    <a:lnTo>
                      <a:pt x="21" y="0"/>
                    </a:lnTo>
                  </a:path>
                </a:pathLst>
              </a:custGeom>
              <a:solidFill>
                <a:schemeClr val="accent5"/>
              </a:solidFill>
              <a:ln w="12700" cap="rnd" cmpd="sng">
                <a:solidFill>
                  <a:srgbClr val="000000"/>
                </a:solidFill>
                <a:prstDash val="solid"/>
                <a:round/>
                <a:headEnd/>
                <a:tailEnd/>
              </a:ln>
              <a:effectLst/>
            </p:spPr>
            <p:txBody>
              <a:bodyPr/>
              <a:lstStyle/>
              <a:p>
                <a:endParaRPr lang="en-US"/>
              </a:p>
            </p:txBody>
          </p:sp>
        </p:grpSp>
        <p:grpSp>
          <p:nvGrpSpPr>
            <p:cNvPr id="157" name="Group 54"/>
            <p:cNvGrpSpPr>
              <a:grpSpLocks noChangeAspect="1"/>
            </p:cNvGrpSpPr>
            <p:nvPr/>
          </p:nvGrpSpPr>
          <p:grpSpPr bwMode="auto">
            <a:xfrm>
              <a:off x="103188" y="787402"/>
              <a:ext cx="2343160" cy="1752603"/>
              <a:chOff x="65" y="496"/>
              <a:chExt cx="1476" cy="1104"/>
            </a:xfrm>
          </p:grpSpPr>
          <p:sp>
            <p:nvSpPr>
              <p:cNvPr id="158" name="AutoShape 53"/>
              <p:cNvSpPr>
                <a:spLocks noChangeAspect="1" noChangeArrowheads="1" noTextEdit="1"/>
              </p:cNvSpPr>
              <p:nvPr/>
            </p:nvSpPr>
            <p:spPr bwMode="auto">
              <a:xfrm>
                <a:off x="65" y="496"/>
                <a:ext cx="147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55"/>
              <p:cNvSpPr>
                <a:spLocks/>
              </p:cNvSpPr>
              <p:nvPr/>
            </p:nvSpPr>
            <p:spPr bwMode="auto">
              <a:xfrm>
                <a:off x="781" y="629"/>
                <a:ext cx="14" cy="257"/>
              </a:xfrm>
              <a:custGeom>
                <a:avLst/>
                <a:gdLst>
                  <a:gd name="T0" fmla="*/ 28 w 28"/>
                  <a:gd name="T1" fmla="*/ 50 h 515"/>
                  <a:gd name="T2" fmla="*/ 28 w 28"/>
                  <a:gd name="T3" fmla="*/ 515 h 515"/>
                  <a:gd name="T4" fmla="*/ 0 w 28"/>
                  <a:gd name="T5" fmla="*/ 466 h 515"/>
                  <a:gd name="T6" fmla="*/ 0 w 28"/>
                  <a:gd name="T7" fmla="*/ 0 h 515"/>
                  <a:gd name="T8" fmla="*/ 28 w 28"/>
                  <a:gd name="T9" fmla="*/ 50 h 515"/>
                </a:gdLst>
                <a:ahLst/>
                <a:cxnLst>
                  <a:cxn ang="0">
                    <a:pos x="T0" y="T1"/>
                  </a:cxn>
                  <a:cxn ang="0">
                    <a:pos x="T2" y="T3"/>
                  </a:cxn>
                  <a:cxn ang="0">
                    <a:pos x="T4" y="T5"/>
                  </a:cxn>
                  <a:cxn ang="0">
                    <a:pos x="T6" y="T7"/>
                  </a:cxn>
                  <a:cxn ang="0">
                    <a:pos x="T8" y="T9"/>
                  </a:cxn>
                </a:cxnLst>
                <a:rect l="0" t="0" r="r" b="b"/>
                <a:pathLst>
                  <a:path w="28" h="515">
                    <a:moveTo>
                      <a:pt x="28" y="50"/>
                    </a:moveTo>
                    <a:lnTo>
                      <a:pt x="28" y="515"/>
                    </a:lnTo>
                    <a:lnTo>
                      <a:pt x="0" y="466"/>
                    </a:lnTo>
                    <a:lnTo>
                      <a:pt x="0" y="0"/>
                    </a:lnTo>
                    <a:lnTo>
                      <a:pt x="28" y="5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56"/>
              <p:cNvSpPr>
                <a:spLocks/>
              </p:cNvSpPr>
              <p:nvPr/>
            </p:nvSpPr>
            <p:spPr bwMode="auto">
              <a:xfrm>
                <a:off x="795" y="654"/>
                <a:ext cx="7" cy="242"/>
              </a:xfrm>
              <a:custGeom>
                <a:avLst/>
                <a:gdLst>
                  <a:gd name="T0" fmla="*/ 15 w 15"/>
                  <a:gd name="T1" fmla="*/ 19 h 484"/>
                  <a:gd name="T2" fmla="*/ 15 w 15"/>
                  <a:gd name="T3" fmla="*/ 484 h 484"/>
                  <a:gd name="T4" fmla="*/ 0 w 15"/>
                  <a:gd name="T5" fmla="*/ 465 h 484"/>
                  <a:gd name="T6" fmla="*/ 0 w 15"/>
                  <a:gd name="T7" fmla="*/ 0 h 484"/>
                  <a:gd name="T8" fmla="*/ 15 w 15"/>
                  <a:gd name="T9" fmla="*/ 19 h 484"/>
                </a:gdLst>
                <a:ahLst/>
                <a:cxnLst>
                  <a:cxn ang="0">
                    <a:pos x="T0" y="T1"/>
                  </a:cxn>
                  <a:cxn ang="0">
                    <a:pos x="T2" y="T3"/>
                  </a:cxn>
                  <a:cxn ang="0">
                    <a:pos x="T4" y="T5"/>
                  </a:cxn>
                  <a:cxn ang="0">
                    <a:pos x="T6" y="T7"/>
                  </a:cxn>
                  <a:cxn ang="0">
                    <a:pos x="T8" y="T9"/>
                  </a:cxn>
                </a:cxnLst>
                <a:rect l="0" t="0" r="r" b="b"/>
                <a:pathLst>
                  <a:path w="15" h="484">
                    <a:moveTo>
                      <a:pt x="15" y="19"/>
                    </a:moveTo>
                    <a:lnTo>
                      <a:pt x="15" y="484"/>
                    </a:lnTo>
                    <a:lnTo>
                      <a:pt x="0" y="465"/>
                    </a:lnTo>
                    <a:lnTo>
                      <a:pt x="0" y="0"/>
                    </a:lnTo>
                    <a:lnTo>
                      <a:pt x="15" y="19"/>
                    </a:lnTo>
                    <a:close/>
                  </a:path>
                </a:pathLst>
              </a:custGeom>
              <a:solidFill>
                <a:srgbClr val="0F4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57"/>
              <p:cNvSpPr>
                <a:spLocks/>
              </p:cNvSpPr>
              <p:nvPr/>
            </p:nvSpPr>
            <p:spPr bwMode="auto">
              <a:xfrm>
                <a:off x="802" y="663"/>
                <a:ext cx="18" cy="257"/>
              </a:xfrm>
              <a:custGeom>
                <a:avLst/>
                <a:gdLst>
                  <a:gd name="T0" fmla="*/ 36 w 36"/>
                  <a:gd name="T1" fmla="*/ 50 h 515"/>
                  <a:gd name="T2" fmla="*/ 36 w 36"/>
                  <a:gd name="T3" fmla="*/ 515 h 515"/>
                  <a:gd name="T4" fmla="*/ 0 w 36"/>
                  <a:gd name="T5" fmla="*/ 465 h 515"/>
                  <a:gd name="T6" fmla="*/ 0 w 36"/>
                  <a:gd name="T7" fmla="*/ 0 h 515"/>
                  <a:gd name="T8" fmla="*/ 36 w 36"/>
                  <a:gd name="T9" fmla="*/ 50 h 515"/>
                </a:gdLst>
                <a:ahLst/>
                <a:cxnLst>
                  <a:cxn ang="0">
                    <a:pos x="T0" y="T1"/>
                  </a:cxn>
                  <a:cxn ang="0">
                    <a:pos x="T2" y="T3"/>
                  </a:cxn>
                  <a:cxn ang="0">
                    <a:pos x="T4" y="T5"/>
                  </a:cxn>
                  <a:cxn ang="0">
                    <a:pos x="T6" y="T7"/>
                  </a:cxn>
                  <a:cxn ang="0">
                    <a:pos x="T8" y="T9"/>
                  </a:cxn>
                </a:cxnLst>
                <a:rect l="0" t="0" r="r" b="b"/>
                <a:pathLst>
                  <a:path w="36" h="515">
                    <a:moveTo>
                      <a:pt x="36" y="50"/>
                    </a:moveTo>
                    <a:lnTo>
                      <a:pt x="36" y="515"/>
                    </a:lnTo>
                    <a:lnTo>
                      <a:pt x="0" y="465"/>
                    </a:lnTo>
                    <a:lnTo>
                      <a:pt x="0" y="0"/>
                    </a:lnTo>
                    <a:lnTo>
                      <a:pt x="36" y="5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58"/>
              <p:cNvSpPr>
                <a:spLocks/>
              </p:cNvSpPr>
              <p:nvPr/>
            </p:nvSpPr>
            <p:spPr bwMode="auto">
              <a:xfrm>
                <a:off x="699" y="794"/>
                <a:ext cx="82" cy="234"/>
              </a:xfrm>
              <a:custGeom>
                <a:avLst/>
                <a:gdLst>
                  <a:gd name="T0" fmla="*/ 165 w 165"/>
                  <a:gd name="T1" fmla="*/ 0 h 470"/>
                  <a:gd name="T2" fmla="*/ 165 w 165"/>
                  <a:gd name="T3" fmla="*/ 465 h 470"/>
                  <a:gd name="T4" fmla="*/ 0 w 165"/>
                  <a:gd name="T5" fmla="*/ 470 h 470"/>
                  <a:gd name="T6" fmla="*/ 0 w 165"/>
                  <a:gd name="T7" fmla="*/ 4 h 470"/>
                  <a:gd name="T8" fmla="*/ 165 w 165"/>
                  <a:gd name="T9" fmla="*/ 0 h 470"/>
                </a:gdLst>
                <a:ahLst/>
                <a:cxnLst>
                  <a:cxn ang="0">
                    <a:pos x="T0" y="T1"/>
                  </a:cxn>
                  <a:cxn ang="0">
                    <a:pos x="T2" y="T3"/>
                  </a:cxn>
                  <a:cxn ang="0">
                    <a:pos x="T4" y="T5"/>
                  </a:cxn>
                  <a:cxn ang="0">
                    <a:pos x="T6" y="T7"/>
                  </a:cxn>
                  <a:cxn ang="0">
                    <a:pos x="T8" y="T9"/>
                  </a:cxn>
                </a:cxnLst>
                <a:rect l="0" t="0" r="r" b="b"/>
                <a:pathLst>
                  <a:path w="165" h="470">
                    <a:moveTo>
                      <a:pt x="165" y="0"/>
                    </a:moveTo>
                    <a:lnTo>
                      <a:pt x="165" y="465"/>
                    </a:lnTo>
                    <a:lnTo>
                      <a:pt x="0" y="470"/>
                    </a:lnTo>
                    <a:lnTo>
                      <a:pt x="0" y="4"/>
                    </a:lnTo>
                    <a:lnTo>
                      <a:pt x="165"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59"/>
              <p:cNvSpPr>
                <a:spLocks/>
              </p:cNvSpPr>
              <p:nvPr/>
            </p:nvSpPr>
            <p:spPr bwMode="auto">
              <a:xfrm>
                <a:off x="679" y="780"/>
                <a:ext cx="20" cy="248"/>
              </a:xfrm>
              <a:custGeom>
                <a:avLst/>
                <a:gdLst>
                  <a:gd name="T0" fmla="*/ 41 w 41"/>
                  <a:gd name="T1" fmla="*/ 30 h 496"/>
                  <a:gd name="T2" fmla="*/ 41 w 41"/>
                  <a:gd name="T3" fmla="*/ 496 h 496"/>
                  <a:gd name="T4" fmla="*/ 0 w 41"/>
                  <a:gd name="T5" fmla="*/ 466 h 496"/>
                  <a:gd name="T6" fmla="*/ 0 w 41"/>
                  <a:gd name="T7" fmla="*/ 0 h 496"/>
                  <a:gd name="T8" fmla="*/ 41 w 41"/>
                  <a:gd name="T9" fmla="*/ 30 h 496"/>
                </a:gdLst>
                <a:ahLst/>
                <a:cxnLst>
                  <a:cxn ang="0">
                    <a:pos x="T0" y="T1"/>
                  </a:cxn>
                  <a:cxn ang="0">
                    <a:pos x="T2" y="T3"/>
                  </a:cxn>
                  <a:cxn ang="0">
                    <a:pos x="T4" y="T5"/>
                  </a:cxn>
                  <a:cxn ang="0">
                    <a:pos x="T6" y="T7"/>
                  </a:cxn>
                  <a:cxn ang="0">
                    <a:pos x="T8" y="T9"/>
                  </a:cxn>
                </a:cxnLst>
                <a:rect l="0" t="0" r="r" b="b"/>
                <a:pathLst>
                  <a:path w="41" h="496">
                    <a:moveTo>
                      <a:pt x="41" y="30"/>
                    </a:moveTo>
                    <a:lnTo>
                      <a:pt x="41" y="496"/>
                    </a:lnTo>
                    <a:lnTo>
                      <a:pt x="0" y="466"/>
                    </a:lnTo>
                    <a:lnTo>
                      <a:pt x="0" y="0"/>
                    </a:lnTo>
                    <a:lnTo>
                      <a:pt x="41" y="3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60"/>
              <p:cNvSpPr>
                <a:spLocks/>
              </p:cNvSpPr>
              <p:nvPr/>
            </p:nvSpPr>
            <p:spPr bwMode="auto">
              <a:xfrm>
                <a:off x="778" y="824"/>
                <a:ext cx="9" cy="246"/>
              </a:xfrm>
              <a:custGeom>
                <a:avLst/>
                <a:gdLst>
                  <a:gd name="T0" fmla="*/ 19 w 19"/>
                  <a:gd name="T1" fmla="*/ 25 h 492"/>
                  <a:gd name="T2" fmla="*/ 19 w 19"/>
                  <a:gd name="T3" fmla="*/ 492 h 492"/>
                  <a:gd name="T4" fmla="*/ 0 w 19"/>
                  <a:gd name="T5" fmla="*/ 466 h 492"/>
                  <a:gd name="T6" fmla="*/ 0 w 19"/>
                  <a:gd name="T7" fmla="*/ 0 h 492"/>
                  <a:gd name="T8" fmla="*/ 19 w 19"/>
                  <a:gd name="T9" fmla="*/ 25 h 492"/>
                </a:gdLst>
                <a:ahLst/>
                <a:cxnLst>
                  <a:cxn ang="0">
                    <a:pos x="T0" y="T1"/>
                  </a:cxn>
                  <a:cxn ang="0">
                    <a:pos x="T2" y="T3"/>
                  </a:cxn>
                  <a:cxn ang="0">
                    <a:pos x="T4" y="T5"/>
                  </a:cxn>
                  <a:cxn ang="0">
                    <a:pos x="T6" y="T7"/>
                  </a:cxn>
                  <a:cxn ang="0">
                    <a:pos x="T8" y="T9"/>
                  </a:cxn>
                </a:cxnLst>
                <a:rect l="0" t="0" r="r" b="b"/>
                <a:pathLst>
                  <a:path w="19" h="492">
                    <a:moveTo>
                      <a:pt x="19" y="25"/>
                    </a:moveTo>
                    <a:lnTo>
                      <a:pt x="19" y="492"/>
                    </a:lnTo>
                    <a:lnTo>
                      <a:pt x="0" y="466"/>
                    </a:lnTo>
                    <a:lnTo>
                      <a:pt x="0" y="0"/>
                    </a:lnTo>
                    <a:lnTo>
                      <a:pt x="19" y="25"/>
                    </a:lnTo>
                    <a:close/>
                  </a:path>
                </a:pathLst>
              </a:custGeom>
              <a:solidFill>
                <a:srgbClr val="0F4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61"/>
              <p:cNvSpPr>
                <a:spLocks/>
              </p:cNvSpPr>
              <p:nvPr/>
            </p:nvSpPr>
            <p:spPr bwMode="auto">
              <a:xfrm>
                <a:off x="1279" y="941"/>
                <a:ext cx="5" cy="248"/>
              </a:xfrm>
              <a:custGeom>
                <a:avLst/>
                <a:gdLst>
                  <a:gd name="T0" fmla="*/ 10 w 10"/>
                  <a:gd name="T1" fmla="*/ 0 h 497"/>
                  <a:gd name="T2" fmla="*/ 10 w 10"/>
                  <a:gd name="T3" fmla="*/ 465 h 497"/>
                  <a:gd name="T4" fmla="*/ 0 w 10"/>
                  <a:gd name="T5" fmla="*/ 497 h 497"/>
                  <a:gd name="T6" fmla="*/ 0 w 10"/>
                  <a:gd name="T7" fmla="*/ 30 h 497"/>
                  <a:gd name="T8" fmla="*/ 10 w 10"/>
                  <a:gd name="T9" fmla="*/ 0 h 497"/>
                </a:gdLst>
                <a:ahLst/>
                <a:cxnLst>
                  <a:cxn ang="0">
                    <a:pos x="T0" y="T1"/>
                  </a:cxn>
                  <a:cxn ang="0">
                    <a:pos x="T2" y="T3"/>
                  </a:cxn>
                  <a:cxn ang="0">
                    <a:pos x="T4" y="T5"/>
                  </a:cxn>
                  <a:cxn ang="0">
                    <a:pos x="T6" y="T7"/>
                  </a:cxn>
                  <a:cxn ang="0">
                    <a:pos x="T8" y="T9"/>
                  </a:cxn>
                </a:cxnLst>
                <a:rect l="0" t="0" r="r" b="b"/>
                <a:pathLst>
                  <a:path w="10" h="497">
                    <a:moveTo>
                      <a:pt x="10" y="0"/>
                    </a:moveTo>
                    <a:lnTo>
                      <a:pt x="10" y="465"/>
                    </a:lnTo>
                    <a:lnTo>
                      <a:pt x="0" y="497"/>
                    </a:lnTo>
                    <a:lnTo>
                      <a:pt x="0" y="30"/>
                    </a:lnTo>
                    <a:lnTo>
                      <a:pt x="10" y="0"/>
                    </a:lnTo>
                    <a:close/>
                  </a:path>
                </a:pathLst>
              </a:custGeom>
              <a:solidFill>
                <a:srgbClr val="001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62"/>
              <p:cNvSpPr>
                <a:spLocks/>
              </p:cNvSpPr>
              <p:nvPr/>
            </p:nvSpPr>
            <p:spPr bwMode="auto">
              <a:xfrm>
                <a:off x="1228" y="522"/>
                <a:ext cx="45" cy="667"/>
              </a:xfrm>
              <a:custGeom>
                <a:avLst/>
                <a:gdLst>
                  <a:gd name="T0" fmla="*/ 90 w 90"/>
                  <a:gd name="T1" fmla="*/ 0 h 1336"/>
                  <a:gd name="T2" fmla="*/ 90 w 90"/>
                  <a:gd name="T3" fmla="*/ 465 h 1336"/>
                  <a:gd name="T4" fmla="*/ 0 w 90"/>
                  <a:gd name="T5" fmla="*/ 1336 h 1336"/>
                  <a:gd name="T6" fmla="*/ 0 w 90"/>
                  <a:gd name="T7" fmla="*/ 869 h 1336"/>
                  <a:gd name="T8" fmla="*/ 90 w 90"/>
                  <a:gd name="T9" fmla="*/ 0 h 1336"/>
                </a:gdLst>
                <a:ahLst/>
                <a:cxnLst>
                  <a:cxn ang="0">
                    <a:pos x="T0" y="T1"/>
                  </a:cxn>
                  <a:cxn ang="0">
                    <a:pos x="T2" y="T3"/>
                  </a:cxn>
                  <a:cxn ang="0">
                    <a:pos x="T4" y="T5"/>
                  </a:cxn>
                  <a:cxn ang="0">
                    <a:pos x="T6" y="T7"/>
                  </a:cxn>
                  <a:cxn ang="0">
                    <a:pos x="T8" y="T9"/>
                  </a:cxn>
                </a:cxnLst>
                <a:rect l="0" t="0" r="r" b="b"/>
                <a:pathLst>
                  <a:path w="90" h="1336">
                    <a:moveTo>
                      <a:pt x="90" y="0"/>
                    </a:moveTo>
                    <a:lnTo>
                      <a:pt x="90" y="465"/>
                    </a:lnTo>
                    <a:lnTo>
                      <a:pt x="0" y="1336"/>
                    </a:lnTo>
                    <a:lnTo>
                      <a:pt x="0" y="869"/>
                    </a:lnTo>
                    <a:lnTo>
                      <a:pt x="90"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63"/>
              <p:cNvSpPr>
                <a:spLocks/>
              </p:cNvSpPr>
              <p:nvPr/>
            </p:nvSpPr>
            <p:spPr bwMode="auto">
              <a:xfrm>
                <a:off x="1059" y="963"/>
                <a:ext cx="45" cy="243"/>
              </a:xfrm>
              <a:custGeom>
                <a:avLst/>
                <a:gdLst>
                  <a:gd name="T0" fmla="*/ 91 w 91"/>
                  <a:gd name="T1" fmla="*/ 19 h 484"/>
                  <a:gd name="T2" fmla="*/ 91 w 91"/>
                  <a:gd name="T3" fmla="*/ 484 h 484"/>
                  <a:gd name="T4" fmla="*/ 0 w 91"/>
                  <a:gd name="T5" fmla="*/ 465 h 484"/>
                  <a:gd name="T6" fmla="*/ 0 w 91"/>
                  <a:gd name="T7" fmla="*/ 0 h 484"/>
                  <a:gd name="T8" fmla="*/ 91 w 91"/>
                  <a:gd name="T9" fmla="*/ 19 h 484"/>
                </a:gdLst>
                <a:ahLst/>
                <a:cxnLst>
                  <a:cxn ang="0">
                    <a:pos x="T0" y="T1"/>
                  </a:cxn>
                  <a:cxn ang="0">
                    <a:pos x="T2" y="T3"/>
                  </a:cxn>
                  <a:cxn ang="0">
                    <a:pos x="T4" y="T5"/>
                  </a:cxn>
                  <a:cxn ang="0">
                    <a:pos x="T6" y="T7"/>
                  </a:cxn>
                  <a:cxn ang="0">
                    <a:pos x="T8" y="T9"/>
                  </a:cxn>
                </a:cxnLst>
                <a:rect l="0" t="0" r="r" b="b"/>
                <a:pathLst>
                  <a:path w="91" h="484">
                    <a:moveTo>
                      <a:pt x="91" y="19"/>
                    </a:moveTo>
                    <a:lnTo>
                      <a:pt x="91" y="484"/>
                    </a:lnTo>
                    <a:lnTo>
                      <a:pt x="0" y="465"/>
                    </a:lnTo>
                    <a:lnTo>
                      <a:pt x="0" y="0"/>
                    </a:lnTo>
                    <a:lnTo>
                      <a:pt x="91" y="19"/>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64"/>
              <p:cNvSpPr>
                <a:spLocks/>
              </p:cNvSpPr>
              <p:nvPr/>
            </p:nvSpPr>
            <p:spPr bwMode="auto">
              <a:xfrm>
                <a:off x="940" y="957"/>
                <a:ext cx="53" cy="253"/>
              </a:xfrm>
              <a:custGeom>
                <a:avLst/>
                <a:gdLst>
                  <a:gd name="T0" fmla="*/ 106 w 106"/>
                  <a:gd name="T1" fmla="*/ 0 h 506"/>
                  <a:gd name="T2" fmla="*/ 106 w 106"/>
                  <a:gd name="T3" fmla="*/ 465 h 506"/>
                  <a:gd name="T4" fmla="*/ 0 w 106"/>
                  <a:gd name="T5" fmla="*/ 506 h 506"/>
                  <a:gd name="T6" fmla="*/ 0 w 106"/>
                  <a:gd name="T7" fmla="*/ 41 h 506"/>
                  <a:gd name="T8" fmla="*/ 106 w 106"/>
                  <a:gd name="T9" fmla="*/ 0 h 506"/>
                </a:gdLst>
                <a:ahLst/>
                <a:cxnLst>
                  <a:cxn ang="0">
                    <a:pos x="T0" y="T1"/>
                  </a:cxn>
                  <a:cxn ang="0">
                    <a:pos x="T2" y="T3"/>
                  </a:cxn>
                  <a:cxn ang="0">
                    <a:pos x="T4" y="T5"/>
                  </a:cxn>
                  <a:cxn ang="0">
                    <a:pos x="T6" y="T7"/>
                  </a:cxn>
                  <a:cxn ang="0">
                    <a:pos x="T8" y="T9"/>
                  </a:cxn>
                </a:cxnLst>
                <a:rect l="0" t="0" r="r" b="b"/>
                <a:pathLst>
                  <a:path w="106" h="506">
                    <a:moveTo>
                      <a:pt x="106" y="0"/>
                    </a:moveTo>
                    <a:lnTo>
                      <a:pt x="106" y="465"/>
                    </a:lnTo>
                    <a:lnTo>
                      <a:pt x="0" y="506"/>
                    </a:lnTo>
                    <a:lnTo>
                      <a:pt x="0" y="41"/>
                    </a:lnTo>
                    <a:lnTo>
                      <a:pt x="106"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65"/>
              <p:cNvSpPr>
                <a:spLocks/>
              </p:cNvSpPr>
              <p:nvPr/>
            </p:nvSpPr>
            <p:spPr bwMode="auto">
              <a:xfrm>
                <a:off x="1104" y="973"/>
                <a:ext cx="35" cy="247"/>
              </a:xfrm>
              <a:custGeom>
                <a:avLst/>
                <a:gdLst>
                  <a:gd name="T0" fmla="*/ 70 w 70"/>
                  <a:gd name="T1" fmla="*/ 29 h 494"/>
                  <a:gd name="T2" fmla="*/ 70 w 70"/>
                  <a:gd name="T3" fmla="*/ 494 h 494"/>
                  <a:gd name="T4" fmla="*/ 0 w 70"/>
                  <a:gd name="T5" fmla="*/ 465 h 494"/>
                  <a:gd name="T6" fmla="*/ 0 w 70"/>
                  <a:gd name="T7" fmla="*/ 0 h 494"/>
                  <a:gd name="T8" fmla="*/ 70 w 70"/>
                  <a:gd name="T9" fmla="*/ 29 h 494"/>
                </a:gdLst>
                <a:ahLst/>
                <a:cxnLst>
                  <a:cxn ang="0">
                    <a:pos x="T0" y="T1"/>
                  </a:cxn>
                  <a:cxn ang="0">
                    <a:pos x="T2" y="T3"/>
                  </a:cxn>
                  <a:cxn ang="0">
                    <a:pos x="T4" y="T5"/>
                  </a:cxn>
                  <a:cxn ang="0">
                    <a:pos x="T6" y="T7"/>
                  </a:cxn>
                  <a:cxn ang="0">
                    <a:pos x="T8" y="T9"/>
                  </a:cxn>
                </a:cxnLst>
                <a:rect l="0" t="0" r="r" b="b"/>
                <a:pathLst>
                  <a:path w="70" h="494">
                    <a:moveTo>
                      <a:pt x="70" y="29"/>
                    </a:moveTo>
                    <a:lnTo>
                      <a:pt x="70" y="494"/>
                    </a:lnTo>
                    <a:lnTo>
                      <a:pt x="0" y="465"/>
                    </a:lnTo>
                    <a:lnTo>
                      <a:pt x="0" y="0"/>
                    </a:lnTo>
                    <a:lnTo>
                      <a:pt x="70" y="29"/>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66"/>
              <p:cNvSpPr>
                <a:spLocks/>
              </p:cNvSpPr>
              <p:nvPr/>
            </p:nvSpPr>
            <p:spPr bwMode="auto">
              <a:xfrm>
                <a:off x="1139" y="984"/>
                <a:ext cx="94" cy="236"/>
              </a:xfrm>
              <a:custGeom>
                <a:avLst/>
                <a:gdLst>
                  <a:gd name="T0" fmla="*/ 188 w 188"/>
                  <a:gd name="T1" fmla="*/ 0 h 472"/>
                  <a:gd name="T2" fmla="*/ 188 w 188"/>
                  <a:gd name="T3" fmla="*/ 465 h 472"/>
                  <a:gd name="T4" fmla="*/ 0 w 188"/>
                  <a:gd name="T5" fmla="*/ 472 h 472"/>
                  <a:gd name="T6" fmla="*/ 0 w 188"/>
                  <a:gd name="T7" fmla="*/ 7 h 472"/>
                  <a:gd name="T8" fmla="*/ 188 w 188"/>
                  <a:gd name="T9" fmla="*/ 0 h 472"/>
                </a:gdLst>
                <a:ahLst/>
                <a:cxnLst>
                  <a:cxn ang="0">
                    <a:pos x="T0" y="T1"/>
                  </a:cxn>
                  <a:cxn ang="0">
                    <a:pos x="T2" y="T3"/>
                  </a:cxn>
                  <a:cxn ang="0">
                    <a:pos x="T4" y="T5"/>
                  </a:cxn>
                  <a:cxn ang="0">
                    <a:pos x="T6" y="T7"/>
                  </a:cxn>
                  <a:cxn ang="0">
                    <a:pos x="T8" y="T9"/>
                  </a:cxn>
                </a:cxnLst>
                <a:rect l="0" t="0" r="r" b="b"/>
                <a:pathLst>
                  <a:path w="188" h="472">
                    <a:moveTo>
                      <a:pt x="188" y="0"/>
                    </a:moveTo>
                    <a:lnTo>
                      <a:pt x="188" y="465"/>
                    </a:lnTo>
                    <a:lnTo>
                      <a:pt x="0" y="472"/>
                    </a:lnTo>
                    <a:lnTo>
                      <a:pt x="0" y="7"/>
                    </a:lnTo>
                    <a:lnTo>
                      <a:pt x="188"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67"/>
              <p:cNvSpPr>
                <a:spLocks/>
              </p:cNvSpPr>
              <p:nvPr/>
            </p:nvSpPr>
            <p:spPr bwMode="auto">
              <a:xfrm>
                <a:off x="1054" y="963"/>
                <a:ext cx="5" cy="258"/>
              </a:xfrm>
              <a:custGeom>
                <a:avLst/>
                <a:gdLst>
                  <a:gd name="T0" fmla="*/ 10 w 10"/>
                  <a:gd name="T1" fmla="*/ 0 h 515"/>
                  <a:gd name="T2" fmla="*/ 10 w 10"/>
                  <a:gd name="T3" fmla="*/ 465 h 515"/>
                  <a:gd name="T4" fmla="*/ 0 w 10"/>
                  <a:gd name="T5" fmla="*/ 515 h 515"/>
                  <a:gd name="T6" fmla="*/ 0 w 10"/>
                  <a:gd name="T7" fmla="*/ 49 h 515"/>
                  <a:gd name="T8" fmla="*/ 10 w 10"/>
                  <a:gd name="T9" fmla="*/ 0 h 515"/>
                </a:gdLst>
                <a:ahLst/>
                <a:cxnLst>
                  <a:cxn ang="0">
                    <a:pos x="T0" y="T1"/>
                  </a:cxn>
                  <a:cxn ang="0">
                    <a:pos x="T2" y="T3"/>
                  </a:cxn>
                  <a:cxn ang="0">
                    <a:pos x="T4" y="T5"/>
                  </a:cxn>
                  <a:cxn ang="0">
                    <a:pos x="T6" y="T7"/>
                  </a:cxn>
                  <a:cxn ang="0">
                    <a:pos x="T8" y="T9"/>
                  </a:cxn>
                </a:cxnLst>
                <a:rect l="0" t="0" r="r" b="b"/>
                <a:pathLst>
                  <a:path w="10" h="515">
                    <a:moveTo>
                      <a:pt x="10" y="0"/>
                    </a:moveTo>
                    <a:lnTo>
                      <a:pt x="10" y="465"/>
                    </a:lnTo>
                    <a:lnTo>
                      <a:pt x="0" y="515"/>
                    </a:lnTo>
                    <a:lnTo>
                      <a:pt x="0" y="49"/>
                    </a:lnTo>
                    <a:lnTo>
                      <a:pt x="10"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568" name="Freeform 68"/>
              <p:cNvSpPr>
                <a:spLocks/>
              </p:cNvSpPr>
              <p:nvPr/>
            </p:nvSpPr>
            <p:spPr bwMode="auto">
              <a:xfrm>
                <a:off x="1023" y="988"/>
                <a:ext cx="31" cy="243"/>
              </a:xfrm>
              <a:custGeom>
                <a:avLst/>
                <a:gdLst>
                  <a:gd name="T0" fmla="*/ 61 w 61"/>
                  <a:gd name="T1" fmla="*/ 0 h 486"/>
                  <a:gd name="T2" fmla="*/ 61 w 61"/>
                  <a:gd name="T3" fmla="*/ 466 h 486"/>
                  <a:gd name="T4" fmla="*/ 0 w 61"/>
                  <a:gd name="T5" fmla="*/ 486 h 486"/>
                  <a:gd name="T6" fmla="*/ 0 w 61"/>
                  <a:gd name="T7" fmla="*/ 21 h 486"/>
                  <a:gd name="T8" fmla="*/ 61 w 61"/>
                  <a:gd name="T9" fmla="*/ 0 h 486"/>
                </a:gdLst>
                <a:ahLst/>
                <a:cxnLst>
                  <a:cxn ang="0">
                    <a:pos x="T0" y="T1"/>
                  </a:cxn>
                  <a:cxn ang="0">
                    <a:pos x="T2" y="T3"/>
                  </a:cxn>
                  <a:cxn ang="0">
                    <a:pos x="T4" y="T5"/>
                  </a:cxn>
                  <a:cxn ang="0">
                    <a:pos x="T6" y="T7"/>
                  </a:cxn>
                  <a:cxn ang="0">
                    <a:pos x="T8" y="T9"/>
                  </a:cxn>
                </a:cxnLst>
                <a:rect l="0" t="0" r="r" b="b"/>
                <a:pathLst>
                  <a:path w="61" h="486">
                    <a:moveTo>
                      <a:pt x="61" y="0"/>
                    </a:moveTo>
                    <a:lnTo>
                      <a:pt x="61" y="466"/>
                    </a:lnTo>
                    <a:lnTo>
                      <a:pt x="0" y="486"/>
                    </a:lnTo>
                    <a:lnTo>
                      <a:pt x="0" y="21"/>
                    </a:lnTo>
                    <a:lnTo>
                      <a:pt x="61"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569" name="Freeform 69"/>
              <p:cNvSpPr>
                <a:spLocks/>
              </p:cNvSpPr>
              <p:nvPr/>
            </p:nvSpPr>
            <p:spPr bwMode="auto">
              <a:xfrm>
                <a:off x="1233" y="984"/>
                <a:ext cx="60" cy="251"/>
              </a:xfrm>
              <a:custGeom>
                <a:avLst/>
                <a:gdLst>
                  <a:gd name="T0" fmla="*/ 120 w 120"/>
                  <a:gd name="T1" fmla="*/ 38 h 503"/>
                  <a:gd name="T2" fmla="*/ 120 w 120"/>
                  <a:gd name="T3" fmla="*/ 503 h 503"/>
                  <a:gd name="T4" fmla="*/ 0 w 120"/>
                  <a:gd name="T5" fmla="*/ 465 h 503"/>
                  <a:gd name="T6" fmla="*/ 0 w 120"/>
                  <a:gd name="T7" fmla="*/ 0 h 503"/>
                  <a:gd name="T8" fmla="*/ 120 w 120"/>
                  <a:gd name="T9" fmla="*/ 38 h 503"/>
                </a:gdLst>
                <a:ahLst/>
                <a:cxnLst>
                  <a:cxn ang="0">
                    <a:pos x="T0" y="T1"/>
                  </a:cxn>
                  <a:cxn ang="0">
                    <a:pos x="T2" y="T3"/>
                  </a:cxn>
                  <a:cxn ang="0">
                    <a:pos x="T4" y="T5"/>
                  </a:cxn>
                  <a:cxn ang="0">
                    <a:pos x="T6" y="T7"/>
                  </a:cxn>
                  <a:cxn ang="0">
                    <a:pos x="T8" y="T9"/>
                  </a:cxn>
                </a:cxnLst>
                <a:rect l="0" t="0" r="r" b="b"/>
                <a:pathLst>
                  <a:path w="120" h="503">
                    <a:moveTo>
                      <a:pt x="120" y="38"/>
                    </a:moveTo>
                    <a:lnTo>
                      <a:pt x="120" y="503"/>
                    </a:lnTo>
                    <a:lnTo>
                      <a:pt x="0" y="465"/>
                    </a:lnTo>
                    <a:lnTo>
                      <a:pt x="0" y="0"/>
                    </a:lnTo>
                    <a:lnTo>
                      <a:pt x="120" y="38"/>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571" name="Freeform 70"/>
              <p:cNvSpPr>
                <a:spLocks/>
              </p:cNvSpPr>
              <p:nvPr/>
            </p:nvSpPr>
            <p:spPr bwMode="auto">
              <a:xfrm>
                <a:off x="1020" y="998"/>
                <a:ext cx="3" cy="242"/>
              </a:xfrm>
              <a:custGeom>
                <a:avLst/>
                <a:gdLst>
                  <a:gd name="T0" fmla="*/ 6 w 6"/>
                  <a:gd name="T1" fmla="*/ 0 h 483"/>
                  <a:gd name="T2" fmla="*/ 6 w 6"/>
                  <a:gd name="T3" fmla="*/ 465 h 483"/>
                  <a:gd name="T4" fmla="*/ 0 w 6"/>
                  <a:gd name="T5" fmla="*/ 483 h 483"/>
                  <a:gd name="T6" fmla="*/ 0 w 6"/>
                  <a:gd name="T7" fmla="*/ 17 h 483"/>
                  <a:gd name="T8" fmla="*/ 6 w 6"/>
                  <a:gd name="T9" fmla="*/ 0 h 483"/>
                </a:gdLst>
                <a:ahLst/>
                <a:cxnLst>
                  <a:cxn ang="0">
                    <a:pos x="T0" y="T1"/>
                  </a:cxn>
                  <a:cxn ang="0">
                    <a:pos x="T2" y="T3"/>
                  </a:cxn>
                  <a:cxn ang="0">
                    <a:pos x="T4" y="T5"/>
                  </a:cxn>
                  <a:cxn ang="0">
                    <a:pos x="T6" y="T7"/>
                  </a:cxn>
                  <a:cxn ang="0">
                    <a:pos x="T8" y="T9"/>
                  </a:cxn>
                </a:cxnLst>
                <a:rect l="0" t="0" r="r" b="b"/>
                <a:pathLst>
                  <a:path w="6" h="483">
                    <a:moveTo>
                      <a:pt x="6" y="0"/>
                    </a:moveTo>
                    <a:lnTo>
                      <a:pt x="6" y="465"/>
                    </a:lnTo>
                    <a:lnTo>
                      <a:pt x="0" y="483"/>
                    </a:lnTo>
                    <a:lnTo>
                      <a:pt x="0" y="17"/>
                    </a:lnTo>
                    <a:lnTo>
                      <a:pt x="6" y="0"/>
                    </a:lnTo>
                    <a:close/>
                  </a:path>
                </a:pathLst>
              </a:custGeom>
              <a:solidFill>
                <a:srgbClr val="001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1572" name="Freeform 71"/>
              <p:cNvSpPr>
                <a:spLocks/>
              </p:cNvSpPr>
              <p:nvPr/>
            </p:nvSpPr>
            <p:spPr bwMode="auto">
              <a:xfrm>
                <a:off x="613" y="995"/>
                <a:ext cx="71" cy="247"/>
              </a:xfrm>
              <a:custGeom>
                <a:avLst/>
                <a:gdLst>
                  <a:gd name="T0" fmla="*/ 143 w 143"/>
                  <a:gd name="T1" fmla="*/ 29 h 494"/>
                  <a:gd name="T2" fmla="*/ 143 w 143"/>
                  <a:gd name="T3" fmla="*/ 494 h 494"/>
                  <a:gd name="T4" fmla="*/ 0 w 143"/>
                  <a:gd name="T5" fmla="*/ 465 h 494"/>
                  <a:gd name="T6" fmla="*/ 0 w 143"/>
                  <a:gd name="T7" fmla="*/ 0 h 494"/>
                  <a:gd name="T8" fmla="*/ 143 w 143"/>
                  <a:gd name="T9" fmla="*/ 29 h 494"/>
                </a:gdLst>
                <a:ahLst/>
                <a:cxnLst>
                  <a:cxn ang="0">
                    <a:pos x="T0" y="T1"/>
                  </a:cxn>
                  <a:cxn ang="0">
                    <a:pos x="T2" y="T3"/>
                  </a:cxn>
                  <a:cxn ang="0">
                    <a:pos x="T4" y="T5"/>
                  </a:cxn>
                  <a:cxn ang="0">
                    <a:pos x="T6" y="T7"/>
                  </a:cxn>
                  <a:cxn ang="0">
                    <a:pos x="T8" y="T9"/>
                  </a:cxn>
                </a:cxnLst>
                <a:rect l="0" t="0" r="r" b="b"/>
                <a:pathLst>
                  <a:path w="143" h="494">
                    <a:moveTo>
                      <a:pt x="143" y="29"/>
                    </a:moveTo>
                    <a:lnTo>
                      <a:pt x="143" y="494"/>
                    </a:lnTo>
                    <a:lnTo>
                      <a:pt x="0" y="465"/>
                    </a:lnTo>
                    <a:lnTo>
                      <a:pt x="0" y="0"/>
                    </a:lnTo>
                    <a:lnTo>
                      <a:pt x="143" y="29"/>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578" name="Freeform 72"/>
              <p:cNvSpPr>
                <a:spLocks/>
              </p:cNvSpPr>
              <p:nvPr/>
            </p:nvSpPr>
            <p:spPr bwMode="auto">
              <a:xfrm>
                <a:off x="884" y="977"/>
                <a:ext cx="56" cy="292"/>
              </a:xfrm>
              <a:custGeom>
                <a:avLst/>
                <a:gdLst>
                  <a:gd name="T0" fmla="*/ 113 w 113"/>
                  <a:gd name="T1" fmla="*/ 0 h 583"/>
                  <a:gd name="T2" fmla="*/ 113 w 113"/>
                  <a:gd name="T3" fmla="*/ 465 h 583"/>
                  <a:gd name="T4" fmla="*/ 0 w 113"/>
                  <a:gd name="T5" fmla="*/ 583 h 583"/>
                  <a:gd name="T6" fmla="*/ 0 w 113"/>
                  <a:gd name="T7" fmla="*/ 118 h 583"/>
                  <a:gd name="T8" fmla="*/ 113 w 113"/>
                  <a:gd name="T9" fmla="*/ 0 h 583"/>
                </a:gdLst>
                <a:ahLst/>
                <a:cxnLst>
                  <a:cxn ang="0">
                    <a:pos x="T0" y="T1"/>
                  </a:cxn>
                  <a:cxn ang="0">
                    <a:pos x="T2" y="T3"/>
                  </a:cxn>
                  <a:cxn ang="0">
                    <a:pos x="T4" y="T5"/>
                  </a:cxn>
                  <a:cxn ang="0">
                    <a:pos x="T6" y="T7"/>
                  </a:cxn>
                  <a:cxn ang="0">
                    <a:pos x="T8" y="T9"/>
                  </a:cxn>
                </a:cxnLst>
                <a:rect l="0" t="0" r="r" b="b"/>
                <a:pathLst>
                  <a:path w="113" h="583">
                    <a:moveTo>
                      <a:pt x="113" y="0"/>
                    </a:moveTo>
                    <a:lnTo>
                      <a:pt x="113" y="465"/>
                    </a:lnTo>
                    <a:lnTo>
                      <a:pt x="0" y="583"/>
                    </a:lnTo>
                    <a:lnTo>
                      <a:pt x="0" y="118"/>
                    </a:lnTo>
                    <a:lnTo>
                      <a:pt x="113"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579" name="Freeform 73"/>
              <p:cNvSpPr>
                <a:spLocks/>
              </p:cNvSpPr>
              <p:nvPr/>
            </p:nvSpPr>
            <p:spPr bwMode="auto">
              <a:xfrm>
                <a:off x="934" y="1007"/>
                <a:ext cx="86" cy="262"/>
              </a:xfrm>
              <a:custGeom>
                <a:avLst/>
                <a:gdLst>
                  <a:gd name="T0" fmla="*/ 172 w 172"/>
                  <a:gd name="T1" fmla="*/ 0 h 524"/>
                  <a:gd name="T2" fmla="*/ 172 w 172"/>
                  <a:gd name="T3" fmla="*/ 466 h 524"/>
                  <a:gd name="T4" fmla="*/ 0 w 172"/>
                  <a:gd name="T5" fmla="*/ 524 h 524"/>
                  <a:gd name="T6" fmla="*/ 0 w 172"/>
                  <a:gd name="T7" fmla="*/ 59 h 524"/>
                  <a:gd name="T8" fmla="*/ 172 w 172"/>
                  <a:gd name="T9" fmla="*/ 0 h 524"/>
                </a:gdLst>
                <a:ahLst/>
                <a:cxnLst>
                  <a:cxn ang="0">
                    <a:pos x="T0" y="T1"/>
                  </a:cxn>
                  <a:cxn ang="0">
                    <a:pos x="T2" y="T3"/>
                  </a:cxn>
                  <a:cxn ang="0">
                    <a:pos x="T4" y="T5"/>
                  </a:cxn>
                  <a:cxn ang="0">
                    <a:pos x="T6" y="T7"/>
                  </a:cxn>
                  <a:cxn ang="0">
                    <a:pos x="T8" y="T9"/>
                  </a:cxn>
                </a:cxnLst>
                <a:rect l="0" t="0" r="r" b="b"/>
                <a:pathLst>
                  <a:path w="172" h="524">
                    <a:moveTo>
                      <a:pt x="172" y="0"/>
                    </a:moveTo>
                    <a:lnTo>
                      <a:pt x="172" y="466"/>
                    </a:lnTo>
                    <a:lnTo>
                      <a:pt x="0" y="524"/>
                    </a:lnTo>
                    <a:lnTo>
                      <a:pt x="0" y="59"/>
                    </a:lnTo>
                    <a:lnTo>
                      <a:pt x="172"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584" name="Freeform 74"/>
              <p:cNvSpPr>
                <a:spLocks/>
              </p:cNvSpPr>
              <p:nvPr/>
            </p:nvSpPr>
            <p:spPr bwMode="auto">
              <a:xfrm>
                <a:off x="872" y="1036"/>
                <a:ext cx="12" cy="252"/>
              </a:xfrm>
              <a:custGeom>
                <a:avLst/>
                <a:gdLst>
                  <a:gd name="T0" fmla="*/ 23 w 23"/>
                  <a:gd name="T1" fmla="*/ 0 h 503"/>
                  <a:gd name="T2" fmla="*/ 23 w 23"/>
                  <a:gd name="T3" fmla="*/ 465 h 503"/>
                  <a:gd name="T4" fmla="*/ 0 w 23"/>
                  <a:gd name="T5" fmla="*/ 503 h 503"/>
                  <a:gd name="T6" fmla="*/ 0 w 23"/>
                  <a:gd name="T7" fmla="*/ 36 h 503"/>
                  <a:gd name="T8" fmla="*/ 23 w 23"/>
                  <a:gd name="T9" fmla="*/ 0 h 503"/>
                </a:gdLst>
                <a:ahLst/>
                <a:cxnLst>
                  <a:cxn ang="0">
                    <a:pos x="T0" y="T1"/>
                  </a:cxn>
                  <a:cxn ang="0">
                    <a:pos x="T2" y="T3"/>
                  </a:cxn>
                  <a:cxn ang="0">
                    <a:pos x="T4" y="T5"/>
                  </a:cxn>
                  <a:cxn ang="0">
                    <a:pos x="T6" y="T7"/>
                  </a:cxn>
                  <a:cxn ang="0">
                    <a:pos x="T8" y="T9"/>
                  </a:cxn>
                </a:cxnLst>
                <a:rect l="0" t="0" r="r" b="b"/>
                <a:pathLst>
                  <a:path w="23" h="503">
                    <a:moveTo>
                      <a:pt x="23" y="0"/>
                    </a:moveTo>
                    <a:lnTo>
                      <a:pt x="23" y="465"/>
                    </a:lnTo>
                    <a:lnTo>
                      <a:pt x="0" y="503"/>
                    </a:lnTo>
                    <a:lnTo>
                      <a:pt x="0" y="36"/>
                    </a:lnTo>
                    <a:lnTo>
                      <a:pt x="23"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599" name="Freeform 75"/>
              <p:cNvSpPr>
                <a:spLocks/>
              </p:cNvSpPr>
              <p:nvPr/>
            </p:nvSpPr>
            <p:spPr bwMode="auto">
              <a:xfrm>
                <a:off x="1293" y="1003"/>
                <a:ext cx="79" cy="288"/>
              </a:xfrm>
              <a:custGeom>
                <a:avLst/>
                <a:gdLst>
                  <a:gd name="T0" fmla="*/ 159 w 159"/>
                  <a:gd name="T1" fmla="*/ 110 h 576"/>
                  <a:gd name="T2" fmla="*/ 159 w 159"/>
                  <a:gd name="T3" fmla="*/ 576 h 576"/>
                  <a:gd name="T4" fmla="*/ 0 w 159"/>
                  <a:gd name="T5" fmla="*/ 465 h 576"/>
                  <a:gd name="T6" fmla="*/ 0 w 159"/>
                  <a:gd name="T7" fmla="*/ 0 h 576"/>
                  <a:gd name="T8" fmla="*/ 159 w 159"/>
                  <a:gd name="T9" fmla="*/ 110 h 576"/>
                </a:gdLst>
                <a:ahLst/>
                <a:cxnLst>
                  <a:cxn ang="0">
                    <a:pos x="T0" y="T1"/>
                  </a:cxn>
                  <a:cxn ang="0">
                    <a:pos x="T2" y="T3"/>
                  </a:cxn>
                  <a:cxn ang="0">
                    <a:pos x="T4" y="T5"/>
                  </a:cxn>
                  <a:cxn ang="0">
                    <a:pos x="T6" y="T7"/>
                  </a:cxn>
                  <a:cxn ang="0">
                    <a:pos x="T8" y="T9"/>
                  </a:cxn>
                </a:cxnLst>
                <a:rect l="0" t="0" r="r" b="b"/>
                <a:pathLst>
                  <a:path w="159" h="576">
                    <a:moveTo>
                      <a:pt x="159" y="110"/>
                    </a:moveTo>
                    <a:lnTo>
                      <a:pt x="159" y="576"/>
                    </a:lnTo>
                    <a:lnTo>
                      <a:pt x="0" y="465"/>
                    </a:lnTo>
                    <a:lnTo>
                      <a:pt x="0" y="0"/>
                    </a:lnTo>
                    <a:lnTo>
                      <a:pt x="159" y="11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76"/>
              <p:cNvSpPr>
                <a:spLocks/>
              </p:cNvSpPr>
              <p:nvPr/>
            </p:nvSpPr>
            <p:spPr bwMode="auto">
              <a:xfrm>
                <a:off x="676" y="1063"/>
                <a:ext cx="3" cy="249"/>
              </a:xfrm>
              <a:custGeom>
                <a:avLst/>
                <a:gdLst>
                  <a:gd name="T0" fmla="*/ 4 w 4"/>
                  <a:gd name="T1" fmla="*/ 34 h 499"/>
                  <a:gd name="T2" fmla="*/ 4 w 4"/>
                  <a:gd name="T3" fmla="*/ 499 h 499"/>
                  <a:gd name="T4" fmla="*/ 0 w 4"/>
                  <a:gd name="T5" fmla="*/ 465 h 499"/>
                  <a:gd name="T6" fmla="*/ 0 w 4"/>
                  <a:gd name="T7" fmla="*/ 0 h 499"/>
                  <a:gd name="T8" fmla="*/ 4 w 4"/>
                  <a:gd name="T9" fmla="*/ 34 h 499"/>
                </a:gdLst>
                <a:ahLst/>
                <a:cxnLst>
                  <a:cxn ang="0">
                    <a:pos x="T0" y="T1"/>
                  </a:cxn>
                  <a:cxn ang="0">
                    <a:pos x="T2" y="T3"/>
                  </a:cxn>
                  <a:cxn ang="0">
                    <a:pos x="T4" y="T5"/>
                  </a:cxn>
                  <a:cxn ang="0">
                    <a:pos x="T6" y="T7"/>
                  </a:cxn>
                  <a:cxn ang="0">
                    <a:pos x="T8" y="T9"/>
                  </a:cxn>
                </a:cxnLst>
                <a:rect l="0" t="0" r="r" b="b"/>
                <a:pathLst>
                  <a:path w="4" h="499">
                    <a:moveTo>
                      <a:pt x="4" y="34"/>
                    </a:moveTo>
                    <a:lnTo>
                      <a:pt x="4" y="499"/>
                    </a:lnTo>
                    <a:lnTo>
                      <a:pt x="0" y="465"/>
                    </a:lnTo>
                    <a:lnTo>
                      <a:pt x="0" y="0"/>
                    </a:lnTo>
                    <a:lnTo>
                      <a:pt x="4" y="34"/>
                    </a:lnTo>
                    <a:close/>
                  </a:path>
                </a:pathLst>
              </a:custGeom>
              <a:solidFill>
                <a:srgbClr val="002B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7"/>
              <p:cNvSpPr>
                <a:spLocks/>
              </p:cNvSpPr>
              <p:nvPr/>
            </p:nvSpPr>
            <p:spPr bwMode="auto">
              <a:xfrm>
                <a:off x="721" y="1076"/>
                <a:ext cx="55" cy="242"/>
              </a:xfrm>
              <a:custGeom>
                <a:avLst/>
                <a:gdLst>
                  <a:gd name="T0" fmla="*/ 109 w 109"/>
                  <a:gd name="T1" fmla="*/ 0 h 483"/>
                  <a:gd name="T2" fmla="*/ 109 w 109"/>
                  <a:gd name="T3" fmla="*/ 465 h 483"/>
                  <a:gd name="T4" fmla="*/ 0 w 109"/>
                  <a:gd name="T5" fmla="*/ 483 h 483"/>
                  <a:gd name="T6" fmla="*/ 0 w 109"/>
                  <a:gd name="T7" fmla="*/ 17 h 483"/>
                  <a:gd name="T8" fmla="*/ 109 w 109"/>
                  <a:gd name="T9" fmla="*/ 0 h 483"/>
                </a:gdLst>
                <a:ahLst/>
                <a:cxnLst>
                  <a:cxn ang="0">
                    <a:pos x="T0" y="T1"/>
                  </a:cxn>
                  <a:cxn ang="0">
                    <a:pos x="T2" y="T3"/>
                  </a:cxn>
                  <a:cxn ang="0">
                    <a:pos x="T4" y="T5"/>
                  </a:cxn>
                  <a:cxn ang="0">
                    <a:pos x="T6" y="T7"/>
                  </a:cxn>
                  <a:cxn ang="0">
                    <a:pos x="T8" y="T9"/>
                  </a:cxn>
                </a:cxnLst>
                <a:rect l="0" t="0" r="r" b="b"/>
                <a:pathLst>
                  <a:path w="109" h="483">
                    <a:moveTo>
                      <a:pt x="109" y="0"/>
                    </a:moveTo>
                    <a:lnTo>
                      <a:pt x="109" y="465"/>
                    </a:lnTo>
                    <a:lnTo>
                      <a:pt x="0" y="483"/>
                    </a:lnTo>
                    <a:lnTo>
                      <a:pt x="0" y="17"/>
                    </a:lnTo>
                    <a:lnTo>
                      <a:pt x="109"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78"/>
              <p:cNvSpPr>
                <a:spLocks/>
              </p:cNvSpPr>
              <p:nvPr/>
            </p:nvSpPr>
            <p:spPr bwMode="auto">
              <a:xfrm>
                <a:off x="679" y="1079"/>
                <a:ext cx="42" cy="239"/>
              </a:xfrm>
              <a:custGeom>
                <a:avLst/>
                <a:gdLst>
                  <a:gd name="T0" fmla="*/ 85 w 85"/>
                  <a:gd name="T1" fmla="*/ 11 h 477"/>
                  <a:gd name="T2" fmla="*/ 85 w 85"/>
                  <a:gd name="T3" fmla="*/ 477 h 477"/>
                  <a:gd name="T4" fmla="*/ 0 w 85"/>
                  <a:gd name="T5" fmla="*/ 465 h 477"/>
                  <a:gd name="T6" fmla="*/ 0 w 85"/>
                  <a:gd name="T7" fmla="*/ 0 h 477"/>
                  <a:gd name="T8" fmla="*/ 85 w 85"/>
                  <a:gd name="T9" fmla="*/ 11 h 477"/>
                </a:gdLst>
                <a:ahLst/>
                <a:cxnLst>
                  <a:cxn ang="0">
                    <a:pos x="T0" y="T1"/>
                  </a:cxn>
                  <a:cxn ang="0">
                    <a:pos x="T2" y="T3"/>
                  </a:cxn>
                  <a:cxn ang="0">
                    <a:pos x="T4" y="T5"/>
                  </a:cxn>
                  <a:cxn ang="0">
                    <a:pos x="T6" y="T7"/>
                  </a:cxn>
                  <a:cxn ang="0">
                    <a:pos x="T8" y="T9"/>
                  </a:cxn>
                </a:cxnLst>
                <a:rect l="0" t="0" r="r" b="b"/>
                <a:pathLst>
                  <a:path w="85" h="477">
                    <a:moveTo>
                      <a:pt x="85" y="11"/>
                    </a:moveTo>
                    <a:lnTo>
                      <a:pt x="85" y="477"/>
                    </a:lnTo>
                    <a:lnTo>
                      <a:pt x="0" y="465"/>
                    </a:lnTo>
                    <a:lnTo>
                      <a:pt x="0" y="0"/>
                    </a:lnTo>
                    <a:lnTo>
                      <a:pt x="85" y="11"/>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79"/>
              <p:cNvSpPr>
                <a:spLocks/>
              </p:cNvSpPr>
              <p:nvPr/>
            </p:nvSpPr>
            <p:spPr bwMode="auto">
              <a:xfrm>
                <a:off x="1372" y="1058"/>
                <a:ext cx="27" cy="274"/>
              </a:xfrm>
              <a:custGeom>
                <a:avLst/>
                <a:gdLst>
                  <a:gd name="T0" fmla="*/ 54 w 54"/>
                  <a:gd name="T1" fmla="*/ 82 h 547"/>
                  <a:gd name="T2" fmla="*/ 54 w 54"/>
                  <a:gd name="T3" fmla="*/ 547 h 547"/>
                  <a:gd name="T4" fmla="*/ 0 w 54"/>
                  <a:gd name="T5" fmla="*/ 466 h 547"/>
                  <a:gd name="T6" fmla="*/ 0 w 54"/>
                  <a:gd name="T7" fmla="*/ 0 h 547"/>
                  <a:gd name="T8" fmla="*/ 54 w 54"/>
                  <a:gd name="T9" fmla="*/ 82 h 547"/>
                </a:gdLst>
                <a:ahLst/>
                <a:cxnLst>
                  <a:cxn ang="0">
                    <a:pos x="T0" y="T1"/>
                  </a:cxn>
                  <a:cxn ang="0">
                    <a:pos x="T2" y="T3"/>
                  </a:cxn>
                  <a:cxn ang="0">
                    <a:pos x="T4" y="T5"/>
                  </a:cxn>
                  <a:cxn ang="0">
                    <a:pos x="T6" y="T7"/>
                  </a:cxn>
                  <a:cxn ang="0">
                    <a:pos x="T8" y="T9"/>
                  </a:cxn>
                </a:cxnLst>
                <a:rect l="0" t="0" r="r" b="b"/>
                <a:pathLst>
                  <a:path w="54" h="547">
                    <a:moveTo>
                      <a:pt x="54" y="82"/>
                    </a:moveTo>
                    <a:lnTo>
                      <a:pt x="54" y="547"/>
                    </a:lnTo>
                    <a:lnTo>
                      <a:pt x="0" y="466"/>
                    </a:lnTo>
                    <a:lnTo>
                      <a:pt x="0" y="0"/>
                    </a:lnTo>
                    <a:lnTo>
                      <a:pt x="54" y="82"/>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80"/>
              <p:cNvSpPr>
                <a:spLocks/>
              </p:cNvSpPr>
              <p:nvPr/>
            </p:nvSpPr>
            <p:spPr bwMode="auto">
              <a:xfrm>
                <a:off x="861" y="1059"/>
                <a:ext cx="35" cy="274"/>
              </a:xfrm>
              <a:custGeom>
                <a:avLst/>
                <a:gdLst>
                  <a:gd name="T0" fmla="*/ 70 w 70"/>
                  <a:gd name="T1" fmla="*/ 0 h 548"/>
                  <a:gd name="T2" fmla="*/ 70 w 70"/>
                  <a:gd name="T3" fmla="*/ 467 h 548"/>
                  <a:gd name="T4" fmla="*/ 0 w 70"/>
                  <a:gd name="T5" fmla="*/ 548 h 548"/>
                  <a:gd name="T6" fmla="*/ 0 w 70"/>
                  <a:gd name="T7" fmla="*/ 82 h 548"/>
                  <a:gd name="T8" fmla="*/ 70 w 70"/>
                  <a:gd name="T9" fmla="*/ 0 h 548"/>
                </a:gdLst>
                <a:ahLst/>
                <a:cxnLst>
                  <a:cxn ang="0">
                    <a:pos x="T0" y="T1"/>
                  </a:cxn>
                  <a:cxn ang="0">
                    <a:pos x="T2" y="T3"/>
                  </a:cxn>
                  <a:cxn ang="0">
                    <a:pos x="T4" y="T5"/>
                  </a:cxn>
                  <a:cxn ang="0">
                    <a:pos x="T6" y="T7"/>
                  </a:cxn>
                  <a:cxn ang="0">
                    <a:pos x="T8" y="T9"/>
                  </a:cxn>
                </a:cxnLst>
                <a:rect l="0" t="0" r="r" b="b"/>
                <a:pathLst>
                  <a:path w="70" h="548">
                    <a:moveTo>
                      <a:pt x="70" y="0"/>
                    </a:moveTo>
                    <a:lnTo>
                      <a:pt x="70" y="467"/>
                    </a:lnTo>
                    <a:lnTo>
                      <a:pt x="0" y="548"/>
                    </a:lnTo>
                    <a:lnTo>
                      <a:pt x="0" y="82"/>
                    </a:lnTo>
                    <a:lnTo>
                      <a:pt x="70"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81"/>
              <p:cNvSpPr>
                <a:spLocks/>
              </p:cNvSpPr>
              <p:nvPr/>
            </p:nvSpPr>
            <p:spPr bwMode="auto">
              <a:xfrm>
                <a:off x="1529" y="1074"/>
                <a:ext cx="12" cy="288"/>
              </a:xfrm>
              <a:custGeom>
                <a:avLst/>
                <a:gdLst>
                  <a:gd name="T0" fmla="*/ 23 w 23"/>
                  <a:gd name="T1" fmla="*/ 0 h 576"/>
                  <a:gd name="T2" fmla="*/ 23 w 23"/>
                  <a:gd name="T3" fmla="*/ 465 h 576"/>
                  <a:gd name="T4" fmla="*/ 0 w 23"/>
                  <a:gd name="T5" fmla="*/ 576 h 576"/>
                  <a:gd name="T6" fmla="*/ 0 w 23"/>
                  <a:gd name="T7" fmla="*/ 109 h 576"/>
                  <a:gd name="T8" fmla="*/ 23 w 23"/>
                  <a:gd name="T9" fmla="*/ 0 h 576"/>
                </a:gdLst>
                <a:ahLst/>
                <a:cxnLst>
                  <a:cxn ang="0">
                    <a:pos x="T0" y="T1"/>
                  </a:cxn>
                  <a:cxn ang="0">
                    <a:pos x="T2" y="T3"/>
                  </a:cxn>
                  <a:cxn ang="0">
                    <a:pos x="T4" y="T5"/>
                  </a:cxn>
                  <a:cxn ang="0">
                    <a:pos x="T6" y="T7"/>
                  </a:cxn>
                  <a:cxn ang="0">
                    <a:pos x="T8" y="T9"/>
                  </a:cxn>
                </a:cxnLst>
                <a:rect l="0" t="0" r="r" b="b"/>
                <a:pathLst>
                  <a:path w="23" h="576">
                    <a:moveTo>
                      <a:pt x="23" y="0"/>
                    </a:moveTo>
                    <a:lnTo>
                      <a:pt x="23" y="465"/>
                    </a:lnTo>
                    <a:lnTo>
                      <a:pt x="0" y="576"/>
                    </a:lnTo>
                    <a:lnTo>
                      <a:pt x="0" y="109"/>
                    </a:lnTo>
                    <a:lnTo>
                      <a:pt x="23"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82"/>
              <p:cNvSpPr>
                <a:spLocks/>
              </p:cNvSpPr>
              <p:nvPr/>
            </p:nvSpPr>
            <p:spPr bwMode="auto">
              <a:xfrm>
                <a:off x="1399" y="1099"/>
                <a:ext cx="49" cy="268"/>
              </a:xfrm>
              <a:custGeom>
                <a:avLst/>
                <a:gdLst>
                  <a:gd name="T0" fmla="*/ 98 w 98"/>
                  <a:gd name="T1" fmla="*/ 72 h 537"/>
                  <a:gd name="T2" fmla="*/ 98 w 98"/>
                  <a:gd name="T3" fmla="*/ 537 h 537"/>
                  <a:gd name="T4" fmla="*/ 0 w 98"/>
                  <a:gd name="T5" fmla="*/ 465 h 537"/>
                  <a:gd name="T6" fmla="*/ 0 w 98"/>
                  <a:gd name="T7" fmla="*/ 0 h 537"/>
                  <a:gd name="T8" fmla="*/ 98 w 98"/>
                  <a:gd name="T9" fmla="*/ 72 h 537"/>
                </a:gdLst>
                <a:ahLst/>
                <a:cxnLst>
                  <a:cxn ang="0">
                    <a:pos x="T0" y="T1"/>
                  </a:cxn>
                  <a:cxn ang="0">
                    <a:pos x="T2" y="T3"/>
                  </a:cxn>
                  <a:cxn ang="0">
                    <a:pos x="T4" y="T5"/>
                  </a:cxn>
                  <a:cxn ang="0">
                    <a:pos x="T6" y="T7"/>
                  </a:cxn>
                  <a:cxn ang="0">
                    <a:pos x="T8" y="T9"/>
                  </a:cxn>
                </a:cxnLst>
                <a:rect l="0" t="0" r="r" b="b"/>
                <a:pathLst>
                  <a:path w="98" h="537">
                    <a:moveTo>
                      <a:pt x="98" y="72"/>
                    </a:moveTo>
                    <a:lnTo>
                      <a:pt x="98" y="537"/>
                    </a:lnTo>
                    <a:lnTo>
                      <a:pt x="0" y="465"/>
                    </a:lnTo>
                    <a:lnTo>
                      <a:pt x="0" y="0"/>
                    </a:lnTo>
                    <a:lnTo>
                      <a:pt x="98" y="72"/>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83"/>
              <p:cNvSpPr>
                <a:spLocks/>
              </p:cNvSpPr>
              <p:nvPr/>
            </p:nvSpPr>
            <p:spPr bwMode="auto">
              <a:xfrm>
                <a:off x="1448" y="1128"/>
                <a:ext cx="81" cy="239"/>
              </a:xfrm>
              <a:custGeom>
                <a:avLst/>
                <a:gdLst>
                  <a:gd name="T0" fmla="*/ 162 w 162"/>
                  <a:gd name="T1" fmla="*/ 0 h 479"/>
                  <a:gd name="T2" fmla="*/ 162 w 162"/>
                  <a:gd name="T3" fmla="*/ 467 h 479"/>
                  <a:gd name="T4" fmla="*/ 0 w 162"/>
                  <a:gd name="T5" fmla="*/ 479 h 479"/>
                  <a:gd name="T6" fmla="*/ 0 w 162"/>
                  <a:gd name="T7" fmla="*/ 14 h 479"/>
                  <a:gd name="T8" fmla="*/ 162 w 162"/>
                  <a:gd name="T9" fmla="*/ 0 h 479"/>
                </a:gdLst>
                <a:ahLst/>
                <a:cxnLst>
                  <a:cxn ang="0">
                    <a:pos x="T0" y="T1"/>
                  </a:cxn>
                  <a:cxn ang="0">
                    <a:pos x="T2" y="T3"/>
                  </a:cxn>
                  <a:cxn ang="0">
                    <a:pos x="T4" y="T5"/>
                  </a:cxn>
                  <a:cxn ang="0">
                    <a:pos x="T6" y="T7"/>
                  </a:cxn>
                  <a:cxn ang="0">
                    <a:pos x="T8" y="T9"/>
                  </a:cxn>
                </a:cxnLst>
                <a:rect l="0" t="0" r="r" b="b"/>
                <a:pathLst>
                  <a:path w="162" h="479">
                    <a:moveTo>
                      <a:pt x="162" y="0"/>
                    </a:moveTo>
                    <a:lnTo>
                      <a:pt x="162" y="467"/>
                    </a:lnTo>
                    <a:lnTo>
                      <a:pt x="0" y="479"/>
                    </a:lnTo>
                    <a:lnTo>
                      <a:pt x="0" y="14"/>
                    </a:lnTo>
                    <a:lnTo>
                      <a:pt x="162"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84"/>
              <p:cNvSpPr>
                <a:spLocks/>
              </p:cNvSpPr>
              <p:nvPr/>
            </p:nvSpPr>
            <p:spPr bwMode="auto">
              <a:xfrm>
                <a:off x="677" y="1100"/>
                <a:ext cx="184" cy="342"/>
              </a:xfrm>
              <a:custGeom>
                <a:avLst/>
                <a:gdLst>
                  <a:gd name="T0" fmla="*/ 368 w 368"/>
                  <a:gd name="T1" fmla="*/ 0 h 684"/>
                  <a:gd name="T2" fmla="*/ 368 w 368"/>
                  <a:gd name="T3" fmla="*/ 466 h 684"/>
                  <a:gd name="T4" fmla="*/ 0 w 368"/>
                  <a:gd name="T5" fmla="*/ 684 h 684"/>
                  <a:gd name="T6" fmla="*/ 0 w 368"/>
                  <a:gd name="T7" fmla="*/ 217 h 684"/>
                  <a:gd name="T8" fmla="*/ 368 w 368"/>
                  <a:gd name="T9" fmla="*/ 0 h 684"/>
                </a:gdLst>
                <a:ahLst/>
                <a:cxnLst>
                  <a:cxn ang="0">
                    <a:pos x="T0" y="T1"/>
                  </a:cxn>
                  <a:cxn ang="0">
                    <a:pos x="T2" y="T3"/>
                  </a:cxn>
                  <a:cxn ang="0">
                    <a:pos x="T4" y="T5"/>
                  </a:cxn>
                  <a:cxn ang="0">
                    <a:pos x="T6" y="T7"/>
                  </a:cxn>
                  <a:cxn ang="0">
                    <a:pos x="T8" y="T9"/>
                  </a:cxn>
                </a:cxnLst>
                <a:rect l="0" t="0" r="r" b="b"/>
                <a:pathLst>
                  <a:path w="368" h="684">
                    <a:moveTo>
                      <a:pt x="368" y="0"/>
                    </a:moveTo>
                    <a:lnTo>
                      <a:pt x="368" y="466"/>
                    </a:lnTo>
                    <a:lnTo>
                      <a:pt x="0" y="684"/>
                    </a:lnTo>
                    <a:lnTo>
                      <a:pt x="0" y="217"/>
                    </a:lnTo>
                    <a:lnTo>
                      <a:pt x="368"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85"/>
              <p:cNvSpPr>
                <a:spLocks/>
              </p:cNvSpPr>
              <p:nvPr/>
            </p:nvSpPr>
            <p:spPr bwMode="auto">
              <a:xfrm>
                <a:off x="490" y="496"/>
                <a:ext cx="1051" cy="777"/>
              </a:xfrm>
              <a:custGeom>
                <a:avLst/>
                <a:gdLst>
                  <a:gd name="T0" fmla="*/ 1475 w 2101"/>
                  <a:gd name="T1" fmla="*/ 920 h 1553"/>
                  <a:gd name="T2" fmla="*/ 1577 w 2101"/>
                  <a:gd name="T3" fmla="*/ 920 h 1553"/>
                  <a:gd name="T4" fmla="*/ 1809 w 2101"/>
                  <a:gd name="T5" fmla="*/ 914 h 1553"/>
                  <a:gd name="T6" fmla="*/ 2070 w 2101"/>
                  <a:gd name="T7" fmla="*/ 1100 h 1553"/>
                  <a:gd name="T8" fmla="*/ 2078 w 2101"/>
                  <a:gd name="T9" fmla="*/ 1264 h 1553"/>
                  <a:gd name="T10" fmla="*/ 1818 w 2101"/>
                  <a:gd name="T11" fmla="*/ 1206 h 1553"/>
                  <a:gd name="T12" fmla="*/ 1605 w 2101"/>
                  <a:gd name="T13" fmla="*/ 1014 h 1553"/>
                  <a:gd name="T14" fmla="*/ 1297 w 2101"/>
                  <a:gd name="T15" fmla="*/ 983 h 1553"/>
                  <a:gd name="T16" fmla="*/ 1136 w 2101"/>
                  <a:gd name="T17" fmla="*/ 935 h 1553"/>
                  <a:gd name="T18" fmla="*/ 1065 w 2101"/>
                  <a:gd name="T19" fmla="*/ 1005 h 1553"/>
                  <a:gd name="T20" fmla="*/ 887 w 2101"/>
                  <a:gd name="T21" fmla="*/ 1081 h 1553"/>
                  <a:gd name="T22" fmla="*/ 966 w 2101"/>
                  <a:gd name="T23" fmla="*/ 983 h 1553"/>
                  <a:gd name="T24" fmla="*/ 899 w 2101"/>
                  <a:gd name="T25" fmla="*/ 963 h 1553"/>
                  <a:gd name="T26" fmla="*/ 763 w 2101"/>
                  <a:gd name="T27" fmla="*/ 1117 h 1553"/>
                  <a:gd name="T28" fmla="*/ 741 w 2101"/>
                  <a:gd name="T29" fmla="*/ 1208 h 1553"/>
                  <a:gd name="T30" fmla="*/ 0 w 2101"/>
                  <a:gd name="T31" fmla="*/ 1553 h 1553"/>
                  <a:gd name="T32" fmla="*/ 179 w 2101"/>
                  <a:gd name="T33" fmla="*/ 1432 h 1553"/>
                  <a:gd name="T34" fmla="*/ 382 w 2101"/>
                  <a:gd name="T35" fmla="*/ 1334 h 1553"/>
                  <a:gd name="T36" fmla="*/ 551 w 2101"/>
                  <a:gd name="T37" fmla="*/ 1235 h 1553"/>
                  <a:gd name="T38" fmla="*/ 461 w 2101"/>
                  <a:gd name="T39" fmla="*/ 1178 h 1553"/>
                  <a:gd name="T40" fmla="*/ 372 w 2101"/>
                  <a:gd name="T41" fmla="*/ 1133 h 1553"/>
                  <a:gd name="T42" fmla="*/ 245 w 2101"/>
                  <a:gd name="T43" fmla="*/ 998 h 1553"/>
                  <a:gd name="T44" fmla="*/ 421 w 2101"/>
                  <a:gd name="T45" fmla="*/ 755 h 1553"/>
                  <a:gd name="T46" fmla="*/ 575 w 2101"/>
                  <a:gd name="T47" fmla="*/ 656 h 1553"/>
                  <a:gd name="T48" fmla="*/ 417 w 2101"/>
                  <a:gd name="T49" fmla="*/ 599 h 1553"/>
                  <a:gd name="T50" fmla="*/ 398 w 2101"/>
                  <a:gd name="T51" fmla="*/ 459 h 1553"/>
                  <a:gd name="T52" fmla="*/ 591 w 2101"/>
                  <a:gd name="T53" fmla="*/ 470 h 1553"/>
                  <a:gd name="T54" fmla="*/ 659 w 2101"/>
                  <a:gd name="T55" fmla="*/ 384 h 1553"/>
                  <a:gd name="T56" fmla="*/ 608 w 2101"/>
                  <a:gd name="T57" fmla="*/ 315 h 1553"/>
                  <a:gd name="T58" fmla="*/ 651 w 2101"/>
                  <a:gd name="T59" fmla="*/ 191 h 1553"/>
                  <a:gd name="T60" fmla="*/ 833 w 2101"/>
                  <a:gd name="T61" fmla="*/ 64 h 1553"/>
                  <a:gd name="T62" fmla="*/ 1117 w 2101"/>
                  <a:gd name="T63" fmla="*/ 9 h 1553"/>
                  <a:gd name="T64" fmla="*/ 1272 w 2101"/>
                  <a:gd name="T65" fmla="*/ 23 h 1553"/>
                  <a:gd name="T66" fmla="*/ 1565 w 2101"/>
                  <a:gd name="T67" fmla="*/ 51 h 1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01" h="1553">
                    <a:moveTo>
                      <a:pt x="1565" y="51"/>
                    </a:moveTo>
                    <a:lnTo>
                      <a:pt x="1475" y="920"/>
                    </a:lnTo>
                    <a:lnTo>
                      <a:pt x="1587" y="890"/>
                    </a:lnTo>
                    <a:lnTo>
                      <a:pt x="1577" y="920"/>
                    </a:lnTo>
                    <a:lnTo>
                      <a:pt x="1697" y="984"/>
                    </a:lnTo>
                    <a:lnTo>
                      <a:pt x="1809" y="914"/>
                    </a:lnTo>
                    <a:lnTo>
                      <a:pt x="1993" y="1084"/>
                    </a:lnTo>
                    <a:lnTo>
                      <a:pt x="2070" y="1100"/>
                    </a:lnTo>
                    <a:lnTo>
                      <a:pt x="2101" y="1155"/>
                    </a:lnTo>
                    <a:lnTo>
                      <a:pt x="2078" y="1264"/>
                    </a:lnTo>
                    <a:lnTo>
                      <a:pt x="1916" y="1278"/>
                    </a:lnTo>
                    <a:lnTo>
                      <a:pt x="1818" y="1206"/>
                    </a:lnTo>
                    <a:lnTo>
                      <a:pt x="1764" y="1124"/>
                    </a:lnTo>
                    <a:lnTo>
                      <a:pt x="1605" y="1014"/>
                    </a:lnTo>
                    <a:lnTo>
                      <a:pt x="1485" y="976"/>
                    </a:lnTo>
                    <a:lnTo>
                      <a:pt x="1297" y="983"/>
                    </a:lnTo>
                    <a:lnTo>
                      <a:pt x="1227" y="954"/>
                    </a:lnTo>
                    <a:lnTo>
                      <a:pt x="1136" y="935"/>
                    </a:lnTo>
                    <a:lnTo>
                      <a:pt x="1126" y="984"/>
                    </a:lnTo>
                    <a:lnTo>
                      <a:pt x="1065" y="1005"/>
                    </a:lnTo>
                    <a:lnTo>
                      <a:pt x="1059" y="1022"/>
                    </a:lnTo>
                    <a:lnTo>
                      <a:pt x="887" y="1081"/>
                    </a:lnTo>
                    <a:lnTo>
                      <a:pt x="907" y="1025"/>
                    </a:lnTo>
                    <a:lnTo>
                      <a:pt x="966" y="983"/>
                    </a:lnTo>
                    <a:lnTo>
                      <a:pt x="1005" y="922"/>
                    </a:lnTo>
                    <a:lnTo>
                      <a:pt x="899" y="963"/>
                    </a:lnTo>
                    <a:lnTo>
                      <a:pt x="786" y="1081"/>
                    </a:lnTo>
                    <a:lnTo>
                      <a:pt x="763" y="1117"/>
                    </a:lnTo>
                    <a:lnTo>
                      <a:pt x="811" y="1126"/>
                    </a:lnTo>
                    <a:lnTo>
                      <a:pt x="741" y="1208"/>
                    </a:lnTo>
                    <a:lnTo>
                      <a:pt x="373" y="1425"/>
                    </a:lnTo>
                    <a:lnTo>
                      <a:pt x="0" y="1553"/>
                    </a:lnTo>
                    <a:lnTo>
                      <a:pt x="1" y="1476"/>
                    </a:lnTo>
                    <a:lnTo>
                      <a:pt x="179" y="1432"/>
                    </a:lnTo>
                    <a:lnTo>
                      <a:pt x="200" y="1404"/>
                    </a:lnTo>
                    <a:lnTo>
                      <a:pt x="382" y="1334"/>
                    </a:lnTo>
                    <a:lnTo>
                      <a:pt x="439" y="1307"/>
                    </a:lnTo>
                    <a:lnTo>
                      <a:pt x="551" y="1235"/>
                    </a:lnTo>
                    <a:lnTo>
                      <a:pt x="570" y="1161"/>
                    </a:lnTo>
                    <a:lnTo>
                      <a:pt x="461" y="1178"/>
                    </a:lnTo>
                    <a:lnTo>
                      <a:pt x="376" y="1167"/>
                    </a:lnTo>
                    <a:lnTo>
                      <a:pt x="372" y="1133"/>
                    </a:lnTo>
                    <a:lnTo>
                      <a:pt x="388" y="1027"/>
                    </a:lnTo>
                    <a:lnTo>
                      <a:pt x="245" y="998"/>
                    </a:lnTo>
                    <a:lnTo>
                      <a:pt x="248" y="878"/>
                    </a:lnTo>
                    <a:lnTo>
                      <a:pt x="421" y="755"/>
                    </a:lnTo>
                    <a:lnTo>
                      <a:pt x="594" y="681"/>
                    </a:lnTo>
                    <a:lnTo>
                      <a:pt x="575" y="656"/>
                    </a:lnTo>
                    <a:lnTo>
                      <a:pt x="582" y="595"/>
                    </a:lnTo>
                    <a:lnTo>
                      <a:pt x="417" y="599"/>
                    </a:lnTo>
                    <a:lnTo>
                      <a:pt x="376" y="569"/>
                    </a:lnTo>
                    <a:lnTo>
                      <a:pt x="398" y="459"/>
                    </a:lnTo>
                    <a:lnTo>
                      <a:pt x="544" y="427"/>
                    </a:lnTo>
                    <a:lnTo>
                      <a:pt x="591" y="470"/>
                    </a:lnTo>
                    <a:lnTo>
                      <a:pt x="643" y="436"/>
                    </a:lnTo>
                    <a:lnTo>
                      <a:pt x="659" y="384"/>
                    </a:lnTo>
                    <a:lnTo>
                      <a:pt x="623" y="334"/>
                    </a:lnTo>
                    <a:lnTo>
                      <a:pt x="608" y="315"/>
                    </a:lnTo>
                    <a:lnTo>
                      <a:pt x="580" y="265"/>
                    </a:lnTo>
                    <a:lnTo>
                      <a:pt x="651" y="191"/>
                    </a:lnTo>
                    <a:lnTo>
                      <a:pt x="707" y="174"/>
                    </a:lnTo>
                    <a:lnTo>
                      <a:pt x="833" y="64"/>
                    </a:lnTo>
                    <a:lnTo>
                      <a:pt x="953" y="0"/>
                    </a:lnTo>
                    <a:lnTo>
                      <a:pt x="1117" y="9"/>
                    </a:lnTo>
                    <a:lnTo>
                      <a:pt x="1164" y="51"/>
                    </a:lnTo>
                    <a:lnTo>
                      <a:pt x="1272" y="23"/>
                    </a:lnTo>
                    <a:lnTo>
                      <a:pt x="1418" y="64"/>
                    </a:lnTo>
                    <a:lnTo>
                      <a:pt x="1565" y="51"/>
                    </a:lnTo>
                    <a:close/>
                  </a:path>
                </a:pathLst>
              </a:custGeom>
              <a:solidFill>
                <a:schemeClr val="accent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86"/>
              <p:cNvSpPr>
                <a:spLocks/>
              </p:cNvSpPr>
              <p:nvPr/>
            </p:nvSpPr>
            <p:spPr bwMode="auto">
              <a:xfrm>
                <a:off x="490" y="1208"/>
                <a:ext cx="187" cy="297"/>
              </a:xfrm>
              <a:custGeom>
                <a:avLst/>
                <a:gdLst>
                  <a:gd name="T0" fmla="*/ 373 w 373"/>
                  <a:gd name="T1" fmla="*/ 0 h 593"/>
                  <a:gd name="T2" fmla="*/ 373 w 373"/>
                  <a:gd name="T3" fmla="*/ 467 h 593"/>
                  <a:gd name="T4" fmla="*/ 0 w 373"/>
                  <a:gd name="T5" fmla="*/ 593 h 593"/>
                  <a:gd name="T6" fmla="*/ 0 w 373"/>
                  <a:gd name="T7" fmla="*/ 128 h 593"/>
                  <a:gd name="T8" fmla="*/ 373 w 373"/>
                  <a:gd name="T9" fmla="*/ 0 h 593"/>
                </a:gdLst>
                <a:ahLst/>
                <a:cxnLst>
                  <a:cxn ang="0">
                    <a:pos x="T0" y="T1"/>
                  </a:cxn>
                  <a:cxn ang="0">
                    <a:pos x="T2" y="T3"/>
                  </a:cxn>
                  <a:cxn ang="0">
                    <a:pos x="T4" y="T5"/>
                  </a:cxn>
                  <a:cxn ang="0">
                    <a:pos x="T6" y="T7"/>
                  </a:cxn>
                  <a:cxn ang="0">
                    <a:pos x="T8" y="T9"/>
                  </a:cxn>
                </a:cxnLst>
                <a:rect l="0" t="0" r="r" b="b"/>
                <a:pathLst>
                  <a:path w="373" h="593">
                    <a:moveTo>
                      <a:pt x="373" y="0"/>
                    </a:moveTo>
                    <a:lnTo>
                      <a:pt x="373" y="467"/>
                    </a:lnTo>
                    <a:lnTo>
                      <a:pt x="0" y="593"/>
                    </a:lnTo>
                    <a:lnTo>
                      <a:pt x="0" y="128"/>
                    </a:lnTo>
                    <a:lnTo>
                      <a:pt x="373"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87"/>
              <p:cNvSpPr>
                <a:spLocks/>
              </p:cNvSpPr>
              <p:nvPr/>
            </p:nvSpPr>
            <p:spPr bwMode="auto">
              <a:xfrm>
                <a:off x="419" y="1293"/>
                <a:ext cx="47" cy="240"/>
              </a:xfrm>
              <a:custGeom>
                <a:avLst/>
                <a:gdLst>
                  <a:gd name="T0" fmla="*/ 93 w 93"/>
                  <a:gd name="T1" fmla="*/ 0 h 480"/>
                  <a:gd name="T2" fmla="*/ 93 w 93"/>
                  <a:gd name="T3" fmla="*/ 465 h 480"/>
                  <a:gd name="T4" fmla="*/ 0 w 93"/>
                  <a:gd name="T5" fmla="*/ 480 h 480"/>
                  <a:gd name="T6" fmla="*/ 0 w 93"/>
                  <a:gd name="T7" fmla="*/ 15 h 480"/>
                  <a:gd name="T8" fmla="*/ 93 w 93"/>
                  <a:gd name="T9" fmla="*/ 0 h 480"/>
                </a:gdLst>
                <a:ahLst/>
                <a:cxnLst>
                  <a:cxn ang="0">
                    <a:pos x="T0" y="T1"/>
                  </a:cxn>
                  <a:cxn ang="0">
                    <a:pos x="T2" y="T3"/>
                  </a:cxn>
                  <a:cxn ang="0">
                    <a:pos x="T4" y="T5"/>
                  </a:cxn>
                  <a:cxn ang="0">
                    <a:pos x="T6" y="T7"/>
                  </a:cxn>
                  <a:cxn ang="0">
                    <a:pos x="T8" y="T9"/>
                  </a:cxn>
                </a:cxnLst>
                <a:rect l="0" t="0" r="r" b="b"/>
                <a:pathLst>
                  <a:path w="93" h="480">
                    <a:moveTo>
                      <a:pt x="93" y="0"/>
                    </a:moveTo>
                    <a:lnTo>
                      <a:pt x="93" y="465"/>
                    </a:lnTo>
                    <a:lnTo>
                      <a:pt x="0" y="480"/>
                    </a:lnTo>
                    <a:lnTo>
                      <a:pt x="0" y="15"/>
                    </a:lnTo>
                    <a:lnTo>
                      <a:pt x="93"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88"/>
              <p:cNvSpPr>
                <a:spLocks/>
              </p:cNvSpPr>
              <p:nvPr/>
            </p:nvSpPr>
            <p:spPr bwMode="auto">
              <a:xfrm>
                <a:off x="244" y="1265"/>
                <a:ext cx="222" cy="91"/>
              </a:xfrm>
              <a:custGeom>
                <a:avLst/>
                <a:gdLst>
                  <a:gd name="T0" fmla="*/ 433 w 443"/>
                  <a:gd name="T1" fmla="*/ 3 h 184"/>
                  <a:gd name="T2" fmla="*/ 443 w 443"/>
                  <a:gd name="T3" fmla="*/ 57 h 184"/>
                  <a:gd name="T4" fmla="*/ 350 w 443"/>
                  <a:gd name="T5" fmla="*/ 72 h 184"/>
                  <a:gd name="T6" fmla="*/ 164 w 443"/>
                  <a:gd name="T7" fmla="*/ 184 h 184"/>
                  <a:gd name="T8" fmla="*/ 0 w 443"/>
                  <a:gd name="T9" fmla="*/ 168 h 184"/>
                  <a:gd name="T10" fmla="*/ 43 w 443"/>
                  <a:gd name="T11" fmla="*/ 137 h 184"/>
                  <a:gd name="T12" fmla="*/ 132 w 443"/>
                  <a:gd name="T13" fmla="*/ 130 h 184"/>
                  <a:gd name="T14" fmla="*/ 302 w 443"/>
                  <a:gd name="T15" fmla="*/ 0 h 184"/>
                  <a:gd name="T16" fmla="*/ 433 w 443"/>
                  <a:gd name="T17" fmla="*/ 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3" h="184">
                    <a:moveTo>
                      <a:pt x="433" y="3"/>
                    </a:moveTo>
                    <a:lnTo>
                      <a:pt x="443" y="57"/>
                    </a:lnTo>
                    <a:lnTo>
                      <a:pt x="350" y="72"/>
                    </a:lnTo>
                    <a:lnTo>
                      <a:pt x="164" y="184"/>
                    </a:lnTo>
                    <a:lnTo>
                      <a:pt x="0" y="168"/>
                    </a:lnTo>
                    <a:lnTo>
                      <a:pt x="43" y="137"/>
                    </a:lnTo>
                    <a:lnTo>
                      <a:pt x="132" y="130"/>
                    </a:lnTo>
                    <a:lnTo>
                      <a:pt x="302" y="0"/>
                    </a:lnTo>
                    <a:lnTo>
                      <a:pt x="433" y="3"/>
                    </a:lnTo>
                    <a:close/>
                  </a:path>
                </a:pathLst>
              </a:custGeom>
              <a:solidFill>
                <a:schemeClr val="accent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89"/>
              <p:cNvSpPr>
                <a:spLocks/>
              </p:cNvSpPr>
              <p:nvPr/>
            </p:nvSpPr>
            <p:spPr bwMode="auto">
              <a:xfrm>
                <a:off x="326" y="1300"/>
                <a:ext cx="93" cy="289"/>
              </a:xfrm>
              <a:custGeom>
                <a:avLst/>
                <a:gdLst>
                  <a:gd name="T0" fmla="*/ 186 w 186"/>
                  <a:gd name="T1" fmla="*/ 0 h 577"/>
                  <a:gd name="T2" fmla="*/ 186 w 186"/>
                  <a:gd name="T3" fmla="*/ 465 h 577"/>
                  <a:gd name="T4" fmla="*/ 0 w 186"/>
                  <a:gd name="T5" fmla="*/ 577 h 577"/>
                  <a:gd name="T6" fmla="*/ 0 w 186"/>
                  <a:gd name="T7" fmla="*/ 112 h 577"/>
                  <a:gd name="T8" fmla="*/ 186 w 186"/>
                  <a:gd name="T9" fmla="*/ 0 h 577"/>
                </a:gdLst>
                <a:ahLst/>
                <a:cxnLst>
                  <a:cxn ang="0">
                    <a:pos x="T0" y="T1"/>
                  </a:cxn>
                  <a:cxn ang="0">
                    <a:pos x="T2" y="T3"/>
                  </a:cxn>
                  <a:cxn ang="0">
                    <a:pos x="T4" y="T5"/>
                  </a:cxn>
                  <a:cxn ang="0">
                    <a:pos x="T6" y="T7"/>
                  </a:cxn>
                  <a:cxn ang="0">
                    <a:pos x="T8" y="T9"/>
                  </a:cxn>
                </a:cxnLst>
                <a:rect l="0" t="0" r="r" b="b"/>
                <a:pathLst>
                  <a:path w="186" h="577">
                    <a:moveTo>
                      <a:pt x="186" y="0"/>
                    </a:moveTo>
                    <a:lnTo>
                      <a:pt x="186" y="465"/>
                    </a:lnTo>
                    <a:lnTo>
                      <a:pt x="0" y="577"/>
                    </a:lnTo>
                    <a:lnTo>
                      <a:pt x="0" y="112"/>
                    </a:lnTo>
                    <a:lnTo>
                      <a:pt x="186"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90"/>
              <p:cNvSpPr>
                <a:spLocks/>
              </p:cNvSpPr>
              <p:nvPr/>
            </p:nvSpPr>
            <p:spPr bwMode="auto">
              <a:xfrm>
                <a:off x="244" y="1348"/>
                <a:ext cx="82" cy="241"/>
              </a:xfrm>
              <a:custGeom>
                <a:avLst/>
                <a:gdLst>
                  <a:gd name="T0" fmla="*/ 164 w 164"/>
                  <a:gd name="T1" fmla="*/ 16 h 481"/>
                  <a:gd name="T2" fmla="*/ 164 w 164"/>
                  <a:gd name="T3" fmla="*/ 481 h 481"/>
                  <a:gd name="T4" fmla="*/ 0 w 164"/>
                  <a:gd name="T5" fmla="*/ 467 h 481"/>
                  <a:gd name="T6" fmla="*/ 0 w 164"/>
                  <a:gd name="T7" fmla="*/ 0 h 481"/>
                  <a:gd name="T8" fmla="*/ 164 w 164"/>
                  <a:gd name="T9" fmla="*/ 16 h 481"/>
                </a:gdLst>
                <a:ahLst/>
                <a:cxnLst>
                  <a:cxn ang="0">
                    <a:pos x="T0" y="T1"/>
                  </a:cxn>
                  <a:cxn ang="0">
                    <a:pos x="T2" y="T3"/>
                  </a:cxn>
                  <a:cxn ang="0">
                    <a:pos x="T4" y="T5"/>
                  </a:cxn>
                  <a:cxn ang="0">
                    <a:pos x="T6" y="T7"/>
                  </a:cxn>
                  <a:cxn ang="0">
                    <a:pos x="T8" y="T9"/>
                  </a:cxn>
                </a:cxnLst>
                <a:rect l="0" t="0" r="r" b="b"/>
                <a:pathLst>
                  <a:path w="164" h="481">
                    <a:moveTo>
                      <a:pt x="164" y="16"/>
                    </a:moveTo>
                    <a:lnTo>
                      <a:pt x="164" y="481"/>
                    </a:lnTo>
                    <a:lnTo>
                      <a:pt x="0" y="467"/>
                    </a:lnTo>
                    <a:lnTo>
                      <a:pt x="0" y="0"/>
                    </a:lnTo>
                    <a:lnTo>
                      <a:pt x="164" y="16"/>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91"/>
              <p:cNvSpPr>
                <a:spLocks/>
              </p:cNvSpPr>
              <p:nvPr/>
            </p:nvSpPr>
            <p:spPr bwMode="auto">
              <a:xfrm>
                <a:off x="108" y="1340"/>
                <a:ext cx="20" cy="234"/>
              </a:xfrm>
              <a:custGeom>
                <a:avLst/>
                <a:gdLst>
                  <a:gd name="T0" fmla="*/ 41 w 41"/>
                  <a:gd name="T1" fmla="*/ 3 h 468"/>
                  <a:gd name="T2" fmla="*/ 41 w 41"/>
                  <a:gd name="T3" fmla="*/ 468 h 468"/>
                  <a:gd name="T4" fmla="*/ 0 w 41"/>
                  <a:gd name="T5" fmla="*/ 466 h 468"/>
                  <a:gd name="T6" fmla="*/ 0 w 41"/>
                  <a:gd name="T7" fmla="*/ 0 h 468"/>
                  <a:gd name="T8" fmla="*/ 41 w 41"/>
                  <a:gd name="T9" fmla="*/ 3 h 468"/>
                </a:gdLst>
                <a:ahLst/>
                <a:cxnLst>
                  <a:cxn ang="0">
                    <a:pos x="T0" y="T1"/>
                  </a:cxn>
                  <a:cxn ang="0">
                    <a:pos x="T2" y="T3"/>
                  </a:cxn>
                  <a:cxn ang="0">
                    <a:pos x="T4" y="T5"/>
                  </a:cxn>
                  <a:cxn ang="0">
                    <a:pos x="T6" y="T7"/>
                  </a:cxn>
                  <a:cxn ang="0">
                    <a:pos x="T8" y="T9"/>
                  </a:cxn>
                </a:cxnLst>
                <a:rect l="0" t="0" r="r" b="b"/>
                <a:pathLst>
                  <a:path w="41" h="468">
                    <a:moveTo>
                      <a:pt x="41" y="3"/>
                    </a:moveTo>
                    <a:lnTo>
                      <a:pt x="41" y="468"/>
                    </a:lnTo>
                    <a:lnTo>
                      <a:pt x="0" y="466"/>
                    </a:lnTo>
                    <a:lnTo>
                      <a:pt x="0" y="0"/>
                    </a:lnTo>
                    <a:lnTo>
                      <a:pt x="41" y="3"/>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92"/>
              <p:cNvSpPr>
                <a:spLocks/>
              </p:cNvSpPr>
              <p:nvPr/>
            </p:nvSpPr>
            <p:spPr bwMode="auto">
              <a:xfrm>
                <a:off x="128" y="1331"/>
                <a:ext cx="16" cy="243"/>
              </a:xfrm>
              <a:custGeom>
                <a:avLst/>
                <a:gdLst>
                  <a:gd name="T0" fmla="*/ 31 w 31"/>
                  <a:gd name="T1" fmla="*/ 0 h 487"/>
                  <a:gd name="T2" fmla="*/ 31 w 31"/>
                  <a:gd name="T3" fmla="*/ 465 h 487"/>
                  <a:gd name="T4" fmla="*/ 0 w 31"/>
                  <a:gd name="T5" fmla="*/ 487 h 487"/>
                  <a:gd name="T6" fmla="*/ 0 w 31"/>
                  <a:gd name="T7" fmla="*/ 22 h 487"/>
                  <a:gd name="T8" fmla="*/ 31 w 31"/>
                  <a:gd name="T9" fmla="*/ 0 h 487"/>
                </a:gdLst>
                <a:ahLst/>
                <a:cxnLst>
                  <a:cxn ang="0">
                    <a:pos x="T0" y="T1"/>
                  </a:cxn>
                  <a:cxn ang="0">
                    <a:pos x="T2" y="T3"/>
                  </a:cxn>
                  <a:cxn ang="0">
                    <a:pos x="T4" y="T5"/>
                  </a:cxn>
                  <a:cxn ang="0">
                    <a:pos x="T6" y="T7"/>
                  </a:cxn>
                  <a:cxn ang="0">
                    <a:pos x="T8" y="T9"/>
                  </a:cxn>
                </a:cxnLst>
                <a:rect l="0" t="0" r="r" b="b"/>
                <a:pathLst>
                  <a:path w="31" h="487">
                    <a:moveTo>
                      <a:pt x="31" y="0"/>
                    </a:moveTo>
                    <a:lnTo>
                      <a:pt x="31" y="465"/>
                    </a:lnTo>
                    <a:lnTo>
                      <a:pt x="0" y="487"/>
                    </a:lnTo>
                    <a:lnTo>
                      <a:pt x="0" y="22"/>
                    </a:lnTo>
                    <a:lnTo>
                      <a:pt x="31"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93"/>
              <p:cNvSpPr>
                <a:spLocks/>
              </p:cNvSpPr>
              <p:nvPr/>
            </p:nvSpPr>
            <p:spPr bwMode="auto">
              <a:xfrm>
                <a:off x="108" y="1321"/>
                <a:ext cx="36" cy="21"/>
              </a:xfrm>
              <a:custGeom>
                <a:avLst/>
                <a:gdLst>
                  <a:gd name="T0" fmla="*/ 72 w 72"/>
                  <a:gd name="T1" fmla="*/ 19 h 41"/>
                  <a:gd name="T2" fmla="*/ 41 w 72"/>
                  <a:gd name="T3" fmla="*/ 41 h 41"/>
                  <a:gd name="T4" fmla="*/ 0 w 72"/>
                  <a:gd name="T5" fmla="*/ 38 h 41"/>
                  <a:gd name="T6" fmla="*/ 4 w 72"/>
                  <a:gd name="T7" fmla="*/ 16 h 41"/>
                  <a:gd name="T8" fmla="*/ 32 w 72"/>
                  <a:gd name="T9" fmla="*/ 0 h 41"/>
                  <a:gd name="T10" fmla="*/ 72 w 72"/>
                  <a:gd name="T11" fmla="*/ 19 h 41"/>
                </a:gdLst>
                <a:ahLst/>
                <a:cxnLst>
                  <a:cxn ang="0">
                    <a:pos x="T0" y="T1"/>
                  </a:cxn>
                  <a:cxn ang="0">
                    <a:pos x="T2" y="T3"/>
                  </a:cxn>
                  <a:cxn ang="0">
                    <a:pos x="T4" y="T5"/>
                  </a:cxn>
                  <a:cxn ang="0">
                    <a:pos x="T6" y="T7"/>
                  </a:cxn>
                  <a:cxn ang="0">
                    <a:pos x="T8" y="T9"/>
                  </a:cxn>
                  <a:cxn ang="0">
                    <a:pos x="T10" y="T11"/>
                  </a:cxn>
                </a:cxnLst>
                <a:rect l="0" t="0" r="r" b="b"/>
                <a:pathLst>
                  <a:path w="72" h="41">
                    <a:moveTo>
                      <a:pt x="72" y="19"/>
                    </a:moveTo>
                    <a:lnTo>
                      <a:pt x="41" y="41"/>
                    </a:lnTo>
                    <a:lnTo>
                      <a:pt x="0" y="38"/>
                    </a:lnTo>
                    <a:lnTo>
                      <a:pt x="4" y="16"/>
                    </a:lnTo>
                    <a:lnTo>
                      <a:pt x="32" y="0"/>
                    </a:lnTo>
                    <a:lnTo>
                      <a:pt x="72" y="19"/>
                    </a:lnTo>
                    <a:close/>
                  </a:path>
                </a:pathLst>
              </a:custGeom>
              <a:solidFill>
                <a:schemeClr val="accent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94"/>
              <p:cNvSpPr>
                <a:spLocks/>
              </p:cNvSpPr>
              <p:nvPr/>
            </p:nvSpPr>
            <p:spPr bwMode="auto">
              <a:xfrm>
                <a:off x="228" y="1340"/>
                <a:ext cx="7" cy="248"/>
              </a:xfrm>
              <a:custGeom>
                <a:avLst/>
                <a:gdLst>
                  <a:gd name="T0" fmla="*/ 13 w 13"/>
                  <a:gd name="T1" fmla="*/ 0 h 496"/>
                  <a:gd name="T2" fmla="*/ 13 w 13"/>
                  <a:gd name="T3" fmla="*/ 467 h 496"/>
                  <a:gd name="T4" fmla="*/ 0 w 13"/>
                  <a:gd name="T5" fmla="*/ 496 h 496"/>
                  <a:gd name="T6" fmla="*/ 0 w 13"/>
                  <a:gd name="T7" fmla="*/ 31 h 496"/>
                  <a:gd name="T8" fmla="*/ 13 w 13"/>
                  <a:gd name="T9" fmla="*/ 0 h 496"/>
                </a:gdLst>
                <a:ahLst/>
                <a:cxnLst>
                  <a:cxn ang="0">
                    <a:pos x="T0" y="T1"/>
                  </a:cxn>
                  <a:cxn ang="0">
                    <a:pos x="T2" y="T3"/>
                  </a:cxn>
                  <a:cxn ang="0">
                    <a:pos x="T4" y="T5"/>
                  </a:cxn>
                  <a:cxn ang="0">
                    <a:pos x="T6" y="T7"/>
                  </a:cxn>
                  <a:cxn ang="0">
                    <a:pos x="T8" y="T9"/>
                  </a:cxn>
                </a:cxnLst>
                <a:rect l="0" t="0" r="r" b="b"/>
                <a:pathLst>
                  <a:path w="13" h="496">
                    <a:moveTo>
                      <a:pt x="13" y="0"/>
                    </a:moveTo>
                    <a:lnTo>
                      <a:pt x="13" y="467"/>
                    </a:lnTo>
                    <a:lnTo>
                      <a:pt x="0" y="496"/>
                    </a:lnTo>
                    <a:lnTo>
                      <a:pt x="0" y="31"/>
                    </a:lnTo>
                    <a:lnTo>
                      <a:pt x="13"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95"/>
              <p:cNvSpPr>
                <a:spLocks/>
              </p:cNvSpPr>
              <p:nvPr/>
            </p:nvSpPr>
            <p:spPr bwMode="auto">
              <a:xfrm>
                <a:off x="194" y="1355"/>
                <a:ext cx="34" cy="245"/>
              </a:xfrm>
              <a:custGeom>
                <a:avLst/>
                <a:gdLst>
                  <a:gd name="T0" fmla="*/ 69 w 69"/>
                  <a:gd name="T1" fmla="*/ 0 h 490"/>
                  <a:gd name="T2" fmla="*/ 69 w 69"/>
                  <a:gd name="T3" fmla="*/ 465 h 490"/>
                  <a:gd name="T4" fmla="*/ 0 w 69"/>
                  <a:gd name="T5" fmla="*/ 490 h 490"/>
                  <a:gd name="T6" fmla="*/ 0 w 69"/>
                  <a:gd name="T7" fmla="*/ 25 h 490"/>
                  <a:gd name="T8" fmla="*/ 69 w 69"/>
                  <a:gd name="T9" fmla="*/ 0 h 490"/>
                </a:gdLst>
                <a:ahLst/>
                <a:cxnLst>
                  <a:cxn ang="0">
                    <a:pos x="T0" y="T1"/>
                  </a:cxn>
                  <a:cxn ang="0">
                    <a:pos x="T2" y="T3"/>
                  </a:cxn>
                  <a:cxn ang="0">
                    <a:pos x="T4" y="T5"/>
                  </a:cxn>
                  <a:cxn ang="0">
                    <a:pos x="T6" y="T7"/>
                  </a:cxn>
                  <a:cxn ang="0">
                    <a:pos x="T8" y="T9"/>
                  </a:cxn>
                </a:cxnLst>
                <a:rect l="0" t="0" r="r" b="b"/>
                <a:pathLst>
                  <a:path w="69" h="490">
                    <a:moveTo>
                      <a:pt x="69" y="0"/>
                    </a:moveTo>
                    <a:lnTo>
                      <a:pt x="69" y="465"/>
                    </a:lnTo>
                    <a:lnTo>
                      <a:pt x="0" y="490"/>
                    </a:lnTo>
                    <a:lnTo>
                      <a:pt x="0" y="25"/>
                    </a:lnTo>
                    <a:lnTo>
                      <a:pt x="69"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96"/>
              <p:cNvSpPr>
                <a:spLocks/>
              </p:cNvSpPr>
              <p:nvPr/>
            </p:nvSpPr>
            <p:spPr bwMode="auto">
              <a:xfrm>
                <a:off x="142" y="1340"/>
                <a:ext cx="93" cy="27"/>
              </a:xfrm>
              <a:custGeom>
                <a:avLst/>
                <a:gdLst>
                  <a:gd name="T0" fmla="*/ 143 w 185"/>
                  <a:gd name="T1" fmla="*/ 3 h 56"/>
                  <a:gd name="T2" fmla="*/ 185 w 185"/>
                  <a:gd name="T3" fmla="*/ 0 h 56"/>
                  <a:gd name="T4" fmla="*/ 172 w 185"/>
                  <a:gd name="T5" fmla="*/ 31 h 56"/>
                  <a:gd name="T6" fmla="*/ 103 w 185"/>
                  <a:gd name="T7" fmla="*/ 56 h 56"/>
                  <a:gd name="T8" fmla="*/ 0 w 185"/>
                  <a:gd name="T9" fmla="*/ 41 h 56"/>
                  <a:gd name="T10" fmla="*/ 17 w 185"/>
                  <a:gd name="T11" fmla="*/ 15 h 56"/>
                  <a:gd name="T12" fmla="*/ 143 w 185"/>
                  <a:gd name="T13" fmla="*/ 3 h 56"/>
                </a:gdLst>
                <a:ahLst/>
                <a:cxnLst>
                  <a:cxn ang="0">
                    <a:pos x="T0" y="T1"/>
                  </a:cxn>
                  <a:cxn ang="0">
                    <a:pos x="T2" y="T3"/>
                  </a:cxn>
                  <a:cxn ang="0">
                    <a:pos x="T4" y="T5"/>
                  </a:cxn>
                  <a:cxn ang="0">
                    <a:pos x="T6" y="T7"/>
                  </a:cxn>
                  <a:cxn ang="0">
                    <a:pos x="T8" y="T9"/>
                  </a:cxn>
                  <a:cxn ang="0">
                    <a:pos x="T10" y="T11"/>
                  </a:cxn>
                  <a:cxn ang="0">
                    <a:pos x="T12" y="T13"/>
                  </a:cxn>
                </a:cxnLst>
                <a:rect l="0" t="0" r="r" b="b"/>
                <a:pathLst>
                  <a:path w="185" h="56">
                    <a:moveTo>
                      <a:pt x="143" y="3"/>
                    </a:moveTo>
                    <a:lnTo>
                      <a:pt x="185" y="0"/>
                    </a:lnTo>
                    <a:lnTo>
                      <a:pt x="172" y="31"/>
                    </a:lnTo>
                    <a:lnTo>
                      <a:pt x="103" y="56"/>
                    </a:lnTo>
                    <a:lnTo>
                      <a:pt x="0" y="41"/>
                    </a:lnTo>
                    <a:lnTo>
                      <a:pt x="17" y="15"/>
                    </a:lnTo>
                    <a:lnTo>
                      <a:pt x="143" y="3"/>
                    </a:lnTo>
                    <a:close/>
                  </a:path>
                </a:pathLst>
              </a:custGeom>
              <a:solidFill>
                <a:schemeClr val="accent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97"/>
              <p:cNvSpPr>
                <a:spLocks/>
              </p:cNvSpPr>
              <p:nvPr/>
            </p:nvSpPr>
            <p:spPr bwMode="auto">
              <a:xfrm>
                <a:off x="142" y="1360"/>
                <a:ext cx="52" cy="240"/>
              </a:xfrm>
              <a:custGeom>
                <a:avLst/>
                <a:gdLst>
                  <a:gd name="T0" fmla="*/ 103 w 103"/>
                  <a:gd name="T1" fmla="*/ 15 h 480"/>
                  <a:gd name="T2" fmla="*/ 103 w 103"/>
                  <a:gd name="T3" fmla="*/ 480 h 480"/>
                  <a:gd name="T4" fmla="*/ 0 w 103"/>
                  <a:gd name="T5" fmla="*/ 467 h 480"/>
                  <a:gd name="T6" fmla="*/ 0 w 103"/>
                  <a:gd name="T7" fmla="*/ 0 h 480"/>
                  <a:gd name="T8" fmla="*/ 103 w 103"/>
                  <a:gd name="T9" fmla="*/ 15 h 480"/>
                </a:gdLst>
                <a:ahLst/>
                <a:cxnLst>
                  <a:cxn ang="0">
                    <a:pos x="T0" y="T1"/>
                  </a:cxn>
                  <a:cxn ang="0">
                    <a:pos x="T2" y="T3"/>
                  </a:cxn>
                  <a:cxn ang="0">
                    <a:pos x="T4" y="T5"/>
                  </a:cxn>
                  <a:cxn ang="0">
                    <a:pos x="T6" y="T7"/>
                  </a:cxn>
                  <a:cxn ang="0">
                    <a:pos x="T8" y="T9"/>
                  </a:cxn>
                </a:cxnLst>
                <a:rect l="0" t="0" r="r" b="b"/>
                <a:pathLst>
                  <a:path w="103" h="480">
                    <a:moveTo>
                      <a:pt x="103" y="15"/>
                    </a:moveTo>
                    <a:lnTo>
                      <a:pt x="103" y="480"/>
                    </a:lnTo>
                    <a:lnTo>
                      <a:pt x="0" y="467"/>
                    </a:lnTo>
                    <a:lnTo>
                      <a:pt x="0" y="0"/>
                    </a:lnTo>
                    <a:lnTo>
                      <a:pt x="103" y="15"/>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98"/>
              <p:cNvSpPr>
                <a:spLocks/>
              </p:cNvSpPr>
              <p:nvPr/>
            </p:nvSpPr>
            <p:spPr bwMode="auto">
              <a:xfrm>
                <a:off x="65" y="1273"/>
                <a:ext cx="22" cy="9"/>
              </a:xfrm>
              <a:custGeom>
                <a:avLst/>
                <a:gdLst>
                  <a:gd name="T0" fmla="*/ 0 w 44"/>
                  <a:gd name="T1" fmla="*/ 0 h 19"/>
                  <a:gd name="T2" fmla="*/ 44 w 44"/>
                  <a:gd name="T3" fmla="*/ 0 h 19"/>
                  <a:gd name="T4" fmla="*/ 13 w 44"/>
                  <a:gd name="T5" fmla="*/ 19 h 19"/>
                  <a:gd name="T6" fmla="*/ 0 w 44"/>
                  <a:gd name="T7" fmla="*/ 0 h 19"/>
                </a:gdLst>
                <a:ahLst/>
                <a:cxnLst>
                  <a:cxn ang="0">
                    <a:pos x="T0" y="T1"/>
                  </a:cxn>
                  <a:cxn ang="0">
                    <a:pos x="T2" y="T3"/>
                  </a:cxn>
                  <a:cxn ang="0">
                    <a:pos x="T4" y="T5"/>
                  </a:cxn>
                  <a:cxn ang="0">
                    <a:pos x="T6" y="T7"/>
                  </a:cxn>
                </a:cxnLst>
                <a:rect l="0" t="0" r="r" b="b"/>
                <a:pathLst>
                  <a:path w="44" h="19">
                    <a:moveTo>
                      <a:pt x="0" y="0"/>
                    </a:moveTo>
                    <a:lnTo>
                      <a:pt x="44" y="0"/>
                    </a:lnTo>
                    <a:lnTo>
                      <a:pt x="13" y="19"/>
                    </a:lnTo>
                    <a:lnTo>
                      <a:pt x="0" y="0"/>
                    </a:lnTo>
                    <a:close/>
                  </a:path>
                </a:pathLst>
              </a:custGeom>
              <a:solidFill>
                <a:schemeClr val="accent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99"/>
              <p:cNvSpPr>
                <a:spLocks/>
              </p:cNvSpPr>
              <p:nvPr/>
            </p:nvSpPr>
            <p:spPr bwMode="auto">
              <a:xfrm>
                <a:off x="72" y="1273"/>
                <a:ext cx="15" cy="242"/>
              </a:xfrm>
              <a:custGeom>
                <a:avLst/>
                <a:gdLst>
                  <a:gd name="T0" fmla="*/ 31 w 31"/>
                  <a:gd name="T1" fmla="*/ 0 h 484"/>
                  <a:gd name="T2" fmla="*/ 31 w 31"/>
                  <a:gd name="T3" fmla="*/ 465 h 484"/>
                  <a:gd name="T4" fmla="*/ 0 w 31"/>
                  <a:gd name="T5" fmla="*/ 484 h 484"/>
                  <a:gd name="T6" fmla="*/ 0 w 31"/>
                  <a:gd name="T7" fmla="*/ 19 h 484"/>
                  <a:gd name="T8" fmla="*/ 31 w 31"/>
                  <a:gd name="T9" fmla="*/ 0 h 484"/>
                </a:gdLst>
                <a:ahLst/>
                <a:cxnLst>
                  <a:cxn ang="0">
                    <a:pos x="T0" y="T1"/>
                  </a:cxn>
                  <a:cxn ang="0">
                    <a:pos x="T2" y="T3"/>
                  </a:cxn>
                  <a:cxn ang="0">
                    <a:pos x="T4" y="T5"/>
                  </a:cxn>
                  <a:cxn ang="0">
                    <a:pos x="T6" y="T7"/>
                  </a:cxn>
                  <a:cxn ang="0">
                    <a:pos x="T8" y="T9"/>
                  </a:cxn>
                </a:cxnLst>
                <a:rect l="0" t="0" r="r" b="b"/>
                <a:pathLst>
                  <a:path w="31" h="484">
                    <a:moveTo>
                      <a:pt x="31" y="0"/>
                    </a:moveTo>
                    <a:lnTo>
                      <a:pt x="31" y="465"/>
                    </a:lnTo>
                    <a:lnTo>
                      <a:pt x="0" y="484"/>
                    </a:lnTo>
                    <a:lnTo>
                      <a:pt x="0" y="19"/>
                    </a:lnTo>
                    <a:lnTo>
                      <a:pt x="31"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100"/>
              <p:cNvSpPr>
                <a:spLocks/>
              </p:cNvSpPr>
              <p:nvPr/>
            </p:nvSpPr>
            <p:spPr bwMode="auto">
              <a:xfrm>
                <a:off x="65" y="1273"/>
                <a:ext cx="7" cy="242"/>
              </a:xfrm>
              <a:custGeom>
                <a:avLst/>
                <a:gdLst>
                  <a:gd name="T0" fmla="*/ 13 w 13"/>
                  <a:gd name="T1" fmla="*/ 19 h 484"/>
                  <a:gd name="T2" fmla="*/ 13 w 13"/>
                  <a:gd name="T3" fmla="*/ 484 h 484"/>
                  <a:gd name="T4" fmla="*/ 0 w 13"/>
                  <a:gd name="T5" fmla="*/ 465 h 484"/>
                  <a:gd name="T6" fmla="*/ 0 w 13"/>
                  <a:gd name="T7" fmla="*/ 0 h 484"/>
                  <a:gd name="T8" fmla="*/ 13 w 13"/>
                  <a:gd name="T9" fmla="*/ 19 h 484"/>
                </a:gdLst>
                <a:ahLst/>
                <a:cxnLst>
                  <a:cxn ang="0">
                    <a:pos x="T0" y="T1"/>
                  </a:cxn>
                  <a:cxn ang="0">
                    <a:pos x="T2" y="T3"/>
                  </a:cxn>
                  <a:cxn ang="0">
                    <a:pos x="T4" y="T5"/>
                  </a:cxn>
                  <a:cxn ang="0">
                    <a:pos x="T6" y="T7"/>
                  </a:cxn>
                  <a:cxn ang="0">
                    <a:pos x="T8" y="T9"/>
                  </a:cxn>
                </a:cxnLst>
                <a:rect l="0" t="0" r="r" b="b"/>
                <a:pathLst>
                  <a:path w="13" h="484">
                    <a:moveTo>
                      <a:pt x="13" y="19"/>
                    </a:moveTo>
                    <a:lnTo>
                      <a:pt x="13" y="484"/>
                    </a:lnTo>
                    <a:lnTo>
                      <a:pt x="0" y="465"/>
                    </a:lnTo>
                    <a:lnTo>
                      <a:pt x="0" y="0"/>
                    </a:lnTo>
                    <a:lnTo>
                      <a:pt x="13" y="19"/>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101"/>
              <p:cNvSpPr>
                <a:spLocks/>
              </p:cNvSpPr>
              <p:nvPr/>
            </p:nvSpPr>
            <p:spPr bwMode="auto">
              <a:xfrm>
                <a:off x="93" y="1297"/>
                <a:ext cx="6" cy="240"/>
              </a:xfrm>
              <a:custGeom>
                <a:avLst/>
                <a:gdLst>
                  <a:gd name="T0" fmla="*/ 12 w 12"/>
                  <a:gd name="T1" fmla="*/ 0 h 480"/>
                  <a:gd name="T2" fmla="*/ 12 w 12"/>
                  <a:gd name="T3" fmla="*/ 465 h 480"/>
                  <a:gd name="T4" fmla="*/ 0 w 12"/>
                  <a:gd name="T5" fmla="*/ 480 h 480"/>
                  <a:gd name="T6" fmla="*/ 0 w 12"/>
                  <a:gd name="T7" fmla="*/ 14 h 480"/>
                  <a:gd name="T8" fmla="*/ 12 w 12"/>
                  <a:gd name="T9" fmla="*/ 0 h 480"/>
                </a:gdLst>
                <a:ahLst/>
                <a:cxnLst>
                  <a:cxn ang="0">
                    <a:pos x="T0" y="T1"/>
                  </a:cxn>
                  <a:cxn ang="0">
                    <a:pos x="T2" y="T3"/>
                  </a:cxn>
                  <a:cxn ang="0">
                    <a:pos x="T4" y="T5"/>
                  </a:cxn>
                  <a:cxn ang="0">
                    <a:pos x="T6" y="T7"/>
                  </a:cxn>
                  <a:cxn ang="0">
                    <a:pos x="T8" y="T9"/>
                  </a:cxn>
                </a:cxnLst>
                <a:rect l="0" t="0" r="r" b="b"/>
                <a:pathLst>
                  <a:path w="12" h="480">
                    <a:moveTo>
                      <a:pt x="12" y="0"/>
                    </a:moveTo>
                    <a:lnTo>
                      <a:pt x="12" y="465"/>
                    </a:lnTo>
                    <a:lnTo>
                      <a:pt x="0" y="480"/>
                    </a:lnTo>
                    <a:lnTo>
                      <a:pt x="0" y="14"/>
                    </a:lnTo>
                    <a:lnTo>
                      <a:pt x="12" y="0"/>
                    </a:lnTo>
                    <a:close/>
                  </a:path>
                </a:pathLst>
              </a:custGeom>
              <a:solidFill>
                <a:srgbClr val="000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102"/>
              <p:cNvSpPr>
                <a:spLocks/>
              </p:cNvSpPr>
              <p:nvPr/>
            </p:nvSpPr>
            <p:spPr bwMode="auto">
              <a:xfrm>
                <a:off x="65" y="1289"/>
                <a:ext cx="34" cy="18"/>
              </a:xfrm>
              <a:custGeom>
                <a:avLst/>
                <a:gdLst>
                  <a:gd name="T0" fmla="*/ 0 w 69"/>
                  <a:gd name="T1" fmla="*/ 17 h 35"/>
                  <a:gd name="T2" fmla="*/ 42 w 69"/>
                  <a:gd name="T3" fmla="*/ 0 h 35"/>
                  <a:gd name="T4" fmla="*/ 69 w 69"/>
                  <a:gd name="T5" fmla="*/ 16 h 35"/>
                  <a:gd name="T6" fmla="*/ 57 w 69"/>
                  <a:gd name="T7" fmla="*/ 30 h 35"/>
                  <a:gd name="T8" fmla="*/ 35 w 69"/>
                  <a:gd name="T9" fmla="*/ 35 h 35"/>
                  <a:gd name="T10" fmla="*/ 0 w 69"/>
                  <a:gd name="T11" fmla="*/ 17 h 35"/>
                </a:gdLst>
                <a:ahLst/>
                <a:cxnLst>
                  <a:cxn ang="0">
                    <a:pos x="T0" y="T1"/>
                  </a:cxn>
                  <a:cxn ang="0">
                    <a:pos x="T2" y="T3"/>
                  </a:cxn>
                  <a:cxn ang="0">
                    <a:pos x="T4" y="T5"/>
                  </a:cxn>
                  <a:cxn ang="0">
                    <a:pos x="T6" y="T7"/>
                  </a:cxn>
                  <a:cxn ang="0">
                    <a:pos x="T8" y="T9"/>
                  </a:cxn>
                  <a:cxn ang="0">
                    <a:pos x="T10" y="T11"/>
                  </a:cxn>
                </a:cxnLst>
                <a:rect l="0" t="0" r="r" b="b"/>
                <a:pathLst>
                  <a:path w="69" h="35">
                    <a:moveTo>
                      <a:pt x="0" y="17"/>
                    </a:moveTo>
                    <a:lnTo>
                      <a:pt x="42" y="0"/>
                    </a:lnTo>
                    <a:lnTo>
                      <a:pt x="69" y="16"/>
                    </a:lnTo>
                    <a:lnTo>
                      <a:pt x="57" y="30"/>
                    </a:lnTo>
                    <a:lnTo>
                      <a:pt x="35" y="35"/>
                    </a:lnTo>
                    <a:lnTo>
                      <a:pt x="0" y="17"/>
                    </a:lnTo>
                    <a:close/>
                  </a:path>
                </a:pathLst>
              </a:custGeom>
              <a:solidFill>
                <a:schemeClr val="accent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103"/>
              <p:cNvSpPr>
                <a:spLocks/>
              </p:cNvSpPr>
              <p:nvPr/>
            </p:nvSpPr>
            <p:spPr bwMode="auto">
              <a:xfrm>
                <a:off x="83" y="1305"/>
                <a:ext cx="10" cy="235"/>
              </a:xfrm>
              <a:custGeom>
                <a:avLst/>
                <a:gdLst>
                  <a:gd name="T0" fmla="*/ 22 w 22"/>
                  <a:gd name="T1" fmla="*/ 0 h 471"/>
                  <a:gd name="T2" fmla="*/ 22 w 22"/>
                  <a:gd name="T3" fmla="*/ 466 h 471"/>
                  <a:gd name="T4" fmla="*/ 0 w 22"/>
                  <a:gd name="T5" fmla="*/ 471 h 471"/>
                  <a:gd name="T6" fmla="*/ 0 w 22"/>
                  <a:gd name="T7" fmla="*/ 5 h 471"/>
                  <a:gd name="T8" fmla="*/ 22 w 22"/>
                  <a:gd name="T9" fmla="*/ 0 h 471"/>
                </a:gdLst>
                <a:ahLst/>
                <a:cxnLst>
                  <a:cxn ang="0">
                    <a:pos x="T0" y="T1"/>
                  </a:cxn>
                  <a:cxn ang="0">
                    <a:pos x="T2" y="T3"/>
                  </a:cxn>
                  <a:cxn ang="0">
                    <a:pos x="T4" y="T5"/>
                  </a:cxn>
                  <a:cxn ang="0">
                    <a:pos x="T6" y="T7"/>
                  </a:cxn>
                  <a:cxn ang="0">
                    <a:pos x="T8" y="T9"/>
                  </a:cxn>
                </a:cxnLst>
                <a:rect l="0" t="0" r="r" b="b"/>
                <a:pathLst>
                  <a:path w="22" h="471">
                    <a:moveTo>
                      <a:pt x="22" y="0"/>
                    </a:moveTo>
                    <a:lnTo>
                      <a:pt x="22" y="466"/>
                    </a:lnTo>
                    <a:lnTo>
                      <a:pt x="0" y="471"/>
                    </a:lnTo>
                    <a:lnTo>
                      <a:pt x="0" y="5"/>
                    </a:lnTo>
                    <a:lnTo>
                      <a:pt x="22" y="0"/>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104"/>
              <p:cNvSpPr>
                <a:spLocks/>
              </p:cNvSpPr>
              <p:nvPr/>
            </p:nvSpPr>
            <p:spPr bwMode="auto">
              <a:xfrm>
                <a:off x="65" y="1298"/>
                <a:ext cx="18" cy="242"/>
              </a:xfrm>
              <a:custGeom>
                <a:avLst/>
                <a:gdLst>
                  <a:gd name="T0" fmla="*/ 35 w 35"/>
                  <a:gd name="T1" fmla="*/ 18 h 484"/>
                  <a:gd name="T2" fmla="*/ 35 w 35"/>
                  <a:gd name="T3" fmla="*/ 484 h 484"/>
                  <a:gd name="T4" fmla="*/ 0 w 35"/>
                  <a:gd name="T5" fmla="*/ 465 h 484"/>
                  <a:gd name="T6" fmla="*/ 0 w 35"/>
                  <a:gd name="T7" fmla="*/ 0 h 484"/>
                  <a:gd name="T8" fmla="*/ 35 w 35"/>
                  <a:gd name="T9" fmla="*/ 18 h 484"/>
                </a:gdLst>
                <a:ahLst/>
                <a:cxnLst>
                  <a:cxn ang="0">
                    <a:pos x="T0" y="T1"/>
                  </a:cxn>
                  <a:cxn ang="0">
                    <a:pos x="T2" y="T3"/>
                  </a:cxn>
                  <a:cxn ang="0">
                    <a:pos x="T4" y="T5"/>
                  </a:cxn>
                  <a:cxn ang="0">
                    <a:pos x="T6" y="T7"/>
                  </a:cxn>
                  <a:cxn ang="0">
                    <a:pos x="T8" y="T9"/>
                  </a:cxn>
                </a:cxnLst>
                <a:rect l="0" t="0" r="r" b="b"/>
                <a:pathLst>
                  <a:path w="35" h="484">
                    <a:moveTo>
                      <a:pt x="35" y="18"/>
                    </a:moveTo>
                    <a:lnTo>
                      <a:pt x="35" y="484"/>
                    </a:lnTo>
                    <a:lnTo>
                      <a:pt x="0" y="465"/>
                    </a:lnTo>
                    <a:lnTo>
                      <a:pt x="0" y="0"/>
                    </a:lnTo>
                    <a:lnTo>
                      <a:pt x="35" y="18"/>
                    </a:lnTo>
                    <a:close/>
                  </a:path>
                </a:pathLst>
              </a:cu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9" name="Text Placeholder 28"/>
          <p:cNvSpPr>
            <a:spLocks noGrp="1"/>
          </p:cNvSpPr>
          <p:nvPr>
            <p:ph type="body" sz="quarter" idx="14"/>
          </p:nvPr>
        </p:nvSpPr>
        <p:spPr>
          <a:xfrm>
            <a:off x="3200400" y="5638800"/>
            <a:ext cx="8610600" cy="685800"/>
          </a:xfrm>
        </p:spPr>
        <p:txBody>
          <a:bodyPr/>
          <a:lstStyle/>
          <a:p>
            <a:r>
              <a:rPr lang="en-US" dirty="0"/>
              <a:t>Includes all cuasterisk.com network partners, all clients currently under </a:t>
            </a:r>
            <a:r>
              <a:rPr lang="en-US" dirty="0" smtClean="0"/>
              <a:t>contract</a:t>
            </a:r>
            <a:endParaRPr lang="en-US" dirty="0"/>
          </a:p>
        </p:txBody>
      </p:sp>
      <p:sp>
        <p:nvSpPr>
          <p:cNvPr id="160" name="Slide Number Placeholder 159"/>
          <p:cNvSpPr>
            <a:spLocks noGrp="1"/>
          </p:cNvSpPr>
          <p:nvPr>
            <p:ph type="sldNum" sz="quarter" idx="12"/>
          </p:nvPr>
        </p:nvSpPr>
        <p:spPr/>
        <p:txBody>
          <a:bodyPr/>
          <a:lstStyle/>
          <a:p>
            <a:fld id="{250C7897-3FED-49DE-930C-887BCB3D0A78}" type="slidenum">
              <a:rPr lang="en-US" smtClean="0"/>
              <a:pPr/>
              <a:t>4</a:t>
            </a:fld>
            <a:endParaRPr lang="en-US" dirty="0"/>
          </a:p>
        </p:txBody>
      </p:sp>
      <p:sp>
        <p:nvSpPr>
          <p:cNvPr id="11" name="Title 10"/>
          <p:cNvSpPr>
            <a:spLocks noGrp="1"/>
          </p:cNvSpPr>
          <p:nvPr>
            <p:ph type="title"/>
          </p:nvPr>
        </p:nvSpPr>
        <p:spPr/>
        <p:txBody>
          <a:bodyPr/>
          <a:lstStyle/>
          <a:p>
            <a:r>
              <a:rPr lang="en-US" dirty="0" smtClean="0"/>
              <a:t>What signals transformation?  You do, our network does</a:t>
            </a:r>
            <a:endParaRPr lang="en-US" dirty="0"/>
          </a:p>
        </p:txBody>
      </p:sp>
      <p:sp>
        <p:nvSpPr>
          <p:cNvPr id="621686" name="Line 118"/>
          <p:cNvSpPr>
            <a:spLocks noChangeShapeType="1"/>
          </p:cNvSpPr>
          <p:nvPr/>
        </p:nvSpPr>
        <p:spPr bwMode="auto">
          <a:xfrm>
            <a:off x="9828211" y="2495958"/>
            <a:ext cx="381000" cy="533400"/>
          </a:xfrm>
          <a:prstGeom prst="line">
            <a:avLst/>
          </a:prstGeom>
          <a:noFill/>
          <a:ln w="12700">
            <a:solidFill>
              <a:schemeClr val="tx2">
                <a:lumMod val="75000"/>
              </a:schemeClr>
            </a:solidFill>
            <a:round/>
            <a:headEnd type="none" w="sm" len="sm"/>
            <a:tailEnd type="none" w="sm" len="sm"/>
          </a:ln>
          <a:effectLst/>
        </p:spPr>
        <p:txBody>
          <a:bodyPr wrap="none" anchor="ctr"/>
          <a:lstStyle/>
          <a:p>
            <a:endParaRPr lang="en-US"/>
          </a:p>
        </p:txBody>
      </p:sp>
      <p:grpSp>
        <p:nvGrpSpPr>
          <p:cNvPr id="155" name="Group 154"/>
          <p:cNvGrpSpPr/>
          <p:nvPr/>
        </p:nvGrpSpPr>
        <p:grpSpPr>
          <a:xfrm>
            <a:off x="9677400" y="4311650"/>
            <a:ext cx="2336800" cy="1479550"/>
            <a:chOff x="9677400" y="4311650"/>
            <a:chExt cx="2336800" cy="1479550"/>
          </a:xfrm>
        </p:grpSpPr>
        <p:sp>
          <p:nvSpPr>
            <p:cNvPr id="621570" name="Rectangle 2"/>
            <p:cNvSpPr>
              <a:spLocks noChangeArrowheads="1"/>
            </p:cNvSpPr>
            <p:nvPr/>
          </p:nvSpPr>
          <p:spPr bwMode="auto">
            <a:xfrm>
              <a:off x="9677400" y="4311650"/>
              <a:ext cx="2336800" cy="1479550"/>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endParaRPr lang="en-US"/>
            </a:p>
          </p:txBody>
        </p:sp>
        <p:pic>
          <p:nvPicPr>
            <p:cNvPr id="621703" name="Picture 135" descr="cunorthwest-2_word"/>
            <p:cNvPicPr>
              <a:picLocks noChangeAspect="1" noChangeArrowheads="1"/>
            </p:cNvPicPr>
            <p:nvPr/>
          </p:nvPicPr>
          <p:blipFill>
            <a:blip r:embed="rId3" cstate="print"/>
            <a:srcRect/>
            <a:stretch>
              <a:fillRect/>
            </a:stretch>
          </p:blipFill>
          <p:spPr bwMode="auto">
            <a:xfrm>
              <a:off x="10438301" y="4817334"/>
              <a:ext cx="1420813" cy="450850"/>
            </a:xfrm>
            <a:prstGeom prst="rect">
              <a:avLst/>
            </a:prstGeom>
            <a:noFill/>
          </p:spPr>
        </p:pic>
        <p:pic>
          <p:nvPicPr>
            <p:cNvPr id="621704" name="Picture 136" descr="cuanswers"/>
            <p:cNvPicPr>
              <a:picLocks noChangeAspect="1" noChangeArrowheads="1"/>
            </p:cNvPicPr>
            <p:nvPr/>
          </p:nvPicPr>
          <p:blipFill>
            <a:blip r:embed="rId4" cstate="print"/>
            <a:srcRect/>
            <a:stretch>
              <a:fillRect/>
            </a:stretch>
          </p:blipFill>
          <p:spPr bwMode="auto">
            <a:xfrm>
              <a:off x="10438301" y="4479197"/>
              <a:ext cx="1438275" cy="265112"/>
            </a:xfrm>
            <a:prstGeom prst="rect">
              <a:avLst/>
            </a:prstGeom>
            <a:noFill/>
          </p:spPr>
        </p:pic>
        <p:pic>
          <p:nvPicPr>
            <p:cNvPr id="621705" name="Picture 137" descr="cusouth_colour"/>
            <p:cNvPicPr>
              <a:picLocks noChangeAspect="1" noChangeArrowheads="1"/>
            </p:cNvPicPr>
            <p:nvPr/>
          </p:nvPicPr>
          <p:blipFill>
            <a:blip r:embed="rId5" cstate="print"/>
            <a:srcRect/>
            <a:stretch>
              <a:fillRect/>
            </a:stretch>
          </p:blipFill>
          <p:spPr bwMode="auto">
            <a:xfrm>
              <a:off x="10438300" y="5328510"/>
              <a:ext cx="1441450" cy="360363"/>
            </a:xfrm>
            <a:prstGeom prst="rect">
              <a:avLst/>
            </a:prstGeom>
            <a:noFill/>
          </p:spPr>
        </p:pic>
      </p:grpSp>
      <p:sp>
        <p:nvSpPr>
          <p:cNvPr id="621710" name="Line 142"/>
          <p:cNvSpPr>
            <a:spLocks noChangeShapeType="1"/>
          </p:cNvSpPr>
          <p:nvPr/>
        </p:nvSpPr>
        <p:spPr bwMode="auto">
          <a:xfrm>
            <a:off x="9523411" y="2851558"/>
            <a:ext cx="381000" cy="533400"/>
          </a:xfrm>
          <a:prstGeom prst="line">
            <a:avLst/>
          </a:prstGeom>
          <a:noFill/>
          <a:ln w="12700">
            <a:solidFill>
              <a:schemeClr val="accent4">
                <a:lumMod val="75000"/>
              </a:schemeClr>
            </a:solidFill>
            <a:round/>
            <a:headEnd type="none" w="sm" len="sm"/>
            <a:tailEnd type="none" w="sm" len="sm"/>
          </a:ln>
          <a:effectLst/>
        </p:spPr>
        <p:txBody>
          <a:bodyPr wrap="none" anchor="ctr"/>
          <a:lstStyle/>
          <a:p>
            <a:endParaRPr lang="en-US"/>
          </a:p>
        </p:txBody>
      </p:sp>
      <p:sp>
        <p:nvSpPr>
          <p:cNvPr id="621713" name="Rectangle 145"/>
          <p:cNvSpPr>
            <a:spLocks noChangeArrowheads="1"/>
          </p:cNvSpPr>
          <p:nvPr/>
        </p:nvSpPr>
        <p:spPr bwMode="auto">
          <a:xfrm>
            <a:off x="2665412" y="783046"/>
            <a:ext cx="1590885" cy="338554"/>
          </a:xfrm>
          <a:prstGeom prst="rect">
            <a:avLst/>
          </a:prstGeom>
          <a:noFill/>
          <a:ln w="9525">
            <a:noFill/>
            <a:miter lim="800000"/>
            <a:headEnd/>
            <a:tailEnd/>
          </a:ln>
          <a:effectLst/>
        </p:spPr>
        <p:txBody>
          <a:bodyPr wrap="none">
            <a:spAutoFit/>
          </a:bodyPr>
          <a:lstStyle/>
          <a:p>
            <a:pPr algn="l"/>
            <a:r>
              <a:rPr lang="en-US" sz="1600" dirty="0"/>
              <a:t># of CUs by State</a:t>
            </a:r>
          </a:p>
        </p:txBody>
      </p:sp>
      <p:sp>
        <p:nvSpPr>
          <p:cNvPr id="621714" name="Line 146"/>
          <p:cNvSpPr>
            <a:spLocks noChangeShapeType="1"/>
          </p:cNvSpPr>
          <p:nvPr/>
        </p:nvSpPr>
        <p:spPr bwMode="auto">
          <a:xfrm>
            <a:off x="9980611" y="2343558"/>
            <a:ext cx="609600" cy="304800"/>
          </a:xfrm>
          <a:prstGeom prst="line">
            <a:avLst/>
          </a:prstGeom>
          <a:noFill/>
          <a:ln w="12700">
            <a:solidFill>
              <a:schemeClr val="accent4">
                <a:lumMod val="75000"/>
              </a:schemeClr>
            </a:solidFill>
            <a:round/>
            <a:headEnd type="none" w="sm" len="sm"/>
            <a:tailEnd type="none" w="sm" len="sm"/>
          </a:ln>
          <a:effectLst/>
        </p:spPr>
        <p:txBody>
          <a:bodyPr wrap="none" anchor="ctr"/>
          <a:lstStyle/>
          <a:p>
            <a:endParaRPr lang="en-US"/>
          </a:p>
        </p:txBody>
      </p:sp>
      <p:sp>
        <p:nvSpPr>
          <p:cNvPr id="621717" name="Line 149"/>
          <p:cNvSpPr>
            <a:spLocks noChangeShapeType="1"/>
          </p:cNvSpPr>
          <p:nvPr/>
        </p:nvSpPr>
        <p:spPr bwMode="auto">
          <a:xfrm>
            <a:off x="9218612" y="3118259"/>
            <a:ext cx="315119" cy="805657"/>
          </a:xfrm>
          <a:prstGeom prst="line">
            <a:avLst/>
          </a:prstGeom>
          <a:noFill/>
          <a:ln w="12700">
            <a:solidFill>
              <a:schemeClr val="tx2">
                <a:lumMod val="75000"/>
              </a:schemeClr>
            </a:solidFill>
            <a:round/>
            <a:headEnd type="none" w="sm" len="sm"/>
            <a:tailEnd type="none" w="sm" len="sm"/>
          </a:ln>
          <a:effectLst/>
        </p:spPr>
        <p:txBody>
          <a:bodyPr wrap="none" anchor="ctr"/>
          <a:lstStyle/>
          <a:p>
            <a:endParaRPr lang="en-US"/>
          </a:p>
        </p:txBody>
      </p:sp>
      <p:sp>
        <p:nvSpPr>
          <p:cNvPr id="621721" name="Rectangle 153"/>
          <p:cNvSpPr>
            <a:spLocks noChangeArrowheads="1"/>
          </p:cNvSpPr>
          <p:nvPr/>
        </p:nvSpPr>
        <p:spPr bwMode="auto">
          <a:xfrm>
            <a:off x="532608" y="4228800"/>
            <a:ext cx="2057400" cy="117019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square" lIns="92075" tIns="46038" rIns="92075" bIns="46038">
            <a:spAutoFit/>
          </a:bodyPr>
          <a:lstStyle/>
          <a:p>
            <a:pPr algn="ctr" eaLnBrk="0" hangingPunct="0"/>
            <a:r>
              <a:rPr lang="en-US" sz="2800" b="1" dirty="0" smtClean="0">
                <a:solidFill>
                  <a:schemeClr val="bg1"/>
                </a:solidFill>
              </a:rPr>
              <a:t>245 </a:t>
            </a:r>
            <a:r>
              <a:rPr lang="en-US" sz="2800" b="1" dirty="0">
                <a:solidFill>
                  <a:schemeClr val="bg1"/>
                </a:solidFill>
              </a:rPr>
              <a:t/>
            </a:r>
            <a:br>
              <a:rPr lang="en-US" sz="2800" b="1" dirty="0">
                <a:solidFill>
                  <a:schemeClr val="bg1"/>
                </a:solidFill>
              </a:rPr>
            </a:br>
            <a:r>
              <a:rPr lang="en-US" sz="1400" dirty="0">
                <a:solidFill>
                  <a:schemeClr val="bg1"/>
                </a:solidFill>
              </a:rPr>
              <a:t>CU*BASE Credit Unions</a:t>
            </a:r>
          </a:p>
          <a:p>
            <a:pPr algn="ctr" eaLnBrk="0" hangingPunct="0"/>
            <a:r>
              <a:rPr lang="en-US" sz="1400" dirty="0">
                <a:solidFill>
                  <a:schemeClr val="bg1"/>
                </a:solidFill>
              </a:rPr>
              <a:t>in </a:t>
            </a:r>
            <a:r>
              <a:rPr lang="en-US" sz="2800" b="1" dirty="0" smtClean="0">
                <a:solidFill>
                  <a:schemeClr val="bg1"/>
                </a:solidFill>
              </a:rPr>
              <a:t>35</a:t>
            </a:r>
            <a:r>
              <a:rPr lang="en-US" sz="2000" b="1" dirty="0" smtClean="0">
                <a:solidFill>
                  <a:schemeClr val="bg1"/>
                </a:solidFill>
              </a:rPr>
              <a:t> </a:t>
            </a:r>
            <a:r>
              <a:rPr lang="en-US" sz="1400" dirty="0">
                <a:solidFill>
                  <a:schemeClr val="bg1"/>
                </a:solidFill>
              </a:rPr>
              <a:t>States</a:t>
            </a:r>
          </a:p>
        </p:txBody>
      </p:sp>
      <p:grpSp>
        <p:nvGrpSpPr>
          <p:cNvPr id="12" name="Group 167"/>
          <p:cNvGrpSpPr/>
          <p:nvPr/>
        </p:nvGrpSpPr>
        <p:grpSpPr>
          <a:xfrm>
            <a:off x="1453602" y="1038227"/>
            <a:ext cx="8892770" cy="4205285"/>
            <a:chOff x="-678409" y="1590268"/>
            <a:chExt cx="8892770" cy="4205285"/>
          </a:xfrm>
          <a:solidFill>
            <a:schemeClr val="accent3"/>
          </a:solidFill>
        </p:grpSpPr>
        <p:sp>
          <p:nvSpPr>
            <p:cNvPr id="621701" name="Rectangle 133"/>
            <p:cNvSpPr>
              <a:spLocks noChangeArrowheads="1"/>
            </p:cNvSpPr>
            <p:nvPr/>
          </p:nvSpPr>
          <p:spPr bwMode="auto">
            <a:xfrm>
              <a:off x="915988" y="1739900"/>
              <a:ext cx="368691"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13</a:t>
              </a:r>
            </a:p>
          </p:txBody>
        </p:sp>
        <p:sp>
          <p:nvSpPr>
            <p:cNvPr id="621707" name="Rectangle 139"/>
            <p:cNvSpPr>
              <a:spLocks noChangeArrowheads="1"/>
            </p:cNvSpPr>
            <p:nvPr/>
          </p:nvSpPr>
          <p:spPr bwMode="auto">
            <a:xfrm>
              <a:off x="7696836" y="5405028"/>
              <a:ext cx="517525" cy="390525"/>
            </a:xfrm>
            <a:prstGeom prst="rect">
              <a:avLst/>
            </a:prstGeom>
            <a:grpFill/>
            <a:ln w="9525">
              <a:noFill/>
              <a:miter lim="800000"/>
              <a:headEnd/>
              <a:tailEnd/>
            </a:ln>
            <a:effectLst/>
          </p:spPr>
          <p:txBody>
            <a:bodyPr wrap="none" anchor="ctr"/>
            <a:lstStyle/>
            <a:p>
              <a:pPr algn="r"/>
              <a:r>
                <a:rPr lang="en-US" sz="1400" b="1" dirty="0" smtClean="0">
                  <a:solidFill>
                    <a:schemeClr val="bg1"/>
                  </a:solidFill>
                </a:rPr>
                <a:t>30</a:t>
              </a:r>
              <a:endParaRPr lang="en-US" sz="1400" b="1" dirty="0">
                <a:solidFill>
                  <a:schemeClr val="bg1"/>
                </a:solidFill>
              </a:endParaRPr>
            </a:p>
          </p:txBody>
        </p:sp>
        <p:sp>
          <p:nvSpPr>
            <p:cNvPr id="621709" name="Rectangle 141"/>
            <p:cNvSpPr>
              <a:spLocks noChangeArrowheads="1"/>
            </p:cNvSpPr>
            <p:nvPr/>
          </p:nvSpPr>
          <p:spPr bwMode="auto">
            <a:xfrm>
              <a:off x="1066800" y="2497138"/>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2</a:t>
              </a:r>
              <a:endParaRPr lang="en-US" sz="1400" b="1" dirty="0">
                <a:solidFill>
                  <a:schemeClr val="bg1"/>
                </a:solidFill>
              </a:endParaRPr>
            </a:p>
          </p:txBody>
        </p:sp>
        <p:sp>
          <p:nvSpPr>
            <p:cNvPr id="162" name="Rectangle 141"/>
            <p:cNvSpPr>
              <a:spLocks noChangeArrowheads="1"/>
            </p:cNvSpPr>
            <p:nvPr/>
          </p:nvSpPr>
          <p:spPr bwMode="auto">
            <a:xfrm>
              <a:off x="2971800" y="3276600"/>
              <a:ext cx="285335"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2</a:t>
              </a:r>
            </a:p>
          </p:txBody>
        </p:sp>
        <p:sp>
          <p:nvSpPr>
            <p:cNvPr id="163" name="Rectangle 141"/>
            <p:cNvSpPr>
              <a:spLocks noChangeArrowheads="1"/>
            </p:cNvSpPr>
            <p:nvPr/>
          </p:nvSpPr>
          <p:spPr bwMode="auto">
            <a:xfrm>
              <a:off x="1066800" y="3733800"/>
              <a:ext cx="285335"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9</a:t>
              </a:r>
            </a:p>
          </p:txBody>
        </p:sp>
        <p:sp>
          <p:nvSpPr>
            <p:cNvPr id="178" name="Rectangle 141"/>
            <p:cNvSpPr>
              <a:spLocks noChangeArrowheads="1"/>
            </p:cNvSpPr>
            <p:nvPr/>
          </p:nvSpPr>
          <p:spPr bwMode="auto">
            <a:xfrm>
              <a:off x="2399316" y="1817075"/>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3</a:t>
              </a:r>
              <a:endParaRPr lang="en-US" sz="1400" b="1" dirty="0">
                <a:solidFill>
                  <a:schemeClr val="bg1"/>
                </a:solidFill>
              </a:endParaRPr>
            </a:p>
          </p:txBody>
        </p:sp>
        <p:sp>
          <p:nvSpPr>
            <p:cNvPr id="290" name="Rectangle 141"/>
            <p:cNvSpPr>
              <a:spLocks noChangeArrowheads="1"/>
            </p:cNvSpPr>
            <p:nvPr/>
          </p:nvSpPr>
          <p:spPr bwMode="auto">
            <a:xfrm>
              <a:off x="-678409" y="1590268"/>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1</a:t>
              </a:r>
              <a:endParaRPr lang="en-US" sz="1400" b="1" dirty="0">
                <a:solidFill>
                  <a:schemeClr val="bg1"/>
                </a:solidFill>
              </a:endParaRPr>
            </a:p>
          </p:txBody>
        </p:sp>
      </p:grpSp>
      <p:sp>
        <p:nvSpPr>
          <p:cNvPr id="167" name="Line 149"/>
          <p:cNvSpPr>
            <a:spLocks noChangeShapeType="1"/>
          </p:cNvSpPr>
          <p:nvPr/>
        </p:nvSpPr>
        <p:spPr bwMode="auto">
          <a:xfrm>
            <a:off x="9419431" y="2964500"/>
            <a:ext cx="492125" cy="812800"/>
          </a:xfrm>
          <a:prstGeom prst="line">
            <a:avLst/>
          </a:prstGeom>
          <a:noFill/>
          <a:ln w="12700">
            <a:solidFill>
              <a:schemeClr val="tx2">
                <a:lumMod val="75000"/>
              </a:schemeClr>
            </a:solidFill>
            <a:round/>
            <a:headEnd type="none" w="sm" len="sm"/>
            <a:tailEnd type="none" w="sm" len="sm"/>
          </a:ln>
          <a:effectLst/>
        </p:spPr>
        <p:txBody>
          <a:bodyPr wrap="none" anchor="ctr"/>
          <a:lstStyle/>
          <a:p>
            <a:endParaRPr lang="en-US"/>
          </a:p>
        </p:txBody>
      </p:sp>
      <p:sp>
        <p:nvSpPr>
          <p:cNvPr id="15" name="Rectangle 14"/>
          <p:cNvSpPr/>
          <p:nvPr/>
        </p:nvSpPr>
        <p:spPr>
          <a:xfrm>
            <a:off x="9142411" y="3035073"/>
            <a:ext cx="152400" cy="15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5011665" y="2495959"/>
            <a:ext cx="5779667" cy="3210693"/>
            <a:chOff x="2879653" y="3048000"/>
            <a:chExt cx="5779667" cy="3210693"/>
          </a:xfrm>
          <a:solidFill>
            <a:schemeClr val="accent6"/>
          </a:solidFill>
        </p:grpSpPr>
        <p:grpSp>
          <p:nvGrpSpPr>
            <p:cNvPr id="10" name="Group 159"/>
            <p:cNvGrpSpPr/>
            <p:nvPr/>
          </p:nvGrpSpPr>
          <p:grpSpPr>
            <a:xfrm>
              <a:off x="5181600" y="3048000"/>
              <a:ext cx="3477720" cy="3210693"/>
              <a:chOff x="5181600" y="3048000"/>
              <a:chExt cx="3477720" cy="3210693"/>
            </a:xfrm>
            <a:grpFill/>
          </p:grpSpPr>
          <p:sp>
            <p:nvSpPr>
              <p:cNvPr id="621702" name="Rectangle 134"/>
              <p:cNvSpPr>
                <a:spLocks noChangeArrowheads="1"/>
              </p:cNvSpPr>
              <p:nvPr/>
            </p:nvSpPr>
            <p:spPr bwMode="auto">
              <a:xfrm>
                <a:off x="5576888" y="4422775"/>
                <a:ext cx="285335"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8</a:t>
                </a:r>
              </a:p>
            </p:txBody>
          </p:sp>
          <p:sp>
            <p:nvSpPr>
              <p:cNvPr id="621708" name="Rectangle 140"/>
              <p:cNvSpPr>
                <a:spLocks noChangeArrowheads="1"/>
              </p:cNvSpPr>
              <p:nvPr/>
            </p:nvSpPr>
            <p:spPr bwMode="auto">
              <a:xfrm>
                <a:off x="7690573" y="5868168"/>
                <a:ext cx="517525" cy="390525"/>
              </a:xfrm>
              <a:prstGeom prst="rect">
                <a:avLst/>
              </a:prstGeom>
              <a:grpFill/>
              <a:ln w="9525">
                <a:noFill/>
                <a:miter lim="800000"/>
                <a:headEnd/>
                <a:tailEnd/>
              </a:ln>
              <a:effectLst/>
            </p:spPr>
            <p:txBody>
              <a:bodyPr wrap="none" anchor="ctr"/>
              <a:lstStyle/>
              <a:p>
                <a:pPr algn="r"/>
                <a:r>
                  <a:rPr lang="en-US" sz="1400" b="1" dirty="0" smtClean="0">
                    <a:solidFill>
                      <a:schemeClr val="bg1"/>
                    </a:solidFill>
                  </a:rPr>
                  <a:t>35</a:t>
                </a:r>
                <a:endParaRPr lang="en-US" sz="1400" b="1" dirty="0">
                  <a:solidFill>
                    <a:schemeClr val="bg1"/>
                  </a:solidFill>
                </a:endParaRPr>
              </a:p>
            </p:txBody>
          </p:sp>
          <p:sp>
            <p:nvSpPr>
              <p:cNvPr id="621711" name="Rectangle 143"/>
              <p:cNvSpPr>
                <a:spLocks noChangeArrowheads="1"/>
              </p:cNvSpPr>
              <p:nvPr/>
            </p:nvSpPr>
            <p:spPr bwMode="auto">
              <a:xfrm>
                <a:off x="7737475" y="38100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4</a:t>
                </a:r>
                <a:endParaRPr lang="en-US" sz="1400" b="1" dirty="0">
                  <a:solidFill>
                    <a:schemeClr val="bg1"/>
                  </a:solidFill>
                </a:endParaRPr>
              </a:p>
            </p:txBody>
          </p:sp>
          <p:sp>
            <p:nvSpPr>
              <p:cNvPr id="621715" name="Rectangle 147"/>
              <p:cNvSpPr>
                <a:spLocks noChangeArrowheads="1"/>
              </p:cNvSpPr>
              <p:nvPr/>
            </p:nvSpPr>
            <p:spPr bwMode="auto">
              <a:xfrm>
                <a:off x="8382000" y="30480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161" name="Rectangle 134"/>
              <p:cNvSpPr>
                <a:spLocks noChangeArrowheads="1"/>
              </p:cNvSpPr>
              <p:nvPr/>
            </p:nvSpPr>
            <p:spPr bwMode="auto">
              <a:xfrm>
                <a:off x="5181600" y="4419600"/>
                <a:ext cx="285335"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2</a:t>
                </a:r>
              </a:p>
            </p:txBody>
          </p:sp>
          <p:sp>
            <p:nvSpPr>
              <p:cNvPr id="172" name="Rectangle 143"/>
              <p:cNvSpPr>
                <a:spLocks noChangeArrowheads="1"/>
              </p:cNvSpPr>
              <p:nvPr/>
            </p:nvSpPr>
            <p:spPr bwMode="auto">
              <a:xfrm>
                <a:off x="6477692" y="5431982"/>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175" name="Rectangle 134"/>
              <p:cNvSpPr>
                <a:spLocks noChangeArrowheads="1"/>
              </p:cNvSpPr>
              <p:nvPr/>
            </p:nvSpPr>
            <p:spPr bwMode="auto">
              <a:xfrm>
                <a:off x="6058400" y="450271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180" name="Rectangle 134"/>
              <p:cNvSpPr>
                <a:spLocks noChangeArrowheads="1"/>
              </p:cNvSpPr>
              <p:nvPr/>
            </p:nvSpPr>
            <p:spPr bwMode="auto">
              <a:xfrm>
                <a:off x="6401839" y="4241928"/>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181" name="Rectangle 134"/>
              <p:cNvSpPr>
                <a:spLocks noChangeArrowheads="1"/>
              </p:cNvSpPr>
              <p:nvPr/>
            </p:nvSpPr>
            <p:spPr bwMode="auto">
              <a:xfrm>
                <a:off x="6418378" y="3873357"/>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182" name="Rectangle 134"/>
              <p:cNvSpPr>
                <a:spLocks noChangeArrowheads="1"/>
              </p:cNvSpPr>
              <p:nvPr/>
            </p:nvSpPr>
            <p:spPr bwMode="auto">
              <a:xfrm>
                <a:off x="6703950" y="3621676"/>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grpSp>
        <p:sp>
          <p:nvSpPr>
            <p:cNvPr id="169" name="Rectangle 134"/>
            <p:cNvSpPr>
              <a:spLocks noChangeArrowheads="1"/>
            </p:cNvSpPr>
            <p:nvPr/>
          </p:nvSpPr>
          <p:spPr bwMode="auto">
            <a:xfrm>
              <a:off x="4800600" y="48006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4</a:t>
              </a:r>
              <a:endParaRPr lang="en-US" sz="1400" b="1" dirty="0">
                <a:solidFill>
                  <a:schemeClr val="bg1"/>
                </a:solidFill>
              </a:endParaRPr>
            </a:p>
          </p:txBody>
        </p:sp>
        <p:sp>
          <p:nvSpPr>
            <p:cNvPr id="170" name="Rectangle 134"/>
            <p:cNvSpPr>
              <a:spLocks noChangeArrowheads="1"/>
            </p:cNvSpPr>
            <p:nvPr/>
          </p:nvSpPr>
          <p:spPr bwMode="auto">
            <a:xfrm>
              <a:off x="4210465" y="4724400"/>
              <a:ext cx="285335"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9</a:t>
              </a:r>
              <a:endParaRPr lang="en-US" sz="1400" b="1" dirty="0">
                <a:solidFill>
                  <a:schemeClr val="bg1"/>
                </a:solidFill>
              </a:endParaRPr>
            </a:p>
          </p:txBody>
        </p:sp>
        <p:sp>
          <p:nvSpPr>
            <p:cNvPr id="176" name="Rectangle 134"/>
            <p:cNvSpPr>
              <a:spLocks noChangeArrowheads="1"/>
            </p:cNvSpPr>
            <p:nvPr/>
          </p:nvSpPr>
          <p:spPr bwMode="auto">
            <a:xfrm>
              <a:off x="3990285" y="3421664"/>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179" name="Rectangle 134"/>
            <p:cNvSpPr>
              <a:spLocks noChangeArrowheads="1"/>
            </p:cNvSpPr>
            <p:nvPr/>
          </p:nvSpPr>
          <p:spPr bwMode="auto">
            <a:xfrm>
              <a:off x="2879653" y="4098482"/>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1</a:t>
              </a:r>
              <a:endParaRPr lang="en-US" sz="1400" b="1" dirty="0">
                <a:solidFill>
                  <a:schemeClr val="bg1"/>
                </a:solidFill>
              </a:endParaRPr>
            </a:p>
          </p:txBody>
        </p:sp>
      </p:grpSp>
      <p:sp>
        <p:nvSpPr>
          <p:cNvPr id="197" name="Line 118"/>
          <p:cNvSpPr>
            <a:spLocks noChangeShapeType="1"/>
          </p:cNvSpPr>
          <p:nvPr/>
        </p:nvSpPr>
        <p:spPr bwMode="auto">
          <a:xfrm>
            <a:off x="9566274" y="2703921"/>
            <a:ext cx="418306" cy="405256"/>
          </a:xfrm>
          <a:prstGeom prst="line">
            <a:avLst/>
          </a:prstGeom>
          <a:noFill/>
          <a:ln w="12700">
            <a:solidFill>
              <a:schemeClr val="tx2">
                <a:lumMod val="75000"/>
              </a:schemeClr>
            </a:solidFill>
            <a:round/>
            <a:headEnd type="none" w="sm" len="sm"/>
            <a:tailEnd type="none" w="sm" len="sm"/>
          </a:ln>
          <a:effectLst/>
        </p:spPr>
        <p:txBody>
          <a:bodyPr wrap="none" anchor="ctr"/>
          <a:lstStyle/>
          <a:p>
            <a:endParaRPr lang="en-US"/>
          </a:p>
        </p:txBody>
      </p:sp>
      <p:sp>
        <p:nvSpPr>
          <p:cNvPr id="621716" name="Text Box 148"/>
          <p:cNvSpPr txBox="1">
            <a:spLocks noChangeArrowheads="1"/>
          </p:cNvSpPr>
          <p:nvPr/>
        </p:nvSpPr>
        <p:spPr bwMode="auto">
          <a:xfrm>
            <a:off x="9127172" y="2976018"/>
            <a:ext cx="205184" cy="276999"/>
          </a:xfrm>
          <a:prstGeom prst="rect">
            <a:avLst/>
          </a:prstGeom>
          <a:noFill/>
          <a:ln w="9525">
            <a:noFill/>
            <a:miter lim="800000"/>
            <a:headEnd/>
            <a:tailEnd/>
          </a:ln>
          <a:effectLst/>
        </p:spPr>
        <p:txBody>
          <a:bodyPr wrap="none" lIns="0" tIns="0" rIns="0" bIns="0">
            <a:spAutoFit/>
          </a:bodyPr>
          <a:lstStyle/>
          <a:p>
            <a:pPr algn="l"/>
            <a:r>
              <a:rPr lang="en-US" dirty="0" smtClean="0">
                <a:sym typeface="Wingdings" panose="05000000000000000000" pitchFamily="2" charset="2"/>
              </a:rPr>
              <a:t></a:t>
            </a:r>
            <a:endParaRPr lang="en-US" dirty="0">
              <a:sym typeface="Monotype Sorts" pitchFamily="2" charset="2"/>
            </a:endParaRPr>
          </a:p>
        </p:txBody>
      </p:sp>
      <p:grpSp>
        <p:nvGrpSpPr>
          <p:cNvPr id="17" name="Group 16"/>
          <p:cNvGrpSpPr/>
          <p:nvPr/>
        </p:nvGrpSpPr>
        <p:grpSpPr>
          <a:xfrm>
            <a:off x="2853426" y="1381534"/>
            <a:ext cx="7641732" cy="3474647"/>
            <a:chOff x="721414" y="1933575"/>
            <a:chExt cx="7641732" cy="3474647"/>
          </a:xfrm>
          <a:solidFill>
            <a:schemeClr val="accent2"/>
          </a:solidFill>
        </p:grpSpPr>
        <p:grpSp>
          <p:nvGrpSpPr>
            <p:cNvPr id="18" name="Group 17"/>
            <p:cNvGrpSpPr/>
            <p:nvPr/>
          </p:nvGrpSpPr>
          <p:grpSpPr>
            <a:xfrm>
              <a:off x="721414" y="1933575"/>
              <a:ext cx="7641732" cy="3474647"/>
              <a:chOff x="712788" y="1933575"/>
              <a:chExt cx="7641732" cy="3474647"/>
            </a:xfrm>
            <a:grpFill/>
          </p:grpSpPr>
          <p:sp>
            <p:nvSpPr>
              <p:cNvPr id="621688" name="Rectangle 120"/>
              <p:cNvSpPr>
                <a:spLocks noChangeArrowheads="1"/>
              </p:cNvSpPr>
              <p:nvPr/>
            </p:nvSpPr>
            <p:spPr bwMode="auto">
              <a:xfrm>
                <a:off x="3779838" y="2338388"/>
                <a:ext cx="368691"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11</a:t>
                </a:r>
              </a:p>
            </p:txBody>
          </p:sp>
          <p:sp>
            <p:nvSpPr>
              <p:cNvPr id="621689" name="Rectangle 121"/>
              <p:cNvSpPr>
                <a:spLocks noChangeArrowheads="1"/>
              </p:cNvSpPr>
              <p:nvPr/>
            </p:nvSpPr>
            <p:spPr bwMode="auto">
              <a:xfrm>
                <a:off x="5233988" y="3171825"/>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6</a:t>
                </a:r>
                <a:endParaRPr lang="en-US" sz="1400" b="1" dirty="0">
                  <a:solidFill>
                    <a:schemeClr val="bg1"/>
                  </a:solidFill>
                </a:endParaRPr>
              </a:p>
            </p:txBody>
          </p:sp>
          <p:sp>
            <p:nvSpPr>
              <p:cNvPr id="621690" name="Rectangle 122"/>
              <p:cNvSpPr>
                <a:spLocks noChangeArrowheads="1"/>
              </p:cNvSpPr>
              <p:nvPr/>
            </p:nvSpPr>
            <p:spPr bwMode="auto">
              <a:xfrm>
                <a:off x="5683250" y="3170238"/>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8</a:t>
                </a:r>
                <a:endParaRPr lang="en-US" sz="1400" b="1" dirty="0">
                  <a:solidFill>
                    <a:schemeClr val="bg1"/>
                  </a:solidFill>
                </a:endParaRPr>
              </a:p>
            </p:txBody>
          </p:sp>
          <p:sp>
            <p:nvSpPr>
              <p:cNvPr id="621691" name="Rectangle 123"/>
              <p:cNvSpPr>
                <a:spLocks noChangeArrowheads="1"/>
              </p:cNvSpPr>
              <p:nvPr/>
            </p:nvSpPr>
            <p:spPr bwMode="auto">
              <a:xfrm>
                <a:off x="8042275" y="34544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621692" name="Rectangle 124"/>
              <p:cNvSpPr>
                <a:spLocks noChangeArrowheads="1"/>
              </p:cNvSpPr>
              <p:nvPr/>
            </p:nvSpPr>
            <p:spPr bwMode="auto">
              <a:xfrm>
                <a:off x="6140450" y="3138488"/>
                <a:ext cx="368691"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17</a:t>
                </a:r>
              </a:p>
            </p:txBody>
          </p:sp>
          <p:sp>
            <p:nvSpPr>
              <p:cNvPr id="621693" name="Rectangle 125"/>
              <p:cNvSpPr>
                <a:spLocks noChangeArrowheads="1"/>
              </p:cNvSpPr>
              <p:nvPr/>
            </p:nvSpPr>
            <p:spPr bwMode="auto">
              <a:xfrm>
                <a:off x="5029200" y="2257425"/>
                <a:ext cx="368691"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21</a:t>
                </a:r>
                <a:endParaRPr lang="en-US" sz="1400" b="1" dirty="0">
                  <a:solidFill>
                    <a:schemeClr val="bg1"/>
                  </a:solidFill>
                </a:endParaRPr>
              </a:p>
            </p:txBody>
          </p:sp>
          <p:sp>
            <p:nvSpPr>
              <p:cNvPr id="621694" name="Rectangle 126"/>
              <p:cNvSpPr>
                <a:spLocks noChangeArrowheads="1"/>
              </p:cNvSpPr>
              <p:nvPr/>
            </p:nvSpPr>
            <p:spPr bwMode="auto">
              <a:xfrm>
                <a:off x="6237924" y="5099803"/>
                <a:ext cx="282129"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4</a:t>
                </a:r>
              </a:p>
            </p:txBody>
          </p:sp>
          <p:sp>
            <p:nvSpPr>
              <p:cNvPr id="621695" name="Rectangle 127"/>
              <p:cNvSpPr>
                <a:spLocks noChangeArrowheads="1"/>
              </p:cNvSpPr>
              <p:nvPr/>
            </p:nvSpPr>
            <p:spPr bwMode="auto">
              <a:xfrm>
                <a:off x="5943600" y="2105025"/>
                <a:ext cx="368691"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87</a:t>
                </a:r>
                <a:endParaRPr lang="en-US" sz="1400" b="1" dirty="0">
                  <a:solidFill>
                    <a:schemeClr val="bg1"/>
                  </a:solidFill>
                </a:endParaRPr>
              </a:p>
            </p:txBody>
          </p:sp>
          <p:sp>
            <p:nvSpPr>
              <p:cNvPr id="621696" name="Rectangle 128"/>
              <p:cNvSpPr>
                <a:spLocks noChangeArrowheads="1"/>
              </p:cNvSpPr>
              <p:nvPr/>
            </p:nvSpPr>
            <p:spPr bwMode="auto">
              <a:xfrm>
                <a:off x="7177088" y="2557463"/>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7</a:t>
                </a:r>
              </a:p>
            </p:txBody>
          </p:sp>
          <p:sp>
            <p:nvSpPr>
              <p:cNvPr id="621697" name="Rectangle 129"/>
              <p:cNvSpPr>
                <a:spLocks noChangeArrowheads="1"/>
              </p:cNvSpPr>
              <p:nvPr/>
            </p:nvSpPr>
            <p:spPr bwMode="auto">
              <a:xfrm>
                <a:off x="4545013" y="1933575"/>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6</a:t>
                </a:r>
                <a:endParaRPr lang="en-US" sz="1400" b="1" dirty="0">
                  <a:solidFill>
                    <a:schemeClr val="bg1"/>
                  </a:solidFill>
                </a:endParaRPr>
              </a:p>
            </p:txBody>
          </p:sp>
          <p:sp>
            <p:nvSpPr>
              <p:cNvPr id="621698" name="Rectangle 130"/>
              <p:cNvSpPr>
                <a:spLocks noChangeArrowheads="1"/>
              </p:cNvSpPr>
              <p:nvPr/>
            </p:nvSpPr>
            <p:spPr bwMode="auto">
              <a:xfrm>
                <a:off x="8077200" y="21336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a:solidFill>
                      <a:schemeClr val="bg1"/>
                    </a:solidFill>
                  </a:rPr>
                  <a:t>1</a:t>
                </a:r>
              </a:p>
            </p:txBody>
          </p:sp>
          <p:sp>
            <p:nvSpPr>
              <p:cNvPr id="621699" name="Rectangle 131"/>
              <p:cNvSpPr>
                <a:spLocks noChangeArrowheads="1"/>
              </p:cNvSpPr>
              <p:nvPr/>
            </p:nvSpPr>
            <p:spPr bwMode="auto">
              <a:xfrm>
                <a:off x="3733800" y="45720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a:solidFill>
                      <a:schemeClr val="bg1"/>
                    </a:solidFill>
                  </a:rPr>
                  <a:t>1</a:t>
                </a:r>
              </a:p>
            </p:txBody>
          </p:sp>
          <p:sp>
            <p:nvSpPr>
              <p:cNvPr id="621700" name="Rectangle 132"/>
              <p:cNvSpPr>
                <a:spLocks noChangeArrowheads="1"/>
              </p:cNvSpPr>
              <p:nvPr/>
            </p:nvSpPr>
            <p:spPr bwMode="auto">
              <a:xfrm>
                <a:off x="712788" y="2424113"/>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621706" name="Rectangle 138"/>
              <p:cNvSpPr>
                <a:spLocks noChangeArrowheads="1"/>
              </p:cNvSpPr>
              <p:nvPr/>
            </p:nvSpPr>
            <p:spPr bwMode="auto">
              <a:xfrm>
                <a:off x="7688208" y="4948056"/>
                <a:ext cx="517525" cy="390525"/>
              </a:xfrm>
              <a:prstGeom prst="rect">
                <a:avLst/>
              </a:prstGeom>
              <a:grpFill/>
              <a:ln w="9525">
                <a:noFill/>
                <a:miter lim="800000"/>
                <a:headEnd/>
                <a:tailEnd/>
              </a:ln>
              <a:effectLst/>
            </p:spPr>
            <p:txBody>
              <a:bodyPr wrap="none" anchor="ctr"/>
              <a:lstStyle/>
              <a:p>
                <a:pPr algn="r"/>
                <a:r>
                  <a:rPr lang="en-US" sz="1400" b="1" dirty="0" smtClean="0">
                    <a:solidFill>
                      <a:schemeClr val="bg1"/>
                    </a:solidFill>
                  </a:rPr>
                  <a:t>180</a:t>
                </a:r>
                <a:endParaRPr lang="en-US" sz="1400" b="1" dirty="0">
                  <a:solidFill>
                    <a:schemeClr val="bg1"/>
                  </a:solidFill>
                </a:endParaRPr>
              </a:p>
            </p:txBody>
          </p:sp>
          <p:sp>
            <p:nvSpPr>
              <p:cNvPr id="621718" name="Rectangle 150"/>
              <p:cNvSpPr>
                <a:spLocks noChangeArrowheads="1"/>
              </p:cNvSpPr>
              <p:nvPr/>
            </p:nvSpPr>
            <p:spPr bwMode="auto">
              <a:xfrm>
                <a:off x="7315200" y="4389215"/>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621719" name="Rectangle 151"/>
              <p:cNvSpPr>
                <a:spLocks noChangeArrowheads="1"/>
              </p:cNvSpPr>
              <p:nvPr/>
            </p:nvSpPr>
            <p:spPr bwMode="auto">
              <a:xfrm>
                <a:off x="2133600" y="33528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a:solidFill>
                      <a:schemeClr val="bg1"/>
                    </a:solidFill>
                  </a:rPr>
                  <a:t>1</a:t>
                </a:r>
              </a:p>
            </p:txBody>
          </p:sp>
          <p:sp>
            <p:nvSpPr>
              <p:cNvPr id="156" name="Rectangle 125"/>
              <p:cNvSpPr>
                <a:spLocks noChangeArrowheads="1"/>
              </p:cNvSpPr>
              <p:nvPr/>
            </p:nvSpPr>
            <p:spPr bwMode="auto">
              <a:xfrm>
                <a:off x="4572000" y="2819400"/>
                <a:ext cx="285335"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3</a:t>
                </a:r>
              </a:p>
            </p:txBody>
          </p:sp>
          <p:sp>
            <p:nvSpPr>
              <p:cNvPr id="165" name="Rectangle 129"/>
              <p:cNvSpPr>
                <a:spLocks noChangeArrowheads="1"/>
              </p:cNvSpPr>
              <p:nvPr/>
            </p:nvSpPr>
            <p:spPr bwMode="auto">
              <a:xfrm>
                <a:off x="6444342" y="34290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168" name="Rectangle 150"/>
              <p:cNvSpPr>
                <a:spLocks noChangeArrowheads="1"/>
              </p:cNvSpPr>
              <p:nvPr/>
            </p:nvSpPr>
            <p:spPr bwMode="auto">
              <a:xfrm>
                <a:off x="7647480" y="42672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196" name="Rectangle 123"/>
              <p:cNvSpPr>
                <a:spLocks noChangeArrowheads="1"/>
              </p:cNvSpPr>
              <p:nvPr/>
            </p:nvSpPr>
            <p:spPr bwMode="auto">
              <a:xfrm>
                <a:off x="7728849" y="34544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183" name="Rectangle 129"/>
              <p:cNvSpPr>
                <a:spLocks noChangeArrowheads="1"/>
              </p:cNvSpPr>
              <p:nvPr/>
            </p:nvSpPr>
            <p:spPr bwMode="auto">
              <a:xfrm>
                <a:off x="4733860" y="3463332"/>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grpSp>
        <p:sp>
          <p:nvSpPr>
            <p:cNvPr id="171" name="Rectangle 129"/>
            <p:cNvSpPr>
              <a:spLocks noChangeArrowheads="1"/>
            </p:cNvSpPr>
            <p:nvPr/>
          </p:nvSpPr>
          <p:spPr bwMode="auto">
            <a:xfrm>
              <a:off x="6733080" y="4034981"/>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grpSp>
      <p:pic>
        <p:nvPicPr>
          <p:cNvPr id="174" name="Picture 154" descr="cuasterisk"/>
          <p:cNvPicPr>
            <a:picLocks noChangeAspect="1" noChangeArrowheads="1"/>
          </p:cNvPicPr>
          <p:nvPr/>
        </p:nvPicPr>
        <p:blipFill>
          <a:blip r:embed="rId6" cstate="print"/>
          <a:srcRect/>
          <a:stretch>
            <a:fillRect/>
          </a:stretch>
        </p:blipFill>
        <p:spPr bwMode="auto">
          <a:xfrm>
            <a:off x="224066" y="3351038"/>
            <a:ext cx="1310493" cy="969219"/>
          </a:xfrm>
          <a:prstGeom prst="rect">
            <a:avLst/>
          </a:prstGeom>
          <a:noFill/>
        </p:spPr>
      </p:pic>
    </p:spTree>
    <p:extLst>
      <p:ext uri="{BB962C8B-B14F-4D97-AF65-F5344CB8AC3E}">
        <p14:creationId xmlns:p14="http://schemas.microsoft.com/office/powerpoint/2010/main" val="2195874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0" y="1371600"/>
            <a:ext cx="779381" cy="369332"/>
          </a:xfrm>
          <a:prstGeom prst="rect">
            <a:avLst/>
          </a:prstGeom>
          <a:noFill/>
        </p:spPr>
        <p:txBody>
          <a:bodyPr wrap="none" rtlCol="0">
            <a:spAutoFit/>
          </a:bodyPr>
          <a:lstStyle/>
          <a:p>
            <a:r>
              <a:rPr lang="en-US" dirty="0" err="1" smtClean="0"/>
              <a:t>Ondot</a:t>
            </a:r>
            <a:endParaRPr lang="en-US" dirty="0"/>
          </a:p>
        </p:txBody>
      </p:sp>
      <p:sp>
        <p:nvSpPr>
          <p:cNvPr id="2" name="Content Placeholder 1"/>
          <p:cNvSpPr>
            <a:spLocks noGrp="1"/>
          </p:cNvSpPr>
          <p:nvPr>
            <p:ph sz="half" idx="1"/>
          </p:nvPr>
        </p:nvSpPr>
        <p:spPr/>
        <p:txBody>
          <a:bodyPr/>
          <a:lstStyle/>
          <a:p>
            <a:r>
              <a:rPr lang="en-US" dirty="0" smtClean="0"/>
              <a:t>I wish I could say the future’s here, and in some cases the technology is available</a:t>
            </a:r>
          </a:p>
          <a:p>
            <a:r>
              <a:rPr lang="en-US" dirty="0" smtClean="0"/>
              <a:t>But is your business plan ready?  Is your culture geared up to make money on these kinds of investments?  </a:t>
            </a:r>
          </a:p>
          <a:p>
            <a:r>
              <a:rPr lang="en-US" dirty="0" smtClean="0"/>
              <a:t>Are we (credit unions and the CUSO) ready to make it work, support it, insure it, and stay committed to it?</a:t>
            </a:r>
          </a:p>
        </p:txBody>
      </p:sp>
      <p:sp>
        <p:nvSpPr>
          <p:cNvPr id="4" name="Slide Number Placeholder 3"/>
          <p:cNvSpPr>
            <a:spLocks noGrp="1"/>
          </p:cNvSpPr>
          <p:nvPr>
            <p:ph type="sldNum" sz="quarter" idx="12"/>
          </p:nvPr>
        </p:nvSpPr>
        <p:spPr/>
        <p:txBody>
          <a:bodyPr/>
          <a:lstStyle/>
          <a:p>
            <a:fld id="{E54FDF46-4A52-4F2B-8DF0-BB4C40E65B4E}" type="slidenum">
              <a:rPr lang="en-US" smtClean="0"/>
              <a:pPr/>
              <a:t>40</a:t>
            </a:fld>
            <a:endParaRPr lang="en-US"/>
          </a:p>
        </p:txBody>
      </p:sp>
      <p:sp>
        <p:nvSpPr>
          <p:cNvPr id="5" name="Text Placeholder 4"/>
          <p:cNvSpPr>
            <a:spLocks noGrp="1"/>
          </p:cNvSpPr>
          <p:nvPr>
            <p:ph type="body" sz="quarter" idx="13"/>
          </p:nvPr>
        </p:nvSpPr>
        <p:spPr>
          <a:xfrm>
            <a:off x="6629400" y="5867400"/>
            <a:ext cx="4876801" cy="685800"/>
          </a:xfrm>
        </p:spPr>
        <p:txBody>
          <a:bodyPr/>
          <a:lstStyle/>
          <a:p>
            <a:r>
              <a:rPr lang="en-US" dirty="0" smtClean="0"/>
              <a:t>And sometimes we might not be the right distributor</a:t>
            </a:r>
          </a:p>
          <a:p>
            <a:r>
              <a:rPr lang="en-US" dirty="0" smtClean="0"/>
              <a:t>Mobile apps that control plastics might be better sourced by ATM/Debit/Credit vendors</a:t>
            </a:r>
            <a:endParaRPr lang="en-US" dirty="0"/>
          </a:p>
        </p:txBody>
      </p:sp>
      <p:sp>
        <p:nvSpPr>
          <p:cNvPr id="6" name="Title 5"/>
          <p:cNvSpPr>
            <a:spLocks noGrp="1"/>
          </p:cNvSpPr>
          <p:nvPr>
            <p:ph type="title"/>
          </p:nvPr>
        </p:nvSpPr>
        <p:spPr/>
        <p:txBody>
          <a:bodyPr/>
          <a:lstStyle/>
          <a:p>
            <a:r>
              <a:rPr lang="en-US" dirty="0" smtClean="0"/>
              <a:t>Patience is a virtue</a:t>
            </a:r>
            <a:endParaRPr lang="en-US" dirty="0"/>
          </a:p>
        </p:txBody>
      </p:sp>
      <p:sp>
        <p:nvSpPr>
          <p:cNvPr id="7" name="Text Placeholder 6"/>
          <p:cNvSpPr>
            <a:spLocks noGrp="1"/>
          </p:cNvSpPr>
          <p:nvPr>
            <p:ph type="body" sz="quarter" idx="14"/>
          </p:nvPr>
        </p:nvSpPr>
        <p:spPr/>
        <p:txBody>
          <a:bodyPr/>
          <a:lstStyle/>
          <a:p>
            <a:r>
              <a:rPr lang="en-US" dirty="0" smtClean="0"/>
              <a:t>But it’s hard</a:t>
            </a:r>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8862"/>
          <a:stretch/>
        </p:blipFill>
        <p:spPr>
          <a:xfrm>
            <a:off x="6553200" y="152400"/>
            <a:ext cx="4495800" cy="53283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761283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p:txBody>
          <a:bodyPr/>
          <a:lstStyle/>
          <a:p>
            <a:r>
              <a:rPr lang="en-US" dirty="0" smtClean="0"/>
              <a:t>What is your vendor doing?</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41</a:t>
            </a:fld>
            <a:endParaRPr lang="en-US"/>
          </a:p>
        </p:txBody>
      </p:sp>
      <p:sp>
        <p:nvSpPr>
          <p:cNvPr id="8" name="Title 7"/>
          <p:cNvSpPr>
            <a:spLocks noGrp="1"/>
          </p:cNvSpPr>
          <p:nvPr>
            <p:ph type="title"/>
          </p:nvPr>
        </p:nvSpPr>
        <p:spPr/>
        <p:txBody>
          <a:bodyPr/>
          <a:lstStyle/>
          <a:p>
            <a:r>
              <a:rPr lang="en-US" sz="3200" dirty="0" err="1" smtClean="0"/>
              <a:t>Vantiv</a:t>
            </a:r>
            <a:r>
              <a:rPr lang="en-US" sz="3200" dirty="0" smtClean="0"/>
              <a:t> and the </a:t>
            </a:r>
            <a:r>
              <a:rPr lang="en-US" sz="3200" dirty="0" err="1" smtClean="0"/>
              <a:t>Ondot</a:t>
            </a:r>
            <a:r>
              <a:rPr lang="en-US" sz="3200" dirty="0" smtClean="0"/>
              <a:t> partnership</a:t>
            </a:r>
            <a:endParaRPr lang="en-US" sz="3200" dirty="0"/>
          </a:p>
        </p:txBody>
      </p:sp>
      <p:pic>
        <p:nvPicPr>
          <p:cNvPr id="11" name="Picture 10"/>
          <p:cNvPicPr/>
          <p:nvPr/>
        </p:nvPicPr>
        <p:blipFill>
          <a:blip r:embed="rId2" cstate="print"/>
          <a:srcRect/>
          <a:stretch>
            <a:fillRect/>
          </a:stretch>
        </p:blipFill>
        <p:spPr bwMode="auto">
          <a:xfrm>
            <a:off x="457200" y="1118592"/>
            <a:ext cx="5512907" cy="3458387"/>
          </a:xfrm>
          <a:prstGeom prst="rect">
            <a:avLst/>
          </a:prstGeom>
          <a:ln>
            <a:noFill/>
          </a:ln>
          <a:effectLst>
            <a:outerShdw blurRad="190500" algn="tl" rotWithShape="0">
              <a:srgbClr val="000000">
                <a:alpha val="70000"/>
              </a:srgbClr>
            </a:outerShdw>
          </a:effectLst>
        </p:spPr>
      </p:pic>
      <p:pic>
        <p:nvPicPr>
          <p:cNvPr id="12" name="Picture 1"/>
          <p:cNvPicPr>
            <a:picLocks noChangeAspect="1" noChangeArrowheads="1"/>
          </p:cNvPicPr>
          <p:nvPr/>
        </p:nvPicPr>
        <p:blipFill>
          <a:blip r:embed="rId3" cstate="print"/>
          <a:srcRect r="19419"/>
          <a:stretch>
            <a:fillRect/>
          </a:stretch>
        </p:blipFill>
        <p:spPr bwMode="auto">
          <a:xfrm>
            <a:off x="7191480" y="386024"/>
            <a:ext cx="4994978" cy="2771347"/>
          </a:xfrm>
          <a:prstGeom prst="rect">
            <a:avLst/>
          </a:prstGeom>
          <a:ln>
            <a:noFill/>
          </a:ln>
          <a:effectLst>
            <a:outerShdw blurRad="190500" algn="tl" rotWithShape="0">
              <a:srgbClr val="000000">
                <a:alpha val="70000"/>
              </a:srgbClr>
            </a:outerShdw>
          </a:effectLst>
        </p:spPr>
      </p:pic>
      <p:pic>
        <p:nvPicPr>
          <p:cNvPr id="13" name="Picture 2"/>
          <p:cNvPicPr>
            <a:picLocks noChangeAspect="1" noChangeArrowheads="1"/>
          </p:cNvPicPr>
          <p:nvPr/>
        </p:nvPicPr>
        <p:blipFill>
          <a:blip r:embed="rId4" cstate="print"/>
          <a:srcRect/>
          <a:stretch>
            <a:fillRect/>
          </a:stretch>
        </p:blipFill>
        <p:spPr bwMode="auto">
          <a:xfrm>
            <a:off x="5562600" y="3447288"/>
            <a:ext cx="1706307" cy="2812070"/>
          </a:xfrm>
          <a:prstGeom prst="rect">
            <a:avLst/>
          </a:prstGeom>
          <a:ln>
            <a:noFill/>
          </a:ln>
          <a:effectLst>
            <a:outerShdw blurRad="190500" algn="tl" rotWithShape="0">
              <a:srgbClr val="000000">
                <a:alpha val="70000"/>
              </a:srgbClr>
            </a:outerShdw>
          </a:effectLst>
        </p:spPr>
      </p:pic>
      <p:pic>
        <p:nvPicPr>
          <p:cNvPr id="14" name="Picture 3"/>
          <p:cNvPicPr>
            <a:picLocks noChangeAspect="1" noChangeArrowheads="1"/>
          </p:cNvPicPr>
          <p:nvPr/>
        </p:nvPicPr>
        <p:blipFill>
          <a:blip r:embed="rId5" cstate="print"/>
          <a:srcRect/>
          <a:stretch>
            <a:fillRect/>
          </a:stretch>
        </p:blipFill>
        <p:spPr bwMode="auto">
          <a:xfrm>
            <a:off x="7325746" y="3447288"/>
            <a:ext cx="1708905" cy="2816352"/>
          </a:xfrm>
          <a:prstGeom prst="rect">
            <a:avLst/>
          </a:prstGeom>
          <a:ln>
            <a:noFill/>
          </a:ln>
          <a:effectLst>
            <a:outerShdw blurRad="190500" algn="tl" rotWithShape="0">
              <a:srgbClr val="000000">
                <a:alpha val="70000"/>
              </a:srgbClr>
            </a:outerShdw>
          </a:effectLst>
        </p:spPr>
      </p:pic>
      <p:sp>
        <p:nvSpPr>
          <p:cNvPr id="16" name="Rectangle 15"/>
          <p:cNvSpPr/>
          <p:nvPr/>
        </p:nvSpPr>
        <p:spPr>
          <a:xfrm>
            <a:off x="508000" y="592119"/>
            <a:ext cx="4249240" cy="400110"/>
          </a:xfrm>
          <a:prstGeom prst="rect">
            <a:avLst/>
          </a:prstGeom>
        </p:spPr>
        <p:txBody>
          <a:bodyPr wrap="none">
            <a:spAutoFit/>
          </a:bodyPr>
          <a:lstStyle/>
          <a:p>
            <a:pPr fontAlgn="base">
              <a:spcBef>
                <a:spcPct val="20000"/>
              </a:spcBef>
              <a:spcAft>
                <a:spcPct val="0"/>
              </a:spcAft>
              <a:buClr>
                <a:schemeClr val="accent1"/>
              </a:buClr>
            </a:pPr>
            <a:r>
              <a:rPr kumimoji="1" lang="en-US" sz="2000" cap="all" spc="30" dirty="0" smtClean="0"/>
              <a:t>Not sure we can improve on this</a:t>
            </a:r>
            <a:endParaRPr kumimoji="1" lang="en-US" sz="2000" u="sng" cap="all" spc="30" dirty="0"/>
          </a:p>
        </p:txBody>
      </p:sp>
    </p:spTree>
    <p:extLst>
      <p:ext uri="{BB962C8B-B14F-4D97-AF65-F5344CB8AC3E}">
        <p14:creationId xmlns:p14="http://schemas.microsoft.com/office/powerpoint/2010/main" val="13387285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609600" y="1676400"/>
            <a:ext cx="6248400" cy="4381500"/>
          </a:xfrm>
        </p:spPr>
        <p:txBody>
          <a:bodyPr/>
          <a:lstStyle/>
          <a:p>
            <a:r>
              <a:rPr lang="en-US" dirty="0" smtClean="0"/>
              <a:t>CU*Answers must make a fundamental change in the way we interact with online channels, vendors, and even our own internal programs</a:t>
            </a:r>
          </a:p>
          <a:p>
            <a:pPr lvl="1"/>
            <a:r>
              <a:rPr lang="en-US" dirty="0" smtClean="0"/>
              <a:t>Native CU*BASE APIs are paramount to our success in the future...not just for mobile</a:t>
            </a:r>
          </a:p>
          <a:p>
            <a:pPr lvl="1"/>
            <a:r>
              <a:rPr lang="en-US" dirty="0" smtClean="0"/>
              <a:t>To be creative, we cannot rely </a:t>
            </a:r>
            <a:r>
              <a:rPr lang="en-US" i="1" dirty="0" smtClean="0"/>
              <a:t>only</a:t>
            </a:r>
            <a:r>
              <a:rPr lang="en-US" dirty="0" smtClean="0"/>
              <a:t> on the APIs of third parties</a:t>
            </a:r>
          </a:p>
          <a:p>
            <a:pPr lvl="1"/>
            <a:r>
              <a:rPr lang="en-US" dirty="0" smtClean="0"/>
              <a:t>We need to develop very specific and creative messages so that our data can be exchanged at a pace never seen before</a:t>
            </a:r>
          </a:p>
          <a:p>
            <a:pPr lvl="1"/>
            <a:r>
              <a:rPr lang="en-US" dirty="0" smtClean="0"/>
              <a:t>Therefore, native mobile apps will be the first expression of our growing capabilities for every channel</a:t>
            </a:r>
          </a:p>
        </p:txBody>
      </p:sp>
      <p:sp>
        <p:nvSpPr>
          <p:cNvPr id="8" name="Content Placeholder 7"/>
          <p:cNvSpPr>
            <a:spLocks noGrp="1"/>
          </p:cNvSpPr>
          <p:nvPr>
            <p:ph sz="half" idx="2"/>
          </p:nvPr>
        </p:nvSpPr>
        <p:spPr>
          <a:xfrm>
            <a:off x="7086600" y="1676400"/>
            <a:ext cx="4495800" cy="4381500"/>
          </a:xfrm>
        </p:spPr>
        <p:txBody>
          <a:bodyPr/>
          <a:lstStyle/>
          <a:p>
            <a:r>
              <a:rPr lang="en-US" dirty="0" smtClean="0"/>
              <a:t>How will we use it?</a:t>
            </a:r>
          </a:p>
          <a:p>
            <a:pPr lvl="1"/>
            <a:r>
              <a:rPr lang="en-US" dirty="0" smtClean="0"/>
              <a:t>Convert </a:t>
            </a:r>
            <a:r>
              <a:rPr lang="en-US" dirty="0"/>
              <a:t>all </a:t>
            </a:r>
            <a:r>
              <a:rPr lang="en-US" b="1" dirty="0"/>
              <a:t>It’s Me 247 </a:t>
            </a:r>
            <a:r>
              <a:rPr lang="en-US" dirty="0"/>
              <a:t>solutions to our API library in 2015-2016</a:t>
            </a:r>
          </a:p>
          <a:p>
            <a:pPr lvl="1"/>
            <a:r>
              <a:rPr lang="en-US" dirty="0" smtClean="0"/>
              <a:t>Continue to expand UCI for vendor integrations</a:t>
            </a:r>
          </a:p>
          <a:p>
            <a:pPr lvl="1"/>
            <a:r>
              <a:rPr lang="en-US" dirty="0" smtClean="0"/>
              <a:t>Develop new modules for mobile CU*BASE users...PHP tablet apps</a:t>
            </a:r>
          </a:p>
          <a:p>
            <a:pPr lvl="1"/>
            <a:r>
              <a:rPr lang="en-US" dirty="0" smtClean="0"/>
              <a:t>Support a growing set of online mobile vendors and credit union-desired extensions</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42</a:t>
            </a:fld>
            <a:endParaRPr lang="en-US"/>
          </a:p>
        </p:txBody>
      </p:sp>
      <p:sp>
        <p:nvSpPr>
          <p:cNvPr id="9" name="Text Placeholder 8"/>
          <p:cNvSpPr>
            <a:spLocks noGrp="1"/>
          </p:cNvSpPr>
          <p:nvPr>
            <p:ph type="body" sz="quarter" idx="13"/>
          </p:nvPr>
        </p:nvSpPr>
        <p:spPr>
          <a:xfrm>
            <a:off x="8001000" y="5867400"/>
            <a:ext cx="3505201" cy="685800"/>
          </a:xfrm>
        </p:spPr>
        <p:txBody>
          <a:bodyPr/>
          <a:lstStyle/>
          <a:p>
            <a:r>
              <a:rPr lang="en-US" dirty="0" smtClean="0"/>
              <a:t>In the end, it will be how we breathe, so mobile apps will be child’s play and available to everyone</a:t>
            </a:r>
            <a:endParaRPr lang="en-US" dirty="0"/>
          </a:p>
        </p:txBody>
      </p:sp>
      <p:sp>
        <p:nvSpPr>
          <p:cNvPr id="2" name="Title 1"/>
          <p:cNvSpPr>
            <a:spLocks noGrp="1"/>
          </p:cNvSpPr>
          <p:nvPr>
            <p:ph type="title"/>
          </p:nvPr>
        </p:nvSpPr>
        <p:spPr/>
        <p:txBody>
          <a:bodyPr/>
          <a:lstStyle/>
          <a:p>
            <a:r>
              <a:rPr lang="en-US" dirty="0" smtClean="0"/>
              <a:t>Did you say for free?!?  </a:t>
            </a:r>
            <a:endParaRPr lang="en-US" dirty="0"/>
          </a:p>
        </p:txBody>
      </p:sp>
      <p:sp>
        <p:nvSpPr>
          <p:cNvPr id="10" name="Text Placeholder 9"/>
          <p:cNvSpPr>
            <a:spLocks noGrp="1"/>
          </p:cNvSpPr>
          <p:nvPr>
            <p:ph type="body" sz="quarter" idx="14"/>
          </p:nvPr>
        </p:nvSpPr>
        <p:spPr/>
        <p:txBody>
          <a:bodyPr/>
          <a:lstStyle/>
          <a:p>
            <a:r>
              <a:rPr lang="en-US" dirty="0" smtClean="0"/>
              <a:t>The API </a:t>
            </a:r>
            <a:r>
              <a:rPr lang="en-US" dirty="0"/>
              <a:t>library </a:t>
            </a:r>
            <a:r>
              <a:rPr lang="en-US" dirty="0" smtClean="0"/>
              <a:t>is the foundation, Mobile </a:t>
            </a:r>
            <a:r>
              <a:rPr lang="en-US" dirty="0"/>
              <a:t>apps </a:t>
            </a:r>
            <a:r>
              <a:rPr lang="en-US" dirty="0" smtClean="0"/>
              <a:t>are the </a:t>
            </a:r>
            <a:r>
              <a:rPr lang="en-US" dirty="0"/>
              <a:t>frosting on the </a:t>
            </a:r>
            <a:r>
              <a:rPr lang="en-US" dirty="0" smtClean="0"/>
              <a:t>cake</a:t>
            </a:r>
            <a:endParaRPr lang="en-US" dirty="0"/>
          </a:p>
        </p:txBody>
      </p:sp>
    </p:spTree>
    <p:extLst>
      <p:ext uri="{BB962C8B-B14F-4D97-AF65-F5344CB8AC3E}">
        <p14:creationId xmlns:p14="http://schemas.microsoft.com/office/powerpoint/2010/main" val="3717871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dirty="0" smtClean="0"/>
              <a:t>Think about how the world interacts with you to facilitate your members’ activities with third parties</a:t>
            </a:r>
          </a:p>
          <a:p>
            <a:pPr lvl="1"/>
            <a:r>
              <a:rPr lang="en-US" i="1" dirty="0" smtClean="0"/>
              <a:t>Is this your member?  Do they have money?  I am taking their money, pay me later.  Repeat...</a:t>
            </a:r>
          </a:p>
          <a:p>
            <a:pPr lvl="1"/>
            <a:r>
              <a:rPr lang="en-US" dirty="0" smtClean="0"/>
              <a:t>To date, these messages have been locked down, available to a relatively small number of select vendors</a:t>
            </a:r>
          </a:p>
          <a:p>
            <a:pPr lvl="1"/>
            <a:r>
              <a:rPr lang="en-US" dirty="0" smtClean="0"/>
              <a:t>In the future, CUs could be bombarded with reasons to interact with other vendors on their members’ behalf</a:t>
            </a:r>
          </a:p>
          <a:p>
            <a:endParaRPr lang="en-US" dirty="0" smtClean="0"/>
          </a:p>
        </p:txBody>
      </p:sp>
      <p:sp>
        <p:nvSpPr>
          <p:cNvPr id="10" name="Content Placeholder 9"/>
          <p:cNvSpPr>
            <a:spLocks noGrp="1"/>
          </p:cNvSpPr>
          <p:nvPr>
            <p:ph sz="half" idx="2"/>
          </p:nvPr>
        </p:nvSpPr>
        <p:spPr>
          <a:xfrm>
            <a:off x="6163734" y="1676400"/>
            <a:ext cx="5418666" cy="3352800"/>
          </a:xfrm>
          <a:solidFill>
            <a:schemeClr val="accent6">
              <a:lumMod val="20000"/>
              <a:lumOff val="80000"/>
            </a:schemeClr>
          </a:solidFill>
        </p:spPr>
        <p:txBody>
          <a:bodyPr/>
          <a:lstStyle/>
          <a:p>
            <a:r>
              <a:rPr lang="en-US" dirty="0"/>
              <a:t>What if one day the member </a:t>
            </a:r>
            <a:r>
              <a:rPr lang="en-US" dirty="0" smtClean="0"/>
              <a:t>declared </a:t>
            </a:r>
            <a:r>
              <a:rPr lang="en-US" dirty="0"/>
              <a:t>you their personal data liaison to the world?  </a:t>
            </a:r>
          </a:p>
          <a:p>
            <a:pPr lvl="1"/>
            <a:r>
              <a:rPr lang="en-US" dirty="0"/>
              <a:t>Instead of basic transaction messages, what if the world could ask you almost anything about the member, to help that member interact with the world?</a:t>
            </a:r>
          </a:p>
          <a:p>
            <a:pPr lvl="1"/>
            <a:r>
              <a:rPr lang="en-US" dirty="0"/>
              <a:t>Imagine a store asking you, “what is the underwear size for Randy Karnes?”</a:t>
            </a:r>
          </a:p>
        </p:txBody>
      </p:sp>
      <p:sp>
        <p:nvSpPr>
          <p:cNvPr id="4" name="Slide Number Placeholder 3"/>
          <p:cNvSpPr>
            <a:spLocks noGrp="1"/>
          </p:cNvSpPr>
          <p:nvPr>
            <p:ph type="sldNum" sz="quarter" idx="12"/>
          </p:nvPr>
        </p:nvSpPr>
        <p:spPr/>
        <p:txBody>
          <a:bodyPr/>
          <a:lstStyle/>
          <a:p>
            <a:fld id="{E54FDF46-4A52-4F2B-8DF0-BB4C40E65B4E}" type="slidenum">
              <a:rPr lang="en-US" smtClean="0"/>
              <a:pPr/>
              <a:t>43</a:t>
            </a:fld>
            <a:endParaRPr lang="en-US"/>
          </a:p>
        </p:txBody>
      </p:sp>
      <p:sp>
        <p:nvSpPr>
          <p:cNvPr id="9" name="Text Placeholder 8"/>
          <p:cNvSpPr>
            <a:spLocks noGrp="1"/>
          </p:cNvSpPr>
          <p:nvPr>
            <p:ph type="body" sz="quarter" idx="13"/>
          </p:nvPr>
        </p:nvSpPr>
        <p:spPr>
          <a:xfrm>
            <a:off x="6781800" y="5867400"/>
            <a:ext cx="4724401" cy="685800"/>
          </a:xfrm>
        </p:spPr>
        <p:txBody>
          <a:bodyPr/>
          <a:lstStyle/>
          <a:p>
            <a:r>
              <a:rPr lang="en-US" dirty="0" smtClean="0"/>
              <a:t>The push for APIs has moved </a:t>
            </a:r>
            <a:br>
              <a:rPr lang="en-US" dirty="0" smtClean="0"/>
            </a:br>
            <a:r>
              <a:rPr lang="en-US" dirty="0" smtClean="0"/>
              <a:t>beyond a desire to hook CUs up to vendors</a:t>
            </a:r>
          </a:p>
          <a:p>
            <a:r>
              <a:rPr lang="en-US" dirty="0" smtClean="0"/>
              <a:t>Now we need to be ready to hook members up to the new economy, one message request at a time</a:t>
            </a:r>
            <a:endParaRPr lang="en-US" dirty="0"/>
          </a:p>
        </p:txBody>
      </p:sp>
      <p:sp>
        <p:nvSpPr>
          <p:cNvPr id="6" name="Title 5"/>
          <p:cNvSpPr>
            <a:spLocks noGrp="1"/>
          </p:cNvSpPr>
          <p:nvPr>
            <p:ph type="title"/>
          </p:nvPr>
        </p:nvSpPr>
        <p:spPr/>
        <p:txBody>
          <a:bodyPr/>
          <a:lstStyle/>
          <a:p>
            <a:r>
              <a:rPr lang="en-US" sz="2800" dirty="0"/>
              <a:t>Today, you decide with whom you’ll exchange member data</a:t>
            </a:r>
            <a:br>
              <a:rPr lang="en-US" sz="2800" dirty="0"/>
            </a:br>
            <a:endParaRPr lang="en-US" sz="2800" dirty="0"/>
          </a:p>
        </p:txBody>
      </p:sp>
      <p:sp>
        <p:nvSpPr>
          <p:cNvPr id="11" name="Text Placeholder 10"/>
          <p:cNvSpPr>
            <a:spLocks noGrp="1"/>
          </p:cNvSpPr>
          <p:nvPr>
            <p:ph type="body" sz="quarter" idx="14"/>
          </p:nvPr>
        </p:nvSpPr>
        <p:spPr/>
        <p:txBody>
          <a:bodyPr/>
          <a:lstStyle/>
          <a:p>
            <a:r>
              <a:rPr lang="en-US" dirty="0" smtClean="0"/>
              <a:t>Tomorrow, the member may decide ... Will you be ready?</a:t>
            </a:r>
            <a:endParaRPr lang="en-US" dirty="0"/>
          </a:p>
        </p:txBody>
      </p:sp>
    </p:spTree>
    <p:extLst>
      <p:ext uri="{BB962C8B-B14F-4D97-AF65-F5344CB8AC3E}">
        <p14:creationId xmlns:p14="http://schemas.microsoft.com/office/powerpoint/2010/main" val="11483863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half" idx="1"/>
          </p:nvPr>
        </p:nvSpPr>
        <p:spPr>
          <a:xfrm>
            <a:off x="609601" y="1676400"/>
            <a:ext cx="3657600" cy="4381500"/>
          </a:xfrm>
        </p:spPr>
        <p:txBody>
          <a:bodyPr/>
          <a:lstStyle/>
          <a:p>
            <a:r>
              <a:rPr lang="en-US" dirty="0" smtClean="0"/>
              <a:t>An API can be the instruction on how a piece of software would authenticate itself and see member information </a:t>
            </a:r>
          </a:p>
          <a:p>
            <a:r>
              <a:rPr lang="en-US" dirty="0" smtClean="0"/>
              <a:t>An API can do the same thing for telling a piece of software how to post to a member’s account or request a balance</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44</a:t>
            </a:fld>
            <a:endParaRPr lang="en-US"/>
          </a:p>
        </p:txBody>
      </p:sp>
      <p:sp>
        <p:nvSpPr>
          <p:cNvPr id="6" name="Title 5"/>
          <p:cNvSpPr>
            <a:spLocks noGrp="1"/>
          </p:cNvSpPr>
          <p:nvPr>
            <p:ph type="title"/>
          </p:nvPr>
        </p:nvSpPr>
        <p:spPr/>
        <p:txBody>
          <a:bodyPr/>
          <a:lstStyle/>
          <a:p>
            <a:r>
              <a:rPr lang="en-US" dirty="0"/>
              <a:t>Tomorrow’s </a:t>
            </a:r>
            <a:r>
              <a:rPr lang="en-US" dirty="0" smtClean="0"/>
              <a:t>APIs </a:t>
            </a:r>
            <a:r>
              <a:rPr lang="en-US" dirty="0"/>
              <a:t>will allow databases to exchange data as currency</a:t>
            </a:r>
            <a:br>
              <a:rPr lang="en-US" dirty="0"/>
            </a:b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5042838"/>
            <a:ext cx="6832228" cy="167495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576" y="1666885"/>
            <a:ext cx="6904224" cy="168591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8395" y="3337867"/>
            <a:ext cx="6877464" cy="1679226"/>
          </a:xfrm>
          <a:prstGeom prst="rect">
            <a:avLst/>
          </a:prstGeom>
        </p:spPr>
      </p:pic>
    </p:spTree>
    <p:extLst>
      <p:ext uri="{BB962C8B-B14F-4D97-AF65-F5344CB8AC3E}">
        <p14:creationId xmlns:p14="http://schemas.microsoft.com/office/powerpoint/2010/main" val="15930018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1"/>
          </p:nvPr>
        </p:nvSpPr>
        <p:spPr>
          <a:xfrm>
            <a:off x="609601" y="1676400"/>
            <a:ext cx="4648200" cy="4381500"/>
          </a:xfrm>
        </p:spPr>
        <p:txBody>
          <a:bodyPr/>
          <a:lstStyle/>
          <a:p>
            <a:r>
              <a:rPr lang="en-US" dirty="0" smtClean="0"/>
              <a:t>Build an effective message library</a:t>
            </a:r>
          </a:p>
          <a:p>
            <a:r>
              <a:rPr lang="en-US" dirty="0" smtClean="0"/>
              <a:t>Prove that it works within your own environment</a:t>
            </a:r>
          </a:p>
          <a:p>
            <a:r>
              <a:rPr lang="en-US" dirty="0" smtClean="0"/>
              <a:t>Extend it to vendors and their clients that wish to pay for access</a:t>
            </a:r>
          </a:p>
          <a:p>
            <a:r>
              <a:rPr lang="en-US" dirty="0" smtClean="0"/>
              <a:t>Use the funds to develop additional extensions and front-ends that CU*BASE credit unions need natively</a:t>
            </a:r>
          </a:p>
        </p:txBody>
      </p:sp>
      <p:sp>
        <p:nvSpPr>
          <p:cNvPr id="4" name="Slide Number Placeholder 3"/>
          <p:cNvSpPr>
            <a:spLocks noGrp="1"/>
          </p:cNvSpPr>
          <p:nvPr>
            <p:ph type="sldNum" sz="quarter" idx="12"/>
          </p:nvPr>
        </p:nvSpPr>
        <p:spPr/>
        <p:txBody>
          <a:bodyPr/>
          <a:lstStyle/>
          <a:p>
            <a:fld id="{E54FDF46-4A52-4F2B-8DF0-BB4C40E65B4E}" type="slidenum">
              <a:rPr lang="en-US" smtClean="0"/>
              <a:pPr/>
              <a:t>45</a:t>
            </a:fld>
            <a:endParaRPr lang="en-US"/>
          </a:p>
        </p:txBody>
      </p:sp>
      <p:sp>
        <p:nvSpPr>
          <p:cNvPr id="13" name="Text Placeholder 12"/>
          <p:cNvSpPr>
            <a:spLocks noGrp="1"/>
          </p:cNvSpPr>
          <p:nvPr>
            <p:ph type="body" sz="quarter" idx="13"/>
          </p:nvPr>
        </p:nvSpPr>
        <p:spPr/>
        <p:txBody>
          <a:bodyPr/>
          <a:lstStyle/>
          <a:p>
            <a:r>
              <a:rPr lang="en-US" dirty="0" smtClean="0"/>
              <a:t>This is a new business for us all, and one that will fund the capabilities of all our organizations</a:t>
            </a:r>
            <a:endParaRPr lang="en-US" dirty="0"/>
          </a:p>
        </p:txBody>
      </p:sp>
      <p:sp>
        <p:nvSpPr>
          <p:cNvPr id="10" name="Title 9"/>
          <p:cNvSpPr>
            <a:spLocks noGrp="1"/>
          </p:cNvSpPr>
          <p:nvPr>
            <p:ph type="title"/>
          </p:nvPr>
        </p:nvSpPr>
        <p:spPr/>
        <p:txBody>
          <a:bodyPr/>
          <a:lstStyle/>
          <a:p>
            <a:r>
              <a:rPr lang="en-US" dirty="0"/>
              <a:t>Tomorrow’s APIs will allow databases to exchange data as currency</a:t>
            </a:r>
            <a:br>
              <a:rPr lang="en-US" dirty="0"/>
            </a:b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0870" y="1622051"/>
            <a:ext cx="5909692" cy="146597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0870" y="3162272"/>
            <a:ext cx="5875332" cy="1448791"/>
          </a:xfrm>
          <a:prstGeom prst="rect">
            <a:avLst/>
          </a:prstGeom>
        </p:spPr>
      </p:pic>
    </p:spTree>
    <p:extLst>
      <p:ext uri="{BB962C8B-B14F-4D97-AF65-F5344CB8AC3E}">
        <p14:creationId xmlns:p14="http://schemas.microsoft.com/office/powerpoint/2010/main" val="13909897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dirty="0" smtClean="0"/>
              <a:t>It’s always a no, until it’s a yes</a:t>
            </a:r>
          </a:p>
          <a:p>
            <a:r>
              <a:rPr lang="en-US" dirty="0" smtClean="0"/>
              <a:t>The last two years we have been focused on putting a first-generation product into the hands of your members</a:t>
            </a:r>
          </a:p>
          <a:p>
            <a:pPr lvl="1"/>
            <a:r>
              <a:rPr lang="en-US" dirty="0" smtClean="0"/>
              <a:t>Smart phone banking via </a:t>
            </a:r>
            <a:r>
              <a:rPr lang="en-US" b="1" dirty="0" smtClean="0"/>
              <a:t>It’s Me 247 </a:t>
            </a:r>
            <a:r>
              <a:rPr lang="en-US" dirty="0" smtClean="0"/>
              <a:t>Mobile Web</a:t>
            </a:r>
          </a:p>
          <a:p>
            <a:pPr lvl="1"/>
            <a:r>
              <a:rPr lang="en-US" dirty="0" smtClean="0"/>
              <a:t>App store phone banking via wrapper solutions from third-party vendors</a:t>
            </a:r>
          </a:p>
          <a:p>
            <a:r>
              <a:rPr lang="en-US" dirty="0" smtClean="0"/>
              <a:t>The lateral move is on solid ground, and about 99% completed</a:t>
            </a:r>
          </a:p>
          <a:p>
            <a:pPr lvl="1"/>
            <a:r>
              <a:rPr lang="en-US" dirty="0" smtClean="0"/>
              <a:t>It will continue to evolve as a standard of our CUSO</a:t>
            </a:r>
            <a:endParaRPr lang="en-US" dirty="0"/>
          </a:p>
        </p:txBody>
      </p:sp>
      <p:sp>
        <p:nvSpPr>
          <p:cNvPr id="3" name="Content Placeholder 2"/>
          <p:cNvSpPr>
            <a:spLocks noGrp="1"/>
          </p:cNvSpPr>
          <p:nvPr>
            <p:ph sz="half" idx="2"/>
          </p:nvPr>
        </p:nvSpPr>
        <p:spPr/>
        <p:txBody>
          <a:bodyPr/>
          <a:lstStyle/>
          <a:p>
            <a:r>
              <a:rPr lang="en-US" dirty="0" smtClean="0"/>
              <a:t>Everyone is ready for the next generation, providers and consumers</a:t>
            </a:r>
          </a:p>
          <a:p>
            <a:r>
              <a:rPr lang="en-US" dirty="0" smtClean="0"/>
              <a:t>So now is the time to respond to the hopes of credit unions to work with third parties via APIs – and more importantly, to position our own products to push the envelope with APIs</a:t>
            </a:r>
          </a:p>
          <a:p>
            <a:pPr lvl="1"/>
            <a:r>
              <a:rPr lang="en-US" dirty="0" smtClean="0"/>
              <a:t>Build what we can, and prepare for what’s coming down the pipe</a:t>
            </a:r>
          </a:p>
        </p:txBody>
      </p:sp>
      <p:sp>
        <p:nvSpPr>
          <p:cNvPr id="4" name="Slide Number Placeholder 3"/>
          <p:cNvSpPr>
            <a:spLocks noGrp="1"/>
          </p:cNvSpPr>
          <p:nvPr>
            <p:ph type="sldNum" sz="quarter" idx="12"/>
          </p:nvPr>
        </p:nvSpPr>
        <p:spPr/>
        <p:txBody>
          <a:bodyPr/>
          <a:lstStyle/>
          <a:p>
            <a:fld id="{E54FDF46-4A52-4F2B-8DF0-BB4C40E65B4E}" type="slidenum">
              <a:rPr lang="en-US" smtClean="0"/>
              <a:pPr/>
              <a:t>46</a:t>
            </a:fld>
            <a:endParaRPr lang="en-US"/>
          </a:p>
        </p:txBody>
      </p:sp>
      <p:sp>
        <p:nvSpPr>
          <p:cNvPr id="5" name="Text Placeholder 4"/>
          <p:cNvSpPr>
            <a:spLocks noGrp="1"/>
          </p:cNvSpPr>
          <p:nvPr>
            <p:ph type="body" sz="quarter" idx="13"/>
          </p:nvPr>
        </p:nvSpPr>
        <p:spPr/>
        <p:txBody>
          <a:bodyPr/>
          <a:lstStyle/>
          <a:p>
            <a:r>
              <a:rPr lang="en-US" dirty="0" smtClean="0"/>
              <a:t>Remember, you can host your own project, you can fund your own integrations, and you should always be ready to</a:t>
            </a:r>
            <a:endParaRPr lang="en-US" dirty="0"/>
          </a:p>
        </p:txBody>
      </p:sp>
      <p:sp>
        <p:nvSpPr>
          <p:cNvPr id="6" name="Title 5"/>
          <p:cNvSpPr>
            <a:spLocks noGrp="1"/>
          </p:cNvSpPr>
          <p:nvPr>
            <p:ph type="title"/>
          </p:nvPr>
        </p:nvSpPr>
        <p:spPr/>
        <p:txBody>
          <a:bodyPr/>
          <a:lstStyle/>
          <a:p>
            <a:r>
              <a:rPr lang="en-US" dirty="0" smtClean="0"/>
              <a:t>Why was it a “no” last year, and a “go” this year?</a:t>
            </a:r>
            <a:endParaRPr lang="en-US" dirty="0"/>
          </a:p>
        </p:txBody>
      </p:sp>
    </p:spTree>
    <p:extLst>
      <p:ext uri="{BB962C8B-B14F-4D97-AF65-F5344CB8AC3E}">
        <p14:creationId xmlns:p14="http://schemas.microsoft.com/office/powerpoint/2010/main" val="20751295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Engineering Member Experiences...</a:t>
            </a:r>
            <a:endParaRPr lang="en-US" dirty="0"/>
          </a:p>
        </p:txBody>
      </p:sp>
      <p:sp>
        <p:nvSpPr>
          <p:cNvPr id="7" name="Subtitle 6"/>
          <p:cNvSpPr>
            <a:spLocks noGrp="1"/>
          </p:cNvSpPr>
          <p:nvPr>
            <p:ph type="body" sz="quarter" idx="10"/>
          </p:nvPr>
        </p:nvSpPr>
        <p:spPr/>
        <p:txBody>
          <a:bodyPr/>
          <a:lstStyle/>
          <a:p>
            <a:pPr marL="342900" indent="-342900">
              <a:buSzPct val="80000"/>
              <a:buFont typeface="Wingdings 2" panose="05020102010507070707" pitchFamily="18" charset="2"/>
              <a:buChar char="¢"/>
            </a:pPr>
            <a:r>
              <a:rPr lang="en-US" sz="2400" dirty="0" smtClean="0">
                <a:solidFill>
                  <a:schemeClr val="bg2"/>
                </a:solidFill>
              </a:rPr>
              <a:t>...For the mobile consumer via mobile web</a:t>
            </a:r>
          </a:p>
          <a:p>
            <a:pPr marL="342900" indent="-342900">
              <a:buSzPct val="80000"/>
              <a:buFont typeface="Wingdings 2" panose="05020102010507070707" pitchFamily="18" charset="2"/>
              <a:buChar char="¢"/>
            </a:pPr>
            <a:endParaRPr lang="en-US" sz="2400" dirty="0" smtClean="0">
              <a:solidFill>
                <a:schemeClr val="bg2"/>
              </a:solidFill>
            </a:endParaRPr>
          </a:p>
        </p:txBody>
      </p:sp>
      <p:sp>
        <p:nvSpPr>
          <p:cNvPr id="2" name="Text Placeholder 1"/>
          <p:cNvSpPr>
            <a:spLocks noGrp="1"/>
          </p:cNvSpPr>
          <p:nvPr>
            <p:ph type="body" sz="quarter" idx="11"/>
          </p:nvPr>
        </p:nvSpPr>
        <p:spPr/>
        <p:txBody>
          <a:bodyPr/>
          <a:lstStyle/>
          <a:p>
            <a:pPr marL="342900" indent="-342900">
              <a:buSzPct val="80000"/>
              <a:buFont typeface="Wingdings 2" panose="05020102010507070707" pitchFamily="18" charset="2"/>
              <a:buChar char="¢"/>
            </a:pPr>
            <a:r>
              <a:rPr lang="en-US" sz="2400" dirty="0">
                <a:solidFill>
                  <a:schemeClr val="bg2"/>
                </a:solidFill>
              </a:rPr>
              <a:t>...For the mobile consumer via mobile apps/APIs</a:t>
            </a:r>
          </a:p>
          <a:p>
            <a:pPr marL="342900" indent="-342900">
              <a:buSzPct val="80000"/>
              <a:buFont typeface="Wingdings 2" panose="05020102010507070707" pitchFamily="18" charset="2"/>
              <a:buChar char="¢"/>
            </a:pPr>
            <a:endParaRPr lang="en-US" sz="2400" dirty="0">
              <a:solidFill>
                <a:schemeClr val="bg2"/>
              </a:solidFill>
            </a:endParaRPr>
          </a:p>
        </p:txBody>
      </p:sp>
      <p:sp>
        <p:nvSpPr>
          <p:cNvPr id="3" name="Text Placeholder 2"/>
          <p:cNvSpPr>
            <a:spLocks noGrp="1"/>
          </p:cNvSpPr>
          <p:nvPr>
            <p:ph type="body" sz="quarter" idx="12"/>
          </p:nvPr>
        </p:nvSpPr>
        <p:spPr>
          <a:xfrm>
            <a:off x="6583680" y="4495800"/>
            <a:ext cx="2331719" cy="2133600"/>
          </a:xfrm>
        </p:spPr>
        <p:txBody>
          <a:bodyPr/>
          <a:lstStyle/>
          <a:p>
            <a:pPr marL="342900" indent="-342900">
              <a:buSzPct val="80000"/>
              <a:buFont typeface="Wingdings 2" panose="05020102010507070707" pitchFamily="18" charset="2"/>
              <a:buChar char="¢"/>
            </a:pPr>
            <a:r>
              <a:rPr lang="en-US" sz="2400" dirty="0"/>
              <a:t>...For </a:t>
            </a:r>
            <a:r>
              <a:rPr lang="en-US" sz="2400" dirty="0" smtClean="0"/>
              <a:t>every-thing </a:t>
            </a:r>
            <a:r>
              <a:rPr lang="en-US" sz="2400" dirty="0"/>
              <a:t>via APIs: the evolution of desktop online </a:t>
            </a:r>
            <a:r>
              <a:rPr lang="en-US" sz="2400" dirty="0" smtClean="0"/>
              <a:t>banking</a:t>
            </a:r>
            <a:endParaRPr lang="en-US" sz="2400" dirty="0"/>
          </a:p>
        </p:txBody>
      </p:sp>
    </p:spTree>
    <p:extLst>
      <p:ext uri="{BB962C8B-B14F-4D97-AF65-F5344CB8AC3E}">
        <p14:creationId xmlns:p14="http://schemas.microsoft.com/office/powerpoint/2010/main" val="2198158968"/>
      </p:ext>
    </p:extLst>
  </p:cSld>
  <p:clrMapOvr>
    <a:masterClrMapping/>
  </p:clrMapOvr>
  <p:transition spd="slow">
    <p:push/>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91400" y="1905000"/>
            <a:ext cx="1796133" cy="369332"/>
          </a:xfrm>
          <a:prstGeom prst="rect">
            <a:avLst/>
          </a:prstGeom>
          <a:noFill/>
        </p:spPr>
        <p:txBody>
          <a:bodyPr wrap="none" rtlCol="0">
            <a:spAutoFit/>
          </a:bodyPr>
          <a:lstStyle/>
          <a:p>
            <a:r>
              <a:rPr lang="en-US" dirty="0" smtClean="0"/>
              <a:t>Virtual strongbox</a:t>
            </a:r>
            <a:endParaRPr lang="en-US" dirty="0"/>
          </a:p>
        </p:txBody>
      </p:sp>
      <p:sp>
        <p:nvSpPr>
          <p:cNvPr id="7" name="Title 6"/>
          <p:cNvSpPr>
            <a:spLocks noGrp="1"/>
          </p:cNvSpPr>
          <p:nvPr>
            <p:ph type="title"/>
          </p:nvPr>
        </p:nvSpPr>
        <p:spPr/>
        <p:txBody>
          <a:bodyPr/>
          <a:lstStyle/>
          <a:p>
            <a:r>
              <a:rPr lang="en-US" dirty="0" smtClean="0"/>
              <a:t>Upping our game</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48</a:t>
            </a:fld>
            <a:endParaRPr lang="en-US"/>
          </a:p>
        </p:txBody>
      </p:sp>
      <p:sp>
        <p:nvSpPr>
          <p:cNvPr id="8" name="Text Placeholder 7"/>
          <p:cNvSpPr>
            <a:spLocks noGrp="1"/>
          </p:cNvSpPr>
          <p:nvPr>
            <p:ph type="body" sz="quarter" idx="13"/>
          </p:nvPr>
        </p:nvSpPr>
        <p:spPr>
          <a:xfrm>
            <a:off x="6096000" y="5867400"/>
            <a:ext cx="5410201" cy="685800"/>
          </a:xfrm>
        </p:spPr>
        <p:txBody>
          <a:bodyPr/>
          <a:lstStyle/>
          <a:p>
            <a:r>
              <a:rPr lang="en-US" dirty="0">
                <a:solidFill>
                  <a:schemeClr val="accent4"/>
                </a:solidFill>
              </a:rPr>
              <a:t>A new team that will be making a lot of noise in 2015</a:t>
            </a:r>
          </a:p>
        </p:txBody>
      </p:sp>
      <p:sp>
        <p:nvSpPr>
          <p:cNvPr id="9" name="Text Placeholder 8"/>
          <p:cNvSpPr>
            <a:spLocks noGrp="1"/>
          </p:cNvSpPr>
          <p:nvPr>
            <p:ph type="body" sz="quarter" idx="14"/>
          </p:nvPr>
        </p:nvSpPr>
        <p:spPr/>
        <p:txBody>
          <a:bodyPr/>
          <a:lstStyle/>
          <a:p>
            <a:r>
              <a:rPr lang="en-US" dirty="0" smtClean="0"/>
              <a:t>Exchanging images with members</a:t>
            </a:r>
            <a:endParaRPr lang="en-US"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 b="37779"/>
          <a:stretch/>
        </p:blipFill>
        <p:spPr>
          <a:xfrm>
            <a:off x="509254" y="1676400"/>
            <a:ext cx="5942463" cy="4267200"/>
          </a:xfrm>
          <a:prstGeom prst="rect">
            <a:avLst/>
          </a:prstGeom>
          <a:ln>
            <a:solidFill>
              <a:schemeClr val="bg1"/>
            </a:solidFill>
          </a:ln>
          <a:effectLst>
            <a:outerShdw blurRad="190500" algn="tl" rotWithShape="0">
              <a:srgbClr val="000000">
                <a:alpha val="70000"/>
              </a:srgbClr>
            </a:outerShdw>
          </a:effectLst>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60425"/>
          <a:stretch/>
        </p:blipFill>
        <p:spPr>
          <a:xfrm>
            <a:off x="6629400" y="2895600"/>
            <a:ext cx="5942463" cy="2714044"/>
          </a:xfrm>
          <a:prstGeom prst="rect">
            <a:avLst/>
          </a:prstGeom>
          <a:ln>
            <a:solidFill>
              <a:schemeClr val="bg1"/>
            </a:solidFill>
          </a:ln>
          <a:effectLst>
            <a:outerShdw blurRad="190500" algn="tl" rotWithShape="0">
              <a:srgbClr val="000000">
                <a:alpha val="70000"/>
              </a:srgbClr>
            </a:outerShdw>
          </a:effectLst>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61965"/>
          <a:stretch/>
        </p:blipFill>
        <p:spPr>
          <a:xfrm>
            <a:off x="6629400" y="152400"/>
            <a:ext cx="5942463" cy="2608440"/>
          </a:xfrm>
          <a:prstGeom prst="rect">
            <a:avLst/>
          </a:prstGeom>
          <a:ln>
            <a:solidFill>
              <a:schemeClr val="bg1"/>
            </a:solidFill>
          </a:ln>
          <a:effectLst>
            <a:outerShdw blurRad="190500" algn="tl" rotWithShape="0">
              <a:srgbClr val="000000">
                <a:alpha val="70000"/>
              </a:srgbClr>
            </a:outerShdw>
          </a:effec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7800" y="5810388"/>
            <a:ext cx="2325219" cy="408379"/>
          </a:xfrm>
          <a:prstGeom prst="rect">
            <a:avLst/>
          </a:prstGeom>
        </p:spPr>
      </p:pic>
      <p:pic>
        <p:nvPicPr>
          <p:cNvPr id="3" name="Picture 2"/>
          <p:cNvPicPr>
            <a:picLocks noChangeAspect="1"/>
          </p:cNvPicPr>
          <p:nvPr/>
        </p:nvPicPr>
        <p:blipFill>
          <a:blip r:embed="rId6"/>
          <a:stretch>
            <a:fillRect/>
          </a:stretch>
        </p:blipFill>
        <p:spPr>
          <a:xfrm rot="21246313">
            <a:off x="3358609" y="4915396"/>
            <a:ext cx="2286319" cy="1714740"/>
          </a:xfrm>
          <a:prstGeom prst="rect">
            <a:avLst/>
          </a:prstGeom>
          <a:ln>
            <a:solidFill>
              <a:schemeClr val="tx1">
                <a:lumMod val="95000"/>
                <a:lumOff val="5000"/>
              </a:schemeClr>
            </a:solidFill>
          </a:ln>
          <a:effectLst>
            <a:outerShdw blurRad="190500" algn="tl" rotWithShape="0">
              <a:srgbClr val="000000">
                <a:alpha val="70000"/>
              </a:srgbClr>
            </a:outerShdw>
          </a:effectLst>
        </p:spPr>
      </p:pic>
      <p:sp>
        <p:nvSpPr>
          <p:cNvPr id="13" name="5-Point Star 12"/>
          <p:cNvSpPr/>
          <p:nvPr/>
        </p:nvSpPr>
        <p:spPr>
          <a:xfrm>
            <a:off x="5492528" y="5876901"/>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Right Arrow 14"/>
          <p:cNvSpPr/>
          <p:nvPr/>
        </p:nvSpPr>
        <p:spPr bwMode="auto">
          <a:xfrm rot="1584624">
            <a:off x="1057690" y="4122911"/>
            <a:ext cx="2590800" cy="1252207"/>
          </a:xfrm>
          <a:prstGeom prst="rightArrow">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US" sz="1600" dirty="0"/>
              <a:t>Coming to Community West </a:t>
            </a:r>
            <a:r>
              <a:rPr lang="en-US" sz="1600" dirty="0" smtClean="0"/>
              <a:t>CU </a:t>
            </a:r>
            <a:r>
              <a:rPr lang="en-US" sz="1600" dirty="0"/>
              <a:t>in </a:t>
            </a:r>
            <a:r>
              <a:rPr lang="en-US" sz="1600" dirty="0" smtClean="0"/>
              <a:t>September!</a:t>
            </a:r>
            <a:endParaRPr lang="en-US" sz="1600" dirty="0"/>
          </a:p>
        </p:txBody>
      </p:sp>
    </p:spTree>
    <p:extLst>
      <p:ext uri="{BB962C8B-B14F-4D97-AF65-F5344CB8AC3E}">
        <p14:creationId xmlns:p14="http://schemas.microsoft.com/office/powerpoint/2010/main" val="27080848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82163">
            <a:off x="9347174" y="1632621"/>
            <a:ext cx="1782857" cy="2308572"/>
          </a:xfrm>
          <a:prstGeom prst="rect">
            <a:avLst/>
          </a:prstGeom>
          <a:ln>
            <a:noFill/>
          </a:ln>
          <a:effectLst>
            <a:outerShdw blurRad="190500" algn="tl" rotWithShape="0">
              <a:srgbClr val="000000">
                <a:alpha val="70000"/>
              </a:srgbClr>
            </a:outerShdw>
          </a:effectLst>
        </p:spPr>
      </p:pic>
      <p:sp>
        <p:nvSpPr>
          <p:cNvPr id="7" name="Content Placeholder 6"/>
          <p:cNvSpPr>
            <a:spLocks noGrp="1"/>
          </p:cNvSpPr>
          <p:nvPr>
            <p:ph sz="half" idx="1"/>
          </p:nvPr>
        </p:nvSpPr>
        <p:spPr/>
        <p:txBody>
          <a:bodyPr/>
          <a:lstStyle/>
          <a:p>
            <a:r>
              <a:rPr lang="en-US" dirty="0" smtClean="0"/>
              <a:t>CU*Answers Imaging Solutions is a new team focused on the development of solutions specific to our environment</a:t>
            </a:r>
          </a:p>
          <a:p>
            <a:pPr lvl="1"/>
            <a:r>
              <a:rPr lang="en-US" dirty="0" smtClean="0"/>
              <a:t>It’s eDOC Innovations on steroids...but simpler</a:t>
            </a:r>
          </a:p>
          <a:p>
            <a:pPr lvl="1"/>
            <a:r>
              <a:rPr lang="en-US" dirty="0" smtClean="0"/>
              <a:t>More managed, more consistent, more focused on YOU</a:t>
            </a:r>
          </a:p>
          <a:p>
            <a:pPr lvl="1"/>
            <a:endParaRPr lang="en-US" dirty="0"/>
          </a:p>
        </p:txBody>
      </p:sp>
      <p:sp>
        <p:nvSpPr>
          <p:cNvPr id="3" name="Slide Number Placeholder 2"/>
          <p:cNvSpPr>
            <a:spLocks noGrp="1"/>
          </p:cNvSpPr>
          <p:nvPr>
            <p:ph type="sldNum" sz="quarter" idx="12"/>
          </p:nvPr>
        </p:nvSpPr>
        <p:spPr/>
        <p:txBody>
          <a:bodyPr/>
          <a:lstStyle/>
          <a:p>
            <a:fld id="{E54FDF46-4A52-4F2B-8DF0-BB4C40E65B4E}" type="slidenum">
              <a:rPr lang="en-US" smtClean="0"/>
              <a:pPr/>
              <a:t>49</a:t>
            </a:fld>
            <a:endParaRPr lang="en-US"/>
          </a:p>
        </p:txBody>
      </p:sp>
      <p:sp>
        <p:nvSpPr>
          <p:cNvPr id="9" name="Text Placeholder 8"/>
          <p:cNvSpPr>
            <a:spLocks noGrp="1"/>
          </p:cNvSpPr>
          <p:nvPr>
            <p:ph type="body" sz="quarter" idx="13"/>
          </p:nvPr>
        </p:nvSpPr>
        <p:spPr>
          <a:xfrm>
            <a:off x="6705600" y="5867400"/>
            <a:ext cx="4800601" cy="685800"/>
          </a:xfrm>
        </p:spPr>
        <p:txBody>
          <a:bodyPr/>
          <a:lstStyle/>
          <a:p>
            <a:r>
              <a:rPr lang="en-US" dirty="0" smtClean="0"/>
              <a:t>Electronic solutions can make things seem too easy, too automated – are you auditing the process?</a:t>
            </a:r>
            <a:endParaRPr lang="en-US" dirty="0"/>
          </a:p>
        </p:txBody>
      </p:sp>
      <p:sp>
        <p:nvSpPr>
          <p:cNvPr id="6" name="Title 5"/>
          <p:cNvSpPr>
            <a:spLocks noGrp="1"/>
          </p:cNvSpPr>
          <p:nvPr>
            <p:ph type="title"/>
          </p:nvPr>
        </p:nvSpPr>
        <p:spPr/>
        <p:txBody>
          <a:bodyPr/>
          <a:lstStyle/>
          <a:p>
            <a:r>
              <a:rPr lang="en-US" dirty="0" smtClean="0"/>
              <a:t>Images are quickly becoming a common data element</a:t>
            </a:r>
            <a:endParaRPr lang="en-US" dirty="0"/>
          </a:p>
        </p:txBody>
      </p:sp>
      <p:sp>
        <p:nvSpPr>
          <p:cNvPr id="10" name="Text Placeholder 9"/>
          <p:cNvSpPr>
            <a:spLocks noGrp="1"/>
          </p:cNvSpPr>
          <p:nvPr>
            <p:ph type="body" sz="quarter" idx="14"/>
          </p:nvPr>
        </p:nvSpPr>
        <p:spPr/>
        <p:txBody>
          <a:bodyPr/>
          <a:lstStyle/>
          <a:p>
            <a:r>
              <a:rPr lang="en-US" spc="20" dirty="0" smtClean="0"/>
              <a:t>They are currency, they secure relationships, consumers are fascinated by them</a:t>
            </a:r>
            <a:endParaRPr lang="en-US" spc="2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5655" y="4716924"/>
            <a:ext cx="4169934" cy="73236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8771" y="2062771"/>
            <a:ext cx="1786667" cy="2300952"/>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3400" y="2979566"/>
            <a:ext cx="1782857" cy="2304761"/>
          </a:xfrm>
          <a:prstGeom prst="rect">
            <a:avLst/>
          </a:prstGeom>
          <a:ln>
            <a:noFill/>
          </a:ln>
          <a:effectLst>
            <a:outerShdw blurRad="190500" algn="tl" rotWithShape="0">
              <a:srgbClr val="000000">
                <a:alpha val="70000"/>
              </a:srgbClr>
            </a:outerShdw>
          </a:effectLst>
        </p:spPr>
      </p:pic>
      <p:sp>
        <p:nvSpPr>
          <p:cNvPr id="16" name="5-Point Star 15"/>
          <p:cNvSpPr/>
          <p:nvPr/>
        </p:nvSpPr>
        <p:spPr>
          <a:xfrm>
            <a:off x="9783857" y="4468790"/>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5-Point Star 16"/>
          <p:cNvSpPr/>
          <p:nvPr/>
        </p:nvSpPr>
        <p:spPr>
          <a:xfrm>
            <a:off x="7452977" y="3318314"/>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5-Point Star 18"/>
          <p:cNvSpPr/>
          <p:nvPr/>
        </p:nvSpPr>
        <p:spPr>
          <a:xfrm>
            <a:off x="11040944" y="2979566"/>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4116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p:cNvSpPr>
            <a:spLocks noGrp="1"/>
          </p:cNvSpPr>
          <p:nvPr>
            <p:ph type="body" sz="quarter" idx="14"/>
          </p:nvPr>
        </p:nvSpPr>
        <p:spPr>
          <a:xfrm>
            <a:off x="6640458" y="5638800"/>
            <a:ext cx="5170542" cy="685800"/>
          </a:xfrm>
        </p:spPr>
        <p:txBody>
          <a:bodyPr/>
          <a:lstStyle/>
          <a:p>
            <a:r>
              <a:rPr lang="en-US" dirty="0"/>
              <a:t>Includes all CU*Answers clients currently under </a:t>
            </a:r>
            <a:r>
              <a:rPr lang="en-US" dirty="0" smtClean="0"/>
              <a:t>contract</a:t>
            </a:r>
            <a:endParaRPr lang="en-US" dirty="0"/>
          </a:p>
        </p:txBody>
      </p:sp>
      <p:sp>
        <p:nvSpPr>
          <p:cNvPr id="131" name="Slide Number Placeholder 130"/>
          <p:cNvSpPr>
            <a:spLocks noGrp="1"/>
          </p:cNvSpPr>
          <p:nvPr>
            <p:ph type="sldNum" sz="quarter" idx="12"/>
          </p:nvPr>
        </p:nvSpPr>
        <p:spPr/>
        <p:txBody>
          <a:bodyPr/>
          <a:lstStyle/>
          <a:p>
            <a:fld id="{1A7AA609-E11C-4C33-A49A-BA59D0955339}" type="slidenum">
              <a:rPr lang="en-US" smtClean="0"/>
              <a:pPr/>
              <a:t>5</a:t>
            </a:fld>
            <a:endParaRPr lang="en-US"/>
          </a:p>
        </p:txBody>
      </p:sp>
      <p:sp>
        <p:nvSpPr>
          <p:cNvPr id="10" name="Title 9"/>
          <p:cNvSpPr>
            <a:spLocks noGrp="1"/>
          </p:cNvSpPr>
          <p:nvPr>
            <p:ph type="title"/>
          </p:nvPr>
        </p:nvSpPr>
        <p:spPr/>
        <p:txBody>
          <a:bodyPr/>
          <a:lstStyle/>
          <a:p>
            <a:r>
              <a:rPr lang="en-US" sz="2800" dirty="0" smtClean="0"/>
              <a:t>Who will be the catalysts to ensure transformation?  You will</a:t>
            </a:r>
            <a:endParaRPr lang="en-US" sz="2800" dirty="0"/>
          </a:p>
        </p:txBody>
      </p:sp>
      <p:sp>
        <p:nvSpPr>
          <p:cNvPr id="134" name="Rectangle 6"/>
          <p:cNvSpPr>
            <a:spLocks noChangeArrowheads="1"/>
          </p:cNvSpPr>
          <p:nvPr/>
        </p:nvSpPr>
        <p:spPr bwMode="auto">
          <a:xfrm>
            <a:off x="8272086" y="1923450"/>
            <a:ext cx="2286000" cy="228600"/>
          </a:xfrm>
          <a:prstGeom prst="rect">
            <a:avLst/>
          </a:prstGeom>
          <a:solidFill>
            <a:schemeClr val="accent5"/>
          </a:solidFill>
          <a:ln w="9525">
            <a:noFill/>
            <a:miter lim="800000"/>
            <a:headEnd/>
            <a:tailEnd/>
          </a:ln>
          <a:effectLst/>
        </p:spPr>
        <p:txBody>
          <a:bodyPr wrap="none" anchor="ctr"/>
          <a:lstStyle/>
          <a:p>
            <a:endParaRPr lang="en-US"/>
          </a:p>
        </p:txBody>
      </p:sp>
      <p:sp>
        <p:nvSpPr>
          <p:cNvPr id="142" name="Rectangle 7"/>
          <p:cNvSpPr>
            <a:spLocks noChangeArrowheads="1"/>
          </p:cNvSpPr>
          <p:nvPr/>
        </p:nvSpPr>
        <p:spPr bwMode="auto">
          <a:xfrm>
            <a:off x="8270198" y="995921"/>
            <a:ext cx="2286000" cy="228600"/>
          </a:xfrm>
          <a:prstGeom prst="rect">
            <a:avLst/>
          </a:prstGeom>
          <a:solidFill>
            <a:srgbClr val="00B0F0"/>
          </a:solidFill>
          <a:ln w="9525">
            <a:noFill/>
            <a:miter lim="800000"/>
            <a:headEnd/>
            <a:tailEnd/>
          </a:ln>
          <a:effectLst/>
        </p:spPr>
        <p:txBody>
          <a:bodyPr wrap="none" anchor="ctr"/>
          <a:lstStyle/>
          <a:p>
            <a:endParaRPr lang="en-US"/>
          </a:p>
        </p:txBody>
      </p:sp>
      <p:sp>
        <p:nvSpPr>
          <p:cNvPr id="138" name="Rectangle 3"/>
          <p:cNvSpPr>
            <a:spLocks noChangeArrowheads="1"/>
          </p:cNvSpPr>
          <p:nvPr/>
        </p:nvSpPr>
        <p:spPr bwMode="auto">
          <a:xfrm>
            <a:off x="4354693" y="995921"/>
            <a:ext cx="2286000" cy="228600"/>
          </a:xfrm>
          <a:prstGeom prst="rect">
            <a:avLst/>
          </a:prstGeom>
          <a:solidFill>
            <a:schemeClr val="bg2">
              <a:lumMod val="50000"/>
            </a:schemeClr>
          </a:solidFill>
          <a:ln w="9525">
            <a:noFill/>
            <a:miter lim="800000"/>
            <a:headEnd/>
            <a:tailEnd/>
          </a:ln>
          <a:effectLst/>
        </p:spPr>
        <p:txBody>
          <a:bodyPr wrap="none" anchor="ctr"/>
          <a:lstStyle/>
          <a:p>
            <a:endParaRPr lang="en-US"/>
          </a:p>
        </p:txBody>
      </p:sp>
      <p:sp>
        <p:nvSpPr>
          <p:cNvPr id="143" name="Rectangle 8"/>
          <p:cNvSpPr>
            <a:spLocks noChangeArrowheads="1"/>
          </p:cNvSpPr>
          <p:nvPr/>
        </p:nvSpPr>
        <p:spPr bwMode="auto">
          <a:xfrm>
            <a:off x="8230592" y="4389552"/>
            <a:ext cx="2286000" cy="228600"/>
          </a:xfrm>
          <a:prstGeom prst="rect">
            <a:avLst/>
          </a:prstGeom>
          <a:solidFill>
            <a:srgbClr val="CC00FF"/>
          </a:solidFill>
          <a:ln w="9525">
            <a:noFill/>
            <a:miter lim="800000"/>
            <a:headEnd/>
            <a:tailEnd/>
          </a:ln>
          <a:effectLst/>
        </p:spPr>
        <p:txBody>
          <a:bodyPr wrap="none" anchor="ctr"/>
          <a:lstStyle/>
          <a:p>
            <a:endParaRPr lang="en-US"/>
          </a:p>
        </p:txBody>
      </p:sp>
      <p:sp>
        <p:nvSpPr>
          <p:cNvPr id="140" name="Rectangle 5"/>
          <p:cNvSpPr>
            <a:spLocks noChangeArrowheads="1"/>
          </p:cNvSpPr>
          <p:nvPr/>
        </p:nvSpPr>
        <p:spPr bwMode="auto">
          <a:xfrm>
            <a:off x="4354693" y="2524225"/>
            <a:ext cx="2286000" cy="228600"/>
          </a:xfrm>
          <a:prstGeom prst="rect">
            <a:avLst/>
          </a:prstGeom>
          <a:solidFill>
            <a:schemeClr val="accent6"/>
          </a:solidFill>
          <a:ln w="9525">
            <a:noFill/>
            <a:miter lim="800000"/>
            <a:headEnd/>
            <a:tailEnd/>
          </a:ln>
          <a:effectLst/>
        </p:spPr>
        <p:txBody>
          <a:bodyPr wrap="none" anchor="ctr"/>
          <a:lstStyle/>
          <a:p>
            <a:endParaRPr lang="en-US"/>
          </a:p>
        </p:txBody>
      </p:sp>
      <p:sp>
        <p:nvSpPr>
          <p:cNvPr id="137" name="Rectangle 2"/>
          <p:cNvSpPr>
            <a:spLocks noChangeArrowheads="1"/>
          </p:cNvSpPr>
          <p:nvPr/>
        </p:nvSpPr>
        <p:spPr bwMode="auto">
          <a:xfrm>
            <a:off x="8229600" y="3466700"/>
            <a:ext cx="2286000" cy="228600"/>
          </a:xfrm>
          <a:prstGeom prst="rect">
            <a:avLst/>
          </a:prstGeom>
          <a:solidFill>
            <a:srgbClr val="C00000"/>
          </a:solidFill>
          <a:ln w="9525">
            <a:noFill/>
            <a:miter lim="800000"/>
            <a:headEnd/>
            <a:tailEnd/>
          </a:ln>
          <a:effectLst/>
        </p:spPr>
        <p:txBody>
          <a:bodyPr wrap="none" anchor="ctr"/>
          <a:lstStyle/>
          <a:p>
            <a:endParaRPr lang="en-US"/>
          </a:p>
        </p:txBody>
      </p:sp>
      <p:sp>
        <p:nvSpPr>
          <p:cNvPr id="141" name="Rectangle 6"/>
          <p:cNvSpPr>
            <a:spLocks noChangeArrowheads="1"/>
          </p:cNvSpPr>
          <p:nvPr/>
        </p:nvSpPr>
        <p:spPr bwMode="auto">
          <a:xfrm>
            <a:off x="541867" y="995921"/>
            <a:ext cx="2286000" cy="228600"/>
          </a:xfrm>
          <a:prstGeom prst="rect">
            <a:avLst/>
          </a:prstGeom>
          <a:solidFill>
            <a:schemeClr val="accent3"/>
          </a:solidFill>
          <a:ln w="9525">
            <a:noFill/>
            <a:miter lim="800000"/>
            <a:headEnd/>
            <a:tailEnd/>
          </a:ln>
          <a:effectLst/>
        </p:spPr>
        <p:txBody>
          <a:bodyPr wrap="none" anchor="ctr"/>
          <a:lstStyle/>
          <a:p>
            <a:endParaRPr lang="en-US"/>
          </a:p>
        </p:txBody>
      </p:sp>
      <p:sp>
        <p:nvSpPr>
          <p:cNvPr id="627724" name="Rectangle 12"/>
          <p:cNvSpPr>
            <a:spLocks noChangeArrowheads="1"/>
          </p:cNvSpPr>
          <p:nvPr/>
        </p:nvSpPr>
        <p:spPr bwMode="auto">
          <a:xfrm>
            <a:off x="4648200" y="1824038"/>
            <a:ext cx="2819400" cy="4424362"/>
          </a:xfrm>
          <a:prstGeom prst="rect">
            <a:avLst/>
          </a:prstGeom>
          <a:noFill/>
          <a:ln w="9525">
            <a:noFill/>
            <a:miter lim="800000"/>
            <a:headEnd/>
            <a:tailEnd/>
          </a:ln>
          <a:effectLst/>
        </p:spPr>
        <p:txBody>
          <a:bodyPr/>
          <a:lstStyle/>
          <a:p>
            <a:pPr marL="231775" indent="-231775">
              <a:spcBef>
                <a:spcPct val="20000"/>
              </a:spcBef>
              <a:buClr>
                <a:schemeClr val="accent2"/>
              </a:buClr>
              <a:buSzPct val="80000"/>
              <a:buFont typeface="Monotype Sorts" pitchFamily="2" charset="2"/>
              <a:buChar char="l"/>
            </a:pPr>
            <a:endParaRPr lang="en-US" sz="1400" dirty="0"/>
          </a:p>
        </p:txBody>
      </p:sp>
      <p:sp>
        <p:nvSpPr>
          <p:cNvPr id="627725" name="Rectangle 13"/>
          <p:cNvSpPr>
            <a:spLocks noChangeArrowheads="1"/>
          </p:cNvSpPr>
          <p:nvPr/>
        </p:nvSpPr>
        <p:spPr bwMode="auto">
          <a:xfrm>
            <a:off x="7315201" y="1828800"/>
            <a:ext cx="3235325" cy="4343400"/>
          </a:xfrm>
          <a:prstGeom prst="rect">
            <a:avLst/>
          </a:prstGeom>
          <a:noFill/>
          <a:ln w="9525">
            <a:noFill/>
            <a:miter lim="800000"/>
            <a:headEnd/>
            <a:tailEnd/>
          </a:ln>
          <a:effectLst/>
        </p:spPr>
        <p:txBody>
          <a:bodyPr/>
          <a:lstStyle/>
          <a:p>
            <a:pPr marL="231775" indent="-231775">
              <a:spcBef>
                <a:spcPct val="20000"/>
              </a:spcBef>
              <a:buClr>
                <a:schemeClr val="accent2"/>
              </a:buClr>
              <a:buSzPct val="80000"/>
              <a:buFont typeface="Monotype Sorts" pitchFamily="2" charset="2"/>
              <a:buChar char="l"/>
            </a:pPr>
            <a:endParaRPr lang="en-US" sz="1400" dirty="0"/>
          </a:p>
        </p:txBody>
      </p:sp>
      <p:grpSp>
        <p:nvGrpSpPr>
          <p:cNvPr id="2" name="Group 14"/>
          <p:cNvGrpSpPr>
            <a:grpSpLocks/>
          </p:cNvGrpSpPr>
          <p:nvPr/>
        </p:nvGrpSpPr>
        <p:grpSpPr bwMode="auto">
          <a:xfrm>
            <a:off x="3450797" y="3733800"/>
            <a:ext cx="4169203" cy="2382736"/>
            <a:chOff x="3078" y="2640"/>
            <a:chExt cx="2505" cy="1431"/>
          </a:xfrm>
        </p:grpSpPr>
        <p:sp>
          <p:nvSpPr>
            <p:cNvPr id="627727" name="Freeform 15"/>
            <p:cNvSpPr>
              <a:spLocks noChangeAspect="1"/>
            </p:cNvSpPr>
            <p:nvPr/>
          </p:nvSpPr>
          <p:spPr bwMode="auto">
            <a:xfrm>
              <a:off x="3960" y="2640"/>
              <a:ext cx="327" cy="174"/>
            </a:xfrm>
            <a:custGeom>
              <a:avLst/>
              <a:gdLst/>
              <a:ahLst/>
              <a:cxnLst>
                <a:cxn ang="0">
                  <a:pos x="0" y="0"/>
                </a:cxn>
                <a:cxn ang="0">
                  <a:pos x="586" y="0"/>
                </a:cxn>
                <a:cxn ang="0">
                  <a:pos x="641" y="259"/>
                </a:cxn>
                <a:cxn ang="0">
                  <a:pos x="652" y="346"/>
                </a:cxn>
                <a:cxn ang="0">
                  <a:pos x="2" y="346"/>
                </a:cxn>
                <a:cxn ang="0">
                  <a:pos x="0" y="0"/>
                </a:cxn>
              </a:cxnLst>
              <a:rect l="0" t="0" r="r" b="b"/>
              <a:pathLst>
                <a:path w="653" h="347">
                  <a:moveTo>
                    <a:pt x="0" y="0"/>
                  </a:moveTo>
                  <a:lnTo>
                    <a:pt x="586" y="0"/>
                  </a:lnTo>
                  <a:lnTo>
                    <a:pt x="641" y="259"/>
                  </a:lnTo>
                  <a:lnTo>
                    <a:pt x="652" y="346"/>
                  </a:lnTo>
                  <a:lnTo>
                    <a:pt x="2" y="346"/>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728" name="Freeform 16"/>
            <p:cNvSpPr>
              <a:spLocks noChangeAspect="1"/>
            </p:cNvSpPr>
            <p:nvPr/>
          </p:nvSpPr>
          <p:spPr bwMode="auto">
            <a:xfrm>
              <a:off x="3079" y="2640"/>
              <a:ext cx="314" cy="196"/>
            </a:xfrm>
            <a:custGeom>
              <a:avLst/>
              <a:gdLst/>
              <a:ahLst/>
              <a:cxnLst>
                <a:cxn ang="0">
                  <a:pos x="140" y="0"/>
                </a:cxn>
                <a:cxn ang="0">
                  <a:pos x="164" y="115"/>
                </a:cxn>
                <a:cxn ang="0">
                  <a:pos x="151" y="141"/>
                </a:cxn>
                <a:cxn ang="0">
                  <a:pos x="0" y="118"/>
                </a:cxn>
                <a:cxn ang="0">
                  <a:pos x="47" y="323"/>
                </a:cxn>
                <a:cxn ang="0">
                  <a:pos x="118" y="328"/>
                </a:cxn>
                <a:cxn ang="0">
                  <a:pos x="132" y="390"/>
                </a:cxn>
                <a:cxn ang="0">
                  <a:pos x="419" y="333"/>
                </a:cxn>
                <a:cxn ang="0">
                  <a:pos x="628" y="333"/>
                </a:cxn>
                <a:cxn ang="0">
                  <a:pos x="628" y="2"/>
                </a:cxn>
                <a:cxn ang="0">
                  <a:pos x="140" y="0"/>
                </a:cxn>
              </a:cxnLst>
              <a:rect l="0" t="0" r="r" b="b"/>
              <a:pathLst>
                <a:path w="629" h="391">
                  <a:moveTo>
                    <a:pt x="140" y="0"/>
                  </a:moveTo>
                  <a:lnTo>
                    <a:pt x="164" y="115"/>
                  </a:lnTo>
                  <a:lnTo>
                    <a:pt x="151" y="141"/>
                  </a:lnTo>
                  <a:lnTo>
                    <a:pt x="0" y="118"/>
                  </a:lnTo>
                  <a:lnTo>
                    <a:pt x="47" y="323"/>
                  </a:lnTo>
                  <a:lnTo>
                    <a:pt x="118" y="328"/>
                  </a:lnTo>
                  <a:lnTo>
                    <a:pt x="132" y="390"/>
                  </a:lnTo>
                  <a:lnTo>
                    <a:pt x="419" y="333"/>
                  </a:lnTo>
                  <a:lnTo>
                    <a:pt x="628" y="333"/>
                  </a:lnTo>
                  <a:lnTo>
                    <a:pt x="628" y="2"/>
                  </a:lnTo>
                  <a:lnTo>
                    <a:pt x="14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729" name="Freeform 17"/>
            <p:cNvSpPr>
              <a:spLocks noChangeAspect="1"/>
            </p:cNvSpPr>
            <p:nvPr/>
          </p:nvSpPr>
          <p:spPr bwMode="auto">
            <a:xfrm>
              <a:off x="4254" y="2640"/>
              <a:ext cx="295" cy="324"/>
            </a:xfrm>
            <a:custGeom>
              <a:avLst/>
              <a:gdLst/>
              <a:ahLst/>
              <a:cxnLst>
                <a:cxn ang="0">
                  <a:pos x="0" y="0"/>
                </a:cxn>
                <a:cxn ang="0">
                  <a:pos x="197" y="0"/>
                </a:cxn>
                <a:cxn ang="0">
                  <a:pos x="590" y="78"/>
                </a:cxn>
                <a:cxn ang="0">
                  <a:pos x="454" y="204"/>
                </a:cxn>
                <a:cxn ang="0">
                  <a:pos x="398" y="397"/>
                </a:cxn>
                <a:cxn ang="0">
                  <a:pos x="398" y="500"/>
                </a:cxn>
                <a:cxn ang="0">
                  <a:pos x="532" y="598"/>
                </a:cxn>
                <a:cxn ang="0">
                  <a:pos x="540" y="647"/>
                </a:cxn>
                <a:cxn ang="0">
                  <a:pos x="78" y="647"/>
                </a:cxn>
                <a:cxn ang="0">
                  <a:pos x="78" y="460"/>
                </a:cxn>
                <a:cxn ang="0">
                  <a:pos x="39" y="413"/>
                </a:cxn>
                <a:cxn ang="0">
                  <a:pos x="65" y="384"/>
                </a:cxn>
                <a:cxn ang="0">
                  <a:pos x="65" y="343"/>
                </a:cxn>
                <a:cxn ang="0">
                  <a:pos x="49" y="230"/>
                </a:cxn>
                <a:cxn ang="0">
                  <a:pos x="0" y="0"/>
                </a:cxn>
              </a:cxnLst>
              <a:rect l="0" t="0" r="r" b="b"/>
              <a:pathLst>
                <a:path w="591" h="648">
                  <a:moveTo>
                    <a:pt x="0" y="0"/>
                  </a:moveTo>
                  <a:lnTo>
                    <a:pt x="197" y="0"/>
                  </a:lnTo>
                  <a:lnTo>
                    <a:pt x="590" y="78"/>
                  </a:lnTo>
                  <a:lnTo>
                    <a:pt x="454" y="204"/>
                  </a:lnTo>
                  <a:lnTo>
                    <a:pt x="398" y="397"/>
                  </a:lnTo>
                  <a:lnTo>
                    <a:pt x="398" y="500"/>
                  </a:lnTo>
                  <a:lnTo>
                    <a:pt x="532" y="598"/>
                  </a:lnTo>
                  <a:lnTo>
                    <a:pt x="540" y="647"/>
                  </a:lnTo>
                  <a:lnTo>
                    <a:pt x="78" y="647"/>
                  </a:lnTo>
                  <a:lnTo>
                    <a:pt x="78" y="460"/>
                  </a:lnTo>
                  <a:lnTo>
                    <a:pt x="39" y="413"/>
                  </a:lnTo>
                  <a:lnTo>
                    <a:pt x="65" y="384"/>
                  </a:lnTo>
                  <a:lnTo>
                    <a:pt x="65" y="343"/>
                  </a:lnTo>
                  <a:lnTo>
                    <a:pt x="49" y="230"/>
                  </a:lnTo>
                  <a:lnTo>
                    <a:pt x="0" y="0"/>
                  </a:lnTo>
                </a:path>
              </a:pathLst>
            </a:custGeom>
            <a:solidFill>
              <a:schemeClr val="bg2">
                <a:lumMod val="50000"/>
              </a:schemeClr>
            </a:solidFill>
            <a:ln w="12700" cap="rnd" cmpd="sng">
              <a:solidFill>
                <a:srgbClr val="000000"/>
              </a:solidFill>
              <a:prstDash val="solid"/>
              <a:round/>
              <a:headEnd/>
              <a:tailEnd/>
            </a:ln>
            <a:effectLst/>
          </p:spPr>
          <p:txBody>
            <a:bodyPr/>
            <a:lstStyle/>
            <a:p>
              <a:endParaRPr lang="en-US"/>
            </a:p>
          </p:txBody>
        </p:sp>
        <p:sp>
          <p:nvSpPr>
            <p:cNvPr id="627730" name="Freeform 18"/>
            <p:cNvSpPr>
              <a:spLocks noChangeAspect="1"/>
            </p:cNvSpPr>
            <p:nvPr/>
          </p:nvSpPr>
          <p:spPr bwMode="auto">
            <a:xfrm>
              <a:off x="3746" y="3327"/>
              <a:ext cx="254" cy="318"/>
            </a:xfrm>
            <a:custGeom>
              <a:avLst/>
              <a:gdLst/>
              <a:ahLst/>
              <a:cxnLst>
                <a:cxn ang="0">
                  <a:pos x="0" y="0"/>
                </a:cxn>
                <a:cxn ang="0">
                  <a:pos x="507" y="0"/>
                </a:cxn>
                <a:cxn ang="0">
                  <a:pos x="507" y="548"/>
                </a:cxn>
                <a:cxn ang="0">
                  <a:pos x="176" y="548"/>
                </a:cxn>
                <a:cxn ang="0">
                  <a:pos x="84" y="548"/>
                </a:cxn>
                <a:cxn ang="0">
                  <a:pos x="84" y="636"/>
                </a:cxn>
                <a:cxn ang="0">
                  <a:pos x="0" y="636"/>
                </a:cxn>
                <a:cxn ang="0">
                  <a:pos x="0" y="0"/>
                </a:cxn>
              </a:cxnLst>
              <a:rect l="0" t="0" r="r" b="b"/>
              <a:pathLst>
                <a:path w="508" h="637">
                  <a:moveTo>
                    <a:pt x="0" y="0"/>
                  </a:moveTo>
                  <a:lnTo>
                    <a:pt x="507" y="0"/>
                  </a:lnTo>
                  <a:lnTo>
                    <a:pt x="507" y="548"/>
                  </a:lnTo>
                  <a:lnTo>
                    <a:pt x="176" y="548"/>
                  </a:lnTo>
                  <a:lnTo>
                    <a:pt x="84" y="548"/>
                  </a:lnTo>
                  <a:lnTo>
                    <a:pt x="84" y="636"/>
                  </a:lnTo>
                  <a:lnTo>
                    <a:pt x="0" y="636"/>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731" name="Freeform 19"/>
            <p:cNvSpPr>
              <a:spLocks noChangeAspect="1"/>
            </p:cNvSpPr>
            <p:nvPr/>
          </p:nvSpPr>
          <p:spPr bwMode="auto">
            <a:xfrm>
              <a:off x="4995" y="3026"/>
              <a:ext cx="244" cy="149"/>
            </a:xfrm>
            <a:custGeom>
              <a:avLst/>
              <a:gdLst/>
              <a:ahLst/>
              <a:cxnLst>
                <a:cxn ang="0">
                  <a:pos x="0" y="56"/>
                </a:cxn>
                <a:cxn ang="0">
                  <a:pos x="69" y="0"/>
                </a:cxn>
                <a:cxn ang="0">
                  <a:pos x="69" y="53"/>
                </a:cxn>
                <a:cxn ang="0">
                  <a:pos x="430" y="53"/>
                </a:cxn>
                <a:cxn ang="0">
                  <a:pos x="486" y="141"/>
                </a:cxn>
                <a:cxn ang="0">
                  <a:pos x="453" y="168"/>
                </a:cxn>
                <a:cxn ang="0">
                  <a:pos x="483" y="243"/>
                </a:cxn>
                <a:cxn ang="0">
                  <a:pos x="454" y="274"/>
                </a:cxn>
                <a:cxn ang="0">
                  <a:pos x="369" y="274"/>
                </a:cxn>
                <a:cxn ang="0">
                  <a:pos x="369" y="297"/>
                </a:cxn>
                <a:cxn ang="0">
                  <a:pos x="0" y="297"/>
                </a:cxn>
                <a:cxn ang="0">
                  <a:pos x="0" y="56"/>
                </a:cxn>
              </a:cxnLst>
              <a:rect l="0" t="0" r="r" b="b"/>
              <a:pathLst>
                <a:path w="487" h="298">
                  <a:moveTo>
                    <a:pt x="0" y="56"/>
                  </a:moveTo>
                  <a:lnTo>
                    <a:pt x="69" y="0"/>
                  </a:lnTo>
                  <a:lnTo>
                    <a:pt x="69" y="53"/>
                  </a:lnTo>
                  <a:lnTo>
                    <a:pt x="430" y="53"/>
                  </a:lnTo>
                  <a:lnTo>
                    <a:pt x="486" y="141"/>
                  </a:lnTo>
                  <a:lnTo>
                    <a:pt x="453" y="168"/>
                  </a:lnTo>
                  <a:lnTo>
                    <a:pt x="483" y="243"/>
                  </a:lnTo>
                  <a:lnTo>
                    <a:pt x="454" y="274"/>
                  </a:lnTo>
                  <a:lnTo>
                    <a:pt x="369" y="274"/>
                  </a:lnTo>
                  <a:lnTo>
                    <a:pt x="369" y="297"/>
                  </a:lnTo>
                  <a:lnTo>
                    <a:pt x="0" y="297"/>
                  </a:lnTo>
                  <a:lnTo>
                    <a:pt x="0" y="56"/>
                  </a:lnTo>
                </a:path>
              </a:pathLst>
            </a:custGeom>
            <a:solidFill>
              <a:schemeClr val="bg1"/>
            </a:solidFill>
            <a:ln w="12700" cap="rnd" cmpd="sng">
              <a:solidFill>
                <a:srgbClr val="000000"/>
              </a:solidFill>
              <a:prstDash val="solid"/>
              <a:round/>
              <a:headEnd/>
              <a:tailEnd/>
            </a:ln>
            <a:effectLst/>
          </p:spPr>
          <p:txBody>
            <a:bodyPr/>
            <a:lstStyle/>
            <a:p>
              <a:endParaRPr lang="en-US"/>
            </a:p>
          </p:txBody>
        </p:sp>
        <p:grpSp>
          <p:nvGrpSpPr>
            <p:cNvPr id="3" name="Group 20"/>
            <p:cNvGrpSpPr>
              <a:grpSpLocks noChangeAspect="1"/>
            </p:cNvGrpSpPr>
            <p:nvPr/>
          </p:nvGrpSpPr>
          <p:grpSpPr bwMode="auto">
            <a:xfrm>
              <a:off x="3078" y="2680"/>
              <a:ext cx="2504" cy="1391"/>
              <a:chOff x="336" y="1039"/>
              <a:chExt cx="5008" cy="2783"/>
            </a:xfrm>
          </p:grpSpPr>
          <p:grpSp>
            <p:nvGrpSpPr>
              <p:cNvPr id="4" name="Group 21"/>
              <p:cNvGrpSpPr>
                <a:grpSpLocks noChangeAspect="1"/>
              </p:cNvGrpSpPr>
              <p:nvPr/>
            </p:nvGrpSpPr>
            <p:grpSpPr bwMode="auto">
              <a:xfrm>
                <a:off x="5004" y="1380"/>
                <a:ext cx="340" cy="472"/>
                <a:chOff x="5004" y="1380"/>
                <a:chExt cx="340" cy="472"/>
              </a:xfrm>
            </p:grpSpPr>
            <p:sp>
              <p:nvSpPr>
                <p:cNvPr id="627734" name="Freeform 22"/>
                <p:cNvSpPr>
                  <a:spLocks noChangeAspect="1"/>
                </p:cNvSpPr>
                <p:nvPr/>
              </p:nvSpPr>
              <p:spPr bwMode="auto">
                <a:xfrm>
                  <a:off x="5108" y="1380"/>
                  <a:ext cx="236" cy="385"/>
                </a:xfrm>
                <a:custGeom>
                  <a:avLst/>
                  <a:gdLst/>
                  <a:ahLst/>
                  <a:cxnLst>
                    <a:cxn ang="0">
                      <a:pos x="235" y="0"/>
                    </a:cxn>
                    <a:cxn ang="0">
                      <a:pos x="0" y="182"/>
                    </a:cxn>
                    <a:cxn ang="0">
                      <a:pos x="0" y="384"/>
                    </a:cxn>
                    <a:cxn ang="0">
                      <a:pos x="235" y="204"/>
                    </a:cxn>
                    <a:cxn ang="0">
                      <a:pos x="235" y="0"/>
                    </a:cxn>
                  </a:cxnLst>
                  <a:rect l="0" t="0" r="r" b="b"/>
                  <a:pathLst>
                    <a:path w="236" h="385">
                      <a:moveTo>
                        <a:pt x="235" y="0"/>
                      </a:moveTo>
                      <a:lnTo>
                        <a:pt x="0" y="182"/>
                      </a:lnTo>
                      <a:lnTo>
                        <a:pt x="0" y="384"/>
                      </a:lnTo>
                      <a:lnTo>
                        <a:pt x="235" y="204"/>
                      </a:lnTo>
                      <a:lnTo>
                        <a:pt x="23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35" name="Freeform 23"/>
                <p:cNvSpPr>
                  <a:spLocks noChangeAspect="1"/>
                </p:cNvSpPr>
                <p:nvPr/>
              </p:nvSpPr>
              <p:spPr bwMode="auto">
                <a:xfrm>
                  <a:off x="5022" y="1562"/>
                  <a:ext cx="87" cy="290"/>
                </a:xfrm>
                <a:custGeom>
                  <a:avLst/>
                  <a:gdLst/>
                  <a:ahLst/>
                  <a:cxnLst>
                    <a:cxn ang="0">
                      <a:pos x="0" y="81"/>
                    </a:cxn>
                    <a:cxn ang="0">
                      <a:pos x="75" y="35"/>
                    </a:cxn>
                    <a:cxn ang="0">
                      <a:pos x="86" y="0"/>
                    </a:cxn>
                    <a:cxn ang="0">
                      <a:pos x="86" y="199"/>
                    </a:cxn>
                    <a:cxn ang="0">
                      <a:pos x="75" y="249"/>
                    </a:cxn>
                    <a:cxn ang="0">
                      <a:pos x="0" y="289"/>
                    </a:cxn>
                    <a:cxn ang="0">
                      <a:pos x="0" y="81"/>
                    </a:cxn>
                  </a:cxnLst>
                  <a:rect l="0" t="0" r="r" b="b"/>
                  <a:pathLst>
                    <a:path w="87" h="290">
                      <a:moveTo>
                        <a:pt x="0" y="81"/>
                      </a:moveTo>
                      <a:lnTo>
                        <a:pt x="75" y="35"/>
                      </a:lnTo>
                      <a:lnTo>
                        <a:pt x="86" y="0"/>
                      </a:lnTo>
                      <a:lnTo>
                        <a:pt x="86" y="199"/>
                      </a:lnTo>
                      <a:lnTo>
                        <a:pt x="75" y="249"/>
                      </a:lnTo>
                      <a:lnTo>
                        <a:pt x="0" y="289"/>
                      </a:lnTo>
                      <a:lnTo>
                        <a:pt x="0" y="81"/>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36" name="Freeform 24"/>
                <p:cNvSpPr>
                  <a:spLocks noChangeAspect="1"/>
                </p:cNvSpPr>
                <p:nvPr/>
              </p:nvSpPr>
              <p:spPr bwMode="auto">
                <a:xfrm>
                  <a:off x="5004" y="1702"/>
                  <a:ext cx="30" cy="76"/>
                </a:xfrm>
                <a:custGeom>
                  <a:avLst/>
                  <a:gdLst/>
                  <a:ahLst/>
                  <a:cxnLst>
                    <a:cxn ang="0">
                      <a:pos x="29" y="0"/>
                    </a:cxn>
                    <a:cxn ang="0">
                      <a:pos x="0" y="28"/>
                    </a:cxn>
                    <a:cxn ang="0">
                      <a:pos x="29" y="75"/>
                    </a:cxn>
                    <a:cxn ang="0">
                      <a:pos x="29" y="0"/>
                    </a:cxn>
                  </a:cxnLst>
                  <a:rect l="0" t="0" r="r" b="b"/>
                  <a:pathLst>
                    <a:path w="30" h="76">
                      <a:moveTo>
                        <a:pt x="29" y="0"/>
                      </a:moveTo>
                      <a:lnTo>
                        <a:pt x="0" y="28"/>
                      </a:lnTo>
                      <a:lnTo>
                        <a:pt x="29" y="75"/>
                      </a:lnTo>
                      <a:lnTo>
                        <a:pt x="29"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37" name="Freeform 25"/>
                <p:cNvSpPr>
                  <a:spLocks noChangeAspect="1"/>
                </p:cNvSpPr>
                <p:nvPr/>
              </p:nvSpPr>
              <p:spPr bwMode="auto">
                <a:xfrm>
                  <a:off x="5099" y="1562"/>
                  <a:ext cx="22" cy="248"/>
                </a:xfrm>
                <a:custGeom>
                  <a:avLst/>
                  <a:gdLst/>
                  <a:ahLst/>
                  <a:cxnLst>
                    <a:cxn ang="0">
                      <a:pos x="18" y="0"/>
                    </a:cxn>
                    <a:cxn ang="0">
                      <a:pos x="0" y="38"/>
                    </a:cxn>
                    <a:cxn ang="0">
                      <a:pos x="0" y="247"/>
                    </a:cxn>
                    <a:cxn ang="0">
                      <a:pos x="21" y="204"/>
                    </a:cxn>
                    <a:cxn ang="0">
                      <a:pos x="18" y="0"/>
                    </a:cxn>
                  </a:cxnLst>
                  <a:rect l="0" t="0" r="r" b="b"/>
                  <a:pathLst>
                    <a:path w="22" h="248">
                      <a:moveTo>
                        <a:pt x="18" y="0"/>
                      </a:moveTo>
                      <a:lnTo>
                        <a:pt x="0" y="38"/>
                      </a:lnTo>
                      <a:lnTo>
                        <a:pt x="0" y="247"/>
                      </a:lnTo>
                      <a:lnTo>
                        <a:pt x="21" y="204"/>
                      </a:lnTo>
                      <a:lnTo>
                        <a:pt x="18"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5" name="Group 26"/>
              <p:cNvGrpSpPr>
                <a:grpSpLocks noChangeAspect="1"/>
              </p:cNvGrpSpPr>
              <p:nvPr/>
            </p:nvGrpSpPr>
            <p:grpSpPr bwMode="auto">
              <a:xfrm>
                <a:off x="2687" y="3062"/>
                <a:ext cx="1553" cy="760"/>
                <a:chOff x="2687" y="3062"/>
                <a:chExt cx="1553" cy="760"/>
              </a:xfrm>
            </p:grpSpPr>
            <p:sp>
              <p:nvSpPr>
                <p:cNvPr id="627739" name="Freeform 27"/>
                <p:cNvSpPr>
                  <a:spLocks noChangeAspect="1"/>
                </p:cNvSpPr>
                <p:nvPr/>
              </p:nvSpPr>
              <p:spPr bwMode="auto">
                <a:xfrm>
                  <a:off x="3378" y="3071"/>
                  <a:ext cx="63" cy="224"/>
                </a:xfrm>
                <a:custGeom>
                  <a:avLst/>
                  <a:gdLst/>
                  <a:ahLst/>
                  <a:cxnLst>
                    <a:cxn ang="0">
                      <a:pos x="0" y="39"/>
                    </a:cxn>
                    <a:cxn ang="0">
                      <a:pos x="28" y="127"/>
                    </a:cxn>
                    <a:cxn ang="0">
                      <a:pos x="28" y="223"/>
                    </a:cxn>
                    <a:cxn ang="0">
                      <a:pos x="62" y="200"/>
                    </a:cxn>
                    <a:cxn ang="0">
                      <a:pos x="62" y="0"/>
                    </a:cxn>
                    <a:cxn ang="0">
                      <a:pos x="0" y="39"/>
                    </a:cxn>
                  </a:cxnLst>
                  <a:rect l="0" t="0" r="r" b="b"/>
                  <a:pathLst>
                    <a:path w="63" h="224">
                      <a:moveTo>
                        <a:pt x="0" y="39"/>
                      </a:moveTo>
                      <a:lnTo>
                        <a:pt x="28" y="127"/>
                      </a:lnTo>
                      <a:lnTo>
                        <a:pt x="28" y="223"/>
                      </a:lnTo>
                      <a:lnTo>
                        <a:pt x="62" y="200"/>
                      </a:lnTo>
                      <a:lnTo>
                        <a:pt x="62" y="0"/>
                      </a:lnTo>
                      <a:lnTo>
                        <a:pt x="0" y="39"/>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0" name="Freeform 28"/>
                <p:cNvSpPr>
                  <a:spLocks noChangeAspect="1"/>
                </p:cNvSpPr>
                <p:nvPr/>
              </p:nvSpPr>
              <p:spPr bwMode="auto">
                <a:xfrm>
                  <a:off x="3440" y="3062"/>
                  <a:ext cx="200" cy="210"/>
                </a:xfrm>
                <a:custGeom>
                  <a:avLst/>
                  <a:gdLst/>
                  <a:ahLst/>
                  <a:cxnLst>
                    <a:cxn ang="0">
                      <a:pos x="0" y="7"/>
                    </a:cxn>
                    <a:cxn ang="0">
                      <a:pos x="84" y="0"/>
                    </a:cxn>
                    <a:cxn ang="0">
                      <a:pos x="199" y="0"/>
                    </a:cxn>
                    <a:cxn ang="0">
                      <a:pos x="199" y="203"/>
                    </a:cxn>
                    <a:cxn ang="0">
                      <a:pos x="84" y="203"/>
                    </a:cxn>
                    <a:cxn ang="0">
                      <a:pos x="0" y="209"/>
                    </a:cxn>
                    <a:cxn ang="0">
                      <a:pos x="0" y="7"/>
                    </a:cxn>
                  </a:cxnLst>
                  <a:rect l="0" t="0" r="r" b="b"/>
                  <a:pathLst>
                    <a:path w="200" h="210">
                      <a:moveTo>
                        <a:pt x="0" y="7"/>
                      </a:moveTo>
                      <a:lnTo>
                        <a:pt x="84" y="0"/>
                      </a:lnTo>
                      <a:lnTo>
                        <a:pt x="199" y="0"/>
                      </a:lnTo>
                      <a:lnTo>
                        <a:pt x="199" y="203"/>
                      </a:lnTo>
                      <a:lnTo>
                        <a:pt x="84" y="203"/>
                      </a:lnTo>
                      <a:lnTo>
                        <a:pt x="0" y="209"/>
                      </a:lnTo>
                      <a:lnTo>
                        <a:pt x="0" y="7"/>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1" name="Freeform 29"/>
                <p:cNvSpPr>
                  <a:spLocks noChangeAspect="1"/>
                </p:cNvSpPr>
                <p:nvPr/>
              </p:nvSpPr>
              <p:spPr bwMode="auto">
                <a:xfrm>
                  <a:off x="3642" y="3065"/>
                  <a:ext cx="94" cy="284"/>
                </a:xfrm>
                <a:custGeom>
                  <a:avLst/>
                  <a:gdLst/>
                  <a:ahLst/>
                  <a:cxnLst>
                    <a:cxn ang="0">
                      <a:pos x="0" y="0"/>
                    </a:cxn>
                    <a:cxn ang="0">
                      <a:pos x="0" y="200"/>
                    </a:cxn>
                    <a:cxn ang="0">
                      <a:pos x="93" y="283"/>
                    </a:cxn>
                    <a:cxn ang="0">
                      <a:pos x="93" y="78"/>
                    </a:cxn>
                    <a:cxn ang="0">
                      <a:pos x="0" y="0"/>
                    </a:cxn>
                  </a:cxnLst>
                  <a:rect l="0" t="0" r="r" b="b"/>
                  <a:pathLst>
                    <a:path w="94" h="284">
                      <a:moveTo>
                        <a:pt x="0" y="0"/>
                      </a:moveTo>
                      <a:lnTo>
                        <a:pt x="0" y="200"/>
                      </a:lnTo>
                      <a:lnTo>
                        <a:pt x="93" y="283"/>
                      </a:lnTo>
                      <a:lnTo>
                        <a:pt x="93" y="7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2" name="Freeform 30"/>
                <p:cNvSpPr>
                  <a:spLocks noChangeAspect="1"/>
                </p:cNvSpPr>
                <p:nvPr/>
              </p:nvSpPr>
              <p:spPr bwMode="auto">
                <a:xfrm>
                  <a:off x="3735" y="3117"/>
                  <a:ext cx="115" cy="230"/>
                </a:xfrm>
                <a:custGeom>
                  <a:avLst/>
                  <a:gdLst/>
                  <a:ahLst/>
                  <a:cxnLst>
                    <a:cxn ang="0">
                      <a:pos x="0" y="28"/>
                    </a:cxn>
                    <a:cxn ang="0">
                      <a:pos x="114" y="0"/>
                    </a:cxn>
                    <a:cxn ang="0">
                      <a:pos x="114" y="202"/>
                    </a:cxn>
                    <a:cxn ang="0">
                      <a:pos x="0" y="229"/>
                    </a:cxn>
                    <a:cxn ang="0">
                      <a:pos x="0" y="28"/>
                    </a:cxn>
                  </a:cxnLst>
                  <a:rect l="0" t="0" r="r" b="b"/>
                  <a:pathLst>
                    <a:path w="115" h="230">
                      <a:moveTo>
                        <a:pt x="0" y="28"/>
                      </a:moveTo>
                      <a:lnTo>
                        <a:pt x="114" y="0"/>
                      </a:lnTo>
                      <a:lnTo>
                        <a:pt x="114" y="202"/>
                      </a:lnTo>
                      <a:lnTo>
                        <a:pt x="0" y="229"/>
                      </a:lnTo>
                      <a:lnTo>
                        <a:pt x="0" y="2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3" name="Freeform 31"/>
                <p:cNvSpPr>
                  <a:spLocks noChangeAspect="1"/>
                </p:cNvSpPr>
                <p:nvPr/>
              </p:nvSpPr>
              <p:spPr bwMode="auto">
                <a:xfrm>
                  <a:off x="3928" y="3314"/>
                  <a:ext cx="76" cy="319"/>
                </a:xfrm>
                <a:custGeom>
                  <a:avLst/>
                  <a:gdLst/>
                  <a:ahLst/>
                  <a:cxnLst>
                    <a:cxn ang="0">
                      <a:pos x="0" y="0"/>
                    </a:cxn>
                    <a:cxn ang="0">
                      <a:pos x="75" y="113"/>
                    </a:cxn>
                    <a:cxn ang="0">
                      <a:pos x="75" y="318"/>
                    </a:cxn>
                    <a:cxn ang="0">
                      <a:pos x="0" y="202"/>
                    </a:cxn>
                    <a:cxn ang="0">
                      <a:pos x="0" y="0"/>
                    </a:cxn>
                  </a:cxnLst>
                  <a:rect l="0" t="0" r="r" b="b"/>
                  <a:pathLst>
                    <a:path w="76" h="319">
                      <a:moveTo>
                        <a:pt x="0" y="0"/>
                      </a:moveTo>
                      <a:lnTo>
                        <a:pt x="75" y="113"/>
                      </a:lnTo>
                      <a:lnTo>
                        <a:pt x="75" y="318"/>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4" name="Freeform 32"/>
                <p:cNvSpPr>
                  <a:spLocks noChangeAspect="1"/>
                </p:cNvSpPr>
                <p:nvPr/>
              </p:nvSpPr>
              <p:spPr bwMode="auto">
                <a:xfrm>
                  <a:off x="3849" y="3117"/>
                  <a:ext cx="98" cy="289"/>
                </a:xfrm>
                <a:custGeom>
                  <a:avLst/>
                  <a:gdLst/>
                  <a:ahLst/>
                  <a:cxnLst>
                    <a:cxn ang="0">
                      <a:pos x="0" y="0"/>
                    </a:cxn>
                    <a:cxn ang="0">
                      <a:pos x="97" y="103"/>
                    </a:cxn>
                    <a:cxn ang="0">
                      <a:pos x="76" y="197"/>
                    </a:cxn>
                    <a:cxn ang="0">
                      <a:pos x="76" y="288"/>
                    </a:cxn>
                    <a:cxn ang="0">
                      <a:pos x="0" y="199"/>
                    </a:cxn>
                    <a:cxn ang="0">
                      <a:pos x="0" y="0"/>
                    </a:cxn>
                  </a:cxnLst>
                  <a:rect l="0" t="0" r="r" b="b"/>
                  <a:pathLst>
                    <a:path w="98" h="289">
                      <a:moveTo>
                        <a:pt x="0" y="0"/>
                      </a:moveTo>
                      <a:lnTo>
                        <a:pt x="97" y="103"/>
                      </a:lnTo>
                      <a:lnTo>
                        <a:pt x="76" y="197"/>
                      </a:lnTo>
                      <a:lnTo>
                        <a:pt x="76" y="288"/>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5" name="Freeform 33"/>
                <p:cNvSpPr>
                  <a:spLocks noChangeAspect="1"/>
                </p:cNvSpPr>
                <p:nvPr/>
              </p:nvSpPr>
              <p:spPr bwMode="auto">
                <a:xfrm>
                  <a:off x="2687" y="3145"/>
                  <a:ext cx="204" cy="359"/>
                </a:xfrm>
                <a:custGeom>
                  <a:avLst/>
                  <a:gdLst/>
                  <a:ahLst/>
                  <a:cxnLst>
                    <a:cxn ang="0">
                      <a:pos x="18" y="358"/>
                    </a:cxn>
                    <a:cxn ang="0">
                      <a:pos x="0" y="244"/>
                    </a:cxn>
                    <a:cxn ang="0">
                      <a:pos x="41" y="130"/>
                    </a:cxn>
                    <a:cxn ang="0">
                      <a:pos x="203" y="0"/>
                    </a:cxn>
                    <a:cxn ang="0">
                      <a:pos x="203" y="200"/>
                    </a:cxn>
                    <a:cxn ang="0">
                      <a:pos x="44" y="327"/>
                    </a:cxn>
                    <a:cxn ang="0">
                      <a:pos x="18" y="358"/>
                    </a:cxn>
                  </a:cxnLst>
                  <a:rect l="0" t="0" r="r" b="b"/>
                  <a:pathLst>
                    <a:path w="204" h="359">
                      <a:moveTo>
                        <a:pt x="18" y="358"/>
                      </a:moveTo>
                      <a:lnTo>
                        <a:pt x="0" y="244"/>
                      </a:lnTo>
                      <a:lnTo>
                        <a:pt x="41" y="130"/>
                      </a:lnTo>
                      <a:lnTo>
                        <a:pt x="203" y="0"/>
                      </a:lnTo>
                      <a:lnTo>
                        <a:pt x="203" y="200"/>
                      </a:lnTo>
                      <a:lnTo>
                        <a:pt x="44" y="327"/>
                      </a:lnTo>
                      <a:lnTo>
                        <a:pt x="18" y="35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6" name="Freeform 34"/>
                <p:cNvSpPr>
                  <a:spLocks noChangeAspect="1"/>
                </p:cNvSpPr>
                <p:nvPr/>
              </p:nvSpPr>
              <p:spPr bwMode="auto">
                <a:xfrm>
                  <a:off x="2890" y="3114"/>
                  <a:ext cx="115" cy="229"/>
                </a:xfrm>
                <a:custGeom>
                  <a:avLst/>
                  <a:gdLst/>
                  <a:ahLst/>
                  <a:cxnLst>
                    <a:cxn ang="0">
                      <a:pos x="0" y="31"/>
                    </a:cxn>
                    <a:cxn ang="0">
                      <a:pos x="0" y="228"/>
                    </a:cxn>
                    <a:cxn ang="0">
                      <a:pos x="114" y="199"/>
                    </a:cxn>
                    <a:cxn ang="0">
                      <a:pos x="114" y="0"/>
                    </a:cxn>
                    <a:cxn ang="0">
                      <a:pos x="0" y="31"/>
                    </a:cxn>
                  </a:cxnLst>
                  <a:rect l="0" t="0" r="r" b="b"/>
                  <a:pathLst>
                    <a:path w="115" h="229">
                      <a:moveTo>
                        <a:pt x="0" y="31"/>
                      </a:moveTo>
                      <a:lnTo>
                        <a:pt x="0" y="228"/>
                      </a:lnTo>
                      <a:lnTo>
                        <a:pt x="114" y="199"/>
                      </a:lnTo>
                      <a:lnTo>
                        <a:pt x="114" y="0"/>
                      </a:lnTo>
                      <a:lnTo>
                        <a:pt x="0" y="31"/>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7" name="Freeform 35"/>
                <p:cNvSpPr>
                  <a:spLocks noChangeAspect="1"/>
                </p:cNvSpPr>
                <p:nvPr/>
              </p:nvSpPr>
              <p:spPr bwMode="auto">
                <a:xfrm>
                  <a:off x="3004" y="3114"/>
                  <a:ext cx="229" cy="282"/>
                </a:xfrm>
                <a:custGeom>
                  <a:avLst/>
                  <a:gdLst/>
                  <a:ahLst/>
                  <a:cxnLst>
                    <a:cxn ang="0">
                      <a:pos x="0" y="0"/>
                    </a:cxn>
                    <a:cxn ang="0">
                      <a:pos x="228" y="81"/>
                    </a:cxn>
                    <a:cxn ang="0">
                      <a:pos x="228" y="281"/>
                    </a:cxn>
                    <a:cxn ang="0">
                      <a:pos x="0" y="199"/>
                    </a:cxn>
                    <a:cxn ang="0">
                      <a:pos x="0" y="0"/>
                    </a:cxn>
                  </a:cxnLst>
                  <a:rect l="0" t="0" r="r" b="b"/>
                  <a:pathLst>
                    <a:path w="229" h="282">
                      <a:moveTo>
                        <a:pt x="0" y="0"/>
                      </a:moveTo>
                      <a:lnTo>
                        <a:pt x="228" y="81"/>
                      </a:lnTo>
                      <a:lnTo>
                        <a:pt x="228" y="281"/>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8" name="Freeform 36"/>
                <p:cNvSpPr>
                  <a:spLocks noChangeAspect="1"/>
                </p:cNvSpPr>
                <p:nvPr/>
              </p:nvSpPr>
              <p:spPr bwMode="auto">
                <a:xfrm>
                  <a:off x="3232" y="3195"/>
                  <a:ext cx="179" cy="208"/>
                </a:xfrm>
                <a:custGeom>
                  <a:avLst/>
                  <a:gdLst/>
                  <a:ahLst/>
                  <a:cxnLst>
                    <a:cxn ang="0">
                      <a:pos x="0" y="0"/>
                    </a:cxn>
                    <a:cxn ang="0">
                      <a:pos x="0" y="199"/>
                    </a:cxn>
                    <a:cxn ang="0">
                      <a:pos x="178" y="207"/>
                    </a:cxn>
                    <a:cxn ang="0">
                      <a:pos x="178" y="5"/>
                    </a:cxn>
                    <a:cxn ang="0">
                      <a:pos x="0" y="0"/>
                    </a:cxn>
                  </a:cxnLst>
                  <a:rect l="0" t="0" r="r" b="b"/>
                  <a:pathLst>
                    <a:path w="179" h="208">
                      <a:moveTo>
                        <a:pt x="0" y="0"/>
                      </a:moveTo>
                      <a:lnTo>
                        <a:pt x="0" y="199"/>
                      </a:lnTo>
                      <a:lnTo>
                        <a:pt x="178" y="207"/>
                      </a:lnTo>
                      <a:lnTo>
                        <a:pt x="178" y="5"/>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9" name="Freeform 37"/>
                <p:cNvSpPr>
                  <a:spLocks noChangeAspect="1"/>
                </p:cNvSpPr>
                <p:nvPr/>
              </p:nvSpPr>
              <p:spPr bwMode="auto">
                <a:xfrm>
                  <a:off x="4139" y="3520"/>
                  <a:ext cx="101" cy="294"/>
                </a:xfrm>
                <a:custGeom>
                  <a:avLst/>
                  <a:gdLst/>
                  <a:ahLst/>
                  <a:cxnLst>
                    <a:cxn ang="0">
                      <a:pos x="0" y="95"/>
                    </a:cxn>
                    <a:cxn ang="0">
                      <a:pos x="100" y="0"/>
                    </a:cxn>
                    <a:cxn ang="0">
                      <a:pos x="100" y="196"/>
                    </a:cxn>
                    <a:cxn ang="0">
                      <a:pos x="0" y="293"/>
                    </a:cxn>
                    <a:cxn ang="0">
                      <a:pos x="0" y="95"/>
                    </a:cxn>
                  </a:cxnLst>
                  <a:rect l="0" t="0" r="r" b="b"/>
                  <a:pathLst>
                    <a:path w="101" h="294">
                      <a:moveTo>
                        <a:pt x="0" y="95"/>
                      </a:moveTo>
                      <a:lnTo>
                        <a:pt x="100" y="0"/>
                      </a:lnTo>
                      <a:lnTo>
                        <a:pt x="100" y="196"/>
                      </a:lnTo>
                      <a:lnTo>
                        <a:pt x="0" y="293"/>
                      </a:lnTo>
                      <a:lnTo>
                        <a:pt x="0" y="95"/>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0" name="Freeform 38"/>
                <p:cNvSpPr>
                  <a:spLocks noChangeAspect="1"/>
                </p:cNvSpPr>
                <p:nvPr/>
              </p:nvSpPr>
              <p:spPr bwMode="auto">
                <a:xfrm>
                  <a:off x="4001" y="3429"/>
                  <a:ext cx="33" cy="204"/>
                </a:xfrm>
                <a:custGeom>
                  <a:avLst/>
                  <a:gdLst/>
                  <a:ahLst/>
                  <a:cxnLst>
                    <a:cxn ang="0">
                      <a:pos x="0" y="0"/>
                    </a:cxn>
                    <a:cxn ang="0">
                      <a:pos x="0" y="203"/>
                    </a:cxn>
                    <a:cxn ang="0">
                      <a:pos x="32" y="203"/>
                    </a:cxn>
                    <a:cxn ang="0">
                      <a:pos x="32" y="2"/>
                    </a:cxn>
                    <a:cxn ang="0">
                      <a:pos x="0" y="0"/>
                    </a:cxn>
                  </a:cxnLst>
                  <a:rect l="0" t="0" r="r" b="b"/>
                  <a:pathLst>
                    <a:path w="33" h="204">
                      <a:moveTo>
                        <a:pt x="0" y="0"/>
                      </a:moveTo>
                      <a:lnTo>
                        <a:pt x="0" y="203"/>
                      </a:lnTo>
                      <a:lnTo>
                        <a:pt x="32" y="203"/>
                      </a:lnTo>
                      <a:lnTo>
                        <a:pt x="32" y="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1" name="Freeform 39"/>
                <p:cNvSpPr>
                  <a:spLocks noChangeAspect="1"/>
                </p:cNvSpPr>
                <p:nvPr/>
              </p:nvSpPr>
              <p:spPr bwMode="auto">
                <a:xfrm>
                  <a:off x="4059" y="3615"/>
                  <a:ext cx="81" cy="206"/>
                </a:xfrm>
                <a:custGeom>
                  <a:avLst/>
                  <a:gdLst/>
                  <a:ahLst/>
                  <a:cxnLst>
                    <a:cxn ang="0">
                      <a:pos x="0" y="5"/>
                    </a:cxn>
                    <a:cxn ang="0">
                      <a:pos x="80" y="0"/>
                    </a:cxn>
                    <a:cxn ang="0">
                      <a:pos x="80" y="197"/>
                    </a:cxn>
                    <a:cxn ang="0">
                      <a:pos x="0" y="205"/>
                    </a:cxn>
                    <a:cxn ang="0">
                      <a:pos x="0" y="5"/>
                    </a:cxn>
                  </a:cxnLst>
                  <a:rect l="0" t="0" r="r" b="b"/>
                  <a:pathLst>
                    <a:path w="81" h="206">
                      <a:moveTo>
                        <a:pt x="0" y="5"/>
                      </a:moveTo>
                      <a:lnTo>
                        <a:pt x="80" y="0"/>
                      </a:lnTo>
                      <a:lnTo>
                        <a:pt x="80" y="197"/>
                      </a:lnTo>
                      <a:lnTo>
                        <a:pt x="0" y="205"/>
                      </a:lnTo>
                      <a:lnTo>
                        <a:pt x="0" y="5"/>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2" name="Freeform 40"/>
                <p:cNvSpPr>
                  <a:spLocks noChangeAspect="1"/>
                </p:cNvSpPr>
                <p:nvPr/>
              </p:nvSpPr>
              <p:spPr bwMode="auto">
                <a:xfrm>
                  <a:off x="4032" y="3430"/>
                  <a:ext cx="28" cy="392"/>
                </a:xfrm>
                <a:custGeom>
                  <a:avLst/>
                  <a:gdLst/>
                  <a:ahLst/>
                  <a:cxnLst>
                    <a:cxn ang="0">
                      <a:pos x="0" y="0"/>
                    </a:cxn>
                    <a:cxn ang="0">
                      <a:pos x="27" y="195"/>
                    </a:cxn>
                    <a:cxn ang="0">
                      <a:pos x="27" y="391"/>
                    </a:cxn>
                    <a:cxn ang="0">
                      <a:pos x="0" y="202"/>
                    </a:cxn>
                    <a:cxn ang="0">
                      <a:pos x="0" y="0"/>
                    </a:cxn>
                  </a:cxnLst>
                  <a:rect l="0" t="0" r="r" b="b"/>
                  <a:pathLst>
                    <a:path w="28" h="392">
                      <a:moveTo>
                        <a:pt x="0" y="0"/>
                      </a:moveTo>
                      <a:lnTo>
                        <a:pt x="27" y="195"/>
                      </a:lnTo>
                      <a:lnTo>
                        <a:pt x="27" y="391"/>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6" name="Group 41"/>
              <p:cNvGrpSpPr>
                <a:grpSpLocks noChangeAspect="1"/>
              </p:cNvGrpSpPr>
              <p:nvPr/>
            </p:nvGrpSpPr>
            <p:grpSpPr bwMode="auto">
              <a:xfrm>
                <a:off x="4075" y="2493"/>
                <a:ext cx="521" cy="661"/>
                <a:chOff x="4075" y="2493"/>
                <a:chExt cx="521" cy="661"/>
              </a:xfrm>
            </p:grpSpPr>
            <p:sp>
              <p:nvSpPr>
                <p:cNvPr id="627754" name="Freeform 42"/>
                <p:cNvSpPr>
                  <a:spLocks noChangeAspect="1"/>
                </p:cNvSpPr>
                <p:nvPr/>
              </p:nvSpPr>
              <p:spPr bwMode="auto">
                <a:xfrm>
                  <a:off x="4139" y="2819"/>
                  <a:ext cx="85" cy="231"/>
                </a:xfrm>
                <a:custGeom>
                  <a:avLst/>
                  <a:gdLst/>
                  <a:ahLst/>
                  <a:cxnLst>
                    <a:cxn ang="0">
                      <a:pos x="0" y="28"/>
                    </a:cxn>
                    <a:cxn ang="0">
                      <a:pos x="84" y="0"/>
                    </a:cxn>
                    <a:cxn ang="0">
                      <a:pos x="84" y="201"/>
                    </a:cxn>
                    <a:cxn ang="0">
                      <a:pos x="0" y="230"/>
                    </a:cxn>
                    <a:cxn ang="0">
                      <a:pos x="0" y="28"/>
                    </a:cxn>
                  </a:cxnLst>
                  <a:rect l="0" t="0" r="r" b="b"/>
                  <a:pathLst>
                    <a:path w="85" h="231">
                      <a:moveTo>
                        <a:pt x="0" y="28"/>
                      </a:moveTo>
                      <a:lnTo>
                        <a:pt x="84" y="0"/>
                      </a:lnTo>
                      <a:lnTo>
                        <a:pt x="84" y="201"/>
                      </a:lnTo>
                      <a:lnTo>
                        <a:pt x="0" y="230"/>
                      </a:lnTo>
                      <a:lnTo>
                        <a:pt x="0" y="2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5" name="Freeform 43"/>
                <p:cNvSpPr>
                  <a:spLocks noChangeAspect="1"/>
                </p:cNvSpPr>
                <p:nvPr/>
              </p:nvSpPr>
              <p:spPr bwMode="auto">
                <a:xfrm>
                  <a:off x="4223" y="2701"/>
                  <a:ext cx="112" cy="322"/>
                </a:xfrm>
                <a:custGeom>
                  <a:avLst/>
                  <a:gdLst/>
                  <a:ahLst/>
                  <a:cxnLst>
                    <a:cxn ang="0">
                      <a:pos x="0" y="116"/>
                    </a:cxn>
                    <a:cxn ang="0">
                      <a:pos x="111" y="0"/>
                    </a:cxn>
                    <a:cxn ang="0">
                      <a:pos x="111" y="203"/>
                    </a:cxn>
                    <a:cxn ang="0">
                      <a:pos x="0" y="321"/>
                    </a:cxn>
                    <a:cxn ang="0">
                      <a:pos x="0" y="116"/>
                    </a:cxn>
                  </a:cxnLst>
                  <a:rect l="0" t="0" r="r" b="b"/>
                  <a:pathLst>
                    <a:path w="112" h="322">
                      <a:moveTo>
                        <a:pt x="0" y="116"/>
                      </a:moveTo>
                      <a:lnTo>
                        <a:pt x="111" y="0"/>
                      </a:lnTo>
                      <a:lnTo>
                        <a:pt x="111" y="203"/>
                      </a:lnTo>
                      <a:lnTo>
                        <a:pt x="0" y="321"/>
                      </a:lnTo>
                      <a:lnTo>
                        <a:pt x="0" y="11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6" name="Freeform 44"/>
                <p:cNvSpPr>
                  <a:spLocks noChangeAspect="1"/>
                </p:cNvSpPr>
                <p:nvPr/>
              </p:nvSpPr>
              <p:spPr bwMode="auto">
                <a:xfrm>
                  <a:off x="4334" y="2625"/>
                  <a:ext cx="52" cy="282"/>
                </a:xfrm>
                <a:custGeom>
                  <a:avLst/>
                  <a:gdLst/>
                  <a:ahLst/>
                  <a:cxnLst>
                    <a:cxn ang="0">
                      <a:pos x="0" y="82"/>
                    </a:cxn>
                    <a:cxn ang="0">
                      <a:pos x="0" y="281"/>
                    </a:cxn>
                    <a:cxn ang="0">
                      <a:pos x="51" y="199"/>
                    </a:cxn>
                    <a:cxn ang="0">
                      <a:pos x="51" y="0"/>
                    </a:cxn>
                    <a:cxn ang="0">
                      <a:pos x="0" y="82"/>
                    </a:cxn>
                  </a:cxnLst>
                  <a:rect l="0" t="0" r="r" b="b"/>
                  <a:pathLst>
                    <a:path w="52" h="282">
                      <a:moveTo>
                        <a:pt x="0" y="82"/>
                      </a:moveTo>
                      <a:lnTo>
                        <a:pt x="0" y="281"/>
                      </a:lnTo>
                      <a:lnTo>
                        <a:pt x="51" y="199"/>
                      </a:lnTo>
                      <a:lnTo>
                        <a:pt x="51" y="0"/>
                      </a:lnTo>
                      <a:lnTo>
                        <a:pt x="0" y="8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7" name="Freeform 45"/>
                <p:cNvSpPr>
                  <a:spLocks noChangeAspect="1"/>
                </p:cNvSpPr>
                <p:nvPr/>
              </p:nvSpPr>
              <p:spPr bwMode="auto">
                <a:xfrm>
                  <a:off x="4075" y="2850"/>
                  <a:ext cx="65" cy="304"/>
                </a:xfrm>
                <a:custGeom>
                  <a:avLst/>
                  <a:gdLst/>
                  <a:ahLst/>
                  <a:cxnLst>
                    <a:cxn ang="0">
                      <a:pos x="64" y="0"/>
                    </a:cxn>
                    <a:cxn ang="0">
                      <a:pos x="64" y="207"/>
                    </a:cxn>
                    <a:cxn ang="0">
                      <a:pos x="53" y="263"/>
                    </a:cxn>
                    <a:cxn ang="0">
                      <a:pos x="37" y="303"/>
                    </a:cxn>
                    <a:cxn ang="0">
                      <a:pos x="13" y="266"/>
                    </a:cxn>
                    <a:cxn ang="0">
                      <a:pos x="0" y="194"/>
                    </a:cxn>
                    <a:cxn ang="0">
                      <a:pos x="50" y="65"/>
                    </a:cxn>
                    <a:cxn ang="0">
                      <a:pos x="64" y="0"/>
                    </a:cxn>
                  </a:cxnLst>
                  <a:rect l="0" t="0" r="r" b="b"/>
                  <a:pathLst>
                    <a:path w="65" h="304">
                      <a:moveTo>
                        <a:pt x="64" y="0"/>
                      </a:moveTo>
                      <a:lnTo>
                        <a:pt x="64" y="207"/>
                      </a:lnTo>
                      <a:lnTo>
                        <a:pt x="53" y="263"/>
                      </a:lnTo>
                      <a:lnTo>
                        <a:pt x="37" y="303"/>
                      </a:lnTo>
                      <a:lnTo>
                        <a:pt x="13" y="266"/>
                      </a:lnTo>
                      <a:lnTo>
                        <a:pt x="0" y="194"/>
                      </a:lnTo>
                      <a:lnTo>
                        <a:pt x="50" y="65"/>
                      </a:lnTo>
                      <a:lnTo>
                        <a:pt x="64"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8" name="Freeform 46"/>
                <p:cNvSpPr>
                  <a:spLocks noChangeAspect="1"/>
                </p:cNvSpPr>
                <p:nvPr/>
              </p:nvSpPr>
              <p:spPr bwMode="auto">
                <a:xfrm>
                  <a:off x="4385" y="2585"/>
                  <a:ext cx="124" cy="242"/>
                </a:xfrm>
                <a:custGeom>
                  <a:avLst/>
                  <a:gdLst/>
                  <a:ahLst/>
                  <a:cxnLst>
                    <a:cxn ang="0">
                      <a:pos x="0" y="36"/>
                    </a:cxn>
                    <a:cxn ang="0">
                      <a:pos x="123" y="0"/>
                    </a:cxn>
                    <a:cxn ang="0">
                      <a:pos x="123" y="201"/>
                    </a:cxn>
                    <a:cxn ang="0">
                      <a:pos x="0" y="241"/>
                    </a:cxn>
                    <a:cxn ang="0">
                      <a:pos x="0" y="36"/>
                    </a:cxn>
                  </a:cxnLst>
                  <a:rect l="0" t="0" r="r" b="b"/>
                  <a:pathLst>
                    <a:path w="124" h="242">
                      <a:moveTo>
                        <a:pt x="0" y="36"/>
                      </a:moveTo>
                      <a:lnTo>
                        <a:pt x="123" y="0"/>
                      </a:lnTo>
                      <a:lnTo>
                        <a:pt x="123" y="201"/>
                      </a:lnTo>
                      <a:lnTo>
                        <a:pt x="0" y="241"/>
                      </a:lnTo>
                      <a:lnTo>
                        <a:pt x="0" y="3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9" name="Freeform 47"/>
                <p:cNvSpPr>
                  <a:spLocks noChangeAspect="1"/>
                </p:cNvSpPr>
                <p:nvPr/>
              </p:nvSpPr>
              <p:spPr bwMode="auto">
                <a:xfrm>
                  <a:off x="4508" y="2493"/>
                  <a:ext cx="88" cy="296"/>
                </a:xfrm>
                <a:custGeom>
                  <a:avLst/>
                  <a:gdLst/>
                  <a:ahLst/>
                  <a:cxnLst>
                    <a:cxn ang="0">
                      <a:pos x="0" y="91"/>
                    </a:cxn>
                    <a:cxn ang="0">
                      <a:pos x="0" y="295"/>
                    </a:cxn>
                    <a:cxn ang="0">
                      <a:pos x="87" y="201"/>
                    </a:cxn>
                    <a:cxn ang="0">
                      <a:pos x="87" y="0"/>
                    </a:cxn>
                    <a:cxn ang="0">
                      <a:pos x="0" y="91"/>
                    </a:cxn>
                  </a:cxnLst>
                  <a:rect l="0" t="0" r="r" b="b"/>
                  <a:pathLst>
                    <a:path w="88" h="296">
                      <a:moveTo>
                        <a:pt x="0" y="91"/>
                      </a:moveTo>
                      <a:lnTo>
                        <a:pt x="0" y="295"/>
                      </a:lnTo>
                      <a:lnTo>
                        <a:pt x="87" y="201"/>
                      </a:lnTo>
                      <a:lnTo>
                        <a:pt x="87" y="0"/>
                      </a:lnTo>
                      <a:lnTo>
                        <a:pt x="0" y="91"/>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7" name="Group 48"/>
              <p:cNvGrpSpPr>
                <a:grpSpLocks noChangeAspect="1"/>
              </p:cNvGrpSpPr>
              <p:nvPr/>
            </p:nvGrpSpPr>
            <p:grpSpPr bwMode="auto">
              <a:xfrm>
                <a:off x="4528" y="1798"/>
                <a:ext cx="568" cy="680"/>
                <a:chOff x="4528" y="1798"/>
                <a:chExt cx="568" cy="680"/>
              </a:xfrm>
            </p:grpSpPr>
            <p:sp>
              <p:nvSpPr>
                <p:cNvPr id="627761" name="Freeform 49"/>
                <p:cNvSpPr>
                  <a:spLocks noChangeAspect="1"/>
                </p:cNvSpPr>
                <p:nvPr/>
              </p:nvSpPr>
              <p:spPr bwMode="auto">
                <a:xfrm>
                  <a:off x="4653" y="2036"/>
                  <a:ext cx="65" cy="290"/>
                </a:xfrm>
                <a:custGeom>
                  <a:avLst/>
                  <a:gdLst/>
                  <a:ahLst/>
                  <a:cxnLst>
                    <a:cxn ang="0">
                      <a:pos x="0" y="82"/>
                    </a:cxn>
                    <a:cxn ang="0">
                      <a:pos x="64" y="0"/>
                    </a:cxn>
                    <a:cxn ang="0">
                      <a:pos x="64" y="203"/>
                    </a:cxn>
                    <a:cxn ang="0">
                      <a:pos x="0" y="289"/>
                    </a:cxn>
                    <a:cxn ang="0">
                      <a:pos x="0" y="82"/>
                    </a:cxn>
                  </a:cxnLst>
                  <a:rect l="0" t="0" r="r" b="b"/>
                  <a:pathLst>
                    <a:path w="65" h="290">
                      <a:moveTo>
                        <a:pt x="0" y="82"/>
                      </a:moveTo>
                      <a:lnTo>
                        <a:pt x="64" y="0"/>
                      </a:lnTo>
                      <a:lnTo>
                        <a:pt x="64" y="203"/>
                      </a:lnTo>
                      <a:lnTo>
                        <a:pt x="0" y="289"/>
                      </a:lnTo>
                      <a:lnTo>
                        <a:pt x="0" y="8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2" name="Freeform 50"/>
                <p:cNvSpPr>
                  <a:spLocks noChangeAspect="1"/>
                </p:cNvSpPr>
                <p:nvPr/>
              </p:nvSpPr>
              <p:spPr bwMode="auto">
                <a:xfrm>
                  <a:off x="4599" y="2049"/>
                  <a:ext cx="55" cy="280"/>
                </a:xfrm>
                <a:custGeom>
                  <a:avLst/>
                  <a:gdLst/>
                  <a:ahLst/>
                  <a:cxnLst>
                    <a:cxn ang="0">
                      <a:pos x="0" y="0"/>
                    </a:cxn>
                    <a:cxn ang="0">
                      <a:pos x="54" y="72"/>
                    </a:cxn>
                    <a:cxn ang="0">
                      <a:pos x="54" y="279"/>
                    </a:cxn>
                    <a:cxn ang="0">
                      <a:pos x="0" y="205"/>
                    </a:cxn>
                    <a:cxn ang="0">
                      <a:pos x="0" y="0"/>
                    </a:cxn>
                  </a:cxnLst>
                  <a:rect l="0" t="0" r="r" b="b"/>
                  <a:pathLst>
                    <a:path w="55" h="280">
                      <a:moveTo>
                        <a:pt x="0" y="0"/>
                      </a:moveTo>
                      <a:lnTo>
                        <a:pt x="54" y="72"/>
                      </a:lnTo>
                      <a:lnTo>
                        <a:pt x="54" y="279"/>
                      </a:lnTo>
                      <a:lnTo>
                        <a:pt x="0" y="205"/>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3" name="Freeform 51"/>
                <p:cNvSpPr>
                  <a:spLocks noChangeAspect="1"/>
                </p:cNvSpPr>
                <p:nvPr/>
              </p:nvSpPr>
              <p:spPr bwMode="auto">
                <a:xfrm>
                  <a:off x="4570" y="2151"/>
                  <a:ext cx="71" cy="327"/>
                </a:xfrm>
                <a:custGeom>
                  <a:avLst/>
                  <a:gdLst/>
                  <a:ahLst/>
                  <a:cxnLst>
                    <a:cxn ang="0">
                      <a:pos x="70" y="0"/>
                    </a:cxn>
                    <a:cxn ang="0">
                      <a:pos x="0" y="126"/>
                    </a:cxn>
                    <a:cxn ang="0">
                      <a:pos x="0" y="326"/>
                    </a:cxn>
                    <a:cxn ang="0">
                      <a:pos x="70" y="205"/>
                    </a:cxn>
                    <a:cxn ang="0">
                      <a:pos x="70" y="0"/>
                    </a:cxn>
                  </a:cxnLst>
                  <a:rect l="0" t="0" r="r" b="b"/>
                  <a:pathLst>
                    <a:path w="71" h="327">
                      <a:moveTo>
                        <a:pt x="70" y="0"/>
                      </a:moveTo>
                      <a:lnTo>
                        <a:pt x="0" y="126"/>
                      </a:lnTo>
                      <a:lnTo>
                        <a:pt x="0" y="326"/>
                      </a:lnTo>
                      <a:lnTo>
                        <a:pt x="70" y="205"/>
                      </a:lnTo>
                      <a:lnTo>
                        <a:pt x="7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4" name="Freeform 52"/>
                <p:cNvSpPr>
                  <a:spLocks noChangeAspect="1"/>
                </p:cNvSpPr>
                <p:nvPr/>
              </p:nvSpPr>
              <p:spPr bwMode="auto">
                <a:xfrm>
                  <a:off x="4528" y="2280"/>
                  <a:ext cx="43" cy="150"/>
                </a:xfrm>
                <a:custGeom>
                  <a:avLst/>
                  <a:gdLst/>
                  <a:ahLst/>
                  <a:cxnLst>
                    <a:cxn ang="0">
                      <a:pos x="42" y="0"/>
                    </a:cxn>
                    <a:cxn ang="0">
                      <a:pos x="0" y="44"/>
                    </a:cxn>
                    <a:cxn ang="0">
                      <a:pos x="42" y="149"/>
                    </a:cxn>
                    <a:cxn ang="0">
                      <a:pos x="42" y="0"/>
                    </a:cxn>
                  </a:cxnLst>
                  <a:rect l="0" t="0" r="r" b="b"/>
                  <a:pathLst>
                    <a:path w="43" h="150">
                      <a:moveTo>
                        <a:pt x="42" y="0"/>
                      </a:moveTo>
                      <a:lnTo>
                        <a:pt x="0" y="44"/>
                      </a:lnTo>
                      <a:lnTo>
                        <a:pt x="42" y="149"/>
                      </a:lnTo>
                      <a:lnTo>
                        <a:pt x="42"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5" name="Freeform 53"/>
                <p:cNvSpPr>
                  <a:spLocks noChangeAspect="1"/>
                </p:cNvSpPr>
                <p:nvPr/>
              </p:nvSpPr>
              <p:spPr bwMode="auto">
                <a:xfrm>
                  <a:off x="5026" y="1806"/>
                  <a:ext cx="70" cy="227"/>
                </a:xfrm>
                <a:custGeom>
                  <a:avLst/>
                  <a:gdLst/>
                  <a:ahLst/>
                  <a:cxnLst>
                    <a:cxn ang="0">
                      <a:pos x="0" y="26"/>
                    </a:cxn>
                    <a:cxn ang="0">
                      <a:pos x="69" y="0"/>
                    </a:cxn>
                    <a:cxn ang="0">
                      <a:pos x="69" y="201"/>
                    </a:cxn>
                    <a:cxn ang="0">
                      <a:pos x="0" y="226"/>
                    </a:cxn>
                    <a:cxn ang="0">
                      <a:pos x="0" y="26"/>
                    </a:cxn>
                  </a:cxnLst>
                  <a:rect l="0" t="0" r="r" b="b"/>
                  <a:pathLst>
                    <a:path w="70" h="227">
                      <a:moveTo>
                        <a:pt x="0" y="26"/>
                      </a:moveTo>
                      <a:lnTo>
                        <a:pt x="69" y="0"/>
                      </a:lnTo>
                      <a:lnTo>
                        <a:pt x="69" y="201"/>
                      </a:lnTo>
                      <a:lnTo>
                        <a:pt x="0" y="226"/>
                      </a:lnTo>
                      <a:lnTo>
                        <a:pt x="0" y="2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6" name="Freeform 54"/>
                <p:cNvSpPr>
                  <a:spLocks noChangeAspect="1"/>
                </p:cNvSpPr>
                <p:nvPr/>
              </p:nvSpPr>
              <p:spPr bwMode="auto">
                <a:xfrm>
                  <a:off x="4985" y="1798"/>
                  <a:ext cx="42" cy="232"/>
                </a:xfrm>
                <a:custGeom>
                  <a:avLst/>
                  <a:gdLst/>
                  <a:ahLst/>
                  <a:cxnLst>
                    <a:cxn ang="0">
                      <a:pos x="0" y="0"/>
                    </a:cxn>
                    <a:cxn ang="0">
                      <a:pos x="41" y="36"/>
                    </a:cxn>
                    <a:cxn ang="0">
                      <a:pos x="41" y="231"/>
                    </a:cxn>
                    <a:cxn ang="0">
                      <a:pos x="0" y="198"/>
                    </a:cxn>
                    <a:cxn ang="0">
                      <a:pos x="0" y="0"/>
                    </a:cxn>
                  </a:cxnLst>
                  <a:rect l="0" t="0" r="r" b="b"/>
                  <a:pathLst>
                    <a:path w="42" h="232">
                      <a:moveTo>
                        <a:pt x="0" y="0"/>
                      </a:moveTo>
                      <a:lnTo>
                        <a:pt x="41" y="36"/>
                      </a:lnTo>
                      <a:lnTo>
                        <a:pt x="41" y="231"/>
                      </a:lnTo>
                      <a:lnTo>
                        <a:pt x="0" y="19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7" name="Freeform 55"/>
                <p:cNvSpPr>
                  <a:spLocks noChangeAspect="1"/>
                </p:cNvSpPr>
                <p:nvPr/>
              </p:nvSpPr>
              <p:spPr bwMode="auto">
                <a:xfrm>
                  <a:off x="4960" y="1805"/>
                  <a:ext cx="26" cy="244"/>
                </a:xfrm>
                <a:custGeom>
                  <a:avLst/>
                  <a:gdLst/>
                  <a:ahLst/>
                  <a:cxnLst>
                    <a:cxn ang="0">
                      <a:pos x="25" y="0"/>
                    </a:cxn>
                    <a:cxn ang="0">
                      <a:pos x="25" y="189"/>
                    </a:cxn>
                    <a:cxn ang="0">
                      <a:pos x="0" y="243"/>
                    </a:cxn>
                    <a:cxn ang="0">
                      <a:pos x="0" y="39"/>
                    </a:cxn>
                    <a:cxn ang="0">
                      <a:pos x="25" y="0"/>
                    </a:cxn>
                  </a:cxnLst>
                  <a:rect l="0" t="0" r="r" b="b"/>
                  <a:pathLst>
                    <a:path w="26" h="244">
                      <a:moveTo>
                        <a:pt x="25" y="0"/>
                      </a:moveTo>
                      <a:lnTo>
                        <a:pt x="25" y="189"/>
                      </a:lnTo>
                      <a:lnTo>
                        <a:pt x="0" y="243"/>
                      </a:lnTo>
                      <a:lnTo>
                        <a:pt x="0" y="39"/>
                      </a:lnTo>
                      <a:lnTo>
                        <a:pt x="2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8" name="Freeform 56"/>
                <p:cNvSpPr>
                  <a:spLocks noChangeAspect="1"/>
                </p:cNvSpPr>
                <p:nvPr/>
              </p:nvSpPr>
              <p:spPr bwMode="auto">
                <a:xfrm>
                  <a:off x="4773" y="1846"/>
                  <a:ext cx="188" cy="227"/>
                </a:xfrm>
                <a:custGeom>
                  <a:avLst/>
                  <a:gdLst/>
                  <a:ahLst/>
                  <a:cxnLst>
                    <a:cxn ang="0">
                      <a:pos x="187" y="0"/>
                    </a:cxn>
                    <a:cxn ang="0">
                      <a:pos x="147" y="5"/>
                    </a:cxn>
                    <a:cxn ang="0">
                      <a:pos x="0" y="26"/>
                    </a:cxn>
                    <a:cxn ang="0">
                      <a:pos x="0" y="226"/>
                    </a:cxn>
                    <a:cxn ang="0">
                      <a:pos x="150" y="207"/>
                    </a:cxn>
                    <a:cxn ang="0">
                      <a:pos x="187" y="202"/>
                    </a:cxn>
                    <a:cxn ang="0">
                      <a:pos x="187" y="0"/>
                    </a:cxn>
                  </a:cxnLst>
                  <a:rect l="0" t="0" r="r" b="b"/>
                  <a:pathLst>
                    <a:path w="188" h="227">
                      <a:moveTo>
                        <a:pt x="187" y="0"/>
                      </a:moveTo>
                      <a:lnTo>
                        <a:pt x="147" y="5"/>
                      </a:lnTo>
                      <a:lnTo>
                        <a:pt x="0" y="26"/>
                      </a:lnTo>
                      <a:lnTo>
                        <a:pt x="0" y="226"/>
                      </a:lnTo>
                      <a:lnTo>
                        <a:pt x="150" y="207"/>
                      </a:lnTo>
                      <a:lnTo>
                        <a:pt x="187" y="202"/>
                      </a:lnTo>
                      <a:lnTo>
                        <a:pt x="187"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9" name="Freeform 57"/>
                <p:cNvSpPr>
                  <a:spLocks noChangeAspect="1"/>
                </p:cNvSpPr>
                <p:nvPr/>
              </p:nvSpPr>
              <p:spPr bwMode="auto">
                <a:xfrm>
                  <a:off x="4708" y="1878"/>
                  <a:ext cx="66" cy="262"/>
                </a:xfrm>
                <a:custGeom>
                  <a:avLst/>
                  <a:gdLst/>
                  <a:ahLst/>
                  <a:cxnLst>
                    <a:cxn ang="0">
                      <a:pos x="65" y="0"/>
                    </a:cxn>
                    <a:cxn ang="0">
                      <a:pos x="65" y="196"/>
                    </a:cxn>
                    <a:cxn ang="0">
                      <a:pos x="23" y="222"/>
                    </a:cxn>
                    <a:cxn ang="0">
                      <a:pos x="7" y="261"/>
                    </a:cxn>
                    <a:cxn ang="0">
                      <a:pos x="7" y="160"/>
                    </a:cxn>
                    <a:cxn ang="0">
                      <a:pos x="18" y="82"/>
                    </a:cxn>
                    <a:cxn ang="0">
                      <a:pos x="0" y="76"/>
                    </a:cxn>
                    <a:cxn ang="0">
                      <a:pos x="20" y="28"/>
                    </a:cxn>
                    <a:cxn ang="0">
                      <a:pos x="65" y="0"/>
                    </a:cxn>
                  </a:cxnLst>
                  <a:rect l="0" t="0" r="r" b="b"/>
                  <a:pathLst>
                    <a:path w="66" h="262">
                      <a:moveTo>
                        <a:pt x="65" y="0"/>
                      </a:moveTo>
                      <a:lnTo>
                        <a:pt x="65" y="196"/>
                      </a:lnTo>
                      <a:lnTo>
                        <a:pt x="23" y="222"/>
                      </a:lnTo>
                      <a:lnTo>
                        <a:pt x="7" y="261"/>
                      </a:lnTo>
                      <a:lnTo>
                        <a:pt x="7" y="160"/>
                      </a:lnTo>
                      <a:lnTo>
                        <a:pt x="18" y="82"/>
                      </a:lnTo>
                      <a:lnTo>
                        <a:pt x="0" y="76"/>
                      </a:lnTo>
                      <a:lnTo>
                        <a:pt x="20" y="28"/>
                      </a:lnTo>
                      <a:lnTo>
                        <a:pt x="65"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8" name="Group 58"/>
              <p:cNvGrpSpPr>
                <a:grpSpLocks noChangeAspect="1"/>
              </p:cNvGrpSpPr>
              <p:nvPr/>
            </p:nvGrpSpPr>
            <p:grpSpPr bwMode="auto">
              <a:xfrm>
                <a:off x="336" y="1079"/>
                <a:ext cx="2372" cy="2623"/>
                <a:chOff x="336" y="1079"/>
                <a:chExt cx="2372" cy="2623"/>
              </a:xfrm>
            </p:grpSpPr>
            <p:sp>
              <p:nvSpPr>
                <p:cNvPr id="627771" name="Freeform 59"/>
                <p:cNvSpPr>
                  <a:spLocks noChangeAspect="1"/>
                </p:cNvSpPr>
                <p:nvPr/>
              </p:nvSpPr>
              <p:spPr bwMode="auto">
                <a:xfrm>
                  <a:off x="394" y="2109"/>
                  <a:ext cx="302" cy="712"/>
                </a:xfrm>
                <a:custGeom>
                  <a:avLst/>
                  <a:gdLst/>
                  <a:ahLst/>
                  <a:cxnLst>
                    <a:cxn ang="0">
                      <a:pos x="0" y="0"/>
                    </a:cxn>
                    <a:cxn ang="0">
                      <a:pos x="0" y="202"/>
                    </a:cxn>
                    <a:cxn ang="0">
                      <a:pos x="107" y="365"/>
                    </a:cxn>
                    <a:cxn ang="0">
                      <a:pos x="301" y="711"/>
                    </a:cxn>
                    <a:cxn ang="0">
                      <a:pos x="301" y="511"/>
                    </a:cxn>
                    <a:cxn ang="0">
                      <a:pos x="120" y="190"/>
                    </a:cxn>
                    <a:cxn ang="0">
                      <a:pos x="0" y="0"/>
                    </a:cxn>
                  </a:cxnLst>
                  <a:rect l="0" t="0" r="r" b="b"/>
                  <a:pathLst>
                    <a:path w="302" h="712">
                      <a:moveTo>
                        <a:pt x="0" y="0"/>
                      </a:moveTo>
                      <a:lnTo>
                        <a:pt x="0" y="202"/>
                      </a:lnTo>
                      <a:lnTo>
                        <a:pt x="107" y="365"/>
                      </a:lnTo>
                      <a:lnTo>
                        <a:pt x="301" y="711"/>
                      </a:lnTo>
                      <a:lnTo>
                        <a:pt x="301" y="511"/>
                      </a:lnTo>
                      <a:lnTo>
                        <a:pt x="120" y="19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2" name="Freeform 60"/>
                <p:cNvSpPr>
                  <a:spLocks noChangeAspect="1"/>
                </p:cNvSpPr>
                <p:nvPr/>
              </p:nvSpPr>
              <p:spPr bwMode="auto">
                <a:xfrm>
                  <a:off x="695" y="2623"/>
                  <a:ext cx="74" cy="201"/>
                </a:xfrm>
                <a:custGeom>
                  <a:avLst/>
                  <a:gdLst/>
                  <a:ahLst/>
                  <a:cxnLst>
                    <a:cxn ang="0">
                      <a:pos x="0" y="0"/>
                    </a:cxn>
                    <a:cxn ang="0">
                      <a:pos x="73" y="0"/>
                    </a:cxn>
                    <a:cxn ang="0">
                      <a:pos x="73" y="200"/>
                    </a:cxn>
                    <a:cxn ang="0">
                      <a:pos x="0" y="200"/>
                    </a:cxn>
                    <a:cxn ang="0">
                      <a:pos x="0" y="0"/>
                    </a:cxn>
                  </a:cxnLst>
                  <a:rect l="0" t="0" r="r" b="b"/>
                  <a:pathLst>
                    <a:path w="74" h="201">
                      <a:moveTo>
                        <a:pt x="0" y="0"/>
                      </a:moveTo>
                      <a:lnTo>
                        <a:pt x="73" y="0"/>
                      </a:lnTo>
                      <a:lnTo>
                        <a:pt x="73" y="200"/>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3" name="Freeform 61"/>
                <p:cNvSpPr>
                  <a:spLocks noChangeAspect="1"/>
                </p:cNvSpPr>
                <p:nvPr/>
              </p:nvSpPr>
              <p:spPr bwMode="auto">
                <a:xfrm>
                  <a:off x="770" y="2623"/>
                  <a:ext cx="216" cy="368"/>
                </a:xfrm>
                <a:custGeom>
                  <a:avLst/>
                  <a:gdLst/>
                  <a:ahLst/>
                  <a:cxnLst>
                    <a:cxn ang="0">
                      <a:pos x="0" y="0"/>
                    </a:cxn>
                    <a:cxn ang="0">
                      <a:pos x="0" y="196"/>
                    </a:cxn>
                    <a:cxn ang="0">
                      <a:pos x="215" y="367"/>
                    </a:cxn>
                    <a:cxn ang="0">
                      <a:pos x="215" y="167"/>
                    </a:cxn>
                    <a:cxn ang="0">
                      <a:pos x="0" y="0"/>
                    </a:cxn>
                  </a:cxnLst>
                  <a:rect l="0" t="0" r="r" b="b"/>
                  <a:pathLst>
                    <a:path w="216" h="368">
                      <a:moveTo>
                        <a:pt x="0" y="0"/>
                      </a:moveTo>
                      <a:lnTo>
                        <a:pt x="0" y="196"/>
                      </a:lnTo>
                      <a:lnTo>
                        <a:pt x="215" y="367"/>
                      </a:lnTo>
                      <a:lnTo>
                        <a:pt x="215" y="167"/>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4" name="Freeform 62"/>
                <p:cNvSpPr>
                  <a:spLocks noChangeAspect="1"/>
                </p:cNvSpPr>
                <p:nvPr/>
              </p:nvSpPr>
              <p:spPr bwMode="auto">
                <a:xfrm>
                  <a:off x="985" y="2788"/>
                  <a:ext cx="243" cy="205"/>
                </a:xfrm>
                <a:custGeom>
                  <a:avLst/>
                  <a:gdLst/>
                  <a:ahLst/>
                  <a:cxnLst>
                    <a:cxn ang="0">
                      <a:pos x="0" y="2"/>
                    </a:cxn>
                    <a:cxn ang="0">
                      <a:pos x="0" y="204"/>
                    </a:cxn>
                    <a:cxn ang="0">
                      <a:pos x="242" y="204"/>
                    </a:cxn>
                    <a:cxn ang="0">
                      <a:pos x="242" y="0"/>
                    </a:cxn>
                    <a:cxn ang="0">
                      <a:pos x="0" y="2"/>
                    </a:cxn>
                  </a:cxnLst>
                  <a:rect l="0" t="0" r="r" b="b"/>
                  <a:pathLst>
                    <a:path w="243" h="205">
                      <a:moveTo>
                        <a:pt x="0" y="2"/>
                      </a:moveTo>
                      <a:lnTo>
                        <a:pt x="0" y="204"/>
                      </a:lnTo>
                      <a:lnTo>
                        <a:pt x="242" y="204"/>
                      </a:lnTo>
                      <a:lnTo>
                        <a:pt x="242" y="0"/>
                      </a:lnTo>
                      <a:lnTo>
                        <a:pt x="0" y="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5" name="Freeform 63"/>
                <p:cNvSpPr>
                  <a:spLocks noChangeAspect="1"/>
                </p:cNvSpPr>
                <p:nvPr/>
              </p:nvSpPr>
              <p:spPr bwMode="auto">
                <a:xfrm>
                  <a:off x="1225" y="2833"/>
                  <a:ext cx="294" cy="340"/>
                </a:xfrm>
                <a:custGeom>
                  <a:avLst/>
                  <a:gdLst/>
                  <a:ahLst/>
                  <a:cxnLst>
                    <a:cxn ang="0">
                      <a:pos x="0" y="0"/>
                    </a:cxn>
                    <a:cxn ang="0">
                      <a:pos x="293" y="138"/>
                    </a:cxn>
                    <a:cxn ang="0">
                      <a:pos x="293" y="339"/>
                    </a:cxn>
                    <a:cxn ang="0">
                      <a:pos x="0" y="200"/>
                    </a:cxn>
                    <a:cxn ang="0">
                      <a:pos x="0" y="0"/>
                    </a:cxn>
                  </a:cxnLst>
                  <a:rect l="0" t="0" r="r" b="b"/>
                  <a:pathLst>
                    <a:path w="294" h="340">
                      <a:moveTo>
                        <a:pt x="0" y="0"/>
                      </a:moveTo>
                      <a:lnTo>
                        <a:pt x="293" y="138"/>
                      </a:lnTo>
                      <a:lnTo>
                        <a:pt x="293" y="339"/>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6" name="Freeform 64"/>
                <p:cNvSpPr>
                  <a:spLocks noChangeAspect="1"/>
                </p:cNvSpPr>
                <p:nvPr/>
              </p:nvSpPr>
              <p:spPr bwMode="auto">
                <a:xfrm>
                  <a:off x="1518" y="2975"/>
                  <a:ext cx="239" cy="193"/>
                </a:xfrm>
                <a:custGeom>
                  <a:avLst/>
                  <a:gdLst/>
                  <a:ahLst/>
                  <a:cxnLst>
                    <a:cxn ang="0">
                      <a:pos x="0" y="0"/>
                    </a:cxn>
                    <a:cxn ang="0">
                      <a:pos x="238" y="0"/>
                    </a:cxn>
                    <a:cxn ang="0">
                      <a:pos x="238" y="192"/>
                    </a:cxn>
                    <a:cxn ang="0">
                      <a:pos x="0" y="192"/>
                    </a:cxn>
                    <a:cxn ang="0">
                      <a:pos x="0" y="0"/>
                    </a:cxn>
                  </a:cxnLst>
                  <a:rect l="0" t="0" r="r" b="b"/>
                  <a:pathLst>
                    <a:path w="239" h="193">
                      <a:moveTo>
                        <a:pt x="0" y="0"/>
                      </a:moveTo>
                      <a:lnTo>
                        <a:pt x="238" y="0"/>
                      </a:lnTo>
                      <a:lnTo>
                        <a:pt x="238" y="192"/>
                      </a:lnTo>
                      <a:lnTo>
                        <a:pt x="0" y="19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7" name="Freeform 65"/>
                <p:cNvSpPr>
                  <a:spLocks noChangeAspect="1"/>
                </p:cNvSpPr>
                <p:nvPr/>
              </p:nvSpPr>
              <p:spPr bwMode="auto">
                <a:xfrm>
                  <a:off x="1756" y="2882"/>
                  <a:ext cx="98" cy="199"/>
                </a:xfrm>
                <a:custGeom>
                  <a:avLst/>
                  <a:gdLst/>
                  <a:ahLst/>
                  <a:cxnLst>
                    <a:cxn ang="0">
                      <a:pos x="0" y="2"/>
                    </a:cxn>
                    <a:cxn ang="0">
                      <a:pos x="0" y="198"/>
                    </a:cxn>
                    <a:cxn ang="0">
                      <a:pos x="97" y="198"/>
                    </a:cxn>
                    <a:cxn ang="0">
                      <a:pos x="97" y="0"/>
                    </a:cxn>
                    <a:cxn ang="0">
                      <a:pos x="0" y="2"/>
                    </a:cxn>
                  </a:cxnLst>
                  <a:rect l="0" t="0" r="r" b="b"/>
                  <a:pathLst>
                    <a:path w="98" h="199">
                      <a:moveTo>
                        <a:pt x="0" y="2"/>
                      </a:moveTo>
                      <a:lnTo>
                        <a:pt x="0" y="198"/>
                      </a:lnTo>
                      <a:lnTo>
                        <a:pt x="97" y="198"/>
                      </a:lnTo>
                      <a:lnTo>
                        <a:pt x="97" y="0"/>
                      </a:lnTo>
                      <a:lnTo>
                        <a:pt x="0" y="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8" name="Freeform 66"/>
                <p:cNvSpPr>
                  <a:spLocks noChangeAspect="1"/>
                </p:cNvSpPr>
                <p:nvPr/>
              </p:nvSpPr>
              <p:spPr bwMode="auto">
                <a:xfrm>
                  <a:off x="1853" y="2888"/>
                  <a:ext cx="174" cy="344"/>
                </a:xfrm>
                <a:custGeom>
                  <a:avLst/>
                  <a:gdLst/>
                  <a:ahLst/>
                  <a:cxnLst>
                    <a:cxn ang="0">
                      <a:pos x="0" y="0"/>
                    </a:cxn>
                    <a:cxn ang="0">
                      <a:pos x="173" y="142"/>
                    </a:cxn>
                    <a:cxn ang="0">
                      <a:pos x="173" y="343"/>
                    </a:cxn>
                    <a:cxn ang="0">
                      <a:pos x="0" y="192"/>
                    </a:cxn>
                    <a:cxn ang="0">
                      <a:pos x="0" y="0"/>
                    </a:cxn>
                  </a:cxnLst>
                  <a:rect l="0" t="0" r="r" b="b"/>
                  <a:pathLst>
                    <a:path w="174" h="344">
                      <a:moveTo>
                        <a:pt x="0" y="0"/>
                      </a:moveTo>
                      <a:lnTo>
                        <a:pt x="173" y="142"/>
                      </a:lnTo>
                      <a:lnTo>
                        <a:pt x="173" y="343"/>
                      </a:lnTo>
                      <a:lnTo>
                        <a:pt x="0" y="19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9" name="Freeform 67"/>
                <p:cNvSpPr>
                  <a:spLocks noChangeAspect="1"/>
                </p:cNvSpPr>
                <p:nvPr/>
              </p:nvSpPr>
              <p:spPr bwMode="auto">
                <a:xfrm>
                  <a:off x="2026" y="3031"/>
                  <a:ext cx="79" cy="343"/>
                </a:xfrm>
                <a:custGeom>
                  <a:avLst/>
                  <a:gdLst/>
                  <a:ahLst/>
                  <a:cxnLst>
                    <a:cxn ang="0">
                      <a:pos x="0" y="0"/>
                    </a:cxn>
                    <a:cxn ang="0">
                      <a:pos x="78" y="141"/>
                    </a:cxn>
                    <a:cxn ang="0">
                      <a:pos x="78" y="342"/>
                    </a:cxn>
                    <a:cxn ang="0">
                      <a:pos x="0" y="200"/>
                    </a:cxn>
                    <a:cxn ang="0">
                      <a:pos x="0" y="0"/>
                    </a:cxn>
                  </a:cxnLst>
                  <a:rect l="0" t="0" r="r" b="b"/>
                  <a:pathLst>
                    <a:path w="79" h="343">
                      <a:moveTo>
                        <a:pt x="0" y="0"/>
                      </a:moveTo>
                      <a:lnTo>
                        <a:pt x="78" y="141"/>
                      </a:lnTo>
                      <a:lnTo>
                        <a:pt x="78" y="342"/>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0" name="Freeform 68"/>
                <p:cNvSpPr>
                  <a:spLocks noChangeAspect="1"/>
                </p:cNvSpPr>
                <p:nvPr/>
              </p:nvSpPr>
              <p:spPr bwMode="auto">
                <a:xfrm>
                  <a:off x="2104" y="3172"/>
                  <a:ext cx="87" cy="252"/>
                </a:xfrm>
                <a:custGeom>
                  <a:avLst/>
                  <a:gdLst/>
                  <a:ahLst/>
                  <a:cxnLst>
                    <a:cxn ang="0">
                      <a:pos x="0" y="0"/>
                    </a:cxn>
                    <a:cxn ang="0">
                      <a:pos x="86" y="51"/>
                    </a:cxn>
                    <a:cxn ang="0">
                      <a:pos x="86" y="251"/>
                    </a:cxn>
                    <a:cxn ang="0">
                      <a:pos x="0" y="198"/>
                    </a:cxn>
                    <a:cxn ang="0">
                      <a:pos x="0" y="0"/>
                    </a:cxn>
                  </a:cxnLst>
                  <a:rect l="0" t="0" r="r" b="b"/>
                  <a:pathLst>
                    <a:path w="87" h="252">
                      <a:moveTo>
                        <a:pt x="0" y="0"/>
                      </a:moveTo>
                      <a:lnTo>
                        <a:pt x="86" y="51"/>
                      </a:lnTo>
                      <a:lnTo>
                        <a:pt x="86" y="251"/>
                      </a:lnTo>
                      <a:lnTo>
                        <a:pt x="0" y="19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1" name="Freeform 69"/>
                <p:cNvSpPr>
                  <a:spLocks noChangeAspect="1"/>
                </p:cNvSpPr>
                <p:nvPr/>
              </p:nvSpPr>
              <p:spPr bwMode="auto">
                <a:xfrm>
                  <a:off x="2190" y="3157"/>
                  <a:ext cx="60" cy="262"/>
                </a:xfrm>
                <a:custGeom>
                  <a:avLst/>
                  <a:gdLst/>
                  <a:ahLst/>
                  <a:cxnLst>
                    <a:cxn ang="0">
                      <a:pos x="59" y="0"/>
                    </a:cxn>
                    <a:cxn ang="0">
                      <a:pos x="0" y="66"/>
                    </a:cxn>
                    <a:cxn ang="0">
                      <a:pos x="0" y="261"/>
                    </a:cxn>
                    <a:cxn ang="0">
                      <a:pos x="59" y="196"/>
                    </a:cxn>
                    <a:cxn ang="0">
                      <a:pos x="59" y="0"/>
                    </a:cxn>
                  </a:cxnLst>
                  <a:rect l="0" t="0" r="r" b="b"/>
                  <a:pathLst>
                    <a:path w="60" h="262">
                      <a:moveTo>
                        <a:pt x="59" y="0"/>
                      </a:moveTo>
                      <a:lnTo>
                        <a:pt x="0" y="66"/>
                      </a:lnTo>
                      <a:lnTo>
                        <a:pt x="0" y="261"/>
                      </a:lnTo>
                      <a:lnTo>
                        <a:pt x="59" y="196"/>
                      </a:lnTo>
                      <a:lnTo>
                        <a:pt x="59"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2" name="Freeform 70"/>
                <p:cNvSpPr>
                  <a:spLocks noChangeAspect="1"/>
                </p:cNvSpPr>
                <p:nvPr/>
              </p:nvSpPr>
              <p:spPr bwMode="auto">
                <a:xfrm>
                  <a:off x="2249" y="3157"/>
                  <a:ext cx="112" cy="236"/>
                </a:xfrm>
                <a:custGeom>
                  <a:avLst/>
                  <a:gdLst/>
                  <a:ahLst/>
                  <a:cxnLst>
                    <a:cxn ang="0">
                      <a:pos x="0" y="0"/>
                    </a:cxn>
                    <a:cxn ang="0">
                      <a:pos x="111" y="38"/>
                    </a:cxn>
                    <a:cxn ang="0">
                      <a:pos x="111" y="235"/>
                    </a:cxn>
                    <a:cxn ang="0">
                      <a:pos x="0" y="199"/>
                    </a:cxn>
                    <a:cxn ang="0">
                      <a:pos x="0" y="0"/>
                    </a:cxn>
                  </a:cxnLst>
                  <a:rect l="0" t="0" r="r" b="b"/>
                  <a:pathLst>
                    <a:path w="112" h="236">
                      <a:moveTo>
                        <a:pt x="0" y="0"/>
                      </a:moveTo>
                      <a:lnTo>
                        <a:pt x="111" y="38"/>
                      </a:lnTo>
                      <a:lnTo>
                        <a:pt x="111" y="235"/>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3" name="Freeform 71"/>
                <p:cNvSpPr>
                  <a:spLocks noChangeAspect="1"/>
                </p:cNvSpPr>
                <p:nvPr/>
              </p:nvSpPr>
              <p:spPr bwMode="auto">
                <a:xfrm>
                  <a:off x="2496" y="3424"/>
                  <a:ext cx="212" cy="278"/>
                </a:xfrm>
                <a:custGeom>
                  <a:avLst/>
                  <a:gdLst/>
                  <a:ahLst/>
                  <a:cxnLst>
                    <a:cxn ang="0">
                      <a:pos x="0" y="0"/>
                    </a:cxn>
                    <a:cxn ang="0">
                      <a:pos x="211" y="71"/>
                    </a:cxn>
                    <a:cxn ang="0">
                      <a:pos x="211" y="277"/>
                    </a:cxn>
                    <a:cxn ang="0">
                      <a:pos x="0" y="203"/>
                    </a:cxn>
                    <a:cxn ang="0">
                      <a:pos x="0" y="0"/>
                    </a:cxn>
                  </a:cxnLst>
                  <a:rect l="0" t="0" r="r" b="b"/>
                  <a:pathLst>
                    <a:path w="212" h="278">
                      <a:moveTo>
                        <a:pt x="0" y="0"/>
                      </a:moveTo>
                      <a:lnTo>
                        <a:pt x="211" y="71"/>
                      </a:lnTo>
                      <a:lnTo>
                        <a:pt x="211" y="277"/>
                      </a:lnTo>
                      <a:lnTo>
                        <a:pt x="0" y="203"/>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4" name="Freeform 72"/>
                <p:cNvSpPr>
                  <a:spLocks noChangeAspect="1"/>
                </p:cNvSpPr>
                <p:nvPr/>
              </p:nvSpPr>
              <p:spPr bwMode="auto">
                <a:xfrm>
                  <a:off x="2360" y="3193"/>
                  <a:ext cx="137" cy="438"/>
                </a:xfrm>
                <a:custGeom>
                  <a:avLst/>
                  <a:gdLst/>
                  <a:ahLst/>
                  <a:cxnLst>
                    <a:cxn ang="0">
                      <a:pos x="0" y="0"/>
                    </a:cxn>
                    <a:cxn ang="0">
                      <a:pos x="136" y="234"/>
                    </a:cxn>
                    <a:cxn ang="0">
                      <a:pos x="136" y="437"/>
                    </a:cxn>
                    <a:cxn ang="0">
                      <a:pos x="0" y="202"/>
                    </a:cxn>
                    <a:cxn ang="0">
                      <a:pos x="0" y="0"/>
                    </a:cxn>
                  </a:cxnLst>
                  <a:rect l="0" t="0" r="r" b="b"/>
                  <a:pathLst>
                    <a:path w="137" h="438">
                      <a:moveTo>
                        <a:pt x="0" y="0"/>
                      </a:moveTo>
                      <a:lnTo>
                        <a:pt x="136" y="234"/>
                      </a:lnTo>
                      <a:lnTo>
                        <a:pt x="136" y="437"/>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5" name="Freeform 73"/>
                <p:cNvSpPr>
                  <a:spLocks noChangeAspect="1"/>
                </p:cNvSpPr>
                <p:nvPr/>
              </p:nvSpPr>
              <p:spPr bwMode="auto">
                <a:xfrm>
                  <a:off x="339" y="1079"/>
                  <a:ext cx="47" cy="335"/>
                </a:xfrm>
                <a:custGeom>
                  <a:avLst/>
                  <a:gdLst/>
                  <a:ahLst/>
                  <a:cxnLst>
                    <a:cxn ang="0">
                      <a:pos x="0" y="0"/>
                    </a:cxn>
                    <a:cxn ang="0">
                      <a:pos x="46" y="204"/>
                    </a:cxn>
                    <a:cxn ang="0">
                      <a:pos x="30" y="334"/>
                    </a:cxn>
                    <a:cxn ang="0">
                      <a:pos x="0" y="201"/>
                    </a:cxn>
                    <a:cxn ang="0">
                      <a:pos x="0" y="0"/>
                    </a:cxn>
                  </a:cxnLst>
                  <a:rect l="0" t="0" r="r" b="b"/>
                  <a:pathLst>
                    <a:path w="47" h="335">
                      <a:moveTo>
                        <a:pt x="0" y="0"/>
                      </a:moveTo>
                      <a:lnTo>
                        <a:pt x="46" y="204"/>
                      </a:lnTo>
                      <a:lnTo>
                        <a:pt x="30" y="334"/>
                      </a:lnTo>
                      <a:lnTo>
                        <a:pt x="0" y="201"/>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6" name="Freeform 74"/>
                <p:cNvSpPr>
                  <a:spLocks noChangeAspect="1"/>
                </p:cNvSpPr>
                <p:nvPr/>
              </p:nvSpPr>
              <p:spPr bwMode="auto">
                <a:xfrm>
                  <a:off x="336" y="1935"/>
                  <a:ext cx="75" cy="280"/>
                </a:xfrm>
                <a:custGeom>
                  <a:avLst/>
                  <a:gdLst/>
                  <a:ahLst/>
                  <a:cxnLst>
                    <a:cxn ang="0">
                      <a:pos x="0" y="0"/>
                    </a:cxn>
                    <a:cxn ang="0">
                      <a:pos x="74" y="102"/>
                    </a:cxn>
                    <a:cxn ang="0">
                      <a:pos x="58" y="170"/>
                    </a:cxn>
                    <a:cxn ang="0">
                      <a:pos x="58" y="279"/>
                    </a:cxn>
                    <a:cxn ang="0">
                      <a:pos x="0" y="200"/>
                    </a:cxn>
                    <a:cxn ang="0">
                      <a:pos x="0" y="0"/>
                    </a:cxn>
                  </a:cxnLst>
                  <a:rect l="0" t="0" r="r" b="b"/>
                  <a:pathLst>
                    <a:path w="75" h="280">
                      <a:moveTo>
                        <a:pt x="0" y="0"/>
                      </a:moveTo>
                      <a:lnTo>
                        <a:pt x="74" y="102"/>
                      </a:lnTo>
                      <a:lnTo>
                        <a:pt x="58" y="170"/>
                      </a:lnTo>
                      <a:lnTo>
                        <a:pt x="58" y="279"/>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9" name="Group 75"/>
              <p:cNvGrpSpPr>
                <a:grpSpLocks noChangeAspect="1"/>
              </p:cNvGrpSpPr>
              <p:nvPr/>
            </p:nvGrpSpPr>
            <p:grpSpPr bwMode="auto">
              <a:xfrm>
                <a:off x="3119" y="1039"/>
                <a:ext cx="878" cy="800"/>
                <a:chOff x="3119" y="1039"/>
                <a:chExt cx="878" cy="800"/>
              </a:xfrm>
            </p:grpSpPr>
            <p:sp>
              <p:nvSpPr>
                <p:cNvPr id="627788" name="Freeform 76"/>
                <p:cNvSpPr>
                  <a:spLocks noChangeAspect="1"/>
                </p:cNvSpPr>
                <p:nvPr/>
              </p:nvSpPr>
              <p:spPr bwMode="auto">
                <a:xfrm>
                  <a:off x="3595" y="1296"/>
                  <a:ext cx="274" cy="235"/>
                </a:xfrm>
                <a:custGeom>
                  <a:avLst/>
                  <a:gdLst/>
                  <a:ahLst/>
                  <a:cxnLst>
                    <a:cxn ang="0">
                      <a:pos x="0" y="33"/>
                    </a:cxn>
                    <a:cxn ang="0">
                      <a:pos x="273" y="0"/>
                    </a:cxn>
                    <a:cxn ang="0">
                      <a:pos x="273" y="194"/>
                    </a:cxn>
                    <a:cxn ang="0">
                      <a:pos x="0" y="234"/>
                    </a:cxn>
                    <a:cxn ang="0">
                      <a:pos x="0" y="33"/>
                    </a:cxn>
                  </a:cxnLst>
                  <a:rect l="0" t="0" r="r" b="b"/>
                  <a:pathLst>
                    <a:path w="274" h="235">
                      <a:moveTo>
                        <a:pt x="0" y="33"/>
                      </a:moveTo>
                      <a:lnTo>
                        <a:pt x="273" y="0"/>
                      </a:lnTo>
                      <a:lnTo>
                        <a:pt x="273" y="194"/>
                      </a:lnTo>
                      <a:lnTo>
                        <a:pt x="0" y="234"/>
                      </a:lnTo>
                      <a:lnTo>
                        <a:pt x="0" y="33"/>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9" name="Freeform 77"/>
                <p:cNvSpPr>
                  <a:spLocks noChangeAspect="1"/>
                </p:cNvSpPr>
                <p:nvPr/>
              </p:nvSpPr>
              <p:spPr bwMode="auto">
                <a:xfrm>
                  <a:off x="3500" y="1330"/>
                  <a:ext cx="107" cy="304"/>
                </a:xfrm>
                <a:custGeom>
                  <a:avLst/>
                  <a:gdLst/>
                  <a:ahLst/>
                  <a:cxnLst>
                    <a:cxn ang="0">
                      <a:pos x="106" y="0"/>
                    </a:cxn>
                    <a:cxn ang="0">
                      <a:pos x="106" y="198"/>
                    </a:cxn>
                    <a:cxn ang="0">
                      <a:pos x="0" y="303"/>
                    </a:cxn>
                    <a:cxn ang="0">
                      <a:pos x="0" y="103"/>
                    </a:cxn>
                    <a:cxn ang="0">
                      <a:pos x="106" y="0"/>
                    </a:cxn>
                  </a:cxnLst>
                  <a:rect l="0" t="0" r="r" b="b"/>
                  <a:pathLst>
                    <a:path w="107" h="304">
                      <a:moveTo>
                        <a:pt x="106" y="0"/>
                      </a:moveTo>
                      <a:lnTo>
                        <a:pt x="106" y="198"/>
                      </a:lnTo>
                      <a:lnTo>
                        <a:pt x="0" y="303"/>
                      </a:lnTo>
                      <a:lnTo>
                        <a:pt x="0" y="103"/>
                      </a:lnTo>
                      <a:lnTo>
                        <a:pt x="106"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90" name="Freeform 78"/>
                <p:cNvSpPr>
                  <a:spLocks noChangeAspect="1"/>
                </p:cNvSpPr>
                <p:nvPr/>
              </p:nvSpPr>
              <p:spPr bwMode="auto">
                <a:xfrm>
                  <a:off x="3119" y="1039"/>
                  <a:ext cx="157" cy="209"/>
                </a:xfrm>
                <a:custGeom>
                  <a:avLst/>
                  <a:gdLst/>
                  <a:ahLst/>
                  <a:cxnLst>
                    <a:cxn ang="0">
                      <a:pos x="156" y="0"/>
                    </a:cxn>
                    <a:cxn ang="0">
                      <a:pos x="18" y="126"/>
                    </a:cxn>
                    <a:cxn ang="0">
                      <a:pos x="0" y="200"/>
                    </a:cxn>
                    <a:cxn ang="0">
                      <a:pos x="124" y="157"/>
                    </a:cxn>
                    <a:cxn ang="0">
                      <a:pos x="156" y="208"/>
                    </a:cxn>
                    <a:cxn ang="0">
                      <a:pos x="156" y="0"/>
                    </a:cxn>
                  </a:cxnLst>
                  <a:rect l="0" t="0" r="r" b="b"/>
                  <a:pathLst>
                    <a:path w="157" h="209">
                      <a:moveTo>
                        <a:pt x="156" y="0"/>
                      </a:moveTo>
                      <a:lnTo>
                        <a:pt x="18" y="126"/>
                      </a:lnTo>
                      <a:lnTo>
                        <a:pt x="0" y="200"/>
                      </a:lnTo>
                      <a:lnTo>
                        <a:pt x="124" y="157"/>
                      </a:lnTo>
                      <a:lnTo>
                        <a:pt x="156" y="208"/>
                      </a:lnTo>
                      <a:lnTo>
                        <a:pt x="156"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91" name="Freeform 79"/>
                <p:cNvSpPr>
                  <a:spLocks noChangeAspect="1"/>
                </p:cNvSpPr>
                <p:nvPr/>
              </p:nvSpPr>
              <p:spPr bwMode="auto">
                <a:xfrm>
                  <a:off x="3451" y="1158"/>
                  <a:ext cx="88" cy="104"/>
                </a:xfrm>
                <a:custGeom>
                  <a:avLst/>
                  <a:gdLst/>
                  <a:ahLst/>
                  <a:cxnLst>
                    <a:cxn ang="0">
                      <a:pos x="87" y="0"/>
                    </a:cxn>
                    <a:cxn ang="0">
                      <a:pos x="0" y="70"/>
                    </a:cxn>
                    <a:cxn ang="0">
                      <a:pos x="87" y="103"/>
                    </a:cxn>
                    <a:cxn ang="0">
                      <a:pos x="87" y="0"/>
                    </a:cxn>
                  </a:cxnLst>
                  <a:rect l="0" t="0" r="r" b="b"/>
                  <a:pathLst>
                    <a:path w="88" h="104">
                      <a:moveTo>
                        <a:pt x="87" y="0"/>
                      </a:moveTo>
                      <a:lnTo>
                        <a:pt x="0" y="70"/>
                      </a:lnTo>
                      <a:lnTo>
                        <a:pt x="87" y="103"/>
                      </a:lnTo>
                      <a:lnTo>
                        <a:pt x="87"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92" name="Freeform 80"/>
                <p:cNvSpPr>
                  <a:spLocks noChangeAspect="1"/>
                </p:cNvSpPr>
                <p:nvPr/>
              </p:nvSpPr>
              <p:spPr bwMode="auto">
                <a:xfrm>
                  <a:off x="3539" y="1443"/>
                  <a:ext cx="62" cy="289"/>
                </a:xfrm>
                <a:custGeom>
                  <a:avLst/>
                  <a:gdLst/>
                  <a:ahLst/>
                  <a:cxnLst>
                    <a:cxn ang="0">
                      <a:pos x="61" y="0"/>
                    </a:cxn>
                    <a:cxn ang="0">
                      <a:pos x="0" y="79"/>
                    </a:cxn>
                    <a:cxn ang="0">
                      <a:pos x="0" y="288"/>
                    </a:cxn>
                    <a:cxn ang="0">
                      <a:pos x="61" y="202"/>
                    </a:cxn>
                    <a:cxn ang="0">
                      <a:pos x="61" y="0"/>
                    </a:cxn>
                  </a:cxnLst>
                  <a:rect l="0" t="0" r="r" b="b"/>
                  <a:pathLst>
                    <a:path w="62" h="289">
                      <a:moveTo>
                        <a:pt x="61" y="0"/>
                      </a:moveTo>
                      <a:lnTo>
                        <a:pt x="0" y="79"/>
                      </a:lnTo>
                      <a:lnTo>
                        <a:pt x="0" y="288"/>
                      </a:lnTo>
                      <a:lnTo>
                        <a:pt x="61" y="202"/>
                      </a:lnTo>
                      <a:lnTo>
                        <a:pt x="61"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93" name="Freeform 81"/>
                <p:cNvSpPr>
                  <a:spLocks noChangeAspect="1"/>
                </p:cNvSpPr>
                <p:nvPr/>
              </p:nvSpPr>
              <p:spPr bwMode="auto">
                <a:xfrm>
                  <a:off x="3513" y="1539"/>
                  <a:ext cx="26" cy="235"/>
                </a:xfrm>
                <a:custGeom>
                  <a:avLst/>
                  <a:gdLst/>
                  <a:ahLst/>
                  <a:cxnLst>
                    <a:cxn ang="0">
                      <a:pos x="25" y="0"/>
                    </a:cxn>
                    <a:cxn ang="0">
                      <a:pos x="25" y="189"/>
                    </a:cxn>
                    <a:cxn ang="0">
                      <a:pos x="19" y="234"/>
                    </a:cxn>
                    <a:cxn ang="0">
                      <a:pos x="0" y="184"/>
                    </a:cxn>
                    <a:cxn ang="0">
                      <a:pos x="25" y="0"/>
                    </a:cxn>
                  </a:cxnLst>
                  <a:rect l="0" t="0" r="r" b="b"/>
                  <a:pathLst>
                    <a:path w="26" h="235">
                      <a:moveTo>
                        <a:pt x="25" y="0"/>
                      </a:moveTo>
                      <a:lnTo>
                        <a:pt x="25" y="189"/>
                      </a:lnTo>
                      <a:lnTo>
                        <a:pt x="19" y="234"/>
                      </a:lnTo>
                      <a:lnTo>
                        <a:pt x="0" y="184"/>
                      </a:lnTo>
                      <a:lnTo>
                        <a:pt x="2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94" name="Freeform 82"/>
                <p:cNvSpPr>
                  <a:spLocks noChangeAspect="1"/>
                </p:cNvSpPr>
                <p:nvPr/>
              </p:nvSpPr>
              <p:spPr bwMode="auto">
                <a:xfrm>
                  <a:off x="3869" y="1488"/>
                  <a:ext cx="75" cy="108"/>
                </a:xfrm>
                <a:custGeom>
                  <a:avLst/>
                  <a:gdLst/>
                  <a:ahLst/>
                  <a:cxnLst>
                    <a:cxn ang="0">
                      <a:pos x="74" y="0"/>
                    </a:cxn>
                    <a:cxn ang="0">
                      <a:pos x="0" y="76"/>
                    </a:cxn>
                    <a:cxn ang="0">
                      <a:pos x="20" y="107"/>
                    </a:cxn>
                    <a:cxn ang="0">
                      <a:pos x="74" y="76"/>
                    </a:cxn>
                    <a:cxn ang="0">
                      <a:pos x="74" y="0"/>
                    </a:cxn>
                  </a:cxnLst>
                  <a:rect l="0" t="0" r="r" b="b"/>
                  <a:pathLst>
                    <a:path w="75" h="108">
                      <a:moveTo>
                        <a:pt x="74" y="0"/>
                      </a:moveTo>
                      <a:lnTo>
                        <a:pt x="0" y="76"/>
                      </a:lnTo>
                      <a:lnTo>
                        <a:pt x="20" y="107"/>
                      </a:lnTo>
                      <a:lnTo>
                        <a:pt x="74" y="76"/>
                      </a:lnTo>
                      <a:lnTo>
                        <a:pt x="74"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95" name="Freeform 83"/>
                <p:cNvSpPr>
                  <a:spLocks noChangeAspect="1"/>
                </p:cNvSpPr>
                <p:nvPr/>
              </p:nvSpPr>
              <p:spPr bwMode="auto">
                <a:xfrm>
                  <a:off x="3917" y="1686"/>
                  <a:ext cx="80" cy="153"/>
                </a:xfrm>
                <a:custGeom>
                  <a:avLst/>
                  <a:gdLst/>
                  <a:ahLst/>
                  <a:cxnLst>
                    <a:cxn ang="0">
                      <a:pos x="79" y="0"/>
                    </a:cxn>
                    <a:cxn ang="0">
                      <a:pos x="0" y="100"/>
                    </a:cxn>
                    <a:cxn ang="0">
                      <a:pos x="0" y="120"/>
                    </a:cxn>
                    <a:cxn ang="0">
                      <a:pos x="58" y="152"/>
                    </a:cxn>
                    <a:cxn ang="0">
                      <a:pos x="79" y="152"/>
                    </a:cxn>
                    <a:cxn ang="0">
                      <a:pos x="79" y="0"/>
                    </a:cxn>
                  </a:cxnLst>
                  <a:rect l="0" t="0" r="r" b="b"/>
                  <a:pathLst>
                    <a:path w="80" h="153">
                      <a:moveTo>
                        <a:pt x="79" y="0"/>
                      </a:moveTo>
                      <a:lnTo>
                        <a:pt x="0" y="100"/>
                      </a:lnTo>
                      <a:lnTo>
                        <a:pt x="0" y="120"/>
                      </a:lnTo>
                      <a:lnTo>
                        <a:pt x="58" y="152"/>
                      </a:lnTo>
                      <a:lnTo>
                        <a:pt x="79" y="152"/>
                      </a:lnTo>
                      <a:lnTo>
                        <a:pt x="79"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sp>
          <p:nvSpPr>
            <p:cNvPr id="627796" name="Freeform 84"/>
            <p:cNvSpPr>
              <a:spLocks noChangeAspect="1"/>
            </p:cNvSpPr>
            <p:nvPr/>
          </p:nvSpPr>
          <p:spPr bwMode="auto">
            <a:xfrm>
              <a:off x="5030" y="2873"/>
              <a:ext cx="273" cy="242"/>
            </a:xfrm>
            <a:custGeom>
              <a:avLst/>
              <a:gdLst/>
              <a:ahLst/>
              <a:cxnLst>
                <a:cxn ang="0">
                  <a:pos x="0" y="305"/>
                </a:cxn>
                <a:cxn ang="0">
                  <a:pos x="0" y="356"/>
                </a:cxn>
                <a:cxn ang="0">
                  <a:pos x="357" y="356"/>
                </a:cxn>
                <a:cxn ang="0">
                  <a:pos x="415" y="444"/>
                </a:cxn>
                <a:cxn ang="0">
                  <a:pos x="482" y="457"/>
                </a:cxn>
                <a:cxn ang="0">
                  <a:pos x="484" y="484"/>
                </a:cxn>
                <a:cxn ang="0">
                  <a:pos x="531" y="447"/>
                </a:cxn>
                <a:cxn ang="0">
                  <a:pos x="545" y="284"/>
                </a:cxn>
                <a:cxn ang="0">
                  <a:pos x="545" y="173"/>
                </a:cxn>
                <a:cxn ang="0">
                  <a:pos x="524" y="156"/>
                </a:cxn>
                <a:cxn ang="0">
                  <a:pos x="534" y="0"/>
                </a:cxn>
                <a:cxn ang="0">
                  <a:pos x="417" y="0"/>
                </a:cxn>
                <a:cxn ang="0">
                  <a:pos x="292" y="124"/>
                </a:cxn>
                <a:cxn ang="0">
                  <a:pos x="313" y="165"/>
                </a:cxn>
                <a:cxn ang="0">
                  <a:pos x="235" y="221"/>
                </a:cxn>
                <a:cxn ang="0">
                  <a:pos x="140" y="208"/>
                </a:cxn>
                <a:cxn ang="0">
                  <a:pos x="55" y="208"/>
                </a:cxn>
                <a:cxn ang="0">
                  <a:pos x="36" y="266"/>
                </a:cxn>
                <a:cxn ang="0">
                  <a:pos x="0" y="305"/>
                </a:cxn>
              </a:cxnLst>
              <a:rect l="0" t="0" r="r" b="b"/>
              <a:pathLst>
                <a:path w="546" h="485">
                  <a:moveTo>
                    <a:pt x="0" y="305"/>
                  </a:moveTo>
                  <a:lnTo>
                    <a:pt x="0" y="356"/>
                  </a:lnTo>
                  <a:lnTo>
                    <a:pt x="357" y="356"/>
                  </a:lnTo>
                  <a:lnTo>
                    <a:pt x="415" y="444"/>
                  </a:lnTo>
                  <a:lnTo>
                    <a:pt x="482" y="457"/>
                  </a:lnTo>
                  <a:lnTo>
                    <a:pt x="484" y="484"/>
                  </a:lnTo>
                  <a:lnTo>
                    <a:pt x="531" y="447"/>
                  </a:lnTo>
                  <a:lnTo>
                    <a:pt x="545" y="284"/>
                  </a:lnTo>
                  <a:lnTo>
                    <a:pt x="545" y="173"/>
                  </a:lnTo>
                  <a:lnTo>
                    <a:pt x="524" y="156"/>
                  </a:lnTo>
                  <a:lnTo>
                    <a:pt x="534" y="0"/>
                  </a:lnTo>
                  <a:lnTo>
                    <a:pt x="417" y="0"/>
                  </a:lnTo>
                  <a:lnTo>
                    <a:pt x="292" y="124"/>
                  </a:lnTo>
                  <a:lnTo>
                    <a:pt x="313" y="165"/>
                  </a:lnTo>
                  <a:lnTo>
                    <a:pt x="235" y="221"/>
                  </a:lnTo>
                  <a:lnTo>
                    <a:pt x="140" y="208"/>
                  </a:lnTo>
                  <a:lnTo>
                    <a:pt x="55" y="208"/>
                  </a:lnTo>
                  <a:lnTo>
                    <a:pt x="36" y="266"/>
                  </a:lnTo>
                  <a:lnTo>
                    <a:pt x="0" y="305"/>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797" name="Freeform 85"/>
            <p:cNvSpPr>
              <a:spLocks noChangeAspect="1"/>
            </p:cNvSpPr>
            <p:nvPr/>
          </p:nvSpPr>
          <p:spPr bwMode="auto">
            <a:xfrm>
              <a:off x="5291" y="2874"/>
              <a:ext cx="102" cy="124"/>
            </a:xfrm>
            <a:custGeom>
              <a:avLst/>
              <a:gdLst/>
              <a:ahLst/>
              <a:cxnLst>
                <a:cxn ang="0">
                  <a:pos x="13" y="0"/>
                </a:cxn>
                <a:cxn ang="0">
                  <a:pos x="203" y="0"/>
                </a:cxn>
                <a:cxn ang="0">
                  <a:pos x="195" y="60"/>
                </a:cxn>
                <a:cxn ang="0">
                  <a:pos x="161" y="73"/>
                </a:cxn>
                <a:cxn ang="0">
                  <a:pos x="108" y="247"/>
                </a:cxn>
                <a:cxn ang="0">
                  <a:pos x="23" y="247"/>
                </a:cxn>
                <a:cxn ang="0">
                  <a:pos x="23" y="169"/>
                </a:cxn>
                <a:cxn ang="0">
                  <a:pos x="0" y="152"/>
                </a:cxn>
                <a:cxn ang="0">
                  <a:pos x="13" y="0"/>
                </a:cxn>
              </a:cxnLst>
              <a:rect l="0" t="0" r="r" b="b"/>
              <a:pathLst>
                <a:path w="204" h="248">
                  <a:moveTo>
                    <a:pt x="13" y="0"/>
                  </a:moveTo>
                  <a:lnTo>
                    <a:pt x="203" y="0"/>
                  </a:lnTo>
                  <a:lnTo>
                    <a:pt x="195" y="60"/>
                  </a:lnTo>
                  <a:lnTo>
                    <a:pt x="161" y="73"/>
                  </a:lnTo>
                  <a:lnTo>
                    <a:pt x="108" y="247"/>
                  </a:lnTo>
                  <a:lnTo>
                    <a:pt x="23" y="247"/>
                  </a:lnTo>
                  <a:lnTo>
                    <a:pt x="23" y="169"/>
                  </a:lnTo>
                  <a:lnTo>
                    <a:pt x="0" y="152"/>
                  </a:lnTo>
                  <a:lnTo>
                    <a:pt x="1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798" name="Freeform 86"/>
            <p:cNvSpPr>
              <a:spLocks noChangeAspect="1"/>
            </p:cNvSpPr>
            <p:nvPr/>
          </p:nvSpPr>
          <p:spPr bwMode="auto">
            <a:xfrm>
              <a:off x="5345" y="2831"/>
              <a:ext cx="77" cy="167"/>
            </a:xfrm>
            <a:custGeom>
              <a:avLst/>
              <a:gdLst/>
              <a:ahLst/>
              <a:cxnLst>
                <a:cxn ang="0">
                  <a:pos x="94" y="87"/>
                </a:cxn>
                <a:cxn ang="0">
                  <a:pos x="152" y="0"/>
                </a:cxn>
                <a:cxn ang="0">
                  <a:pos x="152" y="305"/>
                </a:cxn>
                <a:cxn ang="0">
                  <a:pos x="96" y="334"/>
                </a:cxn>
                <a:cxn ang="0">
                  <a:pos x="0" y="331"/>
                </a:cxn>
                <a:cxn ang="0">
                  <a:pos x="52" y="163"/>
                </a:cxn>
                <a:cxn ang="0">
                  <a:pos x="89" y="148"/>
                </a:cxn>
                <a:cxn ang="0">
                  <a:pos x="94" y="87"/>
                </a:cxn>
              </a:cxnLst>
              <a:rect l="0" t="0" r="r" b="b"/>
              <a:pathLst>
                <a:path w="153" h="335">
                  <a:moveTo>
                    <a:pt x="94" y="87"/>
                  </a:moveTo>
                  <a:lnTo>
                    <a:pt x="152" y="0"/>
                  </a:lnTo>
                  <a:lnTo>
                    <a:pt x="152" y="305"/>
                  </a:lnTo>
                  <a:lnTo>
                    <a:pt x="96" y="334"/>
                  </a:lnTo>
                  <a:lnTo>
                    <a:pt x="0" y="331"/>
                  </a:lnTo>
                  <a:lnTo>
                    <a:pt x="52" y="163"/>
                  </a:lnTo>
                  <a:lnTo>
                    <a:pt x="89" y="148"/>
                  </a:lnTo>
                  <a:lnTo>
                    <a:pt x="94" y="87"/>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799" name="Freeform 87"/>
            <p:cNvSpPr>
              <a:spLocks noChangeAspect="1"/>
            </p:cNvSpPr>
            <p:nvPr/>
          </p:nvSpPr>
          <p:spPr bwMode="auto">
            <a:xfrm>
              <a:off x="5421" y="2738"/>
              <a:ext cx="162" cy="245"/>
            </a:xfrm>
            <a:custGeom>
              <a:avLst/>
              <a:gdLst/>
              <a:ahLst/>
              <a:cxnLst>
                <a:cxn ang="0">
                  <a:pos x="0" y="190"/>
                </a:cxn>
                <a:cxn ang="0">
                  <a:pos x="0" y="489"/>
                </a:cxn>
                <a:cxn ang="0">
                  <a:pos x="76" y="445"/>
                </a:cxn>
                <a:cxn ang="0">
                  <a:pos x="81" y="407"/>
                </a:cxn>
                <a:cxn ang="0">
                  <a:pos x="322" y="232"/>
                </a:cxn>
                <a:cxn ang="0">
                  <a:pos x="308" y="166"/>
                </a:cxn>
                <a:cxn ang="0">
                  <a:pos x="266" y="148"/>
                </a:cxn>
                <a:cxn ang="0">
                  <a:pos x="237" y="7"/>
                </a:cxn>
                <a:cxn ang="0">
                  <a:pos x="173" y="26"/>
                </a:cxn>
                <a:cxn ang="0">
                  <a:pos x="139" y="0"/>
                </a:cxn>
                <a:cxn ang="0">
                  <a:pos x="76" y="49"/>
                </a:cxn>
                <a:cxn ang="0">
                  <a:pos x="0" y="190"/>
                </a:cxn>
              </a:cxnLst>
              <a:rect l="0" t="0" r="r" b="b"/>
              <a:pathLst>
                <a:path w="323" h="490">
                  <a:moveTo>
                    <a:pt x="0" y="190"/>
                  </a:moveTo>
                  <a:lnTo>
                    <a:pt x="0" y="489"/>
                  </a:lnTo>
                  <a:lnTo>
                    <a:pt x="76" y="445"/>
                  </a:lnTo>
                  <a:lnTo>
                    <a:pt x="81" y="407"/>
                  </a:lnTo>
                  <a:lnTo>
                    <a:pt x="322" y="232"/>
                  </a:lnTo>
                  <a:lnTo>
                    <a:pt x="308" y="166"/>
                  </a:lnTo>
                  <a:lnTo>
                    <a:pt x="266" y="148"/>
                  </a:lnTo>
                  <a:lnTo>
                    <a:pt x="237" y="7"/>
                  </a:lnTo>
                  <a:lnTo>
                    <a:pt x="173" y="26"/>
                  </a:lnTo>
                  <a:lnTo>
                    <a:pt x="139" y="0"/>
                  </a:lnTo>
                  <a:lnTo>
                    <a:pt x="76" y="49"/>
                  </a:lnTo>
                  <a:lnTo>
                    <a:pt x="0" y="19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0" name="Freeform 88"/>
            <p:cNvSpPr>
              <a:spLocks noChangeAspect="1"/>
            </p:cNvSpPr>
            <p:nvPr/>
          </p:nvSpPr>
          <p:spPr bwMode="auto">
            <a:xfrm>
              <a:off x="5300" y="2987"/>
              <a:ext cx="156" cy="90"/>
            </a:xfrm>
            <a:custGeom>
              <a:avLst/>
              <a:gdLst/>
              <a:ahLst/>
              <a:cxnLst>
                <a:cxn ang="0">
                  <a:pos x="7" y="21"/>
                </a:cxn>
                <a:cxn ang="0">
                  <a:pos x="188" y="21"/>
                </a:cxn>
                <a:cxn ang="0">
                  <a:pos x="233" y="0"/>
                </a:cxn>
                <a:cxn ang="0">
                  <a:pos x="254" y="47"/>
                </a:cxn>
                <a:cxn ang="0">
                  <a:pos x="225" y="76"/>
                </a:cxn>
                <a:cxn ang="0">
                  <a:pos x="265" y="152"/>
                </a:cxn>
                <a:cxn ang="0">
                  <a:pos x="312" y="152"/>
                </a:cxn>
                <a:cxn ang="0">
                  <a:pos x="246" y="179"/>
                </a:cxn>
                <a:cxn ang="0">
                  <a:pos x="185" y="118"/>
                </a:cxn>
                <a:cxn ang="0">
                  <a:pos x="0" y="118"/>
                </a:cxn>
                <a:cxn ang="0">
                  <a:pos x="7" y="21"/>
                </a:cxn>
              </a:cxnLst>
              <a:rect l="0" t="0" r="r" b="b"/>
              <a:pathLst>
                <a:path w="313" h="180">
                  <a:moveTo>
                    <a:pt x="7" y="21"/>
                  </a:moveTo>
                  <a:lnTo>
                    <a:pt x="188" y="21"/>
                  </a:lnTo>
                  <a:lnTo>
                    <a:pt x="233" y="0"/>
                  </a:lnTo>
                  <a:lnTo>
                    <a:pt x="254" y="47"/>
                  </a:lnTo>
                  <a:lnTo>
                    <a:pt x="225" y="76"/>
                  </a:lnTo>
                  <a:lnTo>
                    <a:pt x="265" y="152"/>
                  </a:lnTo>
                  <a:lnTo>
                    <a:pt x="312" y="152"/>
                  </a:lnTo>
                  <a:lnTo>
                    <a:pt x="246" y="179"/>
                  </a:lnTo>
                  <a:lnTo>
                    <a:pt x="185" y="118"/>
                  </a:lnTo>
                  <a:lnTo>
                    <a:pt x="0" y="118"/>
                  </a:lnTo>
                  <a:lnTo>
                    <a:pt x="7" y="21"/>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1" name="Freeform 89"/>
            <p:cNvSpPr>
              <a:spLocks noChangeAspect="1"/>
            </p:cNvSpPr>
            <p:nvPr/>
          </p:nvSpPr>
          <p:spPr bwMode="auto">
            <a:xfrm>
              <a:off x="5372" y="3047"/>
              <a:ext cx="32" cy="39"/>
            </a:xfrm>
            <a:custGeom>
              <a:avLst/>
              <a:gdLst/>
              <a:ahLst/>
              <a:cxnLst>
                <a:cxn ang="0">
                  <a:pos x="0" y="0"/>
                </a:cxn>
                <a:cxn ang="0">
                  <a:pos x="42" y="0"/>
                </a:cxn>
                <a:cxn ang="0">
                  <a:pos x="63" y="22"/>
                </a:cxn>
                <a:cxn ang="0">
                  <a:pos x="39" y="72"/>
                </a:cxn>
                <a:cxn ang="0">
                  <a:pos x="0" y="78"/>
                </a:cxn>
                <a:cxn ang="0">
                  <a:pos x="0" y="0"/>
                </a:cxn>
              </a:cxnLst>
              <a:rect l="0" t="0" r="r" b="b"/>
              <a:pathLst>
                <a:path w="64" h="79">
                  <a:moveTo>
                    <a:pt x="0" y="0"/>
                  </a:moveTo>
                  <a:lnTo>
                    <a:pt x="42" y="0"/>
                  </a:lnTo>
                  <a:lnTo>
                    <a:pt x="63" y="22"/>
                  </a:lnTo>
                  <a:lnTo>
                    <a:pt x="39" y="72"/>
                  </a:lnTo>
                  <a:lnTo>
                    <a:pt x="0" y="78"/>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2" name="Freeform 90"/>
            <p:cNvSpPr>
              <a:spLocks noChangeAspect="1"/>
            </p:cNvSpPr>
            <p:nvPr/>
          </p:nvSpPr>
          <p:spPr bwMode="auto">
            <a:xfrm>
              <a:off x="5296" y="3046"/>
              <a:ext cx="76" cy="52"/>
            </a:xfrm>
            <a:custGeom>
              <a:avLst/>
              <a:gdLst/>
              <a:ahLst/>
              <a:cxnLst>
                <a:cxn ang="0">
                  <a:pos x="7" y="0"/>
                </a:cxn>
                <a:cxn ang="0">
                  <a:pos x="151" y="0"/>
                </a:cxn>
                <a:cxn ang="0">
                  <a:pos x="151" y="81"/>
                </a:cxn>
                <a:cxn ang="0">
                  <a:pos x="0" y="103"/>
                </a:cxn>
                <a:cxn ang="0">
                  <a:pos x="7" y="0"/>
                </a:cxn>
              </a:cxnLst>
              <a:rect l="0" t="0" r="r" b="b"/>
              <a:pathLst>
                <a:path w="152" h="104">
                  <a:moveTo>
                    <a:pt x="7" y="0"/>
                  </a:moveTo>
                  <a:lnTo>
                    <a:pt x="151" y="0"/>
                  </a:lnTo>
                  <a:lnTo>
                    <a:pt x="151" y="81"/>
                  </a:lnTo>
                  <a:lnTo>
                    <a:pt x="0" y="103"/>
                  </a:lnTo>
                  <a:lnTo>
                    <a:pt x="7"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3" name="Freeform 91"/>
            <p:cNvSpPr>
              <a:spLocks noChangeAspect="1"/>
            </p:cNvSpPr>
            <p:nvPr/>
          </p:nvSpPr>
          <p:spPr bwMode="auto">
            <a:xfrm>
              <a:off x="5209" y="3097"/>
              <a:ext cx="65" cy="125"/>
            </a:xfrm>
            <a:custGeom>
              <a:avLst/>
              <a:gdLst/>
              <a:ahLst/>
              <a:cxnLst>
                <a:cxn ang="0">
                  <a:pos x="59" y="0"/>
                </a:cxn>
                <a:cxn ang="0">
                  <a:pos x="28" y="27"/>
                </a:cxn>
                <a:cxn ang="0">
                  <a:pos x="55" y="99"/>
                </a:cxn>
                <a:cxn ang="0">
                  <a:pos x="28" y="133"/>
                </a:cxn>
                <a:cxn ang="0">
                  <a:pos x="0" y="170"/>
                </a:cxn>
                <a:cxn ang="0">
                  <a:pos x="55" y="248"/>
                </a:cxn>
                <a:cxn ang="0">
                  <a:pos x="113" y="170"/>
                </a:cxn>
                <a:cxn ang="0">
                  <a:pos x="130" y="83"/>
                </a:cxn>
                <a:cxn ang="0">
                  <a:pos x="109" y="80"/>
                </a:cxn>
                <a:cxn ang="0">
                  <a:pos x="128" y="35"/>
                </a:cxn>
                <a:cxn ang="0">
                  <a:pos x="124" y="10"/>
                </a:cxn>
                <a:cxn ang="0">
                  <a:pos x="59" y="0"/>
                </a:cxn>
              </a:cxnLst>
              <a:rect l="0" t="0" r="r" b="b"/>
              <a:pathLst>
                <a:path w="131" h="249">
                  <a:moveTo>
                    <a:pt x="59" y="0"/>
                  </a:moveTo>
                  <a:lnTo>
                    <a:pt x="28" y="27"/>
                  </a:lnTo>
                  <a:lnTo>
                    <a:pt x="55" y="99"/>
                  </a:lnTo>
                  <a:lnTo>
                    <a:pt x="28" y="133"/>
                  </a:lnTo>
                  <a:lnTo>
                    <a:pt x="0" y="170"/>
                  </a:lnTo>
                  <a:lnTo>
                    <a:pt x="55" y="248"/>
                  </a:lnTo>
                  <a:lnTo>
                    <a:pt x="113" y="170"/>
                  </a:lnTo>
                  <a:lnTo>
                    <a:pt x="130" y="83"/>
                  </a:lnTo>
                  <a:lnTo>
                    <a:pt x="109" y="80"/>
                  </a:lnTo>
                  <a:lnTo>
                    <a:pt x="128" y="35"/>
                  </a:lnTo>
                  <a:lnTo>
                    <a:pt x="124" y="10"/>
                  </a:lnTo>
                  <a:lnTo>
                    <a:pt x="59"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4" name="Freeform 92"/>
            <p:cNvSpPr>
              <a:spLocks noChangeAspect="1"/>
            </p:cNvSpPr>
            <p:nvPr/>
          </p:nvSpPr>
          <p:spPr bwMode="auto">
            <a:xfrm>
              <a:off x="5180" y="3162"/>
              <a:ext cx="51" cy="88"/>
            </a:xfrm>
            <a:custGeom>
              <a:avLst/>
              <a:gdLst/>
              <a:ahLst/>
              <a:cxnLst>
                <a:cxn ang="0">
                  <a:pos x="85" y="0"/>
                </a:cxn>
                <a:cxn ang="0">
                  <a:pos x="0" y="0"/>
                </a:cxn>
                <a:cxn ang="0">
                  <a:pos x="0" y="175"/>
                </a:cxn>
                <a:cxn ang="0">
                  <a:pos x="83" y="175"/>
                </a:cxn>
                <a:cxn ang="0">
                  <a:pos x="100" y="147"/>
                </a:cxn>
                <a:cxn ang="0">
                  <a:pos x="57" y="92"/>
                </a:cxn>
                <a:cxn ang="0">
                  <a:pos x="58" y="43"/>
                </a:cxn>
                <a:cxn ang="0">
                  <a:pos x="85" y="0"/>
                </a:cxn>
              </a:cxnLst>
              <a:rect l="0" t="0" r="r" b="b"/>
              <a:pathLst>
                <a:path w="101" h="176">
                  <a:moveTo>
                    <a:pt x="85" y="0"/>
                  </a:moveTo>
                  <a:lnTo>
                    <a:pt x="0" y="0"/>
                  </a:lnTo>
                  <a:lnTo>
                    <a:pt x="0" y="175"/>
                  </a:lnTo>
                  <a:lnTo>
                    <a:pt x="83" y="175"/>
                  </a:lnTo>
                  <a:lnTo>
                    <a:pt x="100" y="147"/>
                  </a:lnTo>
                  <a:lnTo>
                    <a:pt x="57" y="92"/>
                  </a:lnTo>
                  <a:lnTo>
                    <a:pt x="58" y="43"/>
                  </a:lnTo>
                  <a:lnTo>
                    <a:pt x="85"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5" name="Freeform 93"/>
            <p:cNvSpPr>
              <a:spLocks noChangeAspect="1"/>
            </p:cNvSpPr>
            <p:nvPr/>
          </p:nvSpPr>
          <p:spPr bwMode="auto">
            <a:xfrm>
              <a:off x="5035" y="3174"/>
              <a:ext cx="189" cy="122"/>
            </a:xfrm>
            <a:custGeom>
              <a:avLst/>
              <a:gdLst/>
              <a:ahLst/>
              <a:cxnLst>
                <a:cxn ang="0">
                  <a:pos x="0" y="0"/>
                </a:cxn>
                <a:cxn ang="0">
                  <a:pos x="292" y="0"/>
                </a:cxn>
                <a:cxn ang="0">
                  <a:pos x="292" y="151"/>
                </a:cxn>
                <a:cxn ang="0">
                  <a:pos x="377" y="151"/>
                </a:cxn>
                <a:cxn ang="0">
                  <a:pos x="329" y="243"/>
                </a:cxn>
                <a:cxn ang="0">
                  <a:pos x="229" y="216"/>
                </a:cxn>
                <a:cxn ang="0">
                  <a:pos x="196" y="95"/>
                </a:cxn>
                <a:cxn ang="0">
                  <a:pos x="184" y="66"/>
                </a:cxn>
                <a:cxn ang="0">
                  <a:pos x="113" y="44"/>
                </a:cxn>
                <a:cxn ang="0">
                  <a:pos x="0" y="98"/>
                </a:cxn>
                <a:cxn ang="0">
                  <a:pos x="0" y="0"/>
                </a:cxn>
              </a:cxnLst>
              <a:rect l="0" t="0" r="r" b="b"/>
              <a:pathLst>
                <a:path w="378" h="244">
                  <a:moveTo>
                    <a:pt x="0" y="0"/>
                  </a:moveTo>
                  <a:lnTo>
                    <a:pt x="292" y="0"/>
                  </a:lnTo>
                  <a:lnTo>
                    <a:pt x="292" y="151"/>
                  </a:lnTo>
                  <a:lnTo>
                    <a:pt x="377" y="151"/>
                  </a:lnTo>
                  <a:lnTo>
                    <a:pt x="329" y="243"/>
                  </a:lnTo>
                  <a:lnTo>
                    <a:pt x="229" y="216"/>
                  </a:lnTo>
                  <a:lnTo>
                    <a:pt x="196" y="95"/>
                  </a:lnTo>
                  <a:lnTo>
                    <a:pt x="184" y="66"/>
                  </a:lnTo>
                  <a:lnTo>
                    <a:pt x="113" y="44"/>
                  </a:lnTo>
                  <a:lnTo>
                    <a:pt x="0" y="98"/>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6" name="Freeform 94"/>
            <p:cNvSpPr>
              <a:spLocks noChangeAspect="1"/>
            </p:cNvSpPr>
            <p:nvPr/>
          </p:nvSpPr>
          <p:spPr bwMode="auto">
            <a:xfrm>
              <a:off x="4044" y="3164"/>
              <a:ext cx="317" cy="165"/>
            </a:xfrm>
            <a:custGeom>
              <a:avLst/>
              <a:gdLst/>
              <a:ahLst/>
              <a:cxnLst>
                <a:cxn ang="0">
                  <a:pos x="0" y="0"/>
                </a:cxn>
                <a:cxn ang="0">
                  <a:pos x="599" y="0"/>
                </a:cxn>
                <a:cxn ang="0">
                  <a:pos x="618" y="22"/>
                </a:cxn>
                <a:cxn ang="0">
                  <a:pos x="592" y="51"/>
                </a:cxn>
                <a:cxn ang="0">
                  <a:pos x="634" y="90"/>
                </a:cxn>
                <a:cxn ang="0">
                  <a:pos x="634" y="329"/>
                </a:cxn>
                <a:cxn ang="0">
                  <a:pos x="0" y="329"/>
                </a:cxn>
                <a:cxn ang="0">
                  <a:pos x="0" y="0"/>
                </a:cxn>
              </a:cxnLst>
              <a:rect l="0" t="0" r="r" b="b"/>
              <a:pathLst>
                <a:path w="635" h="330">
                  <a:moveTo>
                    <a:pt x="0" y="0"/>
                  </a:moveTo>
                  <a:lnTo>
                    <a:pt x="599" y="0"/>
                  </a:lnTo>
                  <a:lnTo>
                    <a:pt x="618" y="22"/>
                  </a:lnTo>
                  <a:lnTo>
                    <a:pt x="592" y="51"/>
                  </a:lnTo>
                  <a:lnTo>
                    <a:pt x="634" y="90"/>
                  </a:lnTo>
                  <a:lnTo>
                    <a:pt x="634" y="329"/>
                  </a:lnTo>
                  <a:lnTo>
                    <a:pt x="0" y="329"/>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7" name="Freeform 95"/>
            <p:cNvSpPr>
              <a:spLocks noChangeAspect="1"/>
            </p:cNvSpPr>
            <p:nvPr/>
          </p:nvSpPr>
          <p:spPr bwMode="auto">
            <a:xfrm>
              <a:off x="3962" y="2813"/>
              <a:ext cx="331" cy="209"/>
            </a:xfrm>
            <a:custGeom>
              <a:avLst/>
              <a:gdLst/>
              <a:ahLst/>
              <a:cxnLst>
                <a:cxn ang="0">
                  <a:pos x="0" y="0"/>
                </a:cxn>
                <a:cxn ang="0">
                  <a:pos x="647" y="0"/>
                </a:cxn>
                <a:cxn ang="0">
                  <a:pos x="647" y="32"/>
                </a:cxn>
                <a:cxn ang="0">
                  <a:pos x="619" y="66"/>
                </a:cxn>
                <a:cxn ang="0">
                  <a:pos x="661" y="116"/>
                </a:cxn>
                <a:cxn ang="0">
                  <a:pos x="661" y="297"/>
                </a:cxn>
                <a:cxn ang="0">
                  <a:pos x="632" y="297"/>
                </a:cxn>
                <a:cxn ang="0">
                  <a:pos x="632" y="417"/>
                </a:cxn>
                <a:cxn ang="0">
                  <a:pos x="519" y="380"/>
                </a:cxn>
                <a:cxn ang="0">
                  <a:pos x="473" y="352"/>
                </a:cxn>
                <a:cxn ang="0">
                  <a:pos x="0" y="352"/>
                </a:cxn>
                <a:cxn ang="0">
                  <a:pos x="0" y="0"/>
                </a:cxn>
              </a:cxnLst>
              <a:rect l="0" t="0" r="r" b="b"/>
              <a:pathLst>
                <a:path w="662" h="418">
                  <a:moveTo>
                    <a:pt x="0" y="0"/>
                  </a:moveTo>
                  <a:lnTo>
                    <a:pt x="647" y="0"/>
                  </a:lnTo>
                  <a:lnTo>
                    <a:pt x="647" y="32"/>
                  </a:lnTo>
                  <a:lnTo>
                    <a:pt x="619" y="66"/>
                  </a:lnTo>
                  <a:lnTo>
                    <a:pt x="661" y="116"/>
                  </a:lnTo>
                  <a:lnTo>
                    <a:pt x="661" y="297"/>
                  </a:lnTo>
                  <a:lnTo>
                    <a:pt x="632" y="297"/>
                  </a:lnTo>
                  <a:lnTo>
                    <a:pt x="632" y="417"/>
                  </a:lnTo>
                  <a:lnTo>
                    <a:pt x="519" y="380"/>
                  </a:lnTo>
                  <a:lnTo>
                    <a:pt x="473" y="352"/>
                  </a:lnTo>
                  <a:lnTo>
                    <a:pt x="0" y="352"/>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8" name="Freeform 96"/>
            <p:cNvSpPr>
              <a:spLocks noChangeAspect="1"/>
            </p:cNvSpPr>
            <p:nvPr/>
          </p:nvSpPr>
          <p:spPr bwMode="auto">
            <a:xfrm>
              <a:off x="4278" y="2962"/>
              <a:ext cx="289" cy="164"/>
            </a:xfrm>
            <a:custGeom>
              <a:avLst/>
              <a:gdLst/>
              <a:ahLst/>
              <a:cxnLst>
                <a:cxn ang="0">
                  <a:pos x="0" y="0"/>
                </a:cxn>
                <a:cxn ang="0">
                  <a:pos x="490" y="0"/>
                </a:cxn>
                <a:cxn ang="0">
                  <a:pos x="506" y="36"/>
                </a:cxn>
                <a:cxn ang="0">
                  <a:pos x="503" y="81"/>
                </a:cxn>
                <a:cxn ang="0">
                  <a:pos x="551" y="126"/>
                </a:cxn>
                <a:cxn ang="0">
                  <a:pos x="576" y="180"/>
                </a:cxn>
                <a:cxn ang="0">
                  <a:pos x="506" y="231"/>
                </a:cxn>
                <a:cxn ang="0">
                  <a:pos x="519" y="265"/>
                </a:cxn>
                <a:cxn ang="0">
                  <a:pos x="461" y="326"/>
                </a:cxn>
                <a:cxn ang="0">
                  <a:pos x="68" y="326"/>
                </a:cxn>
                <a:cxn ang="0">
                  <a:pos x="0" y="118"/>
                </a:cxn>
                <a:cxn ang="0">
                  <a:pos x="0" y="0"/>
                </a:cxn>
              </a:cxnLst>
              <a:rect l="0" t="0" r="r" b="b"/>
              <a:pathLst>
                <a:path w="577" h="327">
                  <a:moveTo>
                    <a:pt x="0" y="0"/>
                  </a:moveTo>
                  <a:lnTo>
                    <a:pt x="490" y="0"/>
                  </a:lnTo>
                  <a:lnTo>
                    <a:pt x="506" y="36"/>
                  </a:lnTo>
                  <a:lnTo>
                    <a:pt x="503" y="81"/>
                  </a:lnTo>
                  <a:lnTo>
                    <a:pt x="551" y="126"/>
                  </a:lnTo>
                  <a:lnTo>
                    <a:pt x="576" y="180"/>
                  </a:lnTo>
                  <a:lnTo>
                    <a:pt x="506" y="231"/>
                  </a:lnTo>
                  <a:lnTo>
                    <a:pt x="519" y="265"/>
                  </a:lnTo>
                  <a:lnTo>
                    <a:pt x="461" y="326"/>
                  </a:lnTo>
                  <a:lnTo>
                    <a:pt x="68" y="326"/>
                  </a:lnTo>
                  <a:lnTo>
                    <a:pt x="0" y="118"/>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9" name="Freeform 97"/>
            <p:cNvSpPr>
              <a:spLocks noChangeAspect="1"/>
            </p:cNvSpPr>
            <p:nvPr/>
          </p:nvSpPr>
          <p:spPr bwMode="auto">
            <a:xfrm>
              <a:off x="4452" y="2760"/>
              <a:ext cx="258" cy="265"/>
            </a:xfrm>
            <a:custGeom>
              <a:avLst/>
              <a:gdLst/>
              <a:ahLst/>
              <a:cxnLst>
                <a:cxn ang="0">
                  <a:pos x="31" y="39"/>
                </a:cxn>
                <a:cxn ang="0">
                  <a:pos x="162" y="0"/>
                </a:cxn>
                <a:cxn ang="0">
                  <a:pos x="189" y="49"/>
                </a:cxn>
                <a:cxn ang="0">
                  <a:pos x="366" y="137"/>
                </a:cxn>
                <a:cxn ang="0">
                  <a:pos x="407" y="187"/>
                </a:cxn>
                <a:cxn ang="0">
                  <a:pos x="420" y="236"/>
                </a:cxn>
                <a:cxn ang="0">
                  <a:pos x="488" y="224"/>
                </a:cxn>
                <a:cxn ang="0">
                  <a:pos x="515" y="246"/>
                </a:cxn>
                <a:cxn ang="0">
                  <a:pos x="457" y="330"/>
                </a:cxn>
                <a:cxn ang="0">
                  <a:pos x="428" y="528"/>
                </a:cxn>
                <a:cxn ang="0">
                  <a:pos x="199" y="528"/>
                </a:cxn>
                <a:cxn ang="0">
                  <a:pos x="155" y="491"/>
                </a:cxn>
                <a:cxn ang="0">
                  <a:pos x="157" y="443"/>
                </a:cxn>
                <a:cxn ang="0">
                  <a:pos x="139" y="400"/>
                </a:cxn>
                <a:cxn ang="0">
                  <a:pos x="134" y="357"/>
                </a:cxn>
                <a:cxn ang="0">
                  <a:pos x="0" y="260"/>
                </a:cxn>
                <a:cxn ang="0">
                  <a:pos x="0" y="161"/>
                </a:cxn>
                <a:cxn ang="0">
                  <a:pos x="31" y="39"/>
                </a:cxn>
              </a:cxnLst>
              <a:rect l="0" t="0" r="r" b="b"/>
              <a:pathLst>
                <a:path w="516" h="529">
                  <a:moveTo>
                    <a:pt x="31" y="39"/>
                  </a:moveTo>
                  <a:lnTo>
                    <a:pt x="162" y="0"/>
                  </a:lnTo>
                  <a:lnTo>
                    <a:pt x="189" y="49"/>
                  </a:lnTo>
                  <a:lnTo>
                    <a:pt x="366" y="137"/>
                  </a:lnTo>
                  <a:lnTo>
                    <a:pt x="407" y="187"/>
                  </a:lnTo>
                  <a:lnTo>
                    <a:pt x="420" y="236"/>
                  </a:lnTo>
                  <a:lnTo>
                    <a:pt x="488" y="224"/>
                  </a:lnTo>
                  <a:lnTo>
                    <a:pt x="515" y="246"/>
                  </a:lnTo>
                  <a:lnTo>
                    <a:pt x="457" y="330"/>
                  </a:lnTo>
                  <a:lnTo>
                    <a:pt x="428" y="528"/>
                  </a:lnTo>
                  <a:lnTo>
                    <a:pt x="199" y="528"/>
                  </a:lnTo>
                  <a:lnTo>
                    <a:pt x="155" y="491"/>
                  </a:lnTo>
                  <a:lnTo>
                    <a:pt x="157" y="443"/>
                  </a:lnTo>
                  <a:lnTo>
                    <a:pt x="139" y="400"/>
                  </a:lnTo>
                  <a:lnTo>
                    <a:pt x="134" y="357"/>
                  </a:lnTo>
                  <a:lnTo>
                    <a:pt x="0" y="260"/>
                  </a:lnTo>
                  <a:lnTo>
                    <a:pt x="0" y="161"/>
                  </a:lnTo>
                  <a:lnTo>
                    <a:pt x="31" y="39"/>
                  </a:lnTo>
                </a:path>
              </a:pathLst>
            </a:custGeom>
            <a:solidFill>
              <a:srgbClr val="00B0F0"/>
            </a:solidFill>
            <a:ln w="12700" cap="rnd" cmpd="sng">
              <a:solidFill>
                <a:srgbClr val="000000"/>
              </a:solidFill>
              <a:prstDash val="solid"/>
              <a:round/>
              <a:headEnd/>
              <a:tailEnd/>
            </a:ln>
            <a:effectLst/>
          </p:spPr>
          <p:txBody>
            <a:bodyPr/>
            <a:lstStyle/>
            <a:p>
              <a:endParaRPr lang="en-US"/>
            </a:p>
          </p:txBody>
        </p:sp>
        <p:sp>
          <p:nvSpPr>
            <p:cNvPr id="627810" name="Freeform 98"/>
            <p:cNvSpPr>
              <a:spLocks noChangeAspect="1"/>
            </p:cNvSpPr>
            <p:nvPr/>
          </p:nvSpPr>
          <p:spPr bwMode="auto">
            <a:xfrm>
              <a:off x="4546" y="2734"/>
              <a:ext cx="297" cy="144"/>
            </a:xfrm>
            <a:custGeom>
              <a:avLst/>
              <a:gdLst/>
              <a:ahLst/>
              <a:cxnLst>
                <a:cxn ang="0">
                  <a:pos x="0" y="98"/>
                </a:cxn>
                <a:cxn ang="0">
                  <a:pos x="184" y="196"/>
                </a:cxn>
                <a:cxn ang="0">
                  <a:pos x="220" y="243"/>
                </a:cxn>
                <a:cxn ang="0">
                  <a:pos x="233" y="287"/>
                </a:cxn>
                <a:cxn ang="0">
                  <a:pos x="335" y="186"/>
                </a:cxn>
                <a:cxn ang="0">
                  <a:pos x="594" y="146"/>
                </a:cxn>
                <a:cxn ang="0">
                  <a:pos x="479" y="74"/>
                </a:cxn>
                <a:cxn ang="0">
                  <a:pos x="327" y="141"/>
                </a:cxn>
                <a:cxn ang="0">
                  <a:pos x="182" y="82"/>
                </a:cxn>
                <a:cxn ang="0">
                  <a:pos x="267" y="11"/>
                </a:cxn>
                <a:cxn ang="0">
                  <a:pos x="192" y="0"/>
                </a:cxn>
                <a:cxn ang="0">
                  <a:pos x="0" y="98"/>
                </a:cxn>
              </a:cxnLst>
              <a:rect l="0" t="0" r="r" b="b"/>
              <a:pathLst>
                <a:path w="595" h="288">
                  <a:moveTo>
                    <a:pt x="0" y="98"/>
                  </a:moveTo>
                  <a:lnTo>
                    <a:pt x="184" y="196"/>
                  </a:lnTo>
                  <a:lnTo>
                    <a:pt x="220" y="243"/>
                  </a:lnTo>
                  <a:lnTo>
                    <a:pt x="233" y="287"/>
                  </a:lnTo>
                  <a:lnTo>
                    <a:pt x="335" y="186"/>
                  </a:lnTo>
                  <a:lnTo>
                    <a:pt x="594" y="146"/>
                  </a:lnTo>
                  <a:lnTo>
                    <a:pt x="479" y="74"/>
                  </a:lnTo>
                  <a:lnTo>
                    <a:pt x="327" y="141"/>
                  </a:lnTo>
                  <a:lnTo>
                    <a:pt x="182" y="82"/>
                  </a:lnTo>
                  <a:lnTo>
                    <a:pt x="267" y="11"/>
                  </a:lnTo>
                  <a:lnTo>
                    <a:pt x="192" y="0"/>
                  </a:lnTo>
                  <a:lnTo>
                    <a:pt x="0" y="98"/>
                  </a:lnTo>
                </a:path>
              </a:pathLst>
            </a:custGeom>
            <a:solidFill>
              <a:schemeClr val="accent3"/>
            </a:solidFill>
            <a:ln w="12700" cap="rnd" cmpd="sng">
              <a:solidFill>
                <a:srgbClr val="000000"/>
              </a:solidFill>
              <a:prstDash val="solid"/>
              <a:round/>
              <a:headEnd/>
              <a:tailEnd/>
            </a:ln>
            <a:effectLst/>
          </p:spPr>
          <p:txBody>
            <a:bodyPr/>
            <a:lstStyle/>
            <a:p>
              <a:endParaRPr lang="en-US"/>
            </a:p>
          </p:txBody>
        </p:sp>
        <p:sp>
          <p:nvSpPr>
            <p:cNvPr id="627811" name="Freeform 99"/>
            <p:cNvSpPr>
              <a:spLocks noChangeAspect="1"/>
            </p:cNvSpPr>
            <p:nvPr/>
          </p:nvSpPr>
          <p:spPr bwMode="auto">
            <a:xfrm>
              <a:off x="4716" y="2842"/>
              <a:ext cx="194" cy="225"/>
            </a:xfrm>
            <a:custGeom>
              <a:avLst/>
              <a:gdLst/>
              <a:ahLst/>
              <a:cxnLst>
                <a:cxn ang="0">
                  <a:pos x="183" y="0"/>
                </a:cxn>
                <a:cxn ang="0">
                  <a:pos x="307" y="36"/>
                </a:cxn>
                <a:cxn ang="0">
                  <a:pos x="333" y="124"/>
                </a:cxn>
                <a:cxn ang="0">
                  <a:pos x="261" y="198"/>
                </a:cxn>
                <a:cxn ang="0">
                  <a:pos x="279" y="231"/>
                </a:cxn>
                <a:cxn ang="0">
                  <a:pos x="349" y="193"/>
                </a:cxn>
                <a:cxn ang="0">
                  <a:pos x="378" y="201"/>
                </a:cxn>
                <a:cxn ang="0">
                  <a:pos x="386" y="321"/>
                </a:cxn>
                <a:cxn ang="0">
                  <a:pos x="309" y="423"/>
                </a:cxn>
                <a:cxn ang="0">
                  <a:pos x="309" y="448"/>
                </a:cxn>
                <a:cxn ang="0">
                  <a:pos x="0" y="448"/>
                </a:cxn>
                <a:cxn ang="0">
                  <a:pos x="44" y="321"/>
                </a:cxn>
                <a:cxn ang="0">
                  <a:pos x="21" y="223"/>
                </a:cxn>
                <a:cxn ang="0">
                  <a:pos x="61" y="119"/>
                </a:cxn>
                <a:cxn ang="0">
                  <a:pos x="183" y="0"/>
                </a:cxn>
              </a:cxnLst>
              <a:rect l="0" t="0" r="r" b="b"/>
              <a:pathLst>
                <a:path w="387" h="449">
                  <a:moveTo>
                    <a:pt x="183" y="0"/>
                  </a:moveTo>
                  <a:lnTo>
                    <a:pt x="307" y="36"/>
                  </a:lnTo>
                  <a:lnTo>
                    <a:pt x="333" y="124"/>
                  </a:lnTo>
                  <a:lnTo>
                    <a:pt x="261" y="198"/>
                  </a:lnTo>
                  <a:lnTo>
                    <a:pt x="279" y="231"/>
                  </a:lnTo>
                  <a:lnTo>
                    <a:pt x="349" y="193"/>
                  </a:lnTo>
                  <a:lnTo>
                    <a:pt x="378" y="201"/>
                  </a:lnTo>
                  <a:lnTo>
                    <a:pt x="386" y="321"/>
                  </a:lnTo>
                  <a:lnTo>
                    <a:pt x="309" y="423"/>
                  </a:lnTo>
                  <a:lnTo>
                    <a:pt x="309" y="448"/>
                  </a:lnTo>
                  <a:lnTo>
                    <a:pt x="0" y="448"/>
                  </a:lnTo>
                  <a:lnTo>
                    <a:pt x="44" y="321"/>
                  </a:lnTo>
                  <a:lnTo>
                    <a:pt x="21" y="223"/>
                  </a:lnTo>
                  <a:lnTo>
                    <a:pt x="61" y="119"/>
                  </a:lnTo>
                  <a:lnTo>
                    <a:pt x="183" y="0"/>
                  </a:lnTo>
                </a:path>
              </a:pathLst>
            </a:custGeom>
            <a:solidFill>
              <a:schemeClr val="accent3"/>
            </a:solidFill>
            <a:ln w="12700" cap="rnd" cmpd="sng">
              <a:solidFill>
                <a:srgbClr val="000000"/>
              </a:solidFill>
              <a:prstDash val="solid"/>
              <a:round/>
              <a:headEnd/>
              <a:tailEnd/>
            </a:ln>
            <a:effectLst/>
          </p:spPr>
          <p:txBody>
            <a:bodyPr/>
            <a:lstStyle/>
            <a:p>
              <a:endParaRPr lang="en-US"/>
            </a:p>
          </p:txBody>
        </p:sp>
        <p:sp>
          <p:nvSpPr>
            <p:cNvPr id="627812" name="Freeform 100"/>
            <p:cNvSpPr>
              <a:spLocks noChangeAspect="1"/>
            </p:cNvSpPr>
            <p:nvPr/>
          </p:nvSpPr>
          <p:spPr bwMode="auto">
            <a:xfrm>
              <a:off x="4509" y="3024"/>
              <a:ext cx="176" cy="300"/>
            </a:xfrm>
            <a:custGeom>
              <a:avLst/>
              <a:gdLst/>
              <a:ahLst/>
              <a:cxnLst>
                <a:cxn ang="0">
                  <a:pos x="89" y="0"/>
                </a:cxn>
                <a:cxn ang="0">
                  <a:pos x="320" y="0"/>
                </a:cxn>
                <a:cxn ang="0">
                  <a:pos x="349" y="89"/>
                </a:cxn>
                <a:cxn ang="0">
                  <a:pos x="349" y="396"/>
                </a:cxn>
                <a:cxn ang="0">
                  <a:pos x="352" y="423"/>
                </a:cxn>
                <a:cxn ang="0">
                  <a:pos x="307" y="476"/>
                </a:cxn>
                <a:cxn ang="0">
                  <a:pos x="296" y="538"/>
                </a:cxn>
                <a:cxn ang="0">
                  <a:pos x="211" y="598"/>
                </a:cxn>
                <a:cxn ang="0">
                  <a:pos x="172" y="584"/>
                </a:cxn>
                <a:cxn ang="0">
                  <a:pos x="84" y="457"/>
                </a:cxn>
                <a:cxn ang="0">
                  <a:pos x="109" y="418"/>
                </a:cxn>
                <a:cxn ang="0">
                  <a:pos x="73" y="393"/>
                </a:cxn>
                <a:cxn ang="0">
                  <a:pos x="0" y="274"/>
                </a:cxn>
                <a:cxn ang="0">
                  <a:pos x="5" y="199"/>
                </a:cxn>
                <a:cxn ang="0">
                  <a:pos x="57" y="139"/>
                </a:cxn>
                <a:cxn ang="0">
                  <a:pos x="44" y="104"/>
                </a:cxn>
                <a:cxn ang="0">
                  <a:pos x="111" y="56"/>
                </a:cxn>
                <a:cxn ang="0">
                  <a:pos x="89" y="0"/>
                </a:cxn>
              </a:cxnLst>
              <a:rect l="0" t="0" r="r" b="b"/>
              <a:pathLst>
                <a:path w="353" h="599">
                  <a:moveTo>
                    <a:pt x="89" y="0"/>
                  </a:moveTo>
                  <a:lnTo>
                    <a:pt x="320" y="0"/>
                  </a:lnTo>
                  <a:lnTo>
                    <a:pt x="349" y="89"/>
                  </a:lnTo>
                  <a:lnTo>
                    <a:pt x="349" y="396"/>
                  </a:lnTo>
                  <a:lnTo>
                    <a:pt x="352" y="423"/>
                  </a:lnTo>
                  <a:lnTo>
                    <a:pt x="307" y="476"/>
                  </a:lnTo>
                  <a:lnTo>
                    <a:pt x="296" y="538"/>
                  </a:lnTo>
                  <a:lnTo>
                    <a:pt x="211" y="598"/>
                  </a:lnTo>
                  <a:lnTo>
                    <a:pt x="172" y="584"/>
                  </a:lnTo>
                  <a:lnTo>
                    <a:pt x="84" y="457"/>
                  </a:lnTo>
                  <a:lnTo>
                    <a:pt x="109" y="418"/>
                  </a:lnTo>
                  <a:lnTo>
                    <a:pt x="73" y="393"/>
                  </a:lnTo>
                  <a:lnTo>
                    <a:pt x="0" y="274"/>
                  </a:lnTo>
                  <a:lnTo>
                    <a:pt x="5" y="199"/>
                  </a:lnTo>
                  <a:lnTo>
                    <a:pt x="57" y="139"/>
                  </a:lnTo>
                  <a:lnTo>
                    <a:pt x="44" y="104"/>
                  </a:lnTo>
                  <a:lnTo>
                    <a:pt x="111" y="56"/>
                  </a:lnTo>
                  <a:lnTo>
                    <a:pt x="89" y="0"/>
                  </a:lnTo>
                </a:path>
              </a:pathLst>
            </a:custGeom>
            <a:solidFill>
              <a:srgbClr val="CC00FF"/>
            </a:solidFill>
            <a:ln w="12700" cap="rnd" cmpd="sng">
              <a:solidFill>
                <a:srgbClr val="000000"/>
              </a:solidFill>
              <a:prstDash val="solid"/>
              <a:round/>
              <a:headEnd/>
              <a:tailEnd/>
            </a:ln>
            <a:effectLst/>
          </p:spPr>
          <p:txBody>
            <a:bodyPr/>
            <a:lstStyle/>
            <a:p>
              <a:endParaRPr lang="en-US"/>
            </a:p>
          </p:txBody>
        </p:sp>
        <p:sp>
          <p:nvSpPr>
            <p:cNvPr id="627813" name="Freeform 101"/>
            <p:cNvSpPr>
              <a:spLocks noChangeAspect="1"/>
            </p:cNvSpPr>
            <p:nvPr/>
          </p:nvSpPr>
          <p:spPr bwMode="auto">
            <a:xfrm>
              <a:off x="4313" y="3125"/>
              <a:ext cx="302" cy="261"/>
            </a:xfrm>
            <a:custGeom>
              <a:avLst/>
              <a:gdLst/>
              <a:ahLst/>
              <a:cxnLst>
                <a:cxn ang="0">
                  <a:pos x="0" y="0"/>
                </a:cxn>
                <a:cxn ang="0">
                  <a:pos x="397" y="0"/>
                </a:cxn>
                <a:cxn ang="0">
                  <a:pos x="391" y="69"/>
                </a:cxn>
                <a:cxn ang="0">
                  <a:pos x="465" y="194"/>
                </a:cxn>
                <a:cxn ang="0">
                  <a:pos x="500" y="216"/>
                </a:cxn>
                <a:cxn ang="0">
                  <a:pos x="478" y="253"/>
                </a:cxn>
                <a:cxn ang="0">
                  <a:pos x="563" y="383"/>
                </a:cxn>
                <a:cxn ang="0">
                  <a:pos x="603" y="396"/>
                </a:cxn>
                <a:cxn ang="0">
                  <a:pos x="550" y="521"/>
                </a:cxn>
                <a:cxn ang="0">
                  <a:pos x="498" y="521"/>
                </a:cxn>
                <a:cxn ang="0">
                  <a:pos x="513" y="467"/>
                </a:cxn>
                <a:cxn ang="0">
                  <a:pos x="114" y="467"/>
                </a:cxn>
                <a:cxn ang="0">
                  <a:pos x="94" y="409"/>
                </a:cxn>
                <a:cxn ang="0">
                  <a:pos x="94" y="165"/>
                </a:cxn>
                <a:cxn ang="0">
                  <a:pos x="52" y="125"/>
                </a:cxn>
                <a:cxn ang="0">
                  <a:pos x="78" y="97"/>
                </a:cxn>
                <a:cxn ang="0">
                  <a:pos x="0" y="0"/>
                </a:cxn>
              </a:cxnLst>
              <a:rect l="0" t="0" r="r" b="b"/>
              <a:pathLst>
                <a:path w="604" h="522">
                  <a:moveTo>
                    <a:pt x="0" y="0"/>
                  </a:moveTo>
                  <a:lnTo>
                    <a:pt x="397" y="0"/>
                  </a:lnTo>
                  <a:lnTo>
                    <a:pt x="391" y="69"/>
                  </a:lnTo>
                  <a:lnTo>
                    <a:pt x="465" y="194"/>
                  </a:lnTo>
                  <a:lnTo>
                    <a:pt x="500" y="216"/>
                  </a:lnTo>
                  <a:lnTo>
                    <a:pt x="478" y="253"/>
                  </a:lnTo>
                  <a:lnTo>
                    <a:pt x="563" y="383"/>
                  </a:lnTo>
                  <a:lnTo>
                    <a:pt x="603" y="396"/>
                  </a:lnTo>
                  <a:lnTo>
                    <a:pt x="550" y="521"/>
                  </a:lnTo>
                  <a:lnTo>
                    <a:pt x="498" y="521"/>
                  </a:lnTo>
                  <a:lnTo>
                    <a:pt x="513" y="467"/>
                  </a:lnTo>
                  <a:lnTo>
                    <a:pt x="114" y="467"/>
                  </a:lnTo>
                  <a:lnTo>
                    <a:pt x="94" y="409"/>
                  </a:lnTo>
                  <a:lnTo>
                    <a:pt x="94" y="165"/>
                  </a:lnTo>
                  <a:lnTo>
                    <a:pt x="52" y="125"/>
                  </a:lnTo>
                  <a:lnTo>
                    <a:pt x="78" y="97"/>
                  </a:lnTo>
                  <a:lnTo>
                    <a:pt x="0" y="0"/>
                  </a:lnTo>
                </a:path>
              </a:pathLst>
            </a:custGeom>
            <a:solidFill>
              <a:schemeClr val="accent6"/>
            </a:solidFill>
            <a:ln w="12700" cap="rnd" cmpd="sng">
              <a:solidFill>
                <a:srgbClr val="000000"/>
              </a:solidFill>
              <a:prstDash val="solid"/>
              <a:round/>
              <a:headEnd/>
              <a:tailEnd/>
            </a:ln>
            <a:effectLst/>
          </p:spPr>
          <p:txBody>
            <a:bodyPr/>
            <a:lstStyle/>
            <a:p>
              <a:endParaRPr lang="en-US"/>
            </a:p>
          </p:txBody>
        </p:sp>
        <p:sp>
          <p:nvSpPr>
            <p:cNvPr id="627814" name="Freeform 102"/>
            <p:cNvSpPr>
              <a:spLocks noChangeAspect="1"/>
            </p:cNvSpPr>
            <p:nvPr/>
          </p:nvSpPr>
          <p:spPr bwMode="auto">
            <a:xfrm>
              <a:off x="4657" y="3065"/>
              <a:ext cx="142" cy="232"/>
            </a:xfrm>
            <a:custGeom>
              <a:avLst/>
              <a:gdLst/>
              <a:ahLst/>
              <a:cxnLst>
                <a:cxn ang="0">
                  <a:pos x="52" y="0"/>
                </a:cxn>
                <a:cxn ang="0">
                  <a:pos x="75" y="15"/>
                </a:cxn>
                <a:cxn ang="0">
                  <a:pos x="115" y="2"/>
                </a:cxn>
                <a:cxn ang="0">
                  <a:pos x="283" y="2"/>
                </a:cxn>
                <a:cxn ang="0">
                  <a:pos x="283" y="278"/>
                </a:cxn>
                <a:cxn ang="0">
                  <a:pos x="179" y="421"/>
                </a:cxn>
                <a:cxn ang="0">
                  <a:pos x="0" y="463"/>
                </a:cxn>
                <a:cxn ang="0">
                  <a:pos x="13" y="394"/>
                </a:cxn>
                <a:cxn ang="0">
                  <a:pos x="52" y="344"/>
                </a:cxn>
                <a:cxn ang="0">
                  <a:pos x="52" y="0"/>
                </a:cxn>
              </a:cxnLst>
              <a:rect l="0" t="0" r="r" b="b"/>
              <a:pathLst>
                <a:path w="284" h="464">
                  <a:moveTo>
                    <a:pt x="52" y="0"/>
                  </a:moveTo>
                  <a:lnTo>
                    <a:pt x="75" y="15"/>
                  </a:lnTo>
                  <a:lnTo>
                    <a:pt x="115" y="2"/>
                  </a:lnTo>
                  <a:lnTo>
                    <a:pt x="283" y="2"/>
                  </a:lnTo>
                  <a:lnTo>
                    <a:pt x="283" y="278"/>
                  </a:lnTo>
                  <a:lnTo>
                    <a:pt x="179" y="421"/>
                  </a:lnTo>
                  <a:lnTo>
                    <a:pt x="0" y="463"/>
                  </a:lnTo>
                  <a:lnTo>
                    <a:pt x="13" y="394"/>
                  </a:lnTo>
                  <a:lnTo>
                    <a:pt x="52" y="344"/>
                  </a:lnTo>
                  <a:lnTo>
                    <a:pt x="52" y="0"/>
                  </a:lnTo>
                </a:path>
              </a:pathLst>
            </a:custGeom>
            <a:solidFill>
              <a:schemeClr val="accent5"/>
            </a:solidFill>
            <a:ln w="12700" cap="rnd" cmpd="sng">
              <a:solidFill>
                <a:srgbClr val="000000"/>
              </a:solidFill>
              <a:prstDash val="solid"/>
              <a:round/>
              <a:headEnd/>
              <a:tailEnd/>
            </a:ln>
            <a:effectLst/>
          </p:spPr>
          <p:txBody>
            <a:bodyPr/>
            <a:lstStyle/>
            <a:p>
              <a:endParaRPr lang="en-US"/>
            </a:p>
          </p:txBody>
        </p:sp>
        <p:sp>
          <p:nvSpPr>
            <p:cNvPr id="627815" name="Freeform 103"/>
            <p:cNvSpPr>
              <a:spLocks noChangeAspect="1"/>
            </p:cNvSpPr>
            <p:nvPr/>
          </p:nvSpPr>
          <p:spPr bwMode="auto">
            <a:xfrm>
              <a:off x="4799" y="3052"/>
              <a:ext cx="197" cy="199"/>
            </a:xfrm>
            <a:custGeom>
              <a:avLst/>
              <a:gdLst/>
              <a:ahLst/>
              <a:cxnLst>
                <a:cxn ang="0">
                  <a:pos x="0" y="27"/>
                </a:cxn>
                <a:cxn ang="0">
                  <a:pos x="146" y="27"/>
                </a:cxn>
                <a:cxn ang="0">
                  <a:pos x="201" y="53"/>
                </a:cxn>
                <a:cxn ang="0">
                  <a:pos x="284" y="53"/>
                </a:cxn>
                <a:cxn ang="0">
                  <a:pos x="392" y="0"/>
                </a:cxn>
                <a:cxn ang="0">
                  <a:pos x="392" y="173"/>
                </a:cxn>
                <a:cxn ang="0">
                  <a:pos x="376" y="181"/>
                </a:cxn>
                <a:cxn ang="0">
                  <a:pos x="323" y="285"/>
                </a:cxn>
                <a:cxn ang="0">
                  <a:pos x="294" y="285"/>
                </a:cxn>
                <a:cxn ang="0">
                  <a:pos x="199" y="397"/>
                </a:cxn>
                <a:cxn ang="0">
                  <a:pos x="167" y="368"/>
                </a:cxn>
                <a:cxn ang="0">
                  <a:pos x="119" y="381"/>
                </a:cxn>
                <a:cxn ang="0">
                  <a:pos x="0" y="282"/>
                </a:cxn>
                <a:cxn ang="0">
                  <a:pos x="0" y="27"/>
                </a:cxn>
              </a:cxnLst>
              <a:rect l="0" t="0" r="r" b="b"/>
              <a:pathLst>
                <a:path w="393" h="398">
                  <a:moveTo>
                    <a:pt x="0" y="27"/>
                  </a:moveTo>
                  <a:lnTo>
                    <a:pt x="146" y="27"/>
                  </a:lnTo>
                  <a:lnTo>
                    <a:pt x="201" y="53"/>
                  </a:lnTo>
                  <a:lnTo>
                    <a:pt x="284" y="53"/>
                  </a:lnTo>
                  <a:lnTo>
                    <a:pt x="392" y="0"/>
                  </a:lnTo>
                  <a:lnTo>
                    <a:pt x="392" y="173"/>
                  </a:lnTo>
                  <a:lnTo>
                    <a:pt x="376" y="181"/>
                  </a:lnTo>
                  <a:lnTo>
                    <a:pt x="323" y="285"/>
                  </a:lnTo>
                  <a:lnTo>
                    <a:pt x="294" y="285"/>
                  </a:lnTo>
                  <a:lnTo>
                    <a:pt x="199" y="397"/>
                  </a:lnTo>
                  <a:lnTo>
                    <a:pt x="167" y="368"/>
                  </a:lnTo>
                  <a:lnTo>
                    <a:pt x="119" y="381"/>
                  </a:lnTo>
                  <a:lnTo>
                    <a:pt x="0" y="282"/>
                  </a:lnTo>
                  <a:lnTo>
                    <a:pt x="0" y="27"/>
                  </a:lnTo>
                </a:path>
              </a:pathLst>
            </a:custGeom>
            <a:solidFill>
              <a:srgbClr val="C00000"/>
            </a:solidFill>
            <a:ln w="12700" cap="rnd" cmpd="sng">
              <a:solidFill>
                <a:srgbClr val="000000"/>
              </a:solidFill>
              <a:prstDash val="solid"/>
              <a:round/>
              <a:headEnd/>
              <a:tailEnd/>
            </a:ln>
            <a:effectLst/>
          </p:spPr>
          <p:txBody>
            <a:bodyPr/>
            <a:lstStyle/>
            <a:p>
              <a:endParaRPr lang="en-US"/>
            </a:p>
          </p:txBody>
        </p:sp>
        <p:sp>
          <p:nvSpPr>
            <p:cNvPr id="627816" name="Freeform 104"/>
            <p:cNvSpPr>
              <a:spLocks noChangeAspect="1"/>
            </p:cNvSpPr>
            <p:nvPr/>
          </p:nvSpPr>
          <p:spPr bwMode="auto">
            <a:xfrm>
              <a:off x="3438" y="2640"/>
              <a:ext cx="525" cy="271"/>
            </a:xfrm>
            <a:custGeom>
              <a:avLst/>
              <a:gdLst/>
              <a:ahLst/>
              <a:cxnLst>
                <a:cxn ang="0">
                  <a:pos x="2" y="0"/>
                </a:cxn>
                <a:cxn ang="0">
                  <a:pos x="1048" y="0"/>
                </a:cxn>
                <a:cxn ang="0">
                  <a:pos x="1048" y="467"/>
                </a:cxn>
                <a:cxn ang="0">
                  <a:pos x="430" y="467"/>
                </a:cxn>
                <a:cxn ang="0">
                  <a:pos x="430" y="496"/>
                </a:cxn>
                <a:cxn ang="0">
                  <a:pos x="282" y="540"/>
                </a:cxn>
                <a:cxn ang="0">
                  <a:pos x="194" y="389"/>
                </a:cxn>
                <a:cxn ang="0">
                  <a:pos x="141" y="410"/>
                </a:cxn>
                <a:cxn ang="0">
                  <a:pos x="128" y="381"/>
                </a:cxn>
                <a:cxn ang="0">
                  <a:pos x="160" y="301"/>
                </a:cxn>
                <a:cxn ang="0">
                  <a:pos x="0" y="136"/>
                </a:cxn>
                <a:cxn ang="0">
                  <a:pos x="2" y="0"/>
                </a:cxn>
              </a:cxnLst>
              <a:rect l="0" t="0" r="r" b="b"/>
              <a:pathLst>
                <a:path w="1049" h="541">
                  <a:moveTo>
                    <a:pt x="2" y="0"/>
                  </a:moveTo>
                  <a:lnTo>
                    <a:pt x="1048" y="0"/>
                  </a:lnTo>
                  <a:lnTo>
                    <a:pt x="1048" y="467"/>
                  </a:lnTo>
                  <a:lnTo>
                    <a:pt x="430" y="467"/>
                  </a:lnTo>
                  <a:lnTo>
                    <a:pt x="430" y="496"/>
                  </a:lnTo>
                  <a:lnTo>
                    <a:pt x="282" y="540"/>
                  </a:lnTo>
                  <a:lnTo>
                    <a:pt x="194" y="389"/>
                  </a:lnTo>
                  <a:lnTo>
                    <a:pt x="141" y="410"/>
                  </a:lnTo>
                  <a:lnTo>
                    <a:pt x="128" y="381"/>
                  </a:lnTo>
                  <a:lnTo>
                    <a:pt x="160" y="301"/>
                  </a:lnTo>
                  <a:lnTo>
                    <a:pt x="0" y="136"/>
                  </a:lnTo>
                  <a:lnTo>
                    <a:pt x="2"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17" name="Freeform 105"/>
            <p:cNvSpPr>
              <a:spLocks noChangeAspect="1"/>
            </p:cNvSpPr>
            <p:nvPr/>
          </p:nvSpPr>
          <p:spPr bwMode="auto">
            <a:xfrm>
              <a:off x="3654" y="2876"/>
              <a:ext cx="309" cy="229"/>
            </a:xfrm>
            <a:custGeom>
              <a:avLst/>
              <a:gdLst/>
              <a:ahLst/>
              <a:cxnLst>
                <a:cxn ang="0">
                  <a:pos x="0" y="0"/>
                </a:cxn>
                <a:cxn ang="0">
                  <a:pos x="617" y="0"/>
                </a:cxn>
                <a:cxn ang="0">
                  <a:pos x="617" y="457"/>
                </a:cxn>
                <a:cxn ang="0">
                  <a:pos x="0" y="457"/>
                </a:cxn>
                <a:cxn ang="0">
                  <a:pos x="0" y="0"/>
                </a:cxn>
              </a:cxnLst>
              <a:rect l="0" t="0" r="r" b="b"/>
              <a:pathLst>
                <a:path w="618" h="458">
                  <a:moveTo>
                    <a:pt x="0" y="0"/>
                  </a:moveTo>
                  <a:lnTo>
                    <a:pt x="617" y="0"/>
                  </a:lnTo>
                  <a:lnTo>
                    <a:pt x="617" y="457"/>
                  </a:lnTo>
                  <a:lnTo>
                    <a:pt x="0" y="457"/>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18" name="Freeform 106"/>
            <p:cNvSpPr>
              <a:spLocks noChangeAspect="1"/>
            </p:cNvSpPr>
            <p:nvPr/>
          </p:nvSpPr>
          <p:spPr bwMode="auto">
            <a:xfrm>
              <a:off x="3962" y="2991"/>
              <a:ext cx="382" cy="173"/>
            </a:xfrm>
            <a:custGeom>
              <a:avLst/>
              <a:gdLst/>
              <a:ahLst/>
              <a:cxnLst>
                <a:cxn ang="0">
                  <a:pos x="0" y="0"/>
                </a:cxn>
                <a:cxn ang="0">
                  <a:pos x="475" y="0"/>
                </a:cxn>
                <a:cxn ang="0">
                  <a:pos x="525" y="26"/>
                </a:cxn>
                <a:cxn ang="0">
                  <a:pos x="634" y="61"/>
                </a:cxn>
                <a:cxn ang="0">
                  <a:pos x="705" y="276"/>
                </a:cxn>
                <a:cxn ang="0">
                  <a:pos x="763" y="345"/>
                </a:cxn>
                <a:cxn ang="0">
                  <a:pos x="164" y="345"/>
                </a:cxn>
                <a:cxn ang="0">
                  <a:pos x="164" y="225"/>
                </a:cxn>
                <a:cxn ang="0">
                  <a:pos x="0" y="225"/>
                </a:cxn>
                <a:cxn ang="0">
                  <a:pos x="0" y="0"/>
                </a:cxn>
              </a:cxnLst>
              <a:rect l="0" t="0" r="r" b="b"/>
              <a:pathLst>
                <a:path w="764" h="346">
                  <a:moveTo>
                    <a:pt x="0" y="0"/>
                  </a:moveTo>
                  <a:lnTo>
                    <a:pt x="475" y="0"/>
                  </a:lnTo>
                  <a:lnTo>
                    <a:pt x="525" y="26"/>
                  </a:lnTo>
                  <a:lnTo>
                    <a:pt x="634" y="61"/>
                  </a:lnTo>
                  <a:lnTo>
                    <a:pt x="705" y="276"/>
                  </a:lnTo>
                  <a:lnTo>
                    <a:pt x="763" y="345"/>
                  </a:lnTo>
                  <a:lnTo>
                    <a:pt x="164" y="345"/>
                  </a:lnTo>
                  <a:lnTo>
                    <a:pt x="164" y="225"/>
                  </a:lnTo>
                  <a:lnTo>
                    <a:pt x="0" y="225"/>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19" name="Freeform 107"/>
            <p:cNvSpPr>
              <a:spLocks noChangeAspect="1"/>
            </p:cNvSpPr>
            <p:nvPr/>
          </p:nvSpPr>
          <p:spPr bwMode="auto">
            <a:xfrm>
              <a:off x="3744" y="3104"/>
              <a:ext cx="298" cy="223"/>
            </a:xfrm>
            <a:custGeom>
              <a:avLst/>
              <a:gdLst/>
              <a:ahLst/>
              <a:cxnLst>
                <a:cxn ang="0">
                  <a:pos x="0" y="0"/>
                </a:cxn>
                <a:cxn ang="0">
                  <a:pos x="595" y="0"/>
                </a:cxn>
                <a:cxn ang="0">
                  <a:pos x="595" y="445"/>
                </a:cxn>
                <a:cxn ang="0">
                  <a:pos x="0" y="445"/>
                </a:cxn>
                <a:cxn ang="0">
                  <a:pos x="0" y="0"/>
                </a:cxn>
              </a:cxnLst>
              <a:rect l="0" t="0" r="r" b="b"/>
              <a:pathLst>
                <a:path w="596" h="446">
                  <a:moveTo>
                    <a:pt x="0" y="0"/>
                  </a:moveTo>
                  <a:lnTo>
                    <a:pt x="595" y="0"/>
                  </a:lnTo>
                  <a:lnTo>
                    <a:pt x="595" y="445"/>
                  </a:lnTo>
                  <a:lnTo>
                    <a:pt x="0" y="445"/>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0" name="Freeform 108"/>
            <p:cNvSpPr>
              <a:spLocks noChangeAspect="1"/>
            </p:cNvSpPr>
            <p:nvPr/>
          </p:nvSpPr>
          <p:spPr bwMode="auto">
            <a:xfrm>
              <a:off x="4899" y="3141"/>
              <a:ext cx="234" cy="177"/>
            </a:xfrm>
            <a:custGeom>
              <a:avLst/>
              <a:gdLst/>
              <a:ahLst/>
              <a:cxnLst>
                <a:cxn ang="0">
                  <a:pos x="192" y="0"/>
                </a:cxn>
                <a:cxn ang="0">
                  <a:pos x="179" y="0"/>
                </a:cxn>
                <a:cxn ang="0">
                  <a:pos x="124" y="106"/>
                </a:cxn>
                <a:cxn ang="0">
                  <a:pos x="93" y="106"/>
                </a:cxn>
                <a:cxn ang="0">
                  <a:pos x="0" y="215"/>
                </a:cxn>
                <a:cxn ang="0">
                  <a:pos x="40" y="330"/>
                </a:cxn>
                <a:cxn ang="0">
                  <a:pos x="184" y="354"/>
                </a:cxn>
                <a:cxn ang="0">
                  <a:pos x="223" y="325"/>
                </a:cxn>
                <a:cxn ang="0">
                  <a:pos x="264" y="242"/>
                </a:cxn>
                <a:cxn ang="0">
                  <a:pos x="275" y="234"/>
                </a:cxn>
                <a:cxn ang="0">
                  <a:pos x="467" y="165"/>
                </a:cxn>
                <a:cxn ang="0">
                  <a:pos x="453" y="134"/>
                </a:cxn>
                <a:cxn ang="0">
                  <a:pos x="380" y="109"/>
                </a:cxn>
                <a:cxn ang="0">
                  <a:pos x="272" y="165"/>
                </a:cxn>
                <a:cxn ang="0">
                  <a:pos x="272" y="67"/>
                </a:cxn>
                <a:cxn ang="0">
                  <a:pos x="192" y="67"/>
                </a:cxn>
                <a:cxn ang="0">
                  <a:pos x="192" y="0"/>
                </a:cxn>
              </a:cxnLst>
              <a:rect l="0" t="0" r="r" b="b"/>
              <a:pathLst>
                <a:path w="468" h="355">
                  <a:moveTo>
                    <a:pt x="192" y="0"/>
                  </a:moveTo>
                  <a:lnTo>
                    <a:pt x="179" y="0"/>
                  </a:lnTo>
                  <a:lnTo>
                    <a:pt x="124" y="106"/>
                  </a:lnTo>
                  <a:lnTo>
                    <a:pt x="93" y="106"/>
                  </a:lnTo>
                  <a:lnTo>
                    <a:pt x="0" y="215"/>
                  </a:lnTo>
                  <a:lnTo>
                    <a:pt x="40" y="330"/>
                  </a:lnTo>
                  <a:lnTo>
                    <a:pt x="184" y="354"/>
                  </a:lnTo>
                  <a:lnTo>
                    <a:pt x="223" y="325"/>
                  </a:lnTo>
                  <a:lnTo>
                    <a:pt x="264" y="242"/>
                  </a:lnTo>
                  <a:lnTo>
                    <a:pt x="275" y="234"/>
                  </a:lnTo>
                  <a:lnTo>
                    <a:pt x="467" y="165"/>
                  </a:lnTo>
                  <a:lnTo>
                    <a:pt x="453" y="134"/>
                  </a:lnTo>
                  <a:lnTo>
                    <a:pt x="380" y="109"/>
                  </a:lnTo>
                  <a:lnTo>
                    <a:pt x="272" y="165"/>
                  </a:lnTo>
                  <a:lnTo>
                    <a:pt x="272" y="67"/>
                  </a:lnTo>
                  <a:lnTo>
                    <a:pt x="192" y="67"/>
                  </a:lnTo>
                  <a:lnTo>
                    <a:pt x="192"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1" name="Freeform 109"/>
            <p:cNvSpPr>
              <a:spLocks noChangeAspect="1"/>
            </p:cNvSpPr>
            <p:nvPr/>
          </p:nvSpPr>
          <p:spPr bwMode="auto">
            <a:xfrm>
              <a:off x="4824" y="3223"/>
              <a:ext cx="374" cy="135"/>
            </a:xfrm>
            <a:custGeom>
              <a:avLst/>
              <a:gdLst/>
              <a:ahLst/>
              <a:cxnLst>
                <a:cxn ang="0">
                  <a:pos x="0" y="266"/>
                </a:cxn>
                <a:cxn ang="0">
                  <a:pos x="23" y="241"/>
                </a:cxn>
                <a:cxn ang="0">
                  <a:pos x="191" y="164"/>
                </a:cxn>
                <a:cxn ang="0">
                  <a:pos x="336" y="187"/>
                </a:cxn>
                <a:cxn ang="0">
                  <a:pos x="376" y="158"/>
                </a:cxn>
                <a:cxn ang="0">
                  <a:pos x="421" y="69"/>
                </a:cxn>
                <a:cxn ang="0">
                  <a:pos x="618" y="0"/>
                </a:cxn>
                <a:cxn ang="0">
                  <a:pos x="652" y="119"/>
                </a:cxn>
                <a:cxn ang="0">
                  <a:pos x="747" y="143"/>
                </a:cxn>
                <a:cxn ang="0">
                  <a:pos x="699" y="199"/>
                </a:cxn>
                <a:cxn ang="0">
                  <a:pos x="731" y="268"/>
                </a:cxn>
                <a:cxn ang="0">
                  <a:pos x="0" y="266"/>
                </a:cxn>
              </a:cxnLst>
              <a:rect l="0" t="0" r="r" b="b"/>
              <a:pathLst>
                <a:path w="748" h="269">
                  <a:moveTo>
                    <a:pt x="0" y="266"/>
                  </a:moveTo>
                  <a:lnTo>
                    <a:pt x="23" y="241"/>
                  </a:lnTo>
                  <a:lnTo>
                    <a:pt x="191" y="164"/>
                  </a:lnTo>
                  <a:lnTo>
                    <a:pt x="336" y="187"/>
                  </a:lnTo>
                  <a:lnTo>
                    <a:pt x="376" y="158"/>
                  </a:lnTo>
                  <a:lnTo>
                    <a:pt x="421" y="69"/>
                  </a:lnTo>
                  <a:lnTo>
                    <a:pt x="618" y="0"/>
                  </a:lnTo>
                  <a:lnTo>
                    <a:pt x="652" y="119"/>
                  </a:lnTo>
                  <a:lnTo>
                    <a:pt x="747" y="143"/>
                  </a:lnTo>
                  <a:lnTo>
                    <a:pt x="699" y="199"/>
                  </a:lnTo>
                  <a:lnTo>
                    <a:pt x="731" y="268"/>
                  </a:lnTo>
                  <a:lnTo>
                    <a:pt x="0" y="266"/>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2" name="Freeform 110"/>
            <p:cNvSpPr>
              <a:spLocks noChangeAspect="1"/>
            </p:cNvSpPr>
            <p:nvPr/>
          </p:nvSpPr>
          <p:spPr bwMode="auto">
            <a:xfrm>
              <a:off x="4596" y="3195"/>
              <a:ext cx="323" cy="175"/>
            </a:xfrm>
            <a:custGeom>
              <a:avLst/>
              <a:gdLst/>
              <a:ahLst/>
              <a:cxnLst>
                <a:cxn ang="0">
                  <a:pos x="0" y="350"/>
                </a:cxn>
                <a:cxn ang="0">
                  <a:pos x="36" y="257"/>
                </a:cxn>
                <a:cxn ang="0">
                  <a:pos x="122" y="201"/>
                </a:cxn>
                <a:cxn ang="0">
                  <a:pos x="299" y="164"/>
                </a:cxn>
                <a:cxn ang="0">
                  <a:pos x="405" y="23"/>
                </a:cxn>
                <a:cxn ang="0">
                  <a:pos x="405" y="0"/>
                </a:cxn>
                <a:cxn ang="0">
                  <a:pos x="525" y="96"/>
                </a:cxn>
                <a:cxn ang="0">
                  <a:pos x="574" y="80"/>
                </a:cxn>
                <a:cxn ang="0">
                  <a:pos x="602" y="109"/>
                </a:cxn>
                <a:cxn ang="0">
                  <a:pos x="645" y="222"/>
                </a:cxn>
                <a:cxn ang="0">
                  <a:pos x="479" y="300"/>
                </a:cxn>
                <a:cxn ang="0">
                  <a:pos x="455" y="326"/>
                </a:cxn>
                <a:cxn ang="0">
                  <a:pos x="135" y="326"/>
                </a:cxn>
                <a:cxn ang="0">
                  <a:pos x="135" y="350"/>
                </a:cxn>
                <a:cxn ang="0">
                  <a:pos x="0" y="350"/>
                </a:cxn>
              </a:cxnLst>
              <a:rect l="0" t="0" r="r" b="b"/>
              <a:pathLst>
                <a:path w="646" h="351">
                  <a:moveTo>
                    <a:pt x="0" y="350"/>
                  </a:moveTo>
                  <a:lnTo>
                    <a:pt x="36" y="257"/>
                  </a:lnTo>
                  <a:lnTo>
                    <a:pt x="122" y="201"/>
                  </a:lnTo>
                  <a:lnTo>
                    <a:pt x="299" y="164"/>
                  </a:lnTo>
                  <a:lnTo>
                    <a:pt x="405" y="23"/>
                  </a:lnTo>
                  <a:lnTo>
                    <a:pt x="405" y="0"/>
                  </a:lnTo>
                  <a:lnTo>
                    <a:pt x="525" y="96"/>
                  </a:lnTo>
                  <a:lnTo>
                    <a:pt x="574" y="80"/>
                  </a:lnTo>
                  <a:lnTo>
                    <a:pt x="602" y="109"/>
                  </a:lnTo>
                  <a:lnTo>
                    <a:pt x="645" y="222"/>
                  </a:lnTo>
                  <a:lnTo>
                    <a:pt x="479" y="300"/>
                  </a:lnTo>
                  <a:lnTo>
                    <a:pt x="455" y="326"/>
                  </a:lnTo>
                  <a:lnTo>
                    <a:pt x="135" y="326"/>
                  </a:lnTo>
                  <a:lnTo>
                    <a:pt x="135" y="350"/>
                  </a:lnTo>
                  <a:lnTo>
                    <a:pt x="0" y="35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3" name="Freeform 111"/>
            <p:cNvSpPr>
              <a:spLocks noChangeAspect="1"/>
            </p:cNvSpPr>
            <p:nvPr/>
          </p:nvSpPr>
          <p:spPr bwMode="auto">
            <a:xfrm>
              <a:off x="4370" y="3359"/>
              <a:ext cx="222" cy="199"/>
            </a:xfrm>
            <a:custGeom>
              <a:avLst/>
              <a:gdLst/>
              <a:ahLst/>
              <a:cxnLst>
                <a:cxn ang="0">
                  <a:pos x="0" y="0"/>
                </a:cxn>
                <a:cxn ang="0">
                  <a:pos x="399" y="0"/>
                </a:cxn>
                <a:cxn ang="0">
                  <a:pos x="384" y="51"/>
                </a:cxn>
                <a:cxn ang="0">
                  <a:pos x="443" y="53"/>
                </a:cxn>
                <a:cxn ang="0">
                  <a:pos x="386" y="191"/>
                </a:cxn>
                <a:cxn ang="0">
                  <a:pos x="328" y="265"/>
                </a:cxn>
                <a:cxn ang="0">
                  <a:pos x="289" y="397"/>
                </a:cxn>
                <a:cxn ang="0">
                  <a:pos x="58" y="397"/>
                </a:cxn>
                <a:cxn ang="0">
                  <a:pos x="58" y="336"/>
                </a:cxn>
                <a:cxn ang="0">
                  <a:pos x="15" y="326"/>
                </a:cxn>
                <a:cxn ang="0">
                  <a:pos x="15" y="80"/>
                </a:cxn>
                <a:cxn ang="0">
                  <a:pos x="0" y="0"/>
                </a:cxn>
              </a:cxnLst>
              <a:rect l="0" t="0" r="r" b="b"/>
              <a:pathLst>
                <a:path w="444" h="398">
                  <a:moveTo>
                    <a:pt x="0" y="0"/>
                  </a:moveTo>
                  <a:lnTo>
                    <a:pt x="399" y="0"/>
                  </a:lnTo>
                  <a:lnTo>
                    <a:pt x="384" y="51"/>
                  </a:lnTo>
                  <a:lnTo>
                    <a:pt x="443" y="53"/>
                  </a:lnTo>
                  <a:lnTo>
                    <a:pt x="386" y="191"/>
                  </a:lnTo>
                  <a:lnTo>
                    <a:pt x="328" y="265"/>
                  </a:lnTo>
                  <a:lnTo>
                    <a:pt x="289" y="397"/>
                  </a:lnTo>
                  <a:lnTo>
                    <a:pt x="58" y="397"/>
                  </a:lnTo>
                  <a:lnTo>
                    <a:pt x="58" y="336"/>
                  </a:lnTo>
                  <a:lnTo>
                    <a:pt x="15" y="326"/>
                  </a:lnTo>
                  <a:lnTo>
                    <a:pt x="15" y="80"/>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4" name="Freeform 112"/>
            <p:cNvSpPr>
              <a:spLocks noChangeAspect="1"/>
            </p:cNvSpPr>
            <p:nvPr/>
          </p:nvSpPr>
          <p:spPr bwMode="auto">
            <a:xfrm>
              <a:off x="4564" y="3357"/>
              <a:ext cx="378" cy="97"/>
            </a:xfrm>
            <a:custGeom>
              <a:avLst/>
              <a:gdLst/>
              <a:ahLst/>
              <a:cxnLst>
                <a:cxn ang="0">
                  <a:pos x="66" y="21"/>
                </a:cxn>
                <a:cxn ang="0">
                  <a:pos x="198" y="21"/>
                </a:cxn>
                <a:cxn ang="0">
                  <a:pos x="198" y="0"/>
                </a:cxn>
                <a:cxn ang="0">
                  <a:pos x="754" y="0"/>
                </a:cxn>
                <a:cxn ang="0">
                  <a:pos x="743" y="40"/>
                </a:cxn>
                <a:cxn ang="0">
                  <a:pos x="520" y="136"/>
                </a:cxn>
                <a:cxn ang="0">
                  <a:pos x="499" y="192"/>
                </a:cxn>
                <a:cxn ang="0">
                  <a:pos x="0" y="192"/>
                </a:cxn>
                <a:cxn ang="0">
                  <a:pos x="66" y="21"/>
                </a:cxn>
              </a:cxnLst>
              <a:rect l="0" t="0" r="r" b="b"/>
              <a:pathLst>
                <a:path w="755" h="193">
                  <a:moveTo>
                    <a:pt x="66" y="21"/>
                  </a:moveTo>
                  <a:lnTo>
                    <a:pt x="198" y="21"/>
                  </a:lnTo>
                  <a:lnTo>
                    <a:pt x="198" y="0"/>
                  </a:lnTo>
                  <a:lnTo>
                    <a:pt x="754" y="0"/>
                  </a:lnTo>
                  <a:lnTo>
                    <a:pt x="743" y="40"/>
                  </a:lnTo>
                  <a:lnTo>
                    <a:pt x="520" y="136"/>
                  </a:lnTo>
                  <a:lnTo>
                    <a:pt x="499" y="192"/>
                  </a:lnTo>
                  <a:lnTo>
                    <a:pt x="0" y="192"/>
                  </a:lnTo>
                  <a:lnTo>
                    <a:pt x="66" y="21"/>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5" name="Freeform 113"/>
            <p:cNvSpPr>
              <a:spLocks noChangeAspect="1"/>
            </p:cNvSpPr>
            <p:nvPr/>
          </p:nvSpPr>
          <p:spPr bwMode="auto">
            <a:xfrm>
              <a:off x="4814" y="3358"/>
              <a:ext cx="394" cy="153"/>
            </a:xfrm>
            <a:custGeom>
              <a:avLst/>
              <a:gdLst/>
              <a:ahLst/>
              <a:cxnLst>
                <a:cxn ang="0">
                  <a:pos x="254" y="0"/>
                </a:cxn>
                <a:cxn ang="0">
                  <a:pos x="753" y="0"/>
                </a:cxn>
                <a:cxn ang="0">
                  <a:pos x="788" y="93"/>
                </a:cxn>
                <a:cxn ang="0">
                  <a:pos x="701" y="186"/>
                </a:cxn>
                <a:cxn ang="0">
                  <a:pos x="577" y="225"/>
                </a:cxn>
                <a:cxn ang="0">
                  <a:pos x="527" y="306"/>
                </a:cxn>
                <a:cxn ang="0">
                  <a:pos x="405" y="173"/>
                </a:cxn>
                <a:cxn ang="0">
                  <a:pos x="308" y="173"/>
                </a:cxn>
                <a:cxn ang="0">
                  <a:pos x="291" y="147"/>
                </a:cxn>
                <a:cxn ang="0">
                  <a:pos x="160" y="147"/>
                </a:cxn>
                <a:cxn ang="0">
                  <a:pos x="111" y="191"/>
                </a:cxn>
                <a:cxn ang="0">
                  <a:pos x="0" y="191"/>
                </a:cxn>
                <a:cxn ang="0">
                  <a:pos x="21" y="135"/>
                </a:cxn>
                <a:cxn ang="0">
                  <a:pos x="244" y="43"/>
                </a:cxn>
                <a:cxn ang="0">
                  <a:pos x="254" y="0"/>
                </a:cxn>
              </a:cxnLst>
              <a:rect l="0" t="0" r="r" b="b"/>
              <a:pathLst>
                <a:path w="789" h="307">
                  <a:moveTo>
                    <a:pt x="254" y="0"/>
                  </a:moveTo>
                  <a:lnTo>
                    <a:pt x="753" y="0"/>
                  </a:lnTo>
                  <a:lnTo>
                    <a:pt x="788" y="93"/>
                  </a:lnTo>
                  <a:lnTo>
                    <a:pt x="701" y="186"/>
                  </a:lnTo>
                  <a:lnTo>
                    <a:pt x="577" y="225"/>
                  </a:lnTo>
                  <a:lnTo>
                    <a:pt x="527" y="306"/>
                  </a:lnTo>
                  <a:lnTo>
                    <a:pt x="405" y="173"/>
                  </a:lnTo>
                  <a:lnTo>
                    <a:pt x="308" y="173"/>
                  </a:lnTo>
                  <a:lnTo>
                    <a:pt x="291" y="147"/>
                  </a:lnTo>
                  <a:lnTo>
                    <a:pt x="160" y="147"/>
                  </a:lnTo>
                  <a:lnTo>
                    <a:pt x="111" y="191"/>
                  </a:lnTo>
                  <a:lnTo>
                    <a:pt x="0" y="191"/>
                  </a:lnTo>
                  <a:lnTo>
                    <a:pt x="21" y="135"/>
                  </a:lnTo>
                  <a:lnTo>
                    <a:pt x="244" y="43"/>
                  </a:lnTo>
                  <a:lnTo>
                    <a:pt x="254"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6" name="Freeform 114"/>
            <p:cNvSpPr>
              <a:spLocks noChangeAspect="1"/>
            </p:cNvSpPr>
            <p:nvPr/>
          </p:nvSpPr>
          <p:spPr bwMode="auto">
            <a:xfrm>
              <a:off x="4863" y="3432"/>
              <a:ext cx="215" cy="185"/>
            </a:xfrm>
            <a:custGeom>
              <a:avLst/>
              <a:gdLst/>
              <a:ahLst/>
              <a:cxnLst>
                <a:cxn ang="0">
                  <a:pos x="17" y="44"/>
                </a:cxn>
                <a:cxn ang="0">
                  <a:pos x="61" y="0"/>
                </a:cxn>
                <a:cxn ang="0">
                  <a:pos x="192" y="0"/>
                </a:cxn>
                <a:cxn ang="0">
                  <a:pos x="207" y="26"/>
                </a:cxn>
                <a:cxn ang="0">
                  <a:pos x="306" y="26"/>
                </a:cxn>
                <a:cxn ang="0">
                  <a:pos x="429" y="158"/>
                </a:cxn>
                <a:cxn ang="0">
                  <a:pos x="317" y="275"/>
                </a:cxn>
                <a:cxn ang="0">
                  <a:pos x="233" y="304"/>
                </a:cxn>
                <a:cxn ang="0">
                  <a:pos x="223" y="370"/>
                </a:cxn>
                <a:cxn ang="0">
                  <a:pos x="179" y="293"/>
                </a:cxn>
                <a:cxn ang="0">
                  <a:pos x="0" y="81"/>
                </a:cxn>
                <a:cxn ang="0">
                  <a:pos x="17" y="44"/>
                </a:cxn>
              </a:cxnLst>
              <a:rect l="0" t="0" r="r" b="b"/>
              <a:pathLst>
                <a:path w="430" h="371">
                  <a:moveTo>
                    <a:pt x="17" y="44"/>
                  </a:moveTo>
                  <a:lnTo>
                    <a:pt x="61" y="0"/>
                  </a:lnTo>
                  <a:lnTo>
                    <a:pt x="192" y="0"/>
                  </a:lnTo>
                  <a:lnTo>
                    <a:pt x="207" y="26"/>
                  </a:lnTo>
                  <a:lnTo>
                    <a:pt x="306" y="26"/>
                  </a:lnTo>
                  <a:lnTo>
                    <a:pt x="429" y="158"/>
                  </a:lnTo>
                  <a:lnTo>
                    <a:pt x="317" y="275"/>
                  </a:lnTo>
                  <a:lnTo>
                    <a:pt x="233" y="304"/>
                  </a:lnTo>
                  <a:lnTo>
                    <a:pt x="223" y="370"/>
                  </a:lnTo>
                  <a:lnTo>
                    <a:pt x="179" y="293"/>
                  </a:lnTo>
                  <a:lnTo>
                    <a:pt x="0" y="81"/>
                  </a:lnTo>
                  <a:lnTo>
                    <a:pt x="17" y="44"/>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7" name="Freeform 115"/>
            <p:cNvSpPr>
              <a:spLocks noChangeAspect="1"/>
            </p:cNvSpPr>
            <p:nvPr/>
          </p:nvSpPr>
          <p:spPr bwMode="auto">
            <a:xfrm>
              <a:off x="4768" y="3454"/>
              <a:ext cx="207" cy="232"/>
            </a:xfrm>
            <a:custGeom>
              <a:avLst/>
              <a:gdLst/>
              <a:ahLst/>
              <a:cxnLst>
                <a:cxn ang="0">
                  <a:pos x="0" y="0"/>
                </a:cxn>
                <a:cxn ang="0">
                  <a:pos x="206" y="0"/>
                </a:cxn>
                <a:cxn ang="0">
                  <a:pos x="189" y="36"/>
                </a:cxn>
                <a:cxn ang="0">
                  <a:pos x="368" y="249"/>
                </a:cxn>
                <a:cxn ang="0">
                  <a:pos x="412" y="325"/>
                </a:cxn>
                <a:cxn ang="0">
                  <a:pos x="358" y="464"/>
                </a:cxn>
                <a:cxn ang="0">
                  <a:pos x="73" y="464"/>
                </a:cxn>
                <a:cxn ang="0">
                  <a:pos x="44" y="406"/>
                </a:cxn>
                <a:cxn ang="0">
                  <a:pos x="30" y="332"/>
                </a:cxn>
                <a:cxn ang="0">
                  <a:pos x="57" y="292"/>
                </a:cxn>
                <a:cxn ang="0">
                  <a:pos x="0" y="0"/>
                </a:cxn>
              </a:cxnLst>
              <a:rect l="0" t="0" r="r" b="b"/>
              <a:pathLst>
                <a:path w="413" h="465">
                  <a:moveTo>
                    <a:pt x="0" y="0"/>
                  </a:moveTo>
                  <a:lnTo>
                    <a:pt x="206" y="0"/>
                  </a:lnTo>
                  <a:lnTo>
                    <a:pt x="189" y="36"/>
                  </a:lnTo>
                  <a:lnTo>
                    <a:pt x="368" y="249"/>
                  </a:lnTo>
                  <a:lnTo>
                    <a:pt x="412" y="325"/>
                  </a:lnTo>
                  <a:lnTo>
                    <a:pt x="358" y="464"/>
                  </a:lnTo>
                  <a:lnTo>
                    <a:pt x="73" y="464"/>
                  </a:lnTo>
                  <a:lnTo>
                    <a:pt x="44" y="406"/>
                  </a:lnTo>
                  <a:lnTo>
                    <a:pt x="30" y="332"/>
                  </a:lnTo>
                  <a:lnTo>
                    <a:pt x="57" y="292"/>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8" name="Freeform 116"/>
            <p:cNvSpPr>
              <a:spLocks noChangeAspect="1"/>
            </p:cNvSpPr>
            <p:nvPr/>
          </p:nvSpPr>
          <p:spPr bwMode="auto">
            <a:xfrm>
              <a:off x="4630" y="3453"/>
              <a:ext cx="168" cy="244"/>
            </a:xfrm>
            <a:custGeom>
              <a:avLst/>
              <a:gdLst/>
              <a:ahLst/>
              <a:cxnLst>
                <a:cxn ang="0">
                  <a:pos x="68" y="0"/>
                </a:cxn>
                <a:cxn ang="0">
                  <a:pos x="278" y="0"/>
                </a:cxn>
                <a:cxn ang="0">
                  <a:pos x="334" y="296"/>
                </a:cxn>
                <a:cxn ang="0">
                  <a:pos x="306" y="336"/>
                </a:cxn>
                <a:cxn ang="0">
                  <a:pos x="319" y="405"/>
                </a:cxn>
                <a:cxn ang="0">
                  <a:pos x="86" y="405"/>
                </a:cxn>
                <a:cxn ang="0">
                  <a:pos x="82" y="474"/>
                </a:cxn>
                <a:cxn ang="0">
                  <a:pos x="0" y="486"/>
                </a:cxn>
                <a:cxn ang="0">
                  <a:pos x="2" y="349"/>
                </a:cxn>
                <a:cxn ang="0">
                  <a:pos x="68" y="0"/>
                </a:cxn>
              </a:cxnLst>
              <a:rect l="0" t="0" r="r" b="b"/>
              <a:pathLst>
                <a:path w="335" h="487">
                  <a:moveTo>
                    <a:pt x="68" y="0"/>
                  </a:moveTo>
                  <a:lnTo>
                    <a:pt x="278" y="0"/>
                  </a:lnTo>
                  <a:lnTo>
                    <a:pt x="334" y="296"/>
                  </a:lnTo>
                  <a:lnTo>
                    <a:pt x="306" y="336"/>
                  </a:lnTo>
                  <a:lnTo>
                    <a:pt x="319" y="405"/>
                  </a:lnTo>
                  <a:lnTo>
                    <a:pt x="86" y="405"/>
                  </a:lnTo>
                  <a:lnTo>
                    <a:pt x="82" y="474"/>
                  </a:lnTo>
                  <a:lnTo>
                    <a:pt x="0" y="486"/>
                  </a:lnTo>
                  <a:lnTo>
                    <a:pt x="2" y="349"/>
                  </a:lnTo>
                  <a:lnTo>
                    <a:pt x="68"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9" name="Freeform 117"/>
            <p:cNvSpPr>
              <a:spLocks noChangeAspect="1"/>
            </p:cNvSpPr>
            <p:nvPr/>
          </p:nvSpPr>
          <p:spPr bwMode="auto">
            <a:xfrm>
              <a:off x="4515" y="3453"/>
              <a:ext cx="149" cy="263"/>
            </a:xfrm>
            <a:custGeom>
              <a:avLst/>
              <a:gdLst/>
              <a:ahLst/>
              <a:cxnLst>
                <a:cxn ang="0">
                  <a:pos x="99" y="0"/>
                </a:cxn>
                <a:cxn ang="0">
                  <a:pos x="298" y="0"/>
                </a:cxn>
                <a:cxn ang="0">
                  <a:pos x="233" y="349"/>
                </a:cxn>
                <a:cxn ang="0">
                  <a:pos x="231" y="485"/>
                </a:cxn>
                <a:cxn ang="0">
                  <a:pos x="169" y="525"/>
                </a:cxn>
                <a:cxn ang="0">
                  <a:pos x="137" y="434"/>
                </a:cxn>
                <a:cxn ang="0">
                  <a:pos x="0" y="434"/>
                </a:cxn>
                <a:cxn ang="0">
                  <a:pos x="43" y="283"/>
                </a:cxn>
                <a:cxn ang="0">
                  <a:pos x="1" y="206"/>
                </a:cxn>
                <a:cxn ang="0">
                  <a:pos x="40" y="78"/>
                </a:cxn>
                <a:cxn ang="0">
                  <a:pos x="99" y="0"/>
                </a:cxn>
              </a:cxnLst>
              <a:rect l="0" t="0" r="r" b="b"/>
              <a:pathLst>
                <a:path w="299" h="526">
                  <a:moveTo>
                    <a:pt x="99" y="0"/>
                  </a:moveTo>
                  <a:lnTo>
                    <a:pt x="298" y="0"/>
                  </a:lnTo>
                  <a:lnTo>
                    <a:pt x="233" y="349"/>
                  </a:lnTo>
                  <a:lnTo>
                    <a:pt x="231" y="485"/>
                  </a:lnTo>
                  <a:lnTo>
                    <a:pt x="169" y="525"/>
                  </a:lnTo>
                  <a:lnTo>
                    <a:pt x="137" y="434"/>
                  </a:lnTo>
                  <a:lnTo>
                    <a:pt x="0" y="434"/>
                  </a:lnTo>
                  <a:lnTo>
                    <a:pt x="43" y="283"/>
                  </a:lnTo>
                  <a:lnTo>
                    <a:pt x="1" y="206"/>
                  </a:lnTo>
                  <a:lnTo>
                    <a:pt x="40" y="78"/>
                  </a:lnTo>
                  <a:lnTo>
                    <a:pt x="99"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0" name="Freeform 118"/>
            <p:cNvSpPr>
              <a:spLocks noChangeAspect="1"/>
            </p:cNvSpPr>
            <p:nvPr/>
          </p:nvSpPr>
          <p:spPr bwMode="auto">
            <a:xfrm>
              <a:off x="4672" y="3656"/>
              <a:ext cx="358" cy="314"/>
            </a:xfrm>
            <a:custGeom>
              <a:avLst/>
              <a:gdLst/>
              <a:ahLst/>
              <a:cxnLst>
                <a:cxn ang="0">
                  <a:pos x="2" y="0"/>
                </a:cxn>
                <a:cxn ang="0">
                  <a:pos x="237" y="0"/>
                </a:cxn>
                <a:cxn ang="0">
                  <a:pos x="268" y="62"/>
                </a:cxn>
                <a:cxn ang="0">
                  <a:pos x="554" y="62"/>
                </a:cxn>
                <a:cxn ang="0">
                  <a:pos x="562" y="118"/>
                </a:cxn>
                <a:cxn ang="0">
                  <a:pos x="663" y="299"/>
                </a:cxn>
                <a:cxn ang="0">
                  <a:pos x="702" y="431"/>
                </a:cxn>
                <a:cxn ang="0">
                  <a:pos x="716" y="523"/>
                </a:cxn>
                <a:cxn ang="0">
                  <a:pos x="616" y="618"/>
                </a:cxn>
                <a:cxn ang="0">
                  <a:pos x="533" y="626"/>
                </a:cxn>
                <a:cxn ang="0">
                  <a:pos x="510" y="434"/>
                </a:cxn>
                <a:cxn ang="0">
                  <a:pos x="483" y="437"/>
                </a:cxn>
                <a:cxn ang="0">
                  <a:pos x="402" y="321"/>
                </a:cxn>
                <a:cxn ang="0">
                  <a:pos x="420" y="227"/>
                </a:cxn>
                <a:cxn ang="0">
                  <a:pos x="329" y="123"/>
                </a:cxn>
                <a:cxn ang="0">
                  <a:pos x="209" y="153"/>
                </a:cxn>
                <a:cxn ang="0">
                  <a:pos x="116" y="70"/>
                </a:cxn>
                <a:cxn ang="0">
                  <a:pos x="0" y="68"/>
                </a:cxn>
                <a:cxn ang="0">
                  <a:pos x="2" y="0"/>
                </a:cxn>
              </a:cxnLst>
              <a:rect l="0" t="0" r="r" b="b"/>
              <a:pathLst>
                <a:path w="717" h="627">
                  <a:moveTo>
                    <a:pt x="2" y="0"/>
                  </a:moveTo>
                  <a:lnTo>
                    <a:pt x="237" y="0"/>
                  </a:lnTo>
                  <a:lnTo>
                    <a:pt x="268" y="62"/>
                  </a:lnTo>
                  <a:lnTo>
                    <a:pt x="554" y="62"/>
                  </a:lnTo>
                  <a:lnTo>
                    <a:pt x="562" y="118"/>
                  </a:lnTo>
                  <a:lnTo>
                    <a:pt x="663" y="299"/>
                  </a:lnTo>
                  <a:lnTo>
                    <a:pt x="702" y="431"/>
                  </a:lnTo>
                  <a:lnTo>
                    <a:pt x="716" y="523"/>
                  </a:lnTo>
                  <a:lnTo>
                    <a:pt x="616" y="618"/>
                  </a:lnTo>
                  <a:lnTo>
                    <a:pt x="533" y="626"/>
                  </a:lnTo>
                  <a:lnTo>
                    <a:pt x="510" y="434"/>
                  </a:lnTo>
                  <a:lnTo>
                    <a:pt x="483" y="437"/>
                  </a:lnTo>
                  <a:lnTo>
                    <a:pt x="402" y="321"/>
                  </a:lnTo>
                  <a:lnTo>
                    <a:pt x="420" y="227"/>
                  </a:lnTo>
                  <a:lnTo>
                    <a:pt x="329" y="123"/>
                  </a:lnTo>
                  <a:lnTo>
                    <a:pt x="209" y="153"/>
                  </a:lnTo>
                  <a:lnTo>
                    <a:pt x="116" y="70"/>
                  </a:lnTo>
                  <a:lnTo>
                    <a:pt x="0" y="68"/>
                  </a:lnTo>
                  <a:lnTo>
                    <a:pt x="2"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1" name="Freeform 119"/>
            <p:cNvSpPr>
              <a:spLocks noChangeAspect="1"/>
            </p:cNvSpPr>
            <p:nvPr/>
          </p:nvSpPr>
          <p:spPr bwMode="auto">
            <a:xfrm>
              <a:off x="4397" y="3551"/>
              <a:ext cx="219" cy="212"/>
            </a:xfrm>
            <a:custGeom>
              <a:avLst/>
              <a:gdLst/>
              <a:ahLst/>
              <a:cxnLst>
                <a:cxn ang="0">
                  <a:pos x="3" y="0"/>
                </a:cxn>
                <a:cxn ang="0">
                  <a:pos x="237" y="0"/>
                </a:cxn>
                <a:cxn ang="0">
                  <a:pos x="278" y="80"/>
                </a:cxn>
                <a:cxn ang="0">
                  <a:pos x="234" y="232"/>
                </a:cxn>
                <a:cxn ang="0">
                  <a:pos x="372" y="232"/>
                </a:cxn>
                <a:cxn ang="0">
                  <a:pos x="404" y="326"/>
                </a:cxn>
                <a:cxn ang="0">
                  <a:pos x="437" y="422"/>
                </a:cxn>
                <a:cxn ang="0">
                  <a:pos x="251" y="411"/>
                </a:cxn>
                <a:cxn ang="0">
                  <a:pos x="30" y="327"/>
                </a:cxn>
                <a:cxn ang="0">
                  <a:pos x="56" y="261"/>
                </a:cxn>
                <a:cxn ang="0">
                  <a:pos x="0" y="128"/>
                </a:cxn>
                <a:cxn ang="0">
                  <a:pos x="3" y="0"/>
                </a:cxn>
              </a:cxnLst>
              <a:rect l="0" t="0" r="r" b="b"/>
              <a:pathLst>
                <a:path w="438" h="423">
                  <a:moveTo>
                    <a:pt x="3" y="0"/>
                  </a:moveTo>
                  <a:lnTo>
                    <a:pt x="237" y="0"/>
                  </a:lnTo>
                  <a:lnTo>
                    <a:pt x="278" y="80"/>
                  </a:lnTo>
                  <a:lnTo>
                    <a:pt x="234" y="232"/>
                  </a:lnTo>
                  <a:lnTo>
                    <a:pt x="372" y="232"/>
                  </a:lnTo>
                  <a:lnTo>
                    <a:pt x="404" y="326"/>
                  </a:lnTo>
                  <a:lnTo>
                    <a:pt x="437" y="422"/>
                  </a:lnTo>
                  <a:lnTo>
                    <a:pt x="251" y="411"/>
                  </a:lnTo>
                  <a:lnTo>
                    <a:pt x="30" y="327"/>
                  </a:lnTo>
                  <a:lnTo>
                    <a:pt x="56" y="261"/>
                  </a:lnTo>
                  <a:lnTo>
                    <a:pt x="0" y="128"/>
                  </a:lnTo>
                  <a:lnTo>
                    <a:pt x="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2" name="Freeform 120"/>
            <p:cNvSpPr>
              <a:spLocks noChangeAspect="1"/>
            </p:cNvSpPr>
            <p:nvPr/>
          </p:nvSpPr>
          <p:spPr bwMode="auto">
            <a:xfrm>
              <a:off x="3999" y="3328"/>
              <a:ext cx="378" cy="195"/>
            </a:xfrm>
            <a:custGeom>
              <a:avLst/>
              <a:gdLst/>
              <a:ahLst/>
              <a:cxnLst>
                <a:cxn ang="0">
                  <a:pos x="0" y="0"/>
                </a:cxn>
                <a:cxn ang="0">
                  <a:pos x="723" y="0"/>
                </a:cxn>
                <a:cxn ang="0">
                  <a:pos x="743" y="70"/>
                </a:cxn>
                <a:cxn ang="0">
                  <a:pos x="754" y="149"/>
                </a:cxn>
                <a:cxn ang="0">
                  <a:pos x="754" y="389"/>
                </a:cxn>
                <a:cxn ang="0">
                  <a:pos x="629" y="357"/>
                </a:cxn>
                <a:cxn ang="0">
                  <a:pos x="574" y="367"/>
                </a:cxn>
                <a:cxn ang="0">
                  <a:pos x="258" y="302"/>
                </a:cxn>
                <a:cxn ang="0">
                  <a:pos x="258" y="114"/>
                </a:cxn>
                <a:cxn ang="0">
                  <a:pos x="0" y="111"/>
                </a:cxn>
                <a:cxn ang="0">
                  <a:pos x="0" y="0"/>
                </a:cxn>
              </a:cxnLst>
              <a:rect l="0" t="0" r="r" b="b"/>
              <a:pathLst>
                <a:path w="755" h="390">
                  <a:moveTo>
                    <a:pt x="0" y="0"/>
                  </a:moveTo>
                  <a:lnTo>
                    <a:pt x="723" y="0"/>
                  </a:lnTo>
                  <a:lnTo>
                    <a:pt x="743" y="70"/>
                  </a:lnTo>
                  <a:lnTo>
                    <a:pt x="754" y="149"/>
                  </a:lnTo>
                  <a:lnTo>
                    <a:pt x="754" y="389"/>
                  </a:lnTo>
                  <a:lnTo>
                    <a:pt x="629" y="357"/>
                  </a:lnTo>
                  <a:lnTo>
                    <a:pt x="574" y="367"/>
                  </a:lnTo>
                  <a:lnTo>
                    <a:pt x="258" y="302"/>
                  </a:lnTo>
                  <a:lnTo>
                    <a:pt x="258" y="114"/>
                  </a:lnTo>
                  <a:lnTo>
                    <a:pt x="0" y="111"/>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3" name="Freeform 121"/>
            <p:cNvSpPr>
              <a:spLocks noChangeAspect="1"/>
            </p:cNvSpPr>
            <p:nvPr/>
          </p:nvSpPr>
          <p:spPr bwMode="auto">
            <a:xfrm>
              <a:off x="3833" y="3385"/>
              <a:ext cx="594" cy="525"/>
            </a:xfrm>
            <a:custGeom>
              <a:avLst/>
              <a:gdLst/>
              <a:ahLst/>
              <a:cxnLst>
                <a:cxn ang="0">
                  <a:pos x="330" y="0"/>
                </a:cxn>
                <a:cxn ang="0">
                  <a:pos x="589" y="0"/>
                </a:cxn>
                <a:cxn ang="0">
                  <a:pos x="589" y="187"/>
                </a:cxn>
                <a:cxn ang="0">
                  <a:pos x="906" y="254"/>
                </a:cxn>
                <a:cxn ang="0">
                  <a:pos x="958" y="246"/>
                </a:cxn>
                <a:cxn ang="0">
                  <a:pos x="1086" y="276"/>
                </a:cxn>
                <a:cxn ang="0">
                  <a:pos x="1130" y="284"/>
                </a:cxn>
                <a:cxn ang="0">
                  <a:pos x="1128" y="471"/>
                </a:cxn>
                <a:cxn ang="0">
                  <a:pos x="1186" y="602"/>
                </a:cxn>
                <a:cxn ang="0">
                  <a:pos x="1151" y="666"/>
                </a:cxn>
                <a:cxn ang="0">
                  <a:pos x="1045" y="693"/>
                </a:cxn>
                <a:cxn ang="0">
                  <a:pos x="879" y="828"/>
                </a:cxn>
                <a:cxn ang="0">
                  <a:pos x="839" y="934"/>
                </a:cxn>
                <a:cxn ang="0">
                  <a:pos x="860" y="1050"/>
                </a:cxn>
                <a:cxn ang="0">
                  <a:pos x="647" y="972"/>
                </a:cxn>
                <a:cxn ang="0">
                  <a:pos x="510" y="742"/>
                </a:cxn>
                <a:cxn ang="0">
                  <a:pos x="401" y="708"/>
                </a:cxn>
                <a:cxn ang="0">
                  <a:pos x="341" y="771"/>
                </a:cxn>
                <a:cxn ang="0">
                  <a:pos x="256" y="721"/>
                </a:cxn>
                <a:cxn ang="0">
                  <a:pos x="177" y="578"/>
                </a:cxn>
                <a:cxn ang="0">
                  <a:pos x="0" y="430"/>
                </a:cxn>
                <a:cxn ang="0">
                  <a:pos x="330" y="430"/>
                </a:cxn>
                <a:cxn ang="0">
                  <a:pos x="330" y="0"/>
                </a:cxn>
              </a:cxnLst>
              <a:rect l="0" t="0" r="r" b="b"/>
              <a:pathLst>
                <a:path w="1187" h="1051">
                  <a:moveTo>
                    <a:pt x="330" y="0"/>
                  </a:moveTo>
                  <a:lnTo>
                    <a:pt x="589" y="0"/>
                  </a:lnTo>
                  <a:lnTo>
                    <a:pt x="589" y="187"/>
                  </a:lnTo>
                  <a:lnTo>
                    <a:pt x="906" y="254"/>
                  </a:lnTo>
                  <a:lnTo>
                    <a:pt x="958" y="246"/>
                  </a:lnTo>
                  <a:lnTo>
                    <a:pt x="1086" y="276"/>
                  </a:lnTo>
                  <a:lnTo>
                    <a:pt x="1130" y="284"/>
                  </a:lnTo>
                  <a:lnTo>
                    <a:pt x="1128" y="471"/>
                  </a:lnTo>
                  <a:lnTo>
                    <a:pt x="1186" y="602"/>
                  </a:lnTo>
                  <a:lnTo>
                    <a:pt x="1151" y="666"/>
                  </a:lnTo>
                  <a:lnTo>
                    <a:pt x="1045" y="693"/>
                  </a:lnTo>
                  <a:lnTo>
                    <a:pt x="879" y="828"/>
                  </a:lnTo>
                  <a:lnTo>
                    <a:pt x="839" y="934"/>
                  </a:lnTo>
                  <a:lnTo>
                    <a:pt x="860" y="1050"/>
                  </a:lnTo>
                  <a:lnTo>
                    <a:pt x="647" y="972"/>
                  </a:lnTo>
                  <a:lnTo>
                    <a:pt x="510" y="742"/>
                  </a:lnTo>
                  <a:lnTo>
                    <a:pt x="401" y="708"/>
                  </a:lnTo>
                  <a:lnTo>
                    <a:pt x="341" y="771"/>
                  </a:lnTo>
                  <a:lnTo>
                    <a:pt x="256" y="721"/>
                  </a:lnTo>
                  <a:lnTo>
                    <a:pt x="177" y="578"/>
                  </a:lnTo>
                  <a:lnTo>
                    <a:pt x="0" y="430"/>
                  </a:lnTo>
                  <a:lnTo>
                    <a:pt x="330" y="430"/>
                  </a:lnTo>
                  <a:lnTo>
                    <a:pt x="33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4" name="Freeform 122"/>
            <p:cNvSpPr>
              <a:spLocks noChangeAspect="1"/>
            </p:cNvSpPr>
            <p:nvPr/>
          </p:nvSpPr>
          <p:spPr bwMode="auto">
            <a:xfrm>
              <a:off x="3526" y="3052"/>
              <a:ext cx="218" cy="279"/>
            </a:xfrm>
            <a:custGeom>
              <a:avLst/>
              <a:gdLst/>
              <a:ahLst/>
              <a:cxnLst>
                <a:cxn ang="0">
                  <a:pos x="256" y="106"/>
                </a:cxn>
                <a:cxn ang="0">
                  <a:pos x="436" y="106"/>
                </a:cxn>
                <a:cxn ang="0">
                  <a:pos x="436" y="558"/>
                </a:cxn>
                <a:cxn ang="0">
                  <a:pos x="0" y="558"/>
                </a:cxn>
                <a:cxn ang="0">
                  <a:pos x="0" y="0"/>
                </a:cxn>
                <a:cxn ang="0">
                  <a:pos x="256" y="0"/>
                </a:cxn>
                <a:cxn ang="0">
                  <a:pos x="256" y="106"/>
                </a:cxn>
              </a:cxnLst>
              <a:rect l="0" t="0" r="r" b="b"/>
              <a:pathLst>
                <a:path w="437" h="559">
                  <a:moveTo>
                    <a:pt x="256" y="106"/>
                  </a:moveTo>
                  <a:lnTo>
                    <a:pt x="436" y="106"/>
                  </a:lnTo>
                  <a:lnTo>
                    <a:pt x="436" y="558"/>
                  </a:lnTo>
                  <a:lnTo>
                    <a:pt x="0" y="558"/>
                  </a:lnTo>
                  <a:lnTo>
                    <a:pt x="0" y="0"/>
                  </a:lnTo>
                  <a:lnTo>
                    <a:pt x="256" y="0"/>
                  </a:lnTo>
                  <a:lnTo>
                    <a:pt x="256" y="106"/>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5" name="Freeform 123"/>
            <p:cNvSpPr>
              <a:spLocks noChangeAspect="1"/>
            </p:cNvSpPr>
            <p:nvPr/>
          </p:nvSpPr>
          <p:spPr bwMode="auto">
            <a:xfrm>
              <a:off x="3080" y="2802"/>
              <a:ext cx="329" cy="249"/>
            </a:xfrm>
            <a:custGeom>
              <a:avLst/>
              <a:gdLst/>
              <a:ahLst/>
              <a:cxnLst>
                <a:cxn ang="0">
                  <a:pos x="41" y="0"/>
                </a:cxn>
                <a:cxn ang="0">
                  <a:pos x="115" y="2"/>
                </a:cxn>
                <a:cxn ang="0">
                  <a:pos x="132" y="66"/>
                </a:cxn>
                <a:cxn ang="0">
                  <a:pos x="410" y="10"/>
                </a:cxn>
                <a:cxn ang="0">
                  <a:pos x="624" y="10"/>
                </a:cxn>
                <a:cxn ang="0">
                  <a:pos x="656" y="61"/>
                </a:cxn>
                <a:cxn ang="0">
                  <a:pos x="611" y="249"/>
                </a:cxn>
                <a:cxn ang="0">
                  <a:pos x="640" y="256"/>
                </a:cxn>
                <a:cxn ang="0">
                  <a:pos x="640" y="498"/>
                </a:cxn>
                <a:cxn ang="0">
                  <a:pos x="18" y="498"/>
                </a:cxn>
                <a:cxn ang="0">
                  <a:pos x="0" y="390"/>
                </a:cxn>
                <a:cxn ang="0">
                  <a:pos x="41" y="0"/>
                </a:cxn>
              </a:cxnLst>
              <a:rect l="0" t="0" r="r" b="b"/>
              <a:pathLst>
                <a:path w="657" h="499">
                  <a:moveTo>
                    <a:pt x="41" y="0"/>
                  </a:moveTo>
                  <a:lnTo>
                    <a:pt x="115" y="2"/>
                  </a:lnTo>
                  <a:lnTo>
                    <a:pt x="132" y="66"/>
                  </a:lnTo>
                  <a:lnTo>
                    <a:pt x="410" y="10"/>
                  </a:lnTo>
                  <a:lnTo>
                    <a:pt x="624" y="10"/>
                  </a:lnTo>
                  <a:lnTo>
                    <a:pt x="656" y="61"/>
                  </a:lnTo>
                  <a:lnTo>
                    <a:pt x="611" y="249"/>
                  </a:lnTo>
                  <a:lnTo>
                    <a:pt x="640" y="256"/>
                  </a:lnTo>
                  <a:lnTo>
                    <a:pt x="640" y="498"/>
                  </a:lnTo>
                  <a:lnTo>
                    <a:pt x="18" y="498"/>
                  </a:lnTo>
                  <a:lnTo>
                    <a:pt x="0" y="390"/>
                  </a:lnTo>
                  <a:lnTo>
                    <a:pt x="41"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6" name="Freeform 124"/>
            <p:cNvSpPr>
              <a:spLocks noChangeAspect="1"/>
            </p:cNvSpPr>
            <p:nvPr/>
          </p:nvSpPr>
          <p:spPr bwMode="auto">
            <a:xfrm>
              <a:off x="3385" y="2640"/>
              <a:ext cx="269" cy="411"/>
            </a:xfrm>
            <a:custGeom>
              <a:avLst/>
              <a:gdLst/>
              <a:ahLst/>
              <a:cxnLst>
                <a:cxn ang="0">
                  <a:pos x="15" y="0"/>
                </a:cxn>
                <a:cxn ang="0">
                  <a:pos x="110" y="0"/>
                </a:cxn>
                <a:cxn ang="0">
                  <a:pos x="110" y="136"/>
                </a:cxn>
                <a:cxn ang="0">
                  <a:pos x="267" y="304"/>
                </a:cxn>
                <a:cxn ang="0">
                  <a:pos x="235" y="379"/>
                </a:cxn>
                <a:cxn ang="0">
                  <a:pos x="248" y="413"/>
                </a:cxn>
                <a:cxn ang="0">
                  <a:pos x="307" y="392"/>
                </a:cxn>
                <a:cxn ang="0">
                  <a:pos x="391" y="540"/>
                </a:cxn>
                <a:cxn ang="0">
                  <a:pos x="537" y="497"/>
                </a:cxn>
                <a:cxn ang="0">
                  <a:pos x="537" y="821"/>
                </a:cxn>
                <a:cxn ang="0">
                  <a:pos x="275" y="821"/>
                </a:cxn>
                <a:cxn ang="0">
                  <a:pos x="31" y="821"/>
                </a:cxn>
                <a:cxn ang="0">
                  <a:pos x="31" y="579"/>
                </a:cxn>
                <a:cxn ang="0">
                  <a:pos x="0" y="574"/>
                </a:cxn>
                <a:cxn ang="0">
                  <a:pos x="47" y="386"/>
                </a:cxn>
                <a:cxn ang="0">
                  <a:pos x="15" y="330"/>
                </a:cxn>
                <a:cxn ang="0">
                  <a:pos x="15" y="0"/>
                </a:cxn>
              </a:cxnLst>
              <a:rect l="0" t="0" r="r" b="b"/>
              <a:pathLst>
                <a:path w="538" h="822">
                  <a:moveTo>
                    <a:pt x="15" y="0"/>
                  </a:moveTo>
                  <a:lnTo>
                    <a:pt x="110" y="0"/>
                  </a:lnTo>
                  <a:lnTo>
                    <a:pt x="110" y="136"/>
                  </a:lnTo>
                  <a:lnTo>
                    <a:pt x="267" y="304"/>
                  </a:lnTo>
                  <a:lnTo>
                    <a:pt x="235" y="379"/>
                  </a:lnTo>
                  <a:lnTo>
                    <a:pt x="248" y="413"/>
                  </a:lnTo>
                  <a:lnTo>
                    <a:pt x="307" y="392"/>
                  </a:lnTo>
                  <a:lnTo>
                    <a:pt x="391" y="540"/>
                  </a:lnTo>
                  <a:lnTo>
                    <a:pt x="537" y="497"/>
                  </a:lnTo>
                  <a:lnTo>
                    <a:pt x="537" y="821"/>
                  </a:lnTo>
                  <a:lnTo>
                    <a:pt x="275" y="821"/>
                  </a:lnTo>
                  <a:lnTo>
                    <a:pt x="31" y="821"/>
                  </a:lnTo>
                  <a:lnTo>
                    <a:pt x="31" y="579"/>
                  </a:lnTo>
                  <a:lnTo>
                    <a:pt x="0" y="574"/>
                  </a:lnTo>
                  <a:lnTo>
                    <a:pt x="47" y="386"/>
                  </a:lnTo>
                  <a:lnTo>
                    <a:pt x="15" y="330"/>
                  </a:lnTo>
                  <a:lnTo>
                    <a:pt x="15"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7" name="Freeform 125"/>
            <p:cNvSpPr>
              <a:spLocks noChangeAspect="1"/>
            </p:cNvSpPr>
            <p:nvPr/>
          </p:nvSpPr>
          <p:spPr bwMode="auto">
            <a:xfrm>
              <a:off x="3272" y="3052"/>
              <a:ext cx="254" cy="408"/>
            </a:xfrm>
            <a:custGeom>
              <a:avLst/>
              <a:gdLst/>
              <a:ahLst/>
              <a:cxnLst>
                <a:cxn ang="0">
                  <a:pos x="0" y="0"/>
                </a:cxn>
                <a:cxn ang="0">
                  <a:pos x="506" y="0"/>
                </a:cxn>
                <a:cxn ang="0">
                  <a:pos x="506" y="555"/>
                </a:cxn>
                <a:cxn ang="0">
                  <a:pos x="506" y="678"/>
                </a:cxn>
                <a:cxn ang="0">
                  <a:pos x="449" y="665"/>
                </a:cxn>
                <a:cxn ang="0">
                  <a:pos x="475" y="815"/>
                </a:cxn>
                <a:cxn ang="0">
                  <a:pos x="0" y="343"/>
                </a:cxn>
                <a:cxn ang="0">
                  <a:pos x="0" y="0"/>
                </a:cxn>
              </a:cxnLst>
              <a:rect l="0" t="0" r="r" b="b"/>
              <a:pathLst>
                <a:path w="507" h="816">
                  <a:moveTo>
                    <a:pt x="0" y="0"/>
                  </a:moveTo>
                  <a:lnTo>
                    <a:pt x="506" y="0"/>
                  </a:lnTo>
                  <a:lnTo>
                    <a:pt x="506" y="555"/>
                  </a:lnTo>
                  <a:lnTo>
                    <a:pt x="506" y="678"/>
                  </a:lnTo>
                  <a:lnTo>
                    <a:pt x="449" y="665"/>
                  </a:lnTo>
                  <a:lnTo>
                    <a:pt x="475" y="815"/>
                  </a:lnTo>
                  <a:lnTo>
                    <a:pt x="0" y="343"/>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8" name="Freeform 126"/>
            <p:cNvSpPr>
              <a:spLocks noChangeAspect="1"/>
            </p:cNvSpPr>
            <p:nvPr/>
          </p:nvSpPr>
          <p:spPr bwMode="auto">
            <a:xfrm>
              <a:off x="3498" y="3331"/>
              <a:ext cx="248" cy="316"/>
            </a:xfrm>
            <a:custGeom>
              <a:avLst/>
              <a:gdLst/>
              <a:ahLst/>
              <a:cxnLst>
                <a:cxn ang="0">
                  <a:pos x="53" y="0"/>
                </a:cxn>
                <a:cxn ang="0">
                  <a:pos x="495" y="0"/>
                </a:cxn>
                <a:cxn ang="0">
                  <a:pos x="495" y="631"/>
                </a:cxn>
                <a:cxn ang="0">
                  <a:pos x="341" y="631"/>
                </a:cxn>
                <a:cxn ang="0">
                  <a:pos x="48" y="491"/>
                </a:cxn>
                <a:cxn ang="0">
                  <a:pos x="48" y="447"/>
                </a:cxn>
                <a:cxn ang="0">
                  <a:pos x="66" y="312"/>
                </a:cxn>
                <a:cxn ang="0">
                  <a:pos x="21" y="249"/>
                </a:cxn>
                <a:cxn ang="0">
                  <a:pos x="0" y="107"/>
                </a:cxn>
                <a:cxn ang="0">
                  <a:pos x="53" y="120"/>
                </a:cxn>
                <a:cxn ang="0">
                  <a:pos x="53" y="0"/>
                </a:cxn>
              </a:cxnLst>
              <a:rect l="0" t="0" r="r" b="b"/>
              <a:pathLst>
                <a:path w="496" h="632">
                  <a:moveTo>
                    <a:pt x="53" y="0"/>
                  </a:moveTo>
                  <a:lnTo>
                    <a:pt x="495" y="0"/>
                  </a:lnTo>
                  <a:lnTo>
                    <a:pt x="495" y="631"/>
                  </a:lnTo>
                  <a:lnTo>
                    <a:pt x="341" y="631"/>
                  </a:lnTo>
                  <a:lnTo>
                    <a:pt x="48" y="491"/>
                  </a:lnTo>
                  <a:lnTo>
                    <a:pt x="48" y="447"/>
                  </a:lnTo>
                  <a:lnTo>
                    <a:pt x="66" y="312"/>
                  </a:lnTo>
                  <a:lnTo>
                    <a:pt x="21" y="249"/>
                  </a:lnTo>
                  <a:lnTo>
                    <a:pt x="0" y="107"/>
                  </a:lnTo>
                  <a:lnTo>
                    <a:pt x="53" y="120"/>
                  </a:lnTo>
                  <a:lnTo>
                    <a:pt x="5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9" name="Freeform 127"/>
            <p:cNvSpPr>
              <a:spLocks noChangeAspect="1"/>
            </p:cNvSpPr>
            <p:nvPr/>
          </p:nvSpPr>
          <p:spPr bwMode="auto">
            <a:xfrm>
              <a:off x="3078" y="3050"/>
              <a:ext cx="454" cy="506"/>
            </a:xfrm>
            <a:custGeom>
              <a:avLst/>
              <a:gdLst/>
              <a:ahLst/>
              <a:cxnLst>
                <a:cxn ang="0">
                  <a:pos x="21" y="0"/>
                </a:cxn>
                <a:cxn ang="0">
                  <a:pos x="389" y="0"/>
                </a:cxn>
                <a:cxn ang="0">
                  <a:pos x="389" y="344"/>
                </a:cxn>
                <a:cxn ang="0">
                  <a:pos x="864" y="817"/>
                </a:cxn>
                <a:cxn ang="0">
                  <a:pos x="907" y="873"/>
                </a:cxn>
                <a:cxn ang="0">
                  <a:pos x="885" y="1011"/>
                </a:cxn>
                <a:cxn ang="0">
                  <a:pos x="648" y="1011"/>
                </a:cxn>
                <a:cxn ang="0">
                  <a:pos x="437" y="840"/>
                </a:cxn>
                <a:cxn ang="0">
                  <a:pos x="362" y="840"/>
                </a:cxn>
                <a:cxn ang="0">
                  <a:pos x="183" y="523"/>
                </a:cxn>
                <a:cxn ang="0">
                  <a:pos x="57" y="328"/>
                </a:cxn>
                <a:cxn ang="0">
                  <a:pos x="73" y="253"/>
                </a:cxn>
                <a:cxn ang="0">
                  <a:pos x="0" y="154"/>
                </a:cxn>
                <a:cxn ang="0">
                  <a:pos x="21" y="0"/>
                </a:cxn>
              </a:cxnLst>
              <a:rect l="0" t="0" r="r" b="b"/>
              <a:pathLst>
                <a:path w="908" h="1012">
                  <a:moveTo>
                    <a:pt x="21" y="0"/>
                  </a:moveTo>
                  <a:lnTo>
                    <a:pt x="389" y="0"/>
                  </a:lnTo>
                  <a:lnTo>
                    <a:pt x="389" y="344"/>
                  </a:lnTo>
                  <a:lnTo>
                    <a:pt x="864" y="817"/>
                  </a:lnTo>
                  <a:lnTo>
                    <a:pt x="907" y="873"/>
                  </a:lnTo>
                  <a:lnTo>
                    <a:pt x="885" y="1011"/>
                  </a:lnTo>
                  <a:lnTo>
                    <a:pt x="648" y="1011"/>
                  </a:lnTo>
                  <a:lnTo>
                    <a:pt x="437" y="840"/>
                  </a:lnTo>
                  <a:lnTo>
                    <a:pt x="362" y="840"/>
                  </a:lnTo>
                  <a:lnTo>
                    <a:pt x="183" y="523"/>
                  </a:lnTo>
                  <a:lnTo>
                    <a:pt x="57" y="328"/>
                  </a:lnTo>
                  <a:lnTo>
                    <a:pt x="73" y="253"/>
                  </a:lnTo>
                  <a:lnTo>
                    <a:pt x="0" y="154"/>
                  </a:lnTo>
                  <a:lnTo>
                    <a:pt x="21" y="0"/>
                  </a:lnTo>
                </a:path>
              </a:pathLst>
            </a:custGeom>
            <a:solidFill>
              <a:schemeClr val="bg1"/>
            </a:solidFill>
            <a:ln w="12700" cap="rnd" cmpd="sng">
              <a:solidFill>
                <a:srgbClr val="000000"/>
              </a:solidFill>
              <a:prstDash val="solid"/>
              <a:round/>
              <a:headEnd/>
              <a:tailEnd/>
            </a:ln>
            <a:effectLst/>
          </p:spPr>
          <p:txBody>
            <a:bodyPr/>
            <a:lstStyle/>
            <a:p>
              <a:endParaRPr lang="en-US"/>
            </a:p>
          </p:txBody>
        </p:sp>
      </p:grpSp>
      <p:sp>
        <p:nvSpPr>
          <p:cNvPr id="136" name="Rectangle 12"/>
          <p:cNvSpPr>
            <a:spLocks noChangeArrowheads="1"/>
          </p:cNvSpPr>
          <p:nvPr/>
        </p:nvSpPr>
        <p:spPr bwMode="auto">
          <a:xfrm>
            <a:off x="1981200" y="1824038"/>
            <a:ext cx="2667000" cy="4576762"/>
          </a:xfrm>
          <a:prstGeom prst="rect">
            <a:avLst/>
          </a:prstGeom>
          <a:noFill/>
          <a:ln w="9525">
            <a:noFill/>
            <a:miter lim="800000"/>
            <a:headEnd/>
            <a:tailEnd/>
          </a:ln>
          <a:effectLst/>
        </p:spPr>
        <p:txBody>
          <a:bodyPr/>
          <a:lstStyle/>
          <a:p>
            <a:pPr marL="231775" indent="-231775">
              <a:spcBef>
                <a:spcPct val="20000"/>
              </a:spcBef>
              <a:buClr>
                <a:schemeClr val="accent2"/>
              </a:buClr>
              <a:buSzPct val="80000"/>
              <a:buFont typeface="Monotype Sorts" pitchFamily="2" charset="2"/>
              <a:buChar char="l"/>
            </a:pPr>
            <a:endParaRPr lang="en-US" sz="1400" dirty="0"/>
          </a:p>
        </p:txBody>
      </p:sp>
      <p:sp>
        <p:nvSpPr>
          <p:cNvPr id="132" name="Rectangle 131"/>
          <p:cNvSpPr/>
          <p:nvPr/>
        </p:nvSpPr>
        <p:spPr>
          <a:xfrm>
            <a:off x="507999" y="606623"/>
            <a:ext cx="3164136" cy="307777"/>
          </a:xfrm>
          <a:prstGeom prst="rect">
            <a:avLst/>
          </a:prstGeom>
        </p:spPr>
        <p:txBody>
          <a:bodyPr wrap="none">
            <a:spAutoFit/>
          </a:bodyPr>
          <a:lstStyle/>
          <a:p>
            <a:r>
              <a:rPr lang="en-US" sz="1400" dirty="0"/>
              <a:t>New CU*Answers Clients Since Last Time</a:t>
            </a: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5459" y="5867400"/>
            <a:ext cx="2394741" cy="396453"/>
          </a:xfrm>
          <a:prstGeom prst="rect">
            <a:avLst/>
          </a:prstGeom>
        </p:spPr>
      </p:pic>
      <p:sp>
        <p:nvSpPr>
          <p:cNvPr id="24" name="Content Placeholder 23"/>
          <p:cNvSpPr>
            <a:spLocks noGrp="1"/>
          </p:cNvSpPr>
          <p:nvPr>
            <p:ph sz="quarter" idx="13"/>
          </p:nvPr>
        </p:nvSpPr>
        <p:spPr/>
        <p:txBody>
          <a:bodyPr/>
          <a:lstStyle/>
          <a:p>
            <a:pPr marL="0" indent="0">
              <a:buClr>
                <a:schemeClr val="tx2"/>
              </a:buClr>
              <a:buNone/>
            </a:pPr>
            <a:r>
              <a:rPr lang="en-US" sz="1800" b="1" dirty="0" smtClean="0">
                <a:solidFill>
                  <a:schemeClr val="bg1"/>
                </a:solidFill>
              </a:rPr>
              <a:t>Michigan</a:t>
            </a:r>
            <a:endParaRPr lang="en-US" sz="1800" b="1" dirty="0">
              <a:solidFill>
                <a:schemeClr val="bg1"/>
              </a:solidFill>
            </a:endParaRPr>
          </a:p>
          <a:p>
            <a:pPr marL="231775" indent="-231775">
              <a:buClr>
                <a:schemeClr val="accent2"/>
              </a:buClr>
              <a:buSzPct val="80000"/>
              <a:buFont typeface="Monotype Sorts" pitchFamily="2" charset="2"/>
              <a:buChar char="l"/>
            </a:pPr>
            <a:r>
              <a:rPr lang="en-US" sz="1800" b="1" dirty="0" smtClean="0"/>
              <a:t>Chief Financial CU</a:t>
            </a:r>
            <a:br>
              <a:rPr lang="en-US" sz="1800" b="1" dirty="0" smtClean="0"/>
            </a:br>
            <a:r>
              <a:rPr lang="en-US" sz="1800" dirty="0" smtClean="0"/>
              <a:t>Pontiac, MI</a:t>
            </a:r>
          </a:p>
          <a:p>
            <a:pPr marL="231775" indent="-231775">
              <a:buClr>
                <a:schemeClr val="accent2"/>
              </a:buClr>
              <a:buSzPct val="80000"/>
              <a:buFont typeface="Monotype Sorts" pitchFamily="2" charset="2"/>
              <a:buChar char="l"/>
            </a:pPr>
            <a:r>
              <a:rPr lang="en-US" sz="1800" b="1" dirty="0" smtClean="0"/>
              <a:t>Kellogg Community </a:t>
            </a:r>
            <a:r>
              <a:rPr lang="en-US" sz="1800" b="1" dirty="0"/>
              <a:t>CU</a:t>
            </a:r>
            <a:br>
              <a:rPr lang="en-US" sz="1800" b="1" dirty="0"/>
            </a:br>
            <a:r>
              <a:rPr lang="en-US" sz="1800" dirty="0" smtClean="0"/>
              <a:t>Battle Creek, </a:t>
            </a:r>
            <a:r>
              <a:rPr lang="en-US" sz="1800" dirty="0"/>
              <a:t>MI</a:t>
            </a:r>
          </a:p>
          <a:p>
            <a:pPr marL="231775" indent="-231775">
              <a:buClr>
                <a:schemeClr val="accent2"/>
              </a:buClr>
              <a:buSzPct val="80000"/>
              <a:buFont typeface="Monotype Sorts" pitchFamily="2" charset="2"/>
              <a:buChar char="l"/>
            </a:pPr>
            <a:r>
              <a:rPr lang="en-US" sz="1800" b="1" dirty="0" smtClean="0"/>
              <a:t>Lakes Community CU</a:t>
            </a:r>
            <a:br>
              <a:rPr lang="en-US" sz="1800" b="1" dirty="0" smtClean="0"/>
            </a:br>
            <a:r>
              <a:rPr lang="en-US" sz="1800" dirty="0" smtClean="0"/>
              <a:t>Lake Orion, MI</a:t>
            </a:r>
          </a:p>
          <a:p>
            <a:pPr marL="231775" indent="-231775">
              <a:buClr>
                <a:schemeClr val="accent2"/>
              </a:buClr>
              <a:buSzPct val="80000"/>
              <a:buFont typeface="Monotype Sorts" pitchFamily="2" charset="2"/>
              <a:buChar char="l"/>
            </a:pPr>
            <a:r>
              <a:rPr lang="en-US" sz="1800" b="1" dirty="0" smtClean="0"/>
              <a:t>Monroe County Comm. CU</a:t>
            </a:r>
            <a:br>
              <a:rPr lang="en-US" sz="1800" b="1" dirty="0" smtClean="0"/>
            </a:br>
            <a:r>
              <a:rPr lang="en-US" sz="1800" dirty="0" smtClean="0"/>
              <a:t>Monroe, MI</a:t>
            </a:r>
          </a:p>
          <a:p>
            <a:pPr marL="231775" indent="-231775">
              <a:buClr>
                <a:schemeClr val="accent2"/>
              </a:buClr>
              <a:buSzPct val="80000"/>
              <a:buFont typeface="Monotype Sorts" pitchFamily="2" charset="2"/>
              <a:buChar char="l"/>
            </a:pPr>
            <a:r>
              <a:rPr lang="en-US" sz="1800" b="1" dirty="0" smtClean="0"/>
              <a:t>Post Community CU</a:t>
            </a:r>
            <a:br>
              <a:rPr lang="en-US" sz="1800" b="1" dirty="0" smtClean="0"/>
            </a:br>
            <a:r>
              <a:rPr lang="en-US" sz="1800" dirty="0" smtClean="0"/>
              <a:t>Battle Creek, MI</a:t>
            </a:r>
          </a:p>
          <a:p>
            <a:pPr marL="231775" indent="-231775">
              <a:buClr>
                <a:schemeClr val="accent2"/>
              </a:buClr>
              <a:buSzPct val="80000"/>
              <a:buFont typeface="Monotype Sorts" pitchFamily="2" charset="2"/>
              <a:buChar char="l"/>
            </a:pPr>
            <a:r>
              <a:rPr lang="en-US" sz="1800" b="1" dirty="0" smtClean="0"/>
              <a:t>Village Community CU</a:t>
            </a:r>
            <a:br>
              <a:rPr lang="en-US" sz="1800" b="1" dirty="0" smtClean="0"/>
            </a:br>
            <a:r>
              <a:rPr lang="en-US" sz="1800" dirty="0" smtClean="0"/>
              <a:t>Dearborn, MI</a:t>
            </a:r>
            <a:endParaRPr lang="en-US" sz="1800" b="1" dirty="0" smtClean="0">
              <a:solidFill>
                <a:schemeClr val="bg1"/>
              </a:solidFill>
            </a:endParaRPr>
          </a:p>
          <a:p>
            <a:pPr marL="231775" indent="-231775">
              <a:buClr>
                <a:schemeClr val="accent2"/>
              </a:buClr>
              <a:buSzPct val="80000"/>
              <a:buFont typeface="Monotype Sorts" pitchFamily="2" charset="2"/>
              <a:buChar char="l"/>
            </a:pPr>
            <a:r>
              <a:rPr lang="en-US" sz="1800" b="1" dirty="0" smtClean="0"/>
              <a:t>Washtenaw FCU</a:t>
            </a:r>
            <a:r>
              <a:rPr lang="en-US" sz="1800" b="1" dirty="0"/>
              <a:t/>
            </a:r>
            <a:br>
              <a:rPr lang="en-US" sz="1800" b="1" dirty="0"/>
            </a:br>
            <a:r>
              <a:rPr lang="en-US" sz="1800" dirty="0" smtClean="0"/>
              <a:t>Ypsilanti, </a:t>
            </a:r>
            <a:r>
              <a:rPr lang="en-US" sz="1800" dirty="0"/>
              <a:t>MI</a:t>
            </a:r>
          </a:p>
          <a:p>
            <a:pPr marL="231775" indent="-231775">
              <a:buClr>
                <a:schemeClr val="accent2"/>
              </a:buClr>
              <a:buSzPct val="80000"/>
              <a:buFont typeface="Monotype Sorts" pitchFamily="2" charset="2"/>
              <a:buChar char="l"/>
            </a:pPr>
            <a:endParaRPr lang="en-US" sz="1800" dirty="0" smtClean="0"/>
          </a:p>
          <a:p>
            <a:pPr marL="231775" indent="-231775">
              <a:buClr>
                <a:schemeClr val="accent2"/>
              </a:buClr>
              <a:buSzPct val="80000"/>
              <a:buFont typeface="Monotype Sorts" pitchFamily="2" charset="2"/>
              <a:buChar char="l"/>
            </a:pPr>
            <a:endParaRPr lang="en-US" sz="1800" dirty="0"/>
          </a:p>
          <a:p>
            <a:endParaRPr lang="en-US" sz="1800" dirty="0"/>
          </a:p>
        </p:txBody>
      </p:sp>
      <p:sp>
        <p:nvSpPr>
          <p:cNvPr id="23" name="Content Placeholder 22"/>
          <p:cNvSpPr>
            <a:spLocks noGrp="1"/>
          </p:cNvSpPr>
          <p:nvPr>
            <p:ph sz="half" idx="2"/>
          </p:nvPr>
        </p:nvSpPr>
        <p:spPr/>
        <p:txBody>
          <a:bodyPr/>
          <a:lstStyle/>
          <a:p>
            <a:pPr marL="0" indent="0">
              <a:spcBef>
                <a:spcPct val="40000"/>
              </a:spcBef>
              <a:buClr>
                <a:schemeClr val="tx2"/>
              </a:buClr>
              <a:buNone/>
            </a:pPr>
            <a:r>
              <a:rPr lang="en-US" sz="1800" b="1" dirty="0" smtClean="0">
                <a:solidFill>
                  <a:schemeClr val="bg1"/>
                </a:solidFill>
              </a:rPr>
              <a:t>Minnesota</a:t>
            </a:r>
            <a:endParaRPr lang="en-US" sz="1800" b="1" dirty="0">
              <a:solidFill>
                <a:schemeClr val="bg1"/>
              </a:solidFill>
            </a:endParaRPr>
          </a:p>
          <a:p>
            <a:pPr marL="231775" indent="-231775">
              <a:buClr>
                <a:schemeClr val="accent2"/>
              </a:buClr>
              <a:buSzPct val="80000"/>
              <a:buFont typeface="Monotype Sorts" pitchFamily="2" charset="2"/>
              <a:buChar char="l"/>
            </a:pPr>
            <a:r>
              <a:rPr lang="en-US" sz="1800" b="1" dirty="0" smtClean="0"/>
              <a:t>Northern Eagle FCU</a:t>
            </a:r>
            <a:r>
              <a:rPr lang="en-US" sz="1800" b="1" dirty="0"/>
              <a:t/>
            </a:r>
            <a:br>
              <a:rPr lang="en-US" sz="1800" b="1" dirty="0"/>
            </a:br>
            <a:r>
              <a:rPr lang="en-US" sz="1800" dirty="0" err="1" smtClean="0"/>
              <a:t>Nett</a:t>
            </a:r>
            <a:r>
              <a:rPr lang="en-US" sz="1800" dirty="0" smtClean="0"/>
              <a:t> Lake, MN</a:t>
            </a:r>
            <a:endParaRPr lang="en-US" sz="1800" dirty="0"/>
          </a:p>
          <a:p>
            <a:pPr marL="231775" indent="-231775">
              <a:buClr>
                <a:schemeClr val="accent2"/>
              </a:buClr>
              <a:buSzPct val="80000"/>
              <a:buFont typeface="Monotype Sorts" pitchFamily="2" charset="2"/>
              <a:buChar char="l"/>
            </a:pPr>
            <a:r>
              <a:rPr lang="en-US" sz="1800" b="1" dirty="0" smtClean="0"/>
              <a:t>Toro Employees CU</a:t>
            </a:r>
            <a:r>
              <a:rPr lang="en-US" sz="1800" b="1" dirty="0"/>
              <a:t/>
            </a:r>
            <a:br>
              <a:rPr lang="en-US" sz="1800" b="1" dirty="0"/>
            </a:br>
            <a:r>
              <a:rPr lang="en-US" sz="1800" dirty="0" smtClean="0"/>
              <a:t>Bloomington, MN</a:t>
            </a:r>
            <a:endParaRPr lang="en-US" sz="1800" dirty="0"/>
          </a:p>
          <a:p>
            <a:pPr marL="0" indent="0">
              <a:buClr>
                <a:schemeClr val="accent2"/>
              </a:buClr>
              <a:buSzPct val="80000"/>
              <a:buNone/>
            </a:pPr>
            <a:r>
              <a:rPr lang="en-US" sz="1800" b="1" dirty="0" smtClean="0">
                <a:solidFill>
                  <a:schemeClr val="bg1"/>
                </a:solidFill>
              </a:rPr>
              <a:t>Missouri</a:t>
            </a:r>
            <a:endParaRPr lang="en-US" sz="1800" b="1" dirty="0">
              <a:solidFill>
                <a:schemeClr val="bg1"/>
              </a:solidFill>
            </a:endParaRPr>
          </a:p>
          <a:p>
            <a:pPr marL="231775" indent="-231775">
              <a:buClr>
                <a:schemeClr val="accent2"/>
              </a:buClr>
              <a:buSzPct val="80000"/>
              <a:buFont typeface="Monotype Sorts" pitchFamily="2" charset="2"/>
              <a:buChar char="l"/>
            </a:pPr>
            <a:r>
              <a:rPr lang="en-US" sz="1800" b="1" dirty="0" smtClean="0"/>
              <a:t>1</a:t>
            </a:r>
            <a:r>
              <a:rPr lang="en-US" sz="1800" b="1" baseline="30000" dirty="0" smtClean="0"/>
              <a:t>st</a:t>
            </a:r>
            <a:r>
              <a:rPr lang="en-US" sz="1800" b="1" dirty="0" smtClean="0"/>
              <a:t> City Credit Union</a:t>
            </a:r>
            <a:r>
              <a:rPr lang="en-US" sz="1800" b="1" dirty="0"/>
              <a:t/>
            </a:r>
            <a:br>
              <a:rPr lang="en-US" sz="1800" b="1" dirty="0"/>
            </a:br>
            <a:r>
              <a:rPr lang="en-US" sz="1800" dirty="0" smtClean="0"/>
              <a:t>St. Louis, MO</a:t>
            </a:r>
            <a:endParaRPr lang="en-US" sz="1800" dirty="0"/>
          </a:p>
          <a:p>
            <a:pPr marL="231775" indent="-231775">
              <a:buClr>
                <a:schemeClr val="accent2"/>
              </a:buClr>
              <a:buSzPct val="80000"/>
              <a:buFont typeface="Monotype Sorts" pitchFamily="2" charset="2"/>
              <a:buChar char="l"/>
            </a:pPr>
            <a:endParaRPr lang="en-US" sz="1800" dirty="0"/>
          </a:p>
          <a:p>
            <a:endParaRPr lang="en-US" sz="1800" dirty="0"/>
          </a:p>
        </p:txBody>
      </p:sp>
      <p:sp>
        <p:nvSpPr>
          <p:cNvPr id="25" name="Content Placeholder 24"/>
          <p:cNvSpPr>
            <a:spLocks noGrp="1"/>
          </p:cNvSpPr>
          <p:nvPr>
            <p:ph sz="half" idx="15"/>
          </p:nvPr>
        </p:nvSpPr>
        <p:spPr/>
        <p:txBody>
          <a:bodyPr/>
          <a:lstStyle/>
          <a:p>
            <a:pPr marL="0" indent="0">
              <a:spcBef>
                <a:spcPct val="40000"/>
              </a:spcBef>
              <a:buClr>
                <a:schemeClr val="tx2"/>
              </a:buClr>
              <a:buNone/>
            </a:pPr>
            <a:r>
              <a:rPr lang="en-US" sz="1800" b="1" dirty="0" smtClean="0">
                <a:solidFill>
                  <a:schemeClr val="bg1"/>
                </a:solidFill>
              </a:rPr>
              <a:t>Wisconsin</a:t>
            </a:r>
            <a:endParaRPr lang="en-US" sz="1800" b="1" dirty="0">
              <a:solidFill>
                <a:schemeClr val="bg1"/>
              </a:solidFill>
            </a:endParaRPr>
          </a:p>
          <a:p>
            <a:pPr marL="231775" indent="-231775">
              <a:buClr>
                <a:schemeClr val="accent2"/>
              </a:buClr>
              <a:buSzPct val="80000"/>
              <a:buFont typeface="Monotype Sorts" pitchFamily="2" charset="2"/>
              <a:buChar char="l"/>
            </a:pPr>
            <a:r>
              <a:rPr lang="en-US" sz="1800" b="1" dirty="0" smtClean="0"/>
              <a:t>Citizens First CU</a:t>
            </a:r>
            <a:r>
              <a:rPr lang="en-US" sz="1800" b="1" dirty="0"/>
              <a:t/>
            </a:r>
            <a:br>
              <a:rPr lang="en-US" sz="1800" b="1" dirty="0"/>
            </a:br>
            <a:r>
              <a:rPr lang="en-US" sz="1800" dirty="0" smtClean="0"/>
              <a:t>Oshkosh, WI</a:t>
            </a:r>
            <a:endParaRPr lang="en-US" sz="1800" dirty="0"/>
          </a:p>
          <a:p>
            <a:pPr marL="0" indent="0">
              <a:buClr>
                <a:schemeClr val="tx2"/>
              </a:buClr>
              <a:buNone/>
            </a:pPr>
            <a:r>
              <a:rPr lang="en-US" sz="1800" b="1" dirty="0" smtClean="0">
                <a:solidFill>
                  <a:schemeClr val="bg1"/>
                </a:solidFill>
              </a:rPr>
              <a:t>Indiana</a:t>
            </a:r>
            <a:endParaRPr lang="en-US" sz="1800" b="1" dirty="0">
              <a:solidFill>
                <a:schemeClr val="bg1"/>
              </a:solidFill>
            </a:endParaRPr>
          </a:p>
          <a:p>
            <a:pPr marL="231775" indent="-231775">
              <a:buClr>
                <a:schemeClr val="accent2"/>
              </a:buClr>
              <a:buSzPct val="80000"/>
              <a:buFont typeface="Monotype Sorts" pitchFamily="2" charset="2"/>
              <a:buChar char="l"/>
            </a:pPr>
            <a:r>
              <a:rPr lang="en-US" sz="1800" b="1" dirty="0" err="1" smtClean="0"/>
              <a:t>Chiphone</a:t>
            </a:r>
            <a:r>
              <a:rPr lang="en-US" sz="1800" b="1" dirty="0" smtClean="0"/>
              <a:t> FCU</a:t>
            </a:r>
            <a:br>
              <a:rPr lang="en-US" sz="1800" b="1" dirty="0" smtClean="0"/>
            </a:br>
            <a:r>
              <a:rPr lang="en-US" sz="1800" dirty="0" smtClean="0"/>
              <a:t>Elkhart, IN </a:t>
            </a:r>
          </a:p>
          <a:p>
            <a:pPr marL="231775" indent="-231775">
              <a:buClr>
                <a:schemeClr val="accent2"/>
              </a:buClr>
              <a:buSzPct val="80000"/>
              <a:buFont typeface="Monotype Sorts" pitchFamily="2" charset="2"/>
              <a:buChar char="l"/>
            </a:pPr>
            <a:r>
              <a:rPr lang="en-US" sz="1800" b="1" dirty="0" smtClean="0"/>
              <a:t>Notre Dame FCU</a:t>
            </a:r>
            <a:r>
              <a:rPr lang="en-US" sz="1800" b="1" dirty="0"/>
              <a:t/>
            </a:r>
            <a:br>
              <a:rPr lang="en-US" sz="1800" b="1" dirty="0"/>
            </a:br>
            <a:r>
              <a:rPr lang="en-US" sz="1800" dirty="0" smtClean="0"/>
              <a:t>Notre Dame, IN </a:t>
            </a:r>
          </a:p>
          <a:p>
            <a:pPr marL="0" indent="0">
              <a:buClr>
                <a:schemeClr val="accent2"/>
              </a:buClr>
              <a:buSzPct val="80000"/>
              <a:buNone/>
            </a:pPr>
            <a:r>
              <a:rPr lang="en-US" sz="1800" b="1" dirty="0" smtClean="0">
                <a:solidFill>
                  <a:schemeClr val="bg1"/>
                </a:solidFill>
              </a:rPr>
              <a:t>Ohio</a:t>
            </a:r>
            <a:endParaRPr lang="en-US" sz="1800" b="1" dirty="0">
              <a:solidFill>
                <a:schemeClr val="bg1"/>
              </a:solidFill>
            </a:endParaRPr>
          </a:p>
          <a:p>
            <a:pPr marL="231775" indent="-231775">
              <a:buClr>
                <a:schemeClr val="accent2"/>
              </a:buClr>
              <a:buSzPct val="80000"/>
              <a:buFont typeface="Monotype Sorts" pitchFamily="2" charset="2"/>
              <a:buChar char="l"/>
            </a:pPr>
            <a:r>
              <a:rPr lang="en-US" sz="1800" b="1" dirty="0" smtClean="0"/>
              <a:t>First Ohio Community FCU</a:t>
            </a:r>
            <a:r>
              <a:rPr lang="en-US" sz="1800" b="1" dirty="0"/>
              <a:t/>
            </a:r>
            <a:br>
              <a:rPr lang="en-US" sz="1800" b="1" dirty="0"/>
            </a:br>
            <a:r>
              <a:rPr lang="en-US" sz="1800" dirty="0" smtClean="0"/>
              <a:t>North Canton, OH</a:t>
            </a:r>
            <a:endParaRPr lang="en-US" sz="1800" dirty="0"/>
          </a:p>
          <a:p>
            <a:pPr marL="0" indent="0">
              <a:buClr>
                <a:schemeClr val="tx2"/>
              </a:buClr>
              <a:buNone/>
            </a:pPr>
            <a:r>
              <a:rPr lang="en-US" sz="1800" b="1" dirty="0" smtClean="0">
                <a:solidFill>
                  <a:schemeClr val="bg1"/>
                </a:solidFill>
              </a:rPr>
              <a:t>Illinois</a:t>
            </a:r>
            <a:endParaRPr lang="en-US" sz="1800" b="1" dirty="0">
              <a:solidFill>
                <a:schemeClr val="bg1"/>
              </a:solidFill>
            </a:endParaRPr>
          </a:p>
          <a:p>
            <a:pPr marL="231775" indent="-231775">
              <a:buClr>
                <a:schemeClr val="accent2"/>
              </a:buClr>
              <a:buSzPct val="80000"/>
              <a:buFont typeface="Monotype Sorts" pitchFamily="2" charset="2"/>
              <a:buChar char="l"/>
            </a:pPr>
            <a:r>
              <a:rPr lang="en-US" sz="1800" b="1" dirty="0" smtClean="0"/>
              <a:t>Western Illinois CU</a:t>
            </a:r>
            <a:r>
              <a:rPr lang="en-US" sz="1800" b="1" dirty="0"/>
              <a:t/>
            </a:r>
            <a:br>
              <a:rPr lang="en-US" sz="1800" b="1" dirty="0"/>
            </a:br>
            <a:r>
              <a:rPr lang="en-US" sz="1800" dirty="0" smtClean="0"/>
              <a:t>Macomb, IL</a:t>
            </a:r>
            <a:endParaRPr lang="en-US" sz="1800" dirty="0"/>
          </a:p>
          <a:p>
            <a:pPr marL="231775" indent="-231775">
              <a:buClr>
                <a:schemeClr val="accent2"/>
              </a:buClr>
              <a:buSzPct val="80000"/>
              <a:buFont typeface="Monotype Sorts" pitchFamily="2" charset="2"/>
              <a:buChar char="l"/>
            </a:pPr>
            <a:endParaRPr lang="en-US" sz="1800" dirty="0"/>
          </a:p>
          <a:p>
            <a:endParaRPr lang="en-US" sz="1800" dirty="0"/>
          </a:p>
        </p:txBody>
      </p:sp>
    </p:spTree>
    <p:extLst>
      <p:ext uri="{BB962C8B-B14F-4D97-AF65-F5344CB8AC3E}">
        <p14:creationId xmlns:p14="http://schemas.microsoft.com/office/powerpoint/2010/main" val="3768293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Garbage in, garbage out</a:t>
            </a:r>
            <a:endParaRPr lang="en-US" dirty="0"/>
          </a:p>
        </p:txBody>
      </p:sp>
      <p:sp>
        <p:nvSpPr>
          <p:cNvPr id="8" name="Content Placeholder 7"/>
          <p:cNvSpPr>
            <a:spLocks noGrp="1"/>
          </p:cNvSpPr>
          <p:nvPr>
            <p:ph idx="1"/>
          </p:nvPr>
        </p:nvSpPr>
        <p:spPr>
          <a:xfrm>
            <a:off x="609600" y="1676400"/>
            <a:ext cx="5867400" cy="4381500"/>
          </a:xfrm>
        </p:spPr>
        <p:txBody>
          <a:bodyPr/>
          <a:lstStyle/>
          <a:p>
            <a:r>
              <a:rPr lang="en-US" dirty="0" smtClean="0"/>
              <a:t>If we’re going to exchange images with members, store images for members, and do business based on images, we’re going to need a new level of due diligence</a:t>
            </a:r>
          </a:p>
          <a:p>
            <a:r>
              <a:rPr lang="en-US" dirty="0" smtClean="0"/>
              <a:t>When we turn on hundreds of thousands of members to </a:t>
            </a:r>
            <a:r>
              <a:rPr lang="en-US" b="1" dirty="0" smtClean="0"/>
              <a:t>It’s Me 247 </a:t>
            </a:r>
            <a:r>
              <a:rPr lang="en-US" dirty="0" smtClean="0"/>
              <a:t>images, we could be asking for a lot of our members to call</a:t>
            </a:r>
          </a:p>
          <a:p>
            <a:pPr lvl="1"/>
            <a:r>
              <a:rPr lang="en-US" dirty="0" smtClean="0"/>
              <a:t>Will you show receipts, loan docs, driver’s licenses, and other things you store?</a:t>
            </a:r>
          </a:p>
          <a:p>
            <a:pPr lvl="1"/>
            <a:r>
              <a:rPr lang="en-US" dirty="0" smtClean="0"/>
              <a:t>Do you want to drop a document into a member’s virtual safe deposit box?</a:t>
            </a:r>
          </a:p>
          <a:p>
            <a:r>
              <a:rPr lang="en-US" dirty="0" smtClean="0"/>
              <a:t>This isn’t a new task...it’s a business</a:t>
            </a:r>
            <a:endParaRPr lang="en-US" dirty="0"/>
          </a:p>
        </p:txBody>
      </p:sp>
      <p:sp>
        <p:nvSpPr>
          <p:cNvPr id="3" name="Slide Number Placeholder 2"/>
          <p:cNvSpPr>
            <a:spLocks noGrp="1"/>
          </p:cNvSpPr>
          <p:nvPr>
            <p:ph type="sldNum" sz="quarter" idx="12"/>
          </p:nvPr>
        </p:nvSpPr>
        <p:spPr/>
        <p:txBody>
          <a:bodyPr/>
          <a:lstStyle/>
          <a:p>
            <a:fld id="{E54FDF46-4A52-4F2B-8DF0-BB4C40E65B4E}" type="slidenum">
              <a:rPr lang="en-US" smtClean="0"/>
              <a:pPr/>
              <a:t>50</a:t>
            </a:fld>
            <a:endParaRPr lang="en-US"/>
          </a:p>
        </p:txBody>
      </p:sp>
      <p:sp>
        <p:nvSpPr>
          <p:cNvPr id="9" name="Text Placeholder 8"/>
          <p:cNvSpPr>
            <a:spLocks noGrp="1"/>
          </p:cNvSpPr>
          <p:nvPr>
            <p:ph type="body" sz="quarter" idx="13"/>
          </p:nvPr>
        </p:nvSpPr>
        <p:spPr/>
        <p:txBody>
          <a:bodyPr/>
          <a:lstStyle/>
          <a:p>
            <a:endParaRPr lang="en-US"/>
          </a:p>
        </p:txBody>
      </p:sp>
      <p:sp>
        <p:nvSpPr>
          <p:cNvPr id="10" name="Text Placeholder 9"/>
          <p:cNvSpPr>
            <a:spLocks noGrp="1"/>
          </p:cNvSpPr>
          <p:nvPr>
            <p:ph type="body" sz="quarter" idx="14"/>
          </p:nvPr>
        </p:nvSpPr>
        <p:spPr/>
        <p:txBody>
          <a:bodyPr/>
          <a:lstStyle/>
          <a:p>
            <a:r>
              <a:rPr lang="en-US" dirty="0" smtClean="0"/>
              <a:t>It’s an old adage for data, but maybe a new one for images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4028" y="2057400"/>
            <a:ext cx="4640572" cy="5999031"/>
          </a:xfrm>
          <a:prstGeom prst="rect">
            <a:avLst/>
          </a:prstGeom>
          <a:ln>
            <a:noFill/>
          </a:ln>
          <a:effectLst>
            <a:outerShdw blurRad="190500" algn="tl" rotWithShape="0">
              <a:srgbClr val="000000">
                <a:alpha val="70000"/>
              </a:srgbClr>
            </a:outerShdw>
          </a:effectLst>
        </p:spPr>
      </p:pic>
      <p:sp>
        <p:nvSpPr>
          <p:cNvPr id="11" name="5-Point Star 10"/>
          <p:cNvSpPr/>
          <p:nvPr/>
        </p:nvSpPr>
        <p:spPr>
          <a:xfrm>
            <a:off x="11252200" y="4448756"/>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00451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Speaking of sharing information with members...</a:t>
            </a:r>
          </a:p>
        </p:txBody>
      </p:sp>
      <p:sp>
        <p:nvSpPr>
          <p:cNvPr id="7" name="Content Placeholder 6"/>
          <p:cNvSpPr>
            <a:spLocks noGrp="1"/>
          </p:cNvSpPr>
          <p:nvPr>
            <p:ph sz="half" idx="1"/>
          </p:nvPr>
        </p:nvSpPr>
        <p:spPr/>
        <p:txBody>
          <a:bodyPr/>
          <a:lstStyle/>
          <a:p>
            <a:r>
              <a:rPr lang="en-US" dirty="0"/>
              <a:t>Over the past two years, we’ve done a lot of work to create new tools for retaining, analyzing, and acting on credit report data</a:t>
            </a:r>
          </a:p>
          <a:p>
            <a:r>
              <a:rPr lang="en-US" dirty="0"/>
              <a:t>Are you ready to tell the member what you know about their credit score?</a:t>
            </a:r>
          </a:p>
          <a:p>
            <a:endParaRPr lang="en-US" dirty="0"/>
          </a:p>
        </p:txBody>
      </p:sp>
      <p:sp>
        <p:nvSpPr>
          <p:cNvPr id="3" name="Slide Number Placeholder 2"/>
          <p:cNvSpPr>
            <a:spLocks noGrp="1"/>
          </p:cNvSpPr>
          <p:nvPr>
            <p:ph type="sldNum" sz="quarter" idx="12"/>
          </p:nvPr>
        </p:nvSpPr>
        <p:spPr/>
        <p:txBody>
          <a:bodyPr/>
          <a:lstStyle/>
          <a:p>
            <a:fld id="{E54FDF46-4A52-4F2B-8DF0-BB4C40E65B4E}" type="slidenum">
              <a:rPr lang="en-US" smtClean="0"/>
              <a:pPr/>
              <a:t>51</a:t>
            </a:fld>
            <a:endParaRPr lang="en-US"/>
          </a:p>
        </p:txBody>
      </p:sp>
      <p:sp>
        <p:nvSpPr>
          <p:cNvPr id="9" name="Text Placeholder 8"/>
          <p:cNvSpPr>
            <a:spLocks noGrp="1"/>
          </p:cNvSpPr>
          <p:nvPr>
            <p:ph type="body" sz="quarter" idx="13"/>
          </p:nvPr>
        </p:nvSpPr>
        <p:spPr>
          <a:xfrm>
            <a:off x="8610600" y="5867400"/>
            <a:ext cx="2895600" cy="685800"/>
          </a:xfrm>
        </p:spPr>
        <p:txBody>
          <a:bodyPr/>
          <a:lstStyle/>
          <a:p>
            <a:r>
              <a:rPr lang="en-US" dirty="0" smtClean="0"/>
              <a:t>We’ll be asking for your help for the specifics on how to sell this, disclose this, and figure out the configuration options you will need to turn it on</a:t>
            </a:r>
            <a:endParaRPr lang="en-US" dirty="0"/>
          </a:p>
        </p:txBody>
      </p:sp>
      <p:sp>
        <p:nvSpPr>
          <p:cNvPr id="10" name="Text Placeholder 9"/>
          <p:cNvSpPr>
            <a:spLocks noGrp="1"/>
          </p:cNvSpPr>
          <p:nvPr>
            <p:ph type="body" sz="quarter" idx="14"/>
          </p:nvPr>
        </p:nvSpPr>
        <p:spPr/>
        <p:txBody>
          <a:bodyPr/>
          <a:lstStyle/>
          <a:p>
            <a:endParaRPr lang="en-US"/>
          </a:p>
        </p:txBody>
      </p:sp>
      <p:pic>
        <p:nvPicPr>
          <p:cNvPr id="11" name="Picture Placeholder 9"/>
          <p:cNvPicPr>
            <a:picLocks noChangeAspect="1"/>
          </p:cNvPicPr>
          <p:nvPr/>
        </p:nvPicPr>
        <p:blipFill rotWithShape="1">
          <a:blip r:embed="rId2">
            <a:extLst>
              <a:ext uri="{28A0092B-C50C-407E-A947-70E740481C1C}">
                <a14:useLocalDpi xmlns:a14="http://schemas.microsoft.com/office/drawing/2010/main" val="0"/>
              </a:ext>
            </a:extLst>
          </a:blip>
          <a:srcRect t="2114" b="59121"/>
          <a:stretch/>
        </p:blipFill>
        <p:spPr>
          <a:xfrm>
            <a:off x="647840" y="3581400"/>
            <a:ext cx="7494494" cy="3352800"/>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49176">
            <a:off x="7538336" y="3172087"/>
            <a:ext cx="1676261" cy="1676261"/>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72717" flipH="1">
            <a:off x="1049899" y="5410269"/>
            <a:ext cx="1676261" cy="1676261"/>
          </a:xfrm>
          <a:prstGeom prst="rect">
            <a:avLst/>
          </a:prstGeom>
          <a:ln>
            <a:noFill/>
          </a:ln>
          <a:effectLst>
            <a:outerShdw blurRad="190500" algn="tl" rotWithShape="0">
              <a:srgbClr val="000000">
                <a:alpha val="70000"/>
              </a:srgbClr>
            </a:outerShdw>
          </a:effectLst>
        </p:spPr>
      </p:pic>
      <p:sp>
        <p:nvSpPr>
          <p:cNvPr id="2" name="Explosion 1 1"/>
          <p:cNvSpPr/>
          <p:nvPr/>
        </p:nvSpPr>
        <p:spPr bwMode="auto">
          <a:xfrm>
            <a:off x="9845625" y="3962400"/>
            <a:ext cx="1736775" cy="1435331"/>
          </a:xfrm>
          <a:prstGeom prst="irregularSeal1">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t>Calling all designers!</a:t>
            </a:r>
          </a:p>
        </p:txBody>
      </p:sp>
    </p:spTree>
    <p:extLst>
      <p:ext uri="{BB962C8B-B14F-4D97-AF65-F5344CB8AC3E}">
        <p14:creationId xmlns:p14="http://schemas.microsoft.com/office/powerpoint/2010/main" val="19235779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Speaking of sharing information with members...</a:t>
            </a:r>
          </a:p>
        </p:txBody>
      </p:sp>
      <p:sp>
        <p:nvSpPr>
          <p:cNvPr id="3" name="Slide Number Placeholder 2"/>
          <p:cNvSpPr>
            <a:spLocks noGrp="1"/>
          </p:cNvSpPr>
          <p:nvPr>
            <p:ph type="sldNum" sz="quarter" idx="12"/>
          </p:nvPr>
        </p:nvSpPr>
        <p:spPr/>
        <p:txBody>
          <a:bodyPr/>
          <a:lstStyle/>
          <a:p>
            <a:fld id="{E54FDF46-4A52-4F2B-8DF0-BB4C40E65B4E}" type="slidenum">
              <a:rPr lang="en-US" smtClean="0"/>
              <a:pPr/>
              <a:t>52</a:t>
            </a:fld>
            <a:endParaRPr lang="en-US"/>
          </a:p>
        </p:txBody>
      </p:sp>
      <p:sp>
        <p:nvSpPr>
          <p:cNvPr id="11" name="Text Placeholder 10"/>
          <p:cNvSpPr>
            <a:spLocks noGrp="1"/>
          </p:cNvSpPr>
          <p:nvPr>
            <p:ph type="body" sz="quarter" idx="13"/>
          </p:nvPr>
        </p:nvSpPr>
        <p:spPr/>
        <p:txBody>
          <a:bodyPr/>
          <a:lstStyle/>
          <a:p>
            <a:endParaRPr lang="en-US"/>
          </a:p>
        </p:txBody>
      </p:sp>
      <p:sp>
        <p:nvSpPr>
          <p:cNvPr id="12" name="Text Placeholder 11"/>
          <p:cNvSpPr>
            <a:spLocks noGrp="1"/>
          </p:cNvSpPr>
          <p:nvPr>
            <p:ph type="body" sz="quarter" idx="14"/>
          </p:nvPr>
        </p:nvSpPr>
        <p:spPr/>
        <p:txBody>
          <a:bodyPr/>
          <a:lstStyle/>
          <a:p>
            <a:endParaRPr lang="en-US"/>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b="16144"/>
          <a:stretch/>
        </p:blipFill>
        <p:spPr>
          <a:xfrm>
            <a:off x="668298" y="1719383"/>
            <a:ext cx="5309810" cy="5138617"/>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b="16165"/>
          <a:stretch/>
        </p:blipFill>
        <p:spPr>
          <a:xfrm>
            <a:off x="6196391" y="1720724"/>
            <a:ext cx="5309810" cy="51372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536798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3048000" y="5638800"/>
            <a:ext cx="8763000" cy="685800"/>
          </a:xfrm>
        </p:spPr>
        <p:txBody>
          <a:bodyPr/>
          <a:lstStyle/>
          <a:p>
            <a:r>
              <a:rPr lang="en-US" dirty="0" smtClean="0"/>
              <a:t>Learn more about this feature in the upcoming Active Beta Study Group (Aug/Sept.)</a:t>
            </a:r>
          </a:p>
          <a:p>
            <a:r>
              <a:rPr lang="en-US" sz="2000" dirty="0" smtClean="0">
                <a:solidFill>
                  <a:schemeClr val="accent1">
                    <a:lumMod val="40000"/>
                    <a:lumOff val="60000"/>
                  </a:schemeClr>
                </a:solidFill>
              </a:rPr>
              <a:t>http://study.cuanswers.com/</a:t>
            </a:r>
            <a:endParaRPr lang="en-US" sz="2000" dirty="0">
              <a:solidFill>
                <a:schemeClr val="accent1">
                  <a:lumMod val="40000"/>
                  <a:lumOff val="60000"/>
                </a:schemeClr>
              </a:solidFill>
            </a:endParaRPr>
          </a:p>
        </p:txBody>
      </p:sp>
      <p:sp>
        <p:nvSpPr>
          <p:cNvPr id="3" name="Slide Number Placeholder 2"/>
          <p:cNvSpPr>
            <a:spLocks noGrp="1"/>
          </p:cNvSpPr>
          <p:nvPr>
            <p:ph type="sldNum" sz="quarter" idx="12"/>
          </p:nvPr>
        </p:nvSpPr>
        <p:spPr/>
        <p:txBody>
          <a:bodyPr/>
          <a:lstStyle/>
          <a:p>
            <a:fld id="{E54FDF46-4A52-4F2B-8DF0-BB4C40E65B4E}" type="slidenum">
              <a:rPr lang="en-US" smtClean="0"/>
              <a:pPr/>
              <a:t>53</a:t>
            </a:fld>
            <a:endParaRPr lang="en-US"/>
          </a:p>
        </p:txBody>
      </p:sp>
      <p:sp>
        <p:nvSpPr>
          <p:cNvPr id="6" name="Title 5"/>
          <p:cNvSpPr>
            <a:spLocks noGrp="1"/>
          </p:cNvSpPr>
          <p:nvPr>
            <p:ph type="title"/>
          </p:nvPr>
        </p:nvSpPr>
        <p:spPr/>
        <p:txBody>
          <a:bodyPr/>
          <a:lstStyle/>
          <a:p>
            <a:r>
              <a:rPr lang="en-US" dirty="0" smtClean="0"/>
              <a:t>CU*BASE Features for Analyzing Credit Scores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81365"/>
            <a:ext cx="5706533" cy="4110684"/>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219200"/>
            <a:ext cx="5706533" cy="4110684"/>
          </a:xfrm>
          <a:prstGeom prst="rect">
            <a:avLst/>
          </a:prstGeom>
          <a:ln>
            <a:noFill/>
          </a:ln>
          <a:effectLst>
            <a:outerShdw blurRad="190500" algn="tl" rotWithShape="0">
              <a:srgbClr val="000000">
                <a:alpha val="70000"/>
              </a:srgbClr>
            </a:outerShdw>
          </a:effectLst>
        </p:spPr>
      </p:pic>
      <p:sp>
        <p:nvSpPr>
          <p:cNvPr id="5" name="Explosion 1 4"/>
          <p:cNvSpPr/>
          <p:nvPr/>
        </p:nvSpPr>
        <p:spPr bwMode="auto">
          <a:xfrm>
            <a:off x="9448800" y="-152400"/>
            <a:ext cx="2971800" cy="2262206"/>
          </a:xfrm>
          <a:prstGeom prst="irregularSeal1">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dirty="0" smtClean="0"/>
              <a:t>In </a:t>
            </a:r>
            <a:r>
              <a:rPr lang="en-US" sz="1400" dirty="0"/>
              <a:t>Active Beta</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with the 14.0 release you just got </a:t>
            </a:r>
            <a:endParaRPr lang="en-US" sz="1400" dirty="0"/>
          </a:p>
        </p:txBody>
      </p:sp>
    </p:spTree>
    <p:extLst>
      <p:ext uri="{BB962C8B-B14F-4D97-AF65-F5344CB8AC3E}">
        <p14:creationId xmlns:p14="http://schemas.microsoft.com/office/powerpoint/2010/main" val="18758728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CU*BASE features designed to take advantage of what you know about your members’ credit score</a:t>
            </a:r>
            <a:endParaRPr lang="en-US" dirty="0"/>
          </a:p>
        </p:txBody>
      </p:sp>
      <p:sp>
        <p:nvSpPr>
          <p:cNvPr id="6" name="Content Placeholder 5"/>
          <p:cNvSpPr>
            <a:spLocks noGrp="1"/>
          </p:cNvSpPr>
          <p:nvPr>
            <p:ph sz="half" idx="1"/>
          </p:nvPr>
        </p:nvSpPr>
        <p:spPr>
          <a:xfrm>
            <a:off x="609600" y="1676400"/>
            <a:ext cx="3962400" cy="4381500"/>
          </a:xfrm>
        </p:spPr>
        <p:txBody>
          <a:bodyPr/>
          <a:lstStyle/>
          <a:p>
            <a:pPr lvl="0"/>
            <a:r>
              <a:rPr lang="en-US" sz="1600" dirty="0"/>
              <a:t>MNMGMT 16 Credit Report </a:t>
            </a:r>
            <a:r>
              <a:rPr lang="en-US" sz="1600" dirty="0" smtClean="0"/>
              <a:t>Data Mining</a:t>
            </a:r>
            <a:endParaRPr lang="en-US" sz="1600" dirty="0"/>
          </a:p>
          <a:p>
            <a:pPr lvl="0"/>
            <a:r>
              <a:rPr lang="en-US" sz="1600" dirty="0"/>
              <a:t>MNMGMT 18 Loan Risk Score Analysis</a:t>
            </a:r>
          </a:p>
          <a:p>
            <a:pPr lvl="0"/>
            <a:r>
              <a:rPr lang="en-US" sz="1600" dirty="0"/>
              <a:t>MNMGMT 21 Where Your Members Borrow</a:t>
            </a:r>
          </a:p>
          <a:p>
            <a:pPr lvl="0"/>
            <a:r>
              <a:rPr lang="en-US" sz="1600" dirty="0"/>
              <a:t>MNCOLL 22 Print Risk Score Analysis</a:t>
            </a:r>
          </a:p>
          <a:p>
            <a:pPr lvl="0"/>
            <a:r>
              <a:rPr lang="en-US" sz="1600" dirty="0"/>
              <a:t>MNMGMD 13 Loan Concentration Risk by Member</a:t>
            </a:r>
          </a:p>
          <a:p>
            <a:pPr lvl="0"/>
            <a:r>
              <a:rPr lang="en-US" sz="1600" dirty="0"/>
              <a:t>MNMGMD 14 Loan Portfolio Concentration Risk</a:t>
            </a:r>
          </a:p>
          <a:p>
            <a:pPr lvl="0"/>
            <a:r>
              <a:rPr lang="en-US" sz="1600" dirty="0"/>
              <a:t>MNMGMD 18 New/ Closed Accounts Dashboard</a:t>
            </a:r>
          </a:p>
          <a:p>
            <a:pPr lvl="0"/>
            <a:r>
              <a:rPr lang="en-US" sz="1600" dirty="0"/>
              <a:t>MNMGMD 19 New/ Closed Membership Dashboard</a:t>
            </a:r>
          </a:p>
          <a:p>
            <a:r>
              <a:rPr lang="en-US" sz="1600" dirty="0"/>
              <a:t>MNMGMD </a:t>
            </a:r>
            <a:r>
              <a:rPr lang="en-US" sz="1600" dirty="0" smtClean="0"/>
              <a:t>21 </a:t>
            </a:r>
            <a:r>
              <a:rPr lang="en-US" sz="1600" dirty="0"/>
              <a:t>Package Loans to be Sold</a:t>
            </a:r>
          </a:p>
          <a:p>
            <a:r>
              <a:rPr lang="en-US" sz="1600" dirty="0"/>
              <a:t>Phone </a:t>
            </a:r>
            <a:r>
              <a:rPr lang="en-US" sz="1600" dirty="0" smtClean="0"/>
              <a:t>Operator &gt; Cross Sales</a:t>
            </a:r>
            <a:endParaRPr lang="en-US" sz="1600" dirty="0"/>
          </a:p>
          <a:p>
            <a:r>
              <a:rPr lang="en-US" sz="1600" dirty="0"/>
              <a:t>MNLOAN </a:t>
            </a:r>
            <a:r>
              <a:rPr lang="en-US" sz="1600" dirty="0" smtClean="0"/>
              <a:t>5 </a:t>
            </a:r>
            <a:r>
              <a:rPr lang="en-US" sz="1600" dirty="0"/>
              <a:t>Miscellaneous Loan </a:t>
            </a:r>
            <a:r>
              <a:rPr lang="en-US" sz="1600" dirty="0" smtClean="0"/>
              <a:t>Acct </a:t>
            </a:r>
            <a:r>
              <a:rPr lang="en-US" sz="1600" dirty="0"/>
              <a:t>Maintenance</a:t>
            </a:r>
          </a:p>
          <a:p>
            <a:endParaRPr lang="en-US" sz="1600" dirty="0"/>
          </a:p>
          <a:p>
            <a:endParaRPr lang="en-US" sz="1600" dirty="0"/>
          </a:p>
          <a:p>
            <a:pPr lvl="0"/>
            <a:endParaRPr lang="en-US" sz="1600" dirty="0"/>
          </a:p>
        </p:txBody>
      </p:sp>
      <p:sp>
        <p:nvSpPr>
          <p:cNvPr id="9" name="Content Placeholder 8"/>
          <p:cNvSpPr>
            <a:spLocks noGrp="1"/>
          </p:cNvSpPr>
          <p:nvPr>
            <p:ph sz="half" idx="2"/>
          </p:nvPr>
        </p:nvSpPr>
        <p:spPr/>
        <p:txBody>
          <a:bodyPr/>
          <a:lstStyle/>
          <a:p>
            <a:pPr lvl="0"/>
            <a:r>
              <a:rPr lang="en-US" sz="1600" dirty="0"/>
              <a:t>MNLOAN </a:t>
            </a:r>
            <a:r>
              <a:rPr lang="en-US" sz="1600" dirty="0" smtClean="0"/>
              <a:t>1 New Loan Request</a:t>
            </a:r>
            <a:endParaRPr lang="en-US" sz="1600" dirty="0"/>
          </a:p>
          <a:p>
            <a:pPr lvl="1"/>
            <a:r>
              <a:rPr lang="en-US" sz="1400" dirty="0" smtClean="0"/>
              <a:t>Credit Score History</a:t>
            </a:r>
          </a:p>
          <a:p>
            <a:pPr lvl="1"/>
            <a:r>
              <a:rPr lang="en-US" sz="1400" dirty="0" smtClean="0"/>
              <a:t>View Stored Credit Report File</a:t>
            </a:r>
            <a:endParaRPr lang="en-US" sz="1400" dirty="0"/>
          </a:p>
          <a:p>
            <a:pPr lvl="1"/>
            <a:r>
              <a:rPr lang="en-US" sz="1400" dirty="0" smtClean="0"/>
              <a:t>Open </a:t>
            </a:r>
            <a:r>
              <a:rPr lang="en-US" sz="1400" dirty="0"/>
              <a:t>End Loan Contract/ Risk-Based Credit Score</a:t>
            </a:r>
          </a:p>
          <a:p>
            <a:pPr lvl="1"/>
            <a:r>
              <a:rPr lang="en-US" sz="1400" dirty="0" smtClean="0"/>
              <a:t>All </a:t>
            </a:r>
            <a:r>
              <a:rPr lang="en-US" sz="1400" dirty="0"/>
              <a:t>Open Active Loans For </a:t>
            </a:r>
            <a:r>
              <a:rPr lang="en-US" sz="1400" dirty="0" smtClean="0"/>
              <a:t>Which This Borrower is Responsible &gt; Analysis</a:t>
            </a:r>
            <a:endParaRPr lang="en-US" sz="1400" dirty="0"/>
          </a:p>
          <a:p>
            <a:pPr lvl="1"/>
            <a:r>
              <a:rPr lang="en-US" sz="1400" dirty="0" smtClean="0"/>
              <a:t>After </a:t>
            </a:r>
            <a:r>
              <a:rPr lang="en-US" sz="1400" dirty="0"/>
              <a:t>pulling the report in the loan workflow it is also displayed in the upper right hand corner of the loan request screen (as are the results of a decision model if selected)</a:t>
            </a:r>
          </a:p>
          <a:p>
            <a:pPr lvl="0"/>
            <a:r>
              <a:rPr lang="en-US" sz="1600" dirty="0"/>
              <a:t>Member Inquiry</a:t>
            </a:r>
          </a:p>
          <a:p>
            <a:pPr lvl="1"/>
            <a:r>
              <a:rPr lang="en-US" sz="1400" dirty="0"/>
              <a:t>Cross </a:t>
            </a:r>
            <a:r>
              <a:rPr lang="en-US" sz="1400" dirty="0" smtClean="0"/>
              <a:t>Sales</a:t>
            </a:r>
            <a:endParaRPr lang="en-US" sz="1400" dirty="0"/>
          </a:p>
          <a:p>
            <a:pPr lvl="1"/>
            <a:r>
              <a:rPr lang="en-US" sz="1400" dirty="0"/>
              <a:t>Loan Account Delinquency window</a:t>
            </a:r>
          </a:p>
          <a:p>
            <a:pPr lvl="1"/>
            <a:r>
              <a:rPr lang="en-US" sz="1400" dirty="0"/>
              <a:t>Household </a:t>
            </a:r>
            <a:r>
              <a:rPr lang="en-US" sz="1400" dirty="0" smtClean="0"/>
              <a:t>Statistics</a:t>
            </a:r>
            <a:endParaRPr lang="en-US" sz="1400" dirty="0"/>
          </a:p>
        </p:txBody>
      </p:sp>
      <p:sp>
        <p:nvSpPr>
          <p:cNvPr id="3" name="Slide Number Placeholder 2"/>
          <p:cNvSpPr>
            <a:spLocks noGrp="1"/>
          </p:cNvSpPr>
          <p:nvPr>
            <p:ph type="sldNum" sz="quarter" idx="12"/>
          </p:nvPr>
        </p:nvSpPr>
        <p:spPr/>
        <p:txBody>
          <a:bodyPr/>
          <a:lstStyle/>
          <a:p>
            <a:fld id="{E54FDF46-4A52-4F2B-8DF0-BB4C40E65B4E}" type="slidenum">
              <a:rPr lang="en-US" smtClean="0"/>
              <a:pPr/>
              <a:t>54</a:t>
            </a:fld>
            <a:endParaRPr lang="en-US" dirty="0"/>
          </a:p>
        </p:txBody>
      </p:sp>
      <p:sp>
        <p:nvSpPr>
          <p:cNvPr id="10" name="Text Placeholder 9"/>
          <p:cNvSpPr>
            <a:spLocks noGrp="1"/>
          </p:cNvSpPr>
          <p:nvPr>
            <p:ph type="body" sz="quarter" idx="13"/>
          </p:nvPr>
        </p:nvSpPr>
        <p:spPr/>
        <p:txBody>
          <a:bodyPr/>
          <a:lstStyle/>
          <a:p>
            <a:r>
              <a:rPr lang="en-US" dirty="0" smtClean="0"/>
              <a:t>...In other words, all over the place!</a:t>
            </a:r>
            <a:endParaRPr lang="en-US" dirty="0"/>
          </a:p>
        </p:txBody>
      </p:sp>
      <p:sp>
        <p:nvSpPr>
          <p:cNvPr id="11" name="Content Placeholder 10"/>
          <p:cNvSpPr>
            <a:spLocks noGrp="1"/>
          </p:cNvSpPr>
          <p:nvPr>
            <p:ph sz="half" idx="14"/>
          </p:nvPr>
        </p:nvSpPr>
        <p:spPr/>
        <p:txBody>
          <a:bodyPr/>
          <a:lstStyle/>
          <a:p>
            <a:r>
              <a:rPr lang="en-US" sz="1600" dirty="0"/>
              <a:t>MNLOAN 8 Lending Queue &gt; Loan </a:t>
            </a:r>
            <a:r>
              <a:rPr lang="en-US" sz="1600" dirty="0" smtClean="0"/>
              <a:t>Application &gt; Credit Report </a:t>
            </a:r>
            <a:endParaRPr lang="en-US" sz="1600" dirty="0"/>
          </a:p>
          <a:p>
            <a:r>
              <a:rPr lang="en-US" sz="1600" dirty="0"/>
              <a:t>MNRPTE </a:t>
            </a:r>
            <a:r>
              <a:rPr lang="en-US" sz="1600" dirty="0" smtClean="0"/>
              <a:t>2 </a:t>
            </a:r>
            <a:r>
              <a:rPr lang="en-US" sz="1600" dirty="0"/>
              <a:t>Loan Info Report &gt; Loan Delinquency Analysis</a:t>
            </a:r>
          </a:p>
          <a:p>
            <a:r>
              <a:rPr lang="en-US" sz="1600" dirty="0" smtClean="0"/>
              <a:t>MNMGMT 22 </a:t>
            </a:r>
            <a:r>
              <a:rPr lang="en-US" sz="1600" dirty="0"/>
              <a:t>Targeted Tiered Score </a:t>
            </a:r>
            <a:r>
              <a:rPr lang="en-US" sz="1600" dirty="0" smtClean="0"/>
              <a:t>Analysis</a:t>
            </a:r>
            <a:endParaRPr lang="en-US" sz="1600" dirty="0"/>
          </a:p>
          <a:p>
            <a:r>
              <a:rPr lang="en-US" sz="1600" dirty="0" smtClean="0"/>
              <a:t>Enterprise </a:t>
            </a:r>
            <a:r>
              <a:rPr lang="en-US" sz="1600" dirty="0"/>
              <a:t>Risk Management </a:t>
            </a:r>
            <a:r>
              <a:rPr lang="en-US" sz="1600" dirty="0" smtClean="0"/>
              <a:t>Tools (</a:t>
            </a:r>
            <a:r>
              <a:rPr lang="en-US" sz="1600" dirty="0"/>
              <a:t>ERM</a:t>
            </a:r>
            <a:r>
              <a:rPr lang="en-US" sz="1600" dirty="0" smtClean="0"/>
              <a:t>) </a:t>
            </a:r>
            <a:r>
              <a:rPr lang="en-US" sz="1600" dirty="0"/>
              <a:t>MNRISK</a:t>
            </a:r>
            <a:r>
              <a:rPr lang="en-US" sz="1600" dirty="0" smtClean="0"/>
              <a:t> 1 Monitor Credit Risk</a:t>
            </a:r>
            <a:endParaRPr lang="en-US" sz="1600" dirty="0"/>
          </a:p>
          <a:p>
            <a:r>
              <a:rPr lang="en-US" sz="1600" dirty="0" smtClean="0"/>
              <a:t>Enterprise </a:t>
            </a:r>
            <a:r>
              <a:rPr lang="en-US" sz="1600" dirty="0"/>
              <a:t>Risk Management </a:t>
            </a:r>
            <a:r>
              <a:rPr lang="en-US" sz="1600" dirty="0" smtClean="0"/>
              <a:t>Tools (ERM</a:t>
            </a:r>
            <a:r>
              <a:rPr lang="en-US" sz="1600" dirty="0"/>
              <a:t>) MNRISK </a:t>
            </a:r>
            <a:r>
              <a:rPr lang="en-US" sz="1600" dirty="0" smtClean="0"/>
              <a:t>3 </a:t>
            </a:r>
            <a:r>
              <a:rPr lang="en-US" sz="1600" dirty="0"/>
              <a:t>Monitor Concentration Risk</a:t>
            </a:r>
          </a:p>
          <a:p>
            <a:r>
              <a:rPr lang="en-US" sz="1600" dirty="0" smtClean="0"/>
              <a:t>And </a:t>
            </a:r>
            <a:r>
              <a:rPr lang="en-US" sz="1600" dirty="0"/>
              <a:t>soon to be in </a:t>
            </a:r>
            <a:r>
              <a:rPr lang="en-US" sz="1600" b="1" dirty="0" smtClean="0"/>
              <a:t>It’s Me 247</a:t>
            </a:r>
            <a:endParaRPr lang="en-US" sz="1600" b="1" dirty="0"/>
          </a:p>
        </p:txBody>
      </p:sp>
    </p:spTree>
    <p:extLst>
      <p:ext uri="{BB962C8B-B14F-4D97-AF65-F5344CB8AC3E}">
        <p14:creationId xmlns:p14="http://schemas.microsoft.com/office/powerpoint/2010/main" val="36222321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API Bill Pay Interfaces</a:t>
            </a:r>
          </a:p>
        </p:txBody>
      </p:sp>
      <p:sp>
        <p:nvSpPr>
          <p:cNvPr id="6" name="Content Placeholder 5"/>
          <p:cNvSpPr>
            <a:spLocks noGrp="1"/>
          </p:cNvSpPr>
          <p:nvPr>
            <p:ph idx="1"/>
          </p:nvPr>
        </p:nvSpPr>
        <p:spPr>
          <a:xfrm>
            <a:off x="609600" y="1676400"/>
            <a:ext cx="4953000" cy="4381500"/>
          </a:xfrm>
        </p:spPr>
        <p:txBody>
          <a:bodyPr/>
          <a:lstStyle/>
          <a:p>
            <a:r>
              <a:rPr lang="en-US" dirty="0" smtClean="0"/>
              <a:t>Some goals for our future</a:t>
            </a:r>
          </a:p>
          <a:p>
            <a:pPr lvl="1"/>
            <a:r>
              <a:rPr lang="en-US" dirty="0"/>
              <a:t>Redefine the math for bill </a:t>
            </a:r>
            <a:r>
              <a:rPr lang="en-US" dirty="0" smtClean="0"/>
              <a:t>pay pricing</a:t>
            </a:r>
            <a:endParaRPr lang="en-US" dirty="0"/>
          </a:p>
          <a:p>
            <a:pPr lvl="1"/>
            <a:r>
              <a:rPr lang="en-US" dirty="0" smtClean="0"/>
              <a:t>Increase number of bill pay vendors supported</a:t>
            </a:r>
          </a:p>
          <a:p>
            <a:pPr lvl="1"/>
            <a:r>
              <a:rPr lang="en-US" dirty="0" smtClean="0"/>
              <a:t>Become vendor agnostic</a:t>
            </a:r>
          </a:p>
          <a:p>
            <a:pPr lvl="1"/>
            <a:r>
              <a:rPr lang="en-US" dirty="0" smtClean="0"/>
              <a:t>Create a standard owned by CU*Answers </a:t>
            </a:r>
          </a:p>
          <a:p>
            <a:pPr lvl="1"/>
            <a:r>
              <a:rPr lang="en-US" dirty="0" smtClean="0"/>
              <a:t>Redefine the math for bill pay pricing</a:t>
            </a:r>
          </a:p>
          <a:p>
            <a:pPr lvl="1"/>
            <a:r>
              <a:rPr lang="en-US" dirty="0" smtClean="0"/>
              <a:t>Integrate bill pay transactions into everything</a:t>
            </a:r>
          </a:p>
          <a:p>
            <a:pPr lvl="1"/>
            <a:r>
              <a:rPr lang="en-US" dirty="0" smtClean="0"/>
              <a:t>Blend CU websites with bill pay APIs</a:t>
            </a:r>
          </a:p>
          <a:p>
            <a:pPr lvl="1"/>
            <a:r>
              <a:rPr lang="en-US" dirty="0" smtClean="0"/>
              <a:t>Redefine the math for bill pay pricing</a:t>
            </a:r>
            <a:endParaRPr lang="en-US" dirty="0"/>
          </a:p>
        </p:txBody>
      </p:sp>
      <p:sp>
        <p:nvSpPr>
          <p:cNvPr id="3" name="Slide Number Placeholder 2"/>
          <p:cNvSpPr>
            <a:spLocks noGrp="1"/>
          </p:cNvSpPr>
          <p:nvPr>
            <p:ph type="sldNum" sz="quarter" idx="12"/>
          </p:nvPr>
        </p:nvSpPr>
        <p:spPr/>
        <p:txBody>
          <a:bodyPr/>
          <a:lstStyle/>
          <a:p>
            <a:fld id="{E54FDF46-4A52-4F2B-8DF0-BB4C40E65B4E}" type="slidenum">
              <a:rPr lang="en-US" smtClean="0"/>
              <a:pPr/>
              <a:t>55</a:t>
            </a:fld>
            <a:endParaRPr lang="en-US" dirty="0"/>
          </a:p>
        </p:txBody>
      </p:sp>
      <p:sp>
        <p:nvSpPr>
          <p:cNvPr id="7" name="Text Placeholder 6"/>
          <p:cNvSpPr>
            <a:spLocks noGrp="1"/>
          </p:cNvSpPr>
          <p:nvPr>
            <p:ph type="body" sz="quarter" idx="13"/>
          </p:nvPr>
        </p:nvSpPr>
        <p:spPr/>
        <p:txBody>
          <a:bodyPr/>
          <a:lstStyle/>
          <a:p>
            <a:endParaRPr lang="en-US" dirty="0"/>
          </a:p>
        </p:txBody>
      </p:sp>
      <p:sp>
        <p:nvSpPr>
          <p:cNvPr id="8" name="Text Placeholder 7"/>
          <p:cNvSpPr>
            <a:spLocks noGrp="1"/>
          </p:cNvSpPr>
          <p:nvPr>
            <p:ph type="body" sz="quarter" idx="14"/>
          </p:nvPr>
        </p:nvSpPr>
        <p:spPr/>
        <p:txBody>
          <a:bodyPr/>
          <a:lstStyle/>
          <a:p>
            <a:r>
              <a:rPr lang="en-US" dirty="0" smtClean="0"/>
              <a:t>Redefining an expensive game</a:t>
            </a:r>
            <a:endParaRPr lang="en-US" dirty="0"/>
          </a:p>
        </p:txBody>
      </p:sp>
      <p:pic>
        <p:nvPicPr>
          <p:cNvPr id="9" name="Picture Placeholder 21"/>
          <p:cNvPicPr>
            <a:picLocks noChangeAspect="1"/>
          </p:cNvPicPr>
          <p:nvPr/>
        </p:nvPicPr>
        <p:blipFill>
          <a:blip r:embed="rId2">
            <a:extLst>
              <a:ext uri="{28A0092B-C50C-407E-A947-70E740481C1C}">
                <a14:useLocalDpi xmlns:a14="http://schemas.microsoft.com/office/drawing/2010/main" val="0"/>
              </a:ext>
            </a:extLst>
          </a:blip>
          <a:srcRect l="6195" r="6195"/>
          <a:stretch>
            <a:fillRect/>
          </a:stretch>
        </p:blipFill>
        <p:spPr>
          <a:xfrm>
            <a:off x="5867400" y="304800"/>
            <a:ext cx="5791200" cy="6400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459978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4FDF46-4A52-4F2B-8DF0-BB4C40E65B4E}" type="slidenum">
              <a:rPr lang="en-US" smtClean="0"/>
              <a:pPr/>
              <a:t>56</a:t>
            </a:fld>
            <a:endParaRPr lang="en-US"/>
          </a:p>
        </p:txBody>
      </p:sp>
      <p:sp>
        <p:nvSpPr>
          <p:cNvPr id="2" name="Title 1"/>
          <p:cNvSpPr>
            <a:spLocks noGrp="1"/>
          </p:cNvSpPr>
          <p:nvPr>
            <p:ph type="title" idx="4294967295"/>
          </p:nvPr>
        </p:nvSpPr>
        <p:spPr>
          <a:xfrm>
            <a:off x="0" y="120650"/>
            <a:ext cx="10329863" cy="517525"/>
          </a:xfrm>
        </p:spPr>
        <p:txBody>
          <a:bodyPr/>
          <a:lstStyle/>
          <a:p>
            <a:r>
              <a:rPr lang="en-US" dirty="0"/>
              <a:t>API Bill Pay Interfaces</a:t>
            </a:r>
          </a:p>
        </p:txBody>
      </p:sp>
      <p:sp>
        <p:nvSpPr>
          <p:cNvPr id="6" name="Text Placeholder 5"/>
          <p:cNvSpPr>
            <a:spLocks noGrp="1"/>
          </p:cNvSpPr>
          <p:nvPr>
            <p:ph type="body" sz="quarter" idx="4294967295"/>
          </p:nvPr>
        </p:nvSpPr>
        <p:spPr>
          <a:xfrm>
            <a:off x="0" y="673100"/>
            <a:ext cx="10329863" cy="425450"/>
          </a:xfrm>
        </p:spPr>
        <p:txBody>
          <a:bodyPr/>
          <a:lstStyle/>
          <a:p>
            <a:r>
              <a:rPr lang="en-US" dirty="0"/>
              <a:t>Redefining an expensive game</a:t>
            </a:r>
          </a:p>
          <a:p>
            <a:endParaRPr lang="en-US" dirty="0"/>
          </a:p>
        </p:txBody>
      </p:sp>
      <p:pic>
        <p:nvPicPr>
          <p:cNvPr id="8" name="Picture Placeholder 6"/>
          <p:cNvPicPr>
            <a:picLocks noChangeAspect="1"/>
          </p:cNvPicPr>
          <p:nvPr/>
        </p:nvPicPr>
        <p:blipFill>
          <a:blip r:embed="rId2">
            <a:extLst>
              <a:ext uri="{28A0092B-C50C-407E-A947-70E740481C1C}">
                <a14:useLocalDpi xmlns:a14="http://schemas.microsoft.com/office/drawing/2010/main" val="0"/>
              </a:ext>
            </a:extLst>
          </a:blip>
          <a:srcRect l="5299" r="5299"/>
          <a:stretch>
            <a:fillRect/>
          </a:stretch>
        </p:blipFill>
        <p:spPr>
          <a:xfrm>
            <a:off x="152400" y="228600"/>
            <a:ext cx="5791200" cy="6400800"/>
          </a:xfrm>
          <a:prstGeom prst="rect">
            <a:avLst/>
          </a:prstGeom>
          <a:ln>
            <a:noFill/>
          </a:ln>
          <a:effectLst>
            <a:outerShdw blurRad="190500" algn="tl" rotWithShape="0">
              <a:srgbClr val="000000">
                <a:alpha val="70000"/>
              </a:srgbClr>
            </a:outerShdw>
          </a:effectLst>
        </p:spPr>
      </p:pic>
      <p:pic>
        <p:nvPicPr>
          <p:cNvPr id="10" name="Picture Placeholder 5"/>
          <p:cNvPicPr>
            <a:picLocks noChangeAspect="1"/>
          </p:cNvPicPr>
          <p:nvPr/>
        </p:nvPicPr>
        <p:blipFill>
          <a:blip r:embed="rId3">
            <a:extLst>
              <a:ext uri="{28A0092B-C50C-407E-A947-70E740481C1C}">
                <a14:useLocalDpi xmlns:a14="http://schemas.microsoft.com/office/drawing/2010/main" val="0"/>
              </a:ext>
            </a:extLst>
          </a:blip>
          <a:srcRect l="6291" r="6291"/>
          <a:stretch>
            <a:fillRect/>
          </a:stretch>
        </p:blipFill>
        <p:spPr>
          <a:xfrm>
            <a:off x="6172200" y="228600"/>
            <a:ext cx="5791200" cy="6400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132485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would we build something new for what we already buy so easily?</a:t>
            </a:r>
            <a:endParaRPr lang="en-US" dirty="0"/>
          </a:p>
        </p:txBody>
      </p:sp>
      <p:sp>
        <p:nvSpPr>
          <p:cNvPr id="3" name="Content Placeholder 2"/>
          <p:cNvSpPr>
            <a:spLocks noGrp="1"/>
          </p:cNvSpPr>
          <p:nvPr>
            <p:ph idx="1"/>
          </p:nvPr>
        </p:nvSpPr>
        <p:spPr>
          <a:xfrm>
            <a:off x="609600" y="1676400"/>
            <a:ext cx="5105400" cy="4381500"/>
          </a:xfrm>
        </p:spPr>
        <p:txBody>
          <a:bodyPr/>
          <a:lstStyle/>
          <a:p>
            <a:r>
              <a:rPr lang="en-US" dirty="0" smtClean="0"/>
              <a:t>Simply put: for a new future</a:t>
            </a:r>
          </a:p>
          <a:p>
            <a:r>
              <a:rPr lang="en-US" dirty="0" smtClean="0"/>
              <a:t>Even the bill pay vendors are moving towards an API future where their network retailers follow this strategy</a:t>
            </a:r>
          </a:p>
          <a:p>
            <a:pPr lvl="1"/>
            <a:r>
              <a:rPr lang="en-US" dirty="0" smtClean="0"/>
              <a:t>Not sure we’ll even be able to buy a canned user interface in the future, from any bill pay provider</a:t>
            </a:r>
          </a:p>
          <a:p>
            <a:r>
              <a:rPr lang="en-US" dirty="0" smtClean="0"/>
              <a:t>That said, it is our plan to offer a configuration switch that allows a CU to pick which interface to use for their chosen vendor</a:t>
            </a:r>
          </a:p>
          <a:p>
            <a:pPr lvl="1"/>
            <a:endParaRPr lang="en-US" dirty="0" smtClean="0"/>
          </a:p>
        </p:txBody>
      </p:sp>
      <p:sp>
        <p:nvSpPr>
          <p:cNvPr id="4" name="Slide Number Placeholder 3"/>
          <p:cNvSpPr>
            <a:spLocks noGrp="1"/>
          </p:cNvSpPr>
          <p:nvPr>
            <p:ph type="sldNum" sz="quarter" idx="12"/>
          </p:nvPr>
        </p:nvSpPr>
        <p:spPr/>
        <p:txBody>
          <a:bodyPr/>
          <a:lstStyle/>
          <a:p>
            <a:fld id="{E54FDF46-4A52-4F2B-8DF0-BB4C40E65B4E}" type="slidenum">
              <a:rPr lang="en-US" smtClean="0"/>
              <a:pPr/>
              <a:t>57</a:t>
            </a:fld>
            <a:endParaRPr lang="en-US"/>
          </a:p>
        </p:txBody>
      </p:sp>
      <p:sp>
        <p:nvSpPr>
          <p:cNvPr id="5" name="Text Placeholder 4"/>
          <p:cNvSpPr>
            <a:spLocks noGrp="1"/>
          </p:cNvSpPr>
          <p:nvPr>
            <p:ph type="body" sz="quarter" idx="13"/>
          </p:nvPr>
        </p:nvSpPr>
        <p:spPr/>
        <p:txBody>
          <a:bodyPr/>
          <a:lstStyle/>
          <a:p>
            <a:r>
              <a:rPr lang="en-US" dirty="0" smtClean="0"/>
              <a:t>Look for more information soon about a third choice for your bill pay program – would you consider being part of a new solution in 2015?</a:t>
            </a:r>
            <a:endParaRPr lang="en-US" dirty="0"/>
          </a:p>
        </p:txBody>
      </p:sp>
      <p:pic>
        <p:nvPicPr>
          <p:cNvPr id="9" name="Picture 8" descr="Capture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762000"/>
            <a:ext cx="4343400" cy="3474720"/>
          </a:xfrm>
          <a:prstGeom prst="rect">
            <a:avLst/>
          </a:prstGeom>
          <a:ln>
            <a:noFill/>
          </a:ln>
          <a:effectLst>
            <a:outerShdw blurRad="190500" algn="tl" rotWithShape="0">
              <a:srgbClr val="000000">
                <a:alpha val="70000"/>
              </a:srgbClr>
            </a:outerShdw>
          </a:effectLst>
        </p:spPr>
      </p:pic>
      <p:pic>
        <p:nvPicPr>
          <p:cNvPr id="8" name="Picture 7" descr="Capture1"/>
          <p:cNvPicPr/>
          <p:nvPr/>
        </p:nvPicPr>
        <p:blipFill>
          <a:blip r:embed="rId3">
            <a:extLst>
              <a:ext uri="{28A0092B-C50C-407E-A947-70E740481C1C}">
                <a14:useLocalDpi xmlns:a14="http://schemas.microsoft.com/office/drawing/2010/main" val="0"/>
              </a:ext>
            </a:extLst>
          </a:blip>
          <a:srcRect/>
          <a:stretch>
            <a:fillRect/>
          </a:stretch>
        </p:blipFill>
        <p:spPr bwMode="auto">
          <a:xfrm>
            <a:off x="5706533" y="2057400"/>
            <a:ext cx="3657600" cy="34671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382335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 new tool to facilitate new extensions</a:t>
            </a:r>
            <a:endParaRPr lang="en-US" dirty="0"/>
          </a:p>
        </p:txBody>
      </p:sp>
      <p:sp>
        <p:nvSpPr>
          <p:cNvPr id="7" name="Content Placeholder 6"/>
          <p:cNvSpPr>
            <a:spLocks noGrp="1"/>
          </p:cNvSpPr>
          <p:nvPr>
            <p:ph idx="1"/>
          </p:nvPr>
        </p:nvSpPr>
        <p:spPr/>
        <p:txBody>
          <a:bodyPr/>
          <a:lstStyle/>
          <a:p>
            <a:r>
              <a:rPr lang="en-US" dirty="0" smtClean="0"/>
              <a:t>Timeout </a:t>
            </a:r>
            <a:r>
              <a:rPr lang="en-US" dirty="0"/>
              <a:t>warning </a:t>
            </a:r>
            <a:r>
              <a:rPr lang="en-US" dirty="0" smtClean="0"/>
              <a:t>(mobile </a:t>
            </a:r>
            <a:r>
              <a:rPr lang="en-US" dirty="0"/>
              <a:t>and online </a:t>
            </a:r>
            <a:r>
              <a:rPr lang="en-US" dirty="0" smtClean="0"/>
              <a:t>banking)</a:t>
            </a:r>
          </a:p>
          <a:p>
            <a:pPr lvl="1"/>
            <a:r>
              <a:rPr lang="en-US" dirty="0" smtClean="0"/>
              <a:t>Coming in the 14.3 release (Nov/Dec)</a:t>
            </a:r>
            <a:endParaRPr lang="en-US" dirty="0"/>
          </a:p>
        </p:txBody>
      </p:sp>
      <p:sp>
        <p:nvSpPr>
          <p:cNvPr id="3" name="Slide Number Placeholder 2"/>
          <p:cNvSpPr>
            <a:spLocks noGrp="1"/>
          </p:cNvSpPr>
          <p:nvPr>
            <p:ph type="sldNum" sz="quarter" idx="12"/>
          </p:nvPr>
        </p:nvSpPr>
        <p:spPr/>
        <p:txBody>
          <a:bodyPr/>
          <a:lstStyle/>
          <a:p>
            <a:fld id="{E54FDF46-4A52-4F2B-8DF0-BB4C40E65B4E}" type="slidenum">
              <a:rPr lang="en-US" smtClean="0"/>
              <a:pPr/>
              <a:t>58</a:t>
            </a:fld>
            <a:endParaRPr lang="en-US"/>
          </a:p>
        </p:txBody>
      </p:sp>
      <p:sp>
        <p:nvSpPr>
          <p:cNvPr id="9" name="Text Placeholder 8"/>
          <p:cNvSpPr>
            <a:spLocks noGrp="1"/>
          </p:cNvSpPr>
          <p:nvPr>
            <p:ph type="body" sz="quarter" idx="14"/>
          </p:nvPr>
        </p:nvSpPr>
        <p:spPr/>
        <p:txBody>
          <a:bodyPr/>
          <a:lstStyle/>
          <a:p>
            <a:r>
              <a:rPr lang="en-US" dirty="0" smtClean="0"/>
              <a:t>There’s an explosion of new ideas to include tools in </a:t>
            </a:r>
            <a:r>
              <a:rPr lang="en-US" b="1" dirty="0" smtClean="0"/>
              <a:t>It’s Me 247</a:t>
            </a:r>
            <a:endParaRPr lang="en-US" b="1"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12329" t="6159" r="12329" b="30668"/>
          <a:stretch/>
        </p:blipFill>
        <p:spPr>
          <a:xfrm>
            <a:off x="2819399" y="2667000"/>
            <a:ext cx="4191001" cy="3048000"/>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1341" y="4167478"/>
            <a:ext cx="2286000" cy="2854738"/>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32523"/>
          <a:stretch/>
        </p:blipFill>
        <p:spPr>
          <a:xfrm>
            <a:off x="7409399" y="2715206"/>
            <a:ext cx="4228163" cy="3437944"/>
          </a:xfrm>
          <a:prstGeom prst="rect">
            <a:avLst/>
          </a:prstGeom>
          <a:ln>
            <a:noFill/>
          </a:ln>
          <a:effectLst>
            <a:outerShdw blurRad="190500" algn="tl" rotWithShape="0">
              <a:srgbClr val="000000">
                <a:alpha val="70000"/>
              </a:srgbClr>
            </a:outerShdw>
          </a:effectLst>
        </p:spPr>
      </p:pic>
      <p:sp>
        <p:nvSpPr>
          <p:cNvPr id="12" name="Cloud Callout 11"/>
          <p:cNvSpPr/>
          <p:nvPr/>
        </p:nvSpPr>
        <p:spPr bwMode="auto">
          <a:xfrm>
            <a:off x="8458200" y="5064252"/>
            <a:ext cx="2895600" cy="1184148"/>
          </a:xfrm>
          <a:prstGeom prst="cloudCallout">
            <a:avLst>
              <a:gd name="adj1" fmla="val -18823"/>
              <a:gd name="adj2" fmla="val -96152"/>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t>Especially nice for MoneyDesktop users!</a:t>
            </a:r>
            <a:endParaRPr lang="en-US" dirty="0"/>
          </a:p>
        </p:txBody>
      </p:sp>
    </p:spTree>
    <p:extLst>
      <p:ext uri="{BB962C8B-B14F-4D97-AF65-F5344CB8AC3E}">
        <p14:creationId xmlns:p14="http://schemas.microsoft.com/office/powerpoint/2010/main" val="39591498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My Biz 247</a:t>
            </a:r>
            <a:endParaRPr lang="en-US" dirty="0"/>
          </a:p>
        </p:txBody>
      </p:sp>
      <p:sp>
        <p:nvSpPr>
          <p:cNvPr id="3" name="Content Placeholder 2"/>
          <p:cNvSpPr>
            <a:spLocks noGrp="1"/>
          </p:cNvSpPr>
          <p:nvPr>
            <p:ph idx="1"/>
          </p:nvPr>
        </p:nvSpPr>
        <p:spPr>
          <a:xfrm>
            <a:off x="609600" y="1676400"/>
            <a:ext cx="4876800" cy="4381500"/>
          </a:xfrm>
        </p:spPr>
        <p:txBody>
          <a:bodyPr/>
          <a:lstStyle/>
          <a:p>
            <a:r>
              <a:rPr lang="en-US" dirty="0" smtClean="0"/>
              <a:t>More than an enhancement to </a:t>
            </a:r>
            <a:r>
              <a:rPr lang="en-US" b="1" dirty="0" smtClean="0"/>
              <a:t>It’s Me 247</a:t>
            </a:r>
            <a:r>
              <a:rPr lang="en-US" dirty="0" smtClean="0"/>
              <a:t>, this is CU*Answers launching a second platform for online banking, and eventually mobile banking</a:t>
            </a:r>
          </a:p>
          <a:p>
            <a:pPr lvl="1"/>
            <a:r>
              <a:rPr lang="en-US" dirty="0" smtClean="0"/>
              <a:t>Currently in beta with 3 CUs, we plan to launch an aggressive rollout after the new year</a:t>
            </a:r>
          </a:p>
          <a:p>
            <a:pPr lvl="1"/>
            <a:r>
              <a:rPr lang="en-US" dirty="0" smtClean="0"/>
              <a:t>We’ll talk about </a:t>
            </a:r>
            <a:r>
              <a:rPr lang="en-US" b="1" dirty="0" smtClean="0">
                <a:solidFill>
                  <a:schemeClr val="accent4"/>
                </a:solidFill>
              </a:rPr>
              <a:t>building a credit union for business members </a:t>
            </a:r>
            <a:r>
              <a:rPr lang="en-US" dirty="0"/>
              <a:t>at </a:t>
            </a:r>
            <a:r>
              <a:rPr lang="en-US" dirty="0" smtClean="0"/>
              <a:t>this year’s CEO Strategies events in November</a:t>
            </a:r>
            <a:endParaRPr lang="en-US" b="1"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59</a:t>
            </a:fld>
            <a:endParaRPr lang="en-US"/>
          </a:p>
        </p:txBody>
      </p:sp>
      <p:sp>
        <p:nvSpPr>
          <p:cNvPr id="5" name="Text Placeholder 4"/>
          <p:cNvSpPr>
            <a:spLocks noGrp="1"/>
          </p:cNvSpPr>
          <p:nvPr>
            <p:ph type="body" sz="quarter" idx="13"/>
          </p:nvPr>
        </p:nvSpPr>
        <p:spPr>
          <a:xfrm>
            <a:off x="4876800" y="5867400"/>
            <a:ext cx="6629401" cy="685800"/>
          </a:xfrm>
        </p:spPr>
        <p:txBody>
          <a:bodyPr/>
          <a:lstStyle/>
          <a:p>
            <a:r>
              <a:rPr lang="en-US" dirty="0" smtClean="0"/>
              <a:t>Do you know the difference between serving members who happen to be businesses, and building a credit union </a:t>
            </a:r>
            <a:r>
              <a:rPr lang="en-US" i="1" dirty="0" smtClean="0"/>
              <a:t>for</a:t>
            </a:r>
            <a:r>
              <a:rPr lang="en-US" dirty="0" smtClean="0"/>
              <a:t> businesses?</a:t>
            </a:r>
            <a:endParaRPr lang="en-US" dirty="0"/>
          </a:p>
        </p:txBody>
      </p:sp>
      <p:sp>
        <p:nvSpPr>
          <p:cNvPr id="6" name="Text Placeholder 5"/>
          <p:cNvSpPr>
            <a:spLocks noGrp="1"/>
          </p:cNvSpPr>
          <p:nvPr>
            <p:ph type="body" sz="quarter" idx="14"/>
          </p:nvPr>
        </p:nvSpPr>
        <p:spPr/>
        <p:txBody>
          <a:bodyPr/>
          <a:lstStyle/>
          <a:p>
            <a:r>
              <a:rPr lang="en-US" dirty="0" smtClean="0"/>
              <a:t>A second online application from CU*Answers </a:t>
            </a:r>
            <a:endParaRPr lang="en-US" dirty="0"/>
          </a:p>
        </p:txBody>
      </p:sp>
      <p:pic>
        <p:nvPicPr>
          <p:cNvPr id="11" name="Picture 10"/>
          <p:cNvPicPr/>
          <p:nvPr/>
        </p:nvPicPr>
        <p:blipFill>
          <a:blip r:embed="rId2"/>
          <a:stretch>
            <a:fillRect/>
          </a:stretch>
        </p:blipFill>
        <p:spPr>
          <a:xfrm>
            <a:off x="7995509" y="843537"/>
            <a:ext cx="4267200" cy="1969911"/>
          </a:xfrm>
          <a:prstGeom prst="rect">
            <a:avLst/>
          </a:prstGeom>
          <a:effectLst>
            <a:outerShdw blurRad="50800" dist="38100" dir="2700000" algn="tl" rotWithShape="0">
              <a:prstClr val="black">
                <a:alpha val="40000"/>
              </a:prstClr>
            </a:outerShdw>
          </a:effectLst>
        </p:spPr>
      </p:pic>
      <p:pic>
        <p:nvPicPr>
          <p:cNvPr id="15" name="Picture 14"/>
          <p:cNvPicPr/>
          <p:nvPr/>
        </p:nvPicPr>
        <p:blipFill>
          <a:blip r:embed="rId3"/>
          <a:stretch>
            <a:fillRect/>
          </a:stretch>
        </p:blipFill>
        <p:spPr>
          <a:xfrm>
            <a:off x="7995509" y="1288470"/>
            <a:ext cx="4244622" cy="2607733"/>
          </a:xfrm>
          <a:prstGeom prst="rect">
            <a:avLst/>
          </a:prstGeom>
          <a:effectLst>
            <a:outerShdw blurRad="50800" dist="38100" dir="2700000" algn="tl" rotWithShape="0">
              <a:prstClr val="black">
                <a:alpha val="40000"/>
              </a:prstClr>
            </a:outerShdw>
          </a:effectLst>
        </p:spPr>
      </p:pic>
      <p:pic>
        <p:nvPicPr>
          <p:cNvPr id="18" name="Picture 17"/>
          <p:cNvPicPr/>
          <p:nvPr/>
        </p:nvPicPr>
        <p:blipFill>
          <a:blip r:embed="rId4"/>
          <a:stretch>
            <a:fillRect/>
          </a:stretch>
        </p:blipFill>
        <p:spPr>
          <a:xfrm>
            <a:off x="5506618" y="1778074"/>
            <a:ext cx="2021840" cy="1895475"/>
          </a:xfrm>
          <a:prstGeom prst="rect">
            <a:avLst/>
          </a:prstGeom>
          <a:ln>
            <a:noFill/>
          </a:ln>
          <a:effectLst>
            <a:outerShdw blurRad="190500" algn="tl" rotWithShape="0">
              <a:srgbClr val="000000">
                <a:alpha val="70000"/>
              </a:srgbClr>
            </a:outerShdw>
          </a:effectLst>
        </p:spPr>
      </p:pic>
      <p:pic>
        <p:nvPicPr>
          <p:cNvPr id="19" name="Picture 18"/>
          <p:cNvPicPr/>
          <p:nvPr/>
        </p:nvPicPr>
        <p:blipFill>
          <a:blip r:embed="rId5"/>
          <a:stretch>
            <a:fillRect/>
          </a:stretch>
        </p:blipFill>
        <p:spPr>
          <a:xfrm>
            <a:off x="6477000" y="3492823"/>
            <a:ext cx="4800600" cy="23304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542231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9906000" y="5334000"/>
            <a:ext cx="2286000" cy="533400"/>
          </a:xfrm>
          <a:prstGeom prst="rect">
            <a:avLst/>
          </a:prstGeom>
          <a:blipFill>
            <a:blip r:embed="rId3"/>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12" name="Text Placeholder 11"/>
          <p:cNvSpPr>
            <a:spLocks noGrp="1"/>
          </p:cNvSpPr>
          <p:nvPr>
            <p:ph type="body" sz="quarter" idx="14"/>
          </p:nvPr>
        </p:nvSpPr>
        <p:spPr>
          <a:xfrm>
            <a:off x="3733800" y="5638800"/>
            <a:ext cx="8077200" cy="685800"/>
          </a:xfrm>
        </p:spPr>
        <p:txBody>
          <a:bodyPr/>
          <a:lstStyle/>
          <a:p>
            <a:r>
              <a:rPr lang="en-US" dirty="0"/>
              <a:t>Includes all cuasterisk.com network partners, all clients currently under </a:t>
            </a:r>
            <a:r>
              <a:rPr lang="en-US" dirty="0" smtClean="0"/>
              <a:t>contract</a:t>
            </a:r>
            <a:endParaRPr lang="en-US" dirty="0"/>
          </a:p>
        </p:txBody>
      </p:sp>
      <p:sp>
        <p:nvSpPr>
          <p:cNvPr id="37" name="Slide Number Placeholder 36"/>
          <p:cNvSpPr>
            <a:spLocks noGrp="1"/>
          </p:cNvSpPr>
          <p:nvPr>
            <p:ph type="sldNum" sz="quarter" idx="12"/>
          </p:nvPr>
        </p:nvSpPr>
        <p:spPr/>
        <p:txBody>
          <a:bodyPr/>
          <a:lstStyle/>
          <a:p>
            <a:fld id="{250C7897-3FED-49DE-930C-887BCB3D0A78}" type="slidenum">
              <a:rPr lang="en-US" smtClean="0"/>
              <a:pPr/>
              <a:t>6</a:t>
            </a:fld>
            <a:endParaRPr lang="en-US"/>
          </a:p>
        </p:txBody>
      </p:sp>
      <p:sp>
        <p:nvSpPr>
          <p:cNvPr id="13" name="Title 12"/>
          <p:cNvSpPr>
            <a:spLocks noGrp="1"/>
          </p:cNvSpPr>
          <p:nvPr>
            <p:ph type="title"/>
          </p:nvPr>
        </p:nvSpPr>
        <p:spPr>
          <a:xfrm>
            <a:off x="541867" y="120596"/>
            <a:ext cx="4258733" cy="1708204"/>
          </a:xfrm>
        </p:spPr>
        <p:txBody>
          <a:bodyPr/>
          <a:lstStyle/>
          <a:p>
            <a:r>
              <a:rPr lang="en-US" dirty="0" smtClean="0"/>
              <a:t>Who will drive home </a:t>
            </a:r>
            <a:br>
              <a:rPr lang="en-US" dirty="0" smtClean="0"/>
            </a:br>
            <a:r>
              <a:rPr lang="en-US" dirty="0" smtClean="0"/>
              <a:t>the point?  </a:t>
            </a:r>
            <a:br>
              <a:rPr lang="en-US" dirty="0" smtClean="0"/>
            </a:br>
            <a:r>
              <a:rPr lang="en-US" dirty="0" smtClean="0"/>
              <a:t>Your members will</a:t>
            </a:r>
            <a:endParaRPr lang="en-US" dirty="0"/>
          </a:p>
        </p:txBody>
      </p:sp>
      <p:graphicFrame>
        <p:nvGraphicFramePr>
          <p:cNvPr id="43" name="Object 2"/>
          <p:cNvGraphicFramePr>
            <a:graphicFrameLocks/>
          </p:cNvGraphicFramePr>
          <p:nvPr>
            <p:extLst/>
          </p:nvPr>
        </p:nvGraphicFramePr>
        <p:xfrm>
          <a:off x="1835820" y="235097"/>
          <a:ext cx="10630890" cy="5594134"/>
        </p:xfrm>
        <a:graphic>
          <a:graphicData uri="http://schemas.openxmlformats.org/drawingml/2006/chart">
            <c:chart xmlns:c="http://schemas.openxmlformats.org/drawingml/2006/chart" xmlns:r="http://schemas.openxmlformats.org/officeDocument/2006/relationships" r:id="rId4"/>
          </a:graphicData>
        </a:graphic>
      </p:graphicFrame>
      <p:sp>
        <p:nvSpPr>
          <p:cNvPr id="623620" name="Rectangle 4"/>
          <p:cNvSpPr>
            <a:spLocks noChangeArrowheads="1"/>
          </p:cNvSpPr>
          <p:nvPr/>
        </p:nvSpPr>
        <p:spPr bwMode="auto">
          <a:xfrm>
            <a:off x="7331826" y="685800"/>
            <a:ext cx="248466" cy="276999"/>
          </a:xfrm>
          <a:prstGeom prst="rect">
            <a:avLst/>
          </a:prstGeom>
          <a:noFill/>
          <a:ln w="9525">
            <a:noFill/>
            <a:miter lim="800000"/>
            <a:headEnd/>
            <a:tailEnd/>
          </a:ln>
          <a:effectLst/>
        </p:spPr>
        <p:txBody>
          <a:bodyPr wrap="none" lIns="0" tIns="0" rIns="0" bIns="0" anchor="ctr">
            <a:spAutoFit/>
          </a:bodyPr>
          <a:lstStyle/>
          <a:p>
            <a:pPr algn="l" eaLnBrk="0" hangingPunct="0"/>
            <a:r>
              <a:rPr lang="en-US" dirty="0">
                <a:solidFill>
                  <a:schemeClr val="bg1"/>
                </a:solidFill>
              </a:rPr>
              <a:t>SD</a:t>
            </a:r>
          </a:p>
        </p:txBody>
      </p:sp>
      <p:sp>
        <p:nvSpPr>
          <p:cNvPr id="623622" name="Rectangle 6"/>
          <p:cNvSpPr>
            <a:spLocks noChangeArrowheads="1"/>
          </p:cNvSpPr>
          <p:nvPr/>
        </p:nvSpPr>
        <p:spPr bwMode="auto">
          <a:xfrm>
            <a:off x="8777351" y="2245022"/>
            <a:ext cx="203582" cy="215444"/>
          </a:xfrm>
          <a:prstGeom prst="rect">
            <a:avLst/>
          </a:prstGeom>
          <a:noFill/>
          <a:ln w="9525">
            <a:noFill/>
            <a:miter lim="800000"/>
            <a:headEnd/>
            <a:tailEnd/>
          </a:ln>
          <a:effectLst/>
        </p:spPr>
        <p:txBody>
          <a:bodyPr wrap="none" lIns="0" tIns="0" rIns="0" bIns="0" anchor="ctr">
            <a:spAutoFit/>
          </a:bodyPr>
          <a:lstStyle/>
          <a:p>
            <a:pPr algn="l" eaLnBrk="0" hangingPunct="0"/>
            <a:r>
              <a:rPr lang="en-US" sz="1400" dirty="0">
                <a:solidFill>
                  <a:schemeClr val="bg1"/>
                </a:solidFill>
              </a:rPr>
              <a:t>NY</a:t>
            </a:r>
            <a:endParaRPr lang="en-US" sz="1200" dirty="0">
              <a:solidFill>
                <a:schemeClr val="bg1"/>
              </a:solidFill>
            </a:endParaRPr>
          </a:p>
        </p:txBody>
      </p:sp>
      <p:sp>
        <p:nvSpPr>
          <p:cNvPr id="623623" name="Rectangle 7"/>
          <p:cNvSpPr>
            <a:spLocks noChangeArrowheads="1"/>
          </p:cNvSpPr>
          <p:nvPr/>
        </p:nvSpPr>
        <p:spPr bwMode="auto">
          <a:xfrm>
            <a:off x="8404432" y="1461777"/>
            <a:ext cx="181140" cy="215444"/>
          </a:xfrm>
          <a:prstGeom prst="rect">
            <a:avLst/>
          </a:prstGeom>
          <a:noFill/>
          <a:ln w="9525">
            <a:noFill/>
            <a:miter lim="800000"/>
            <a:headEnd/>
            <a:tailEnd/>
          </a:ln>
          <a:effectLst/>
        </p:spPr>
        <p:txBody>
          <a:bodyPr wrap="none" lIns="0" tIns="0" rIns="0" bIns="0" anchor="ctr">
            <a:spAutoFit/>
          </a:bodyPr>
          <a:lstStyle/>
          <a:p>
            <a:pPr algn="l" eaLnBrk="0" hangingPunct="0"/>
            <a:r>
              <a:rPr lang="en-US" sz="1400" dirty="0">
                <a:solidFill>
                  <a:schemeClr val="bg1"/>
                </a:solidFill>
              </a:rPr>
              <a:t>TX</a:t>
            </a:r>
          </a:p>
        </p:txBody>
      </p:sp>
      <p:sp>
        <p:nvSpPr>
          <p:cNvPr id="623625" name="Rectangle 9"/>
          <p:cNvSpPr>
            <a:spLocks noChangeArrowheads="1"/>
          </p:cNvSpPr>
          <p:nvPr/>
        </p:nvSpPr>
        <p:spPr bwMode="auto">
          <a:xfrm>
            <a:off x="8692838" y="1989724"/>
            <a:ext cx="200376" cy="215444"/>
          </a:xfrm>
          <a:prstGeom prst="rect">
            <a:avLst/>
          </a:prstGeom>
          <a:noFill/>
          <a:ln w="9525">
            <a:noFill/>
            <a:miter lim="800000"/>
            <a:headEnd/>
            <a:tailEnd/>
          </a:ln>
          <a:effectLst/>
        </p:spPr>
        <p:txBody>
          <a:bodyPr wrap="none" lIns="0" tIns="0" rIns="0" bIns="0" anchor="ctr">
            <a:spAutoFit/>
          </a:bodyPr>
          <a:lstStyle/>
          <a:p>
            <a:pPr algn="l" eaLnBrk="0" hangingPunct="0"/>
            <a:r>
              <a:rPr lang="en-US" sz="1400" dirty="0">
                <a:solidFill>
                  <a:schemeClr val="bg1"/>
                </a:solidFill>
              </a:rPr>
              <a:t>CA</a:t>
            </a:r>
          </a:p>
        </p:txBody>
      </p:sp>
      <p:sp>
        <p:nvSpPr>
          <p:cNvPr id="623626" name="Rectangle 10"/>
          <p:cNvSpPr>
            <a:spLocks noChangeArrowheads="1"/>
          </p:cNvSpPr>
          <p:nvPr/>
        </p:nvSpPr>
        <p:spPr bwMode="auto">
          <a:xfrm>
            <a:off x="8893214" y="2930218"/>
            <a:ext cx="157864" cy="184666"/>
          </a:xfrm>
          <a:prstGeom prst="rect">
            <a:avLst/>
          </a:prstGeom>
          <a:noFill/>
          <a:ln w="9525">
            <a:noFill/>
            <a:miter lim="800000"/>
            <a:headEnd/>
            <a:tailEnd/>
          </a:ln>
          <a:effectLst/>
        </p:spPr>
        <p:txBody>
          <a:bodyPr wrap="none" lIns="0" tIns="0" rIns="0" bIns="0" anchor="ctr">
            <a:spAutoFit/>
          </a:bodyPr>
          <a:lstStyle/>
          <a:p>
            <a:pPr algn="l" eaLnBrk="0" hangingPunct="0"/>
            <a:r>
              <a:rPr lang="en-US" sz="1200" dirty="0" smtClean="0">
                <a:solidFill>
                  <a:schemeClr val="bg1"/>
                </a:solidFill>
              </a:rPr>
              <a:t>CT</a:t>
            </a:r>
            <a:endParaRPr lang="en-US" sz="1200" dirty="0">
              <a:solidFill>
                <a:schemeClr val="bg1"/>
              </a:solidFill>
            </a:endParaRPr>
          </a:p>
        </p:txBody>
      </p:sp>
      <p:sp>
        <p:nvSpPr>
          <p:cNvPr id="623627" name="Rectangle 11"/>
          <p:cNvSpPr>
            <a:spLocks noChangeArrowheads="1"/>
          </p:cNvSpPr>
          <p:nvPr/>
        </p:nvSpPr>
        <p:spPr bwMode="auto">
          <a:xfrm>
            <a:off x="5410200" y="609600"/>
            <a:ext cx="296556" cy="276999"/>
          </a:xfrm>
          <a:prstGeom prst="rect">
            <a:avLst/>
          </a:prstGeom>
          <a:noFill/>
          <a:ln w="9525">
            <a:noFill/>
            <a:miter lim="800000"/>
            <a:headEnd/>
            <a:tailEnd/>
          </a:ln>
          <a:effectLst/>
        </p:spPr>
        <p:txBody>
          <a:bodyPr wrap="none" lIns="0" tIns="0" rIns="0" bIns="0" anchor="ctr">
            <a:spAutoFit/>
          </a:bodyPr>
          <a:lstStyle/>
          <a:p>
            <a:pPr algn="l" eaLnBrk="0" hangingPunct="0"/>
            <a:r>
              <a:rPr lang="en-US" dirty="0">
                <a:solidFill>
                  <a:schemeClr val="bg1"/>
                </a:solidFill>
              </a:rPr>
              <a:t>OH</a:t>
            </a:r>
          </a:p>
        </p:txBody>
      </p:sp>
      <p:sp>
        <p:nvSpPr>
          <p:cNvPr id="623629" name="Rectangle 13"/>
          <p:cNvSpPr>
            <a:spLocks noChangeArrowheads="1"/>
          </p:cNvSpPr>
          <p:nvPr/>
        </p:nvSpPr>
        <p:spPr bwMode="auto">
          <a:xfrm>
            <a:off x="7838904" y="852711"/>
            <a:ext cx="160300" cy="276999"/>
          </a:xfrm>
          <a:prstGeom prst="rect">
            <a:avLst/>
          </a:prstGeom>
          <a:noFill/>
          <a:ln w="9525">
            <a:noFill/>
            <a:miter lim="800000"/>
            <a:headEnd/>
            <a:tailEnd/>
          </a:ln>
          <a:effectLst/>
        </p:spPr>
        <p:txBody>
          <a:bodyPr wrap="none" lIns="0" tIns="0" rIns="0" bIns="0" anchor="ctr">
            <a:spAutoFit/>
          </a:bodyPr>
          <a:lstStyle/>
          <a:p>
            <a:pPr algn="l" eaLnBrk="0" hangingPunct="0"/>
            <a:r>
              <a:rPr lang="en-US" dirty="0">
                <a:solidFill>
                  <a:schemeClr val="bg1"/>
                </a:solidFill>
              </a:rPr>
              <a:t>IL</a:t>
            </a:r>
          </a:p>
        </p:txBody>
      </p:sp>
      <p:sp>
        <p:nvSpPr>
          <p:cNvPr id="623630" name="Rectangle 14"/>
          <p:cNvSpPr>
            <a:spLocks noChangeArrowheads="1"/>
          </p:cNvSpPr>
          <p:nvPr/>
        </p:nvSpPr>
        <p:spPr bwMode="auto">
          <a:xfrm>
            <a:off x="4343400" y="1554162"/>
            <a:ext cx="260350" cy="274638"/>
          </a:xfrm>
          <a:prstGeom prst="rect">
            <a:avLst/>
          </a:prstGeom>
          <a:noFill/>
          <a:ln w="9525">
            <a:noFill/>
            <a:miter lim="800000"/>
            <a:headEnd/>
            <a:tailEnd/>
          </a:ln>
          <a:effectLst/>
        </p:spPr>
        <p:txBody>
          <a:bodyPr wrap="none" lIns="0" tIns="0" rIns="0" bIns="0" anchor="ctr">
            <a:spAutoFit/>
          </a:bodyPr>
          <a:lstStyle/>
          <a:p>
            <a:pPr algn="l" eaLnBrk="0" hangingPunct="0"/>
            <a:r>
              <a:rPr lang="en-US" dirty="0">
                <a:solidFill>
                  <a:schemeClr val="bg1"/>
                </a:solidFill>
              </a:rPr>
              <a:t>WI</a:t>
            </a:r>
          </a:p>
        </p:txBody>
      </p:sp>
      <p:sp>
        <p:nvSpPr>
          <p:cNvPr id="623631" name="Rectangle 15"/>
          <p:cNvSpPr>
            <a:spLocks noChangeArrowheads="1"/>
          </p:cNvSpPr>
          <p:nvPr/>
        </p:nvSpPr>
        <p:spPr bwMode="auto">
          <a:xfrm>
            <a:off x="6108699" y="4753383"/>
            <a:ext cx="254878" cy="276999"/>
          </a:xfrm>
          <a:prstGeom prst="rect">
            <a:avLst/>
          </a:prstGeom>
          <a:noFill/>
          <a:ln w="9525">
            <a:noFill/>
            <a:miter lim="800000"/>
            <a:headEnd/>
            <a:tailEnd/>
          </a:ln>
          <a:effectLst/>
        </p:spPr>
        <p:txBody>
          <a:bodyPr wrap="none" lIns="0" tIns="0" rIns="0" bIns="0" anchor="ctr">
            <a:spAutoFit/>
          </a:bodyPr>
          <a:lstStyle/>
          <a:p>
            <a:pPr algn="l" eaLnBrk="0" hangingPunct="0"/>
            <a:r>
              <a:rPr lang="en-US" dirty="0">
                <a:solidFill>
                  <a:schemeClr val="bg1"/>
                </a:solidFill>
              </a:rPr>
              <a:t>MI</a:t>
            </a:r>
          </a:p>
        </p:txBody>
      </p:sp>
      <p:sp>
        <p:nvSpPr>
          <p:cNvPr id="623632" name="Rectangle 16"/>
          <p:cNvSpPr>
            <a:spLocks noChangeArrowheads="1"/>
          </p:cNvSpPr>
          <p:nvPr/>
        </p:nvSpPr>
        <p:spPr bwMode="auto">
          <a:xfrm>
            <a:off x="1723355" y="4227521"/>
            <a:ext cx="3352800" cy="95475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square" lIns="92075" tIns="46038" rIns="92075" bIns="46038">
            <a:spAutoFit/>
          </a:bodyPr>
          <a:lstStyle/>
          <a:p>
            <a:pPr eaLnBrk="0" hangingPunct="0"/>
            <a:r>
              <a:rPr lang="en-US" dirty="0">
                <a:solidFill>
                  <a:schemeClr val="bg1"/>
                </a:solidFill>
              </a:rPr>
              <a:t>CU*BASE Credit Unions: </a:t>
            </a:r>
            <a:r>
              <a:rPr lang="en-US" dirty="0" smtClean="0">
                <a:solidFill>
                  <a:schemeClr val="bg1"/>
                </a:solidFill>
              </a:rPr>
              <a:t> </a:t>
            </a:r>
            <a:r>
              <a:rPr lang="en-US" sz="2800" b="1" dirty="0" smtClean="0">
                <a:solidFill>
                  <a:schemeClr val="bg1"/>
                </a:solidFill>
              </a:rPr>
              <a:t>245</a:t>
            </a:r>
            <a:endParaRPr lang="en-US" b="1" dirty="0">
              <a:solidFill>
                <a:schemeClr val="bg1"/>
              </a:solidFill>
            </a:endParaRPr>
          </a:p>
          <a:p>
            <a:pPr eaLnBrk="0" hangingPunct="0"/>
            <a:r>
              <a:rPr lang="en-US" dirty="0">
                <a:solidFill>
                  <a:schemeClr val="bg1"/>
                </a:solidFill>
              </a:rPr>
              <a:t>Total Members: </a:t>
            </a:r>
            <a:r>
              <a:rPr lang="en-US" dirty="0" smtClean="0">
                <a:solidFill>
                  <a:schemeClr val="bg1"/>
                </a:solidFill>
              </a:rPr>
              <a:t> </a:t>
            </a:r>
            <a:r>
              <a:rPr lang="en-US" sz="2800" b="1" dirty="0" smtClean="0">
                <a:solidFill>
                  <a:schemeClr val="bg1"/>
                </a:solidFill>
              </a:rPr>
              <a:t>1,936,000</a:t>
            </a:r>
            <a:endParaRPr lang="en-US" b="1" dirty="0">
              <a:solidFill>
                <a:schemeClr val="bg1"/>
              </a:solidFill>
            </a:endParaRPr>
          </a:p>
        </p:txBody>
      </p:sp>
      <p:sp>
        <p:nvSpPr>
          <p:cNvPr id="623633" name="Rectangle 17"/>
          <p:cNvSpPr>
            <a:spLocks noChangeArrowheads="1"/>
          </p:cNvSpPr>
          <p:nvPr/>
        </p:nvSpPr>
        <p:spPr bwMode="auto">
          <a:xfrm>
            <a:off x="6575012" y="457200"/>
            <a:ext cx="206788" cy="276999"/>
          </a:xfrm>
          <a:prstGeom prst="rect">
            <a:avLst/>
          </a:prstGeom>
          <a:noFill/>
          <a:ln w="9525">
            <a:noFill/>
            <a:miter lim="800000"/>
            <a:headEnd/>
            <a:tailEnd/>
          </a:ln>
          <a:effectLst/>
        </p:spPr>
        <p:txBody>
          <a:bodyPr wrap="none" lIns="0" tIns="0" rIns="0" bIns="0" anchor="ctr">
            <a:spAutoFit/>
          </a:bodyPr>
          <a:lstStyle/>
          <a:p>
            <a:pPr algn="l" eaLnBrk="0" hangingPunct="0"/>
            <a:r>
              <a:rPr lang="en-US" dirty="0">
                <a:solidFill>
                  <a:schemeClr val="bg1"/>
                </a:solidFill>
              </a:rPr>
              <a:t>IN</a:t>
            </a:r>
            <a:endParaRPr lang="en-US" sz="1600" dirty="0">
              <a:solidFill>
                <a:schemeClr val="bg1"/>
              </a:solidFill>
            </a:endParaRPr>
          </a:p>
        </p:txBody>
      </p:sp>
      <p:sp>
        <p:nvSpPr>
          <p:cNvPr id="623635" name="Rectangle 19"/>
          <p:cNvSpPr>
            <a:spLocks noChangeArrowheads="1"/>
          </p:cNvSpPr>
          <p:nvPr/>
        </p:nvSpPr>
        <p:spPr bwMode="auto">
          <a:xfrm>
            <a:off x="8525482" y="1730735"/>
            <a:ext cx="256352" cy="215444"/>
          </a:xfrm>
          <a:prstGeom prst="rect">
            <a:avLst/>
          </a:prstGeom>
          <a:noFill/>
          <a:ln w="9525">
            <a:noFill/>
            <a:miter lim="800000"/>
            <a:headEnd/>
            <a:tailEnd/>
          </a:ln>
          <a:effectLst/>
        </p:spPr>
        <p:txBody>
          <a:bodyPr wrap="none" lIns="0" tIns="0" rIns="0" bIns="0" anchor="ctr">
            <a:spAutoFit/>
          </a:bodyPr>
          <a:lstStyle/>
          <a:p>
            <a:pPr algn="l" eaLnBrk="0" hangingPunct="0"/>
            <a:r>
              <a:rPr lang="en-US" sz="1400" dirty="0">
                <a:solidFill>
                  <a:schemeClr val="bg1"/>
                </a:solidFill>
              </a:rPr>
              <a:t>WA</a:t>
            </a:r>
          </a:p>
        </p:txBody>
      </p:sp>
      <p:sp>
        <p:nvSpPr>
          <p:cNvPr id="623637" name="Rectangle 21"/>
          <p:cNvSpPr>
            <a:spLocks noChangeArrowheads="1"/>
          </p:cNvSpPr>
          <p:nvPr/>
        </p:nvSpPr>
        <p:spPr bwMode="auto">
          <a:xfrm>
            <a:off x="9119931" y="3320656"/>
            <a:ext cx="155492" cy="138499"/>
          </a:xfrm>
          <a:prstGeom prst="rect">
            <a:avLst/>
          </a:prstGeom>
          <a:noFill/>
          <a:ln w="9525">
            <a:noFill/>
            <a:miter lim="800000"/>
            <a:headEnd/>
            <a:tailEnd/>
          </a:ln>
          <a:effectLst/>
        </p:spPr>
        <p:txBody>
          <a:bodyPr wrap="none" lIns="0" tIns="0" rIns="0" bIns="0" anchor="ctr">
            <a:spAutoFit/>
          </a:bodyPr>
          <a:lstStyle/>
          <a:p>
            <a:pPr algn="l" eaLnBrk="0" hangingPunct="0"/>
            <a:r>
              <a:rPr lang="en-US" sz="900" dirty="0"/>
              <a:t>ME</a:t>
            </a:r>
          </a:p>
        </p:txBody>
      </p:sp>
      <p:sp>
        <p:nvSpPr>
          <p:cNvPr id="623638" name="Rectangle 22"/>
          <p:cNvSpPr>
            <a:spLocks noChangeArrowheads="1"/>
          </p:cNvSpPr>
          <p:nvPr/>
        </p:nvSpPr>
        <p:spPr bwMode="auto">
          <a:xfrm>
            <a:off x="9092926" y="3473752"/>
            <a:ext cx="166712" cy="138499"/>
          </a:xfrm>
          <a:prstGeom prst="rect">
            <a:avLst/>
          </a:prstGeom>
          <a:noFill/>
          <a:ln w="9525">
            <a:noFill/>
            <a:miter lim="800000"/>
            <a:headEnd/>
            <a:tailEnd/>
          </a:ln>
          <a:effectLst/>
        </p:spPr>
        <p:txBody>
          <a:bodyPr wrap="none" lIns="0" tIns="0" rIns="0" bIns="0" anchor="ctr">
            <a:spAutoFit/>
          </a:bodyPr>
          <a:lstStyle/>
          <a:p>
            <a:pPr algn="l" eaLnBrk="0" hangingPunct="0"/>
            <a:r>
              <a:rPr lang="en-US" sz="900" dirty="0"/>
              <a:t>MA</a:t>
            </a:r>
          </a:p>
        </p:txBody>
      </p:sp>
      <p:sp>
        <p:nvSpPr>
          <p:cNvPr id="623640" name="Rectangle 24"/>
          <p:cNvSpPr>
            <a:spLocks noChangeArrowheads="1"/>
          </p:cNvSpPr>
          <p:nvPr/>
        </p:nvSpPr>
        <p:spPr bwMode="auto">
          <a:xfrm>
            <a:off x="8127080" y="1159545"/>
            <a:ext cx="269304" cy="215444"/>
          </a:xfrm>
          <a:prstGeom prst="rect">
            <a:avLst/>
          </a:prstGeom>
          <a:noFill/>
          <a:ln w="9525">
            <a:noFill/>
            <a:miter lim="800000"/>
            <a:headEnd/>
            <a:tailEnd/>
          </a:ln>
          <a:effectLst/>
        </p:spPr>
        <p:txBody>
          <a:bodyPr wrap="none" lIns="0" tIns="0" rIns="0" bIns="0" anchor="ctr">
            <a:spAutoFit/>
          </a:bodyPr>
          <a:lstStyle/>
          <a:p>
            <a:pPr algn="l" eaLnBrk="0" hangingPunct="0"/>
            <a:r>
              <a:rPr lang="en-US" sz="1400" dirty="0">
                <a:solidFill>
                  <a:schemeClr val="bg1"/>
                </a:solidFill>
              </a:rPr>
              <a:t>MN</a:t>
            </a:r>
          </a:p>
        </p:txBody>
      </p:sp>
      <p:sp>
        <p:nvSpPr>
          <p:cNvPr id="623648" name="Rectangle 32"/>
          <p:cNvSpPr>
            <a:spLocks noChangeArrowheads="1"/>
          </p:cNvSpPr>
          <p:nvPr/>
        </p:nvSpPr>
        <p:spPr bwMode="auto">
          <a:xfrm>
            <a:off x="8419672" y="253425"/>
            <a:ext cx="1029128" cy="584775"/>
          </a:xfrm>
          <a:prstGeom prst="rect">
            <a:avLst/>
          </a:prstGeom>
          <a:noFill/>
          <a:ln w="9525">
            <a:noFill/>
            <a:miter lim="800000"/>
            <a:headEnd/>
            <a:tailEnd/>
          </a:ln>
          <a:effectLst/>
        </p:spPr>
        <p:txBody>
          <a:bodyPr wrap="none">
            <a:spAutoFit/>
          </a:bodyPr>
          <a:lstStyle/>
          <a:p>
            <a:pPr algn="ctr"/>
            <a:r>
              <a:rPr lang="en-US" sz="1600" dirty="0"/>
              <a:t># of </a:t>
            </a:r>
            <a:r>
              <a:rPr lang="en-US" sz="1600" dirty="0" err="1"/>
              <a:t>Mbrs</a:t>
            </a:r>
            <a:r>
              <a:rPr lang="en-US" sz="1600" dirty="0"/>
              <a:t> </a:t>
            </a:r>
            <a:r>
              <a:rPr lang="en-US" sz="1600" dirty="0" smtClean="0"/>
              <a:t/>
            </a:r>
            <a:br>
              <a:rPr lang="en-US" sz="1600" dirty="0" smtClean="0"/>
            </a:br>
            <a:r>
              <a:rPr lang="en-US" sz="1600" dirty="0" smtClean="0"/>
              <a:t>by </a:t>
            </a:r>
            <a:r>
              <a:rPr lang="en-US" sz="1600" dirty="0"/>
              <a:t>State</a:t>
            </a:r>
          </a:p>
        </p:txBody>
      </p:sp>
      <p:sp>
        <p:nvSpPr>
          <p:cNvPr id="34" name="Rectangle 8"/>
          <p:cNvSpPr>
            <a:spLocks noChangeArrowheads="1"/>
          </p:cNvSpPr>
          <p:nvPr/>
        </p:nvSpPr>
        <p:spPr bwMode="auto">
          <a:xfrm>
            <a:off x="8906703" y="2722222"/>
            <a:ext cx="153888" cy="184666"/>
          </a:xfrm>
          <a:prstGeom prst="rect">
            <a:avLst/>
          </a:prstGeom>
          <a:noFill/>
          <a:ln w="9525">
            <a:noFill/>
            <a:miter lim="800000"/>
            <a:headEnd/>
            <a:tailEnd/>
          </a:ln>
          <a:effectLst/>
        </p:spPr>
        <p:txBody>
          <a:bodyPr wrap="none" lIns="0" tIns="0" rIns="0" bIns="0" anchor="ctr">
            <a:spAutoFit/>
          </a:bodyPr>
          <a:lstStyle/>
          <a:p>
            <a:pPr algn="l" eaLnBrk="0" hangingPunct="0"/>
            <a:r>
              <a:rPr lang="en-US" sz="1200" dirty="0" smtClean="0"/>
              <a:t>AL</a:t>
            </a:r>
            <a:endParaRPr lang="en-US" sz="1200" dirty="0"/>
          </a:p>
        </p:txBody>
      </p:sp>
      <p:sp>
        <p:nvSpPr>
          <p:cNvPr id="44" name="Rectangle 9"/>
          <p:cNvSpPr>
            <a:spLocks noChangeArrowheads="1"/>
          </p:cNvSpPr>
          <p:nvPr/>
        </p:nvSpPr>
        <p:spPr bwMode="auto">
          <a:xfrm>
            <a:off x="8893214" y="2501845"/>
            <a:ext cx="134652" cy="184666"/>
          </a:xfrm>
          <a:prstGeom prst="rect">
            <a:avLst/>
          </a:prstGeom>
          <a:noFill/>
          <a:ln w="9525">
            <a:noFill/>
            <a:miter lim="800000"/>
            <a:headEnd/>
            <a:tailEnd/>
          </a:ln>
          <a:effectLst/>
        </p:spPr>
        <p:txBody>
          <a:bodyPr wrap="none" lIns="0" tIns="0" rIns="0" bIns="0" anchor="ctr">
            <a:spAutoFit/>
          </a:bodyPr>
          <a:lstStyle/>
          <a:p>
            <a:pPr algn="l" eaLnBrk="0" hangingPunct="0"/>
            <a:r>
              <a:rPr lang="en-US" sz="1200" dirty="0">
                <a:solidFill>
                  <a:schemeClr val="bg1"/>
                </a:solidFill>
              </a:rPr>
              <a:t>FL</a:t>
            </a:r>
          </a:p>
        </p:txBody>
      </p:sp>
      <p:pic>
        <p:nvPicPr>
          <p:cNvPr id="30" name="Picture 154" descr="cuasterisk"/>
          <p:cNvPicPr>
            <a:picLocks noChangeAspect="1" noChangeArrowheads="1"/>
          </p:cNvPicPr>
          <p:nvPr/>
        </p:nvPicPr>
        <p:blipFill>
          <a:blip r:embed="rId5" cstate="print"/>
          <a:srcRect/>
          <a:stretch>
            <a:fillRect/>
          </a:stretch>
        </p:blipFill>
        <p:spPr bwMode="auto">
          <a:xfrm>
            <a:off x="1319159" y="3281204"/>
            <a:ext cx="1465560" cy="1083904"/>
          </a:xfrm>
          <a:prstGeom prst="rect">
            <a:avLst/>
          </a:prstGeom>
          <a:noFill/>
        </p:spPr>
      </p:pic>
      <p:sp>
        <p:nvSpPr>
          <p:cNvPr id="32" name="Rectangle 24"/>
          <p:cNvSpPr>
            <a:spLocks noChangeArrowheads="1"/>
          </p:cNvSpPr>
          <p:nvPr/>
        </p:nvSpPr>
        <p:spPr bwMode="auto">
          <a:xfrm>
            <a:off x="9144000" y="3168105"/>
            <a:ext cx="139462" cy="138499"/>
          </a:xfrm>
          <a:prstGeom prst="rect">
            <a:avLst/>
          </a:prstGeom>
          <a:noFill/>
          <a:ln w="9525">
            <a:noFill/>
            <a:miter lim="800000"/>
            <a:headEnd/>
            <a:tailEnd/>
          </a:ln>
          <a:effectLst/>
        </p:spPr>
        <p:txBody>
          <a:bodyPr wrap="none" lIns="0" tIns="0" rIns="0" bIns="0" anchor="ctr">
            <a:spAutoFit/>
          </a:bodyPr>
          <a:lstStyle/>
          <a:p>
            <a:pPr algn="l" eaLnBrk="0" hangingPunct="0"/>
            <a:r>
              <a:rPr lang="en-US" sz="900" dirty="0" smtClean="0"/>
              <a:t>OR</a:t>
            </a:r>
            <a:endParaRPr lang="en-US" sz="900" dirty="0"/>
          </a:p>
        </p:txBody>
      </p:sp>
      <p:sp>
        <p:nvSpPr>
          <p:cNvPr id="50" name="Rectangle 22"/>
          <p:cNvSpPr>
            <a:spLocks noChangeArrowheads="1"/>
          </p:cNvSpPr>
          <p:nvPr/>
        </p:nvSpPr>
        <p:spPr bwMode="auto">
          <a:xfrm>
            <a:off x="9068595" y="3620985"/>
            <a:ext cx="115416" cy="138499"/>
          </a:xfrm>
          <a:prstGeom prst="rect">
            <a:avLst/>
          </a:prstGeom>
          <a:noFill/>
          <a:ln w="9525">
            <a:noFill/>
            <a:miter lim="800000"/>
            <a:headEnd/>
            <a:tailEnd/>
          </a:ln>
          <a:effectLst/>
        </p:spPr>
        <p:txBody>
          <a:bodyPr wrap="none" lIns="0" tIns="0" rIns="0" bIns="0" anchor="ctr">
            <a:spAutoFit/>
          </a:bodyPr>
          <a:lstStyle/>
          <a:p>
            <a:pPr algn="l" eaLnBrk="0" hangingPunct="0"/>
            <a:r>
              <a:rPr lang="en-US" sz="900" dirty="0" smtClean="0"/>
              <a:t>LA</a:t>
            </a:r>
            <a:endParaRPr lang="en-US" sz="900" dirty="0"/>
          </a:p>
        </p:txBody>
      </p:sp>
    </p:spTree>
    <p:extLst>
      <p:ext uri="{BB962C8B-B14F-4D97-AF65-F5344CB8AC3E}">
        <p14:creationId xmlns:p14="http://schemas.microsoft.com/office/powerpoint/2010/main" val="346945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dirty="0" smtClean="0"/>
              <a:t>Big, Bold Priorities</a:t>
            </a:r>
            <a:endParaRPr lang="en-US" dirty="0"/>
          </a:p>
        </p:txBody>
      </p:sp>
      <p:sp>
        <p:nvSpPr>
          <p:cNvPr id="3" name="Content Placeholder 2"/>
          <p:cNvSpPr>
            <a:spLocks noGrp="1"/>
          </p:cNvSpPr>
          <p:nvPr>
            <p:ph sz="half" idx="2"/>
          </p:nvPr>
        </p:nvSpPr>
        <p:spPr/>
        <p:txBody>
          <a:bodyPr/>
          <a:lstStyle/>
          <a:p>
            <a:r>
              <a:rPr lang="en-US" dirty="0" smtClean="0"/>
              <a:t>Forcing Usernames</a:t>
            </a:r>
          </a:p>
          <a:p>
            <a:pPr lvl="1"/>
            <a:r>
              <a:rPr lang="en-US" dirty="0" smtClean="0"/>
              <a:t>Configurable...but an examiner priority</a:t>
            </a:r>
          </a:p>
          <a:p>
            <a:pPr lvl="1"/>
            <a:r>
              <a:rPr lang="en-US" dirty="0" smtClean="0"/>
              <a:t>Targeted for 14.2 (Sept. - FEP only)</a:t>
            </a:r>
          </a:p>
          <a:p>
            <a:pPr lvl="1"/>
            <a:r>
              <a:rPr lang="en-US" dirty="0" smtClean="0"/>
              <a:t>Market, market, market!</a:t>
            </a:r>
          </a:p>
          <a:p>
            <a:r>
              <a:rPr lang="en-US" dirty="0" smtClean="0"/>
              <a:t>PFM</a:t>
            </a:r>
          </a:p>
          <a:p>
            <a:pPr lvl="1"/>
            <a:r>
              <a:rPr lang="en-US" dirty="0" smtClean="0"/>
              <a:t>Big-picture messages for members</a:t>
            </a:r>
          </a:p>
          <a:p>
            <a:pPr lvl="1"/>
            <a:r>
              <a:rPr lang="en-US" dirty="0" smtClean="0"/>
              <a:t>Available to everyone</a:t>
            </a:r>
          </a:p>
          <a:p>
            <a:pPr lvl="1"/>
            <a:r>
              <a:rPr lang="en-US" dirty="0" smtClean="0"/>
              <a:t>Use data elements</a:t>
            </a:r>
            <a:r>
              <a:rPr lang="en-US" dirty="0"/>
              <a:t> unique </a:t>
            </a:r>
            <a:r>
              <a:rPr lang="en-US" dirty="0" smtClean="0"/>
              <a:t>to CU*BASE</a:t>
            </a:r>
          </a:p>
          <a:p>
            <a:pPr lvl="1"/>
            <a:r>
              <a:rPr lang="en-US" dirty="0" smtClean="0"/>
              <a:t>Blend brochure-ware with banking</a:t>
            </a:r>
          </a:p>
          <a:p>
            <a:r>
              <a:rPr lang="en-US" dirty="0" smtClean="0"/>
              <a:t>Smart Offers</a:t>
            </a:r>
          </a:p>
          <a:p>
            <a:pPr lvl="1"/>
            <a:endParaRPr lang="en-US" dirty="0"/>
          </a:p>
        </p:txBody>
      </p:sp>
      <p:sp>
        <p:nvSpPr>
          <p:cNvPr id="8" name="Text Placeholder 7"/>
          <p:cNvSpPr>
            <a:spLocks noGrp="1"/>
          </p:cNvSpPr>
          <p:nvPr>
            <p:ph type="body" sz="quarter" idx="3"/>
          </p:nvPr>
        </p:nvSpPr>
        <p:spPr/>
        <p:txBody>
          <a:bodyPr/>
          <a:lstStyle/>
          <a:p>
            <a:r>
              <a:rPr lang="en-US" dirty="0" smtClean="0"/>
              <a:t>Also On the Docket</a:t>
            </a:r>
            <a:endParaRPr lang="en-US" dirty="0"/>
          </a:p>
        </p:txBody>
      </p:sp>
      <p:sp>
        <p:nvSpPr>
          <p:cNvPr id="9" name="Content Placeholder 8"/>
          <p:cNvSpPr>
            <a:spLocks noGrp="1"/>
          </p:cNvSpPr>
          <p:nvPr>
            <p:ph sz="quarter" idx="4"/>
          </p:nvPr>
        </p:nvSpPr>
        <p:spPr/>
        <p:txBody>
          <a:bodyPr/>
          <a:lstStyle/>
          <a:p>
            <a:r>
              <a:rPr lang="en-US" dirty="0" smtClean="0"/>
              <a:t>PIB rewrite </a:t>
            </a:r>
            <a:r>
              <a:rPr lang="en-US" sz="1800" i="1" dirty="0" smtClean="0"/>
              <a:t>(mirroring MLO)</a:t>
            </a:r>
            <a:endParaRPr lang="en-US" i="1" dirty="0" smtClean="0"/>
          </a:p>
          <a:p>
            <a:r>
              <a:rPr lang="en-US" dirty="0" smtClean="0"/>
              <a:t>Expanding eAlerts and Smart Messages </a:t>
            </a:r>
          </a:p>
          <a:p>
            <a:r>
              <a:rPr lang="en-US" dirty="0" smtClean="0"/>
              <a:t>Qualified Dividends status</a:t>
            </a:r>
          </a:p>
          <a:p>
            <a:r>
              <a:rPr lang="en-US" dirty="0" smtClean="0"/>
              <a:t>Skip Pay </a:t>
            </a:r>
            <a:r>
              <a:rPr lang="en-US" sz="1800" i="1" dirty="0" smtClean="0"/>
              <a:t>(waiting for CU*BASE)</a:t>
            </a:r>
          </a:p>
          <a:p>
            <a:r>
              <a:rPr lang="en-US" dirty="0" smtClean="0"/>
              <a:t>Secure 2-way messages </a:t>
            </a:r>
            <a:r>
              <a:rPr lang="en-US" sz="1800" i="1" dirty="0" smtClean="0"/>
              <a:t>(will use also for the credit scores project)</a:t>
            </a:r>
            <a:endParaRPr lang="en-US" i="1"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60</a:t>
            </a:fld>
            <a:endParaRPr lang="en-US"/>
          </a:p>
        </p:txBody>
      </p:sp>
      <p:sp>
        <p:nvSpPr>
          <p:cNvPr id="2" name="Title 1"/>
          <p:cNvSpPr>
            <a:spLocks noGrp="1"/>
          </p:cNvSpPr>
          <p:nvPr>
            <p:ph type="title"/>
          </p:nvPr>
        </p:nvSpPr>
        <p:spPr/>
        <p:txBody>
          <a:bodyPr/>
          <a:lstStyle/>
          <a:p>
            <a:r>
              <a:rPr lang="en-US" dirty="0" smtClean="0"/>
              <a:t>On the drawing board for </a:t>
            </a:r>
            <a:r>
              <a:rPr lang="en-US" dirty="0" smtClean="0">
                <a:effectLst/>
              </a:rPr>
              <a:t>It’s Me 247 </a:t>
            </a:r>
            <a:endParaRPr lang="en-US" dirty="0">
              <a:effectLst/>
            </a:endParaRPr>
          </a:p>
        </p:txBody>
      </p:sp>
      <p:sp>
        <p:nvSpPr>
          <p:cNvPr id="10" name="Text Placeholder 9"/>
          <p:cNvSpPr>
            <a:spLocks noGrp="1"/>
          </p:cNvSpPr>
          <p:nvPr>
            <p:ph type="body" sz="quarter" idx="13"/>
          </p:nvPr>
        </p:nvSpPr>
        <p:spPr/>
        <p:txBody>
          <a:bodyPr/>
          <a:lstStyle/>
          <a:p>
            <a:r>
              <a:rPr lang="en-US" dirty="0" smtClean="0"/>
              <a:t>Then the trick will be how to make these features in desktop banking flow easily and effectively into our mobile solutions</a:t>
            </a:r>
            <a:endParaRPr lang="en-US" dirty="0"/>
          </a:p>
        </p:txBody>
      </p:sp>
      <p:sp>
        <p:nvSpPr>
          <p:cNvPr id="11" name="Text Placeholder 10"/>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1451112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Designing member experiences</a:t>
            </a:r>
            <a:endParaRPr lang="en-US" dirty="0"/>
          </a:p>
        </p:txBody>
      </p:sp>
      <p:sp>
        <p:nvSpPr>
          <p:cNvPr id="11" name="Content Placeholder 10"/>
          <p:cNvSpPr>
            <a:spLocks noGrp="1"/>
          </p:cNvSpPr>
          <p:nvPr>
            <p:ph idx="1"/>
          </p:nvPr>
        </p:nvSpPr>
        <p:spPr/>
        <p:txBody>
          <a:bodyPr/>
          <a:lstStyle/>
          <a:p>
            <a:r>
              <a:rPr lang="en-US" dirty="0" smtClean="0"/>
              <a:t>It can feel like we’re on a hamster wheel to add more and more features</a:t>
            </a:r>
          </a:p>
          <a:p>
            <a:pPr lvl="1"/>
            <a:r>
              <a:rPr lang="en-US" dirty="0" smtClean="0"/>
              <a:t>All the things I just showed you could be checkmarks on your tactical wish list</a:t>
            </a:r>
          </a:p>
          <a:p>
            <a:r>
              <a:rPr lang="en-US" dirty="0" smtClean="0"/>
              <a:t>What I really hope you’re hearing is that in the future we must focus on designing these features so members </a:t>
            </a:r>
            <a:r>
              <a:rPr lang="en-US" i="1" dirty="0" smtClean="0"/>
              <a:t>feel </a:t>
            </a:r>
            <a:r>
              <a:rPr lang="en-US" dirty="0" smtClean="0"/>
              <a:t>they own the joint</a:t>
            </a:r>
          </a:p>
          <a:p>
            <a:endParaRPr lang="en-US" dirty="0" smtClean="0"/>
          </a:p>
        </p:txBody>
      </p:sp>
      <p:sp>
        <p:nvSpPr>
          <p:cNvPr id="6" name="Slide Number Placeholder 5"/>
          <p:cNvSpPr>
            <a:spLocks noGrp="1"/>
          </p:cNvSpPr>
          <p:nvPr>
            <p:ph type="sldNum" sz="quarter" idx="12"/>
          </p:nvPr>
        </p:nvSpPr>
        <p:spPr/>
        <p:txBody>
          <a:bodyPr/>
          <a:lstStyle/>
          <a:p>
            <a:fld id="{E54FDF46-4A52-4F2B-8DF0-BB4C40E65B4E}" type="slidenum">
              <a:rPr lang="en-US" smtClean="0"/>
              <a:pPr/>
              <a:t>61</a:t>
            </a:fld>
            <a:endParaRPr lang="en-US"/>
          </a:p>
        </p:txBody>
      </p:sp>
      <p:sp>
        <p:nvSpPr>
          <p:cNvPr id="12" name="Text Placeholder 11"/>
          <p:cNvSpPr>
            <a:spLocks noGrp="1"/>
          </p:cNvSpPr>
          <p:nvPr>
            <p:ph type="body" sz="quarter" idx="13"/>
          </p:nvPr>
        </p:nvSpPr>
        <p:spPr>
          <a:xfrm>
            <a:off x="8458200" y="4343400"/>
            <a:ext cx="3048001" cy="2209800"/>
          </a:xfrm>
        </p:spPr>
        <p:txBody>
          <a:bodyPr/>
          <a:lstStyle/>
          <a:p>
            <a:r>
              <a:rPr lang="en-US" dirty="0" smtClean="0"/>
              <a:t>You’ve got it, but does the member want it?  </a:t>
            </a:r>
          </a:p>
          <a:p>
            <a:r>
              <a:rPr lang="en-US" dirty="0" smtClean="0"/>
              <a:t>The difference can be how they </a:t>
            </a:r>
            <a:r>
              <a:rPr lang="en-US" i="1" dirty="0" smtClean="0"/>
              <a:t>felt</a:t>
            </a:r>
            <a:r>
              <a:rPr lang="en-US" dirty="0" smtClean="0"/>
              <a:t> about the experience</a:t>
            </a:r>
          </a:p>
        </p:txBody>
      </p:sp>
      <p:sp>
        <p:nvSpPr>
          <p:cNvPr id="13" name="Text Placeholder 12"/>
          <p:cNvSpPr>
            <a:spLocks noGrp="1"/>
          </p:cNvSpPr>
          <p:nvPr>
            <p:ph type="body" sz="quarter" idx="14"/>
          </p:nvPr>
        </p:nvSpPr>
        <p:spPr/>
        <p:txBody>
          <a:bodyPr/>
          <a:lstStyle/>
          <a:p>
            <a:r>
              <a:rPr lang="en-US" dirty="0" smtClean="0"/>
              <a:t>Are you hearing me?</a:t>
            </a: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3615865"/>
            <a:ext cx="7407659" cy="2514600"/>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915401" y="3622792"/>
            <a:ext cx="2588954" cy="13618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80232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Designing member experiences</a:t>
            </a:r>
            <a:endParaRPr lang="en-US" dirty="0"/>
          </a:p>
        </p:txBody>
      </p:sp>
      <p:sp>
        <p:nvSpPr>
          <p:cNvPr id="11" name="Content Placeholder 10"/>
          <p:cNvSpPr>
            <a:spLocks noGrp="1"/>
          </p:cNvSpPr>
          <p:nvPr>
            <p:ph idx="1"/>
          </p:nvPr>
        </p:nvSpPr>
        <p:spPr/>
        <p:txBody>
          <a:bodyPr/>
          <a:lstStyle/>
          <a:p>
            <a:r>
              <a:rPr lang="en-US" dirty="0" smtClean="0"/>
              <a:t>It can feel like we’re on a hamster wheel to add more and more features</a:t>
            </a:r>
          </a:p>
          <a:p>
            <a:pPr lvl="1"/>
            <a:r>
              <a:rPr lang="en-US" dirty="0" smtClean="0"/>
              <a:t>All the things I just showed you could be checkmarks on your tactical wish list</a:t>
            </a:r>
          </a:p>
          <a:p>
            <a:r>
              <a:rPr lang="en-US" dirty="0" smtClean="0"/>
              <a:t>What I really hope you’re hearing is that in the future we must focus on designing these features so members </a:t>
            </a:r>
            <a:r>
              <a:rPr lang="en-US" i="1" dirty="0" smtClean="0"/>
              <a:t>feel </a:t>
            </a:r>
            <a:r>
              <a:rPr lang="en-US" dirty="0" smtClean="0"/>
              <a:t>they own the joint</a:t>
            </a:r>
          </a:p>
          <a:p>
            <a:endParaRPr lang="en-US" dirty="0" smtClean="0"/>
          </a:p>
        </p:txBody>
      </p:sp>
      <p:sp>
        <p:nvSpPr>
          <p:cNvPr id="6" name="Slide Number Placeholder 5"/>
          <p:cNvSpPr>
            <a:spLocks noGrp="1"/>
          </p:cNvSpPr>
          <p:nvPr>
            <p:ph type="sldNum" sz="quarter" idx="12"/>
          </p:nvPr>
        </p:nvSpPr>
        <p:spPr/>
        <p:txBody>
          <a:bodyPr/>
          <a:lstStyle/>
          <a:p>
            <a:fld id="{E54FDF46-4A52-4F2B-8DF0-BB4C40E65B4E}" type="slidenum">
              <a:rPr lang="en-US" smtClean="0"/>
              <a:pPr/>
              <a:t>62</a:t>
            </a:fld>
            <a:endParaRPr lang="en-US"/>
          </a:p>
        </p:txBody>
      </p:sp>
      <p:sp>
        <p:nvSpPr>
          <p:cNvPr id="12" name="Text Placeholder 11"/>
          <p:cNvSpPr>
            <a:spLocks noGrp="1"/>
          </p:cNvSpPr>
          <p:nvPr>
            <p:ph type="body" sz="quarter" idx="13"/>
          </p:nvPr>
        </p:nvSpPr>
        <p:spPr>
          <a:xfrm>
            <a:off x="8534400" y="5867400"/>
            <a:ext cx="2971801" cy="685800"/>
          </a:xfrm>
        </p:spPr>
        <p:txBody>
          <a:bodyPr/>
          <a:lstStyle/>
          <a:p>
            <a:r>
              <a:rPr lang="en-US" dirty="0" smtClean="0"/>
              <a:t>You’ve got it, but does the member want it?  </a:t>
            </a:r>
          </a:p>
          <a:p>
            <a:r>
              <a:rPr lang="en-US" dirty="0" smtClean="0"/>
              <a:t>The difference can be how they </a:t>
            </a:r>
            <a:r>
              <a:rPr lang="en-US" i="1" dirty="0" smtClean="0"/>
              <a:t>felt</a:t>
            </a:r>
            <a:r>
              <a:rPr lang="en-US" dirty="0" smtClean="0"/>
              <a:t> about the experience</a:t>
            </a:r>
          </a:p>
        </p:txBody>
      </p:sp>
      <p:sp>
        <p:nvSpPr>
          <p:cNvPr id="13" name="Text Placeholder 12"/>
          <p:cNvSpPr>
            <a:spLocks noGrp="1"/>
          </p:cNvSpPr>
          <p:nvPr>
            <p:ph type="body" sz="quarter" idx="14"/>
          </p:nvPr>
        </p:nvSpPr>
        <p:spPr/>
        <p:txBody>
          <a:bodyPr/>
          <a:lstStyle/>
          <a:p>
            <a:r>
              <a:rPr lang="en-US" dirty="0" smtClean="0"/>
              <a:t>Are you hearing me?</a:t>
            </a: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3615865"/>
            <a:ext cx="7407659" cy="2514600"/>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915401" y="3622792"/>
            <a:ext cx="2588954" cy="13618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bwMode="auto">
          <a:xfrm>
            <a:off x="0" y="0"/>
            <a:ext cx="12192000" cy="7010400"/>
          </a:xfrm>
          <a:prstGeom prst="rect">
            <a:avLst/>
          </a:prstGeom>
          <a:solidFill>
            <a:srgbClr val="FFFFFF">
              <a:alpha val="69804"/>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16" name="Explosion 1 15"/>
          <p:cNvSpPr/>
          <p:nvPr/>
        </p:nvSpPr>
        <p:spPr bwMode="auto">
          <a:xfrm>
            <a:off x="1781527" y="-542573"/>
            <a:ext cx="8095546" cy="8095546"/>
          </a:xfrm>
          <a:prstGeom prst="irregularSeal1">
            <a:avLst/>
          </a:prstGeom>
          <a:ln>
            <a:headEnd type="none" w="med" len="med"/>
            <a:tailEnd type="none" w="med" len="med"/>
          </a:ln>
          <a:ex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smtClean="0"/>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t>Speaking </a:t>
            </a:r>
            <a:r>
              <a:rPr lang="en-US" dirty="0"/>
              <a:t>of how </a:t>
            </a:r>
            <a:r>
              <a:rPr lang="en-US" dirty="0" smtClean="0"/>
              <a:t>members feel...</a:t>
            </a:r>
          </a:p>
          <a:p>
            <a:pPr marL="0" marR="0" indent="0" algn="ctr" defTabSz="914400" rtl="0" eaLnBrk="0" fontAlgn="base" latinLnBrk="0" hangingPunct="0">
              <a:lnSpc>
                <a:spcPct val="100000"/>
              </a:lnSpc>
              <a:spcBef>
                <a:spcPct val="0"/>
              </a:spcBef>
              <a:spcAft>
                <a:spcPct val="0"/>
              </a:spcAft>
              <a:buClrTx/>
              <a:buSzTx/>
              <a:buFontTx/>
              <a:buNone/>
              <a:tabLst/>
            </a:pPr>
            <a:endParaRPr lang="en-US" dirty="0" smtClean="0"/>
          </a:p>
          <a:p>
            <a:pPr marL="0" marR="0" indent="0" algn="ctr" defTabSz="914400" rtl="0" eaLnBrk="0" fontAlgn="base" latinLnBrk="0" hangingPunct="0">
              <a:lnSpc>
                <a:spcPct val="100000"/>
              </a:lnSpc>
              <a:spcBef>
                <a:spcPct val="0"/>
              </a:spcBef>
              <a:spcAft>
                <a:spcPct val="0"/>
              </a:spcAft>
              <a:buClrTx/>
              <a:buSzTx/>
              <a:buFontTx/>
              <a:buNone/>
              <a:tabLst/>
            </a:pPr>
            <a:endParaRPr lang="en-US" dirty="0"/>
          </a:p>
          <a:p>
            <a:pPr marL="0" marR="0" indent="0" algn="ctr" defTabSz="914400" rtl="0" eaLnBrk="0" fontAlgn="base" latinLnBrk="0" hangingPunct="0">
              <a:lnSpc>
                <a:spcPct val="100000"/>
              </a:lnSpc>
              <a:spcBef>
                <a:spcPct val="0"/>
              </a:spcBef>
              <a:spcAft>
                <a:spcPct val="0"/>
              </a:spcAft>
              <a:buClrTx/>
              <a:buSzTx/>
              <a:buFontTx/>
              <a:buNone/>
              <a:tabLst/>
            </a:pPr>
            <a:endParaRPr lang="en-US" dirty="0" smtClean="0"/>
          </a:p>
          <a:p>
            <a:pPr marL="0" marR="0" indent="0" algn="ctr" defTabSz="914400" rtl="0" eaLnBrk="0" fontAlgn="base" latinLnBrk="0" hangingPunct="0">
              <a:lnSpc>
                <a:spcPct val="100000"/>
              </a:lnSpc>
              <a:spcBef>
                <a:spcPct val="0"/>
              </a:spcBef>
              <a:spcAft>
                <a:spcPct val="0"/>
              </a:spcAft>
              <a:buClrTx/>
              <a:buSzTx/>
              <a:buFontTx/>
              <a:buNone/>
              <a:tabLst/>
            </a:pPr>
            <a:endParaRPr lang="en-US" dirty="0"/>
          </a:p>
          <a:p>
            <a:pPr marL="0" marR="0" indent="0" algn="ctr" defTabSz="914400" rtl="0" eaLnBrk="0" fontAlgn="base" latinLnBrk="0" hangingPunct="0">
              <a:lnSpc>
                <a:spcPct val="100000"/>
              </a:lnSpc>
              <a:spcBef>
                <a:spcPct val="0"/>
              </a:spcBef>
              <a:spcAft>
                <a:spcPct val="0"/>
              </a:spcAft>
              <a:buClrTx/>
              <a:buSzTx/>
              <a:buFontTx/>
              <a:buNone/>
              <a:tabLst/>
            </a:pPr>
            <a:endParaRPr lang="en-US" dirty="0" smtClean="0"/>
          </a:p>
          <a:p>
            <a:pPr marL="0" marR="0" indent="0" algn="ctr" defTabSz="914400" rtl="0" eaLnBrk="0" fontAlgn="base" latinLnBrk="0" hangingPunct="0">
              <a:lnSpc>
                <a:spcPct val="100000"/>
              </a:lnSpc>
              <a:spcBef>
                <a:spcPct val="0"/>
              </a:spcBef>
              <a:spcAft>
                <a:spcPct val="0"/>
              </a:spcAft>
              <a:buClrTx/>
              <a:buSzTx/>
              <a:buFontTx/>
              <a:buNone/>
              <a:tabLst/>
            </a:pPr>
            <a:endParaRPr lang="en-US" dirty="0" smtClean="0"/>
          </a:p>
          <a:p>
            <a:pPr marL="0" marR="0" indent="0" algn="ctr" defTabSz="914400" rtl="0" eaLnBrk="0" fontAlgn="base" latinLnBrk="0" hangingPunct="0">
              <a:lnSpc>
                <a:spcPct val="100000"/>
              </a:lnSpc>
              <a:spcBef>
                <a:spcPct val="0"/>
              </a:spcBef>
              <a:spcAft>
                <a:spcPct val="0"/>
              </a:spcAft>
              <a:buClrTx/>
              <a:buSzTx/>
              <a:buFontTx/>
              <a:buNone/>
              <a:tabLst/>
            </a:pPr>
            <a:endParaRPr lang="en-US" dirty="0"/>
          </a:p>
          <a:p>
            <a:pPr marL="0" marR="0" indent="0" algn="ctr" defTabSz="914400" rtl="0" eaLnBrk="0" fontAlgn="base" latinLnBrk="0" hangingPunct="0">
              <a:lnSpc>
                <a:spcPct val="100000"/>
              </a:lnSpc>
              <a:spcBef>
                <a:spcPct val="0"/>
              </a:spcBef>
              <a:spcAft>
                <a:spcPct val="0"/>
              </a:spcAft>
              <a:buClrTx/>
              <a:buSzTx/>
              <a:buFontTx/>
              <a:buNone/>
              <a:tabLst/>
            </a:pPr>
            <a:endParaRPr lang="en-US" dirty="0"/>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t>Time for another video!</a:t>
            </a:r>
            <a:endParaRPr lang="en-US" dirty="0"/>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4633" y="2835699"/>
            <a:ext cx="2709334" cy="1468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60993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mtClean="0"/>
              <a:t>Passing the Tipping Point</a:t>
            </a:r>
            <a:endParaRPr lang="en-US" dirty="0"/>
          </a:p>
        </p:txBody>
      </p:sp>
      <p:sp>
        <p:nvSpPr>
          <p:cNvPr id="8" name="Subtitle 7"/>
          <p:cNvSpPr>
            <a:spLocks noGrp="1"/>
          </p:cNvSpPr>
          <p:nvPr>
            <p:ph type="subTitle" idx="1"/>
          </p:nvPr>
        </p:nvSpPr>
        <p:spPr/>
        <p:txBody>
          <a:bodyPr/>
          <a:lstStyle/>
          <a:p>
            <a:r>
              <a:rPr lang="en-US" sz="1600" i="1" dirty="0" smtClean="0"/>
              <a:t>noun: </a:t>
            </a:r>
            <a:r>
              <a:rPr lang="en-US" sz="1800" dirty="0" smtClean="0"/>
              <a:t>“The point at which an object is no longer balanced, and adding a small amount of weight can cause it to topple”</a:t>
            </a:r>
          </a:p>
          <a:p>
            <a:endParaRPr lang="en-US" dirty="0" smtClean="0"/>
          </a:p>
          <a:p>
            <a:r>
              <a:rPr lang="en-US" dirty="0" smtClean="0"/>
              <a:t>Is this your business?  (I hope not)</a:t>
            </a:r>
          </a:p>
          <a:p>
            <a:r>
              <a:rPr lang="en-US" dirty="0" smtClean="0"/>
              <a:t>Is this our industry?  (I </a:t>
            </a:r>
            <a:r>
              <a:rPr lang="en-US" dirty="0" err="1" smtClean="0"/>
              <a:t>kinda</a:t>
            </a:r>
            <a:r>
              <a:rPr lang="en-US" dirty="0" smtClean="0"/>
              <a:t> hope so)</a:t>
            </a:r>
          </a:p>
        </p:txBody>
      </p:sp>
      <p:sp>
        <p:nvSpPr>
          <p:cNvPr id="3" name="Slide Number Placeholder 2"/>
          <p:cNvSpPr>
            <a:spLocks noGrp="1"/>
          </p:cNvSpPr>
          <p:nvPr>
            <p:ph type="sldNum" sz="quarter" idx="4294967295"/>
          </p:nvPr>
        </p:nvSpPr>
        <p:spPr>
          <a:xfrm>
            <a:off x="0" y="6248400"/>
            <a:ext cx="1239838" cy="457200"/>
          </a:xfrm>
        </p:spPr>
        <p:txBody>
          <a:bodyPr/>
          <a:lstStyle/>
          <a:p>
            <a:fld id="{E54FDF46-4A52-4F2B-8DF0-BB4C40E65B4E}" type="slidenum">
              <a:rPr lang="en-US" smtClean="0"/>
              <a:pPr/>
              <a:t>63</a:t>
            </a:fld>
            <a:endParaRPr lang="en-US"/>
          </a:p>
        </p:txBody>
      </p:sp>
    </p:spTree>
    <p:extLst>
      <p:ext uri="{BB962C8B-B14F-4D97-AF65-F5344CB8AC3E}">
        <p14:creationId xmlns:p14="http://schemas.microsoft.com/office/powerpoint/2010/main" val="2478763255"/>
      </p:ext>
    </p:extLst>
  </p:cSld>
  <p:clrMapOvr>
    <a:masterClrMapping/>
  </p:clrMapOvr>
  <p:transition spd="slow">
    <p:cover dir="l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609600" y="3695700"/>
            <a:ext cx="5350933" cy="2628900"/>
          </a:xfrm>
        </p:spPr>
        <p:txBody>
          <a:bodyPr/>
          <a:lstStyle/>
          <a:p>
            <a:r>
              <a:rPr lang="en-US" sz="2000" dirty="0" smtClean="0"/>
              <a:t>“It’s all too much...compliance, the regulators, the pressure for new products and services.”</a:t>
            </a:r>
          </a:p>
          <a:p>
            <a:r>
              <a:rPr lang="en-US" sz="2000" dirty="0" smtClean="0"/>
              <a:t>“Our services are obsolete, and there’s nowhere to go.  How can anyone make a buck in this market?”</a:t>
            </a:r>
          </a:p>
          <a:p>
            <a:r>
              <a:rPr lang="en-US" sz="2000" dirty="0" smtClean="0"/>
              <a:t>“Members have forgotten they are owners.  Cooperatives have no place in this market.”</a:t>
            </a:r>
            <a:endParaRPr lang="en-US" sz="2000" dirty="0"/>
          </a:p>
        </p:txBody>
      </p:sp>
      <p:sp>
        <p:nvSpPr>
          <p:cNvPr id="10" name="Content Placeholder 9"/>
          <p:cNvSpPr>
            <a:spLocks noGrp="1"/>
          </p:cNvSpPr>
          <p:nvPr>
            <p:ph sz="half" idx="2"/>
          </p:nvPr>
        </p:nvSpPr>
        <p:spPr>
          <a:xfrm>
            <a:off x="6163734" y="3695700"/>
            <a:ext cx="5418666" cy="2628900"/>
          </a:xfrm>
        </p:spPr>
        <p:txBody>
          <a:bodyPr/>
          <a:lstStyle/>
          <a:p>
            <a:r>
              <a:rPr lang="en-US" sz="2000" dirty="0" smtClean="0"/>
              <a:t>“I just got the green light from my board, and I think they actually mean it this time.”</a:t>
            </a:r>
          </a:p>
          <a:p>
            <a:r>
              <a:rPr lang="en-US" sz="2000" dirty="0" smtClean="0"/>
              <a:t>“Another postage increase.  The straw that broke the camel’s back...I can now move forward with my statement fee program.”</a:t>
            </a:r>
          </a:p>
          <a:p>
            <a:r>
              <a:rPr lang="en-US" sz="2000" dirty="0" smtClean="0"/>
              <a:t>“I finally have the n</a:t>
            </a:r>
            <a:r>
              <a:rPr lang="en-US" sz="2000" baseline="30000" dirty="0" smtClean="0"/>
              <a:t>th</a:t>
            </a:r>
            <a:r>
              <a:rPr lang="en-US" sz="2000" dirty="0" smtClean="0"/>
              <a:t> member ask me why we haven’t launched yet. It only took one more person to ask.”</a:t>
            </a:r>
          </a:p>
        </p:txBody>
      </p:sp>
      <p:sp>
        <p:nvSpPr>
          <p:cNvPr id="3" name="Slide Number Placeholder 2"/>
          <p:cNvSpPr>
            <a:spLocks noGrp="1"/>
          </p:cNvSpPr>
          <p:nvPr>
            <p:ph type="sldNum" sz="quarter" idx="12"/>
          </p:nvPr>
        </p:nvSpPr>
        <p:spPr/>
        <p:txBody>
          <a:bodyPr/>
          <a:lstStyle/>
          <a:p>
            <a:fld id="{E54FDF46-4A52-4F2B-8DF0-BB4C40E65B4E}" type="slidenum">
              <a:rPr lang="en-US" smtClean="0"/>
              <a:pPr/>
              <a:t>64</a:t>
            </a:fld>
            <a:endParaRPr lang="en-US"/>
          </a:p>
        </p:txBody>
      </p:sp>
      <p:sp>
        <p:nvSpPr>
          <p:cNvPr id="6" name="Title 5"/>
          <p:cNvSpPr>
            <a:spLocks noGrp="1"/>
          </p:cNvSpPr>
          <p:nvPr>
            <p:ph type="title"/>
          </p:nvPr>
        </p:nvSpPr>
        <p:spPr/>
        <p:txBody>
          <a:bodyPr/>
          <a:lstStyle/>
          <a:p>
            <a:r>
              <a:rPr lang="en-US" dirty="0" smtClean="0"/>
              <a:t>Consider these two definitions</a:t>
            </a:r>
            <a:endParaRPr lang="en-US" dirty="0"/>
          </a:p>
        </p:txBody>
      </p:sp>
      <p:sp>
        <p:nvSpPr>
          <p:cNvPr id="11" name="Text Placeholder 10"/>
          <p:cNvSpPr>
            <a:spLocks noGrp="1"/>
          </p:cNvSpPr>
          <p:nvPr>
            <p:ph type="body" sz="quarter" idx="14"/>
          </p:nvPr>
        </p:nvSpPr>
        <p:spPr/>
        <p:txBody>
          <a:bodyPr/>
          <a:lstStyle/>
          <a:p>
            <a:r>
              <a:rPr lang="en-US" dirty="0"/>
              <a:t>Where are you, and who do you wish to be</a:t>
            </a:r>
            <a:r>
              <a:rPr lang="en-US" dirty="0" smtClean="0"/>
              <a:t>?  Do you have a green light?</a:t>
            </a:r>
            <a:endParaRPr lang="en-US" dirty="0"/>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1623910"/>
            <a:ext cx="4960081" cy="1957490"/>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54" y="1623910"/>
            <a:ext cx="4960081" cy="19574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322465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09600" y="3733800"/>
            <a:ext cx="5350933" cy="2324100"/>
          </a:xfrm>
        </p:spPr>
        <p:txBody>
          <a:bodyPr/>
          <a:lstStyle/>
          <a:p>
            <a:r>
              <a:rPr lang="en-US" sz="2000" dirty="0" smtClean="0"/>
              <a:t>This definition could be both positive and negative</a:t>
            </a:r>
          </a:p>
          <a:p>
            <a:pPr lvl="1"/>
            <a:r>
              <a:rPr lang="en-US" sz="1800" dirty="0" smtClean="0"/>
              <a:t>Instead of “I’m just about to give up” it could mean “I guess it’s finally time to act”</a:t>
            </a:r>
          </a:p>
          <a:p>
            <a:r>
              <a:rPr lang="en-US" sz="2000" dirty="0" smtClean="0"/>
              <a:t>It comes down to the same question: </a:t>
            </a:r>
            <a:br>
              <a:rPr lang="en-US" sz="2000" dirty="0" smtClean="0"/>
            </a:br>
            <a:r>
              <a:rPr lang="en-US" sz="2000" b="1" dirty="0" smtClean="0"/>
              <a:t>What are you waiting for?  </a:t>
            </a:r>
          </a:p>
          <a:p>
            <a:pPr lvl="1"/>
            <a:r>
              <a:rPr lang="en-US" dirty="0"/>
              <a:t>Do you know? Do you have a plan</a:t>
            </a:r>
            <a:r>
              <a:rPr lang="en-US" dirty="0" smtClean="0"/>
              <a:t>? </a:t>
            </a:r>
            <a:br>
              <a:rPr lang="en-US" dirty="0" smtClean="0"/>
            </a:br>
            <a:r>
              <a:rPr lang="en-US" dirty="0" smtClean="0"/>
              <a:t>Will you act in time?</a:t>
            </a:r>
            <a:endParaRPr lang="en-US" dirty="0"/>
          </a:p>
        </p:txBody>
      </p:sp>
      <p:sp>
        <p:nvSpPr>
          <p:cNvPr id="3" name="Content Placeholder 2"/>
          <p:cNvSpPr>
            <a:spLocks noGrp="1"/>
          </p:cNvSpPr>
          <p:nvPr>
            <p:ph sz="half" idx="2"/>
          </p:nvPr>
        </p:nvSpPr>
        <p:spPr>
          <a:xfrm>
            <a:off x="6163734" y="3733800"/>
            <a:ext cx="5418666" cy="2324100"/>
          </a:xfrm>
        </p:spPr>
        <p:txBody>
          <a:bodyPr/>
          <a:lstStyle/>
          <a:p>
            <a:r>
              <a:rPr lang="en-US" sz="2000" dirty="0" smtClean="0"/>
              <a:t>This definition makes me think about someone who’s optimistically anticipating the moment to act, and planning ahead as to what the trigger will be</a:t>
            </a:r>
          </a:p>
          <a:p>
            <a:r>
              <a:rPr lang="en-US" sz="2000" dirty="0"/>
              <a:t>It comes down to the same question: </a:t>
            </a:r>
            <a:r>
              <a:rPr lang="en-US" sz="2000" dirty="0" smtClean="0"/>
              <a:t/>
            </a:r>
            <a:br>
              <a:rPr lang="en-US" sz="2000" dirty="0" smtClean="0"/>
            </a:br>
            <a:r>
              <a:rPr lang="en-US" sz="2000" b="1" dirty="0" smtClean="0"/>
              <a:t>What </a:t>
            </a:r>
            <a:r>
              <a:rPr lang="en-US" sz="2000" b="1" dirty="0"/>
              <a:t>are you waiting for?  </a:t>
            </a:r>
          </a:p>
          <a:p>
            <a:pPr lvl="1"/>
            <a:r>
              <a:rPr lang="en-US" dirty="0"/>
              <a:t>Do you know? Do you have a plan? </a:t>
            </a:r>
            <a:r>
              <a:rPr lang="en-US" dirty="0" smtClean="0"/>
              <a:t/>
            </a:r>
            <a:br>
              <a:rPr lang="en-US" dirty="0" smtClean="0"/>
            </a:br>
            <a:r>
              <a:rPr lang="en-US" dirty="0" smtClean="0"/>
              <a:t>Will </a:t>
            </a:r>
            <a:r>
              <a:rPr lang="en-US" dirty="0"/>
              <a:t>you act in time?</a:t>
            </a:r>
          </a:p>
        </p:txBody>
      </p:sp>
      <p:sp>
        <p:nvSpPr>
          <p:cNvPr id="4" name="Slide Number Placeholder 3"/>
          <p:cNvSpPr>
            <a:spLocks noGrp="1"/>
          </p:cNvSpPr>
          <p:nvPr>
            <p:ph type="sldNum" sz="quarter" idx="12"/>
          </p:nvPr>
        </p:nvSpPr>
        <p:spPr/>
        <p:txBody>
          <a:bodyPr/>
          <a:lstStyle/>
          <a:p>
            <a:fld id="{E54FDF46-4A52-4F2B-8DF0-BB4C40E65B4E}" type="slidenum">
              <a:rPr lang="en-US" smtClean="0"/>
              <a:pPr/>
              <a:t>65</a:t>
            </a:fld>
            <a:endParaRPr lang="en-US"/>
          </a:p>
        </p:txBody>
      </p:sp>
      <p:sp>
        <p:nvSpPr>
          <p:cNvPr id="6" name="Title 5"/>
          <p:cNvSpPr>
            <a:spLocks noGrp="1"/>
          </p:cNvSpPr>
          <p:nvPr>
            <p:ph type="title"/>
          </p:nvPr>
        </p:nvSpPr>
        <p:spPr/>
        <p:txBody>
          <a:bodyPr/>
          <a:lstStyle/>
          <a:p>
            <a:r>
              <a:rPr lang="en-US" dirty="0" smtClean="0"/>
              <a:t>How do you assess your impending tipping points?</a:t>
            </a:r>
            <a:endParaRPr lang="en-US" dirty="0"/>
          </a:p>
        </p:txBody>
      </p:sp>
      <p:sp>
        <p:nvSpPr>
          <p:cNvPr id="7" name="Text Placeholder 6"/>
          <p:cNvSpPr>
            <a:spLocks noGrp="1"/>
          </p:cNvSpPr>
          <p:nvPr>
            <p:ph type="body" sz="quarter" idx="14"/>
          </p:nvPr>
        </p:nvSpPr>
        <p:spPr/>
        <p:txBody>
          <a:bodyPr/>
          <a:lstStyle/>
          <a:p>
            <a:r>
              <a:rPr lang="en-US" dirty="0" smtClean="0"/>
              <a:t>Are you dreading the future?  Or Are you anticipating the other side?</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9632" y="1623910"/>
            <a:ext cx="4960081" cy="1957490"/>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54" y="1623910"/>
            <a:ext cx="4960081" cy="19574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677227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Things that seem to be at a tipping point</a:t>
            </a:r>
            <a:endParaRPr lang="en-US" dirty="0"/>
          </a:p>
        </p:txBody>
      </p:sp>
      <p:sp>
        <p:nvSpPr>
          <p:cNvPr id="2" name="Content Placeholder 1"/>
          <p:cNvSpPr>
            <a:spLocks noGrp="1"/>
          </p:cNvSpPr>
          <p:nvPr>
            <p:ph sz="half" idx="1"/>
          </p:nvPr>
        </p:nvSpPr>
        <p:spPr/>
        <p:txBody>
          <a:bodyPr/>
          <a:lstStyle/>
          <a:p>
            <a:r>
              <a:rPr lang="en-US" sz="2000" dirty="0" smtClean="0"/>
              <a:t>Interchange income</a:t>
            </a:r>
          </a:p>
          <a:p>
            <a:r>
              <a:rPr lang="en-US" sz="2000" dirty="0" smtClean="0"/>
              <a:t>Paper checks</a:t>
            </a:r>
          </a:p>
          <a:p>
            <a:r>
              <a:rPr lang="en-US" sz="2000" dirty="0" smtClean="0"/>
              <a:t>Teller lines</a:t>
            </a:r>
          </a:p>
          <a:p>
            <a:r>
              <a:rPr lang="en-US" sz="2000" dirty="0" smtClean="0"/>
              <a:t>Audio response</a:t>
            </a:r>
          </a:p>
          <a:p>
            <a:r>
              <a:rPr lang="en-US" sz="2000" dirty="0" smtClean="0"/>
              <a:t>Text banking</a:t>
            </a:r>
          </a:p>
          <a:p>
            <a:r>
              <a:rPr lang="en-US" sz="2000" dirty="0" smtClean="0"/>
              <a:t>Free paper statements</a:t>
            </a:r>
          </a:p>
          <a:p>
            <a:r>
              <a:rPr lang="en-US" sz="2000" dirty="0" smtClean="0"/>
              <a:t>Cash</a:t>
            </a:r>
          </a:p>
          <a:p>
            <a:r>
              <a:rPr lang="en-US" sz="2000" dirty="0" smtClean="0"/>
              <a:t>Centralized employees</a:t>
            </a:r>
          </a:p>
          <a:p>
            <a:r>
              <a:rPr lang="en-US" sz="2000" dirty="0" smtClean="0"/>
              <a:t>Everything is free</a:t>
            </a:r>
          </a:p>
          <a:p>
            <a:r>
              <a:rPr lang="en-US" sz="2000" dirty="0" smtClean="0"/>
              <a:t>Desktop computers</a:t>
            </a:r>
          </a:p>
          <a:p>
            <a:r>
              <a:rPr lang="en-US" sz="2000" dirty="0"/>
              <a:t>Big dollar </a:t>
            </a:r>
            <a:r>
              <a:rPr lang="en-US" sz="2000" dirty="0" smtClean="0"/>
              <a:t>marketing</a:t>
            </a:r>
          </a:p>
          <a:p>
            <a:r>
              <a:rPr lang="en-US" sz="2000" dirty="0" smtClean="0"/>
              <a:t>Virtual/Internet game plans </a:t>
            </a:r>
            <a:endParaRPr lang="en-US" sz="2000" dirty="0"/>
          </a:p>
          <a:p>
            <a:endParaRPr lang="en-US" sz="2000" dirty="0"/>
          </a:p>
        </p:txBody>
      </p:sp>
      <p:sp>
        <p:nvSpPr>
          <p:cNvPr id="3" name="Content Placeholder 2"/>
          <p:cNvSpPr>
            <a:spLocks noGrp="1"/>
          </p:cNvSpPr>
          <p:nvPr>
            <p:ph sz="half" idx="2"/>
          </p:nvPr>
        </p:nvSpPr>
        <p:spPr>
          <a:xfrm>
            <a:off x="3962400" y="1676400"/>
            <a:ext cx="3886200" cy="4381500"/>
          </a:xfrm>
        </p:spPr>
        <p:txBody>
          <a:bodyPr/>
          <a:lstStyle/>
          <a:p>
            <a:r>
              <a:rPr lang="en-US" sz="2000" dirty="0" smtClean="0"/>
              <a:t>Call centers that only answer the phone</a:t>
            </a:r>
          </a:p>
          <a:p>
            <a:r>
              <a:rPr lang="en-US" sz="2000" dirty="0" smtClean="0"/>
              <a:t>Examination processes </a:t>
            </a:r>
          </a:p>
          <a:p>
            <a:r>
              <a:rPr lang="en-US" sz="2000" dirty="0" smtClean="0"/>
              <a:t>In-office loan closings</a:t>
            </a:r>
          </a:p>
          <a:p>
            <a:r>
              <a:rPr lang="en-US" sz="2000" dirty="0" smtClean="0"/>
              <a:t>Using your account number online</a:t>
            </a:r>
          </a:p>
          <a:p>
            <a:r>
              <a:rPr lang="en-US" sz="2000" dirty="0" smtClean="0"/>
              <a:t>Stored value cards</a:t>
            </a:r>
          </a:p>
          <a:p>
            <a:r>
              <a:rPr lang="en-US" sz="2000" dirty="0" smtClean="0"/>
              <a:t>Retailer reward programs vs. financial institution reward programs</a:t>
            </a:r>
          </a:p>
          <a:p>
            <a:r>
              <a:rPr lang="en-US" sz="2000" dirty="0" smtClean="0"/>
              <a:t>The value of owning virtual capital in the credit union</a:t>
            </a:r>
            <a:endParaRPr lang="en-US" sz="2000"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66</a:t>
            </a:fld>
            <a:endParaRPr lang="en-US"/>
          </a:p>
        </p:txBody>
      </p:sp>
      <p:sp>
        <p:nvSpPr>
          <p:cNvPr id="8" name="Text Placeholder 7"/>
          <p:cNvSpPr>
            <a:spLocks noGrp="1"/>
          </p:cNvSpPr>
          <p:nvPr>
            <p:ph type="body" sz="quarter" idx="13"/>
          </p:nvPr>
        </p:nvSpPr>
        <p:spPr>
          <a:xfrm>
            <a:off x="6172200" y="5867400"/>
            <a:ext cx="5334001" cy="685800"/>
          </a:xfrm>
        </p:spPr>
        <p:txBody>
          <a:bodyPr/>
          <a:lstStyle/>
          <a:p>
            <a:r>
              <a:rPr lang="en-US" sz="2000" dirty="0"/>
              <a:t>What are you waiting for?  </a:t>
            </a:r>
          </a:p>
          <a:p>
            <a:pPr marL="0" lvl="1" algn="r">
              <a:spcBef>
                <a:spcPts val="600"/>
              </a:spcBef>
              <a:buClr>
                <a:schemeClr val="accent1"/>
              </a:buClr>
            </a:pPr>
            <a:r>
              <a:rPr lang="en-US" sz="1600" b="1" dirty="0">
                <a:solidFill>
                  <a:schemeClr val="accent2"/>
                </a:solidFill>
                <a:ea typeface="+mn-ea"/>
                <a:cs typeface="+mn-cs"/>
              </a:rPr>
              <a:t>Do you know? Do you have a plan? Will you act in time</a:t>
            </a:r>
            <a:r>
              <a:rPr lang="en-US" sz="1600" b="1" dirty="0" smtClean="0">
                <a:solidFill>
                  <a:schemeClr val="accent2"/>
                </a:solidFill>
                <a:ea typeface="+mn-ea"/>
                <a:cs typeface="+mn-cs"/>
              </a:rPr>
              <a:t>?</a:t>
            </a:r>
            <a:endParaRPr lang="en-US" dirty="0"/>
          </a:p>
        </p:txBody>
      </p:sp>
      <p:sp>
        <p:nvSpPr>
          <p:cNvPr id="9" name="Content Placeholder 8"/>
          <p:cNvSpPr>
            <a:spLocks noGrp="1"/>
          </p:cNvSpPr>
          <p:nvPr>
            <p:ph sz="half" idx="14"/>
          </p:nvPr>
        </p:nvSpPr>
        <p:spPr/>
        <p:txBody>
          <a:bodyPr/>
          <a:lstStyle/>
          <a:p>
            <a:r>
              <a:rPr lang="en-US" sz="2000" dirty="0" smtClean="0"/>
              <a:t>Credit union annual meetings</a:t>
            </a:r>
          </a:p>
          <a:p>
            <a:r>
              <a:rPr lang="en-US" sz="2000" dirty="0" smtClean="0"/>
              <a:t>Credit union elections</a:t>
            </a:r>
          </a:p>
          <a:p>
            <a:r>
              <a:rPr lang="en-US" sz="2000" dirty="0" smtClean="0"/>
              <a:t>______________________</a:t>
            </a:r>
          </a:p>
          <a:p>
            <a:r>
              <a:rPr lang="en-US" sz="2000" dirty="0"/>
              <a:t>______________________</a:t>
            </a:r>
          </a:p>
          <a:p>
            <a:r>
              <a:rPr lang="en-US" sz="2000" dirty="0"/>
              <a:t>______________________</a:t>
            </a:r>
          </a:p>
          <a:p>
            <a:r>
              <a:rPr lang="en-US" sz="2000" dirty="0"/>
              <a:t>______________________</a:t>
            </a:r>
          </a:p>
          <a:p>
            <a:r>
              <a:rPr lang="en-US" sz="2000" dirty="0"/>
              <a:t>______________________</a:t>
            </a:r>
          </a:p>
          <a:p>
            <a:endParaRPr lang="en-US" sz="2000" dirty="0"/>
          </a:p>
        </p:txBody>
      </p:sp>
      <p:sp>
        <p:nvSpPr>
          <p:cNvPr id="10" name="Text Placeholder 9"/>
          <p:cNvSpPr>
            <a:spLocks noGrp="1"/>
          </p:cNvSpPr>
          <p:nvPr>
            <p:ph type="body" sz="quarter" idx="15"/>
          </p:nvPr>
        </p:nvSpPr>
        <p:spPr/>
        <p:txBody>
          <a:bodyPr/>
          <a:lstStyle/>
          <a:p>
            <a:r>
              <a:rPr lang="en-US" dirty="0" smtClean="0"/>
              <a:t>Do you have a plan b?  Do you know when to enact it?</a:t>
            </a:r>
            <a:endParaRPr lang="en-US" dirty="0"/>
          </a:p>
        </p:txBody>
      </p:sp>
    </p:spTree>
    <p:extLst>
      <p:ext uri="{BB962C8B-B14F-4D97-AF65-F5344CB8AC3E}">
        <p14:creationId xmlns:p14="http://schemas.microsoft.com/office/powerpoint/2010/main" val="34657204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We have all seen the data, and we know the stats</a:t>
            </a:r>
          </a:p>
          <a:p>
            <a:r>
              <a:rPr lang="en-US" dirty="0" smtClean="0"/>
              <a:t>But as leaders, have we shared the mechanics in actually doing something about pending changes we cannot avoid?</a:t>
            </a:r>
          </a:p>
          <a:p>
            <a:r>
              <a:rPr lang="en-US" dirty="0" smtClean="0"/>
              <a:t>Can we learn from each other?</a:t>
            </a:r>
          </a:p>
        </p:txBody>
      </p:sp>
      <p:sp>
        <p:nvSpPr>
          <p:cNvPr id="4" name="Slide Number Placeholder 3"/>
          <p:cNvSpPr>
            <a:spLocks noGrp="1"/>
          </p:cNvSpPr>
          <p:nvPr>
            <p:ph type="sldNum" sz="quarter" idx="12"/>
          </p:nvPr>
        </p:nvSpPr>
        <p:spPr/>
        <p:txBody>
          <a:bodyPr/>
          <a:lstStyle/>
          <a:p>
            <a:fld id="{E54FDF46-4A52-4F2B-8DF0-BB4C40E65B4E}" type="slidenum">
              <a:rPr lang="en-US" smtClean="0"/>
              <a:pPr/>
              <a:t>67</a:t>
            </a:fld>
            <a:endParaRPr lang="en-US"/>
          </a:p>
        </p:txBody>
      </p:sp>
      <p:sp>
        <p:nvSpPr>
          <p:cNvPr id="7" name="Text Placeholder 6"/>
          <p:cNvSpPr>
            <a:spLocks noGrp="1"/>
          </p:cNvSpPr>
          <p:nvPr>
            <p:ph type="body" sz="quarter" idx="13"/>
          </p:nvPr>
        </p:nvSpPr>
        <p:spPr>
          <a:xfrm>
            <a:off x="8458200" y="5867400"/>
            <a:ext cx="3048001" cy="685800"/>
          </a:xfrm>
        </p:spPr>
        <p:txBody>
          <a:bodyPr/>
          <a:lstStyle/>
          <a:p>
            <a:r>
              <a:rPr lang="en-US" i="1" dirty="0" smtClean="0"/>
              <a:t>A new goal for Learn From a Peer: </a:t>
            </a:r>
            <a:r>
              <a:rPr lang="en-US" dirty="0" smtClean="0"/>
              <a:t> What was the straw that broke the camel’s back and made you change the way you were doing business?</a:t>
            </a:r>
          </a:p>
          <a:p>
            <a:r>
              <a:rPr lang="en-US" dirty="0" smtClean="0"/>
              <a:t>What pushed you past the tipping point, and how did you prepare for the future?</a:t>
            </a:r>
          </a:p>
          <a:p>
            <a:r>
              <a:rPr lang="en-US" dirty="0" smtClean="0"/>
              <a:t>Can your peers help you write Plan B and give you a clue on the signals to which you should respond?</a:t>
            </a:r>
            <a:endParaRPr lang="en-US" dirty="0"/>
          </a:p>
        </p:txBody>
      </p:sp>
      <p:sp>
        <p:nvSpPr>
          <p:cNvPr id="8" name="Text Placeholder 7"/>
          <p:cNvSpPr>
            <a:spLocks noGrp="1"/>
          </p:cNvSpPr>
          <p:nvPr>
            <p:ph type="body" sz="quarter" idx="14"/>
          </p:nvPr>
        </p:nvSpPr>
        <p:spPr/>
        <p:txBody>
          <a:bodyPr/>
          <a:lstStyle/>
          <a:p>
            <a:r>
              <a:rPr lang="en-US" dirty="0"/>
              <a:t>Do you have a plan b?  Do you know when to enact it?</a:t>
            </a:r>
          </a:p>
          <a:p>
            <a:endParaRPr lang="en-US" dirty="0"/>
          </a:p>
        </p:txBody>
      </p:sp>
      <p:sp>
        <p:nvSpPr>
          <p:cNvPr id="2" name="Title 1"/>
          <p:cNvSpPr>
            <a:spLocks noGrp="1"/>
          </p:cNvSpPr>
          <p:nvPr>
            <p:ph type="title"/>
          </p:nvPr>
        </p:nvSpPr>
        <p:spPr/>
        <p:txBody>
          <a:bodyPr/>
          <a:lstStyle/>
          <a:p>
            <a:r>
              <a:rPr lang="en-US" dirty="0"/>
              <a:t>Things that seem to be at a tipping point</a:t>
            </a:r>
          </a:p>
        </p:txBody>
      </p:sp>
      <p:graphicFrame>
        <p:nvGraphicFramePr>
          <p:cNvPr id="10" name="Chart 9"/>
          <p:cNvGraphicFramePr/>
          <p:nvPr>
            <p:extLst>
              <p:ext uri="{D42A27DB-BD31-4B8C-83A1-F6EECF244321}">
                <p14:modId xmlns:p14="http://schemas.microsoft.com/office/powerpoint/2010/main" val="2009204437"/>
              </p:ext>
            </p:extLst>
          </p:nvPr>
        </p:nvGraphicFramePr>
        <p:xfrm>
          <a:off x="4648200" y="3578982"/>
          <a:ext cx="3581400" cy="31266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1385516050"/>
              </p:ext>
            </p:extLst>
          </p:nvPr>
        </p:nvGraphicFramePr>
        <p:xfrm>
          <a:off x="838200" y="3578982"/>
          <a:ext cx="3581400" cy="31266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77126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p:txBody>
          <a:bodyPr/>
          <a:lstStyle/>
          <a:p>
            <a:r>
              <a:rPr lang="en-US" dirty="0" smtClean="0"/>
              <a:t>The NCUA thinks the insurance fund needs to be more secure, and your future a lot less secure</a:t>
            </a:r>
            <a:endParaRPr lang="en-US" dirty="0"/>
          </a:p>
        </p:txBody>
      </p:sp>
      <p:sp>
        <p:nvSpPr>
          <p:cNvPr id="3" name="Slide Number Placeholder 2"/>
          <p:cNvSpPr>
            <a:spLocks noGrp="1"/>
          </p:cNvSpPr>
          <p:nvPr>
            <p:ph type="sldNum" sz="quarter" idx="12"/>
          </p:nvPr>
        </p:nvSpPr>
        <p:spPr/>
        <p:txBody>
          <a:bodyPr/>
          <a:lstStyle/>
          <a:p>
            <a:fld id="{E54FDF46-4A52-4F2B-8DF0-BB4C40E65B4E}" type="slidenum">
              <a:rPr lang="en-US" smtClean="0"/>
              <a:pPr/>
              <a:t>68</a:t>
            </a:fld>
            <a:endParaRPr lang="en-US"/>
          </a:p>
        </p:txBody>
      </p:sp>
      <p:sp>
        <p:nvSpPr>
          <p:cNvPr id="6" name="Title 5"/>
          <p:cNvSpPr>
            <a:spLocks noGrp="1"/>
          </p:cNvSpPr>
          <p:nvPr>
            <p:ph type="title"/>
          </p:nvPr>
        </p:nvSpPr>
        <p:spPr/>
        <p:txBody>
          <a:bodyPr/>
          <a:lstStyle/>
          <a:p>
            <a:r>
              <a:rPr lang="en-US" dirty="0" smtClean="0"/>
              <a:t>Your need for a Plan B is about to smack you in the face</a:t>
            </a:r>
            <a:endParaRPr lang="en-US" dirty="0"/>
          </a:p>
        </p:txBody>
      </p:sp>
      <p:sp>
        <p:nvSpPr>
          <p:cNvPr id="9" name="TextBox 8"/>
          <p:cNvSpPr txBox="1"/>
          <p:nvPr/>
        </p:nvSpPr>
        <p:spPr>
          <a:xfrm>
            <a:off x="1660457" y="5745480"/>
            <a:ext cx="1905000" cy="523220"/>
          </a:xfrm>
          <a:prstGeom prst="rect">
            <a:avLst/>
          </a:prstGeom>
          <a:noFill/>
        </p:spPr>
        <p:txBody>
          <a:bodyPr wrap="square" rtlCol="0">
            <a:spAutoFit/>
          </a:bodyPr>
          <a:lstStyle/>
          <a:p>
            <a:pPr algn="ctr"/>
            <a:r>
              <a:rPr lang="en-US" sz="1400" dirty="0" smtClean="0">
                <a:solidFill>
                  <a:schemeClr val="bg1"/>
                </a:solidFill>
              </a:rPr>
              <a:t>2014 Spirit of CU*Answers Award</a:t>
            </a:r>
            <a:endParaRPr lang="en-US" sz="1400" dirty="0">
              <a:solidFill>
                <a:schemeClr val="bg1"/>
              </a:solidFill>
            </a:endParaRPr>
          </a:p>
        </p:txBody>
      </p:sp>
      <p:pic>
        <p:nvPicPr>
          <p:cNvPr id="4" name="Picture 3">
            <a:hlinkClick r:id="rId2" action="ppaction://hlinkpres?slideindex=1&amp;slidetit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329" y="5446919"/>
            <a:ext cx="914257" cy="914257"/>
          </a:xfrm>
          <a:prstGeom prst="rect">
            <a:avLst/>
          </a:prstGeom>
        </p:spPr>
      </p:pic>
      <p:pic>
        <p:nvPicPr>
          <p:cNvPr id="5" name="Picture 4"/>
          <p:cNvPicPr>
            <a:picLocks noChangeAspect="1"/>
          </p:cNvPicPr>
          <p:nvPr/>
        </p:nvPicPr>
        <p:blipFill>
          <a:blip r:embed="rId4"/>
          <a:stretch>
            <a:fillRect/>
          </a:stretch>
        </p:blipFill>
        <p:spPr>
          <a:xfrm>
            <a:off x="207611" y="1021124"/>
            <a:ext cx="5638949" cy="4229212"/>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5"/>
          <a:stretch>
            <a:fillRect/>
          </a:stretch>
        </p:blipFill>
        <p:spPr>
          <a:xfrm>
            <a:off x="6096000" y="1021124"/>
            <a:ext cx="5638949" cy="4229212"/>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76686">
            <a:off x="5487596" y="4516402"/>
            <a:ext cx="1614880" cy="2087613"/>
          </a:xfrm>
          <a:prstGeom prst="rect">
            <a:avLst/>
          </a:prstGeom>
          <a:ln>
            <a:noFill/>
          </a:ln>
          <a:effectLst>
            <a:outerShdw blurRad="190500" algn="tl" rotWithShape="0">
              <a:srgbClr val="000000">
                <a:alpha val="70000"/>
              </a:srgbClr>
            </a:outerShdw>
          </a:effectLst>
        </p:spPr>
      </p:pic>
      <p:sp>
        <p:nvSpPr>
          <p:cNvPr id="13" name="5-Point Star 12"/>
          <p:cNvSpPr/>
          <p:nvPr/>
        </p:nvSpPr>
        <p:spPr>
          <a:xfrm>
            <a:off x="5319947" y="5800898"/>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1687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762000" y="5638800"/>
            <a:ext cx="5410200" cy="685800"/>
          </a:xfrm>
        </p:spPr>
        <p:txBody>
          <a:bodyPr/>
          <a:lstStyle/>
          <a:p>
            <a:r>
              <a:rPr lang="en-US" dirty="0" smtClean="0"/>
              <a:t>Evolution or revolution? Either way, we have to </a:t>
            </a:r>
            <a:br>
              <a:rPr lang="en-US" dirty="0" smtClean="0"/>
            </a:br>
            <a:r>
              <a:rPr lang="en-US" dirty="0" smtClean="0"/>
              <a:t>change the conversation we have with America</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69</a:t>
            </a:fld>
            <a:endParaRPr lang="en-US" dirty="0"/>
          </a:p>
        </p:txBody>
      </p:sp>
      <p:sp>
        <p:nvSpPr>
          <p:cNvPr id="5" name="Title 4"/>
          <p:cNvSpPr>
            <a:spLocks noGrp="1"/>
          </p:cNvSpPr>
          <p:nvPr>
            <p:ph type="title"/>
          </p:nvPr>
        </p:nvSpPr>
        <p:spPr>
          <a:xfrm>
            <a:off x="541867" y="120596"/>
            <a:ext cx="5858933" cy="518160"/>
          </a:xfrm>
        </p:spPr>
        <p:txBody>
          <a:bodyPr/>
          <a:lstStyle/>
          <a:p>
            <a:r>
              <a:rPr lang="en-US" dirty="0" smtClean="0"/>
              <a:t>Tipping Point: Are we about to change the way we comment as cooperative owners?</a:t>
            </a:r>
            <a:endParaRPr lang="en-US" dirty="0"/>
          </a:p>
        </p:txBody>
      </p:sp>
      <p:pic>
        <p:nvPicPr>
          <p:cNvPr id="10" name="Picture 1" descr="cid:image001.png@01CF7B49.99357440"/>
          <p:cNvPicPr>
            <a:picLocks noChangeAspect="1" noChangeArrowheads="1"/>
          </p:cNvPicPr>
          <p:nvPr/>
        </p:nvPicPr>
        <p:blipFill rotWithShape="1">
          <a:blip r:embed="rId2">
            <a:extLst>
              <a:ext uri="{28A0092B-C50C-407E-A947-70E740481C1C}">
                <a14:useLocalDpi xmlns:a14="http://schemas.microsoft.com/office/drawing/2010/main" val="0"/>
              </a:ext>
            </a:extLst>
          </a:blip>
          <a:srcRect t="-1" b="26025"/>
          <a:stretch/>
        </p:blipFill>
        <p:spPr bwMode="auto">
          <a:xfrm>
            <a:off x="609600" y="1863434"/>
            <a:ext cx="3748995" cy="3581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8435" t="40000" r="17427"/>
          <a:stretch/>
        </p:blipFill>
        <p:spPr>
          <a:xfrm>
            <a:off x="6324600" y="0"/>
            <a:ext cx="5410200" cy="6705600"/>
          </a:xfrm>
          <a:prstGeom prst="rect">
            <a:avLst/>
          </a:prstGeom>
          <a:ln>
            <a:noFill/>
          </a:ln>
          <a:effectLst>
            <a:outerShdw blurRad="190500" algn="tl" rotWithShape="0">
              <a:srgbClr val="000000">
                <a:alpha val="70000"/>
              </a:srgbClr>
            </a:outerShdw>
          </a:effectLst>
        </p:spPr>
      </p:pic>
      <p:sp>
        <p:nvSpPr>
          <p:cNvPr id="15" name="Explosion 1 14"/>
          <p:cNvSpPr/>
          <p:nvPr/>
        </p:nvSpPr>
        <p:spPr bwMode="auto">
          <a:xfrm>
            <a:off x="9372600" y="1636846"/>
            <a:ext cx="3342741" cy="3468554"/>
          </a:xfrm>
          <a:prstGeom prst="irregularSeal1">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t>cuasterisk.com </a:t>
            </a:r>
            <a:r>
              <a:rPr lang="en-US" sz="1400" dirty="0" smtClean="0"/>
              <a:t>represented approximately 17% of all comments the NCUA received on this issue</a:t>
            </a:r>
            <a:endParaRPr lang="en-US" sz="1400" dirty="0"/>
          </a:p>
        </p:txBody>
      </p:sp>
    </p:spTree>
    <p:extLst>
      <p:ext uri="{BB962C8B-B14F-4D97-AF65-F5344CB8AC3E}">
        <p14:creationId xmlns:p14="http://schemas.microsoft.com/office/powerpoint/2010/main" val="20599229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sz="2000" dirty="0"/>
              <a:t>Necessity is the mother of invention, and I believe many CUs will finally have to face this transformation</a:t>
            </a:r>
          </a:p>
          <a:p>
            <a:r>
              <a:rPr lang="en-US" sz="2000" dirty="0"/>
              <a:t>CUs will need to</a:t>
            </a:r>
          </a:p>
          <a:p>
            <a:pPr lvl="1"/>
            <a:r>
              <a:rPr lang="en-US" sz="1800" dirty="0"/>
              <a:t>Reject the concept that everything is for defense and saving member relationships</a:t>
            </a:r>
          </a:p>
          <a:p>
            <a:pPr lvl="1"/>
            <a:r>
              <a:rPr lang="en-US" sz="1800" dirty="0"/>
              <a:t>Refine how they invest for competitive advantage, and make it real</a:t>
            </a:r>
          </a:p>
          <a:p>
            <a:pPr lvl="1"/>
            <a:r>
              <a:rPr lang="en-US" sz="1800" dirty="0" smtClean="0"/>
              <a:t>Ensure every </a:t>
            </a:r>
            <a:r>
              <a:rPr lang="en-US" sz="1800" dirty="0"/>
              <a:t>program has some revenue contribution</a:t>
            </a:r>
          </a:p>
          <a:p>
            <a:pPr lvl="1"/>
            <a:r>
              <a:rPr lang="en-US" sz="1800" dirty="0"/>
              <a:t>Aggressively invest in or buy opportunity, and blatantly call it out as a talent</a:t>
            </a:r>
          </a:p>
          <a:p>
            <a:endParaRPr lang="en-US" sz="2000" dirty="0"/>
          </a:p>
        </p:txBody>
      </p:sp>
      <p:sp>
        <p:nvSpPr>
          <p:cNvPr id="3" name="Content Placeholder 2"/>
          <p:cNvSpPr>
            <a:spLocks noGrp="1"/>
          </p:cNvSpPr>
          <p:nvPr>
            <p:ph sz="half" idx="2"/>
          </p:nvPr>
        </p:nvSpPr>
        <p:spPr/>
        <p:txBody>
          <a:bodyPr/>
          <a:lstStyle/>
          <a:p>
            <a:r>
              <a:rPr lang="en-US" sz="2000" dirty="0"/>
              <a:t>Vendors and our CUSO will have to adjust to this new era</a:t>
            </a:r>
          </a:p>
          <a:p>
            <a:pPr lvl="1"/>
            <a:r>
              <a:rPr lang="en-US" sz="1800" dirty="0"/>
              <a:t>Redefine who takes the risk in making offers to credit union members</a:t>
            </a:r>
          </a:p>
          <a:p>
            <a:pPr lvl="1"/>
            <a:r>
              <a:rPr lang="en-US" sz="1800" dirty="0"/>
              <a:t>Create concrete returns, or don’t charge</a:t>
            </a:r>
          </a:p>
          <a:p>
            <a:pPr lvl="1"/>
            <a:r>
              <a:rPr lang="en-US" sz="1800" dirty="0"/>
              <a:t>Earn when the credit union earns</a:t>
            </a:r>
          </a:p>
          <a:p>
            <a:pPr lvl="1"/>
            <a:r>
              <a:rPr lang="en-US" sz="1800" dirty="0"/>
              <a:t>Fee for execution, not legacy investment</a:t>
            </a:r>
          </a:p>
          <a:p>
            <a:pPr lvl="1"/>
            <a:r>
              <a:rPr lang="en-US" sz="1800" dirty="0"/>
              <a:t>Pay credit unions to reach consumers, and share the harvested results</a:t>
            </a:r>
          </a:p>
          <a:p>
            <a:pPr lvl="1"/>
            <a:r>
              <a:rPr lang="en-US" sz="1800" dirty="0"/>
              <a:t>Specialize in models for cooperative designs, and match the expense to the credit union’s opportunities</a:t>
            </a:r>
          </a:p>
        </p:txBody>
      </p:sp>
      <p:sp>
        <p:nvSpPr>
          <p:cNvPr id="4" name="Slide Number Placeholder 3"/>
          <p:cNvSpPr>
            <a:spLocks noGrp="1"/>
          </p:cNvSpPr>
          <p:nvPr>
            <p:ph type="sldNum" sz="quarter" idx="12"/>
          </p:nvPr>
        </p:nvSpPr>
        <p:spPr/>
        <p:txBody>
          <a:bodyPr/>
          <a:lstStyle/>
          <a:p>
            <a:fld id="{E54FDF46-4A52-4F2B-8DF0-BB4C40E65B4E}" type="slidenum">
              <a:rPr lang="en-US" smtClean="0"/>
              <a:pPr/>
              <a:t>7</a:t>
            </a:fld>
            <a:endParaRPr lang="en-US"/>
          </a:p>
        </p:txBody>
      </p:sp>
      <p:sp>
        <p:nvSpPr>
          <p:cNvPr id="5" name="Text Placeholder 4"/>
          <p:cNvSpPr>
            <a:spLocks noGrp="1"/>
          </p:cNvSpPr>
          <p:nvPr>
            <p:ph type="body" sz="quarter" idx="13"/>
          </p:nvPr>
        </p:nvSpPr>
        <p:spPr>
          <a:xfrm>
            <a:off x="6934200" y="5867400"/>
            <a:ext cx="4572001" cy="685800"/>
          </a:xfrm>
        </p:spPr>
        <p:txBody>
          <a:bodyPr/>
          <a:lstStyle/>
          <a:p>
            <a:r>
              <a:rPr lang="en-US" dirty="0" smtClean="0"/>
              <a:t>They’re fuzzy, but they’re guidelines for us all</a:t>
            </a:r>
          </a:p>
          <a:p>
            <a:r>
              <a:rPr lang="en-US" dirty="0" smtClean="0"/>
              <a:t>In 2015, I believe you’re going to have to tell your board and owners the math must change</a:t>
            </a:r>
          </a:p>
        </p:txBody>
      </p:sp>
      <p:sp>
        <p:nvSpPr>
          <p:cNvPr id="6" name="Title 5"/>
          <p:cNvSpPr>
            <a:spLocks noGrp="1"/>
          </p:cNvSpPr>
          <p:nvPr>
            <p:ph type="title"/>
          </p:nvPr>
        </p:nvSpPr>
        <p:spPr/>
        <p:txBody>
          <a:bodyPr/>
          <a:lstStyle/>
          <a:p>
            <a:r>
              <a:rPr lang="en-US" dirty="0" smtClean="0"/>
              <a:t>Can we predict the future of how CUs will make money?</a:t>
            </a:r>
            <a:endParaRPr lang="en-US" dirty="0"/>
          </a:p>
        </p:txBody>
      </p:sp>
      <p:sp>
        <p:nvSpPr>
          <p:cNvPr id="7" name="Text Placeholder 6"/>
          <p:cNvSpPr>
            <a:spLocks noGrp="1"/>
          </p:cNvSpPr>
          <p:nvPr>
            <p:ph type="body" sz="quarter" idx="14"/>
          </p:nvPr>
        </p:nvSpPr>
        <p:spPr/>
        <p:txBody>
          <a:bodyPr/>
          <a:lstStyle/>
          <a:p>
            <a:r>
              <a:rPr lang="en-US" dirty="0" smtClean="0"/>
              <a:t>Can we transform the economic drivers of our industry?</a:t>
            </a:r>
            <a:endParaRPr lang="en-US" dirty="0"/>
          </a:p>
        </p:txBody>
      </p:sp>
      <p:sp>
        <p:nvSpPr>
          <p:cNvPr id="9" name="Right Arrow 8"/>
          <p:cNvSpPr/>
          <p:nvPr/>
        </p:nvSpPr>
        <p:spPr bwMode="auto">
          <a:xfrm>
            <a:off x="4114800" y="5487123"/>
            <a:ext cx="2565399" cy="1228144"/>
          </a:xfrm>
          <a:prstGeom prst="rightArrow">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US" sz="1600" dirty="0"/>
              <a:t>Hear how at tonight’s Stockholders Meeting</a:t>
            </a:r>
          </a:p>
        </p:txBody>
      </p:sp>
    </p:spTree>
    <p:extLst>
      <p:ext uri="{BB962C8B-B14F-4D97-AF65-F5344CB8AC3E}">
        <p14:creationId xmlns:p14="http://schemas.microsoft.com/office/powerpoint/2010/main" val="33196425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From ideas to tactics, from tactics to influence</a:t>
            </a:r>
            <a:endParaRPr lang="en-US" dirty="0"/>
          </a:p>
        </p:txBody>
      </p:sp>
      <p:sp>
        <p:nvSpPr>
          <p:cNvPr id="10" name="Content Placeholder 9"/>
          <p:cNvSpPr>
            <a:spLocks noGrp="1"/>
          </p:cNvSpPr>
          <p:nvPr>
            <p:ph idx="1"/>
          </p:nvPr>
        </p:nvSpPr>
        <p:spPr>
          <a:xfrm>
            <a:off x="6477000" y="1676400"/>
            <a:ext cx="5105400" cy="4381500"/>
          </a:xfrm>
        </p:spPr>
        <p:txBody>
          <a:bodyPr/>
          <a:lstStyle/>
          <a:p>
            <a:r>
              <a:rPr lang="en-US" dirty="0" smtClean="0"/>
              <a:t>For credit unions, </a:t>
            </a:r>
            <a:r>
              <a:rPr lang="en-US" dirty="0" err="1" smtClean="0"/>
              <a:t>AuditLink</a:t>
            </a:r>
            <a:r>
              <a:rPr lang="en-US" dirty="0" smtClean="0"/>
              <a:t> is quickly becoming an effective place to exchange ideas and improve execution</a:t>
            </a:r>
          </a:p>
          <a:p>
            <a:r>
              <a:rPr lang="en-US" dirty="0" smtClean="0"/>
              <a:t>For CU*Answers, </a:t>
            </a:r>
            <a:r>
              <a:rPr lang="en-US" dirty="0" err="1" smtClean="0"/>
              <a:t>AuditLink</a:t>
            </a:r>
            <a:r>
              <a:rPr lang="en-US" dirty="0" smtClean="0"/>
              <a:t> is an engine for designing tools and changing the operating expense related to compliance so that credit unions can get on with serving members</a:t>
            </a:r>
            <a:endParaRPr lang="en-US" dirty="0"/>
          </a:p>
        </p:txBody>
      </p:sp>
      <p:sp>
        <p:nvSpPr>
          <p:cNvPr id="3" name="Slide Number Placeholder 2"/>
          <p:cNvSpPr>
            <a:spLocks noGrp="1"/>
          </p:cNvSpPr>
          <p:nvPr>
            <p:ph type="sldNum" sz="quarter" idx="12"/>
          </p:nvPr>
        </p:nvSpPr>
        <p:spPr/>
        <p:txBody>
          <a:bodyPr/>
          <a:lstStyle/>
          <a:p>
            <a:fld id="{E54FDF46-4A52-4F2B-8DF0-BB4C40E65B4E}" type="slidenum">
              <a:rPr lang="en-US" smtClean="0"/>
              <a:pPr/>
              <a:t>70</a:t>
            </a:fld>
            <a:endParaRPr lang="en-US"/>
          </a:p>
        </p:txBody>
      </p:sp>
      <p:sp>
        <p:nvSpPr>
          <p:cNvPr id="11" name="Text Placeholder 10"/>
          <p:cNvSpPr>
            <a:spLocks noGrp="1"/>
          </p:cNvSpPr>
          <p:nvPr>
            <p:ph type="body" sz="quarter" idx="13"/>
          </p:nvPr>
        </p:nvSpPr>
        <p:spPr/>
        <p:txBody>
          <a:bodyPr/>
          <a:lstStyle/>
          <a:p>
            <a:r>
              <a:rPr lang="en-US" dirty="0" smtClean="0"/>
              <a:t>Participate with </a:t>
            </a:r>
            <a:r>
              <a:rPr lang="en-US" dirty="0" err="1" smtClean="0"/>
              <a:t>AuditLink</a:t>
            </a:r>
            <a:r>
              <a:rPr lang="en-US" dirty="0" smtClean="0"/>
              <a:t> as a design engine, and expect your capabilities to increase and your expenses to decrease</a:t>
            </a:r>
            <a:endParaRPr lang="en-US" dirty="0"/>
          </a:p>
        </p:txBody>
      </p:sp>
      <p:sp>
        <p:nvSpPr>
          <p:cNvPr id="12" name="Text Placeholder 11"/>
          <p:cNvSpPr>
            <a:spLocks noGrp="1"/>
          </p:cNvSpPr>
          <p:nvPr>
            <p:ph type="body" sz="quarter" idx="14"/>
          </p:nvPr>
        </p:nvSpPr>
        <p:spPr/>
        <p:txBody>
          <a:bodyPr/>
          <a:lstStyle/>
          <a:p>
            <a:r>
              <a:rPr lang="en-US" dirty="0" smtClean="0"/>
              <a:t>We need your participation to change the compliance dynamic</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95400"/>
            <a:ext cx="4633188" cy="5562600"/>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5931" y="2470984"/>
            <a:ext cx="1858263" cy="240513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76686">
            <a:off x="4528732" y="4412640"/>
            <a:ext cx="1691422" cy="2186560"/>
          </a:xfrm>
          <a:prstGeom prst="rect">
            <a:avLst/>
          </a:prstGeom>
          <a:ln>
            <a:noFill/>
          </a:ln>
          <a:effectLst>
            <a:outerShdw blurRad="190500" algn="tl" rotWithShape="0">
              <a:srgbClr val="000000">
                <a:alpha val="70000"/>
              </a:srgbClr>
            </a:outerShdw>
          </a:effectLst>
        </p:spPr>
      </p:pic>
      <p:sp>
        <p:nvSpPr>
          <p:cNvPr id="8" name="5-Point Star 7"/>
          <p:cNvSpPr/>
          <p:nvPr/>
        </p:nvSpPr>
        <p:spPr>
          <a:xfrm>
            <a:off x="6195125" y="4855590"/>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5-Point Star 12"/>
          <p:cNvSpPr/>
          <p:nvPr/>
        </p:nvSpPr>
        <p:spPr>
          <a:xfrm>
            <a:off x="3963531" y="3521149"/>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9574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76400"/>
            <a:ext cx="4267199" cy="4381500"/>
          </a:xfrm>
        </p:spPr>
        <p:txBody>
          <a:bodyPr/>
          <a:lstStyle/>
          <a:p>
            <a:r>
              <a:rPr lang="en-US" dirty="0" smtClean="0"/>
              <a:t>We need to track to attack</a:t>
            </a:r>
          </a:p>
          <a:p>
            <a:r>
              <a:rPr lang="en-US" dirty="0" smtClean="0"/>
              <a:t>We need to go beyond venting our frustrations, directly into documenting our issues</a:t>
            </a:r>
          </a:p>
          <a:p>
            <a:r>
              <a:rPr lang="en-US" dirty="0" smtClean="0"/>
              <a:t>We need to launch new prototypes that can help us quantify new approaches and inspire new confidence that compliance is just part of the game</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71</a:t>
            </a:fld>
            <a:endParaRPr lang="en-US"/>
          </a:p>
        </p:txBody>
      </p:sp>
      <p:sp>
        <p:nvSpPr>
          <p:cNvPr id="10" name="Text Placeholder 9"/>
          <p:cNvSpPr>
            <a:spLocks noGrp="1"/>
          </p:cNvSpPr>
          <p:nvPr>
            <p:ph type="body" sz="quarter" idx="13"/>
          </p:nvPr>
        </p:nvSpPr>
        <p:spPr>
          <a:xfrm>
            <a:off x="8513409" y="5867400"/>
            <a:ext cx="2992792" cy="685800"/>
          </a:xfrm>
        </p:spPr>
        <p:txBody>
          <a:bodyPr/>
          <a:lstStyle/>
          <a:p>
            <a:r>
              <a:rPr lang="en-US" dirty="0"/>
              <a:t>Contests begin next week...watch your email for your chance to get a piece of that $5,000 prize!</a:t>
            </a:r>
          </a:p>
        </p:txBody>
      </p:sp>
      <p:sp>
        <p:nvSpPr>
          <p:cNvPr id="11" name="Text Placeholder 10"/>
          <p:cNvSpPr>
            <a:spLocks noGrp="1"/>
          </p:cNvSpPr>
          <p:nvPr>
            <p:ph type="body" sz="quarter" idx="14"/>
          </p:nvPr>
        </p:nvSpPr>
        <p:spPr/>
        <p:txBody>
          <a:bodyPr/>
          <a:lstStyle/>
          <a:p>
            <a:r>
              <a:rPr lang="en-US" dirty="0"/>
              <a:t>We need your participation to change the compliance dynamic</a:t>
            </a:r>
          </a:p>
          <a:p>
            <a:endParaRPr lang="en-US" dirty="0"/>
          </a:p>
        </p:txBody>
      </p:sp>
      <p:sp>
        <p:nvSpPr>
          <p:cNvPr id="9" name="Title 8"/>
          <p:cNvSpPr>
            <a:spLocks noGrp="1"/>
          </p:cNvSpPr>
          <p:nvPr>
            <p:ph type="title"/>
          </p:nvPr>
        </p:nvSpPr>
        <p:spPr/>
        <p:txBody>
          <a:bodyPr/>
          <a:lstStyle/>
          <a:p>
            <a:r>
              <a:rPr lang="en-US" dirty="0"/>
              <a:t>From ideas to tactics, from tactics to influence</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782" y="1570434"/>
            <a:ext cx="5614419" cy="3286345"/>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49617">
            <a:off x="5080081" y="3794800"/>
            <a:ext cx="2548809" cy="3279360"/>
          </a:xfrm>
          <a:prstGeom prst="rect">
            <a:avLst/>
          </a:prstGeom>
          <a:ln>
            <a:noFill/>
          </a:ln>
          <a:effectLst>
            <a:outerShdw blurRad="190500" algn="tl" rotWithShape="0">
              <a:srgbClr val="000000">
                <a:alpha val="70000"/>
              </a:srgbClr>
            </a:outerShdw>
          </a:effectLst>
        </p:spPr>
      </p:pic>
      <p:sp>
        <p:nvSpPr>
          <p:cNvPr id="14" name="5-Point Star 13"/>
          <p:cNvSpPr/>
          <p:nvPr/>
        </p:nvSpPr>
        <p:spPr>
          <a:xfrm>
            <a:off x="7391400" y="4996282"/>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196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973"/>
          <a:stretch/>
        </p:blipFill>
        <p:spPr>
          <a:xfrm>
            <a:off x="358096" y="1626984"/>
            <a:ext cx="9198574" cy="5231015"/>
          </a:xfrm>
          <a:prstGeom prst="rect">
            <a:avLst/>
          </a:prstGeom>
          <a:ln>
            <a:noFill/>
          </a:ln>
          <a:effectLst>
            <a:outerShdw blurRad="190500" algn="tl" rotWithShape="0">
              <a:srgbClr val="000000">
                <a:alpha val="70000"/>
              </a:srgbClr>
            </a:outerShdw>
          </a:effectLst>
        </p:spPr>
      </p:pic>
      <p:sp>
        <p:nvSpPr>
          <p:cNvPr id="3" name="Slide Number Placeholder 2"/>
          <p:cNvSpPr>
            <a:spLocks noGrp="1"/>
          </p:cNvSpPr>
          <p:nvPr>
            <p:ph type="sldNum" sz="quarter" idx="12"/>
          </p:nvPr>
        </p:nvSpPr>
        <p:spPr/>
        <p:txBody>
          <a:bodyPr/>
          <a:lstStyle/>
          <a:p>
            <a:fld id="{E54FDF46-4A52-4F2B-8DF0-BB4C40E65B4E}" type="slidenum">
              <a:rPr lang="en-US" smtClean="0"/>
              <a:pPr/>
              <a:t>72</a:t>
            </a:fld>
            <a:endParaRPr lang="en-US"/>
          </a:p>
        </p:txBody>
      </p:sp>
      <p:sp>
        <p:nvSpPr>
          <p:cNvPr id="4" name="Text Placeholder 3"/>
          <p:cNvSpPr>
            <a:spLocks noGrp="1"/>
          </p:cNvSpPr>
          <p:nvPr>
            <p:ph type="body" sz="quarter" idx="13"/>
          </p:nvPr>
        </p:nvSpPr>
        <p:spPr>
          <a:xfrm>
            <a:off x="9829800" y="5867400"/>
            <a:ext cx="1676401" cy="685800"/>
          </a:xfrm>
        </p:spPr>
        <p:txBody>
          <a:bodyPr/>
          <a:lstStyle/>
          <a:p>
            <a:r>
              <a:rPr lang="en-US" dirty="0" smtClean="0"/>
              <a:t>How can we exchange ideas – with the intensity to send something over the top, push it past the tipping point</a:t>
            </a:r>
            <a:r>
              <a:rPr lang="en-US" dirty="0"/>
              <a:t> </a:t>
            </a:r>
            <a:r>
              <a:rPr lang="en-US" dirty="0" smtClean="0"/>
              <a:t>– without making civil people uncomfortable?</a:t>
            </a:r>
            <a:endParaRPr lang="en-US" dirty="0"/>
          </a:p>
        </p:txBody>
      </p:sp>
      <p:sp>
        <p:nvSpPr>
          <p:cNvPr id="6" name="Title 5"/>
          <p:cNvSpPr>
            <a:spLocks noGrp="1"/>
          </p:cNvSpPr>
          <p:nvPr>
            <p:ph type="title"/>
          </p:nvPr>
        </p:nvSpPr>
        <p:spPr/>
        <p:txBody>
          <a:bodyPr/>
          <a:lstStyle/>
          <a:p>
            <a:r>
              <a:rPr lang="en-US" dirty="0" smtClean="0"/>
              <a:t>Why does it have to be so hard?</a:t>
            </a:r>
            <a:endParaRPr lang="en-US" dirty="0"/>
          </a:p>
        </p:txBody>
      </p:sp>
      <p:sp>
        <p:nvSpPr>
          <p:cNvPr id="10" name="Rectangle 9"/>
          <p:cNvSpPr/>
          <p:nvPr/>
        </p:nvSpPr>
        <p:spPr>
          <a:xfrm>
            <a:off x="6202680" y="6292334"/>
            <a:ext cx="3179332"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US" dirty="0"/>
              <a:t>http://tellmewhyimwrong.com</a:t>
            </a:r>
            <a:r>
              <a:rPr lang="en-US" dirty="0" smtClean="0"/>
              <a:t>/</a:t>
            </a:r>
            <a:endParaRPr lang="en-US" dirty="0"/>
          </a:p>
        </p:txBody>
      </p:sp>
      <p:sp>
        <p:nvSpPr>
          <p:cNvPr id="12" name="Explosion 1 11"/>
          <p:cNvSpPr/>
          <p:nvPr/>
        </p:nvSpPr>
        <p:spPr bwMode="auto">
          <a:xfrm>
            <a:off x="5195364" y="4965562"/>
            <a:ext cx="1665316" cy="1665316"/>
          </a:xfrm>
          <a:prstGeom prst="irregularSeal1">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t>Coming soon!</a:t>
            </a:r>
          </a:p>
        </p:txBody>
      </p:sp>
    </p:spTree>
    <p:extLst>
      <p:ext uri="{BB962C8B-B14F-4D97-AF65-F5344CB8AC3E}">
        <p14:creationId xmlns:p14="http://schemas.microsoft.com/office/powerpoint/2010/main" val="34861849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mtClean="0"/>
              <a:t>Passing the Tipping Point</a:t>
            </a:r>
            <a:endParaRPr lang="en-US" dirty="0"/>
          </a:p>
        </p:txBody>
      </p:sp>
      <p:sp>
        <p:nvSpPr>
          <p:cNvPr id="8" name="Subtitle 7"/>
          <p:cNvSpPr>
            <a:spLocks noGrp="1"/>
          </p:cNvSpPr>
          <p:nvPr>
            <p:ph type="body" sz="quarter" idx="10"/>
          </p:nvPr>
        </p:nvSpPr>
        <p:spPr/>
        <p:txBody>
          <a:bodyPr/>
          <a:lstStyle/>
          <a:p>
            <a:r>
              <a:rPr lang="en-US" dirty="0" smtClean="0"/>
              <a:t>Being an Internet retailer for non-members</a:t>
            </a:r>
          </a:p>
        </p:txBody>
      </p:sp>
      <p:sp>
        <p:nvSpPr>
          <p:cNvPr id="2" name="Text Placeholder 1"/>
          <p:cNvSpPr>
            <a:spLocks noGrp="1"/>
          </p:cNvSpPr>
          <p:nvPr>
            <p:ph type="body" sz="quarter" idx="11"/>
          </p:nvPr>
        </p:nvSpPr>
        <p:spPr/>
        <p:txBody>
          <a:bodyPr/>
          <a:lstStyle/>
          <a:p>
            <a:r>
              <a:rPr lang="en-US" dirty="0" smtClean="0"/>
              <a:t>Being an Internet retailer for existing members</a:t>
            </a:r>
          </a:p>
          <a:p>
            <a:endParaRPr lang="en-US" dirty="0"/>
          </a:p>
        </p:txBody>
      </p:sp>
      <p:sp>
        <p:nvSpPr>
          <p:cNvPr id="3" name="Text Placeholder 2"/>
          <p:cNvSpPr>
            <a:spLocks noGrp="1"/>
          </p:cNvSpPr>
          <p:nvPr>
            <p:ph type="body" sz="quarter" idx="12"/>
          </p:nvPr>
        </p:nvSpPr>
        <p:spPr/>
        <p:txBody>
          <a:bodyPr/>
          <a:lstStyle/>
          <a:p>
            <a:r>
              <a:rPr lang="en-US" dirty="0" smtClean="0"/>
              <a:t>Being an Internet retailer of cooperative activities</a:t>
            </a:r>
          </a:p>
          <a:p>
            <a:endParaRPr lang="en-US" dirty="0"/>
          </a:p>
        </p:txBody>
      </p:sp>
      <p:sp>
        <p:nvSpPr>
          <p:cNvPr id="4" name="Slide Number Placeholder 3"/>
          <p:cNvSpPr>
            <a:spLocks noGrp="1"/>
          </p:cNvSpPr>
          <p:nvPr>
            <p:ph type="sldNum" sz="quarter" idx="4294967295"/>
          </p:nvPr>
        </p:nvSpPr>
        <p:spPr>
          <a:xfrm>
            <a:off x="0" y="6248400"/>
            <a:ext cx="1239838" cy="457200"/>
          </a:xfrm>
        </p:spPr>
        <p:txBody>
          <a:bodyPr/>
          <a:lstStyle/>
          <a:p>
            <a:fld id="{E54FDF46-4A52-4F2B-8DF0-BB4C40E65B4E}" type="slidenum">
              <a:rPr lang="en-US" smtClean="0"/>
              <a:pPr/>
              <a:t>73</a:t>
            </a:fld>
            <a:endParaRPr lang="en-US"/>
          </a:p>
        </p:txBody>
      </p:sp>
    </p:spTree>
    <p:extLst>
      <p:ext uri="{BB962C8B-B14F-4D97-AF65-F5344CB8AC3E}">
        <p14:creationId xmlns:p14="http://schemas.microsoft.com/office/powerpoint/2010/main" val="984124408"/>
      </p:ext>
    </p:extLst>
  </p:cSld>
  <p:clrMapOvr>
    <a:masterClrMapping/>
  </p:clrMapOvr>
  <p:transition spd="slow">
    <p:push/>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At what point would you consider your credit union </a:t>
            </a:r>
            <a:br>
              <a:rPr lang="en-US" smtClean="0"/>
            </a:br>
            <a:r>
              <a:rPr lang="en-US" smtClean="0"/>
              <a:t>an Internet retailer?</a:t>
            </a:r>
            <a:endParaRPr lang="en-US" dirty="0"/>
          </a:p>
        </p:txBody>
      </p:sp>
      <p:sp>
        <p:nvSpPr>
          <p:cNvPr id="2" name="Content Placeholder 1"/>
          <p:cNvSpPr>
            <a:spLocks noGrp="1"/>
          </p:cNvSpPr>
          <p:nvPr>
            <p:ph sz="half" idx="1"/>
          </p:nvPr>
        </p:nvSpPr>
        <p:spPr>
          <a:xfrm>
            <a:off x="609600" y="1676400"/>
            <a:ext cx="10972800" cy="2878974"/>
          </a:xfrm>
        </p:spPr>
        <p:txBody>
          <a:bodyPr/>
          <a:lstStyle/>
          <a:p>
            <a:r>
              <a:rPr lang="en-US" dirty="0" smtClean="0"/>
              <a:t>Some of you may not even have a Plan B to become an Internet retailer</a:t>
            </a:r>
          </a:p>
          <a:p>
            <a:pPr lvl="1"/>
            <a:r>
              <a:rPr lang="en-US" dirty="0" smtClean="0"/>
              <a:t>It’s good enough for you just to do some stuff on the Internet, and your marketplace does not yield the critical mass necessary to make such a drastic statement</a:t>
            </a:r>
          </a:p>
          <a:p>
            <a:r>
              <a:rPr lang="en-US" dirty="0" smtClean="0"/>
              <a:t>For others, making a shift in the way they think about themselves as an Internet retailer is the only way they’ll push over the top with their future membership</a:t>
            </a:r>
          </a:p>
          <a:p>
            <a:pPr lvl="1"/>
            <a:r>
              <a:rPr lang="en-US" dirty="0" smtClean="0"/>
              <a:t>For these CUs, having their culture accept the idea that they’re an Internet retailer will move them from Internet services being just another channel, to Internet services being a game-winning channel</a:t>
            </a:r>
          </a:p>
        </p:txBody>
      </p:sp>
      <p:sp>
        <p:nvSpPr>
          <p:cNvPr id="8" name="Content Placeholder 7"/>
          <p:cNvSpPr>
            <a:spLocks noGrp="1"/>
          </p:cNvSpPr>
          <p:nvPr>
            <p:ph sz="half" idx="2"/>
          </p:nvPr>
        </p:nvSpPr>
        <p:spPr>
          <a:xfrm>
            <a:off x="609600" y="4555374"/>
            <a:ext cx="6096000" cy="1866900"/>
          </a:xfrm>
        </p:spPr>
        <p:txBody>
          <a:bodyPr/>
          <a:lstStyle/>
          <a:p>
            <a:pPr lvl="1"/>
            <a:r>
              <a:rPr lang="en-US" dirty="0"/>
              <a:t>These CUs have to convince their members, their boards, their staffs, and the marketplace at </a:t>
            </a:r>
            <a:r>
              <a:rPr lang="en-US" dirty="0" smtClean="0"/>
              <a:t>large that their ability to start relationships, maintain relationships, and grow their business through virtual services is real and the default response to everything credit union</a:t>
            </a:r>
          </a:p>
          <a:p>
            <a:endParaRPr lang="en-US" dirty="0"/>
          </a:p>
        </p:txBody>
      </p:sp>
      <p:sp>
        <p:nvSpPr>
          <p:cNvPr id="3" name="Slide Number Placeholder 2"/>
          <p:cNvSpPr>
            <a:spLocks noGrp="1"/>
          </p:cNvSpPr>
          <p:nvPr>
            <p:ph type="sldNum" sz="quarter" idx="12"/>
          </p:nvPr>
        </p:nvSpPr>
        <p:spPr/>
        <p:txBody>
          <a:bodyPr/>
          <a:lstStyle/>
          <a:p>
            <a:fld id="{E54FDF46-4A52-4F2B-8DF0-BB4C40E65B4E}" type="slidenum">
              <a:rPr lang="en-US" smtClean="0"/>
              <a:pPr/>
              <a:t>74</a:t>
            </a:fld>
            <a:endParaRPr lang="en-US"/>
          </a:p>
        </p:txBody>
      </p:sp>
      <p:sp>
        <p:nvSpPr>
          <p:cNvPr id="4" name="Text Placeholder 3"/>
          <p:cNvSpPr>
            <a:spLocks noGrp="1"/>
          </p:cNvSpPr>
          <p:nvPr>
            <p:ph type="body" sz="quarter" idx="13"/>
          </p:nvPr>
        </p:nvSpPr>
        <p:spPr>
          <a:xfrm>
            <a:off x="7543800" y="5867400"/>
            <a:ext cx="3962400" cy="685800"/>
          </a:xfrm>
        </p:spPr>
        <p:txBody>
          <a:bodyPr/>
          <a:lstStyle/>
          <a:p>
            <a:r>
              <a:rPr lang="en-US" dirty="0" smtClean="0"/>
              <a:t>There’s no official certification or standard that declares you an Internet retailer</a:t>
            </a:r>
          </a:p>
          <a:p>
            <a:r>
              <a:rPr lang="en-US" dirty="0" smtClean="0"/>
              <a:t>All of us are trying to define what’s enough, and what it means to DO BUSINESS on the Internet</a:t>
            </a:r>
            <a:endParaRPr lang="en-US" dirty="0"/>
          </a:p>
        </p:txBody>
      </p:sp>
    </p:spTree>
    <p:extLst>
      <p:ext uri="{BB962C8B-B14F-4D97-AF65-F5344CB8AC3E}">
        <p14:creationId xmlns:p14="http://schemas.microsoft.com/office/powerpoint/2010/main" val="41240181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57504">
            <a:off x="9986712" y="2752737"/>
            <a:ext cx="1939013" cy="2511998"/>
          </a:xfrm>
          <a:prstGeom prst="rect">
            <a:avLst/>
          </a:prstGeom>
          <a:ln>
            <a:noFill/>
          </a:ln>
          <a:effectLst>
            <a:outerShdw blurRad="190500" algn="tl" rotWithShape="0">
              <a:srgbClr val="000000">
                <a:alpha val="70000"/>
              </a:srgbClr>
            </a:outerShdw>
          </a:effectLst>
        </p:spPr>
      </p:pic>
      <p:sp>
        <p:nvSpPr>
          <p:cNvPr id="6" name="Title 5"/>
          <p:cNvSpPr>
            <a:spLocks noGrp="1"/>
          </p:cNvSpPr>
          <p:nvPr>
            <p:ph type="title"/>
          </p:nvPr>
        </p:nvSpPr>
        <p:spPr/>
        <p:txBody>
          <a:bodyPr/>
          <a:lstStyle/>
          <a:p>
            <a:r>
              <a:rPr lang="en-US" dirty="0" smtClean="0"/>
              <a:t>The pressures to be an Internet retailer</a:t>
            </a:r>
            <a:endParaRPr lang="en-US" dirty="0"/>
          </a:p>
        </p:txBody>
      </p:sp>
      <p:sp>
        <p:nvSpPr>
          <p:cNvPr id="2" name="Content Placeholder 1"/>
          <p:cNvSpPr>
            <a:spLocks noGrp="1"/>
          </p:cNvSpPr>
          <p:nvPr>
            <p:ph idx="1"/>
          </p:nvPr>
        </p:nvSpPr>
        <p:spPr/>
        <p:txBody>
          <a:bodyPr/>
          <a:lstStyle/>
          <a:p>
            <a:r>
              <a:rPr lang="en-US" dirty="0" smtClean="0"/>
              <a:t>There is growing pressure to supplement (or even replace) our traditional channels for acquiring new members and increasing our wallet share with our existing ones</a:t>
            </a:r>
          </a:p>
          <a:p>
            <a:pPr lvl="1"/>
            <a:r>
              <a:rPr lang="en-US" dirty="0" smtClean="0"/>
              <a:t>Credit unions are trying to crack the code for virtual sales, especially as more </a:t>
            </a:r>
            <a:br>
              <a:rPr lang="en-US" dirty="0" smtClean="0"/>
            </a:br>
            <a:r>
              <a:rPr lang="en-US" dirty="0" smtClean="0"/>
              <a:t>and more community charters try to figure out how to cover large areas and </a:t>
            </a:r>
            <a:br>
              <a:rPr lang="en-US" dirty="0" smtClean="0"/>
            </a:br>
            <a:r>
              <a:rPr lang="en-US" dirty="0" smtClean="0"/>
              <a:t>diverse member opportunities</a:t>
            </a:r>
          </a:p>
          <a:p>
            <a:r>
              <a:rPr lang="en-US" dirty="0" smtClean="0"/>
              <a:t>Are you an Internet retailer?  Take this test:</a:t>
            </a:r>
          </a:p>
          <a:p>
            <a:pPr lvl="1"/>
            <a:r>
              <a:rPr lang="en-US" dirty="0" smtClean="0"/>
              <a:t>Do you see the different risk, but accept and compensate for it?</a:t>
            </a:r>
          </a:p>
          <a:p>
            <a:pPr lvl="1"/>
            <a:r>
              <a:rPr lang="en-US" dirty="0" smtClean="0"/>
              <a:t>Do you consider it an </a:t>
            </a:r>
            <a:r>
              <a:rPr lang="en-US" i="1" dirty="0" smtClean="0"/>
              <a:t>offensive </a:t>
            </a:r>
            <a:r>
              <a:rPr lang="en-US" dirty="0" smtClean="0"/>
              <a:t>strategy you default to?</a:t>
            </a:r>
          </a:p>
          <a:p>
            <a:pPr lvl="1"/>
            <a:r>
              <a:rPr lang="en-US" dirty="0" smtClean="0"/>
              <a:t>Are you open for business to any opportunity that finds its way to you?</a:t>
            </a:r>
          </a:p>
          <a:p>
            <a:endParaRPr lang="en-US" dirty="0"/>
          </a:p>
        </p:txBody>
      </p:sp>
      <p:sp>
        <p:nvSpPr>
          <p:cNvPr id="3" name="Slide Number Placeholder 2"/>
          <p:cNvSpPr>
            <a:spLocks noGrp="1"/>
          </p:cNvSpPr>
          <p:nvPr>
            <p:ph type="sldNum" sz="quarter" idx="12"/>
          </p:nvPr>
        </p:nvSpPr>
        <p:spPr/>
        <p:txBody>
          <a:bodyPr/>
          <a:lstStyle/>
          <a:p>
            <a:fld id="{E54FDF46-4A52-4F2B-8DF0-BB4C40E65B4E}" type="slidenum">
              <a:rPr lang="en-US" smtClean="0"/>
              <a:pPr/>
              <a:t>75</a:t>
            </a:fld>
            <a:endParaRPr lang="en-US"/>
          </a:p>
        </p:txBody>
      </p:sp>
      <p:sp>
        <p:nvSpPr>
          <p:cNvPr id="4" name="Text Placeholder 3"/>
          <p:cNvSpPr>
            <a:spLocks noGrp="1"/>
          </p:cNvSpPr>
          <p:nvPr>
            <p:ph type="body" sz="quarter" idx="13"/>
          </p:nvPr>
        </p:nvSpPr>
        <p:spPr/>
        <p:txBody>
          <a:bodyPr/>
          <a:lstStyle/>
          <a:p>
            <a:r>
              <a:rPr lang="en-US" dirty="0" smtClean="0"/>
              <a:t>If you asked today’s Internet shopper what they think makes an Internet retailer, what would they say?</a:t>
            </a:r>
            <a:endParaRPr lang="en-US" dirty="0"/>
          </a:p>
        </p:txBody>
      </p:sp>
      <p:sp>
        <p:nvSpPr>
          <p:cNvPr id="5" name="Text Placeholder 4"/>
          <p:cNvSpPr>
            <a:spLocks noGrp="1"/>
          </p:cNvSpPr>
          <p:nvPr>
            <p:ph type="body" sz="quarter" idx="14"/>
          </p:nvPr>
        </p:nvSpPr>
        <p:spPr/>
        <p:txBody>
          <a:bodyPr/>
          <a:lstStyle/>
          <a:p>
            <a:r>
              <a:rPr lang="en-US" dirty="0" smtClean="0"/>
              <a:t>It all comes down to how we harvest opportunity and earn a bottom line</a:t>
            </a:r>
            <a:endParaRPr lang="en-US" dirty="0"/>
          </a:p>
        </p:txBody>
      </p:sp>
      <p:sp>
        <p:nvSpPr>
          <p:cNvPr id="9" name="5-Point Star 8"/>
          <p:cNvSpPr/>
          <p:nvPr/>
        </p:nvSpPr>
        <p:spPr>
          <a:xfrm>
            <a:off x="9763299" y="4155580"/>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820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more classical set of conditions for being an </a:t>
            </a:r>
            <a:br>
              <a:rPr lang="en-US" dirty="0" smtClean="0"/>
            </a:br>
            <a:r>
              <a:rPr lang="en-US" dirty="0" smtClean="0"/>
              <a:t>Internet retailer</a:t>
            </a:r>
            <a:endParaRPr lang="en-US" dirty="0"/>
          </a:p>
        </p:txBody>
      </p:sp>
      <p:sp>
        <p:nvSpPr>
          <p:cNvPr id="7" name="Content Placeholder 6"/>
          <p:cNvSpPr>
            <a:spLocks noGrp="1"/>
          </p:cNvSpPr>
          <p:nvPr>
            <p:ph sz="half" idx="1"/>
          </p:nvPr>
        </p:nvSpPr>
        <p:spPr/>
        <p:txBody>
          <a:bodyPr/>
          <a:lstStyle/>
          <a:p>
            <a:r>
              <a:rPr lang="en-US" sz="2000" dirty="0" smtClean="0"/>
              <a:t>You can browse product details and value propositions</a:t>
            </a:r>
          </a:p>
          <a:p>
            <a:r>
              <a:rPr lang="en-US" sz="2000" dirty="0" smtClean="0"/>
              <a:t>You can buy (fund) a purchase directly on the Internet</a:t>
            </a:r>
          </a:p>
          <a:p>
            <a:r>
              <a:rPr lang="en-US" sz="2000" dirty="0" smtClean="0"/>
              <a:t>The funding can come from multiple sources in your “wallet”</a:t>
            </a:r>
          </a:p>
          <a:p>
            <a:r>
              <a:rPr lang="en-US" sz="2000" dirty="0" smtClean="0"/>
              <a:t>You can check out with your virtual shopping cart</a:t>
            </a:r>
          </a:p>
          <a:p>
            <a:r>
              <a:rPr lang="en-US" sz="2000" dirty="0" smtClean="0"/>
              <a:t>You get a deal for shopping on the Internet</a:t>
            </a:r>
          </a:p>
        </p:txBody>
      </p:sp>
      <p:sp>
        <p:nvSpPr>
          <p:cNvPr id="8" name="Content Placeholder 7"/>
          <p:cNvSpPr>
            <a:spLocks noGrp="1"/>
          </p:cNvSpPr>
          <p:nvPr>
            <p:ph sz="half" idx="2"/>
          </p:nvPr>
        </p:nvSpPr>
        <p:spPr/>
        <p:txBody>
          <a:bodyPr/>
          <a:lstStyle/>
          <a:p>
            <a:r>
              <a:rPr lang="en-US" sz="2000" dirty="0" smtClean="0"/>
              <a:t>You have a reward program that recognizes who you are</a:t>
            </a:r>
          </a:p>
          <a:p>
            <a:r>
              <a:rPr lang="en-US" sz="2000" dirty="0" smtClean="0"/>
              <a:t>You can get coupons from this retailer and sometimes from their allies</a:t>
            </a:r>
          </a:p>
          <a:p>
            <a:r>
              <a:rPr lang="en-US" sz="2000" dirty="0" smtClean="0"/>
              <a:t>You can post suggestions and read your peers’ comments</a:t>
            </a:r>
          </a:p>
          <a:p>
            <a:r>
              <a:rPr lang="en-US" sz="2000" dirty="0" smtClean="0"/>
              <a:t>You can request a live chat or in-person conversation for assistance</a:t>
            </a:r>
            <a:endParaRPr lang="en-US" sz="2000"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76</a:t>
            </a:fld>
            <a:endParaRPr lang="en-US"/>
          </a:p>
        </p:txBody>
      </p:sp>
      <p:sp>
        <p:nvSpPr>
          <p:cNvPr id="9" name="Text Placeholder 8"/>
          <p:cNvSpPr>
            <a:spLocks noGrp="1"/>
          </p:cNvSpPr>
          <p:nvPr>
            <p:ph type="body" sz="quarter" idx="13"/>
          </p:nvPr>
        </p:nvSpPr>
        <p:spPr>
          <a:xfrm>
            <a:off x="8229601" y="5867400"/>
            <a:ext cx="3276600" cy="685800"/>
          </a:xfrm>
        </p:spPr>
        <p:txBody>
          <a:bodyPr/>
          <a:lstStyle/>
          <a:p>
            <a:r>
              <a:rPr lang="en-US" dirty="0" smtClean="0"/>
              <a:t>To date, we’ve imitated some of these things, but we haven’t committed with the intensity that would brand us Internet retailers</a:t>
            </a:r>
          </a:p>
          <a:p>
            <a:r>
              <a:rPr lang="en-US" dirty="0" smtClean="0"/>
              <a:t>I wonder what will push us past the tipping point</a:t>
            </a:r>
            <a:endParaRPr lang="en-US" dirty="0"/>
          </a:p>
        </p:txBody>
      </p:sp>
      <p:sp>
        <p:nvSpPr>
          <p:cNvPr id="10" name="Content Placeholder 9"/>
          <p:cNvSpPr>
            <a:spLocks noGrp="1"/>
          </p:cNvSpPr>
          <p:nvPr>
            <p:ph sz="half" idx="14"/>
          </p:nvPr>
        </p:nvSpPr>
        <p:spPr/>
        <p:txBody>
          <a:bodyPr/>
          <a:lstStyle/>
          <a:p>
            <a:r>
              <a:rPr lang="en-US" sz="2000" dirty="0"/>
              <a:t>You get suggestions about additional products that fit your profile</a:t>
            </a:r>
          </a:p>
          <a:p>
            <a:r>
              <a:rPr lang="en-US" sz="2000" dirty="0" smtClean="0"/>
              <a:t>The experience makes you feel like “this is the place to do business”</a:t>
            </a:r>
          </a:p>
          <a:p>
            <a:r>
              <a:rPr lang="en-US" sz="2000" dirty="0" smtClean="0"/>
              <a:t>It changes often, and you notice something new every time</a:t>
            </a:r>
            <a:endParaRPr lang="en-US" sz="2000" dirty="0"/>
          </a:p>
        </p:txBody>
      </p:sp>
    </p:spTree>
    <p:extLst>
      <p:ext uri="{BB962C8B-B14F-4D97-AF65-F5344CB8AC3E}">
        <p14:creationId xmlns:p14="http://schemas.microsoft.com/office/powerpoint/2010/main" val="8500114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293" y="1447800"/>
            <a:ext cx="5168507" cy="1702236"/>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smtClean="0"/>
              <a:t>We have the foundation</a:t>
            </a:r>
            <a:endParaRPr lang="en-US" dirty="0"/>
          </a:p>
        </p:txBody>
      </p:sp>
      <p:sp>
        <p:nvSpPr>
          <p:cNvPr id="5" name="Slide Number Placeholder 4"/>
          <p:cNvSpPr>
            <a:spLocks noGrp="1"/>
          </p:cNvSpPr>
          <p:nvPr>
            <p:ph type="sldNum" sz="quarter" idx="12"/>
          </p:nvPr>
        </p:nvSpPr>
        <p:spPr/>
        <p:txBody>
          <a:bodyPr/>
          <a:lstStyle/>
          <a:p>
            <a:fld id="{E54FDF46-4A52-4F2B-8DF0-BB4C40E65B4E}" type="slidenum">
              <a:rPr lang="en-US" smtClean="0"/>
              <a:pPr/>
              <a:t>77</a:t>
            </a:fld>
            <a:endParaRPr lang="en-US"/>
          </a:p>
        </p:txBody>
      </p:sp>
      <p:sp>
        <p:nvSpPr>
          <p:cNvPr id="6" name="Text Placeholder 5"/>
          <p:cNvSpPr>
            <a:spLocks noGrp="1"/>
          </p:cNvSpPr>
          <p:nvPr>
            <p:ph type="body" sz="quarter" idx="13"/>
          </p:nvPr>
        </p:nvSpPr>
        <p:spPr>
          <a:xfrm>
            <a:off x="8915400" y="5867400"/>
            <a:ext cx="2590801" cy="685800"/>
          </a:xfrm>
        </p:spPr>
        <p:txBody>
          <a:bodyPr/>
          <a:lstStyle/>
          <a:p>
            <a:r>
              <a:rPr lang="en-US" dirty="0" smtClean="0"/>
              <a:t>What can we do to push us all into the mindset of being an Internet retailer?  </a:t>
            </a:r>
          </a:p>
          <a:p>
            <a:r>
              <a:rPr lang="en-US" dirty="0" smtClean="0"/>
              <a:t>Should we?</a:t>
            </a:r>
            <a:endParaRPr lang="en-US" dirty="0"/>
          </a:p>
        </p:txBody>
      </p:sp>
      <p:sp>
        <p:nvSpPr>
          <p:cNvPr id="8" name="Text Placeholder 7"/>
          <p:cNvSpPr>
            <a:spLocks noGrp="1"/>
          </p:cNvSpPr>
          <p:nvPr>
            <p:ph type="body" sz="quarter" idx="15"/>
          </p:nvPr>
        </p:nvSpPr>
        <p:spPr/>
        <p:txBody>
          <a:bodyPr/>
          <a:lstStyle/>
          <a:p>
            <a:r>
              <a:rPr lang="en-US" dirty="0" smtClean="0"/>
              <a:t>But how do we drive harder to use these techniques?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2165" y="722664"/>
            <a:ext cx="3016835" cy="2252795"/>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9806" y="2880406"/>
            <a:ext cx="3578629" cy="2337064"/>
          </a:xfrm>
          <a:prstGeom prst="rect">
            <a:avLst/>
          </a:prstGeom>
          <a:ln>
            <a:noFill/>
          </a:ln>
          <a:effectLst>
            <a:outerShdw blurRad="190500" algn="tl" rotWithShape="0">
              <a:srgbClr val="000000">
                <a:alpha val="70000"/>
              </a:srgbClr>
            </a:outerShdw>
          </a:effectLst>
        </p:spPr>
      </p:pic>
      <p:pic>
        <p:nvPicPr>
          <p:cNvPr id="13" name="Picture 12"/>
          <p:cNvPicPr/>
          <p:nvPr/>
        </p:nvPicPr>
        <p:blipFill>
          <a:blip r:embed="rId5">
            <a:extLst>
              <a:ext uri="{28A0092B-C50C-407E-A947-70E740481C1C}">
                <a14:useLocalDpi xmlns:a14="http://schemas.microsoft.com/office/drawing/2010/main" val="0"/>
              </a:ext>
            </a:extLst>
          </a:blip>
          <a:stretch>
            <a:fillRect/>
          </a:stretch>
        </p:blipFill>
        <p:spPr>
          <a:xfrm>
            <a:off x="6364953" y="5562599"/>
            <a:ext cx="1116671" cy="1115291"/>
          </a:xfrm>
          <a:prstGeom prst="rect">
            <a:avLst/>
          </a:prstGeom>
          <a:ln>
            <a:noFill/>
          </a:ln>
          <a:effectLst>
            <a:outerShdw blurRad="292100" dist="139700" dir="2700000" algn="tl" rotWithShape="0">
              <a:srgbClr val="333333">
                <a:alpha val="65000"/>
              </a:srgbClr>
            </a:outerShdw>
          </a:effectLst>
        </p:spPr>
      </p:pic>
      <p:pic>
        <p:nvPicPr>
          <p:cNvPr id="14" name="Picture 13"/>
          <p:cNvPicPr/>
          <p:nvPr/>
        </p:nvPicPr>
        <p:blipFill>
          <a:blip r:embed="rId6">
            <a:extLst>
              <a:ext uri="{28A0092B-C50C-407E-A947-70E740481C1C}">
                <a14:useLocalDpi xmlns:a14="http://schemas.microsoft.com/office/drawing/2010/main" val="0"/>
              </a:ext>
            </a:extLst>
          </a:blip>
          <a:stretch>
            <a:fillRect/>
          </a:stretch>
        </p:blipFill>
        <p:spPr>
          <a:xfrm>
            <a:off x="6364953" y="4315538"/>
            <a:ext cx="1101979" cy="1101979"/>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780" y="1880458"/>
            <a:ext cx="2442014" cy="2012124"/>
          </a:xfrm>
          <a:prstGeom prst="rect">
            <a:avLst/>
          </a:prstGeom>
          <a:ln w="19050">
            <a:solidFill>
              <a:schemeClr val="bg1"/>
            </a:solidFill>
          </a:ln>
          <a:effectLst>
            <a:outerShdw blurRad="190500" algn="tl" rotWithShape="0">
              <a:srgbClr val="000000">
                <a:alpha val="70000"/>
              </a:srgbClr>
            </a:outerShdw>
          </a:effectLst>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8244"/>
          <a:stretch/>
        </p:blipFill>
        <p:spPr>
          <a:xfrm>
            <a:off x="2743200" y="3429000"/>
            <a:ext cx="3392416" cy="3330170"/>
          </a:xfrm>
          <a:prstGeom prst="rect">
            <a:avLst/>
          </a:prstGeom>
          <a:ln w="19050">
            <a:solidFill>
              <a:schemeClr val="bg1"/>
            </a:solidFill>
          </a:ln>
          <a:effectLst>
            <a:outerShdw blurRad="190500" algn="tl" rotWithShape="0">
              <a:srgbClr val="000000">
                <a:alpha val="70000"/>
              </a:srgbClr>
            </a:outerShdw>
          </a:effectLst>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b="24534"/>
          <a:stretch/>
        </p:blipFill>
        <p:spPr>
          <a:xfrm>
            <a:off x="1034374" y="4657934"/>
            <a:ext cx="1920825" cy="2242429"/>
          </a:xfrm>
          <a:prstGeom prst="rect">
            <a:avLst/>
          </a:prstGeom>
          <a:ln w="19050">
            <a:solidFill>
              <a:schemeClr val="bg1"/>
            </a:solidFill>
          </a:ln>
          <a:effectLst>
            <a:outerShdw blurRad="190500" algn="tl" rotWithShape="0">
              <a:srgbClr val="000000">
                <a:alpha val="70000"/>
              </a:srgbClr>
            </a:outerShdw>
          </a:effectLst>
        </p:spPr>
      </p:pic>
      <p:sp>
        <p:nvSpPr>
          <p:cNvPr id="22" name="Rounded Rectangle 21"/>
          <p:cNvSpPr/>
          <p:nvPr/>
        </p:nvSpPr>
        <p:spPr bwMode="auto">
          <a:xfrm>
            <a:off x="541338" y="1752600"/>
            <a:ext cx="914400" cy="304800"/>
          </a:xfrm>
          <a:prstGeom prst="roundRect">
            <a:avLst/>
          </a:prstGeom>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t>Live </a:t>
            </a:r>
            <a:r>
              <a:rPr lang="en-US" sz="1400" dirty="0" smtClean="0"/>
              <a:t>Chat</a:t>
            </a:r>
            <a:endParaRPr lang="en-US" sz="1400" dirty="0"/>
          </a:p>
        </p:txBody>
      </p:sp>
      <p:sp>
        <p:nvSpPr>
          <p:cNvPr id="23" name="Rounded Rectangle 22"/>
          <p:cNvSpPr/>
          <p:nvPr/>
        </p:nvSpPr>
        <p:spPr bwMode="auto">
          <a:xfrm>
            <a:off x="4032640" y="5611032"/>
            <a:ext cx="1676400" cy="358348"/>
          </a:xfrm>
          <a:prstGeom prst="roundRect">
            <a:avLst/>
          </a:prstGeom>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Relationship Tools</a:t>
            </a:r>
            <a:endParaRPr lang="en-US" sz="1400" dirty="0"/>
          </a:p>
        </p:txBody>
      </p:sp>
      <p:sp>
        <p:nvSpPr>
          <p:cNvPr id="24" name="Rounded Rectangle 23"/>
          <p:cNvSpPr/>
          <p:nvPr/>
        </p:nvSpPr>
        <p:spPr bwMode="auto">
          <a:xfrm>
            <a:off x="457200" y="4315993"/>
            <a:ext cx="1676400" cy="358348"/>
          </a:xfrm>
          <a:prstGeom prst="roundRect">
            <a:avLst/>
          </a:prstGeom>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Personalization</a:t>
            </a:r>
            <a:endParaRPr lang="en-US" sz="1400" dirty="0"/>
          </a:p>
        </p:txBody>
      </p:sp>
      <p:sp>
        <p:nvSpPr>
          <p:cNvPr id="25" name="Rounded Rectangle 24"/>
          <p:cNvSpPr/>
          <p:nvPr/>
        </p:nvSpPr>
        <p:spPr bwMode="auto">
          <a:xfrm>
            <a:off x="6022226" y="2522058"/>
            <a:ext cx="3121773" cy="627978"/>
          </a:xfrm>
          <a:prstGeom prst="roundRect">
            <a:avLst/>
          </a:prstGeom>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Customized rates, products names, and sales content for online products</a:t>
            </a:r>
            <a:endParaRPr lang="en-US" sz="1400" dirty="0"/>
          </a:p>
        </p:txBody>
      </p:sp>
      <p:sp>
        <p:nvSpPr>
          <p:cNvPr id="26" name="Rounded Rectangle 25"/>
          <p:cNvSpPr/>
          <p:nvPr/>
        </p:nvSpPr>
        <p:spPr bwMode="auto">
          <a:xfrm>
            <a:off x="6981168" y="4931743"/>
            <a:ext cx="1016361" cy="622786"/>
          </a:xfrm>
          <a:prstGeom prst="roundRect">
            <a:avLst/>
          </a:prstGeom>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Smart Messages</a:t>
            </a:r>
            <a:endParaRPr lang="en-US" sz="1400" dirty="0"/>
          </a:p>
        </p:txBody>
      </p:sp>
    </p:spTree>
    <p:extLst>
      <p:ext uri="{BB962C8B-B14F-4D97-AF65-F5344CB8AC3E}">
        <p14:creationId xmlns:p14="http://schemas.microsoft.com/office/powerpoint/2010/main" val="39037232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Consider this...</a:t>
            </a:r>
            <a:endParaRPr lang="en-US" dirty="0"/>
          </a:p>
        </p:txBody>
      </p:sp>
      <p:sp>
        <p:nvSpPr>
          <p:cNvPr id="9" name="Content Placeholder 8"/>
          <p:cNvSpPr>
            <a:spLocks noGrp="1"/>
          </p:cNvSpPr>
          <p:nvPr>
            <p:ph idx="1"/>
          </p:nvPr>
        </p:nvSpPr>
        <p:spPr>
          <a:xfrm>
            <a:off x="609600" y="1676400"/>
            <a:ext cx="7696200" cy="4381500"/>
          </a:xfrm>
        </p:spPr>
        <p:txBody>
          <a:bodyPr/>
          <a:lstStyle/>
          <a:p>
            <a:r>
              <a:rPr lang="en-US" dirty="0" smtClean="0"/>
              <a:t>Are CUs ready to have a computer tag a person’s preferences, personality, possible likes and dislikes, then tactically serve them based on that tag?</a:t>
            </a:r>
          </a:p>
          <a:p>
            <a:pPr lvl="1"/>
            <a:r>
              <a:rPr lang="en-US" dirty="0" smtClean="0"/>
              <a:t>Like what Amazon does</a:t>
            </a:r>
          </a:p>
          <a:p>
            <a:endParaRPr lang="en-US" dirty="0"/>
          </a:p>
        </p:txBody>
      </p:sp>
      <p:sp>
        <p:nvSpPr>
          <p:cNvPr id="5" name="Slide Number Placeholder 4"/>
          <p:cNvSpPr>
            <a:spLocks noGrp="1"/>
          </p:cNvSpPr>
          <p:nvPr>
            <p:ph type="sldNum" sz="quarter" idx="12"/>
          </p:nvPr>
        </p:nvSpPr>
        <p:spPr/>
        <p:txBody>
          <a:bodyPr/>
          <a:lstStyle/>
          <a:p>
            <a:fld id="{E54FDF46-4A52-4F2B-8DF0-BB4C40E65B4E}" type="slidenum">
              <a:rPr lang="en-US" smtClean="0"/>
              <a:pPr/>
              <a:t>78</a:t>
            </a:fld>
            <a:endParaRPr lang="en-US"/>
          </a:p>
        </p:txBody>
      </p:sp>
      <p:sp>
        <p:nvSpPr>
          <p:cNvPr id="10" name="Text Placeholder 9"/>
          <p:cNvSpPr>
            <a:spLocks noGrp="1"/>
          </p:cNvSpPr>
          <p:nvPr>
            <p:ph type="body" sz="quarter" idx="13"/>
          </p:nvPr>
        </p:nvSpPr>
        <p:spPr>
          <a:xfrm>
            <a:off x="8610600" y="5867400"/>
            <a:ext cx="2895601" cy="685800"/>
          </a:xfrm>
        </p:spPr>
        <p:txBody>
          <a:bodyPr/>
          <a:lstStyle/>
          <a:p>
            <a:r>
              <a:rPr lang="en-US" dirty="0" smtClean="0"/>
              <a:t>(There’s that cognitive psychology stuff again...)</a:t>
            </a:r>
            <a:endParaRPr lang="en-US" dirty="0"/>
          </a:p>
        </p:txBody>
      </p:sp>
      <p:sp>
        <p:nvSpPr>
          <p:cNvPr id="4" name="Text Placeholder 3"/>
          <p:cNvSpPr>
            <a:spLocks noGrp="1"/>
          </p:cNvSpPr>
          <p:nvPr>
            <p:ph type="body" sz="quarter" idx="14"/>
          </p:nvPr>
        </p:nvSpPr>
        <p:spPr/>
        <p:txBody>
          <a:bodyPr/>
          <a:lstStyle/>
          <a:p>
            <a:r>
              <a:rPr lang="en-US" smtClean="0"/>
              <a:t>CU*BASE is full of data markers that could direct and influence interactions</a:t>
            </a:r>
          </a:p>
          <a:p>
            <a:endParaRPr lang="en-US" dirty="0"/>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32597"/>
          <a:stretch/>
        </p:blipFill>
        <p:spPr>
          <a:xfrm>
            <a:off x="624250" y="3827781"/>
            <a:ext cx="6362868" cy="3182619"/>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144798" y="3568129"/>
            <a:ext cx="4572000"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dirty="0" smtClean="0"/>
              <a:t>MNMGMA #26 Config. Transaction Labels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5602"/>
          <a:stretch/>
        </p:blipFill>
        <p:spPr>
          <a:xfrm>
            <a:off x="6019800" y="4191000"/>
            <a:ext cx="5983071" cy="1714134"/>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0450" y="1392927"/>
            <a:ext cx="2068738" cy="24334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047993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mtClean="0"/>
              <a:t>Passing the Tipping Point</a:t>
            </a:r>
            <a:endParaRPr lang="en-US" dirty="0"/>
          </a:p>
        </p:txBody>
      </p:sp>
      <p:sp>
        <p:nvSpPr>
          <p:cNvPr id="8" name="Subtitle 7"/>
          <p:cNvSpPr>
            <a:spLocks noGrp="1"/>
          </p:cNvSpPr>
          <p:nvPr>
            <p:ph type="body" sz="quarter" idx="10"/>
          </p:nvPr>
        </p:nvSpPr>
        <p:spPr/>
        <p:txBody>
          <a:bodyPr/>
          <a:lstStyle/>
          <a:p>
            <a:r>
              <a:rPr lang="en-US" dirty="0" smtClean="0"/>
              <a:t>Being an Internet retailer for non-members</a:t>
            </a:r>
          </a:p>
        </p:txBody>
      </p:sp>
      <p:sp>
        <p:nvSpPr>
          <p:cNvPr id="2" name="Text Placeholder 1"/>
          <p:cNvSpPr>
            <a:spLocks noGrp="1"/>
          </p:cNvSpPr>
          <p:nvPr>
            <p:ph type="body" sz="quarter" idx="11"/>
          </p:nvPr>
        </p:nvSpPr>
        <p:spPr/>
        <p:txBody>
          <a:bodyPr/>
          <a:lstStyle/>
          <a:p>
            <a:r>
              <a:rPr lang="en-US" dirty="0" smtClean="0">
                <a:solidFill>
                  <a:schemeClr val="bg2"/>
                </a:solidFill>
              </a:rPr>
              <a:t>Being an Internet retailer for existing members</a:t>
            </a:r>
          </a:p>
          <a:p>
            <a:endParaRPr lang="en-US" dirty="0">
              <a:solidFill>
                <a:schemeClr val="bg2"/>
              </a:solidFill>
            </a:endParaRPr>
          </a:p>
        </p:txBody>
      </p:sp>
      <p:sp>
        <p:nvSpPr>
          <p:cNvPr id="3" name="Text Placeholder 2"/>
          <p:cNvSpPr>
            <a:spLocks noGrp="1"/>
          </p:cNvSpPr>
          <p:nvPr>
            <p:ph type="body" sz="quarter" idx="12"/>
          </p:nvPr>
        </p:nvSpPr>
        <p:spPr/>
        <p:txBody>
          <a:bodyPr/>
          <a:lstStyle/>
          <a:p>
            <a:r>
              <a:rPr lang="en-US" dirty="0" smtClean="0">
                <a:solidFill>
                  <a:schemeClr val="bg2"/>
                </a:solidFill>
              </a:rPr>
              <a:t>Being an Internet retailer of cooperative activities</a:t>
            </a:r>
          </a:p>
          <a:p>
            <a:endParaRPr lang="en-US" dirty="0">
              <a:solidFill>
                <a:schemeClr val="bg2"/>
              </a:solidFill>
            </a:endParaRPr>
          </a:p>
        </p:txBody>
      </p:sp>
      <p:sp>
        <p:nvSpPr>
          <p:cNvPr id="4" name="Slide Number Placeholder 3"/>
          <p:cNvSpPr>
            <a:spLocks noGrp="1"/>
          </p:cNvSpPr>
          <p:nvPr>
            <p:ph type="sldNum" sz="quarter" idx="4294967295"/>
          </p:nvPr>
        </p:nvSpPr>
        <p:spPr>
          <a:xfrm>
            <a:off x="0" y="6248400"/>
            <a:ext cx="1239838" cy="457200"/>
          </a:xfrm>
        </p:spPr>
        <p:txBody>
          <a:bodyPr/>
          <a:lstStyle/>
          <a:p>
            <a:fld id="{E54FDF46-4A52-4F2B-8DF0-BB4C40E65B4E}" type="slidenum">
              <a:rPr lang="en-US" smtClean="0"/>
              <a:pPr/>
              <a:t>79</a:t>
            </a:fld>
            <a:endParaRPr lang="en-US"/>
          </a:p>
        </p:txBody>
      </p:sp>
    </p:spTree>
    <p:extLst>
      <p:ext uri="{BB962C8B-B14F-4D97-AF65-F5344CB8AC3E}">
        <p14:creationId xmlns:p14="http://schemas.microsoft.com/office/powerpoint/2010/main" val="4641378"/>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sz="2000" dirty="0" smtClean="0"/>
              <a:t>An explosion of personal devices is changing the retail world</a:t>
            </a:r>
          </a:p>
          <a:p>
            <a:r>
              <a:rPr lang="en-US" sz="2000" dirty="0" smtClean="0"/>
              <a:t>It’s getting harder and harder to make a buck</a:t>
            </a:r>
          </a:p>
          <a:p>
            <a:r>
              <a:rPr lang="en-US" sz="2000" dirty="0" smtClean="0"/>
              <a:t>Interchange income is morphing...but to what is anyone’s guess</a:t>
            </a:r>
          </a:p>
          <a:p>
            <a:r>
              <a:rPr lang="en-US" sz="2000" dirty="0" smtClean="0"/>
              <a:t>Cooperatives are trendy, but participation in owning and driving one is waning</a:t>
            </a:r>
          </a:p>
          <a:p>
            <a:r>
              <a:rPr lang="en-US" sz="2000" dirty="0" smtClean="0"/>
              <a:t>Solving the “under-banked consumers” issue is creating new opportunities for the banked</a:t>
            </a:r>
          </a:p>
          <a:p>
            <a:r>
              <a:rPr lang="en-US" sz="2000" dirty="0"/>
              <a:t>Retailer account servicing </a:t>
            </a:r>
            <a:r>
              <a:rPr lang="en-US" sz="1800" dirty="0"/>
              <a:t>(like stored credit and rewards programs)</a:t>
            </a:r>
            <a:r>
              <a:rPr lang="en-US" sz="2000" dirty="0"/>
              <a:t> is on the rise</a:t>
            </a:r>
          </a:p>
          <a:p>
            <a:endParaRPr lang="en-US" sz="2000" dirty="0"/>
          </a:p>
        </p:txBody>
      </p:sp>
      <p:sp>
        <p:nvSpPr>
          <p:cNvPr id="3" name="Content Placeholder 2"/>
          <p:cNvSpPr>
            <a:spLocks noGrp="1"/>
          </p:cNvSpPr>
          <p:nvPr>
            <p:ph sz="half" idx="2"/>
          </p:nvPr>
        </p:nvSpPr>
        <p:spPr/>
        <p:txBody>
          <a:bodyPr/>
          <a:lstStyle/>
          <a:p>
            <a:r>
              <a:rPr lang="en-US" sz="2000" dirty="0" smtClean="0"/>
              <a:t>Internet-based data sales concepts seem counter-culture to our industry</a:t>
            </a:r>
          </a:p>
          <a:p>
            <a:r>
              <a:rPr lang="en-US" sz="2000" dirty="0" smtClean="0"/>
              <a:t>Regulatory and compliance costs continue to escalate</a:t>
            </a:r>
          </a:p>
          <a:p>
            <a:r>
              <a:rPr lang="en-US" sz="2000" dirty="0" smtClean="0"/>
              <a:t>The NCUA continues to overreact and destroy member value</a:t>
            </a:r>
          </a:p>
          <a:p>
            <a:r>
              <a:rPr lang="en-US" sz="2000" dirty="0" smtClean="0"/>
              <a:t>It costs more to defend our organizations against competition, with less ROI on the tactics</a:t>
            </a:r>
            <a:endParaRPr lang="en-US" sz="2000"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8</a:t>
            </a:fld>
            <a:endParaRPr lang="en-US"/>
          </a:p>
        </p:txBody>
      </p:sp>
      <p:sp>
        <p:nvSpPr>
          <p:cNvPr id="5" name="Text Placeholder 4"/>
          <p:cNvSpPr>
            <a:spLocks noGrp="1"/>
          </p:cNvSpPr>
          <p:nvPr>
            <p:ph type="body" sz="quarter" idx="13"/>
          </p:nvPr>
        </p:nvSpPr>
        <p:spPr>
          <a:xfrm>
            <a:off x="7086600" y="5867400"/>
            <a:ext cx="4419601" cy="685800"/>
          </a:xfrm>
        </p:spPr>
        <p:txBody>
          <a:bodyPr/>
          <a:lstStyle/>
          <a:p>
            <a:r>
              <a:rPr lang="en-US" dirty="0" smtClean="0"/>
              <a:t>Is there anything really new here?  </a:t>
            </a:r>
          </a:p>
          <a:p>
            <a:r>
              <a:rPr lang="en-US" dirty="0" smtClean="0"/>
              <a:t>Or are we just getting to the point where these threats seem to have aggregated to the point where we feel we have to DO something?</a:t>
            </a:r>
            <a:endParaRPr lang="en-US" dirty="0"/>
          </a:p>
        </p:txBody>
      </p:sp>
      <p:sp>
        <p:nvSpPr>
          <p:cNvPr id="6" name="Title 5"/>
          <p:cNvSpPr>
            <a:spLocks noGrp="1"/>
          </p:cNvSpPr>
          <p:nvPr>
            <p:ph type="title"/>
          </p:nvPr>
        </p:nvSpPr>
        <p:spPr/>
        <p:txBody>
          <a:bodyPr/>
          <a:lstStyle/>
          <a:p>
            <a:r>
              <a:rPr lang="en-US" dirty="0" smtClean="0"/>
              <a:t>What is driving the pressure to transform?</a:t>
            </a:r>
            <a:endParaRPr lang="en-US" dirty="0"/>
          </a:p>
        </p:txBody>
      </p:sp>
      <p:sp>
        <p:nvSpPr>
          <p:cNvPr id="7" name="Text Placeholder 6"/>
          <p:cNvSpPr>
            <a:spLocks noGrp="1"/>
          </p:cNvSpPr>
          <p:nvPr>
            <p:ph type="body" sz="quarter" idx="14"/>
          </p:nvPr>
        </p:nvSpPr>
        <p:spPr/>
        <p:txBody>
          <a:bodyPr/>
          <a:lstStyle/>
          <a:p>
            <a:r>
              <a:rPr lang="en-US" dirty="0" smtClean="0"/>
              <a:t>Nothing new, but are we approaching a tipping point?</a:t>
            </a:r>
            <a:endParaRPr lang="en-US" dirty="0"/>
          </a:p>
        </p:txBody>
      </p:sp>
    </p:spTree>
    <p:extLst>
      <p:ext uri="{BB962C8B-B14F-4D97-AF65-F5344CB8AC3E}">
        <p14:creationId xmlns:p14="http://schemas.microsoft.com/office/powerpoint/2010/main" val="278367219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Being an </a:t>
            </a:r>
            <a:r>
              <a:rPr lang="en-US" dirty="0" smtClean="0"/>
              <a:t>Internet retailer </a:t>
            </a:r>
            <a:r>
              <a:rPr lang="en-US" dirty="0"/>
              <a:t>for non-members</a:t>
            </a:r>
            <a:br>
              <a:rPr lang="en-US" dirty="0"/>
            </a:br>
            <a:endParaRPr lang="en-US" dirty="0"/>
          </a:p>
        </p:txBody>
      </p:sp>
      <p:sp>
        <p:nvSpPr>
          <p:cNvPr id="3" name="Content Placeholder 2"/>
          <p:cNvSpPr>
            <a:spLocks noGrp="1"/>
          </p:cNvSpPr>
          <p:nvPr>
            <p:ph idx="1"/>
          </p:nvPr>
        </p:nvSpPr>
        <p:spPr/>
        <p:txBody>
          <a:bodyPr/>
          <a:lstStyle/>
          <a:p>
            <a:r>
              <a:rPr lang="en-US" dirty="0" smtClean="0"/>
              <a:t>Credit unions do not believe the marketplace will take them seriously as Internet retailers if an interested person cannot join the credit union via a desktop or mobile device</a:t>
            </a:r>
          </a:p>
          <a:p>
            <a:pPr lvl="1"/>
            <a:r>
              <a:rPr lang="en-US" dirty="0" smtClean="0"/>
              <a:t>Consequently, CUs don’t believe CU*Answers wants to be a provider of Internet solutions, unless it has a solution for joining online </a:t>
            </a:r>
            <a:r>
              <a:rPr lang="en-US" sz="1600" dirty="0" smtClean="0"/>
              <a:t>(actually, multiple solutions)</a:t>
            </a:r>
            <a:endParaRPr lang="en-US" dirty="0" smtClean="0"/>
          </a:p>
          <a:p>
            <a:r>
              <a:rPr lang="en-US" dirty="0" smtClean="0"/>
              <a:t>At CEO Strategies last November, CUs got together to stress the importance of this to the CU*Answers Board – and the Board has dictated to management:  </a:t>
            </a:r>
            <a:r>
              <a:rPr lang="en-US" b="1" dirty="0" smtClean="0">
                <a:solidFill>
                  <a:schemeClr val="accent5"/>
                </a:solidFill>
              </a:rPr>
              <a:t>CU*Answers WILL have a native membership opening tool</a:t>
            </a:r>
          </a:p>
          <a:p>
            <a:pPr lvl="1"/>
            <a:r>
              <a:rPr lang="en-US" dirty="0" smtClean="0"/>
              <a:t>Available for every CU, priced effectively for every CU, and part of our </a:t>
            </a:r>
            <a:br>
              <a:rPr lang="en-US" dirty="0" smtClean="0"/>
            </a:br>
            <a:r>
              <a:rPr lang="en-US" dirty="0" smtClean="0"/>
              <a:t>e-Commerce package going forward</a:t>
            </a:r>
          </a:p>
          <a:p>
            <a:r>
              <a:rPr lang="en-US" dirty="0" smtClean="0"/>
              <a:t>My challenge to you: Will you turn it on?  </a:t>
            </a:r>
          </a:p>
          <a:p>
            <a:pPr lvl="1"/>
            <a:r>
              <a:rPr lang="en-US" dirty="0" smtClean="0"/>
              <a:t>Can you say Yes to the tests?</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80</a:t>
            </a:fld>
            <a:endParaRPr lang="en-US"/>
          </a:p>
        </p:txBody>
      </p:sp>
      <p:sp>
        <p:nvSpPr>
          <p:cNvPr id="5" name="Text Placeholder 4"/>
          <p:cNvSpPr>
            <a:spLocks noGrp="1"/>
          </p:cNvSpPr>
          <p:nvPr>
            <p:ph type="body" sz="quarter" idx="13"/>
          </p:nvPr>
        </p:nvSpPr>
        <p:spPr>
          <a:xfrm>
            <a:off x="6553200" y="5867400"/>
            <a:ext cx="4953001" cy="685800"/>
          </a:xfrm>
        </p:spPr>
        <p:txBody>
          <a:bodyPr/>
          <a:lstStyle/>
          <a:p>
            <a:r>
              <a:rPr lang="en-US" dirty="0" smtClean="0"/>
              <a:t>I loved getting the green light </a:t>
            </a:r>
            <a:br>
              <a:rPr lang="en-US" dirty="0" smtClean="0"/>
            </a:br>
            <a:r>
              <a:rPr lang="en-US" dirty="0" smtClean="0"/>
              <a:t>to push this over the tipping point</a:t>
            </a:r>
          </a:p>
          <a:p>
            <a:r>
              <a:rPr lang="en-US" dirty="0" smtClean="0"/>
              <a:t>And I love the commitment I’m seeing to building this as a collaborate solution...I hope you’ll get involved</a:t>
            </a:r>
            <a:endParaRPr lang="en-US" dirty="0"/>
          </a:p>
        </p:txBody>
      </p:sp>
      <p:sp>
        <p:nvSpPr>
          <p:cNvPr id="6" name="Text Placeholder 5"/>
          <p:cNvSpPr>
            <a:spLocks noGrp="1"/>
          </p:cNvSpPr>
          <p:nvPr>
            <p:ph type="body" sz="quarter" idx="14"/>
          </p:nvPr>
        </p:nvSpPr>
        <p:spPr>
          <a:xfrm>
            <a:off x="541338" y="673249"/>
            <a:ext cx="10660062" cy="425450"/>
          </a:xfrm>
        </p:spPr>
        <p:txBody>
          <a:bodyPr/>
          <a:lstStyle/>
          <a:p>
            <a:r>
              <a:rPr lang="en-US" spc="10" dirty="0" smtClean="0"/>
              <a:t>it’s probably not an offensive tactic unless members can join this way</a:t>
            </a:r>
            <a:endParaRPr lang="en-US" spc="10" dirty="0"/>
          </a:p>
        </p:txBody>
      </p:sp>
    </p:spTree>
    <p:extLst>
      <p:ext uri="{BB962C8B-B14F-4D97-AF65-F5344CB8AC3E}">
        <p14:creationId xmlns:p14="http://schemas.microsoft.com/office/powerpoint/2010/main" val="38624853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21341">
            <a:off x="3962400" y="4953000"/>
            <a:ext cx="2082723" cy="1577820"/>
          </a:xfrm>
          <a:prstGeom prst="rect">
            <a:avLst/>
          </a:prstGeom>
          <a:ln>
            <a:noFill/>
          </a:ln>
          <a:effectLst>
            <a:outerShdw blurRad="190500" algn="tl" rotWithShape="0">
              <a:srgbClr val="000000">
                <a:alpha val="70000"/>
              </a:srgbClr>
            </a:outerShdw>
          </a:effectLst>
        </p:spPr>
      </p:pic>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09601" y="1858568"/>
            <a:ext cx="2590800" cy="1944827"/>
          </a:xfrm>
        </p:spPr>
      </p:pic>
      <p:sp>
        <p:nvSpPr>
          <p:cNvPr id="4" name="Slide Number Placeholder 3"/>
          <p:cNvSpPr>
            <a:spLocks noGrp="1"/>
          </p:cNvSpPr>
          <p:nvPr>
            <p:ph type="sldNum" sz="quarter" idx="12"/>
          </p:nvPr>
        </p:nvSpPr>
        <p:spPr/>
        <p:txBody>
          <a:bodyPr/>
          <a:lstStyle/>
          <a:p>
            <a:fld id="{E54FDF46-4A52-4F2B-8DF0-BB4C40E65B4E}" type="slidenum">
              <a:rPr lang="en-US" smtClean="0"/>
              <a:pPr/>
              <a:t>81</a:t>
            </a:fld>
            <a:endParaRPr lang="en-US"/>
          </a:p>
        </p:txBody>
      </p:sp>
      <p:sp>
        <p:nvSpPr>
          <p:cNvPr id="16" name="Title 15"/>
          <p:cNvSpPr>
            <a:spLocks noGrp="1"/>
          </p:cNvSpPr>
          <p:nvPr>
            <p:ph type="title"/>
          </p:nvPr>
        </p:nvSpPr>
        <p:spPr/>
        <p:txBody>
          <a:bodyPr/>
          <a:lstStyle/>
          <a:p>
            <a:r>
              <a:rPr lang="en-US" dirty="0" smtClean="0"/>
              <a:t>Membership Opening Project</a:t>
            </a:r>
            <a:endParaRPr lang="en-US" dirty="0"/>
          </a:p>
        </p:txBody>
      </p:sp>
      <p:sp>
        <p:nvSpPr>
          <p:cNvPr id="19" name="Text Placeholder 18"/>
          <p:cNvSpPr>
            <a:spLocks noGrp="1"/>
          </p:cNvSpPr>
          <p:nvPr>
            <p:ph type="body" sz="quarter" idx="14"/>
          </p:nvPr>
        </p:nvSpPr>
        <p:spPr/>
        <p:txBody>
          <a:bodyPr/>
          <a:lstStyle/>
          <a:p>
            <a:r>
              <a:rPr lang="en-US" dirty="0" smtClean="0"/>
              <a:t>Concept designs we’re working on </a:t>
            </a:r>
            <a:endParaRPr lang="en-US" dirty="0"/>
          </a:p>
        </p:txBody>
      </p:sp>
      <p:sp>
        <p:nvSpPr>
          <p:cNvPr id="13" name="5-Point Star 12"/>
          <p:cNvSpPr/>
          <p:nvPr/>
        </p:nvSpPr>
        <p:spPr>
          <a:xfrm>
            <a:off x="3810000" y="5108703"/>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0400" y="224174"/>
            <a:ext cx="5344400" cy="6577175"/>
          </a:xfrm>
          <a:prstGeom prst="rect">
            <a:avLst/>
          </a:prstGeom>
          <a:solidFill>
            <a:schemeClr val="bg1"/>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6950931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4FDF46-4A52-4F2B-8DF0-BB4C40E65B4E}" type="slidenum">
              <a:rPr lang="en-US" smtClean="0"/>
              <a:pPr/>
              <a:t>82</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0"/>
            <a:ext cx="5156391" cy="6858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4636"/>
            <a:ext cx="6429375" cy="6407944"/>
          </a:xfrm>
          <a:prstGeom prst="rect">
            <a:avLst/>
          </a:prstGeom>
        </p:spPr>
      </p:pic>
    </p:spTree>
    <p:extLst>
      <p:ext uri="{BB962C8B-B14F-4D97-AF65-F5344CB8AC3E}">
        <p14:creationId xmlns:p14="http://schemas.microsoft.com/office/powerpoint/2010/main" val="100174770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4FDF46-4A52-4F2B-8DF0-BB4C40E65B4E}" type="slidenum">
              <a:rPr lang="en-US" smtClean="0"/>
              <a:pPr/>
              <a:t>83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1" y="152400"/>
            <a:ext cx="6237536" cy="619179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69026"/>
            <a:ext cx="6429375" cy="6369368"/>
          </a:xfrm>
          <a:prstGeom prst="rect">
            <a:avLst/>
          </a:prstGeom>
        </p:spPr>
      </p:pic>
    </p:spTree>
    <p:extLst>
      <p:ext uri="{BB962C8B-B14F-4D97-AF65-F5344CB8AC3E}">
        <p14:creationId xmlns:p14="http://schemas.microsoft.com/office/powerpoint/2010/main" val="27998076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4FDF46-4A52-4F2B-8DF0-BB4C40E65B4E}" type="slidenum">
              <a:rPr lang="en-US" smtClean="0"/>
              <a:pPr/>
              <a:t>84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78" y="177339"/>
            <a:ext cx="6427439" cy="63246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0348" y="34635"/>
            <a:ext cx="6429375" cy="6429375"/>
          </a:xfrm>
          <a:prstGeom prst="rect">
            <a:avLst/>
          </a:prstGeom>
        </p:spPr>
      </p:pic>
    </p:spTree>
    <p:extLst>
      <p:ext uri="{BB962C8B-B14F-4D97-AF65-F5344CB8AC3E}">
        <p14:creationId xmlns:p14="http://schemas.microsoft.com/office/powerpoint/2010/main" val="25430876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4FDF46-4A52-4F2B-8DF0-BB4C40E65B4E}" type="slidenum">
              <a:rPr lang="en-US" smtClean="0"/>
              <a:pPr/>
              <a:t>85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29182"/>
            <a:ext cx="6429375" cy="648938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0208" y="22450"/>
            <a:ext cx="6429375" cy="6326505"/>
          </a:xfrm>
          <a:prstGeom prst="rect">
            <a:avLst/>
          </a:prstGeom>
        </p:spPr>
      </p:pic>
    </p:spTree>
    <p:extLst>
      <p:ext uri="{BB962C8B-B14F-4D97-AF65-F5344CB8AC3E}">
        <p14:creationId xmlns:p14="http://schemas.microsoft.com/office/powerpoint/2010/main" val="297572324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4FDF46-4A52-4F2B-8DF0-BB4C40E65B4E}" type="slidenum">
              <a:rPr lang="en-US" smtClean="0"/>
              <a:pPr/>
              <a:t>86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65" y="42948"/>
            <a:ext cx="6538671" cy="643405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0652" y="119148"/>
            <a:ext cx="6429375" cy="6382226"/>
          </a:xfrm>
          <a:prstGeom prst="rect">
            <a:avLst/>
          </a:prstGeom>
        </p:spPr>
      </p:pic>
    </p:spTree>
    <p:extLst>
      <p:ext uri="{BB962C8B-B14F-4D97-AF65-F5344CB8AC3E}">
        <p14:creationId xmlns:p14="http://schemas.microsoft.com/office/powerpoint/2010/main" val="403279728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r>
              <a:rPr lang="en-US" dirty="0" smtClean="0"/>
              <a:t>What we’re going to do</a:t>
            </a:r>
            <a:endParaRPr lang="en-US" dirty="0"/>
          </a:p>
        </p:txBody>
      </p:sp>
      <p:sp>
        <p:nvSpPr>
          <p:cNvPr id="2" name="Content Placeholder 1"/>
          <p:cNvSpPr>
            <a:spLocks noGrp="1"/>
          </p:cNvSpPr>
          <p:nvPr>
            <p:ph sz="half" idx="2"/>
          </p:nvPr>
        </p:nvSpPr>
        <p:spPr/>
        <p:txBody>
          <a:bodyPr/>
          <a:lstStyle/>
          <a:p>
            <a:r>
              <a:rPr lang="en-US" dirty="0" smtClean="0"/>
              <a:t>We believe we’ll have a solid spec by the holiday season, and we’ll preview that with the CEOs at CEO Strategies in November</a:t>
            </a:r>
          </a:p>
          <a:p>
            <a:r>
              <a:rPr lang="en-US" dirty="0" smtClean="0"/>
              <a:t>We’ll start with a significant development effort in the first quarter of 2015</a:t>
            </a:r>
          </a:p>
          <a:p>
            <a:r>
              <a:rPr lang="en-US" dirty="0" smtClean="0"/>
              <a:t>Look for a Kitchen page and regular updates along the way</a:t>
            </a:r>
            <a:endParaRPr lang="en-US" dirty="0"/>
          </a:p>
        </p:txBody>
      </p:sp>
      <p:sp>
        <p:nvSpPr>
          <p:cNvPr id="9" name="Text Placeholder 8"/>
          <p:cNvSpPr>
            <a:spLocks noGrp="1"/>
          </p:cNvSpPr>
          <p:nvPr>
            <p:ph type="body" sz="quarter" idx="3"/>
          </p:nvPr>
        </p:nvSpPr>
        <p:spPr/>
        <p:txBody>
          <a:bodyPr/>
          <a:lstStyle/>
          <a:p>
            <a:r>
              <a:rPr lang="en-US" dirty="0" smtClean="0"/>
              <a:t>What you need to do</a:t>
            </a:r>
            <a:endParaRPr lang="en-US" dirty="0"/>
          </a:p>
        </p:txBody>
      </p:sp>
      <p:sp>
        <p:nvSpPr>
          <p:cNvPr id="10" name="Content Placeholder 9"/>
          <p:cNvSpPr>
            <a:spLocks noGrp="1"/>
          </p:cNvSpPr>
          <p:nvPr>
            <p:ph sz="quarter" idx="4"/>
          </p:nvPr>
        </p:nvSpPr>
        <p:spPr/>
        <p:txBody>
          <a:bodyPr/>
          <a:lstStyle/>
          <a:p>
            <a:r>
              <a:rPr lang="en-US" dirty="0" smtClean="0"/>
              <a:t>Take the Internet Retailer Test</a:t>
            </a:r>
            <a:r>
              <a:rPr lang="en-US" dirty="0"/>
              <a:t>:</a:t>
            </a:r>
          </a:p>
          <a:p>
            <a:pPr lvl="1"/>
            <a:r>
              <a:rPr lang="en-US" dirty="0"/>
              <a:t>Do you see the different risk, but accept and compensate for it?</a:t>
            </a:r>
          </a:p>
          <a:p>
            <a:pPr lvl="1"/>
            <a:r>
              <a:rPr lang="en-US" dirty="0"/>
              <a:t>Do you consider it an </a:t>
            </a:r>
            <a:r>
              <a:rPr lang="en-US" i="1" dirty="0"/>
              <a:t>offensive </a:t>
            </a:r>
            <a:r>
              <a:rPr lang="en-US" dirty="0"/>
              <a:t>strategy you default to?</a:t>
            </a:r>
          </a:p>
          <a:p>
            <a:pPr lvl="1"/>
            <a:r>
              <a:rPr lang="en-US" dirty="0"/>
              <a:t>Are you open for business to any opportunity that finds its way to you?</a:t>
            </a:r>
          </a:p>
          <a:p>
            <a:r>
              <a:rPr lang="en-US" dirty="0" smtClean="0"/>
              <a:t>Get the green light from yourself to turn this on and help us evolve the process from this point forward</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87</a:t>
            </a:fld>
            <a:endParaRPr lang="en-US"/>
          </a:p>
        </p:txBody>
      </p:sp>
      <p:sp>
        <p:nvSpPr>
          <p:cNvPr id="6" name="Title 5"/>
          <p:cNvSpPr>
            <a:spLocks noGrp="1"/>
          </p:cNvSpPr>
          <p:nvPr>
            <p:ph type="title"/>
          </p:nvPr>
        </p:nvSpPr>
        <p:spPr/>
        <p:txBody>
          <a:bodyPr/>
          <a:lstStyle/>
          <a:p>
            <a:r>
              <a:rPr lang="en-US" dirty="0" smtClean="0"/>
              <a:t>Where do we go from here?</a:t>
            </a:r>
            <a:endParaRPr lang="en-US" dirty="0"/>
          </a:p>
        </p:txBody>
      </p:sp>
      <p:sp>
        <p:nvSpPr>
          <p:cNvPr id="12" name="Text Placeholder 11"/>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1879502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Does this mean we can only do it via CU*Answers?</a:t>
            </a:r>
            <a:endParaRPr lang="en-US" dirty="0"/>
          </a:p>
        </p:txBody>
      </p:sp>
      <p:sp>
        <p:nvSpPr>
          <p:cNvPr id="11" name="Content Placeholder 10"/>
          <p:cNvSpPr>
            <a:spLocks noGrp="1"/>
          </p:cNvSpPr>
          <p:nvPr>
            <p:ph sz="half" idx="1"/>
          </p:nvPr>
        </p:nvSpPr>
        <p:spPr/>
        <p:txBody>
          <a:bodyPr/>
          <a:lstStyle/>
          <a:p>
            <a:r>
              <a:rPr lang="en-US" dirty="0"/>
              <a:t>We do believe that as Internet retailers, you’ll have to be able to process membership applications from multiple sources, and with multiple tools</a:t>
            </a:r>
          </a:p>
          <a:p>
            <a:r>
              <a:rPr lang="en-US" dirty="0"/>
              <a:t>We plan to write this product with an API message set that we can interface with other solutions, and earn gateway fees</a:t>
            </a:r>
          </a:p>
          <a:p>
            <a:r>
              <a:rPr lang="en-US" dirty="0"/>
              <a:t>So start </a:t>
            </a:r>
            <a:r>
              <a:rPr lang="en-US" dirty="0" smtClean="0"/>
              <a:t>now</a:t>
            </a:r>
          </a:p>
          <a:p>
            <a:pPr lvl="1"/>
            <a:r>
              <a:rPr lang="en-US" dirty="0" smtClean="0"/>
              <a:t>Put </a:t>
            </a:r>
            <a:r>
              <a:rPr lang="en-US" dirty="0"/>
              <a:t>membership applications </a:t>
            </a:r>
            <a:r>
              <a:rPr lang="en-US" dirty="0" smtClean="0"/>
              <a:t>everywhere you can</a:t>
            </a:r>
            <a:endParaRPr lang="en-US" dirty="0"/>
          </a:p>
        </p:txBody>
      </p:sp>
      <p:sp>
        <p:nvSpPr>
          <p:cNvPr id="7" name="Content Placeholder 6"/>
          <p:cNvSpPr>
            <a:spLocks noGrp="1"/>
          </p:cNvSpPr>
          <p:nvPr>
            <p:ph sz="half" idx="2"/>
          </p:nvPr>
        </p:nvSpPr>
        <p:spPr>
          <a:xfrm>
            <a:off x="609600" y="3712326"/>
            <a:ext cx="5867400" cy="1866900"/>
          </a:xfrm>
        </p:spPr>
        <p:txBody>
          <a:bodyPr/>
          <a:lstStyle/>
          <a:p>
            <a:pPr lvl="1"/>
            <a:endParaRPr lang="en-US" dirty="0" smtClean="0"/>
          </a:p>
          <a:p>
            <a:pPr lvl="1"/>
            <a:r>
              <a:rPr lang="en-US" dirty="0" smtClean="0"/>
              <a:t>Some </a:t>
            </a:r>
            <a:r>
              <a:rPr lang="en-US" dirty="0"/>
              <a:t>will be automated to the point of opening the membership in CU*BASE, some you will have to work </a:t>
            </a:r>
            <a:r>
              <a:rPr lang="en-US" dirty="0" smtClean="0"/>
              <a:t>by hand...</a:t>
            </a:r>
            <a:r>
              <a:rPr lang="en-US" i="1" dirty="0"/>
              <a:t>but you’ll still have a new member</a:t>
            </a:r>
          </a:p>
          <a:p>
            <a:pPr lvl="1"/>
            <a:r>
              <a:rPr lang="en-US" dirty="0"/>
              <a:t>Launch additional websites that attract people who want to be members with a different point of view than your primary website</a:t>
            </a:r>
          </a:p>
          <a:p>
            <a:endParaRPr lang="en-US" dirty="0"/>
          </a:p>
        </p:txBody>
      </p:sp>
      <p:sp>
        <p:nvSpPr>
          <p:cNvPr id="6" name="Slide Number Placeholder 5"/>
          <p:cNvSpPr>
            <a:spLocks noGrp="1"/>
          </p:cNvSpPr>
          <p:nvPr>
            <p:ph type="sldNum" sz="quarter" idx="12"/>
          </p:nvPr>
        </p:nvSpPr>
        <p:spPr/>
        <p:txBody>
          <a:bodyPr/>
          <a:lstStyle/>
          <a:p>
            <a:fld id="{E54FDF46-4A52-4F2B-8DF0-BB4C40E65B4E}" type="slidenum">
              <a:rPr lang="en-US" smtClean="0"/>
              <a:pPr/>
              <a:t>88</a:t>
            </a:fld>
            <a:endParaRPr lang="en-US"/>
          </a:p>
        </p:txBody>
      </p:sp>
      <p:sp>
        <p:nvSpPr>
          <p:cNvPr id="8" name="Text Placeholder 7"/>
          <p:cNvSpPr>
            <a:spLocks noGrp="1"/>
          </p:cNvSpPr>
          <p:nvPr>
            <p:ph type="body" sz="quarter" idx="14"/>
          </p:nvPr>
        </p:nvSpPr>
        <p:spPr/>
        <p:txBody>
          <a:bodyPr/>
          <a:lstStyle/>
          <a:p>
            <a:r>
              <a:rPr lang="en-US" dirty="0"/>
              <a:t>As an API-based product, we believe the answer is no</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5995" y="3048000"/>
            <a:ext cx="3812605" cy="4648200"/>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3"/>
          <a:stretch>
            <a:fillRect/>
          </a:stretch>
        </p:blipFill>
        <p:spPr>
          <a:xfrm>
            <a:off x="6477000" y="5255700"/>
            <a:ext cx="2523695" cy="992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3114228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the opportunity...GLADLY</a:t>
            </a:r>
            <a:endParaRPr lang="en-US" dirty="0"/>
          </a:p>
        </p:txBody>
      </p:sp>
      <p:sp>
        <p:nvSpPr>
          <p:cNvPr id="3" name="Content Placeholder 2"/>
          <p:cNvSpPr>
            <a:spLocks noGrp="1"/>
          </p:cNvSpPr>
          <p:nvPr>
            <p:ph idx="1"/>
          </p:nvPr>
        </p:nvSpPr>
        <p:spPr>
          <a:xfrm>
            <a:off x="609600" y="1676400"/>
            <a:ext cx="4421808" cy="4381500"/>
          </a:xfrm>
        </p:spPr>
        <p:txBody>
          <a:bodyPr/>
          <a:lstStyle/>
          <a:p>
            <a:r>
              <a:rPr lang="en-US" dirty="0" smtClean="0"/>
              <a:t>Whether the opportunity proceeds all the way to a membership automatically or not, Internet retailers simply want the lead</a:t>
            </a:r>
          </a:p>
          <a:p>
            <a:r>
              <a:rPr lang="en-US" dirty="0" smtClean="0"/>
              <a:t>This year, launch as many portals to gather opportunity as you can</a:t>
            </a:r>
          </a:p>
          <a:p>
            <a:r>
              <a:rPr lang="en-US" dirty="0" smtClean="0"/>
              <a:t>This is the new branching strategy – do you set goals for opening branches?  Now set them for opportunity portals </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89</a:t>
            </a:fld>
            <a:endParaRPr lang="en-US"/>
          </a:p>
        </p:txBody>
      </p:sp>
      <p:sp>
        <p:nvSpPr>
          <p:cNvPr id="5" name="Text Placeholder 4"/>
          <p:cNvSpPr>
            <a:spLocks noGrp="1"/>
          </p:cNvSpPr>
          <p:nvPr>
            <p:ph type="body" sz="quarter" idx="13"/>
          </p:nvPr>
        </p:nvSpPr>
        <p:spPr/>
        <p:txBody>
          <a:bodyPr/>
          <a:lstStyle/>
          <a:p>
            <a:endParaRPr lang="en-US"/>
          </a:p>
        </p:txBody>
      </p:sp>
      <p:sp>
        <p:nvSpPr>
          <p:cNvPr id="6" name="Text Placeholder 5"/>
          <p:cNvSpPr>
            <a:spLocks noGrp="1"/>
          </p:cNvSpPr>
          <p:nvPr>
            <p:ph type="body" sz="quarter" idx="14"/>
          </p:nvPr>
        </p:nvSpPr>
        <p:spPr/>
        <p:txBody>
          <a:bodyPr/>
          <a:lstStyle/>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8758" y="762841"/>
            <a:ext cx="5922642" cy="4266359"/>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2674" y="2286841"/>
            <a:ext cx="5922642" cy="4266359"/>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3859148"/>
            <a:ext cx="5956166" cy="44200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619362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It can come down to fight or flight</a:t>
            </a: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3435570193"/>
              </p:ext>
            </p:extLst>
          </p:nvPr>
        </p:nvGraphicFramePr>
        <p:xfrm>
          <a:off x="609600" y="1676400"/>
          <a:ext cx="10972800" cy="3017520"/>
        </p:xfrm>
        <a:graphic>
          <a:graphicData uri="http://schemas.openxmlformats.org/drawingml/2006/table">
            <a:tbl>
              <a:tblPr firstRow="1" bandRow="1">
                <a:tableStyleId>{85BE263C-DBD7-4A20-BB59-AAB30ACAA65A}</a:tableStyleId>
              </a:tblPr>
              <a:tblGrid>
                <a:gridCol w="5486400"/>
                <a:gridCol w="5486400"/>
              </a:tblGrid>
              <a:tr h="370840">
                <a:tc>
                  <a:txBody>
                    <a:bodyPr/>
                    <a:lstStyle/>
                    <a:p>
                      <a:pPr algn="ctr"/>
                      <a:r>
                        <a:rPr lang="en-US" sz="2400" dirty="0" smtClean="0"/>
                        <a:t>FIGHT</a:t>
                      </a:r>
                      <a:endParaRPr lang="en-US" sz="2400" dirty="0"/>
                    </a:p>
                  </a:txBody>
                  <a:tcPr/>
                </a:tc>
                <a:tc>
                  <a:txBody>
                    <a:bodyPr/>
                    <a:lstStyle/>
                    <a:p>
                      <a:pPr algn="ctr"/>
                      <a:r>
                        <a:rPr lang="en-US" sz="2400" dirty="0" smtClean="0"/>
                        <a:t>FLIGHT</a:t>
                      </a:r>
                      <a:endParaRPr lang="en-US" sz="2400" dirty="0"/>
                    </a:p>
                  </a:txBody>
                  <a:tcPr/>
                </a:tc>
              </a:tr>
              <a:tr h="370840">
                <a:tc>
                  <a:txBody>
                    <a:bodyPr/>
                    <a:lstStyle/>
                    <a:p>
                      <a:r>
                        <a:rPr lang="en-US" sz="1800" dirty="0" smtClean="0"/>
                        <a:t>Adopt a new mindset and architect member experiences for the future</a:t>
                      </a:r>
                      <a:endParaRPr lang="en-US" sz="1800" dirty="0"/>
                    </a:p>
                  </a:txBody>
                  <a:tcPr/>
                </a:tc>
                <a:tc>
                  <a:txBody>
                    <a:bodyPr/>
                    <a:lstStyle/>
                    <a:p>
                      <a:r>
                        <a:rPr lang="en-US" sz="1800" dirty="0" smtClean="0"/>
                        <a:t>Accept that the way we do things is no longer relevant, and fade away</a:t>
                      </a:r>
                      <a:endParaRPr lang="en-US" sz="1800" dirty="0"/>
                    </a:p>
                  </a:txBody>
                  <a:tcPr/>
                </a:tc>
              </a:tr>
              <a:tr h="370840">
                <a:tc>
                  <a:txBody>
                    <a:bodyPr/>
                    <a:lstStyle/>
                    <a:p>
                      <a:r>
                        <a:rPr lang="en-US" sz="1800" dirty="0" smtClean="0"/>
                        <a:t>Replace one set of opportunities with another – accept new challenges from our members and embrace them</a:t>
                      </a:r>
                      <a:endParaRPr lang="en-US" sz="1800" dirty="0"/>
                    </a:p>
                  </a:txBody>
                  <a:tcPr/>
                </a:tc>
                <a:tc>
                  <a:txBody>
                    <a:bodyPr/>
                    <a:lstStyle/>
                    <a:p>
                      <a:r>
                        <a:rPr lang="en-US" sz="1800" dirty="0" smtClean="0"/>
                        <a:t>Continue to spend more on less activity, and ensure our obsolescence </a:t>
                      </a:r>
                      <a:endParaRPr lang="en-US" sz="1800" dirty="0"/>
                    </a:p>
                  </a:txBody>
                  <a:tcPr/>
                </a:tc>
              </a:tr>
              <a:tr h="370840">
                <a:tc>
                  <a:txBody>
                    <a:bodyPr/>
                    <a:lstStyle/>
                    <a:p>
                      <a:r>
                        <a:rPr lang="en-US" sz="1800" dirty="0" smtClean="0"/>
                        <a:t>Evolve new core competencies</a:t>
                      </a:r>
                      <a:r>
                        <a:rPr lang="en-US" sz="1800" baseline="0" dirty="0" smtClean="0"/>
                        <a:t> and attract the talent required for the future</a:t>
                      </a:r>
                      <a:endParaRPr lang="en-US" sz="1800" dirty="0"/>
                    </a:p>
                  </a:txBody>
                  <a:tcPr/>
                </a:tc>
                <a:tc>
                  <a:txBody>
                    <a:bodyPr/>
                    <a:lstStyle/>
                    <a:p>
                      <a:r>
                        <a:rPr lang="en-US" sz="1800" dirty="0" smtClean="0"/>
                        <a:t>Accept that you cannot learn</a:t>
                      </a:r>
                      <a:r>
                        <a:rPr lang="en-US" sz="1800" baseline="0" dirty="0" smtClean="0"/>
                        <a:t> or hire your way out of a hole, and fade away</a:t>
                      </a:r>
                      <a:endParaRPr lang="en-US" sz="1800" dirty="0"/>
                    </a:p>
                  </a:txBody>
                  <a:tcPr/>
                </a:tc>
              </a:tr>
              <a:tr h="370840">
                <a:tc>
                  <a:txBody>
                    <a:bodyPr/>
                    <a:lstStyle/>
                    <a:p>
                      <a:r>
                        <a:rPr lang="en-US" sz="1800" dirty="0" smtClean="0"/>
                        <a:t>Become</a:t>
                      </a:r>
                      <a:r>
                        <a:rPr lang="en-US" sz="1800" baseline="0" dirty="0" smtClean="0"/>
                        <a:t> agile and adaptable; bake it into your organization’s design</a:t>
                      </a:r>
                      <a:endParaRPr lang="en-US" sz="1800" dirty="0"/>
                    </a:p>
                  </a:txBody>
                  <a:tcPr/>
                </a:tc>
                <a:tc>
                  <a:txBody>
                    <a:bodyPr/>
                    <a:lstStyle/>
                    <a:p>
                      <a:r>
                        <a:rPr lang="en-US" sz="1800" dirty="0" smtClean="0"/>
                        <a:t>We are who we are, and we’d rather give up the fight than change</a:t>
                      </a:r>
                      <a:endParaRPr lang="en-US" sz="1800" dirty="0"/>
                    </a:p>
                  </a:txBody>
                  <a:tcPr/>
                </a:tc>
              </a:tr>
            </a:tbl>
          </a:graphicData>
        </a:graphic>
      </p:graphicFrame>
      <p:sp>
        <p:nvSpPr>
          <p:cNvPr id="6" name="Slide Number Placeholder 5"/>
          <p:cNvSpPr>
            <a:spLocks noGrp="1"/>
          </p:cNvSpPr>
          <p:nvPr>
            <p:ph type="sldNum" sz="quarter" idx="12"/>
          </p:nvPr>
        </p:nvSpPr>
        <p:spPr/>
        <p:txBody>
          <a:bodyPr/>
          <a:lstStyle/>
          <a:p>
            <a:fld id="{E54FDF46-4A52-4F2B-8DF0-BB4C40E65B4E}" type="slidenum">
              <a:rPr lang="en-US" smtClean="0"/>
              <a:pPr/>
              <a:t>9</a:t>
            </a:fld>
            <a:endParaRPr lang="en-US"/>
          </a:p>
        </p:txBody>
      </p:sp>
      <p:sp>
        <p:nvSpPr>
          <p:cNvPr id="11" name="Text Placeholder 10"/>
          <p:cNvSpPr>
            <a:spLocks noGrp="1"/>
          </p:cNvSpPr>
          <p:nvPr>
            <p:ph type="body" sz="quarter" idx="14"/>
          </p:nvPr>
        </p:nvSpPr>
        <p:spPr/>
        <p:txBody>
          <a:bodyPr/>
          <a:lstStyle/>
          <a:p>
            <a:r>
              <a:rPr lang="en-US" dirty="0"/>
              <a:t>We survived a crisis...but do we have the energy to fight for </a:t>
            </a:r>
            <a:r>
              <a:rPr lang="en-US" dirty="0" smtClean="0"/>
              <a:t>a NEW </a:t>
            </a:r>
            <a:r>
              <a:rPr lang="en-US" dirty="0"/>
              <a:t>future?</a:t>
            </a:r>
          </a:p>
          <a:p>
            <a:endParaRPr lang="en-US" dirty="0"/>
          </a:p>
        </p:txBody>
      </p:sp>
      <p:sp>
        <p:nvSpPr>
          <p:cNvPr id="13" name="Text Placeholder 12"/>
          <p:cNvSpPr>
            <a:spLocks noGrp="1"/>
          </p:cNvSpPr>
          <p:nvPr>
            <p:ph type="body" sz="quarter" idx="13"/>
          </p:nvPr>
        </p:nvSpPr>
        <p:spPr>
          <a:xfrm>
            <a:off x="3581400" y="5867400"/>
            <a:ext cx="7924801" cy="685800"/>
          </a:xfrm>
        </p:spPr>
        <p:txBody>
          <a:bodyPr/>
          <a:lstStyle/>
          <a:p>
            <a:r>
              <a:rPr lang="en-US" dirty="0" smtClean="0"/>
              <a:t>Some people do have to eventually give up the fight, but that’s not the same thing as abandoning the ideas of our industry and its promise for the American consumer</a:t>
            </a:r>
          </a:p>
          <a:p>
            <a:r>
              <a:rPr lang="en-US" dirty="0" smtClean="0"/>
              <a:t>In the next five years, our network will generate $200 million to creatively </a:t>
            </a:r>
            <a:br>
              <a:rPr lang="en-US" dirty="0" smtClean="0"/>
            </a:br>
            <a:r>
              <a:rPr lang="en-US" dirty="0" smtClean="0"/>
              <a:t>reinvest in transformation – can you get your mind around that? </a:t>
            </a:r>
            <a:endParaRPr lang="en-US" dirty="0"/>
          </a:p>
        </p:txBody>
      </p:sp>
    </p:spTree>
    <p:extLst>
      <p:ext uri="{BB962C8B-B14F-4D97-AF65-F5344CB8AC3E}">
        <p14:creationId xmlns:p14="http://schemas.microsoft.com/office/powerpoint/2010/main" val="8854333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mtClean="0"/>
              <a:t>Passing the Tipping Point</a:t>
            </a:r>
            <a:endParaRPr lang="en-US" dirty="0"/>
          </a:p>
        </p:txBody>
      </p:sp>
      <p:sp>
        <p:nvSpPr>
          <p:cNvPr id="8" name="Subtitle 7"/>
          <p:cNvSpPr>
            <a:spLocks noGrp="1"/>
          </p:cNvSpPr>
          <p:nvPr>
            <p:ph type="body" sz="quarter" idx="10"/>
          </p:nvPr>
        </p:nvSpPr>
        <p:spPr/>
        <p:txBody>
          <a:bodyPr/>
          <a:lstStyle/>
          <a:p>
            <a:r>
              <a:rPr lang="en-US" dirty="0" smtClean="0">
                <a:solidFill>
                  <a:schemeClr val="bg2"/>
                </a:solidFill>
              </a:rPr>
              <a:t>Being an Internet retailer for non-members</a:t>
            </a:r>
          </a:p>
        </p:txBody>
      </p:sp>
      <p:sp>
        <p:nvSpPr>
          <p:cNvPr id="2" name="Text Placeholder 1"/>
          <p:cNvSpPr>
            <a:spLocks noGrp="1"/>
          </p:cNvSpPr>
          <p:nvPr>
            <p:ph type="body" sz="quarter" idx="11"/>
          </p:nvPr>
        </p:nvSpPr>
        <p:spPr/>
        <p:txBody>
          <a:bodyPr/>
          <a:lstStyle/>
          <a:p>
            <a:r>
              <a:rPr lang="en-US" dirty="0" smtClean="0"/>
              <a:t>Being an Internet retailer for existing members</a:t>
            </a:r>
          </a:p>
          <a:p>
            <a:endParaRPr lang="en-US" dirty="0"/>
          </a:p>
        </p:txBody>
      </p:sp>
      <p:sp>
        <p:nvSpPr>
          <p:cNvPr id="3" name="Text Placeholder 2"/>
          <p:cNvSpPr>
            <a:spLocks noGrp="1"/>
          </p:cNvSpPr>
          <p:nvPr>
            <p:ph type="body" sz="quarter" idx="12"/>
          </p:nvPr>
        </p:nvSpPr>
        <p:spPr/>
        <p:txBody>
          <a:bodyPr/>
          <a:lstStyle/>
          <a:p>
            <a:r>
              <a:rPr lang="en-US" dirty="0" smtClean="0">
                <a:solidFill>
                  <a:schemeClr val="bg2"/>
                </a:solidFill>
              </a:rPr>
              <a:t>Being an Internet retailer of cooperative activities</a:t>
            </a:r>
          </a:p>
          <a:p>
            <a:endParaRPr lang="en-US" dirty="0">
              <a:solidFill>
                <a:schemeClr val="bg2"/>
              </a:solidFill>
            </a:endParaRPr>
          </a:p>
        </p:txBody>
      </p:sp>
      <p:sp>
        <p:nvSpPr>
          <p:cNvPr id="4" name="Slide Number Placeholder 3"/>
          <p:cNvSpPr>
            <a:spLocks noGrp="1"/>
          </p:cNvSpPr>
          <p:nvPr>
            <p:ph type="sldNum" sz="quarter" idx="4294967295"/>
          </p:nvPr>
        </p:nvSpPr>
        <p:spPr>
          <a:xfrm>
            <a:off x="0" y="6248400"/>
            <a:ext cx="1239838" cy="457200"/>
          </a:xfrm>
        </p:spPr>
        <p:txBody>
          <a:bodyPr/>
          <a:lstStyle/>
          <a:p>
            <a:fld id="{E54FDF46-4A52-4F2B-8DF0-BB4C40E65B4E}" type="slidenum">
              <a:rPr lang="en-US" smtClean="0"/>
              <a:pPr/>
              <a:t>90</a:t>
            </a:fld>
            <a:endParaRPr lang="en-US"/>
          </a:p>
        </p:txBody>
      </p:sp>
    </p:spTree>
    <p:extLst>
      <p:ext uri="{BB962C8B-B14F-4D97-AF65-F5344CB8AC3E}">
        <p14:creationId xmlns:p14="http://schemas.microsoft.com/office/powerpoint/2010/main" val="4136648400"/>
      </p:ext>
    </p:extLst>
  </p:cSld>
  <p:clrMapOvr>
    <a:masterClrMapping/>
  </p:clrMapOvr>
  <p:transition spd="slow">
    <p:push/>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The point of the membership opening project isn’t really opening new memberships...</a:t>
            </a:r>
            <a:endParaRPr lang="en-US" dirty="0"/>
          </a:p>
        </p:txBody>
      </p:sp>
      <p:sp>
        <p:nvSpPr>
          <p:cNvPr id="11" name="Content Placeholder 10"/>
          <p:cNvSpPr>
            <a:spLocks noGrp="1"/>
          </p:cNvSpPr>
          <p:nvPr>
            <p:ph idx="1"/>
          </p:nvPr>
        </p:nvSpPr>
        <p:spPr/>
        <p:txBody>
          <a:bodyPr/>
          <a:lstStyle/>
          <a:p>
            <a:r>
              <a:rPr lang="en-US" dirty="0" smtClean="0"/>
              <a:t>When we’re done with the online membership opening project, we will have tools to </a:t>
            </a:r>
          </a:p>
          <a:p>
            <a:pPr lvl="1"/>
            <a:r>
              <a:rPr lang="en-US" dirty="0" smtClean="0"/>
              <a:t>Authenticate individual identities – take the chance they are who they say they are</a:t>
            </a:r>
          </a:p>
          <a:p>
            <a:pPr lvl="1"/>
            <a:r>
              <a:rPr lang="en-US" dirty="0" smtClean="0"/>
              <a:t>Collect money from people who may not have accounts with us</a:t>
            </a:r>
          </a:p>
          <a:p>
            <a:pPr lvl="1"/>
            <a:r>
              <a:rPr lang="en-US" dirty="0" smtClean="0"/>
              <a:t>Automate the creation of </a:t>
            </a:r>
            <a:r>
              <a:rPr lang="en-US" dirty="0" smtClean="0">
                <a:effectLst>
                  <a:outerShdw blurRad="38100" dist="38100" dir="2700000" algn="tl">
                    <a:srgbClr val="000000">
                      <a:alpha val="43137"/>
                    </a:srgbClr>
                  </a:outerShdw>
                </a:effectLst>
              </a:rPr>
              <a:t>It’s Me 247 </a:t>
            </a:r>
            <a:r>
              <a:rPr lang="en-US" dirty="0" smtClean="0"/>
              <a:t>credentials and log a person in</a:t>
            </a:r>
          </a:p>
          <a:p>
            <a:pPr lvl="1"/>
            <a:r>
              <a:rPr lang="en-US" dirty="0" smtClean="0"/>
              <a:t>Fund deposits and payments with non-credit union money</a:t>
            </a:r>
          </a:p>
          <a:p>
            <a:pPr lvl="1"/>
            <a:r>
              <a:rPr lang="en-US" dirty="0" smtClean="0"/>
              <a:t>Deliver a person to a specific feature in </a:t>
            </a:r>
            <a:r>
              <a:rPr lang="en-US" dirty="0">
                <a:effectLst>
                  <a:outerShdw blurRad="38100" dist="38100" dir="2700000" algn="tl">
                    <a:srgbClr val="000000">
                      <a:alpha val="43137"/>
                    </a:srgbClr>
                  </a:outerShdw>
                </a:effectLst>
              </a:rPr>
              <a:t>It’s Me 247 </a:t>
            </a:r>
            <a:r>
              <a:rPr lang="en-US" dirty="0" smtClean="0"/>
              <a:t>when they sign on </a:t>
            </a:r>
            <a:r>
              <a:rPr lang="en-US" sz="1600" i="1" dirty="0" smtClean="0"/>
              <a:t>(like going directly to opening a checking account)</a:t>
            </a:r>
          </a:p>
          <a:p>
            <a:pPr lvl="1"/>
            <a:r>
              <a:rPr lang="en-US" dirty="0" smtClean="0"/>
              <a:t>Post a deposit or payment against a receivable for the credit union’s accounting</a:t>
            </a:r>
          </a:p>
          <a:p>
            <a:pPr lvl="1"/>
            <a:r>
              <a:rPr lang="en-US" dirty="0" smtClean="0"/>
              <a:t>Exchange documents with an individual and place them in the proper storage vault</a:t>
            </a:r>
          </a:p>
          <a:p>
            <a:r>
              <a:rPr lang="en-US" dirty="0" smtClean="0"/>
              <a:t>...all of which will also be available </a:t>
            </a:r>
            <a:br>
              <a:rPr lang="en-US" dirty="0" smtClean="0"/>
            </a:br>
            <a:r>
              <a:rPr lang="en-US" dirty="0" smtClean="0"/>
              <a:t>for third parties to use, not just us</a:t>
            </a:r>
          </a:p>
          <a:p>
            <a:pPr lvl="1"/>
            <a:endParaRPr lang="en-US" dirty="0"/>
          </a:p>
        </p:txBody>
      </p:sp>
      <p:sp>
        <p:nvSpPr>
          <p:cNvPr id="6" name="Slide Number Placeholder 5"/>
          <p:cNvSpPr>
            <a:spLocks noGrp="1"/>
          </p:cNvSpPr>
          <p:nvPr>
            <p:ph type="sldNum" sz="quarter" idx="12"/>
          </p:nvPr>
        </p:nvSpPr>
        <p:spPr/>
        <p:txBody>
          <a:bodyPr/>
          <a:lstStyle/>
          <a:p>
            <a:fld id="{E54FDF46-4A52-4F2B-8DF0-BB4C40E65B4E}" type="slidenum">
              <a:rPr lang="en-US" smtClean="0"/>
              <a:pPr/>
              <a:t>91</a:t>
            </a:fld>
            <a:endParaRPr lang="en-US"/>
          </a:p>
        </p:txBody>
      </p:sp>
      <p:sp>
        <p:nvSpPr>
          <p:cNvPr id="12" name="Text Placeholder 11"/>
          <p:cNvSpPr>
            <a:spLocks noGrp="1"/>
          </p:cNvSpPr>
          <p:nvPr>
            <p:ph type="body" sz="quarter" idx="13"/>
          </p:nvPr>
        </p:nvSpPr>
        <p:spPr>
          <a:xfrm>
            <a:off x="6477000" y="5867400"/>
            <a:ext cx="5029201" cy="685800"/>
          </a:xfrm>
        </p:spPr>
        <p:txBody>
          <a:bodyPr/>
          <a:lstStyle/>
          <a:p>
            <a:r>
              <a:rPr lang="en-US" dirty="0" smtClean="0"/>
              <a:t>Can you imagine the next generation of </a:t>
            </a:r>
            <a:br>
              <a:rPr lang="en-US" dirty="0" smtClean="0"/>
            </a:br>
            <a:r>
              <a:rPr lang="en-US" dirty="0">
                <a:solidFill>
                  <a:schemeClr val="accent2">
                    <a:lumMod val="75000"/>
                  </a:schemeClr>
                </a:solidFill>
              </a:rPr>
              <a:t>It’s Me 247 </a:t>
            </a:r>
            <a:r>
              <a:rPr lang="en-US" dirty="0" smtClean="0"/>
              <a:t>products that will ensure your members believe you are serious about doing business online?</a:t>
            </a:r>
            <a:endParaRPr lang="en-US" dirty="0"/>
          </a:p>
        </p:txBody>
      </p:sp>
    </p:spTree>
    <p:extLst>
      <p:ext uri="{BB962C8B-B14F-4D97-AF65-F5344CB8AC3E}">
        <p14:creationId xmlns:p14="http://schemas.microsoft.com/office/powerpoint/2010/main" val="277953411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point of the membership opening project isn’t really opening new memberships...</a:t>
            </a:r>
          </a:p>
        </p:txBody>
      </p:sp>
      <p:sp>
        <p:nvSpPr>
          <p:cNvPr id="3" name="Content Placeholder 2"/>
          <p:cNvSpPr>
            <a:spLocks noGrp="1"/>
          </p:cNvSpPr>
          <p:nvPr>
            <p:ph sz="half" idx="1"/>
          </p:nvPr>
        </p:nvSpPr>
        <p:spPr/>
        <p:txBody>
          <a:bodyPr/>
          <a:lstStyle/>
          <a:p>
            <a:r>
              <a:rPr lang="en-US" dirty="0" smtClean="0"/>
              <a:t>What if we could do a direct jump to opening accounts or applying for a specific loan product, from anywhere?</a:t>
            </a:r>
          </a:p>
          <a:p>
            <a:pPr lvl="1"/>
            <a:r>
              <a:rPr lang="en-US" dirty="0" smtClean="0"/>
              <a:t>Would still have to ask for credentials, but instead of a lot of member navigation, the process would be automated and to the point</a:t>
            </a:r>
          </a:p>
          <a:p>
            <a:r>
              <a:rPr lang="en-US" dirty="0" smtClean="0"/>
              <a:t>What if it came directly from your web page? From a tablet app for CU*BASE?  From an indirect dealer’s web page?</a:t>
            </a:r>
          </a:p>
        </p:txBody>
      </p:sp>
      <p:sp>
        <p:nvSpPr>
          <p:cNvPr id="8" name="Content Placeholder 7"/>
          <p:cNvSpPr>
            <a:spLocks noGrp="1"/>
          </p:cNvSpPr>
          <p:nvPr>
            <p:ph sz="half" idx="2"/>
          </p:nvPr>
        </p:nvSpPr>
        <p:spPr>
          <a:xfrm>
            <a:off x="609600" y="3962400"/>
            <a:ext cx="5334000" cy="1866900"/>
          </a:xfrm>
        </p:spPr>
        <p:txBody>
          <a:bodyPr/>
          <a:lstStyle/>
          <a:p>
            <a:r>
              <a:rPr lang="en-US" dirty="0"/>
              <a:t>What if the new process could fund the account and do additional new fulfillment functions?</a:t>
            </a:r>
          </a:p>
          <a:p>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92</a:t>
            </a:fld>
            <a:endParaRPr lang="en-US"/>
          </a:p>
        </p:txBody>
      </p:sp>
      <p:sp>
        <p:nvSpPr>
          <p:cNvPr id="9" name="Text Placeholder 8"/>
          <p:cNvSpPr>
            <a:spLocks noGrp="1"/>
          </p:cNvSpPr>
          <p:nvPr>
            <p:ph type="body" sz="quarter" idx="13"/>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4064909"/>
            <a:ext cx="5542457" cy="27168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7569780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6629400" y="5867400"/>
            <a:ext cx="4267201" cy="685800"/>
          </a:xfrm>
        </p:spPr>
        <p:txBody>
          <a:bodyPr/>
          <a:lstStyle/>
          <a:p>
            <a:r>
              <a:rPr lang="en-US" dirty="0" smtClean="0"/>
              <a:t>Smart Offers</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1821" y="838200"/>
            <a:ext cx="8094358" cy="6250541"/>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541867" y="120596"/>
            <a:ext cx="9745133" cy="518160"/>
          </a:xfrm>
        </p:spPr>
        <p:txBody>
          <a:bodyPr/>
          <a:lstStyle/>
          <a:p>
            <a:r>
              <a:rPr lang="en-US" dirty="0" smtClean="0"/>
              <a:t>Are you ready to underwrite member requests in a new way?</a:t>
            </a:r>
            <a:endParaRPr lang="en-US" dirty="0"/>
          </a:p>
        </p:txBody>
      </p:sp>
      <p:sp>
        <p:nvSpPr>
          <p:cNvPr id="3" name="Slide Number Placeholder 2"/>
          <p:cNvSpPr>
            <a:spLocks noGrp="1"/>
          </p:cNvSpPr>
          <p:nvPr>
            <p:ph type="sldNum" sz="quarter" idx="12"/>
          </p:nvPr>
        </p:nvSpPr>
        <p:spPr/>
        <p:txBody>
          <a:bodyPr/>
          <a:lstStyle/>
          <a:p>
            <a:fld id="{E54FDF46-4A52-4F2B-8DF0-BB4C40E65B4E}" type="slidenum">
              <a:rPr lang="en-US" smtClean="0"/>
              <a:pPr/>
              <a:t>93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9930">
            <a:off x="779866" y="2871404"/>
            <a:ext cx="2680000" cy="3462857"/>
          </a:xfrm>
          <a:prstGeom prst="rect">
            <a:avLst/>
          </a:prstGeom>
          <a:ln>
            <a:noFill/>
          </a:ln>
          <a:effectLst>
            <a:outerShdw blurRad="190500" algn="tl" rotWithShape="0">
              <a:srgbClr val="000000">
                <a:alpha val="70000"/>
              </a:srgbClr>
            </a:outerShdw>
          </a:effectLst>
        </p:spPr>
      </p:pic>
      <p:sp>
        <p:nvSpPr>
          <p:cNvPr id="8" name="5-Point Star 7"/>
          <p:cNvSpPr/>
          <p:nvPr/>
        </p:nvSpPr>
        <p:spPr>
          <a:xfrm>
            <a:off x="3039421" y="6406896"/>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 name="5-Point Star 8"/>
          <p:cNvSpPr/>
          <p:nvPr/>
        </p:nvSpPr>
        <p:spPr>
          <a:xfrm>
            <a:off x="580176" y="4885497"/>
            <a:ext cx="304800" cy="304800"/>
          </a:xfrm>
          <a:prstGeom prst="star5">
            <a:avLst/>
          </a:prstGeom>
          <a:solidFill>
            <a:srgbClr val="FF0000"/>
          </a:solidFill>
          <a:ln/>
          <a:effectLst>
            <a:glow rad="63500">
              <a:srgbClr val="FFFF0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Explosion 1 10"/>
          <p:cNvSpPr/>
          <p:nvPr/>
        </p:nvSpPr>
        <p:spPr bwMode="auto">
          <a:xfrm>
            <a:off x="8382000" y="2971800"/>
            <a:ext cx="3581400" cy="3352800"/>
          </a:xfrm>
          <a:prstGeom prst="irregularSeal1">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t>How can you say yes to more, when it’s your </a:t>
            </a:r>
            <a:r>
              <a:rPr lang="en-US" sz="1600" i="1" dirty="0"/>
              <a:t>member</a:t>
            </a:r>
            <a:r>
              <a:rPr lang="en-US" sz="1600" dirty="0"/>
              <a:t> who’s asking?</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9454" y="5410200"/>
            <a:ext cx="3092346" cy="773087"/>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1597" y="6237313"/>
            <a:ext cx="3092346" cy="7730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029064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Changing how people get started with </a:t>
            </a:r>
            <a:r>
              <a:rPr lang="en-US" dirty="0" smtClean="0">
                <a:effectLst/>
              </a:rPr>
              <a:t>It’s Me 247</a:t>
            </a:r>
            <a:endParaRPr lang="en-US" dirty="0">
              <a:effectLst/>
            </a:endParaRPr>
          </a:p>
        </p:txBody>
      </p:sp>
      <p:sp>
        <p:nvSpPr>
          <p:cNvPr id="4" name="Slide Number Placeholder 3"/>
          <p:cNvSpPr>
            <a:spLocks noGrp="1"/>
          </p:cNvSpPr>
          <p:nvPr>
            <p:ph type="sldNum" sz="quarter" idx="12"/>
          </p:nvPr>
        </p:nvSpPr>
        <p:spPr/>
        <p:txBody>
          <a:bodyPr/>
          <a:lstStyle/>
          <a:p>
            <a:fld id="{E54FDF46-4A52-4F2B-8DF0-BB4C40E65B4E}" type="slidenum">
              <a:rPr lang="en-US" smtClean="0"/>
              <a:pPr/>
              <a:t>94</a:t>
            </a:fld>
            <a:endParaRPr lang="en-US"/>
          </a:p>
        </p:txBody>
      </p:sp>
      <p:sp>
        <p:nvSpPr>
          <p:cNvPr id="14" name="Text Placeholder 13"/>
          <p:cNvSpPr>
            <a:spLocks noGrp="1"/>
          </p:cNvSpPr>
          <p:nvPr>
            <p:ph type="body" sz="quarter" idx="13"/>
          </p:nvPr>
        </p:nvSpPr>
        <p:spPr>
          <a:xfrm>
            <a:off x="8763000" y="5867400"/>
            <a:ext cx="2743201" cy="685800"/>
          </a:xfrm>
        </p:spPr>
        <p:txBody>
          <a:bodyPr/>
          <a:lstStyle/>
          <a:p>
            <a:r>
              <a:rPr lang="en-US" dirty="0" smtClean="0"/>
              <a:t>Get the picture?  We’re building Lego blocks to do new things – online and in CU*BASE – that will create enhancements for years</a:t>
            </a:r>
            <a:endParaRPr lang="en-US" dirty="0"/>
          </a:p>
        </p:txBody>
      </p:sp>
      <p:sp>
        <p:nvSpPr>
          <p:cNvPr id="15" name="Text Placeholder 14"/>
          <p:cNvSpPr>
            <a:spLocks noGrp="1"/>
          </p:cNvSpPr>
          <p:nvPr>
            <p:ph type="body" sz="quarter" idx="14"/>
          </p:nvPr>
        </p:nvSpPr>
        <p:spPr/>
        <p:txBody>
          <a:bodyPr/>
          <a:lstStyle/>
          <a:p>
            <a:r>
              <a:rPr lang="en-US" dirty="0" smtClean="0"/>
              <a:t>New tools in </a:t>
            </a:r>
            <a:r>
              <a:rPr lang="en-US" b="1" dirty="0" smtClean="0"/>
              <a:t>it’s my biz </a:t>
            </a:r>
            <a:r>
              <a:rPr lang="en-US" dirty="0" smtClean="0"/>
              <a:t>and the membership opening project reset our ideas</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920" y="1669274"/>
            <a:ext cx="2959431" cy="3740926"/>
          </a:xfrm>
          <a:prstGeom prst="rect">
            <a:avLst/>
          </a:prstGeom>
          <a:ln>
            <a:noFill/>
          </a:ln>
          <a:effectLst>
            <a:outerShdw blurRad="190500" algn="tl" rotWithShape="0">
              <a:srgbClr val="000000">
                <a:alpha val="70000"/>
              </a:srgbClr>
            </a:outerShdw>
          </a:effectLst>
        </p:spPr>
      </p:pic>
      <p:pic>
        <p:nvPicPr>
          <p:cNvPr id="11" name="Picture 10"/>
          <p:cNvPicPr/>
          <p:nvPr/>
        </p:nvPicPr>
        <p:blipFill>
          <a:blip r:embed="rId3"/>
          <a:stretch>
            <a:fillRect/>
          </a:stretch>
        </p:blipFill>
        <p:spPr>
          <a:xfrm>
            <a:off x="3207067" y="4537075"/>
            <a:ext cx="4800600" cy="2092325"/>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600200"/>
            <a:ext cx="6445434" cy="954587"/>
          </a:xfrm>
          <a:prstGeom prst="rect">
            <a:avLst/>
          </a:prstGeom>
          <a:ln>
            <a:noFill/>
          </a:ln>
          <a:effectLst>
            <a:outerShdw blurRad="190500" algn="tl" rotWithShape="0">
              <a:srgbClr val="000000">
                <a:alpha val="70000"/>
              </a:srgbClr>
            </a:outerShdw>
          </a:effectLst>
        </p:spPr>
      </p:pic>
      <p:sp>
        <p:nvSpPr>
          <p:cNvPr id="17" name="Rounded Rectangle 16"/>
          <p:cNvSpPr/>
          <p:nvPr/>
        </p:nvSpPr>
        <p:spPr bwMode="auto">
          <a:xfrm>
            <a:off x="4894926" y="2146613"/>
            <a:ext cx="1622685" cy="341912"/>
          </a:xfrm>
          <a:prstGeom prst="roundRect">
            <a:avLst/>
          </a:prstGeom>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Current method</a:t>
            </a:r>
            <a:endParaRPr lang="en-US" sz="1400" dirty="0"/>
          </a:p>
        </p:txBody>
      </p:sp>
      <p:pic>
        <p:nvPicPr>
          <p:cNvPr id="10" name="Picture 9"/>
          <p:cNvPicPr/>
          <p:nvPr/>
        </p:nvPicPr>
        <p:blipFill>
          <a:blip r:embed="rId5"/>
          <a:stretch>
            <a:fillRect/>
          </a:stretch>
        </p:blipFill>
        <p:spPr>
          <a:xfrm>
            <a:off x="5334000" y="2927805"/>
            <a:ext cx="4186111" cy="2253795"/>
          </a:xfrm>
          <a:prstGeom prst="rect">
            <a:avLst/>
          </a:prstGeom>
          <a:ln>
            <a:noFill/>
          </a:ln>
          <a:effectLst>
            <a:outerShdw blurRad="190500" algn="tl" rotWithShape="0">
              <a:srgbClr val="000000">
                <a:alpha val="70000"/>
              </a:srgbClr>
            </a:outerShdw>
          </a:effectLst>
        </p:spPr>
      </p:pic>
      <p:sp>
        <p:nvSpPr>
          <p:cNvPr id="18" name="Rounded Rectangle 17"/>
          <p:cNvSpPr/>
          <p:nvPr/>
        </p:nvSpPr>
        <p:spPr bwMode="auto">
          <a:xfrm>
            <a:off x="8305800" y="3077626"/>
            <a:ext cx="1622685" cy="341912"/>
          </a:xfrm>
          <a:prstGeom prst="roundRect">
            <a:avLst/>
          </a:prstGeom>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New method</a:t>
            </a:r>
            <a:endParaRPr lang="en-US" sz="1400" dirty="0"/>
          </a:p>
        </p:txBody>
      </p:sp>
      <p:pic>
        <p:nvPicPr>
          <p:cNvPr id="12" name="Picture 11"/>
          <p:cNvPicPr/>
          <p:nvPr/>
        </p:nvPicPr>
        <p:blipFill>
          <a:blip r:embed="rId6" cstate="print">
            <a:extLst>
              <a:ext uri="{28A0092B-C50C-407E-A947-70E740481C1C}">
                <a14:useLocalDpi xmlns:a14="http://schemas.microsoft.com/office/drawing/2010/main" val="0"/>
              </a:ext>
            </a:extLst>
          </a:blip>
          <a:stretch>
            <a:fillRect/>
          </a:stretch>
        </p:blipFill>
        <p:spPr>
          <a:xfrm>
            <a:off x="7741056" y="4563687"/>
            <a:ext cx="1613535" cy="509905"/>
          </a:xfrm>
          <a:prstGeom prst="rect">
            <a:avLst/>
          </a:prstGeom>
        </p:spPr>
      </p:pic>
    </p:spTree>
    <p:extLst>
      <p:ext uri="{BB962C8B-B14F-4D97-AF65-F5344CB8AC3E}">
        <p14:creationId xmlns:p14="http://schemas.microsoft.com/office/powerpoint/2010/main" val="135810606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Changing how we think about the separation between websites and online banking tools</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95</a:t>
            </a:fld>
            <a:endParaRPr lang="en-US"/>
          </a:p>
        </p:txBody>
      </p:sp>
      <p:sp>
        <p:nvSpPr>
          <p:cNvPr id="8" name="Text Placeholder 7"/>
          <p:cNvSpPr>
            <a:spLocks noGrp="1"/>
          </p:cNvSpPr>
          <p:nvPr>
            <p:ph type="body" sz="quarter" idx="13"/>
          </p:nvPr>
        </p:nvSpPr>
        <p:spPr>
          <a:xfrm>
            <a:off x="7696200" y="5867400"/>
            <a:ext cx="3810001" cy="685800"/>
          </a:xfrm>
        </p:spPr>
        <p:txBody>
          <a:bodyPr/>
          <a:lstStyle/>
          <a:p>
            <a:r>
              <a:rPr lang="en-US" dirty="0" smtClean="0"/>
              <a:t>The first versions of app store mobile banking merged a mobile website and mobile banking into a single app</a:t>
            </a:r>
          </a:p>
          <a:p>
            <a:r>
              <a:rPr lang="en-US" dirty="0"/>
              <a:t>Can we do that with </a:t>
            </a:r>
            <a:r>
              <a:rPr lang="en-US" dirty="0">
                <a:solidFill>
                  <a:schemeClr val="accent2">
                    <a:lumMod val="75000"/>
                  </a:schemeClr>
                </a:solidFill>
              </a:rPr>
              <a:t>It’s Me 247</a:t>
            </a:r>
            <a:r>
              <a:rPr lang="en-US" dirty="0"/>
              <a:t>?</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46396"/>
          <a:stretch/>
        </p:blipFill>
        <p:spPr>
          <a:xfrm>
            <a:off x="6324600" y="1676400"/>
            <a:ext cx="4823317" cy="3125437"/>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802331"/>
            <a:ext cx="4445936" cy="3455469"/>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5692" y="3108638"/>
            <a:ext cx="1855108" cy="37934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6461151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508000" y="914400"/>
            <a:ext cx="7188200" cy="4639187"/>
          </a:xfrm>
        </p:spPr>
        <p:txBody>
          <a:bodyPr/>
          <a:lstStyle/>
          <a:p>
            <a:r>
              <a:rPr lang="en-US" dirty="0" smtClean="0"/>
              <a:t>What if your credit union could configure 5 pages inside of </a:t>
            </a:r>
            <a:r>
              <a:rPr lang="en-US" b="1" dirty="0" smtClean="0"/>
              <a:t>It’s Me 247</a:t>
            </a:r>
            <a:r>
              <a:rPr lang="en-US" dirty="0" smtClean="0"/>
              <a:t>?</a:t>
            </a:r>
          </a:p>
          <a:p>
            <a:r>
              <a:rPr lang="en-US" dirty="0" smtClean="0"/>
              <a:t>Actually take 5 pages from your website and have them embedded into the </a:t>
            </a:r>
            <a:r>
              <a:rPr lang="en-US" b="1" dirty="0" smtClean="0"/>
              <a:t>It’s Me 247 </a:t>
            </a:r>
            <a:r>
              <a:rPr lang="en-US" dirty="0" smtClean="0"/>
              <a:t>navigation</a:t>
            </a:r>
          </a:p>
          <a:p>
            <a:pPr lvl="1"/>
            <a:r>
              <a:rPr lang="en-US" dirty="0">
                <a:solidFill>
                  <a:schemeClr val="tx2">
                    <a:lumMod val="75000"/>
                  </a:schemeClr>
                </a:solidFill>
              </a:rPr>
              <a:t>This isn’t a link, it’s an actual page in online banking directly related to the credit union’s products and services, sold like you sell </a:t>
            </a:r>
            <a:r>
              <a:rPr lang="en-US" dirty="0" smtClean="0">
                <a:solidFill>
                  <a:schemeClr val="tx2">
                    <a:lumMod val="75000"/>
                  </a:schemeClr>
                </a:solidFill>
              </a:rPr>
              <a:t>them on a website</a:t>
            </a:r>
          </a:p>
          <a:p>
            <a:pPr lvl="1"/>
            <a:r>
              <a:rPr lang="en-US" dirty="0" smtClean="0">
                <a:solidFill>
                  <a:schemeClr val="tx2">
                    <a:lumMod val="75000"/>
                  </a:schemeClr>
                </a:solidFill>
              </a:rPr>
              <a:t>This website page, though, would have links that immediately activate an </a:t>
            </a:r>
            <a:r>
              <a:rPr lang="en-US" b="1" dirty="0" smtClean="0">
                <a:solidFill>
                  <a:schemeClr val="tx2">
                    <a:lumMod val="75000"/>
                  </a:schemeClr>
                </a:solidFill>
              </a:rPr>
              <a:t>It’s Me 247 </a:t>
            </a:r>
            <a:r>
              <a:rPr lang="en-US" dirty="0" smtClean="0">
                <a:solidFill>
                  <a:schemeClr val="tx2">
                    <a:lumMod val="75000"/>
                  </a:schemeClr>
                </a:solidFill>
              </a:rPr>
              <a:t>feature like it was part of your website, and not a standalone online banking product</a:t>
            </a:r>
            <a:endParaRPr lang="en-US" dirty="0">
              <a:solidFill>
                <a:schemeClr val="tx2">
                  <a:lumMod val="75000"/>
                </a:schemeClr>
              </a:solidFill>
            </a:endParaRPr>
          </a:p>
          <a:p>
            <a:pPr lvl="1"/>
            <a:endParaRPr lang="en-US" dirty="0"/>
          </a:p>
        </p:txBody>
      </p:sp>
      <p:sp>
        <p:nvSpPr>
          <p:cNvPr id="11" name="Text Placeholder 10"/>
          <p:cNvSpPr>
            <a:spLocks noGrp="1"/>
          </p:cNvSpPr>
          <p:nvPr>
            <p:ph type="body" sz="quarter" idx="14"/>
          </p:nvPr>
        </p:nvSpPr>
        <p:spPr>
          <a:xfrm>
            <a:off x="7848600" y="5638800"/>
            <a:ext cx="3962400" cy="685800"/>
          </a:xfrm>
        </p:spPr>
        <p:txBody>
          <a:bodyPr/>
          <a:lstStyle/>
          <a:p>
            <a:r>
              <a:rPr lang="en-US" sz="2400" dirty="0" smtClean="0">
                <a:solidFill>
                  <a:schemeClr val="accent1"/>
                </a:solidFill>
              </a:rPr>
              <a:t>Weird, huh?</a:t>
            </a:r>
          </a:p>
          <a:p>
            <a:r>
              <a:rPr lang="en-US" sz="2400" dirty="0" smtClean="0">
                <a:solidFill>
                  <a:schemeClr val="accent1"/>
                </a:solidFill>
              </a:rPr>
              <a:t>Can you give me 5 pages that you wish we would embed in </a:t>
            </a:r>
            <a:r>
              <a:rPr lang="en-US" sz="2400" dirty="0" smtClean="0">
                <a:solidFill>
                  <a:schemeClr val="accent1"/>
                </a:solidFill>
                <a:effectLst>
                  <a:outerShdw blurRad="38100" dist="38100" dir="2700000" algn="tl">
                    <a:srgbClr val="000000">
                      <a:alpha val="43137"/>
                    </a:srgbClr>
                  </a:outerShdw>
                </a:effectLst>
              </a:rPr>
              <a:t>It’s Me 247</a:t>
            </a:r>
            <a:r>
              <a:rPr lang="en-US" sz="2400" dirty="0" smtClean="0">
                <a:solidFill>
                  <a:schemeClr val="accent1"/>
                </a:solidFill>
              </a:rPr>
              <a:t>?</a:t>
            </a:r>
          </a:p>
          <a:p>
            <a:endParaRPr lang="en-US" dirty="0"/>
          </a:p>
          <a:p>
            <a:r>
              <a:rPr lang="en-US" dirty="0" smtClean="0"/>
              <a:t>Details coming at the November CEO Strategies...put your thinking caps on</a:t>
            </a:r>
            <a:endParaRPr lang="en-US" dirty="0"/>
          </a:p>
        </p:txBody>
      </p:sp>
      <p:sp>
        <p:nvSpPr>
          <p:cNvPr id="3" name="Slide Number Placeholder 2"/>
          <p:cNvSpPr>
            <a:spLocks noGrp="1"/>
          </p:cNvSpPr>
          <p:nvPr>
            <p:ph type="sldNum" sz="quarter" idx="12"/>
          </p:nvPr>
        </p:nvSpPr>
        <p:spPr/>
        <p:txBody>
          <a:bodyPr/>
          <a:lstStyle/>
          <a:p>
            <a:fld id="{E54FDF46-4A52-4F2B-8DF0-BB4C40E65B4E}" type="slidenum">
              <a:rPr lang="en-US" smtClean="0"/>
              <a:pPr/>
              <a:t>96</a:t>
            </a:fld>
            <a:endParaRPr lang="en-US"/>
          </a:p>
        </p:txBody>
      </p:sp>
      <p:sp>
        <p:nvSpPr>
          <p:cNvPr id="6" name="Title 5"/>
          <p:cNvSpPr>
            <a:spLocks noGrp="1"/>
          </p:cNvSpPr>
          <p:nvPr>
            <p:ph type="title"/>
          </p:nvPr>
        </p:nvSpPr>
        <p:spPr/>
        <p:txBody>
          <a:bodyPr/>
          <a:lstStyle/>
          <a:p>
            <a:r>
              <a:rPr lang="en-US" dirty="0" smtClean="0"/>
              <a:t>A new contest for 2015</a:t>
            </a:r>
            <a:endParaRPr lang="en-US" dirty="0"/>
          </a:p>
        </p:txBody>
      </p:sp>
      <p:sp>
        <p:nvSpPr>
          <p:cNvPr id="12" name="Explosion 1 11"/>
          <p:cNvSpPr/>
          <p:nvPr/>
        </p:nvSpPr>
        <p:spPr bwMode="auto">
          <a:xfrm>
            <a:off x="8382000" y="876993"/>
            <a:ext cx="2895600" cy="2895600"/>
          </a:xfrm>
          <a:prstGeom prst="irregularSeal1">
            <a:avLst/>
          </a:prstGeom>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800" dirty="0"/>
              <a:t>Designers Wanted!</a:t>
            </a:r>
          </a:p>
        </p:txBody>
      </p:sp>
    </p:spTree>
    <p:extLst>
      <p:ext uri="{BB962C8B-B14F-4D97-AF65-F5344CB8AC3E}">
        <p14:creationId xmlns:p14="http://schemas.microsoft.com/office/powerpoint/2010/main" val="395476971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We need to develop to our competitive advantage</a:t>
            </a:r>
            <a:endParaRPr lang="en-US" dirty="0"/>
          </a:p>
        </p:txBody>
      </p:sp>
      <p:sp>
        <p:nvSpPr>
          <p:cNvPr id="7" name="Content Placeholder 6"/>
          <p:cNvSpPr>
            <a:spLocks noGrp="1"/>
          </p:cNvSpPr>
          <p:nvPr>
            <p:ph idx="1"/>
          </p:nvPr>
        </p:nvSpPr>
        <p:spPr/>
        <p:txBody>
          <a:bodyPr/>
          <a:lstStyle/>
          <a:p>
            <a:r>
              <a:rPr lang="en-US" dirty="0" smtClean="0"/>
              <a:t>Some people would have us simply hook up with others </a:t>
            </a:r>
            <a:r>
              <a:rPr lang="en-US" sz="1800" dirty="0" smtClean="0"/>
              <a:t>(Meridian Link, </a:t>
            </a:r>
            <a:r>
              <a:rPr lang="en-US" sz="1800" dirty="0" err="1" smtClean="0"/>
              <a:t>Andera</a:t>
            </a:r>
            <a:r>
              <a:rPr lang="en-US" sz="1800" dirty="0" smtClean="0"/>
              <a:t>)</a:t>
            </a:r>
          </a:p>
          <a:p>
            <a:pPr lvl="1"/>
            <a:r>
              <a:rPr lang="en-US" dirty="0" smtClean="0"/>
              <a:t>But 80% of the work to hook it up is the messaging</a:t>
            </a:r>
          </a:p>
          <a:p>
            <a:pPr lvl="1"/>
            <a:r>
              <a:rPr lang="en-US" dirty="0" smtClean="0"/>
              <a:t>We’ll do this, but then Meridian Link and </a:t>
            </a:r>
            <a:r>
              <a:rPr lang="en-US" dirty="0" err="1" smtClean="0"/>
              <a:t>Andera</a:t>
            </a:r>
            <a:r>
              <a:rPr lang="en-US" dirty="0" smtClean="0"/>
              <a:t> will control the price, and the evolution, good or bad</a:t>
            </a:r>
          </a:p>
          <a:p>
            <a:r>
              <a:rPr lang="en-US" dirty="0" smtClean="0"/>
              <a:t>Some people would have us be the only solution</a:t>
            </a:r>
          </a:p>
          <a:p>
            <a:pPr lvl="1"/>
            <a:r>
              <a:rPr lang="en-US" dirty="0" smtClean="0"/>
              <a:t>But then 80% of the work would already be done to hook up to others</a:t>
            </a:r>
          </a:p>
          <a:p>
            <a:pPr lvl="1"/>
            <a:r>
              <a:rPr lang="en-US" dirty="0" smtClean="0"/>
              <a:t>The best way to fund that work is by selling gateways to third parties and the credit unions that wish to use them</a:t>
            </a:r>
          </a:p>
          <a:p>
            <a:r>
              <a:rPr lang="en-US" dirty="0" smtClean="0"/>
              <a:t>Everyone will worry about how we do the final 20%</a:t>
            </a:r>
          </a:p>
          <a:p>
            <a:pPr lvl="1"/>
            <a:r>
              <a:rPr lang="en-US" dirty="0" smtClean="0"/>
              <a:t>We have to take advantage of what we can do that others can’t:  change CU*BASE, change </a:t>
            </a:r>
            <a:r>
              <a:rPr lang="en-US" b="1" dirty="0" smtClean="0"/>
              <a:t>It’s Me 247</a:t>
            </a:r>
            <a:r>
              <a:rPr lang="en-US" dirty="0" smtClean="0"/>
              <a:t>, natively integrate the two to evolve together, and allow our customer-owners to control the price and the pace of evolution</a:t>
            </a:r>
            <a:endParaRPr lang="en-US" b="1" dirty="0" smtClean="0"/>
          </a:p>
          <a:p>
            <a:endParaRPr lang="en-US" dirty="0" smtClean="0"/>
          </a:p>
        </p:txBody>
      </p:sp>
      <p:sp>
        <p:nvSpPr>
          <p:cNvPr id="4" name="Slide Number Placeholder 3"/>
          <p:cNvSpPr>
            <a:spLocks noGrp="1"/>
          </p:cNvSpPr>
          <p:nvPr>
            <p:ph type="sldNum" sz="quarter" idx="12"/>
          </p:nvPr>
        </p:nvSpPr>
        <p:spPr/>
        <p:txBody>
          <a:bodyPr/>
          <a:lstStyle/>
          <a:p>
            <a:fld id="{E54FDF46-4A52-4F2B-8DF0-BB4C40E65B4E}" type="slidenum">
              <a:rPr lang="en-US" smtClean="0"/>
              <a:pPr/>
              <a:t>97</a:t>
            </a:fld>
            <a:endParaRPr lang="en-US" dirty="0"/>
          </a:p>
        </p:txBody>
      </p:sp>
      <p:sp>
        <p:nvSpPr>
          <p:cNvPr id="8" name="Text Placeholder 7"/>
          <p:cNvSpPr>
            <a:spLocks noGrp="1"/>
          </p:cNvSpPr>
          <p:nvPr>
            <p:ph type="body" sz="quarter" idx="13"/>
          </p:nvPr>
        </p:nvSpPr>
        <p:spPr/>
        <p:txBody>
          <a:bodyPr/>
          <a:lstStyle/>
          <a:p>
            <a:r>
              <a:rPr lang="en-US" dirty="0" smtClean="0"/>
              <a:t>Can you build game plans so that our competitive advantage is guaranteed?</a:t>
            </a:r>
            <a:endParaRPr lang="en-US" dirty="0"/>
          </a:p>
        </p:txBody>
      </p:sp>
      <p:sp>
        <p:nvSpPr>
          <p:cNvPr id="9" name="Text Placeholder 8"/>
          <p:cNvSpPr>
            <a:spLocks noGrp="1"/>
          </p:cNvSpPr>
          <p:nvPr>
            <p:ph type="body" sz="quarter" idx="14"/>
          </p:nvPr>
        </p:nvSpPr>
        <p:spPr/>
        <p:txBody>
          <a:bodyPr/>
          <a:lstStyle/>
          <a:p>
            <a:r>
              <a:rPr lang="en-US" spc="20" dirty="0" smtClean="0"/>
              <a:t>We own CU*BASE, we own </a:t>
            </a:r>
            <a:r>
              <a:rPr lang="en-US" b="1" spc="20" dirty="0" smtClean="0"/>
              <a:t>It’s Me 247</a:t>
            </a:r>
            <a:r>
              <a:rPr lang="en-US" spc="20" dirty="0" smtClean="0"/>
              <a:t>, we own the right to extend the messaging</a:t>
            </a:r>
            <a:endParaRPr lang="en-US" spc="20" dirty="0"/>
          </a:p>
        </p:txBody>
      </p:sp>
    </p:spTree>
    <p:extLst>
      <p:ext uri="{BB962C8B-B14F-4D97-AF65-F5344CB8AC3E}">
        <p14:creationId xmlns:p14="http://schemas.microsoft.com/office/powerpoint/2010/main" val="21486719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mtClean="0"/>
              <a:t>Passing the Tipping Point</a:t>
            </a:r>
            <a:endParaRPr lang="en-US" dirty="0"/>
          </a:p>
        </p:txBody>
      </p:sp>
      <p:sp>
        <p:nvSpPr>
          <p:cNvPr id="8" name="Subtitle 7"/>
          <p:cNvSpPr>
            <a:spLocks noGrp="1"/>
          </p:cNvSpPr>
          <p:nvPr>
            <p:ph type="body" sz="quarter" idx="10"/>
          </p:nvPr>
        </p:nvSpPr>
        <p:spPr/>
        <p:txBody>
          <a:bodyPr/>
          <a:lstStyle/>
          <a:p>
            <a:r>
              <a:rPr lang="en-US" dirty="0" smtClean="0">
                <a:solidFill>
                  <a:schemeClr val="bg2"/>
                </a:solidFill>
              </a:rPr>
              <a:t>Being an Internet retailer for non-members</a:t>
            </a:r>
          </a:p>
        </p:txBody>
      </p:sp>
      <p:sp>
        <p:nvSpPr>
          <p:cNvPr id="2" name="Text Placeholder 1"/>
          <p:cNvSpPr>
            <a:spLocks noGrp="1"/>
          </p:cNvSpPr>
          <p:nvPr>
            <p:ph type="body" sz="quarter" idx="11"/>
          </p:nvPr>
        </p:nvSpPr>
        <p:spPr/>
        <p:txBody>
          <a:bodyPr/>
          <a:lstStyle/>
          <a:p>
            <a:r>
              <a:rPr lang="en-US" dirty="0" smtClean="0">
                <a:solidFill>
                  <a:schemeClr val="bg2"/>
                </a:solidFill>
              </a:rPr>
              <a:t>Being an Internet retailer for existing members</a:t>
            </a:r>
          </a:p>
          <a:p>
            <a:endParaRPr lang="en-US" dirty="0">
              <a:solidFill>
                <a:schemeClr val="bg2"/>
              </a:solidFill>
            </a:endParaRPr>
          </a:p>
        </p:txBody>
      </p:sp>
      <p:sp>
        <p:nvSpPr>
          <p:cNvPr id="3" name="Text Placeholder 2"/>
          <p:cNvSpPr>
            <a:spLocks noGrp="1"/>
          </p:cNvSpPr>
          <p:nvPr>
            <p:ph type="body" sz="quarter" idx="12"/>
          </p:nvPr>
        </p:nvSpPr>
        <p:spPr/>
        <p:txBody>
          <a:bodyPr/>
          <a:lstStyle/>
          <a:p>
            <a:r>
              <a:rPr lang="en-US" dirty="0" smtClean="0"/>
              <a:t>Being an Internet retailer of cooperative activities</a:t>
            </a:r>
          </a:p>
          <a:p>
            <a:endParaRPr lang="en-US" dirty="0"/>
          </a:p>
        </p:txBody>
      </p:sp>
      <p:sp>
        <p:nvSpPr>
          <p:cNvPr id="4" name="Slide Number Placeholder 3"/>
          <p:cNvSpPr>
            <a:spLocks noGrp="1"/>
          </p:cNvSpPr>
          <p:nvPr>
            <p:ph type="sldNum" sz="quarter" idx="4294967295"/>
          </p:nvPr>
        </p:nvSpPr>
        <p:spPr>
          <a:xfrm>
            <a:off x="0" y="6248400"/>
            <a:ext cx="1239838" cy="457200"/>
          </a:xfrm>
        </p:spPr>
        <p:txBody>
          <a:bodyPr/>
          <a:lstStyle/>
          <a:p>
            <a:fld id="{E54FDF46-4A52-4F2B-8DF0-BB4C40E65B4E}" type="slidenum">
              <a:rPr lang="en-US" smtClean="0"/>
              <a:pPr/>
              <a:t>98</a:t>
            </a:fld>
            <a:endParaRPr lang="en-US"/>
          </a:p>
        </p:txBody>
      </p:sp>
    </p:spTree>
    <p:extLst>
      <p:ext uri="{BB962C8B-B14F-4D97-AF65-F5344CB8AC3E}">
        <p14:creationId xmlns:p14="http://schemas.microsoft.com/office/powerpoint/2010/main" val="3535138267"/>
      </p:ext>
    </p:extLst>
  </p:cSld>
  <p:clrMapOvr>
    <a:masterClrMapping/>
  </p:clrMapOvr>
  <p:transition spd="slow">
    <p:push/>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Can an Internet retailer sell the co-op thing?</a:t>
            </a:r>
            <a:endParaRPr lang="en-US" dirty="0"/>
          </a:p>
        </p:txBody>
      </p:sp>
      <p:sp>
        <p:nvSpPr>
          <p:cNvPr id="2" name="Content Placeholder 1"/>
          <p:cNvSpPr>
            <a:spLocks noGrp="1"/>
          </p:cNvSpPr>
          <p:nvPr>
            <p:ph idx="1"/>
          </p:nvPr>
        </p:nvSpPr>
        <p:spPr/>
        <p:txBody>
          <a:bodyPr/>
          <a:lstStyle/>
          <a:p>
            <a:r>
              <a:rPr lang="en-US" dirty="0" smtClean="0"/>
              <a:t>I’ve been trying to coin a phrase that would be the catalyst to a whole new area of development...activities specifically related to the </a:t>
            </a:r>
            <a:r>
              <a:rPr lang="en-US" i="1" dirty="0" smtClean="0"/>
              <a:t>cooperative </a:t>
            </a:r>
            <a:r>
              <a:rPr lang="en-US" dirty="0" smtClean="0"/>
              <a:t>charter, not just “banking”</a:t>
            </a:r>
          </a:p>
          <a:p>
            <a:pPr lvl="1"/>
            <a:r>
              <a:rPr lang="en-US" dirty="0" smtClean="0"/>
              <a:t>I can look up a balance, but can I vote?</a:t>
            </a:r>
          </a:p>
          <a:p>
            <a:pPr lvl="1"/>
            <a:r>
              <a:rPr lang="en-US" dirty="0" smtClean="0"/>
              <a:t>I can transfer money, but can I check on the financial health of my cooperative?</a:t>
            </a:r>
          </a:p>
          <a:p>
            <a:pPr lvl="1"/>
            <a:r>
              <a:rPr lang="en-US" dirty="0" smtClean="0"/>
              <a:t>I can look at </a:t>
            </a:r>
            <a:r>
              <a:rPr lang="en-US" i="1" dirty="0" smtClean="0"/>
              <a:t>my</a:t>
            </a:r>
            <a:r>
              <a:rPr lang="en-US" dirty="0" smtClean="0"/>
              <a:t> plan (PFM), but how do I see the credit union’s plan?</a:t>
            </a:r>
          </a:p>
          <a:p>
            <a:pPr lvl="1"/>
            <a:r>
              <a:rPr lang="en-US" dirty="0" smtClean="0"/>
              <a:t>I can pay my bills, but how do I get involved online with the bills my credit union pays?</a:t>
            </a:r>
          </a:p>
          <a:p>
            <a:pPr lvl="1"/>
            <a:r>
              <a:rPr lang="en-US" dirty="0" smtClean="0"/>
              <a:t>I can apply for a loan on my phone, but how do I attend an annual meeting on my phone?</a:t>
            </a:r>
          </a:p>
          <a:p>
            <a:pPr lvl="1"/>
            <a:r>
              <a:rPr lang="en-US" dirty="0" smtClean="0"/>
              <a:t>I can chat online with a call center rep, but can I do that with my credit union’s Board directors?</a:t>
            </a:r>
          </a:p>
          <a:p>
            <a:pPr lvl="1"/>
            <a:r>
              <a:rPr lang="en-US" dirty="0" smtClean="0"/>
              <a:t>I can feel valued as a customer online, </a:t>
            </a:r>
            <a:br>
              <a:rPr lang="en-US" dirty="0" smtClean="0"/>
            </a:br>
            <a:r>
              <a:rPr lang="en-US" dirty="0" smtClean="0"/>
              <a:t>but I get no sense of ownership from </a:t>
            </a:r>
            <a:br>
              <a:rPr lang="en-US" dirty="0" smtClean="0"/>
            </a:br>
            <a:r>
              <a:rPr lang="en-US" dirty="0" smtClean="0"/>
              <a:t>my credit union interactions online</a:t>
            </a:r>
            <a:endParaRPr lang="en-US" dirty="0"/>
          </a:p>
        </p:txBody>
      </p:sp>
      <p:sp>
        <p:nvSpPr>
          <p:cNvPr id="4" name="Slide Number Placeholder 3"/>
          <p:cNvSpPr>
            <a:spLocks noGrp="1"/>
          </p:cNvSpPr>
          <p:nvPr>
            <p:ph type="sldNum" sz="quarter" idx="12"/>
          </p:nvPr>
        </p:nvSpPr>
        <p:spPr/>
        <p:txBody>
          <a:bodyPr/>
          <a:lstStyle/>
          <a:p>
            <a:fld id="{E54FDF46-4A52-4F2B-8DF0-BB4C40E65B4E}" type="slidenum">
              <a:rPr lang="en-US" smtClean="0"/>
              <a:pPr/>
              <a:t>99</a:t>
            </a:fld>
            <a:endParaRPr lang="en-US"/>
          </a:p>
        </p:txBody>
      </p:sp>
      <p:sp>
        <p:nvSpPr>
          <p:cNvPr id="7" name="Text Placeholder 6"/>
          <p:cNvSpPr>
            <a:spLocks noGrp="1"/>
          </p:cNvSpPr>
          <p:nvPr>
            <p:ph type="body" sz="quarter" idx="13"/>
          </p:nvPr>
        </p:nvSpPr>
        <p:spPr>
          <a:xfrm>
            <a:off x="6477000" y="5867400"/>
            <a:ext cx="5029201" cy="685800"/>
          </a:xfrm>
        </p:spPr>
        <p:txBody>
          <a:bodyPr/>
          <a:lstStyle/>
          <a:p>
            <a:r>
              <a:rPr lang="en-US" dirty="0" smtClean="0"/>
              <a:t>This stuff is tough, and it’s taken a long time for us to get ready to be Internet retailers for </a:t>
            </a:r>
            <a:r>
              <a:rPr lang="en-US" i="1" dirty="0" smtClean="0"/>
              <a:t>banking</a:t>
            </a:r>
          </a:p>
          <a:p>
            <a:r>
              <a:rPr lang="en-US" dirty="0" smtClean="0"/>
              <a:t>When will we get started saying we’re Internet retailers for credit union </a:t>
            </a:r>
            <a:r>
              <a:rPr lang="en-US" i="1" dirty="0" smtClean="0"/>
              <a:t>ownership</a:t>
            </a:r>
            <a:r>
              <a:rPr lang="en-US" dirty="0" smtClean="0"/>
              <a:t>?</a:t>
            </a:r>
            <a:endParaRPr lang="en-US" dirty="0"/>
          </a:p>
        </p:txBody>
      </p:sp>
      <p:sp>
        <p:nvSpPr>
          <p:cNvPr id="8" name="Text Placeholder 7"/>
          <p:cNvSpPr>
            <a:spLocks noGrp="1"/>
          </p:cNvSpPr>
          <p:nvPr>
            <p:ph type="body" sz="quarter" idx="14"/>
          </p:nvPr>
        </p:nvSpPr>
        <p:spPr/>
        <p:txBody>
          <a:bodyPr/>
          <a:lstStyle/>
          <a:p>
            <a:r>
              <a:rPr lang="en-US" dirty="0"/>
              <a:t>Online banking, mobile banking...where are the </a:t>
            </a:r>
            <a:r>
              <a:rPr lang="en-US" i="1" dirty="0"/>
              <a:t>cooperative </a:t>
            </a:r>
            <a:r>
              <a:rPr lang="en-US" dirty="0"/>
              <a:t>activities?</a:t>
            </a:r>
          </a:p>
          <a:p>
            <a:endParaRPr lang="en-US" dirty="0"/>
          </a:p>
        </p:txBody>
      </p:sp>
    </p:spTree>
    <p:extLst>
      <p:ext uri="{BB962C8B-B14F-4D97-AF65-F5344CB8AC3E}">
        <p14:creationId xmlns:p14="http://schemas.microsoft.com/office/powerpoint/2010/main" val="10885479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Red_Main">
  <a:themeElements>
    <a:clrScheme name="2014 Lead Conf Red">
      <a:dk1>
        <a:sysClr val="windowText" lastClr="000000"/>
      </a:dk1>
      <a:lt1>
        <a:sysClr val="window" lastClr="FFFFFF"/>
      </a:lt1>
      <a:dk2>
        <a:srgbClr val="969696"/>
      </a:dk2>
      <a:lt2>
        <a:srgbClr val="E7E6E6"/>
      </a:lt2>
      <a:accent1>
        <a:srgbClr val="ED1C24"/>
      </a:accent1>
      <a:accent2>
        <a:srgbClr val="00ADEF"/>
      </a:accent2>
      <a:accent3>
        <a:srgbClr val="38B449"/>
      </a:accent3>
      <a:accent4>
        <a:srgbClr val="F05A28"/>
      </a:accent4>
      <a:accent5>
        <a:srgbClr val="2A388F"/>
      </a:accent5>
      <a:accent6>
        <a:srgbClr val="FBAF3F"/>
      </a:accent6>
      <a:hlink>
        <a:srgbClr val="91268F"/>
      </a:hlink>
      <a:folHlink>
        <a:srgbClr val="ED2A7B"/>
      </a:folHlink>
    </a:clrScheme>
    <a:fontScheme name="2014 Lead Conf">
      <a:majorFont>
        <a:latin typeface="Changa O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ntemporary Portrait.po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po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po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po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po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po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po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urquoise">
  <a:themeElements>
    <a:clrScheme name="2014 Lead Conf Blue">
      <a:dk1>
        <a:sysClr val="windowText" lastClr="000000"/>
      </a:dk1>
      <a:lt1>
        <a:sysClr val="window" lastClr="FFFFFF"/>
      </a:lt1>
      <a:dk2>
        <a:srgbClr val="969696"/>
      </a:dk2>
      <a:lt2>
        <a:srgbClr val="E7E6E6"/>
      </a:lt2>
      <a:accent1>
        <a:srgbClr val="00ADEF"/>
      </a:accent1>
      <a:accent2>
        <a:srgbClr val="ED1C24"/>
      </a:accent2>
      <a:accent3>
        <a:srgbClr val="38B449"/>
      </a:accent3>
      <a:accent4>
        <a:srgbClr val="F05A28"/>
      </a:accent4>
      <a:accent5>
        <a:srgbClr val="2A388F"/>
      </a:accent5>
      <a:accent6>
        <a:srgbClr val="FBAF3F"/>
      </a:accent6>
      <a:hlink>
        <a:srgbClr val="91268F"/>
      </a:hlink>
      <a:folHlink>
        <a:srgbClr val="ED2A7B"/>
      </a:folHlink>
    </a:clrScheme>
    <a:fontScheme name="2014 Lead Conf">
      <a:majorFont>
        <a:latin typeface="Changa O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ntemporary Portrait.po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po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po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po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po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po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po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Green">
  <a:themeElements>
    <a:clrScheme name="2014 Lead Conf Green">
      <a:dk1>
        <a:sysClr val="windowText" lastClr="000000"/>
      </a:dk1>
      <a:lt1>
        <a:sysClr val="window" lastClr="FFFFFF"/>
      </a:lt1>
      <a:dk2>
        <a:srgbClr val="969696"/>
      </a:dk2>
      <a:lt2>
        <a:srgbClr val="E7E6E6"/>
      </a:lt2>
      <a:accent1>
        <a:srgbClr val="38B449"/>
      </a:accent1>
      <a:accent2>
        <a:srgbClr val="00ADEF"/>
      </a:accent2>
      <a:accent3>
        <a:srgbClr val="ED1C24"/>
      </a:accent3>
      <a:accent4>
        <a:srgbClr val="F05A28"/>
      </a:accent4>
      <a:accent5>
        <a:srgbClr val="2A388F"/>
      </a:accent5>
      <a:accent6>
        <a:srgbClr val="FBAF3F"/>
      </a:accent6>
      <a:hlink>
        <a:srgbClr val="91268F"/>
      </a:hlink>
      <a:folHlink>
        <a:srgbClr val="ED2A7B"/>
      </a:folHlink>
    </a:clrScheme>
    <a:fontScheme name="2014 Lead Conf">
      <a:majorFont>
        <a:latin typeface="Changa O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ntemporary Portrait.po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po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po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po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po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po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po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Pink">
  <a:themeElements>
    <a:clrScheme name="2014 Lead Conf Pink">
      <a:dk1>
        <a:sysClr val="windowText" lastClr="000000"/>
      </a:dk1>
      <a:lt1>
        <a:sysClr val="window" lastClr="FFFFFF"/>
      </a:lt1>
      <a:dk2>
        <a:srgbClr val="969696"/>
      </a:dk2>
      <a:lt2>
        <a:srgbClr val="E7E6E6"/>
      </a:lt2>
      <a:accent1>
        <a:srgbClr val="ED2A7B"/>
      </a:accent1>
      <a:accent2>
        <a:srgbClr val="2A388F"/>
      </a:accent2>
      <a:accent3>
        <a:srgbClr val="00ADEF"/>
      </a:accent3>
      <a:accent4>
        <a:srgbClr val="91268F"/>
      </a:accent4>
      <a:accent5>
        <a:srgbClr val="38B449"/>
      </a:accent5>
      <a:accent6>
        <a:srgbClr val="FBAF3F"/>
      </a:accent6>
      <a:hlink>
        <a:srgbClr val="91268F"/>
      </a:hlink>
      <a:folHlink>
        <a:srgbClr val="F05A28"/>
      </a:folHlink>
    </a:clrScheme>
    <a:fontScheme name="2014 Lead Conf">
      <a:majorFont>
        <a:latin typeface="Changa O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ntemporary Portrait.po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po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po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po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po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po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po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range">
  <a:themeElements>
    <a:clrScheme name="2014 Lead Conf Orange">
      <a:dk1>
        <a:sysClr val="windowText" lastClr="000000"/>
      </a:dk1>
      <a:lt1>
        <a:sysClr val="window" lastClr="FFFFFF"/>
      </a:lt1>
      <a:dk2>
        <a:srgbClr val="969696"/>
      </a:dk2>
      <a:lt2>
        <a:srgbClr val="E7E6E6"/>
      </a:lt2>
      <a:accent1>
        <a:srgbClr val="F05A28"/>
      </a:accent1>
      <a:accent2>
        <a:srgbClr val="00ADEF"/>
      </a:accent2>
      <a:accent3>
        <a:srgbClr val="91268F"/>
      </a:accent3>
      <a:accent4>
        <a:srgbClr val="FBAF3F"/>
      </a:accent4>
      <a:accent5>
        <a:srgbClr val="2A388F"/>
      </a:accent5>
      <a:accent6>
        <a:srgbClr val="38B449"/>
      </a:accent6>
      <a:hlink>
        <a:srgbClr val="ED1C24"/>
      </a:hlink>
      <a:folHlink>
        <a:srgbClr val="ED2A7B"/>
      </a:folHlink>
    </a:clrScheme>
    <a:fontScheme name="2014 Lead Conf">
      <a:majorFont>
        <a:latin typeface="Changa O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ntemporary Portrait.po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po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po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po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po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po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po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Purple">
  <a:themeElements>
    <a:clrScheme name="2014 Lead Conf Purple">
      <a:dk1>
        <a:sysClr val="windowText" lastClr="000000"/>
      </a:dk1>
      <a:lt1>
        <a:sysClr val="window" lastClr="FFFFFF"/>
      </a:lt1>
      <a:dk2>
        <a:srgbClr val="969696"/>
      </a:dk2>
      <a:lt2>
        <a:srgbClr val="E7E6E6"/>
      </a:lt2>
      <a:accent1>
        <a:srgbClr val="91268F"/>
      </a:accent1>
      <a:accent2>
        <a:srgbClr val="F05A28"/>
      </a:accent2>
      <a:accent3>
        <a:srgbClr val="00ADEF"/>
      </a:accent3>
      <a:accent4>
        <a:srgbClr val="ED1C24"/>
      </a:accent4>
      <a:accent5>
        <a:srgbClr val="2A388F"/>
      </a:accent5>
      <a:accent6>
        <a:srgbClr val="FBAF3F"/>
      </a:accent6>
      <a:hlink>
        <a:srgbClr val="38B449"/>
      </a:hlink>
      <a:folHlink>
        <a:srgbClr val="ED2A7B"/>
      </a:folHlink>
    </a:clrScheme>
    <a:fontScheme name="2014 Lead Conf">
      <a:majorFont>
        <a:latin typeface="Changa O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ntemporary Portrait.po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po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po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po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po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po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po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Navy">
  <a:themeElements>
    <a:clrScheme name="2014 Lead Conf Navy">
      <a:dk1>
        <a:sysClr val="windowText" lastClr="000000"/>
      </a:dk1>
      <a:lt1>
        <a:sysClr val="window" lastClr="FFFFFF"/>
      </a:lt1>
      <a:dk2>
        <a:srgbClr val="969696"/>
      </a:dk2>
      <a:lt2>
        <a:srgbClr val="E7E6E6"/>
      </a:lt2>
      <a:accent1>
        <a:srgbClr val="2A388F"/>
      </a:accent1>
      <a:accent2>
        <a:srgbClr val="FBAF3F"/>
      </a:accent2>
      <a:accent3>
        <a:srgbClr val="ED1C24"/>
      </a:accent3>
      <a:accent4>
        <a:srgbClr val="F05A28"/>
      </a:accent4>
      <a:accent5>
        <a:srgbClr val="38B449"/>
      </a:accent5>
      <a:accent6>
        <a:srgbClr val="00ADEF"/>
      </a:accent6>
      <a:hlink>
        <a:srgbClr val="91268F"/>
      </a:hlink>
      <a:folHlink>
        <a:srgbClr val="ED2A7B"/>
      </a:folHlink>
    </a:clrScheme>
    <a:fontScheme name="2014 Lead Conf">
      <a:majorFont>
        <a:latin typeface="Changa O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ntemporary Portrait.po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po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po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po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po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po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po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Yellow">
  <a:themeElements>
    <a:clrScheme name="2014 Lead Conf Yellow">
      <a:dk1>
        <a:sysClr val="windowText" lastClr="000000"/>
      </a:dk1>
      <a:lt1>
        <a:sysClr val="window" lastClr="FFFFFF"/>
      </a:lt1>
      <a:dk2>
        <a:srgbClr val="969696"/>
      </a:dk2>
      <a:lt2>
        <a:srgbClr val="E7E6E6"/>
      </a:lt2>
      <a:accent1>
        <a:srgbClr val="FBAF3F"/>
      </a:accent1>
      <a:accent2>
        <a:srgbClr val="00ADEF"/>
      </a:accent2>
      <a:accent3>
        <a:srgbClr val="ED1C24"/>
      </a:accent3>
      <a:accent4>
        <a:srgbClr val="F05A28"/>
      </a:accent4>
      <a:accent5>
        <a:srgbClr val="2A388F"/>
      </a:accent5>
      <a:accent6>
        <a:srgbClr val="38B449"/>
      </a:accent6>
      <a:hlink>
        <a:srgbClr val="91268F"/>
      </a:hlink>
      <a:folHlink>
        <a:srgbClr val="ED2A7B"/>
      </a:folHlink>
    </a:clrScheme>
    <a:fontScheme name="2014 Lead Conf">
      <a:majorFont>
        <a:latin typeface="Changa O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ntemporary Portrait.po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po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po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po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po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po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po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Theme27</Template>
  <TotalTime>10101</TotalTime>
  <Words>12585</Words>
  <Application>Microsoft Office PowerPoint</Application>
  <PresentationFormat>Widescreen</PresentationFormat>
  <Paragraphs>1397</Paragraphs>
  <Slides>160</Slides>
  <Notes>11</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160</vt:i4>
      </vt:variant>
    </vt:vector>
  </HeadingPairs>
  <TitlesOfParts>
    <vt:vector size="177" baseType="lpstr">
      <vt:lpstr>Arial Unicode MS</vt:lpstr>
      <vt:lpstr>Arial</vt:lpstr>
      <vt:lpstr>Arial Black</vt:lpstr>
      <vt:lpstr>Calibri</vt:lpstr>
      <vt:lpstr>Changa One</vt:lpstr>
      <vt:lpstr>Monotype Sorts</vt:lpstr>
      <vt:lpstr>Tahoma</vt:lpstr>
      <vt:lpstr>Wingdings</vt:lpstr>
      <vt:lpstr>Wingdings 2</vt:lpstr>
      <vt:lpstr>1_Red_Main</vt:lpstr>
      <vt:lpstr>2_Turquoise</vt:lpstr>
      <vt:lpstr>3_Green</vt:lpstr>
      <vt:lpstr>4_Pink</vt:lpstr>
      <vt:lpstr>5_Orange</vt:lpstr>
      <vt:lpstr>6_Purple</vt:lpstr>
      <vt:lpstr>7_Navy</vt:lpstr>
      <vt:lpstr>8_Yellow</vt:lpstr>
      <vt:lpstr>PowerPoint Presentation</vt:lpstr>
      <vt:lpstr>Walking in the Members’ Shoes</vt:lpstr>
      <vt:lpstr>Looking for a New Future </vt:lpstr>
      <vt:lpstr>What signals transformation?  You do, our network does</vt:lpstr>
      <vt:lpstr>Who will be the catalysts to ensure transformation?  You will</vt:lpstr>
      <vt:lpstr>Who will drive home  the point?   Your members will</vt:lpstr>
      <vt:lpstr>Can we predict the future of how CUs will make money?</vt:lpstr>
      <vt:lpstr>What is driving the pressure to transform?</vt:lpstr>
      <vt:lpstr>It can come down to fight or flight</vt:lpstr>
      <vt:lpstr>It can come down to fight or flight</vt:lpstr>
      <vt:lpstr>Preparing for the next decade</vt:lpstr>
      <vt:lpstr>Today’s Agenda</vt:lpstr>
      <vt:lpstr>Walking in the Members’ Shoes</vt:lpstr>
      <vt:lpstr>A wake-up call to walk in the members’ shoes</vt:lpstr>
      <vt:lpstr>CU*Answers is not immune to the problem</vt:lpstr>
      <vt:lpstr>Walking in the Members’ Shoes</vt:lpstr>
      <vt:lpstr>Identifying with members living the experience</vt:lpstr>
      <vt:lpstr>Walking in the Members’ Shoes</vt:lpstr>
      <vt:lpstr>Pairing your intent with your results</vt:lpstr>
      <vt:lpstr>Who do you pay to experience your products?</vt:lpstr>
      <vt:lpstr>Engineering Member Experiences...</vt:lpstr>
      <vt:lpstr>Engineering Member Experiences...</vt:lpstr>
      <vt:lpstr>What’s changed about creating products and services?</vt:lpstr>
      <vt:lpstr>The world caters to your member</vt:lpstr>
      <vt:lpstr>Designing for the mobile consumer </vt:lpstr>
      <vt:lpstr>Completing the lateral move for It’s Me 247</vt:lpstr>
      <vt:lpstr>Completing the lateral move for It’s Me 247</vt:lpstr>
      <vt:lpstr>Jump for Mobile Web </vt:lpstr>
      <vt:lpstr>OTB in Mobile Web</vt:lpstr>
      <vt:lpstr>Custom Branding for It’s Me 247 Desktop and Mobile</vt:lpstr>
      <vt:lpstr>What’s unique about It’s Me 247 Mobile Web?</vt:lpstr>
      <vt:lpstr>Engineering Member Experiences...</vt:lpstr>
      <vt:lpstr>But where do we go from here?</vt:lpstr>
      <vt:lpstr>“I have an app for that”</vt:lpstr>
      <vt:lpstr>New foundations</vt:lpstr>
      <vt:lpstr>Our first app, on the drawing board now</vt:lpstr>
      <vt:lpstr>Breaking this down into small pieces</vt:lpstr>
      <vt:lpstr>The next generation of CUs in the app marketplace</vt:lpstr>
      <vt:lpstr>What can you do now, while you are waiting for a new future? </vt:lpstr>
      <vt:lpstr>Patience is a virtue</vt:lpstr>
      <vt:lpstr>Vantiv and the Ondot partnership</vt:lpstr>
      <vt:lpstr>Did you say for free?!?  </vt:lpstr>
      <vt:lpstr>Today, you decide with whom you’ll exchange member data </vt:lpstr>
      <vt:lpstr>Tomorrow’s APIs will allow databases to exchange data as currency </vt:lpstr>
      <vt:lpstr>Tomorrow’s APIs will allow databases to exchange data as currency </vt:lpstr>
      <vt:lpstr>Why was it a “no” last year, and a “go” this year?</vt:lpstr>
      <vt:lpstr>Engineering Member Experiences...</vt:lpstr>
      <vt:lpstr>Upping our game</vt:lpstr>
      <vt:lpstr>Images are quickly becoming a common data element</vt:lpstr>
      <vt:lpstr>Garbage in, garbage out</vt:lpstr>
      <vt:lpstr>Speaking of sharing information with members...</vt:lpstr>
      <vt:lpstr>Speaking of sharing information with members...</vt:lpstr>
      <vt:lpstr>CU*BASE Features for Analyzing Credit Scores</vt:lpstr>
      <vt:lpstr>CU*BASE features designed to take advantage of what you know about your members’ credit score</vt:lpstr>
      <vt:lpstr>API Bill Pay Interfaces</vt:lpstr>
      <vt:lpstr>API Bill Pay Interfaces</vt:lpstr>
      <vt:lpstr>Why would we build something new for what we already buy so easily?</vt:lpstr>
      <vt:lpstr>A new tool to facilitate new extensions</vt:lpstr>
      <vt:lpstr>It’s My Biz 247</vt:lpstr>
      <vt:lpstr>On the drawing board for It’s Me 247 </vt:lpstr>
      <vt:lpstr>Designing member experiences</vt:lpstr>
      <vt:lpstr>Designing member experiences</vt:lpstr>
      <vt:lpstr>Passing the Tipping Point</vt:lpstr>
      <vt:lpstr>Consider these two definitions</vt:lpstr>
      <vt:lpstr>How do you assess your impending tipping points?</vt:lpstr>
      <vt:lpstr>Things that seem to be at a tipping point</vt:lpstr>
      <vt:lpstr>Things that seem to be at a tipping point</vt:lpstr>
      <vt:lpstr>Your need for a Plan B is about to smack you in the face</vt:lpstr>
      <vt:lpstr>Tipping Point: Are we about to change the way we comment as cooperative owners?</vt:lpstr>
      <vt:lpstr>From ideas to tactics, from tactics to influence</vt:lpstr>
      <vt:lpstr>From ideas to tactics, from tactics to influence</vt:lpstr>
      <vt:lpstr>Why does it have to be so hard?</vt:lpstr>
      <vt:lpstr>Passing the Tipping Point</vt:lpstr>
      <vt:lpstr>At what point would you consider your credit union  an Internet retailer?</vt:lpstr>
      <vt:lpstr>The pressures to be an Internet retailer</vt:lpstr>
      <vt:lpstr>A more classical set of conditions for being an  Internet retailer</vt:lpstr>
      <vt:lpstr>We have the foundation</vt:lpstr>
      <vt:lpstr>Consider this...</vt:lpstr>
      <vt:lpstr>Passing the Tipping Point</vt:lpstr>
      <vt:lpstr>Being an Internet retailer for non-members </vt:lpstr>
      <vt:lpstr>Membership Opening Project</vt:lpstr>
      <vt:lpstr>PowerPoint Presentation</vt:lpstr>
      <vt:lpstr>PowerPoint Presentation</vt:lpstr>
      <vt:lpstr>PowerPoint Presentation</vt:lpstr>
      <vt:lpstr>PowerPoint Presentation</vt:lpstr>
      <vt:lpstr>PowerPoint Presentation</vt:lpstr>
      <vt:lpstr>Where do we go from here?</vt:lpstr>
      <vt:lpstr>Does this mean we can only do it via CU*Answers?</vt:lpstr>
      <vt:lpstr>Work the opportunity...GLADLY</vt:lpstr>
      <vt:lpstr>Passing the Tipping Point</vt:lpstr>
      <vt:lpstr>The point of the membership opening project isn’t really opening new memberships...</vt:lpstr>
      <vt:lpstr>The point of the membership opening project isn’t really opening new memberships...</vt:lpstr>
      <vt:lpstr>Are you ready to underwrite member requests in a new way?</vt:lpstr>
      <vt:lpstr>Changing how people get started with It’s Me 247</vt:lpstr>
      <vt:lpstr>Changing how we think about the separation between websites and online banking tools</vt:lpstr>
      <vt:lpstr>A new contest for 2015</vt:lpstr>
      <vt:lpstr>We need to develop to our competitive advantage</vt:lpstr>
      <vt:lpstr>Passing the Tipping Point</vt:lpstr>
      <vt:lpstr>Can an Internet retailer sell the co-op thing?</vt:lpstr>
      <vt:lpstr>A message from management (frustrated management)</vt:lpstr>
      <vt:lpstr>Where is the tipping point when it comes to your  boardroom? </vt:lpstr>
      <vt:lpstr>The intent to push data all the way to the edge</vt:lpstr>
      <vt:lpstr>Do you remember when we introduced these ideas?</vt:lpstr>
      <vt:lpstr>We haven’t completed the lateral move for this yet</vt:lpstr>
      <vt:lpstr>Do they care?  Will they respect the effort?</vt:lpstr>
      <vt:lpstr>Data Analytics and  Big Data (Year 2) </vt:lpstr>
      <vt:lpstr>When I say data, you think...</vt:lpstr>
      <vt:lpstr>When I think data, here’s what I see</vt:lpstr>
      <vt:lpstr>Collaborative priorities: how do we set them?</vt:lpstr>
      <vt:lpstr>We need to invest with two targets in mind</vt:lpstr>
      <vt:lpstr>We need to invest with two targets in mind</vt:lpstr>
      <vt:lpstr>From CEO Strategies Week November 2013</vt:lpstr>
      <vt:lpstr>Announcing a Data Investment Symposium</vt:lpstr>
      <vt:lpstr>IBM Web Query, Marquis, and OnApproach</vt:lpstr>
      <vt:lpstr>Data Analytics and Big Data  (Year 2)</vt:lpstr>
      <vt:lpstr>Data Analytics and Big Data  (Year 2)</vt:lpstr>
      <vt:lpstr>One of our most documented projects</vt:lpstr>
      <vt:lpstr>Customer-owners leading our transformation</vt:lpstr>
      <vt:lpstr>My thanks to all of the beta teams</vt:lpstr>
      <vt:lpstr>Back to the day-to-day </vt:lpstr>
      <vt:lpstr>Some of my favorite projects to get out the door</vt:lpstr>
      <vt:lpstr>Track along with our team </vt:lpstr>
      <vt:lpstr>FEP is here!</vt:lpstr>
      <vt:lpstr>Data Analytics and Big Data  (Year 2)</vt:lpstr>
      <vt:lpstr>Back to the future...in other words, here we go again!</vt:lpstr>
      <vt:lpstr>2015: The year of setting the stage and launching  the project</vt:lpstr>
      <vt:lpstr>Data Analytics and Big Data  (Year 2)</vt:lpstr>
      <vt:lpstr>PowerPoint Presentation</vt:lpstr>
      <vt:lpstr>Transforming the way we think about data</vt:lpstr>
      <vt:lpstr>PowerPoint Presentation</vt:lpstr>
      <vt:lpstr>PowerPoint Presentation</vt:lpstr>
      <vt:lpstr>PowerPoint Presentation</vt:lpstr>
      <vt:lpstr>PowerPoint Presentation</vt:lpstr>
      <vt:lpstr>Grasp at the speed of light</vt:lpstr>
      <vt:lpstr>PowerPoint Presentation</vt:lpstr>
      <vt:lpstr>Transforming where we present data</vt:lpstr>
      <vt:lpstr>Pushing data to the edge</vt:lpstr>
      <vt:lpstr>PowerPoint Presentation</vt:lpstr>
      <vt:lpstr>Where would you start in pushing data to members?</vt:lpstr>
      <vt:lpstr>One step at a time...to a future everyone is waiting for</vt:lpstr>
      <vt:lpstr>CU*BASE Analytics</vt:lpstr>
      <vt:lpstr>If I was in your shoes today...</vt:lpstr>
      <vt:lpstr>We do it because we think we have to</vt:lpstr>
      <vt:lpstr>Tomorrow we need to master the art of anticipation</vt:lpstr>
      <vt:lpstr>You must create this core competency in your CU</vt:lpstr>
      <vt:lpstr>Knowing what you wish to see and anticipating what you will do with the answers</vt:lpstr>
      <vt:lpstr>What would you do with these 3 pools of members?</vt:lpstr>
      <vt:lpstr>If you worked this list consistently, what would you do?</vt:lpstr>
      <vt:lpstr>Instead of a single view, what if you got creative?</vt:lpstr>
      <vt:lpstr>Building factories</vt:lpstr>
      <vt:lpstr>Building factories</vt:lpstr>
      <vt:lpstr>Building factories</vt:lpstr>
      <vt:lpstr>Inspiring new A.S.A.P. toolkits from CU*BASE</vt:lpstr>
      <vt:lpstr>Inspiring new A.S.A.P. toolkits from CU*BASE</vt:lpstr>
      <vt:lpstr>Wrap-Up</vt:lpstr>
      <vt:lpstr>What else is in your packet?</vt:lpstr>
      <vt:lpstr>Tonight’s Stockholders Meeting</vt:lpstr>
      <vt:lpstr>Pass It 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Moore</dc:creator>
  <cp:keywords>CU*Answers Leadership Conference</cp:keywords>
  <cp:lastModifiedBy>Dawn Moore</cp:lastModifiedBy>
  <cp:revision>984</cp:revision>
  <cp:lastPrinted>2014-06-10T15:43:49Z</cp:lastPrinted>
  <dcterms:created xsi:type="dcterms:W3CDTF">2013-04-18T20:44:55Z</dcterms:created>
  <dcterms:modified xsi:type="dcterms:W3CDTF">2014-06-17T13:02:28Z</dcterms:modified>
</cp:coreProperties>
</file>