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45"/>
  </p:notesMasterIdLst>
  <p:handoutMasterIdLst>
    <p:handoutMasterId r:id="rId46"/>
  </p:handoutMasterIdLst>
  <p:sldIdLst>
    <p:sldId id="256" r:id="rId2"/>
    <p:sldId id="257" r:id="rId3"/>
    <p:sldId id="258" r:id="rId4"/>
    <p:sldId id="297" r:id="rId5"/>
    <p:sldId id="337" r:id="rId6"/>
    <p:sldId id="310" r:id="rId7"/>
    <p:sldId id="279" r:id="rId8"/>
    <p:sldId id="278" r:id="rId9"/>
    <p:sldId id="262" r:id="rId10"/>
    <p:sldId id="300" r:id="rId11"/>
    <p:sldId id="316" r:id="rId12"/>
    <p:sldId id="263" r:id="rId13"/>
    <p:sldId id="333" r:id="rId14"/>
    <p:sldId id="264" r:id="rId15"/>
    <p:sldId id="338" r:id="rId16"/>
    <p:sldId id="349" r:id="rId17"/>
    <p:sldId id="266" r:id="rId18"/>
    <p:sldId id="270" r:id="rId19"/>
    <p:sldId id="341" r:id="rId20"/>
    <p:sldId id="271" r:id="rId21"/>
    <p:sldId id="274" r:id="rId22"/>
    <p:sldId id="272" r:id="rId23"/>
    <p:sldId id="344" r:id="rId24"/>
    <p:sldId id="335" r:id="rId25"/>
    <p:sldId id="346" r:id="rId26"/>
    <p:sldId id="275" r:id="rId27"/>
    <p:sldId id="345" r:id="rId28"/>
    <p:sldId id="343" r:id="rId29"/>
    <p:sldId id="350" r:id="rId30"/>
    <p:sldId id="342" r:id="rId31"/>
    <p:sldId id="351" r:id="rId32"/>
    <p:sldId id="348" r:id="rId33"/>
    <p:sldId id="282" r:id="rId34"/>
    <p:sldId id="336" r:id="rId35"/>
    <p:sldId id="331" r:id="rId36"/>
    <p:sldId id="352" r:id="rId37"/>
    <p:sldId id="353" r:id="rId38"/>
    <p:sldId id="354" r:id="rId39"/>
    <p:sldId id="356" r:id="rId40"/>
    <p:sldId id="357" r:id="rId41"/>
    <p:sldId id="359" r:id="rId42"/>
    <p:sldId id="360" r:id="rId43"/>
    <p:sldId id="293"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4" autoAdjust="0"/>
    <p:restoredTop sz="94814" autoAdjust="0"/>
  </p:normalViewPr>
  <p:slideViewPr>
    <p:cSldViewPr>
      <p:cViewPr varScale="1">
        <p:scale>
          <a:sx n="79" d="100"/>
          <a:sy n="79" d="100"/>
        </p:scale>
        <p:origin x="92" y="80"/>
      </p:cViewPr>
      <p:guideLst>
        <p:guide orient="horz" pos="1008"/>
        <p:guide pos="384"/>
      </p:guideLst>
    </p:cSldViewPr>
  </p:slideViewPr>
  <p:outlineViewPr>
    <p:cViewPr>
      <p:scale>
        <a:sx n="33" d="100"/>
        <a:sy n="33" d="100"/>
      </p:scale>
      <p:origin x="0" y="198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2" y="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4888337468982629"/>
          <c:y val="6.6350710900473994E-2"/>
          <c:w val="0.79321844428537369"/>
          <c:h val="0.7298578199052137"/>
        </c:manualLayout>
      </c:layout>
      <c:barChart>
        <c:barDir val="col"/>
        <c:grouping val="stacked"/>
        <c:varyColors val="0"/>
        <c:ser>
          <c:idx val="0"/>
          <c:order val="0"/>
          <c:tx>
            <c:strRef>
              <c:f>Sheet1!$A$2</c:f>
              <c:strCache>
                <c:ptCount val="1"/>
                <c:pt idx="0">
                  <c:v>Net Income before Patronage Dividends &amp; Taxes</c:v>
                </c:pt>
              </c:strCache>
            </c:strRef>
          </c:tx>
          <c:invertIfNegative val="0"/>
          <c:dPt>
            <c:idx val="6"/>
            <c:invertIfNegative val="0"/>
            <c:bubble3D val="0"/>
            <c:spPr>
              <a:solidFill>
                <a:schemeClr val="accent5"/>
              </a:solidFill>
            </c:spPr>
          </c:dPt>
          <c:cat>
            <c:strRef>
              <c:f>Sheet1!$B$1:$T$1</c:f>
              <c:strCache>
                <c:ptCount val="7"/>
                <c:pt idx="0">
                  <c:v>2008*</c:v>
                </c:pt>
                <c:pt idx="1">
                  <c:v>2009</c:v>
                </c:pt>
                <c:pt idx="2">
                  <c:v>2010</c:v>
                </c:pt>
                <c:pt idx="3">
                  <c:v>2011</c:v>
                </c:pt>
                <c:pt idx="4">
                  <c:v>2012</c:v>
                </c:pt>
                <c:pt idx="5">
                  <c:v>2013</c:v>
                </c:pt>
                <c:pt idx="6">
                  <c:v>2014 (Proj.)</c:v>
                </c:pt>
              </c:strCache>
            </c:strRef>
          </c:cat>
          <c:val>
            <c:numRef>
              <c:f>Sheet1!$B$2:$T$2</c:f>
              <c:numCache>
                <c:formatCode>_("$"* #,##0_);_("$"* \(#,##0\);_("$"* "-"??_);_(@_)</c:formatCode>
                <c:ptCount val="7"/>
                <c:pt idx="0">
                  <c:v>1283000</c:v>
                </c:pt>
                <c:pt idx="1">
                  <c:v>1850916</c:v>
                </c:pt>
                <c:pt idx="2">
                  <c:v>2436549</c:v>
                </c:pt>
                <c:pt idx="3">
                  <c:v>2629989</c:v>
                </c:pt>
                <c:pt idx="4">
                  <c:v>2919184</c:v>
                </c:pt>
                <c:pt idx="5">
                  <c:v>2175542</c:v>
                </c:pt>
                <c:pt idx="6">
                  <c:v>2780491</c:v>
                </c:pt>
              </c:numCache>
            </c:numRef>
          </c:val>
        </c:ser>
        <c:ser>
          <c:idx val="1"/>
          <c:order val="1"/>
          <c:tx>
            <c:strRef>
              <c:f>Sheet1!$A$3</c:f>
              <c:strCache>
                <c:ptCount val="1"/>
                <c:pt idx="0">
                  <c:v>Patronage Dividends</c:v>
                </c:pt>
              </c:strCache>
            </c:strRef>
          </c:tx>
          <c:spPr>
            <a:solidFill>
              <a:schemeClr val="accent1">
                <a:lumMod val="40000"/>
                <a:lumOff val="60000"/>
              </a:schemeClr>
            </a:solidFill>
          </c:spPr>
          <c:invertIfNegative val="0"/>
          <c:dPt>
            <c:idx val="6"/>
            <c:invertIfNegative val="0"/>
            <c:bubble3D val="0"/>
            <c:spPr>
              <a:solidFill>
                <a:schemeClr val="accent5">
                  <a:lumMod val="40000"/>
                  <a:lumOff val="60000"/>
                </a:schemeClr>
              </a:solidFill>
            </c:spPr>
          </c:dPt>
          <c:cat>
            <c:strRef>
              <c:f>Sheet1!$B$1:$T$1</c:f>
              <c:strCache>
                <c:ptCount val="7"/>
                <c:pt idx="0">
                  <c:v>2008*</c:v>
                </c:pt>
                <c:pt idx="1">
                  <c:v>2009</c:v>
                </c:pt>
                <c:pt idx="2">
                  <c:v>2010</c:v>
                </c:pt>
                <c:pt idx="3">
                  <c:v>2011</c:v>
                </c:pt>
                <c:pt idx="4">
                  <c:v>2012</c:v>
                </c:pt>
                <c:pt idx="5">
                  <c:v>2013</c:v>
                </c:pt>
                <c:pt idx="6">
                  <c:v>2014 (Proj.)</c:v>
                </c:pt>
              </c:strCache>
            </c:strRef>
          </c:cat>
          <c:val>
            <c:numRef>
              <c:f>Sheet1!$B$3:$T$3</c:f>
              <c:numCache>
                <c:formatCode>_("$"* #,##0_);_("$"* \(#,##0\);_("$"* "-"??_);_(@_)</c:formatCode>
                <c:ptCount val="7"/>
                <c:pt idx="0">
                  <c:v>-400000</c:v>
                </c:pt>
                <c:pt idx="1">
                  <c:v>-700000</c:v>
                </c:pt>
                <c:pt idx="2">
                  <c:v>-700000</c:v>
                </c:pt>
                <c:pt idx="3" formatCode="#,##0_);[Red]\(#,##0\)">
                  <c:v>-700000</c:v>
                </c:pt>
                <c:pt idx="4">
                  <c:v>-700000</c:v>
                </c:pt>
                <c:pt idx="5">
                  <c:v>-800000</c:v>
                </c:pt>
                <c:pt idx="6">
                  <c:v>-800000</c:v>
                </c:pt>
              </c:numCache>
            </c:numRef>
          </c:val>
        </c:ser>
        <c:ser>
          <c:idx val="2"/>
          <c:order val="2"/>
          <c:tx>
            <c:strRef>
              <c:f>Sheet1!$A$4</c:f>
              <c:strCache>
                <c:ptCount val="1"/>
                <c:pt idx="0">
                  <c:v>Bonus Dividend</c:v>
                </c:pt>
              </c:strCache>
            </c:strRef>
          </c:tx>
          <c:spPr>
            <a:solidFill>
              <a:schemeClr val="accent1">
                <a:lumMod val="75000"/>
              </a:schemeClr>
            </a:solidFill>
          </c:spPr>
          <c:invertIfNegative val="0"/>
          <c:dPt>
            <c:idx val="6"/>
            <c:invertIfNegative val="0"/>
            <c:bubble3D val="0"/>
            <c:spPr>
              <a:solidFill>
                <a:schemeClr val="accent5">
                  <a:lumMod val="75000"/>
                </a:schemeClr>
              </a:solidFill>
            </c:spPr>
          </c:dPt>
          <c:cat>
            <c:strRef>
              <c:f>Sheet1!$B$1:$T$1</c:f>
              <c:strCache>
                <c:ptCount val="7"/>
                <c:pt idx="0">
                  <c:v>2008*</c:v>
                </c:pt>
                <c:pt idx="1">
                  <c:v>2009</c:v>
                </c:pt>
                <c:pt idx="2">
                  <c:v>2010</c:v>
                </c:pt>
                <c:pt idx="3">
                  <c:v>2011</c:v>
                </c:pt>
                <c:pt idx="4">
                  <c:v>2012</c:v>
                </c:pt>
                <c:pt idx="5">
                  <c:v>2013</c:v>
                </c:pt>
                <c:pt idx="6">
                  <c:v>2014 (Proj.)</c:v>
                </c:pt>
              </c:strCache>
            </c:strRef>
          </c:cat>
          <c:val>
            <c:numRef>
              <c:f>Sheet1!$B$4:$T$4</c:f>
              <c:numCache>
                <c:formatCode>General</c:formatCode>
                <c:ptCount val="7"/>
                <c:pt idx="2">
                  <c:v>-500000</c:v>
                </c:pt>
                <c:pt idx="3">
                  <c:v>-700000</c:v>
                </c:pt>
                <c:pt idx="4">
                  <c:v>-1000000</c:v>
                </c:pt>
                <c:pt idx="5">
                  <c:v>-550000</c:v>
                </c:pt>
                <c:pt idx="6">
                  <c:v>-750000</c:v>
                </c:pt>
              </c:numCache>
            </c:numRef>
          </c:val>
        </c:ser>
        <c:dLbls>
          <c:showLegendKey val="0"/>
          <c:showVal val="0"/>
          <c:showCatName val="0"/>
          <c:showSerName val="0"/>
          <c:showPercent val="0"/>
          <c:showBubbleSize val="0"/>
        </c:dLbls>
        <c:gapWidth val="50"/>
        <c:overlap val="100"/>
        <c:axId val="213449656"/>
        <c:axId val="213450048"/>
      </c:barChart>
      <c:catAx>
        <c:axId val="213449656"/>
        <c:scaling>
          <c:orientation val="minMax"/>
        </c:scaling>
        <c:delete val="0"/>
        <c:axPos val="b"/>
        <c:numFmt formatCode="General" sourceLinked="1"/>
        <c:majorTickMark val="out"/>
        <c:minorTickMark val="none"/>
        <c:tickLblPos val="low"/>
        <c:txPr>
          <a:bodyPr rot="0" vert="horz"/>
          <a:lstStyle/>
          <a:p>
            <a:pPr>
              <a:defRPr sz="1400"/>
            </a:pPr>
            <a:endParaRPr lang="en-US"/>
          </a:p>
        </c:txPr>
        <c:crossAx val="213450048"/>
        <c:crosses val="autoZero"/>
        <c:auto val="1"/>
        <c:lblAlgn val="ctr"/>
        <c:lblOffset val="100"/>
        <c:tickLblSkip val="1"/>
        <c:tickMarkSkip val="1"/>
        <c:noMultiLvlLbl val="0"/>
      </c:catAx>
      <c:valAx>
        <c:axId val="213450048"/>
        <c:scaling>
          <c:orientation val="minMax"/>
        </c:scaling>
        <c:delete val="0"/>
        <c:axPos val="l"/>
        <c:majorGridlines/>
        <c:numFmt formatCode="_(&quot;$&quot;* #,##0_);_(&quot;$&quot;* \(#,##0\);_(&quot;$&quot;* &quot;-&quot;??_);_(@_)" sourceLinked="1"/>
        <c:majorTickMark val="out"/>
        <c:minorTickMark val="none"/>
        <c:tickLblPos val="nextTo"/>
        <c:txPr>
          <a:bodyPr rot="0" vert="horz"/>
          <a:lstStyle/>
          <a:p>
            <a:pPr>
              <a:defRPr sz="1600"/>
            </a:pPr>
            <a:endParaRPr lang="en-US"/>
          </a:p>
        </c:txPr>
        <c:crossAx val="213449656"/>
        <c:crosses val="autoZero"/>
        <c:crossBetween val="between"/>
      </c:valAx>
    </c:plotArea>
    <c:legend>
      <c:legendPos val="b"/>
      <c:layout>
        <c:manualLayout>
          <c:xMode val="edge"/>
          <c:yMode val="edge"/>
          <c:x val="2.0489095037718265E-2"/>
          <c:y val="0.91606410358247403"/>
          <c:w val="0.96227164716017877"/>
          <c:h val="8.3935896417526093E-2"/>
        </c:manualLayout>
      </c:layout>
      <c:overlay val="0"/>
      <c:txPr>
        <a:bodyPr anchor="t" anchorCtr="0"/>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7.744565217391304E-2"/>
          <c:y val="8.2781456953642543E-2"/>
          <c:w val="0.91032608695652151"/>
          <c:h val="0.75827814569536423"/>
        </c:manualLayout>
      </c:layout>
      <c:barChart>
        <c:barDir val="col"/>
        <c:grouping val="clustered"/>
        <c:varyColors val="0"/>
        <c:ser>
          <c:idx val="0"/>
          <c:order val="0"/>
          <c:tx>
            <c:strRef>
              <c:f>Sheet1!$A$2</c:f>
              <c:strCache>
                <c:ptCount val="1"/>
                <c:pt idx="0">
                  <c:v>Value per Share</c:v>
                </c:pt>
              </c:strCache>
            </c:strRef>
          </c:tx>
          <c:spPr>
            <a:solidFill>
              <a:schemeClr val="accent1"/>
            </a:solidFill>
          </c:spPr>
          <c:invertIfNegative val="0"/>
          <c:dPt>
            <c:idx val="6"/>
            <c:invertIfNegative val="0"/>
            <c:bubble3D val="0"/>
            <c:spPr>
              <a:solidFill>
                <a:schemeClr val="accent5"/>
              </a:solidFill>
            </c:spPr>
          </c:dPt>
          <c:dPt>
            <c:idx val="7"/>
            <c:invertIfNegative val="0"/>
            <c:bubble3D val="0"/>
            <c:spPr>
              <a:solidFill>
                <a:schemeClr val="accent5"/>
              </a:solidFill>
            </c:spPr>
          </c:dPt>
          <c:dLbls>
            <c:spPr>
              <a:noFill/>
              <a:ln>
                <a:noFill/>
              </a:ln>
              <a:effectLst/>
            </c:spPr>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7"/>
                <c:pt idx="0">
                  <c:v>2008*</c:v>
                </c:pt>
                <c:pt idx="1">
                  <c:v>2009</c:v>
                </c:pt>
                <c:pt idx="2">
                  <c:v>2010</c:v>
                </c:pt>
                <c:pt idx="3">
                  <c:v>2011</c:v>
                </c:pt>
                <c:pt idx="4">
                  <c:v>2012</c:v>
                </c:pt>
                <c:pt idx="5">
                  <c:v>2013</c:v>
                </c:pt>
                <c:pt idx="6">
                  <c:v>2014 (Proj.)</c:v>
                </c:pt>
              </c:strCache>
            </c:strRef>
          </c:cat>
          <c:val>
            <c:numRef>
              <c:f>Sheet1!$B$2:$T$2</c:f>
              <c:numCache>
                <c:formatCode>_("$"* #,##0.00_);_("$"* \(#,##0.00\);_("$"* "-"??_);_(@_)</c:formatCode>
                <c:ptCount val="7"/>
                <c:pt idx="0">
                  <c:v>183.03</c:v>
                </c:pt>
                <c:pt idx="1">
                  <c:v>217.69</c:v>
                </c:pt>
                <c:pt idx="2">
                  <c:v>275.7</c:v>
                </c:pt>
                <c:pt idx="3">
                  <c:v>322.88</c:v>
                </c:pt>
                <c:pt idx="4">
                  <c:v>387.33</c:v>
                </c:pt>
                <c:pt idx="5" formatCode="&quot;$&quot;#,##0.00_);[Red]\(&quot;$&quot;#,##0.00\)">
                  <c:v>442.36</c:v>
                </c:pt>
                <c:pt idx="6">
                  <c:v>495</c:v>
                </c:pt>
              </c:numCache>
            </c:numRef>
          </c:val>
        </c:ser>
        <c:dLbls>
          <c:showLegendKey val="0"/>
          <c:showVal val="1"/>
          <c:showCatName val="0"/>
          <c:showSerName val="0"/>
          <c:showPercent val="0"/>
          <c:showBubbleSize val="0"/>
        </c:dLbls>
        <c:gapWidth val="30"/>
        <c:axId val="210552488"/>
        <c:axId val="210555232"/>
      </c:barChart>
      <c:catAx>
        <c:axId val="210552488"/>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210555232"/>
        <c:crosses val="autoZero"/>
        <c:auto val="1"/>
        <c:lblAlgn val="ctr"/>
        <c:lblOffset val="100"/>
        <c:tickLblSkip val="1"/>
        <c:tickMarkSkip val="1"/>
        <c:noMultiLvlLbl val="0"/>
      </c:catAx>
      <c:valAx>
        <c:axId val="210555232"/>
        <c:scaling>
          <c:orientation val="minMax"/>
        </c:scaling>
        <c:delete val="0"/>
        <c:axPos val="l"/>
        <c:majorGridlines/>
        <c:numFmt formatCode="\$#,##0" sourceLinked="0"/>
        <c:majorTickMark val="out"/>
        <c:minorTickMark val="none"/>
        <c:tickLblPos val="nextTo"/>
        <c:txPr>
          <a:bodyPr rot="0" vert="horz"/>
          <a:lstStyle/>
          <a:p>
            <a:pPr>
              <a:defRPr sz="1600"/>
            </a:pPr>
            <a:endParaRPr lang="en-US"/>
          </a:p>
        </c:txPr>
        <c:crossAx val="210552488"/>
        <c:crosses val="autoZero"/>
        <c:crossBetween val="between"/>
        <c:majorUnit val="4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7.744565217391304E-2"/>
          <c:y val="8.2781456953642543E-2"/>
          <c:w val="0.91032608695652151"/>
          <c:h val="0.75827814569536423"/>
        </c:manualLayout>
      </c:layout>
      <c:barChart>
        <c:barDir val="col"/>
        <c:grouping val="clustered"/>
        <c:varyColors val="0"/>
        <c:ser>
          <c:idx val="0"/>
          <c:order val="0"/>
          <c:tx>
            <c:strRef>
              <c:f>Sheet1!$A$2</c:f>
              <c:strCache>
                <c:ptCount val="1"/>
                <c:pt idx="0">
                  <c:v>Value per Share</c:v>
                </c:pt>
              </c:strCache>
            </c:strRef>
          </c:tx>
          <c:spPr>
            <a:solidFill>
              <a:schemeClr val="accent1"/>
            </a:solidFill>
          </c:spPr>
          <c:invertIfNegative val="0"/>
          <c:dPt>
            <c:idx val="6"/>
            <c:invertIfNegative val="0"/>
            <c:bubble3D val="0"/>
          </c:dPt>
          <c:dPt>
            <c:idx val="7"/>
            <c:invertIfNegative val="0"/>
            <c:bubble3D val="0"/>
          </c:dPt>
          <c:dLbls>
            <c:spPr>
              <a:solidFill>
                <a:schemeClr val="accent1">
                  <a:lumMod val="20000"/>
                  <a:lumOff val="80000"/>
                </a:schemeClr>
              </a:solidFill>
              <a:ln>
                <a:noFill/>
              </a:ln>
              <a:effectLst/>
            </c:spPr>
            <c:txPr>
              <a:bodyPr anchorCtr="0"/>
              <a:lstStyle/>
              <a:p>
                <a:pPr algn="l">
                  <a:defRPr sz="1100" b="1">
                    <a:solidFill>
                      <a:schemeClr val="accent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0"/>
                <c:pt idx="0">
                  <c:v>2005</c:v>
                </c:pt>
                <c:pt idx="1">
                  <c:v>2006</c:v>
                </c:pt>
                <c:pt idx="2">
                  <c:v>2007*</c:v>
                </c:pt>
                <c:pt idx="3">
                  <c:v>2008*</c:v>
                </c:pt>
                <c:pt idx="4">
                  <c:v>2009</c:v>
                </c:pt>
                <c:pt idx="5">
                  <c:v>2010</c:v>
                </c:pt>
                <c:pt idx="6">
                  <c:v>2011</c:v>
                </c:pt>
                <c:pt idx="7">
                  <c:v>2012</c:v>
                </c:pt>
                <c:pt idx="8">
                  <c:v>2013</c:v>
                </c:pt>
                <c:pt idx="9">
                  <c:v>2014 (Proj.)</c:v>
                </c:pt>
              </c:strCache>
            </c:strRef>
          </c:cat>
          <c:val>
            <c:numRef>
              <c:f>Sheet1!$B$2:$T$2</c:f>
              <c:numCache>
                <c:formatCode>_("$"* #,##0_);_("$"* \(#,##0\);_("$"* "-"??_);_(@_)</c:formatCode>
                <c:ptCount val="10"/>
                <c:pt idx="0">
                  <c:v>186</c:v>
                </c:pt>
                <c:pt idx="1">
                  <c:v>169</c:v>
                </c:pt>
                <c:pt idx="2">
                  <c:v>158</c:v>
                </c:pt>
                <c:pt idx="3">
                  <c:v>183</c:v>
                </c:pt>
                <c:pt idx="4">
                  <c:v>218</c:v>
                </c:pt>
                <c:pt idx="5">
                  <c:v>276</c:v>
                </c:pt>
                <c:pt idx="6">
                  <c:v>323</c:v>
                </c:pt>
                <c:pt idx="7">
                  <c:v>387</c:v>
                </c:pt>
                <c:pt idx="8">
                  <c:v>442</c:v>
                </c:pt>
                <c:pt idx="9">
                  <c:v>495</c:v>
                </c:pt>
              </c:numCache>
            </c:numRef>
          </c:val>
        </c:ser>
        <c:ser>
          <c:idx val="1"/>
          <c:order val="1"/>
          <c:tx>
            <c:strRef>
              <c:f>Sheet1!$A$3</c:f>
              <c:strCache>
                <c:ptCount val="1"/>
                <c:pt idx="0">
                  <c:v>Purchase Price</c:v>
                </c:pt>
              </c:strCache>
            </c:strRef>
          </c:tx>
          <c:spPr>
            <a:solidFill>
              <a:schemeClr val="accent2"/>
            </a:solidFill>
          </c:spPr>
          <c:invertIfNegative val="0"/>
          <c:dLbls>
            <c:spPr>
              <a:solidFill>
                <a:schemeClr val="accent2">
                  <a:lumMod val="20000"/>
                  <a:lumOff val="80000"/>
                </a:schemeClr>
              </a:solidFill>
              <a:ln>
                <a:noFill/>
              </a:ln>
              <a:effectLst/>
            </c:spPr>
            <c:txPr>
              <a:bodyPr wrap="square" lIns="38100" tIns="19050" rIns="38100" bIns="19050" anchor="ctr" anchorCtr="0">
                <a:spAutoFit/>
              </a:bodyPr>
              <a:lstStyle/>
              <a:p>
                <a:pPr algn="l">
                  <a:defRPr sz="1100" b="1">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Sheet1!$B$1:$T$1</c:f>
              <c:strCache>
                <c:ptCount val="10"/>
                <c:pt idx="0">
                  <c:v>2005</c:v>
                </c:pt>
                <c:pt idx="1">
                  <c:v>2006</c:v>
                </c:pt>
                <c:pt idx="2">
                  <c:v>2007*</c:v>
                </c:pt>
                <c:pt idx="3">
                  <c:v>2008*</c:v>
                </c:pt>
                <c:pt idx="4">
                  <c:v>2009</c:v>
                </c:pt>
                <c:pt idx="5">
                  <c:v>2010</c:v>
                </c:pt>
                <c:pt idx="6">
                  <c:v>2011</c:v>
                </c:pt>
                <c:pt idx="7">
                  <c:v>2012</c:v>
                </c:pt>
                <c:pt idx="8">
                  <c:v>2013</c:v>
                </c:pt>
                <c:pt idx="9">
                  <c:v>2014 (Proj.)</c:v>
                </c:pt>
              </c:strCache>
            </c:strRef>
          </c:cat>
          <c:val>
            <c:numRef>
              <c:f>Sheet1!$B$3:$T$3</c:f>
              <c:numCache>
                <c:formatCode>_("$"* #,##0_);_("$"* \(#,##0\);_("$"* "-"??_);_(@_)</c:formatCode>
                <c:ptCount val="10"/>
                <c:pt idx="0">
                  <c:v>460</c:v>
                </c:pt>
                <c:pt idx="1">
                  <c:v>460</c:v>
                </c:pt>
                <c:pt idx="2">
                  <c:v>460</c:v>
                </c:pt>
                <c:pt idx="3">
                  <c:v>460</c:v>
                </c:pt>
                <c:pt idx="4">
                  <c:v>460</c:v>
                </c:pt>
                <c:pt idx="5">
                  <c:v>495</c:v>
                </c:pt>
                <c:pt idx="6">
                  <c:v>625</c:v>
                </c:pt>
                <c:pt idx="7">
                  <c:v>750</c:v>
                </c:pt>
                <c:pt idx="8">
                  <c:v>900</c:v>
                </c:pt>
                <c:pt idx="9">
                  <c:v>995</c:v>
                </c:pt>
              </c:numCache>
            </c:numRef>
          </c:val>
        </c:ser>
        <c:dLbls>
          <c:showLegendKey val="0"/>
          <c:showVal val="1"/>
          <c:showCatName val="0"/>
          <c:showSerName val="0"/>
          <c:showPercent val="0"/>
          <c:showBubbleSize val="0"/>
        </c:dLbls>
        <c:gapWidth val="30"/>
        <c:axId val="376103704"/>
        <c:axId val="376104096"/>
      </c:barChart>
      <c:catAx>
        <c:axId val="376103704"/>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376104096"/>
        <c:crosses val="autoZero"/>
        <c:auto val="1"/>
        <c:lblAlgn val="ctr"/>
        <c:lblOffset val="100"/>
        <c:tickLblSkip val="1"/>
        <c:tickMarkSkip val="1"/>
        <c:noMultiLvlLbl val="0"/>
      </c:catAx>
      <c:valAx>
        <c:axId val="376104096"/>
        <c:scaling>
          <c:orientation val="minMax"/>
          <c:max val="1000"/>
        </c:scaling>
        <c:delete val="0"/>
        <c:axPos val="l"/>
        <c:majorGridlines/>
        <c:numFmt formatCode="\$#,##0" sourceLinked="0"/>
        <c:majorTickMark val="out"/>
        <c:minorTickMark val="none"/>
        <c:tickLblPos val="nextTo"/>
        <c:txPr>
          <a:bodyPr rot="0" vert="horz"/>
          <a:lstStyle/>
          <a:p>
            <a:pPr>
              <a:defRPr sz="1600"/>
            </a:pPr>
            <a:endParaRPr lang="en-US"/>
          </a:p>
        </c:txPr>
        <c:crossAx val="376103704"/>
        <c:crosses val="autoZero"/>
        <c:crossBetween val="between"/>
      </c:valAx>
    </c:plotArea>
    <c:legend>
      <c:legendPos val="b"/>
      <c:layout>
        <c:manualLayout>
          <c:xMode val="edge"/>
          <c:yMode val="edge"/>
          <c:x val="0.10372919537166207"/>
          <c:y val="0.16029116725351311"/>
          <c:w val="0.47070237925404779"/>
          <c:h val="8.4606589695910256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c:spPr>
          <c:dPt>
            <c:idx val="0"/>
            <c:bubble3D val="0"/>
            <c:spPr>
              <a:solidFill>
                <a:schemeClr val="accent1"/>
              </a:solidFill>
              <a:ln w="9525">
                <a:solidFill>
                  <a:schemeClr val="lt1"/>
                </a:solidFill>
              </a:ln>
              <a:effectLst/>
            </c:spPr>
          </c:dPt>
          <c:dPt>
            <c:idx val="1"/>
            <c:bubble3D val="0"/>
            <c:spPr>
              <a:solidFill>
                <a:schemeClr val="accent2"/>
              </a:solidFill>
              <a:ln w="9525">
                <a:solidFill>
                  <a:schemeClr val="lt1"/>
                </a:solidFill>
              </a:ln>
              <a:effectLst/>
            </c:spPr>
          </c:dPt>
          <c:dPt>
            <c:idx val="2"/>
            <c:bubble3D val="0"/>
            <c:spPr>
              <a:solidFill>
                <a:schemeClr val="accent3"/>
              </a:solidFill>
              <a:ln w="9525">
                <a:solidFill>
                  <a:schemeClr val="lt1"/>
                </a:solidFill>
              </a:ln>
              <a:effectLst/>
            </c:spPr>
          </c:dPt>
          <c:dPt>
            <c:idx val="3"/>
            <c:bubble3D val="0"/>
            <c:spPr>
              <a:solidFill>
                <a:schemeClr val="accent4"/>
              </a:solidFill>
              <a:ln w="9525">
                <a:solidFill>
                  <a:schemeClr val="lt1"/>
                </a:solidFill>
              </a:ln>
              <a:effectLst/>
            </c:spPr>
          </c:dPt>
          <c:dPt>
            <c:idx val="4"/>
            <c:bubble3D val="0"/>
            <c:spPr>
              <a:solidFill>
                <a:schemeClr val="accent5"/>
              </a:solidFill>
              <a:ln w="9525">
                <a:solidFill>
                  <a:schemeClr val="lt1"/>
                </a:solidFill>
              </a:ln>
              <a:effectLst/>
            </c:spPr>
          </c:dPt>
          <c:dPt>
            <c:idx val="5"/>
            <c:bubble3D val="0"/>
            <c:spPr>
              <a:solidFill>
                <a:schemeClr val="accent6"/>
              </a:solidFill>
              <a:ln w="9525">
                <a:solidFill>
                  <a:schemeClr val="lt1"/>
                </a:solidFill>
              </a:ln>
              <a:effectLst/>
            </c:spPr>
          </c:dPt>
          <c:dPt>
            <c:idx val="6"/>
            <c:bubble3D val="0"/>
            <c:spPr>
              <a:solidFill>
                <a:schemeClr val="accent1">
                  <a:lumMod val="60000"/>
                </a:schemeClr>
              </a:solidFill>
              <a:ln w="9525">
                <a:solidFill>
                  <a:schemeClr val="lt1"/>
                </a:solidFill>
              </a:ln>
              <a:effectLst/>
            </c:spPr>
          </c:dPt>
          <c:dPt>
            <c:idx val="7"/>
            <c:bubble3D val="0"/>
            <c:spPr>
              <a:solidFill>
                <a:schemeClr val="accent2">
                  <a:lumMod val="60000"/>
                </a:schemeClr>
              </a:solidFill>
              <a:ln w="9525">
                <a:solidFill>
                  <a:schemeClr val="lt1"/>
                </a:solidFill>
              </a:ln>
              <a:effectLst/>
            </c:spPr>
          </c:dPt>
          <c:dPt>
            <c:idx val="8"/>
            <c:bubble3D val="0"/>
            <c:spPr>
              <a:solidFill>
                <a:schemeClr val="accent3">
                  <a:lumMod val="60000"/>
                </a:schemeClr>
              </a:solidFill>
              <a:ln w="9525">
                <a:solidFill>
                  <a:schemeClr val="lt1"/>
                </a:solidFill>
              </a:ln>
              <a:effectLst/>
            </c:spPr>
          </c:dPt>
          <c:dPt>
            <c:idx val="9"/>
            <c:bubble3D val="0"/>
            <c:spPr>
              <a:solidFill>
                <a:schemeClr val="accent4">
                  <a:lumMod val="60000"/>
                </a:schemeClr>
              </a:solidFill>
              <a:ln w="9525">
                <a:solidFill>
                  <a:schemeClr val="lt1"/>
                </a:solidFill>
              </a:ln>
              <a:effectLst/>
            </c:spPr>
          </c:dPt>
          <c:dPt>
            <c:idx val="10"/>
            <c:bubble3D val="0"/>
            <c:spPr>
              <a:solidFill>
                <a:schemeClr val="accent5">
                  <a:lumMod val="60000"/>
                </a:schemeClr>
              </a:solidFill>
              <a:ln w="9525">
                <a:solidFill>
                  <a:schemeClr val="lt1"/>
                </a:solidFill>
              </a:ln>
              <a:effectLst/>
            </c:spPr>
          </c:dPt>
          <c:dPt>
            <c:idx val="11"/>
            <c:bubble3D val="0"/>
            <c:spPr>
              <a:solidFill>
                <a:schemeClr val="accent6">
                  <a:lumMod val="60000"/>
                </a:schemeClr>
              </a:solidFill>
              <a:ln w="9525">
                <a:solidFill>
                  <a:schemeClr val="lt1"/>
                </a:solidFill>
              </a:ln>
              <a:effectLst/>
            </c:spPr>
          </c:dPt>
          <c:dPt>
            <c:idx val="12"/>
            <c:bubble3D val="0"/>
            <c:spPr>
              <a:solidFill>
                <a:schemeClr val="accent1">
                  <a:lumMod val="80000"/>
                  <a:lumOff val="20000"/>
                </a:schemeClr>
              </a:solidFill>
              <a:ln w="9525">
                <a:solidFill>
                  <a:schemeClr val="lt1"/>
                </a:solidFill>
              </a:ln>
              <a:effectLst/>
            </c:spPr>
          </c:dPt>
          <c:dPt>
            <c:idx val="13"/>
            <c:bubble3D val="0"/>
            <c:spPr>
              <a:solidFill>
                <a:schemeClr val="accent2">
                  <a:lumMod val="80000"/>
                  <a:lumOff val="20000"/>
                </a:schemeClr>
              </a:solidFill>
              <a:ln w="9525">
                <a:solidFill>
                  <a:schemeClr val="lt1"/>
                </a:solidFill>
              </a:ln>
              <a:effectLst/>
            </c:spPr>
          </c:dPt>
          <c:dPt>
            <c:idx val="14"/>
            <c:bubble3D val="0"/>
            <c:spPr>
              <a:solidFill>
                <a:schemeClr val="accent3">
                  <a:lumMod val="80000"/>
                  <a:lumOff val="20000"/>
                </a:schemeClr>
              </a:solidFill>
              <a:ln w="9525">
                <a:solidFill>
                  <a:schemeClr val="lt1"/>
                </a:solidFill>
              </a:ln>
              <a:effectLst/>
            </c:spPr>
          </c:dPt>
          <c:dPt>
            <c:idx val="15"/>
            <c:bubble3D val="0"/>
            <c:spPr>
              <a:solidFill>
                <a:schemeClr val="accent4">
                  <a:lumMod val="80000"/>
                  <a:lumOff val="20000"/>
                </a:schemeClr>
              </a:solidFill>
              <a:ln w="9525">
                <a:solidFill>
                  <a:schemeClr val="lt1"/>
                </a:solidFill>
              </a:ln>
              <a:effectLst/>
            </c:spPr>
          </c:dPt>
          <c:dPt>
            <c:idx val="16"/>
            <c:bubble3D val="0"/>
            <c:spPr>
              <a:solidFill>
                <a:schemeClr val="accent5">
                  <a:lumMod val="80000"/>
                  <a:lumOff val="20000"/>
                </a:schemeClr>
              </a:solidFill>
              <a:ln w="9525">
                <a:solidFill>
                  <a:schemeClr val="lt1"/>
                </a:solidFill>
              </a:ln>
              <a:effectLst/>
            </c:spPr>
          </c:dPt>
          <c:dPt>
            <c:idx val="17"/>
            <c:bubble3D val="0"/>
            <c:spPr>
              <a:solidFill>
                <a:schemeClr val="accent6">
                  <a:lumMod val="80000"/>
                  <a:lumOff val="20000"/>
                </a:schemeClr>
              </a:solidFill>
              <a:ln w="9525">
                <a:solidFill>
                  <a:schemeClr val="lt1"/>
                </a:solidFill>
              </a:ln>
              <a:effectLst/>
            </c:spPr>
          </c:dPt>
          <c:dPt>
            <c:idx val="18"/>
            <c:bubble3D val="0"/>
            <c:spPr>
              <a:solidFill>
                <a:schemeClr val="accent1">
                  <a:lumMod val="80000"/>
                </a:schemeClr>
              </a:solidFill>
              <a:ln w="9525">
                <a:solidFill>
                  <a:schemeClr val="lt1"/>
                </a:solidFill>
              </a:ln>
              <a:effectLst/>
            </c:spPr>
          </c:dPt>
          <c:dPt>
            <c:idx val="19"/>
            <c:bubble3D val="0"/>
            <c:spPr>
              <a:solidFill>
                <a:schemeClr val="accent2">
                  <a:lumMod val="80000"/>
                </a:schemeClr>
              </a:solidFill>
              <a:ln w="9525">
                <a:solidFill>
                  <a:schemeClr val="lt1"/>
                </a:solidFill>
              </a:ln>
              <a:effectLst/>
            </c:spPr>
          </c:dPt>
          <c:dPt>
            <c:idx val="20"/>
            <c:bubble3D val="0"/>
            <c:spPr>
              <a:solidFill>
                <a:schemeClr val="accent3">
                  <a:lumMod val="80000"/>
                </a:schemeClr>
              </a:solidFill>
              <a:ln w="9525">
                <a:solidFill>
                  <a:schemeClr val="lt1"/>
                </a:solidFill>
              </a:ln>
              <a:effectLst/>
            </c:spPr>
          </c:dPt>
          <c:dPt>
            <c:idx val="21"/>
            <c:bubble3D val="0"/>
            <c:spPr>
              <a:solidFill>
                <a:schemeClr val="accent4">
                  <a:lumMod val="80000"/>
                </a:schemeClr>
              </a:solidFill>
              <a:ln w="9525">
                <a:solidFill>
                  <a:schemeClr val="lt1"/>
                </a:solidFill>
              </a:ln>
              <a:effectLst/>
            </c:spPr>
          </c:dPt>
          <c:dPt>
            <c:idx val="22"/>
            <c:bubble3D val="0"/>
            <c:spPr>
              <a:solidFill>
                <a:schemeClr val="accent5">
                  <a:lumMod val="80000"/>
                </a:schemeClr>
              </a:solidFill>
              <a:ln w="9525">
                <a:solidFill>
                  <a:schemeClr val="lt1"/>
                </a:solidFill>
              </a:ln>
              <a:effectLst/>
            </c:spPr>
          </c:dPt>
          <c:dPt>
            <c:idx val="23"/>
            <c:bubble3D val="0"/>
            <c:spPr>
              <a:solidFill>
                <a:schemeClr val="accent6">
                  <a:lumMod val="80000"/>
                </a:schemeClr>
              </a:solidFill>
              <a:ln w="9525">
                <a:solidFill>
                  <a:schemeClr val="lt1"/>
                </a:solidFill>
              </a:ln>
              <a:effectLst/>
            </c:spPr>
          </c:dPt>
          <c:dPt>
            <c:idx val="24"/>
            <c:bubble3D val="0"/>
            <c:spPr>
              <a:solidFill>
                <a:schemeClr val="accent1">
                  <a:lumMod val="60000"/>
                  <a:lumOff val="40000"/>
                </a:schemeClr>
              </a:solidFill>
              <a:ln w="9525">
                <a:solidFill>
                  <a:schemeClr val="lt1"/>
                </a:solidFill>
              </a:ln>
              <a:effectLst/>
            </c:spPr>
          </c:dPt>
          <c:dPt>
            <c:idx val="25"/>
            <c:bubble3D val="0"/>
            <c:spPr>
              <a:solidFill>
                <a:schemeClr val="accent2">
                  <a:lumMod val="60000"/>
                  <a:lumOff val="40000"/>
                </a:schemeClr>
              </a:solidFill>
              <a:ln w="9525">
                <a:solidFill>
                  <a:schemeClr val="lt1"/>
                </a:solidFill>
              </a:ln>
              <a:effectLst/>
            </c:spPr>
          </c:dPt>
          <c:dPt>
            <c:idx val="26"/>
            <c:bubble3D val="0"/>
            <c:spPr>
              <a:solidFill>
                <a:schemeClr val="accent3">
                  <a:lumMod val="60000"/>
                  <a:lumOff val="40000"/>
                </a:schemeClr>
              </a:solidFill>
              <a:ln w="9525">
                <a:solidFill>
                  <a:schemeClr val="lt1"/>
                </a:solidFill>
              </a:ln>
              <a:effectLst/>
            </c:spPr>
          </c:dPt>
          <c:dPt>
            <c:idx val="27"/>
            <c:bubble3D val="0"/>
            <c:spPr>
              <a:solidFill>
                <a:schemeClr val="accent4">
                  <a:lumMod val="60000"/>
                  <a:lumOff val="40000"/>
                </a:schemeClr>
              </a:solidFill>
              <a:ln w="9525">
                <a:solidFill>
                  <a:schemeClr val="lt1"/>
                </a:solidFill>
              </a:ln>
              <a:effectLst/>
            </c:spPr>
          </c:dPt>
          <c:dPt>
            <c:idx val="28"/>
            <c:bubble3D val="0"/>
            <c:spPr>
              <a:solidFill>
                <a:schemeClr val="accent5">
                  <a:lumMod val="60000"/>
                  <a:lumOff val="40000"/>
                </a:schemeClr>
              </a:solidFill>
              <a:ln w="9525">
                <a:solidFill>
                  <a:schemeClr val="lt1"/>
                </a:solidFill>
              </a:ln>
              <a:effectLst/>
            </c:spPr>
          </c:dPt>
          <c:dPt>
            <c:idx val="29"/>
            <c:bubble3D val="0"/>
            <c:spPr>
              <a:solidFill>
                <a:schemeClr val="accent6">
                  <a:lumMod val="60000"/>
                  <a:lumOff val="40000"/>
                </a:schemeClr>
              </a:solidFill>
              <a:ln w="9525">
                <a:solidFill>
                  <a:schemeClr val="lt1"/>
                </a:solidFill>
              </a:ln>
              <a:effectLst/>
            </c:spPr>
          </c:dPt>
          <c:cat>
            <c:strRef>
              <c:f>Sheet1!$A$2:$A$31</c:f>
              <c:strCache>
                <c:ptCount val="4"/>
                <c:pt idx="0">
                  <c:v>1st Qtr</c:v>
                </c:pt>
                <c:pt idx="1">
                  <c:v>2nd Qtr</c:v>
                </c:pt>
                <c:pt idx="2">
                  <c:v>3rd Qtr</c:v>
                </c:pt>
                <c:pt idx="3">
                  <c:v>4th Qtr</c:v>
                </c:pt>
              </c:strCache>
            </c:strRef>
          </c:cat>
          <c:val>
            <c:numRef>
              <c:f>Sheet1!$B$2:$B$31</c:f>
              <c:numCache>
                <c:formatCode>General</c:formatCode>
                <c:ptCount val="3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c:spPr>
          <c:dPt>
            <c:idx val="0"/>
            <c:bubble3D val="0"/>
            <c:spPr>
              <a:solidFill>
                <a:schemeClr val="accent1"/>
              </a:solidFill>
              <a:ln w="9525">
                <a:solidFill>
                  <a:schemeClr val="lt1"/>
                </a:solidFill>
              </a:ln>
              <a:effectLst/>
            </c:spPr>
          </c:dPt>
          <c:dPt>
            <c:idx val="1"/>
            <c:bubble3D val="0"/>
            <c:spPr>
              <a:solidFill>
                <a:schemeClr val="accent2"/>
              </a:solidFill>
              <a:ln w="9525">
                <a:solidFill>
                  <a:schemeClr val="lt1"/>
                </a:solidFill>
              </a:ln>
              <a:effectLst/>
            </c:spPr>
          </c:dPt>
          <c:dPt>
            <c:idx val="2"/>
            <c:bubble3D val="0"/>
            <c:spPr>
              <a:solidFill>
                <a:schemeClr val="accent3"/>
              </a:solidFill>
              <a:ln w="9525">
                <a:solidFill>
                  <a:schemeClr val="lt1"/>
                </a:solidFill>
              </a:ln>
              <a:effectLst/>
            </c:spPr>
          </c:dPt>
          <c:dPt>
            <c:idx val="3"/>
            <c:bubble3D val="0"/>
            <c:spPr>
              <a:solidFill>
                <a:schemeClr val="accent4"/>
              </a:solidFill>
              <a:ln w="9525">
                <a:solidFill>
                  <a:schemeClr val="lt1"/>
                </a:solidFill>
              </a:ln>
              <a:effectLst/>
            </c:spPr>
          </c:dPt>
          <c:dPt>
            <c:idx val="4"/>
            <c:bubble3D val="0"/>
            <c:spPr>
              <a:solidFill>
                <a:schemeClr val="accent5"/>
              </a:solidFill>
              <a:ln w="9525">
                <a:solidFill>
                  <a:schemeClr val="lt1"/>
                </a:solidFill>
              </a:ln>
              <a:effectLst/>
            </c:spPr>
          </c:dPt>
          <c:dPt>
            <c:idx val="5"/>
            <c:bubble3D val="0"/>
            <c:spPr>
              <a:solidFill>
                <a:schemeClr val="accent6"/>
              </a:solidFill>
              <a:ln w="9525">
                <a:solidFill>
                  <a:schemeClr val="lt1"/>
                </a:solidFill>
              </a:ln>
              <a:effectLst/>
            </c:spPr>
          </c:dPt>
          <c:dPt>
            <c:idx val="6"/>
            <c:bubble3D val="0"/>
            <c:spPr>
              <a:solidFill>
                <a:schemeClr val="accent1">
                  <a:lumMod val="60000"/>
                </a:schemeClr>
              </a:solidFill>
              <a:ln w="9525">
                <a:solidFill>
                  <a:schemeClr val="lt1"/>
                </a:solidFill>
              </a:ln>
              <a:effectLst/>
            </c:spPr>
          </c:dPt>
          <c:dPt>
            <c:idx val="7"/>
            <c:bubble3D val="0"/>
            <c:spPr>
              <a:solidFill>
                <a:schemeClr val="accent2">
                  <a:lumMod val="60000"/>
                </a:schemeClr>
              </a:solidFill>
              <a:ln w="9525">
                <a:solidFill>
                  <a:schemeClr val="lt1"/>
                </a:solidFill>
              </a:ln>
              <a:effectLst/>
            </c:spPr>
          </c:dPt>
          <c:dPt>
            <c:idx val="8"/>
            <c:bubble3D val="0"/>
            <c:spPr>
              <a:solidFill>
                <a:schemeClr val="accent3">
                  <a:lumMod val="60000"/>
                </a:schemeClr>
              </a:solidFill>
              <a:ln w="9525">
                <a:solidFill>
                  <a:schemeClr val="lt1"/>
                </a:solidFill>
              </a:ln>
              <a:effectLst/>
            </c:spPr>
          </c:dPt>
          <c:dPt>
            <c:idx val="9"/>
            <c:bubble3D val="0"/>
            <c:spPr>
              <a:solidFill>
                <a:schemeClr val="accent4">
                  <a:lumMod val="60000"/>
                </a:schemeClr>
              </a:solidFill>
              <a:ln w="9525">
                <a:solidFill>
                  <a:schemeClr val="lt1"/>
                </a:solidFill>
              </a:ln>
              <a:effectLst/>
            </c:spPr>
          </c:dPt>
          <c:dPt>
            <c:idx val="10"/>
            <c:bubble3D val="0"/>
            <c:spPr>
              <a:solidFill>
                <a:schemeClr val="accent5">
                  <a:lumMod val="60000"/>
                </a:schemeClr>
              </a:solidFill>
              <a:ln w="9525">
                <a:solidFill>
                  <a:schemeClr val="lt1"/>
                </a:solidFill>
              </a:ln>
              <a:effectLst/>
            </c:spPr>
          </c:dPt>
          <c:dPt>
            <c:idx val="11"/>
            <c:bubble3D val="0"/>
            <c:spPr>
              <a:solidFill>
                <a:schemeClr val="accent6">
                  <a:lumMod val="60000"/>
                </a:schemeClr>
              </a:solidFill>
              <a:ln w="9525">
                <a:solidFill>
                  <a:schemeClr val="lt1"/>
                </a:solidFill>
              </a:ln>
              <a:effectLst/>
            </c:spPr>
          </c:dPt>
          <c:dPt>
            <c:idx val="12"/>
            <c:bubble3D val="0"/>
            <c:spPr>
              <a:solidFill>
                <a:schemeClr val="accent1">
                  <a:lumMod val="80000"/>
                  <a:lumOff val="20000"/>
                </a:schemeClr>
              </a:solidFill>
              <a:ln w="9525">
                <a:solidFill>
                  <a:schemeClr val="lt1"/>
                </a:solidFill>
              </a:ln>
              <a:effectLst/>
            </c:spPr>
          </c:dPt>
          <c:dPt>
            <c:idx val="13"/>
            <c:bubble3D val="0"/>
            <c:spPr>
              <a:solidFill>
                <a:schemeClr val="accent2">
                  <a:lumMod val="80000"/>
                  <a:lumOff val="20000"/>
                </a:schemeClr>
              </a:solidFill>
              <a:ln w="9525">
                <a:solidFill>
                  <a:schemeClr val="lt1"/>
                </a:solidFill>
              </a:ln>
              <a:effectLst/>
            </c:spPr>
          </c:dPt>
          <c:dPt>
            <c:idx val="14"/>
            <c:bubble3D val="0"/>
            <c:spPr>
              <a:solidFill>
                <a:schemeClr val="accent3">
                  <a:lumMod val="80000"/>
                  <a:lumOff val="20000"/>
                </a:schemeClr>
              </a:solidFill>
              <a:ln w="9525">
                <a:solidFill>
                  <a:schemeClr val="lt1"/>
                </a:solidFill>
              </a:ln>
              <a:effectLst/>
            </c:spPr>
          </c:dPt>
          <c:dPt>
            <c:idx val="15"/>
            <c:bubble3D val="0"/>
            <c:spPr>
              <a:solidFill>
                <a:schemeClr val="accent4">
                  <a:lumMod val="80000"/>
                  <a:lumOff val="20000"/>
                </a:schemeClr>
              </a:solidFill>
              <a:ln w="9525">
                <a:solidFill>
                  <a:schemeClr val="lt1"/>
                </a:solidFill>
              </a:ln>
              <a:effectLst/>
            </c:spPr>
          </c:dPt>
          <c:dPt>
            <c:idx val="16"/>
            <c:bubble3D val="0"/>
            <c:spPr>
              <a:solidFill>
                <a:schemeClr val="accent5">
                  <a:lumMod val="80000"/>
                  <a:lumOff val="20000"/>
                </a:schemeClr>
              </a:solidFill>
              <a:ln w="9525">
                <a:solidFill>
                  <a:schemeClr val="lt1"/>
                </a:solidFill>
              </a:ln>
              <a:effectLst/>
            </c:spPr>
          </c:dPt>
          <c:dPt>
            <c:idx val="17"/>
            <c:bubble3D val="0"/>
            <c:spPr>
              <a:solidFill>
                <a:schemeClr val="accent6">
                  <a:lumMod val="80000"/>
                  <a:lumOff val="20000"/>
                </a:schemeClr>
              </a:solidFill>
              <a:ln w="9525">
                <a:solidFill>
                  <a:schemeClr val="lt1"/>
                </a:solidFill>
              </a:ln>
              <a:effectLst/>
            </c:spPr>
          </c:dPt>
          <c:dPt>
            <c:idx val="18"/>
            <c:bubble3D val="0"/>
            <c:spPr>
              <a:solidFill>
                <a:schemeClr val="accent1">
                  <a:lumMod val="80000"/>
                </a:schemeClr>
              </a:solidFill>
              <a:ln w="9525">
                <a:solidFill>
                  <a:schemeClr val="lt1"/>
                </a:solidFill>
              </a:ln>
              <a:effectLst/>
            </c:spPr>
          </c:dPt>
          <c:dPt>
            <c:idx val="19"/>
            <c:bubble3D val="0"/>
            <c:spPr>
              <a:solidFill>
                <a:schemeClr val="accent2">
                  <a:lumMod val="80000"/>
                </a:schemeClr>
              </a:solidFill>
              <a:ln w="9525">
                <a:solidFill>
                  <a:schemeClr val="lt1"/>
                </a:solidFill>
              </a:ln>
              <a:effectLst/>
            </c:spPr>
          </c:dPt>
          <c:dPt>
            <c:idx val="20"/>
            <c:bubble3D val="0"/>
            <c:spPr>
              <a:solidFill>
                <a:schemeClr val="accent3">
                  <a:lumMod val="80000"/>
                </a:schemeClr>
              </a:solidFill>
              <a:ln w="9525">
                <a:solidFill>
                  <a:schemeClr val="lt1"/>
                </a:solidFill>
              </a:ln>
              <a:effectLst/>
            </c:spPr>
          </c:dPt>
          <c:dPt>
            <c:idx val="21"/>
            <c:bubble3D val="0"/>
            <c:spPr>
              <a:solidFill>
                <a:schemeClr val="accent4">
                  <a:lumMod val="80000"/>
                </a:schemeClr>
              </a:solidFill>
              <a:ln w="9525">
                <a:solidFill>
                  <a:schemeClr val="lt1"/>
                </a:solidFill>
              </a:ln>
              <a:effectLst/>
            </c:spPr>
          </c:dPt>
          <c:dPt>
            <c:idx val="22"/>
            <c:bubble3D val="0"/>
            <c:spPr>
              <a:solidFill>
                <a:schemeClr val="accent5">
                  <a:lumMod val="80000"/>
                </a:schemeClr>
              </a:solidFill>
              <a:ln w="9525">
                <a:solidFill>
                  <a:schemeClr val="lt1"/>
                </a:solidFill>
              </a:ln>
              <a:effectLst/>
            </c:spPr>
          </c:dPt>
          <c:dPt>
            <c:idx val="23"/>
            <c:bubble3D val="0"/>
            <c:spPr>
              <a:solidFill>
                <a:schemeClr val="accent6">
                  <a:lumMod val="80000"/>
                </a:schemeClr>
              </a:solidFill>
              <a:ln w="9525">
                <a:solidFill>
                  <a:schemeClr val="lt1"/>
                </a:solidFill>
              </a:ln>
              <a:effectLst/>
            </c:spPr>
          </c:dPt>
          <c:dPt>
            <c:idx val="24"/>
            <c:bubble3D val="0"/>
            <c:spPr>
              <a:solidFill>
                <a:schemeClr val="accent1">
                  <a:lumMod val="60000"/>
                  <a:lumOff val="40000"/>
                </a:schemeClr>
              </a:solidFill>
              <a:ln w="9525">
                <a:solidFill>
                  <a:schemeClr val="lt1"/>
                </a:solidFill>
              </a:ln>
              <a:effectLst/>
            </c:spPr>
          </c:dPt>
          <c:dPt>
            <c:idx val="25"/>
            <c:bubble3D val="0"/>
            <c:spPr>
              <a:solidFill>
                <a:schemeClr val="accent2">
                  <a:lumMod val="60000"/>
                  <a:lumOff val="40000"/>
                </a:schemeClr>
              </a:solidFill>
              <a:ln w="9525">
                <a:solidFill>
                  <a:schemeClr val="lt1"/>
                </a:solidFill>
              </a:ln>
              <a:effectLst/>
            </c:spPr>
          </c:dPt>
          <c:dPt>
            <c:idx val="26"/>
            <c:bubble3D val="0"/>
            <c:spPr>
              <a:solidFill>
                <a:schemeClr val="accent3">
                  <a:lumMod val="60000"/>
                  <a:lumOff val="40000"/>
                </a:schemeClr>
              </a:solidFill>
              <a:ln w="9525">
                <a:solidFill>
                  <a:schemeClr val="lt1"/>
                </a:solidFill>
              </a:ln>
              <a:effectLst/>
            </c:spPr>
          </c:dPt>
          <c:dPt>
            <c:idx val="27"/>
            <c:bubble3D val="0"/>
            <c:spPr>
              <a:solidFill>
                <a:schemeClr val="accent4">
                  <a:lumMod val="60000"/>
                  <a:lumOff val="40000"/>
                </a:schemeClr>
              </a:solidFill>
              <a:ln w="9525">
                <a:solidFill>
                  <a:schemeClr val="lt1"/>
                </a:solidFill>
              </a:ln>
              <a:effectLst/>
            </c:spPr>
          </c:dPt>
          <c:dPt>
            <c:idx val="28"/>
            <c:bubble3D val="0"/>
            <c:spPr>
              <a:solidFill>
                <a:schemeClr val="accent5">
                  <a:lumMod val="60000"/>
                  <a:lumOff val="40000"/>
                </a:schemeClr>
              </a:solidFill>
              <a:ln w="9525">
                <a:solidFill>
                  <a:schemeClr val="lt1"/>
                </a:solidFill>
              </a:ln>
              <a:effectLst/>
            </c:spPr>
          </c:dPt>
          <c:dPt>
            <c:idx val="29"/>
            <c:bubble3D val="0"/>
            <c:spPr>
              <a:solidFill>
                <a:schemeClr val="accent6">
                  <a:lumMod val="60000"/>
                  <a:lumOff val="40000"/>
                </a:schemeClr>
              </a:solidFill>
              <a:ln w="9525">
                <a:solidFill>
                  <a:schemeClr val="lt1"/>
                </a:solidFill>
              </a:ln>
              <a:effectLst/>
            </c:spPr>
          </c:dPt>
          <c:cat>
            <c:strRef>
              <c:f>Sheet1!$A$2:$A$20</c:f>
              <c:strCache>
                <c:ptCount val="4"/>
                <c:pt idx="0">
                  <c:v>1st Qtr</c:v>
                </c:pt>
                <c:pt idx="1">
                  <c:v>2nd Qtr</c:v>
                </c:pt>
                <c:pt idx="2">
                  <c:v>3rd Qtr</c:v>
                </c:pt>
                <c:pt idx="3">
                  <c:v>4th Qtr</c:v>
                </c:pt>
              </c:strCache>
            </c:strRef>
          </c:cat>
          <c:val>
            <c:numRef>
              <c:f>Sheet1!$B$2:$B$20</c:f>
              <c:numCache>
                <c:formatCode>General</c:formatCode>
                <c:ptCount val="19"/>
                <c:pt idx="0">
                  <c:v>30</c:v>
                </c:pt>
                <c:pt idx="1">
                  <c:v>15</c:v>
                </c:pt>
                <c:pt idx="2">
                  <c:v>50</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0.52354</cdr:x>
      <cdr:y>0.74226</cdr:y>
    </cdr:from>
    <cdr:to>
      <cdr:x>0.95031</cdr:x>
      <cdr:y>0.93054</cdr:y>
    </cdr:to>
    <cdr:sp macro="" textlink="">
      <cdr:nvSpPr>
        <cdr:cNvPr id="2" name="Rectangle 1"/>
        <cdr:cNvSpPr/>
      </cdr:nvSpPr>
      <cdr:spPr>
        <a:xfrm xmlns:a="http://schemas.openxmlformats.org/drawingml/2006/main">
          <a:off x="1589088" y="1501985"/>
          <a:ext cx="1295400" cy="381000"/>
        </a:xfrm>
        <a:prstGeom xmlns:a="http://schemas.openxmlformats.org/drawingml/2006/main" prst="rect">
          <a:avLst/>
        </a:prstGeom>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dirty="0" smtClean="0"/>
            <a:t>Priorities</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0.52354</cdr:x>
      <cdr:y>0.74226</cdr:y>
    </cdr:from>
    <cdr:to>
      <cdr:x>0.95031</cdr:x>
      <cdr:y>0.93054</cdr:y>
    </cdr:to>
    <cdr:sp macro="" textlink="">
      <cdr:nvSpPr>
        <cdr:cNvPr id="2" name="Rectangle 1"/>
        <cdr:cNvSpPr/>
      </cdr:nvSpPr>
      <cdr:spPr>
        <a:xfrm xmlns:a="http://schemas.openxmlformats.org/drawingml/2006/main">
          <a:off x="1589088" y="1501985"/>
          <a:ext cx="1295400" cy="381000"/>
        </a:xfrm>
        <a:prstGeom xmlns:a="http://schemas.openxmlformats.org/drawingml/2006/main" prst="rect">
          <a:avLst/>
        </a:prstGeom>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dirty="0" smtClean="0"/>
            <a:t>Priorities</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1314450" y="3"/>
            <a:ext cx="4381500" cy="464205"/>
          </a:xfrm>
          <a:prstGeom prst="rect">
            <a:avLst/>
          </a:prstGeom>
        </p:spPr>
        <p:txBody>
          <a:bodyPr vert="horz" lIns="88079" tIns="44038" rIns="88079" bIns="44038" rtlCol="0"/>
          <a:lstStyle>
            <a:lvl1pPr algn="r">
              <a:defRPr sz="1200"/>
            </a:lvl1pPr>
          </a:lstStyle>
          <a:p>
            <a:pPr algn="ctr"/>
            <a:r>
              <a:rPr lang="en-US" sz="1100" dirty="0" smtClean="0"/>
              <a:t>2014 </a:t>
            </a:r>
            <a:r>
              <a:rPr lang="en-US" sz="1100" dirty="0"/>
              <a:t>CU*Answers Annual Stockholders Meeting</a:t>
            </a:r>
          </a:p>
          <a:p>
            <a:pPr algn="ctr"/>
            <a:r>
              <a:rPr lang="en-US" sz="1100" dirty="0"/>
              <a:t>June </a:t>
            </a:r>
            <a:r>
              <a:rPr lang="en-US" sz="1100" dirty="0" smtClean="0"/>
              <a:t>18, 2014</a:t>
            </a:r>
            <a:endParaRPr lang="en-US" sz="1100" dirty="0"/>
          </a:p>
        </p:txBody>
      </p:sp>
      <p:sp>
        <p:nvSpPr>
          <p:cNvPr id="5" name="Slide Number Placeholder 4"/>
          <p:cNvSpPr>
            <a:spLocks noGrp="1"/>
          </p:cNvSpPr>
          <p:nvPr>
            <p:ph type="sldNum" sz="quarter" idx="3"/>
          </p:nvPr>
        </p:nvSpPr>
        <p:spPr>
          <a:xfrm>
            <a:off x="2" y="8706155"/>
            <a:ext cx="7008879" cy="464205"/>
          </a:xfrm>
          <a:prstGeom prst="rect">
            <a:avLst/>
          </a:prstGeom>
        </p:spPr>
        <p:txBody>
          <a:bodyPr vert="horz" lIns="88079" tIns="44038" rIns="88079" bIns="44038" rtlCol="0" anchor="b"/>
          <a:lstStyle>
            <a:lvl1pPr algn="r">
              <a:defRPr sz="1200"/>
            </a:lvl1pPr>
          </a:lstStyle>
          <a:p>
            <a:pPr algn="ctr"/>
            <a:fld id="{280A0021-AECD-442D-A909-6B40A22CEF42}" type="slidenum">
              <a:rPr lang="en-US" smtClean="0"/>
              <a:pPr algn="ctr"/>
              <a:t>‹#›</a:t>
            </a:fld>
            <a:endParaRPr lang="en-US"/>
          </a:p>
        </p:txBody>
      </p:sp>
    </p:spTree>
    <p:extLst>
      <p:ext uri="{BB962C8B-B14F-4D97-AF65-F5344CB8AC3E}">
        <p14:creationId xmlns:p14="http://schemas.microsoft.com/office/powerpoint/2010/main" val="11993606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06" tIns="46554" rIns="93106" bIns="46554" rtlCol="0"/>
          <a:lstStyle>
            <a:lvl1pPr algn="l">
              <a:defRPr sz="1300"/>
            </a:lvl1pPr>
          </a:lstStyle>
          <a:p>
            <a:r>
              <a:rPr lang="en-US" smtClean="0"/>
              <a:t>READY FOR 2012 CHANGES - SOME NOT UPDATED YET</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06" tIns="46554" rIns="93106" bIns="46554" rtlCol="0"/>
          <a:lstStyle>
            <a:lvl1pPr algn="r">
              <a:defRPr sz="1300"/>
            </a:lvl1pPr>
          </a:lstStyle>
          <a:p>
            <a:fld id="{559489F3-A380-4C83-97BC-895E7486C691}" type="datetimeFigureOut">
              <a:rPr lang="en-US" smtClean="0"/>
              <a:pPr/>
              <a:t>6/17/2014</a:t>
            </a:fld>
            <a:endParaRPr lang="en-US"/>
          </a:p>
        </p:txBody>
      </p:sp>
      <p:sp>
        <p:nvSpPr>
          <p:cNvPr id="4" name="Slide Image Placeholder 3"/>
          <p:cNvSpPr>
            <a:spLocks noGrp="1" noRot="1" noChangeAspect="1"/>
          </p:cNvSpPr>
          <p:nvPr>
            <p:ph type="sldImg" idx="2"/>
          </p:nvPr>
        </p:nvSpPr>
        <p:spPr>
          <a:xfrm>
            <a:off x="407988" y="698500"/>
            <a:ext cx="6196012" cy="3486150"/>
          </a:xfrm>
          <a:prstGeom prst="rect">
            <a:avLst/>
          </a:prstGeom>
          <a:noFill/>
          <a:ln w="12700">
            <a:solidFill>
              <a:prstClr val="black"/>
            </a:solidFill>
          </a:ln>
        </p:spPr>
        <p:txBody>
          <a:bodyPr vert="horz" lIns="93106" tIns="46554" rIns="93106" bIns="4655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06" tIns="46554" rIns="93106" bIns="465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06" tIns="46554" rIns="93106" bIns="46554"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06" tIns="46554" rIns="93106" bIns="46554" rtlCol="0" anchor="b"/>
          <a:lstStyle>
            <a:lvl1pPr algn="r">
              <a:defRPr sz="1300"/>
            </a:lvl1pPr>
          </a:lstStyle>
          <a:p>
            <a:fld id="{11BD06A5-0E9E-47A8-8DAB-E565FA559959}" type="slidenum">
              <a:rPr lang="en-US" smtClean="0"/>
              <a:pPr/>
              <a:t>‹#›</a:t>
            </a:fld>
            <a:endParaRPr lang="en-US"/>
          </a:p>
        </p:txBody>
      </p:sp>
    </p:spTree>
    <p:extLst>
      <p:ext uri="{BB962C8B-B14F-4D97-AF65-F5344CB8AC3E}">
        <p14:creationId xmlns:p14="http://schemas.microsoft.com/office/powerpoint/2010/main" val="354098211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D06A5-0E9E-47A8-8DAB-E565FA559959}"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264812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READY FOR 2012 CHANGES - SOME NOT UPDATED YET</a:t>
            </a:r>
            <a:endParaRPr lang="en-US"/>
          </a:p>
        </p:txBody>
      </p:sp>
      <p:sp>
        <p:nvSpPr>
          <p:cNvPr id="5" name="Slide Number Placeholder 4"/>
          <p:cNvSpPr>
            <a:spLocks noGrp="1"/>
          </p:cNvSpPr>
          <p:nvPr>
            <p:ph type="sldNum" sz="quarter" idx="11"/>
          </p:nvPr>
        </p:nvSpPr>
        <p:spPr/>
        <p:txBody>
          <a:bodyPr/>
          <a:lstStyle/>
          <a:p>
            <a:fld id="{11BD06A5-0E9E-47A8-8DAB-E565FA559959}" type="slidenum">
              <a:rPr lang="en-US" smtClean="0"/>
              <a:pPr/>
              <a:t>29</a:t>
            </a:fld>
            <a:endParaRPr lang="en-US"/>
          </a:p>
        </p:txBody>
      </p:sp>
    </p:spTree>
    <p:extLst>
      <p:ext uri="{BB962C8B-B14F-4D97-AF65-F5344CB8AC3E}">
        <p14:creationId xmlns:p14="http://schemas.microsoft.com/office/powerpoint/2010/main" val="265850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READY FOR 2012 CHANGES - SOME NOT UPDATED YET</a:t>
            </a:r>
            <a:endParaRPr lang="en-US"/>
          </a:p>
        </p:txBody>
      </p:sp>
      <p:sp>
        <p:nvSpPr>
          <p:cNvPr id="5" name="Slide Number Placeholder 4"/>
          <p:cNvSpPr>
            <a:spLocks noGrp="1"/>
          </p:cNvSpPr>
          <p:nvPr>
            <p:ph type="sldNum" sz="quarter" idx="11"/>
          </p:nvPr>
        </p:nvSpPr>
        <p:spPr/>
        <p:txBody>
          <a:bodyPr/>
          <a:lstStyle/>
          <a:p>
            <a:fld id="{11BD06A5-0E9E-47A8-8DAB-E565FA559959}" type="slidenum">
              <a:rPr lang="en-US" smtClean="0"/>
              <a:pPr/>
              <a:t>31</a:t>
            </a:fld>
            <a:endParaRPr lang="en-US"/>
          </a:p>
        </p:txBody>
      </p:sp>
    </p:spTree>
    <p:extLst>
      <p:ext uri="{BB962C8B-B14F-4D97-AF65-F5344CB8AC3E}">
        <p14:creationId xmlns:p14="http://schemas.microsoft.com/office/powerpoint/2010/main" val="68176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FA1D0-F187-4433-96CE-AD6897A80517}" type="slidenum">
              <a:rPr lang="en-US"/>
              <a:pPr/>
              <a:t>8</a:t>
            </a:fld>
            <a:endParaRPr lang="en-US"/>
          </a:p>
        </p:txBody>
      </p:sp>
      <p:sp>
        <p:nvSpPr>
          <p:cNvPr id="626690" name="Rectangle 2"/>
          <p:cNvSpPr>
            <a:spLocks noGrp="1" noRot="1" noChangeAspect="1" noChangeArrowheads="1" noTextEdit="1"/>
          </p:cNvSpPr>
          <p:nvPr>
            <p:ph type="sldImg"/>
          </p:nvPr>
        </p:nvSpPr>
        <p:spPr>
          <a:xfrm>
            <a:off x="407988" y="700088"/>
            <a:ext cx="6194425" cy="3484562"/>
          </a:xfrm>
          <a:ln/>
        </p:spPr>
      </p:sp>
      <p:sp>
        <p:nvSpPr>
          <p:cNvPr id="62669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273814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READY FOR 2012 CHANGES - SOME NOT UPDATED YET</a:t>
            </a:r>
            <a:endParaRPr lang="en-US"/>
          </a:p>
        </p:txBody>
      </p:sp>
      <p:sp>
        <p:nvSpPr>
          <p:cNvPr id="5" name="Slide Number Placeholder 4"/>
          <p:cNvSpPr>
            <a:spLocks noGrp="1"/>
          </p:cNvSpPr>
          <p:nvPr>
            <p:ph type="sldNum" sz="quarter" idx="11"/>
          </p:nvPr>
        </p:nvSpPr>
        <p:spPr/>
        <p:txBody>
          <a:bodyPr/>
          <a:lstStyle/>
          <a:p>
            <a:fld id="{11BD06A5-0E9E-47A8-8DAB-E565FA559959}" type="slidenum">
              <a:rPr lang="en-US" smtClean="0"/>
              <a:pPr/>
              <a:t>15</a:t>
            </a:fld>
            <a:endParaRPr lang="en-US"/>
          </a:p>
        </p:txBody>
      </p:sp>
    </p:spTree>
    <p:extLst>
      <p:ext uri="{BB962C8B-B14F-4D97-AF65-F5344CB8AC3E}">
        <p14:creationId xmlns:p14="http://schemas.microsoft.com/office/powerpoint/2010/main" val="62071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READY FOR 2012 CHANGES - SOME NOT UPDATED YET</a:t>
            </a:r>
            <a:endParaRPr lang="en-US"/>
          </a:p>
        </p:txBody>
      </p:sp>
      <p:sp>
        <p:nvSpPr>
          <p:cNvPr id="5" name="Slide Number Placeholder 4"/>
          <p:cNvSpPr>
            <a:spLocks noGrp="1"/>
          </p:cNvSpPr>
          <p:nvPr>
            <p:ph type="sldNum" sz="quarter" idx="11"/>
          </p:nvPr>
        </p:nvSpPr>
        <p:spPr/>
        <p:txBody>
          <a:bodyPr/>
          <a:lstStyle/>
          <a:p>
            <a:fld id="{11BD06A5-0E9E-47A8-8DAB-E565FA559959}" type="slidenum">
              <a:rPr lang="en-US" smtClean="0"/>
              <a:pPr/>
              <a:t>16</a:t>
            </a:fld>
            <a:endParaRPr lang="en-US"/>
          </a:p>
        </p:txBody>
      </p:sp>
    </p:spTree>
    <p:extLst>
      <p:ext uri="{BB962C8B-B14F-4D97-AF65-F5344CB8AC3E}">
        <p14:creationId xmlns:p14="http://schemas.microsoft.com/office/powerpoint/2010/main" val="285562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57EF6-5439-48F0-8381-BA80DCBE7EA2}" type="slidenum">
              <a:rPr lang="en-US"/>
              <a:pPr/>
              <a:t>21</a:t>
            </a:fld>
            <a:endParaRPr lang="en-US"/>
          </a:p>
        </p:txBody>
      </p:sp>
      <p:sp>
        <p:nvSpPr>
          <p:cNvPr id="120834" name="Rectangle 2"/>
          <p:cNvSpPr>
            <a:spLocks noGrp="1" noRot="1" noChangeAspect="1" noChangeArrowheads="1" noTextEdit="1"/>
          </p:cNvSpPr>
          <p:nvPr>
            <p:ph type="sldImg"/>
          </p:nvPr>
        </p:nvSpPr>
        <p:spPr>
          <a:xfrm>
            <a:off x="406400" y="698500"/>
            <a:ext cx="6199188" cy="3487738"/>
          </a:xfrm>
          <a:ln/>
        </p:spPr>
      </p:sp>
      <p:sp>
        <p:nvSpPr>
          <p:cNvPr id="120835"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287469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252F3-E483-4DC1-B743-7EFCC1BE4D60}" type="slidenum">
              <a:rPr lang="en-US"/>
              <a:pPr/>
              <a:t>22</a:t>
            </a:fld>
            <a:endParaRPr lang="en-US"/>
          </a:p>
        </p:txBody>
      </p:sp>
      <p:sp>
        <p:nvSpPr>
          <p:cNvPr id="122882" name="Rectangle 2"/>
          <p:cNvSpPr>
            <a:spLocks noGrp="1" noRot="1" noChangeAspect="1" noChangeArrowheads="1" noTextEdit="1"/>
          </p:cNvSpPr>
          <p:nvPr>
            <p:ph type="sldImg"/>
          </p:nvPr>
        </p:nvSpPr>
        <p:spPr>
          <a:xfrm>
            <a:off x="406400" y="698500"/>
            <a:ext cx="6199188" cy="3487738"/>
          </a:xfrm>
          <a:ln/>
        </p:spPr>
      </p:sp>
      <p:sp>
        <p:nvSpPr>
          <p:cNvPr id="122883"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19144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99F44-4E0F-4079-8434-0B97676C2D8E}" type="slidenum">
              <a:rPr lang="en-US"/>
              <a:pPr/>
              <a:t>24</a:t>
            </a:fld>
            <a:endParaRPr lang="en-US"/>
          </a:p>
        </p:txBody>
      </p:sp>
      <p:sp>
        <p:nvSpPr>
          <p:cNvPr id="118786" name="Rectangle 2"/>
          <p:cNvSpPr>
            <a:spLocks noGrp="1" noRot="1" noChangeAspect="1" noChangeArrowheads="1" noTextEdit="1"/>
          </p:cNvSpPr>
          <p:nvPr>
            <p:ph type="sldImg"/>
          </p:nvPr>
        </p:nvSpPr>
        <p:spPr>
          <a:xfrm>
            <a:off x="406400" y="698500"/>
            <a:ext cx="6199188" cy="3487738"/>
          </a:xfrm>
          <a:ln/>
        </p:spPr>
      </p:sp>
      <p:sp>
        <p:nvSpPr>
          <p:cNvPr id="11878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301536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AF34E-0819-4212-B6EA-BF17FFF306D2}" type="slidenum">
              <a:rPr lang="en-US"/>
              <a:pPr/>
              <a:t>26</a:t>
            </a:fld>
            <a:endParaRPr lang="en-US"/>
          </a:p>
        </p:txBody>
      </p:sp>
      <p:sp>
        <p:nvSpPr>
          <p:cNvPr id="124930" name="Rectangle 2"/>
          <p:cNvSpPr>
            <a:spLocks noGrp="1" noRot="1" noChangeAspect="1" noChangeArrowheads="1" noTextEdit="1"/>
          </p:cNvSpPr>
          <p:nvPr>
            <p:ph type="sldImg"/>
          </p:nvPr>
        </p:nvSpPr>
        <p:spPr>
          <a:xfrm>
            <a:off x="406400" y="698500"/>
            <a:ext cx="6199188" cy="3487738"/>
          </a:xfrm>
          <a:ln/>
        </p:spPr>
      </p:sp>
      <p:sp>
        <p:nvSpPr>
          <p:cNvPr id="12493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37185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AF34E-0819-4212-B6EA-BF17FFF306D2}" type="slidenum">
              <a:rPr lang="en-US"/>
              <a:pPr/>
              <a:t>27</a:t>
            </a:fld>
            <a:endParaRPr lang="en-US"/>
          </a:p>
        </p:txBody>
      </p:sp>
      <p:sp>
        <p:nvSpPr>
          <p:cNvPr id="124930" name="Rectangle 2"/>
          <p:cNvSpPr>
            <a:spLocks noGrp="1" noRot="1" noChangeAspect="1" noChangeArrowheads="1" noTextEdit="1"/>
          </p:cNvSpPr>
          <p:nvPr>
            <p:ph type="sldImg"/>
          </p:nvPr>
        </p:nvSpPr>
        <p:spPr>
          <a:xfrm>
            <a:off x="406400" y="698500"/>
            <a:ext cx="6199188" cy="3487738"/>
          </a:xfrm>
          <a:ln/>
        </p:spPr>
      </p:sp>
      <p:sp>
        <p:nvSpPr>
          <p:cNvPr id="12493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READY FOR 2012 CHANGES - SOME NOT UPDATED YET</a:t>
            </a:r>
            <a:endParaRPr lang="en-US"/>
          </a:p>
        </p:txBody>
      </p:sp>
    </p:spTree>
    <p:extLst>
      <p:ext uri="{BB962C8B-B14F-4D97-AF65-F5344CB8AC3E}">
        <p14:creationId xmlns:p14="http://schemas.microsoft.com/office/powerpoint/2010/main" val="190832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4725987"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 Placeholder 5"/>
          <p:cNvSpPr>
            <a:spLocks noGrp="1"/>
          </p:cNvSpPr>
          <p:nvPr>
            <p:ph type="body" sz="quarter" idx="14"/>
          </p:nvPr>
        </p:nvSpPr>
        <p:spPr>
          <a:xfrm>
            <a:off x="5638800" y="6324600"/>
            <a:ext cx="6477000" cy="381000"/>
          </a:xfrm>
        </p:spPr>
        <p:txBody>
          <a:bodyPr>
            <a:noAutofit/>
          </a:bodyPr>
          <a:lstStyle>
            <a:lvl1pPr marL="0" indent="0" algn="r">
              <a:buNone/>
              <a:defRPr sz="2400" b="1" cap="all" spc="0" baseline="0">
                <a:ln>
                  <a:noFill/>
                </a:ln>
                <a:solidFill>
                  <a:schemeClr val="accent5"/>
                </a:solidFill>
                <a:effectLst>
                  <a:reflection blurRad="6350" stA="60000" endA="900" endPos="58000" dir="5400000" sy="-100000" algn="bl" rotWithShape="0"/>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903648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905000"/>
            <a:ext cx="8915399" cy="2262781"/>
          </a:xfrm>
        </p:spPr>
        <p:txBody>
          <a:bodyPr anchor="b">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191000"/>
            <a:ext cx="4725987"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p:nvPr/>
        </p:nvSpPr>
        <p:spPr bwMode="auto">
          <a:xfrm>
            <a:off x="0" y="2365201"/>
            <a:ext cx="1744652" cy="174959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 Placeholder 5"/>
          <p:cNvSpPr>
            <a:spLocks noGrp="1"/>
          </p:cNvSpPr>
          <p:nvPr>
            <p:ph type="body" sz="quarter" idx="14"/>
          </p:nvPr>
        </p:nvSpPr>
        <p:spPr>
          <a:xfrm>
            <a:off x="5638800" y="6324600"/>
            <a:ext cx="6477000" cy="381000"/>
          </a:xfrm>
        </p:spPr>
        <p:txBody>
          <a:bodyPr>
            <a:noAutofit/>
          </a:bodyPr>
          <a:lstStyle>
            <a:lvl1pPr marL="0" indent="0" algn="r">
              <a:buNone/>
              <a:defRPr sz="2400" b="1" cap="all" spc="0" baseline="0">
                <a:ln>
                  <a:noFill/>
                </a:ln>
                <a:solidFill>
                  <a:schemeClr val="accent5"/>
                </a:solidFill>
                <a:effectLst>
                  <a:reflection blurRad="6350" stA="60000" endA="900" endPos="58000" dir="5400000" sy="-100000" algn="bl" rotWithShape="0"/>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grpSp>
        <p:nvGrpSpPr>
          <p:cNvPr id="6" name="Group 5"/>
          <p:cNvGrpSpPr/>
          <p:nvPr userDrawn="1"/>
        </p:nvGrpSpPr>
        <p:grpSpPr>
          <a:xfrm>
            <a:off x="0" y="-533400"/>
            <a:ext cx="4114799" cy="7400628"/>
            <a:chOff x="2487613" y="285750"/>
            <a:chExt cx="2428875" cy="5654676"/>
          </a:xfrm>
        </p:grpSpPr>
        <p:sp>
          <p:nvSpPr>
            <p:cNvPr id="8"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p:nvPr userDrawn="1"/>
        </p:nvGrpSpPr>
        <p:grpSpPr>
          <a:xfrm>
            <a:off x="27220" y="-787510"/>
            <a:ext cx="3400731" cy="7640764"/>
            <a:chOff x="6627813" y="194833"/>
            <a:chExt cx="1952625" cy="5678918"/>
          </a:xfrm>
        </p:grpSpPr>
        <p:sp>
          <p:nvSpPr>
            <p:cNvPr id="22"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p:nvPr userDrawn="1"/>
        </p:nvSpPr>
        <p:spPr>
          <a:xfrm>
            <a:off x="0" y="-787180"/>
            <a:ext cx="263900" cy="76451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4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989302"/>
            <a:ext cx="9295276" cy="37776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p:cNvSpPr>
            <a:spLocks noGrp="1"/>
          </p:cNvSpPr>
          <p:nvPr>
            <p:ph type="body" sz="quarter" idx="13"/>
          </p:nvPr>
        </p:nvSpPr>
        <p:spPr>
          <a:xfrm>
            <a:off x="6120276" y="5715000"/>
            <a:ext cx="5384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460246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ani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989302"/>
            <a:ext cx="9295276" cy="37776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p:cNvSpPr>
            <a:spLocks noGrp="1"/>
          </p:cNvSpPr>
          <p:nvPr>
            <p:ph type="body" sz="quarter" idx="13"/>
          </p:nvPr>
        </p:nvSpPr>
        <p:spPr>
          <a:xfrm>
            <a:off x="6120276" y="5715000"/>
            <a:ext cx="5384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grpSp>
        <p:nvGrpSpPr>
          <p:cNvPr id="7" name="Group 6"/>
          <p:cNvGrpSpPr/>
          <p:nvPr userDrawn="1"/>
        </p:nvGrpSpPr>
        <p:grpSpPr>
          <a:xfrm>
            <a:off x="1" y="229386"/>
            <a:ext cx="2851516"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p:nvPr userDrawn="1"/>
        </p:nvGrpSpPr>
        <p:grpSpPr>
          <a:xfrm>
            <a:off x="27221" y="0"/>
            <a:ext cx="2356674" cy="6854039"/>
            <a:chOff x="6627813" y="194833"/>
            <a:chExt cx="1952625" cy="5678918"/>
          </a:xfrm>
        </p:grpSpPr>
        <p:sp>
          <p:nvSpPr>
            <p:cNvPr id="23"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p:nvPr userDrawn="1"/>
        </p:nvSpPr>
        <p:spPr>
          <a:xfrm>
            <a:off x="0" y="786"/>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839002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09800" y="1937378"/>
            <a:ext cx="4313864" cy="3777622"/>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010400" y="1930000"/>
            <a:ext cx="4494211" cy="3777622"/>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FB0124-3324-46EC-B507-583573B8ABF7}" type="slidenum">
              <a:rPr lang="en-US" smtClean="0"/>
              <a:pPr/>
              <a:t>‹#›</a:t>
            </a:fld>
            <a:endParaRPr lang="en-US" dirty="0"/>
          </a:p>
        </p:txBody>
      </p:sp>
      <p:sp>
        <p:nvSpPr>
          <p:cNvPr id="9" name="Text Placeholder 7"/>
          <p:cNvSpPr>
            <a:spLocks noGrp="1"/>
          </p:cNvSpPr>
          <p:nvPr>
            <p:ph type="body" sz="quarter" idx="13"/>
          </p:nvPr>
        </p:nvSpPr>
        <p:spPr>
          <a:xfrm>
            <a:off x="6120276" y="5715000"/>
            <a:ext cx="5384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Tree>
    <p:extLst>
      <p:ext uri="{BB962C8B-B14F-4D97-AF65-F5344CB8AC3E}">
        <p14:creationId xmlns:p14="http://schemas.microsoft.com/office/powerpoint/2010/main" val="397158495"/>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9799" y="1981200"/>
            <a:ext cx="9294811" cy="16002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09800" y="3962400"/>
            <a:ext cx="9294812" cy="1941444"/>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FB0124-3324-46EC-B507-583573B8ABF7}" type="slidenum">
              <a:rPr lang="en-US" smtClean="0"/>
              <a:pPr/>
              <a:t>‹#›</a:t>
            </a:fld>
            <a:endParaRPr lang="en-US" dirty="0"/>
          </a:p>
        </p:txBody>
      </p:sp>
      <p:sp>
        <p:nvSpPr>
          <p:cNvPr id="9" name="Text Placeholder 7"/>
          <p:cNvSpPr>
            <a:spLocks noGrp="1"/>
          </p:cNvSpPr>
          <p:nvPr>
            <p:ph type="body" sz="quarter" idx="13"/>
          </p:nvPr>
        </p:nvSpPr>
        <p:spPr>
          <a:xfrm>
            <a:off x="6120276" y="5715000"/>
            <a:ext cx="5384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Tree>
    <p:extLst>
      <p:ext uri="{BB962C8B-B14F-4D97-AF65-F5344CB8AC3E}">
        <p14:creationId xmlns:p14="http://schemas.microsoft.com/office/powerpoint/2010/main" val="1963772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6" name="Text Placeholder 7"/>
          <p:cNvSpPr>
            <a:spLocks noGrp="1"/>
          </p:cNvSpPr>
          <p:nvPr>
            <p:ph type="body" sz="quarter" idx="13"/>
          </p:nvPr>
        </p:nvSpPr>
        <p:spPr>
          <a:xfrm>
            <a:off x="6324600" y="5715000"/>
            <a:ext cx="5257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Tree>
    <p:extLst>
      <p:ext uri="{BB962C8B-B14F-4D97-AF65-F5344CB8AC3E}">
        <p14:creationId xmlns:p14="http://schemas.microsoft.com/office/powerpoint/2010/main" val="1598273292"/>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5007FA-5A61-4366-9BAF-B7F467D54436}" type="slidenum">
              <a:rPr lang="en-US" smtClean="0"/>
              <a:pPr/>
              <a:t>‹#›</a:t>
            </a:fld>
            <a:endParaRPr lang="en-US"/>
          </a:p>
        </p:txBody>
      </p:sp>
      <p:sp>
        <p:nvSpPr>
          <p:cNvPr id="5" name="Text Placeholder 7"/>
          <p:cNvSpPr>
            <a:spLocks noGrp="1"/>
          </p:cNvSpPr>
          <p:nvPr>
            <p:ph type="body" sz="quarter" idx="13"/>
          </p:nvPr>
        </p:nvSpPr>
        <p:spPr>
          <a:xfrm>
            <a:off x="6324600" y="5715000"/>
            <a:ext cx="5257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Tree>
    <p:extLst>
      <p:ext uri="{BB962C8B-B14F-4D97-AF65-F5344CB8AC3E}">
        <p14:creationId xmlns:p14="http://schemas.microsoft.com/office/powerpoint/2010/main" val="30540465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Text Placeholder 7"/>
          <p:cNvSpPr>
            <a:spLocks noGrp="1"/>
          </p:cNvSpPr>
          <p:nvPr>
            <p:ph type="body" sz="quarter" idx="13"/>
          </p:nvPr>
        </p:nvSpPr>
        <p:spPr>
          <a:xfrm>
            <a:off x="6324600" y="5715000"/>
            <a:ext cx="5257800" cy="838200"/>
          </a:xfrm>
          <a:noFill/>
        </p:spPr>
        <p:txBody>
          <a:bodyPr anchor="b" anchorCtr="0">
            <a:noAutofit/>
          </a:bodyPr>
          <a:lstStyle>
            <a:lvl1pPr marL="0" indent="0" algn="r">
              <a:buNone/>
              <a:defRPr sz="1600" b="1">
                <a:solidFill>
                  <a:schemeClr val="accent1"/>
                </a:solidFill>
                <a:effectLst/>
              </a:defRPr>
            </a:lvl1pPr>
          </a:lstStyle>
          <a:p>
            <a:pPr lvl="0"/>
            <a:r>
              <a:rPr lang="en-US" dirty="0" smtClean="0"/>
              <a:t>Click to edit Master text styles</a:t>
            </a:r>
          </a:p>
        </p:txBody>
      </p:sp>
    </p:spTree>
    <p:extLst>
      <p:ext uri="{BB962C8B-B14F-4D97-AF65-F5344CB8AC3E}">
        <p14:creationId xmlns:p14="http://schemas.microsoft.com/office/powerpoint/2010/main" val="17830048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userDrawn="1"/>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userDrawn="1"/>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13512" y="624110"/>
            <a:ext cx="9294223" cy="112849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09799" y="1981200"/>
            <a:ext cx="9298095" cy="38862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1FB0124-3324-46EC-B507-583573B8ABF7}" type="slidenum">
              <a:rPr lang="en-US" smtClean="0"/>
              <a:pPr/>
              <a:t>‹#›</a:t>
            </a:fld>
            <a:endParaRPr lang="en-US" dirty="0"/>
          </a:p>
        </p:txBody>
      </p:sp>
    </p:spTree>
    <p:extLst>
      <p:ext uri="{BB962C8B-B14F-4D97-AF65-F5344CB8AC3E}">
        <p14:creationId xmlns:p14="http://schemas.microsoft.com/office/powerpoint/2010/main" val="193715818"/>
      </p:ext>
    </p:extLst>
  </p:cSld>
  <p:clrMap bg1="lt1" tx1="dk1" bg2="lt2" tx2="dk2" accent1="accent1" accent2="accent2" accent3="accent3" accent4="accent4" accent5="accent5" accent6="accent6" hlink="hlink" folHlink="folHlink"/>
  <p:sldLayoutIdLst>
    <p:sldLayoutId id="2147483867" r:id="rId1"/>
    <p:sldLayoutId id="2147483890" r:id="rId2"/>
    <p:sldLayoutId id="2147483868" r:id="rId3"/>
    <p:sldLayoutId id="2147483891" r:id="rId4"/>
    <p:sldLayoutId id="2147483870" r:id="rId5"/>
    <p:sldLayoutId id="2147483889" r:id="rId6"/>
    <p:sldLayoutId id="2147483872" r:id="rId7"/>
    <p:sldLayoutId id="2147483873" r:id="rId8"/>
    <p:sldLayoutId id="2147483884"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hyperlink" Target="http://accounting.cuanswers.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sz="4000" dirty="0" smtClean="0"/>
              <a:t>Strategic Priority #1: </a:t>
            </a:r>
            <a:br>
              <a:rPr lang="en-US" sz="4000" dirty="0" smtClean="0"/>
            </a:br>
            <a:r>
              <a:rPr lang="en-US" dirty="0" smtClean="0"/>
              <a:t>Reaching for More Opportunity</a:t>
            </a:r>
            <a:endParaRPr lang="en-US" dirty="0"/>
          </a:p>
        </p:txBody>
      </p:sp>
      <p:sp>
        <p:nvSpPr>
          <p:cNvPr id="12" name="Subtitle 11"/>
          <p:cNvSpPr>
            <a:spLocks noGrp="1"/>
          </p:cNvSpPr>
          <p:nvPr>
            <p:ph type="subTitle" idx="1"/>
          </p:nvPr>
        </p:nvSpPr>
        <p:spPr>
          <a:xfrm>
            <a:off x="2589213" y="4191000"/>
            <a:ext cx="6554787" cy="1126283"/>
          </a:xfrm>
        </p:spPr>
        <p:txBody>
          <a:bodyPr/>
          <a:lstStyle/>
          <a:p>
            <a:r>
              <a:rPr lang="en-US" sz="1600" dirty="0" smtClean="0"/>
              <a:t>Strategic Priority #2: Reaching for More Opportunity</a:t>
            </a:r>
          </a:p>
          <a:p>
            <a:r>
              <a:rPr lang="en-US" sz="1600" dirty="0" smtClean="0"/>
              <a:t>Strategic Priority #3: Reaching for More Opportunity</a:t>
            </a:r>
          </a:p>
          <a:p>
            <a:endParaRPr lang="en-US" dirty="0"/>
          </a:p>
        </p:txBody>
      </p:sp>
      <p:sp>
        <p:nvSpPr>
          <p:cNvPr id="6" name="Text Placeholder 5"/>
          <p:cNvSpPr>
            <a:spLocks noGrp="1"/>
          </p:cNvSpPr>
          <p:nvPr>
            <p:ph type="body" sz="quarter" idx="14"/>
          </p:nvPr>
        </p:nvSpPr>
        <p:spPr/>
        <p:txBody>
          <a:bodyPr/>
          <a:lstStyle/>
          <a:p>
            <a:r>
              <a:rPr lang="en-US" smtClean="0"/>
              <a:t>Welcome!</a:t>
            </a:r>
            <a:endParaRPr lang="en-US" dirty="0"/>
          </a:p>
        </p:txBody>
      </p:sp>
      <p:pic>
        <p:nvPicPr>
          <p:cNvPr id="17" name="Picture 4" descr="X:\Web Services\Public\logos\cuanswers\cuanswers_black.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7000" y="5721576"/>
            <a:ext cx="1772163" cy="29462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50958" y="6035794"/>
            <a:ext cx="2683042" cy="461665"/>
          </a:xfrm>
          <a:prstGeom prst="rect">
            <a:avLst/>
          </a:prstGeom>
        </p:spPr>
        <p:txBody>
          <a:bodyPr wrap="square">
            <a:spAutoFit/>
          </a:bodyPr>
          <a:lstStyle/>
          <a:p>
            <a:r>
              <a:rPr lang="en-US" sz="1200" dirty="0">
                <a:solidFill>
                  <a:schemeClr val="accent4"/>
                </a:solidFill>
              </a:rPr>
              <a:t>Annual Stockholders Meeting</a:t>
            </a:r>
          </a:p>
          <a:p>
            <a:r>
              <a:rPr lang="en-US" sz="1200" dirty="0">
                <a:solidFill>
                  <a:schemeClr val="accent4"/>
                </a:solidFill>
              </a:rPr>
              <a:t>June </a:t>
            </a:r>
            <a:r>
              <a:rPr lang="en-US" sz="1200" dirty="0" smtClean="0">
                <a:solidFill>
                  <a:schemeClr val="accent4"/>
                </a:solidFill>
              </a:rPr>
              <a:t>18, 2014</a:t>
            </a:r>
            <a:endParaRPr lang="en-US" sz="1200" dirty="0">
              <a:solidFill>
                <a:schemeClr val="accent4"/>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3931091"/>
            <a:ext cx="3201349" cy="21330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2" y="624110"/>
            <a:ext cx="4796888" cy="1280890"/>
          </a:xfrm>
        </p:spPr>
        <p:txBody>
          <a:bodyPr/>
          <a:lstStyle/>
          <a:p>
            <a:r>
              <a:rPr lang="en-US" dirty="0" smtClean="0"/>
              <a:t>Elections Market the Power of Ownership</a:t>
            </a:r>
            <a:endParaRPr lang="en-US" dirty="0"/>
          </a:p>
        </p:txBody>
      </p:sp>
      <p:sp>
        <p:nvSpPr>
          <p:cNvPr id="3" name="Content Placeholder 2"/>
          <p:cNvSpPr>
            <a:spLocks noGrp="1"/>
          </p:cNvSpPr>
          <p:nvPr>
            <p:ph sz="half" idx="1"/>
          </p:nvPr>
        </p:nvSpPr>
        <p:spPr>
          <a:xfrm>
            <a:off x="2209800" y="1912378"/>
            <a:ext cx="4724400" cy="3777622"/>
          </a:xfrm>
        </p:spPr>
        <p:txBody>
          <a:bodyPr/>
          <a:lstStyle/>
          <a:p>
            <a:r>
              <a:rPr lang="en-US" dirty="0" smtClean="0"/>
              <a:t>A lively democratic process is essential for a healthy cooperative</a:t>
            </a:r>
          </a:p>
          <a:p>
            <a:r>
              <a:rPr lang="en-US" dirty="0" smtClean="0"/>
              <a:t>Your participation in choosing Board members and volunteering for leadership means we’re walking the talk ... THANK YOU for participating as owners</a:t>
            </a:r>
          </a:p>
          <a:p>
            <a:r>
              <a:rPr lang="en-US" dirty="0" smtClean="0"/>
              <a:t>Year 2 for the CU*Answers Elections website </a:t>
            </a:r>
            <a:r>
              <a:rPr lang="en-US" sz="1600" i="1" dirty="0" smtClean="0"/>
              <a:t>(did you visit?)</a:t>
            </a:r>
            <a:endParaRPr lang="en-US" i="1" dirty="0" smtClean="0"/>
          </a:p>
          <a:p>
            <a:r>
              <a:rPr lang="en-US" dirty="0" smtClean="0"/>
              <a:t>Year 2 for the e-Voting option </a:t>
            </a:r>
            <a:br>
              <a:rPr lang="en-US" dirty="0" smtClean="0"/>
            </a:br>
            <a:r>
              <a:rPr lang="en-US" sz="1600" i="1" dirty="0" smtClean="0"/>
              <a:t>(did you participate?)</a:t>
            </a:r>
            <a:endParaRPr lang="en-US" i="1"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67600" y="228600"/>
            <a:ext cx="4185906" cy="669745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61FB0124-3324-46EC-B507-583573B8ABF7}" type="slidenum">
              <a:rPr lang="en-US" smtClean="0"/>
              <a:pPr/>
              <a:t>10</a:t>
            </a:fld>
            <a:endParaRPr lang="en-US"/>
          </a:p>
        </p:txBody>
      </p:sp>
    </p:spTree>
    <p:extLst>
      <p:ext uri="{BB962C8B-B14F-4D97-AF65-F5344CB8AC3E}">
        <p14:creationId xmlns:p14="http://schemas.microsoft.com/office/powerpoint/2010/main" val="282290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9785" b="30689"/>
          <a:stretch/>
        </p:blipFill>
        <p:spPr>
          <a:xfrm>
            <a:off x="8822341" y="625642"/>
            <a:ext cx="2684567" cy="1736558"/>
          </a:xfrm>
          <a:prstGeom prst="rect">
            <a:avLst/>
          </a:prstGeom>
        </p:spPr>
      </p:pic>
      <p:sp>
        <p:nvSpPr>
          <p:cNvPr id="22" name="TextBox 21"/>
          <p:cNvSpPr txBox="1"/>
          <p:nvPr/>
        </p:nvSpPr>
        <p:spPr>
          <a:xfrm>
            <a:off x="9230716" y="1946703"/>
            <a:ext cx="2286000" cy="415498"/>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Don Mills, Director</a:t>
            </a:r>
          </a:p>
          <a:p>
            <a:pPr algn="r"/>
            <a:r>
              <a:rPr lang="en-US" sz="1000" dirty="0"/>
              <a:t>CEO, Alpena Alcona Area </a:t>
            </a:r>
            <a:r>
              <a:rPr lang="en-US" sz="1000" dirty="0" smtClean="0"/>
              <a:t>CU</a:t>
            </a:r>
            <a:endParaRPr lang="en-US" sz="1000"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19744" b="31035"/>
          <a:stretch/>
        </p:blipFill>
        <p:spPr>
          <a:xfrm>
            <a:off x="8819853" y="4516720"/>
            <a:ext cx="2687055" cy="1728537"/>
          </a:xfrm>
          <a:prstGeom prst="rect">
            <a:avLst/>
          </a:prstGeom>
        </p:spPr>
      </p:pic>
      <p:sp>
        <p:nvSpPr>
          <p:cNvPr id="2" name="Title 1"/>
          <p:cNvSpPr>
            <a:spLocks noGrp="1"/>
          </p:cNvSpPr>
          <p:nvPr>
            <p:ph type="title"/>
          </p:nvPr>
        </p:nvSpPr>
        <p:spPr/>
        <p:txBody>
          <a:bodyPr/>
          <a:lstStyle/>
          <a:p>
            <a:r>
              <a:rPr lang="en-US" smtClean="0"/>
              <a:t>Special thanks to this year’s </a:t>
            </a:r>
            <a:br>
              <a:rPr lang="en-US" smtClean="0"/>
            </a:br>
            <a:r>
              <a:rPr lang="en-US" smtClean="0"/>
              <a:t>Nominating Committee</a:t>
            </a:r>
            <a:endParaRPr lang="en-US" dirty="0"/>
          </a:p>
        </p:txBody>
      </p:sp>
      <p:sp>
        <p:nvSpPr>
          <p:cNvPr id="17" name="Content Placeholder 16"/>
          <p:cNvSpPr>
            <a:spLocks noGrp="1"/>
          </p:cNvSpPr>
          <p:nvPr>
            <p:ph sz="half" idx="1"/>
          </p:nvPr>
        </p:nvSpPr>
        <p:spPr>
          <a:xfrm>
            <a:off x="2209800" y="1912378"/>
            <a:ext cx="6096000" cy="3777622"/>
          </a:xfrm>
        </p:spPr>
        <p:txBody>
          <a:bodyPr/>
          <a:lstStyle/>
          <a:p>
            <a:r>
              <a:rPr lang="en-US" dirty="0" smtClean="0"/>
              <a:t>Each year we work from a well-documented process</a:t>
            </a:r>
          </a:p>
          <a:p>
            <a:pPr lvl="1"/>
            <a:r>
              <a:rPr lang="en-US" dirty="0" smtClean="0"/>
              <a:t>Helps us dot all the i’s and cross all the t’s</a:t>
            </a:r>
          </a:p>
          <a:p>
            <a:pPr lvl="1"/>
            <a:r>
              <a:rPr lang="en-US" dirty="0" smtClean="0"/>
              <a:t>Ensures we keep our promise to keep ownership participation alive and well in our Cooperative</a:t>
            </a:r>
            <a:endParaRPr lang="en-US" dirty="0"/>
          </a:p>
        </p:txBody>
      </p:sp>
      <p:sp>
        <p:nvSpPr>
          <p:cNvPr id="4" name="Slide Number Placeholder 3"/>
          <p:cNvSpPr>
            <a:spLocks noGrp="1"/>
          </p:cNvSpPr>
          <p:nvPr>
            <p:ph type="sldNum" sz="quarter" idx="12"/>
          </p:nvPr>
        </p:nvSpPr>
        <p:spPr/>
        <p:txBody>
          <a:bodyPr/>
          <a:lstStyle/>
          <a:p>
            <a:fld id="{C95007FA-5A61-4366-9BAF-B7F467D54436}" type="slidenum">
              <a:rPr lang="en-US" smtClean="0"/>
              <a:pPr/>
              <a:t>11</a:t>
            </a:fld>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 r="19744" b="30716"/>
          <a:stretch/>
        </p:blipFill>
        <p:spPr>
          <a:xfrm>
            <a:off x="8819148" y="2549535"/>
            <a:ext cx="2687052" cy="1736559"/>
          </a:xfrm>
          <a:prstGeom prst="rect">
            <a:avLst/>
          </a:prstGeom>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567951">
            <a:off x="5445514" y="4610975"/>
            <a:ext cx="1586753" cy="2054642"/>
          </a:xfrm>
          <a:prstGeom prst="rect">
            <a:avLst/>
          </a:prstGeom>
          <a:ln>
            <a:solidFill>
              <a:schemeClr val="accent1"/>
            </a:solid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1633" y="3886767"/>
            <a:ext cx="2188923" cy="2870027"/>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9220200" y="3870596"/>
            <a:ext cx="2286000" cy="415498"/>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Chris Butler, Chairman</a:t>
            </a:r>
          </a:p>
          <a:p>
            <a:pPr algn="r"/>
            <a:r>
              <a:rPr lang="en-US" sz="1000" dirty="0"/>
              <a:t>President/CEO, Community </a:t>
            </a:r>
            <a:r>
              <a:rPr lang="en-US" sz="1000" dirty="0" smtClean="0"/>
              <a:t>CU</a:t>
            </a:r>
            <a:endParaRPr lang="en-US" sz="1000" dirty="0"/>
          </a:p>
        </p:txBody>
      </p:sp>
      <p:sp>
        <p:nvSpPr>
          <p:cNvPr id="21" name="TextBox 20"/>
          <p:cNvSpPr txBox="1"/>
          <p:nvPr/>
        </p:nvSpPr>
        <p:spPr>
          <a:xfrm>
            <a:off x="9243575" y="5832902"/>
            <a:ext cx="2286000" cy="415498"/>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smtClean="0"/>
              <a:t>Scott McFarland, </a:t>
            </a:r>
            <a:r>
              <a:rPr lang="en-US" sz="1100" b="1" dirty="0"/>
              <a:t>Director</a:t>
            </a:r>
          </a:p>
          <a:p>
            <a:pPr algn="r"/>
            <a:r>
              <a:rPr lang="en-US" sz="1000" dirty="0"/>
              <a:t>CEO, </a:t>
            </a:r>
            <a:r>
              <a:rPr lang="en-US" sz="1000" dirty="0" smtClean="0"/>
              <a:t>Honor Credit </a:t>
            </a:r>
            <a:r>
              <a:rPr lang="en-US" sz="1000" dirty="0"/>
              <a:t>Union</a:t>
            </a:r>
          </a:p>
        </p:txBody>
      </p:sp>
    </p:spTree>
    <p:extLst>
      <p:ext uri="{BB962C8B-B14F-4D97-AF65-F5344CB8AC3E}">
        <p14:creationId xmlns:p14="http://schemas.microsoft.com/office/powerpoint/2010/main" val="3106457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3" y="624110"/>
            <a:ext cx="9291405" cy="1280890"/>
          </a:xfrm>
        </p:spPr>
        <p:txBody>
          <a:bodyPr/>
          <a:lstStyle/>
          <a:p>
            <a:r>
              <a:rPr lang="en-US" dirty="0" smtClean="0"/>
              <a:t>Let’s hear from the candidates</a:t>
            </a:r>
            <a:br>
              <a:rPr lang="en-US" dirty="0" smtClean="0"/>
            </a:br>
            <a:r>
              <a:rPr lang="en-US" sz="2000" dirty="0"/>
              <a:t>(2 uncontested positions this year)</a:t>
            </a:r>
          </a:p>
        </p:txBody>
      </p:sp>
      <p:sp>
        <p:nvSpPr>
          <p:cNvPr id="3" name="Content Placeholder 2"/>
          <p:cNvSpPr>
            <a:spLocks noGrp="1"/>
          </p:cNvSpPr>
          <p:nvPr>
            <p:ph idx="1"/>
          </p:nvPr>
        </p:nvSpPr>
        <p:spPr/>
        <p:txBody>
          <a:bodyPr/>
          <a:lstStyle/>
          <a:p>
            <a:r>
              <a:rPr lang="en-US" dirty="0" smtClean="0"/>
              <a:t>Vickie Schmitzer</a:t>
            </a:r>
          </a:p>
          <a:p>
            <a:pPr lvl="1"/>
            <a:r>
              <a:rPr lang="en-US" dirty="0" smtClean="0"/>
              <a:t>CEO, Frankenmuth CU</a:t>
            </a:r>
            <a:br>
              <a:rPr lang="en-US" dirty="0" smtClean="0"/>
            </a:br>
            <a:r>
              <a:rPr lang="en-US" dirty="0"/>
              <a:t>(</a:t>
            </a:r>
            <a:r>
              <a:rPr lang="en-US" dirty="0" smtClean="0"/>
              <a:t>Frankenmuth, Michigan)</a:t>
            </a:r>
          </a:p>
          <a:p>
            <a:pPr lvl="1"/>
            <a:endParaRPr lang="en-US" dirty="0" smtClean="0"/>
          </a:p>
          <a:p>
            <a:r>
              <a:rPr lang="en-US" dirty="0" smtClean="0"/>
              <a:t>Dean Wilson</a:t>
            </a:r>
          </a:p>
          <a:p>
            <a:pPr lvl="1"/>
            <a:r>
              <a:rPr lang="en-US" dirty="0" smtClean="0"/>
              <a:t>CEO, FOCUS Credit Union</a:t>
            </a:r>
            <a:br>
              <a:rPr lang="en-US" dirty="0" smtClean="0"/>
            </a:br>
            <a:r>
              <a:rPr lang="en-US" dirty="0" smtClean="0"/>
              <a:t>(Wauwatosa, Wisconsin)</a:t>
            </a:r>
          </a:p>
        </p:txBody>
      </p:sp>
      <p:sp>
        <p:nvSpPr>
          <p:cNvPr id="7" name="Slide Number Placeholder 6"/>
          <p:cNvSpPr>
            <a:spLocks noGrp="1"/>
          </p:cNvSpPr>
          <p:nvPr>
            <p:ph type="sldNum" sz="quarter" idx="12"/>
          </p:nvPr>
        </p:nvSpPr>
        <p:spPr/>
        <p:txBody>
          <a:bodyPr/>
          <a:lstStyle/>
          <a:p>
            <a:fld id="{61FB0124-3324-46EC-B507-583573B8ABF7}" type="slidenum">
              <a:rPr lang="en-US" smtClean="0"/>
              <a:pPr/>
              <a:t>12</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0" y="1152907"/>
            <a:ext cx="1870187" cy="2415213"/>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125572">
            <a:off x="8115801" y="1948549"/>
            <a:ext cx="1750065" cy="2266110"/>
          </a:xfrm>
          <a:prstGeom prst="rect">
            <a:avLst/>
          </a:prstGeom>
          <a:ln>
            <a:solidFill>
              <a:schemeClr val="accent1"/>
            </a:solidFill>
          </a:ln>
          <a:effectLst>
            <a:outerShdw blurRad="292100" dist="139700" dir="2700000" algn="tl" rotWithShape="0">
              <a:srgbClr val="333333">
                <a:alpha val="65000"/>
              </a:srgbClr>
            </a:outerShdw>
          </a:effectLst>
        </p:spPr>
      </p:pic>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b="59041"/>
          <a:stretch/>
        </p:blipFill>
        <p:spPr>
          <a:xfrm>
            <a:off x="6858000" y="4555811"/>
            <a:ext cx="3488255" cy="22860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3" y="624110"/>
            <a:ext cx="9291405" cy="1280890"/>
          </a:xfrm>
        </p:spPr>
        <p:txBody>
          <a:bodyPr/>
          <a:lstStyle/>
          <a:p>
            <a:r>
              <a:rPr lang="en-US" dirty="0" smtClean="0"/>
              <a:t>Let’s hear from the candidates</a:t>
            </a:r>
            <a:br>
              <a:rPr lang="en-US" dirty="0" smtClean="0"/>
            </a:br>
            <a:r>
              <a:rPr lang="en-US" sz="2000" dirty="0"/>
              <a:t>(2 uncontested positions this year)</a:t>
            </a:r>
          </a:p>
        </p:txBody>
      </p:sp>
      <p:sp>
        <p:nvSpPr>
          <p:cNvPr id="3" name="Content Placeholder 2"/>
          <p:cNvSpPr>
            <a:spLocks noGrp="1"/>
          </p:cNvSpPr>
          <p:nvPr>
            <p:ph idx="1"/>
          </p:nvPr>
        </p:nvSpPr>
        <p:spPr/>
        <p:txBody>
          <a:bodyPr/>
          <a:lstStyle/>
          <a:p>
            <a:r>
              <a:rPr lang="en-US" dirty="0" smtClean="0"/>
              <a:t>Vickie Schmitzer</a:t>
            </a:r>
          </a:p>
          <a:p>
            <a:pPr lvl="1"/>
            <a:r>
              <a:rPr lang="en-US" dirty="0" smtClean="0"/>
              <a:t>CEO, Frankenmuth CU</a:t>
            </a:r>
            <a:br>
              <a:rPr lang="en-US" dirty="0" smtClean="0"/>
            </a:br>
            <a:r>
              <a:rPr lang="en-US" dirty="0"/>
              <a:t>(</a:t>
            </a:r>
            <a:r>
              <a:rPr lang="en-US" dirty="0" smtClean="0"/>
              <a:t>Frankenmuth, Michigan)</a:t>
            </a:r>
          </a:p>
          <a:p>
            <a:pPr lvl="1"/>
            <a:endParaRPr lang="en-US" dirty="0" smtClean="0"/>
          </a:p>
          <a:p>
            <a:r>
              <a:rPr lang="en-US" dirty="0" smtClean="0"/>
              <a:t>Dean Wilson</a:t>
            </a:r>
          </a:p>
          <a:p>
            <a:pPr lvl="1"/>
            <a:r>
              <a:rPr lang="en-US" dirty="0" smtClean="0"/>
              <a:t>CEO, FOCUS Credit Union</a:t>
            </a:r>
            <a:br>
              <a:rPr lang="en-US" dirty="0" smtClean="0"/>
            </a:br>
            <a:r>
              <a:rPr lang="en-US" dirty="0" smtClean="0"/>
              <a:t>(Wauwatosa, Wisconsin)</a:t>
            </a:r>
          </a:p>
        </p:txBody>
      </p:sp>
      <p:sp>
        <p:nvSpPr>
          <p:cNvPr id="7" name="Slide Number Placeholder 6"/>
          <p:cNvSpPr>
            <a:spLocks noGrp="1"/>
          </p:cNvSpPr>
          <p:nvPr>
            <p:ph type="sldNum" sz="quarter" idx="12"/>
          </p:nvPr>
        </p:nvSpPr>
        <p:spPr/>
        <p:txBody>
          <a:bodyPr/>
          <a:lstStyle/>
          <a:p>
            <a:fld id="{61FB0124-3324-46EC-B507-583573B8ABF7}" type="slidenum">
              <a:rPr lang="en-US" smtClean="0"/>
              <a:pPr/>
              <a:t>13</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0" y="1152907"/>
            <a:ext cx="1870187" cy="2415213"/>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125572">
            <a:off x="8115801" y="1948549"/>
            <a:ext cx="1750065" cy="2266110"/>
          </a:xfrm>
          <a:prstGeom prst="rect">
            <a:avLst/>
          </a:prstGeom>
          <a:ln>
            <a:solidFill>
              <a:schemeClr val="accent1"/>
            </a:solidFill>
          </a:ln>
          <a:effectLst>
            <a:outerShdw blurRad="292100" dist="139700" dir="2700000" algn="tl" rotWithShape="0">
              <a:srgbClr val="333333">
                <a:alpha val="65000"/>
              </a:srgbClr>
            </a:outerShdw>
          </a:effectLst>
        </p:spPr>
      </p:pic>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b="59041"/>
          <a:stretch/>
        </p:blipFill>
        <p:spPr>
          <a:xfrm>
            <a:off x="6858000" y="4555811"/>
            <a:ext cx="3488255" cy="2286000"/>
          </a:xfrm>
          <a:prstGeom prst="rect">
            <a:avLst/>
          </a:prstGeom>
          <a:ln>
            <a:noFill/>
          </a:ln>
          <a:effectLst>
            <a:outerShdw blurRad="190500" algn="tl" rotWithShape="0">
              <a:srgbClr val="000000">
                <a:alpha val="70000"/>
              </a:srgbClr>
            </a:outerShdw>
          </a:effectLst>
        </p:spPr>
      </p:pic>
      <p:sp>
        <p:nvSpPr>
          <p:cNvPr id="4" name="Rectangle 3"/>
          <p:cNvSpPr/>
          <p:nvPr/>
        </p:nvSpPr>
        <p:spPr>
          <a:xfrm>
            <a:off x="0" y="0"/>
            <a:ext cx="12192000" cy="6858000"/>
          </a:xfrm>
          <a:prstGeom prst="rect">
            <a:avLst/>
          </a:pr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bwMode="auto">
          <a:xfrm>
            <a:off x="2209800" y="-805678"/>
            <a:ext cx="8382000" cy="8382000"/>
          </a:xfrm>
          <a:prstGeom prst="irregularSeal1">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400" dirty="0">
              <a:solidFill>
                <a:schemeClr val="bg1"/>
              </a:solidFill>
            </a:endParaRPr>
          </a:p>
          <a:p>
            <a:pPr algn="ctr" eaLnBrk="0" fontAlgn="base" hangingPunct="0">
              <a:spcBef>
                <a:spcPct val="0"/>
              </a:spcBef>
              <a:spcAft>
                <a:spcPct val="0"/>
              </a:spcAft>
            </a:pPr>
            <a:r>
              <a:rPr lang="en-US" sz="4400" dirty="0">
                <a:solidFill>
                  <a:schemeClr val="bg1"/>
                </a:solidFill>
              </a:rPr>
              <a:t>Let’s vote!</a:t>
            </a:r>
          </a:p>
          <a:p>
            <a:pPr algn="ctr" eaLnBrk="0" fontAlgn="base" hangingPunct="0">
              <a:spcBef>
                <a:spcPct val="0"/>
              </a:spcBef>
              <a:spcAft>
                <a:spcPct val="0"/>
              </a:spcAft>
            </a:pPr>
            <a:endParaRPr lang="en-US" sz="3600" dirty="0">
              <a:solidFill>
                <a:schemeClr val="bg1"/>
              </a:solidFill>
            </a:endParaRPr>
          </a:p>
          <a:p>
            <a:pPr algn="ctr" eaLnBrk="0" fontAlgn="base" hangingPunct="0">
              <a:spcBef>
                <a:spcPct val="0"/>
              </a:spcBef>
              <a:spcAft>
                <a:spcPct val="0"/>
              </a:spcAft>
            </a:pPr>
            <a:r>
              <a:rPr lang="en-US" sz="2400" dirty="0" smtClean="0">
                <a:solidFill>
                  <a:schemeClr val="bg1"/>
                </a:solidFill>
              </a:rPr>
              <a:t>(Do I have a motion to cast a vote for unanimous consent?)</a:t>
            </a:r>
            <a:endParaRPr lang="en-US" sz="2400" dirty="0">
              <a:solidFill>
                <a:schemeClr val="bg1"/>
              </a:solidFill>
            </a:endParaRPr>
          </a:p>
        </p:txBody>
      </p:sp>
    </p:spTree>
    <p:extLst>
      <p:ext uri="{BB962C8B-B14F-4D97-AF65-F5344CB8AC3E}">
        <p14:creationId xmlns:p14="http://schemas.microsoft.com/office/powerpoint/2010/main" val="3868642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p:txBody>
          <a:bodyPr/>
          <a:lstStyle/>
          <a:p>
            <a:r>
              <a:rPr lang="en-US" smtClean="0"/>
              <a:t>A Look at The Numbers</a:t>
            </a:r>
            <a:endParaRPr lang="en-US" dirty="0"/>
          </a:p>
        </p:txBody>
      </p:sp>
      <p:sp>
        <p:nvSpPr>
          <p:cNvPr id="116739" name="Rectangle 3"/>
          <p:cNvSpPr>
            <a:spLocks noGrp="1" noChangeArrowheads="1"/>
          </p:cNvSpPr>
          <p:nvPr>
            <p:ph type="subTitle" idx="1"/>
          </p:nvPr>
        </p:nvSpPr>
        <p:spPr>
          <a:xfrm>
            <a:off x="2589213" y="4777379"/>
            <a:ext cx="4725987" cy="1852021"/>
          </a:xfrm>
        </p:spPr>
        <p:txBody>
          <a:bodyPr/>
          <a:lstStyle/>
          <a:p>
            <a:r>
              <a:rPr lang="en-US" dirty="0" smtClean="0"/>
              <a:t>To fend off challenges to our cooperative, we need a stockholder community that can tell the story and prove their grasp of our model</a:t>
            </a:r>
            <a:endParaRPr lang="en-US" dirty="0"/>
          </a:p>
        </p:txBody>
      </p:sp>
      <p:sp>
        <p:nvSpPr>
          <p:cNvPr id="10" name="Text Placeholder 9"/>
          <p:cNvSpPr>
            <a:spLocks noGrp="1"/>
          </p:cNvSpPr>
          <p:nvPr>
            <p:ph type="body" sz="quarter" idx="14"/>
          </p:nvPr>
        </p:nvSpPr>
        <p:spPr/>
        <p:txBody>
          <a:bodyPr/>
          <a:lstStyle/>
          <a:p>
            <a:r>
              <a:rPr lang="en-US" smtClean="0"/>
              <a:t>CFO Report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a:t>How did we do in 2013?</a:t>
            </a:r>
          </a:p>
          <a:p>
            <a:pPr lvl="1"/>
            <a:r>
              <a:rPr lang="en-US" dirty="0" smtClean="0"/>
              <a:t>Looking for cycles or trends in this year’s numbers that hint at the future</a:t>
            </a:r>
          </a:p>
          <a:p>
            <a:pPr lvl="1"/>
            <a:r>
              <a:rPr lang="en-US" dirty="0" smtClean="0"/>
              <a:t>Seeing </a:t>
            </a:r>
            <a:r>
              <a:rPr lang="en-US" dirty="0"/>
              <a:t>the effects of a large investment in our future (FEP</a:t>
            </a:r>
            <a:r>
              <a:rPr lang="en-US" dirty="0" smtClean="0"/>
              <a:t>)</a:t>
            </a:r>
          </a:p>
          <a:p>
            <a:pPr lvl="1"/>
            <a:r>
              <a:rPr lang="en-US" dirty="0" smtClean="0"/>
              <a:t>What is a good year, a great year, and what would be just </a:t>
            </a:r>
            <a:r>
              <a:rPr lang="en-US" i="1" dirty="0" smtClean="0"/>
              <a:t>too </a:t>
            </a:r>
            <a:r>
              <a:rPr lang="en-US" dirty="0" smtClean="0"/>
              <a:t>much?</a:t>
            </a:r>
          </a:p>
          <a:p>
            <a:r>
              <a:rPr lang="en-US" b="1" dirty="0" smtClean="0"/>
              <a:t>How </a:t>
            </a:r>
            <a:r>
              <a:rPr lang="en-US" b="1" dirty="0"/>
              <a:t>will credit unions </a:t>
            </a:r>
            <a:r>
              <a:rPr lang="en-US" b="1" dirty="0" smtClean="0"/>
              <a:t>make </a:t>
            </a:r>
            <a:r>
              <a:rPr lang="en-US" b="1" dirty="0"/>
              <a:t>money in the next decade?</a:t>
            </a:r>
          </a:p>
          <a:p>
            <a:pPr lvl="1"/>
            <a:r>
              <a:rPr lang="en-US" dirty="0" smtClean="0"/>
              <a:t>Do you agree with Randy’s predictions from today’s presentation?</a:t>
            </a:r>
          </a:p>
          <a:p>
            <a:pPr lvl="1"/>
            <a:r>
              <a:rPr lang="en-US" dirty="0" smtClean="0"/>
              <a:t>How will we judge when we’ve passed the tipping point into a new future?</a:t>
            </a:r>
          </a:p>
          <a:p>
            <a:r>
              <a:rPr lang="en-US" b="1" dirty="0" smtClean="0"/>
              <a:t>How </a:t>
            </a:r>
            <a:r>
              <a:rPr lang="en-US" b="1" dirty="0"/>
              <a:t>will we adjust our financial models to a new future</a:t>
            </a:r>
            <a:r>
              <a:rPr lang="en-US" b="1" dirty="0" smtClean="0"/>
              <a:t>?</a:t>
            </a:r>
          </a:p>
          <a:p>
            <a:pPr lvl="1"/>
            <a:r>
              <a:rPr lang="en-US" dirty="0" smtClean="0"/>
              <a:t>Do you think a vendor can be successful based on Randy’s goals?</a:t>
            </a:r>
          </a:p>
          <a:p>
            <a:pPr lvl="1"/>
            <a:r>
              <a:rPr lang="en-US" dirty="0" smtClean="0"/>
              <a:t>What would you recommend to me in crafting a CUSO financial engine?</a:t>
            </a:r>
            <a:endParaRPr lang="en-US" dirty="0"/>
          </a:p>
        </p:txBody>
      </p:sp>
      <p:sp>
        <p:nvSpPr>
          <p:cNvPr id="11" name="Slide Number Placeholder 10"/>
          <p:cNvSpPr>
            <a:spLocks noGrp="1"/>
          </p:cNvSpPr>
          <p:nvPr>
            <p:ph type="sldNum" sz="quarter" idx="12"/>
          </p:nvPr>
        </p:nvSpPr>
        <p:spPr/>
        <p:txBody>
          <a:bodyPr/>
          <a:lstStyle/>
          <a:p>
            <a:fld id="{61FB0124-3324-46EC-B507-583573B8ABF7}" type="slidenum">
              <a:rPr lang="en-US" smtClean="0"/>
              <a:pPr/>
              <a:t>15</a:t>
            </a:fld>
            <a:endParaRPr lang="en-US" dirty="0"/>
          </a:p>
        </p:txBody>
      </p:sp>
      <p:sp>
        <p:nvSpPr>
          <p:cNvPr id="5" name="Title 4"/>
          <p:cNvSpPr>
            <a:spLocks noGrp="1"/>
          </p:cNvSpPr>
          <p:nvPr>
            <p:ph type="title"/>
          </p:nvPr>
        </p:nvSpPr>
        <p:spPr/>
        <p:txBody>
          <a:bodyPr/>
          <a:lstStyle/>
          <a:p>
            <a:r>
              <a:rPr lang="en-US" dirty="0" smtClean="0"/>
              <a:t>Working with a community of financial planners: Our goal, Your future</a:t>
            </a:r>
            <a:endParaRPr lang="en-US" dirty="0"/>
          </a:p>
        </p:txBody>
      </p:sp>
    </p:spTree>
    <p:extLst>
      <p:ext uri="{BB962C8B-B14F-4D97-AF65-F5344CB8AC3E}">
        <p14:creationId xmlns:p14="http://schemas.microsoft.com/office/powerpoint/2010/main" val="456792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1989302"/>
            <a:ext cx="8610600" cy="1515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r>
              <a:rPr lang="en-US" b="1" dirty="0">
                <a:solidFill>
                  <a:schemeClr val="accent1"/>
                </a:solidFill>
              </a:rPr>
              <a:t>How did we do in 2013?</a:t>
            </a:r>
          </a:p>
          <a:p>
            <a:pPr lvl="1"/>
            <a:r>
              <a:rPr lang="en-US" dirty="0" smtClean="0">
                <a:solidFill>
                  <a:schemeClr val="accent1"/>
                </a:solidFill>
              </a:rPr>
              <a:t>Looking for cycles or trends in this year’s numbers that hint at the future</a:t>
            </a:r>
          </a:p>
          <a:p>
            <a:pPr lvl="1"/>
            <a:r>
              <a:rPr lang="en-US" dirty="0" smtClean="0">
                <a:solidFill>
                  <a:schemeClr val="accent1"/>
                </a:solidFill>
              </a:rPr>
              <a:t>Seeing </a:t>
            </a:r>
            <a:r>
              <a:rPr lang="en-US" dirty="0">
                <a:solidFill>
                  <a:schemeClr val="accent1"/>
                </a:solidFill>
              </a:rPr>
              <a:t>the effects of a large investment in our future (FEP</a:t>
            </a:r>
            <a:r>
              <a:rPr lang="en-US" dirty="0" smtClean="0">
                <a:solidFill>
                  <a:schemeClr val="accent1"/>
                </a:solidFill>
              </a:rPr>
              <a:t>)</a:t>
            </a:r>
          </a:p>
          <a:p>
            <a:pPr lvl="1"/>
            <a:r>
              <a:rPr lang="en-US" dirty="0" smtClean="0">
                <a:solidFill>
                  <a:schemeClr val="accent1"/>
                </a:solidFill>
              </a:rPr>
              <a:t>What is a good year, a great year, and what would be just </a:t>
            </a:r>
            <a:r>
              <a:rPr lang="en-US" i="1" dirty="0" smtClean="0">
                <a:solidFill>
                  <a:schemeClr val="accent1"/>
                </a:solidFill>
              </a:rPr>
              <a:t>too </a:t>
            </a:r>
            <a:r>
              <a:rPr lang="en-US" dirty="0" smtClean="0">
                <a:solidFill>
                  <a:schemeClr val="accent1"/>
                </a:solidFill>
              </a:rPr>
              <a:t>much?</a:t>
            </a:r>
          </a:p>
          <a:p>
            <a:pPr>
              <a:buClr>
                <a:schemeClr val="tx2">
                  <a:lumMod val="20000"/>
                  <a:lumOff val="80000"/>
                </a:schemeClr>
              </a:buClr>
            </a:pPr>
            <a:r>
              <a:rPr lang="en-US" b="1" dirty="0" smtClean="0">
                <a:solidFill>
                  <a:schemeClr val="tx2">
                    <a:lumMod val="20000"/>
                    <a:lumOff val="80000"/>
                  </a:schemeClr>
                </a:solidFill>
              </a:rPr>
              <a:t>How </a:t>
            </a:r>
            <a:r>
              <a:rPr lang="en-US" b="1" dirty="0">
                <a:solidFill>
                  <a:schemeClr val="tx2">
                    <a:lumMod val="20000"/>
                    <a:lumOff val="80000"/>
                  </a:schemeClr>
                </a:solidFill>
              </a:rPr>
              <a:t>will credit unions </a:t>
            </a:r>
            <a:r>
              <a:rPr lang="en-US" b="1" dirty="0" smtClean="0">
                <a:solidFill>
                  <a:schemeClr val="tx2">
                    <a:lumMod val="20000"/>
                    <a:lumOff val="80000"/>
                  </a:schemeClr>
                </a:solidFill>
              </a:rPr>
              <a:t>make </a:t>
            </a:r>
            <a:r>
              <a:rPr lang="en-US" b="1" dirty="0">
                <a:solidFill>
                  <a:schemeClr val="tx2">
                    <a:lumMod val="20000"/>
                    <a:lumOff val="80000"/>
                  </a:schemeClr>
                </a:solidFill>
              </a:rPr>
              <a:t>money in the next decade?</a:t>
            </a:r>
          </a:p>
          <a:p>
            <a:pPr lvl="1">
              <a:buClr>
                <a:schemeClr val="tx2">
                  <a:lumMod val="20000"/>
                  <a:lumOff val="80000"/>
                </a:schemeClr>
              </a:buClr>
            </a:pPr>
            <a:r>
              <a:rPr lang="en-US" dirty="0" smtClean="0">
                <a:solidFill>
                  <a:schemeClr val="tx2">
                    <a:lumMod val="20000"/>
                    <a:lumOff val="80000"/>
                  </a:schemeClr>
                </a:solidFill>
              </a:rPr>
              <a:t>Do you agree with Randy’s predictions from today’s presentation?</a:t>
            </a:r>
          </a:p>
          <a:p>
            <a:pPr lvl="1">
              <a:buClr>
                <a:schemeClr val="tx2">
                  <a:lumMod val="20000"/>
                  <a:lumOff val="80000"/>
                </a:schemeClr>
              </a:buClr>
            </a:pPr>
            <a:r>
              <a:rPr lang="en-US" dirty="0" smtClean="0">
                <a:solidFill>
                  <a:schemeClr val="tx2">
                    <a:lumMod val="20000"/>
                    <a:lumOff val="80000"/>
                  </a:schemeClr>
                </a:solidFill>
              </a:rPr>
              <a:t>How will we judge when we’ve passed the tipping point into a new future?</a:t>
            </a:r>
          </a:p>
          <a:p>
            <a:pPr>
              <a:buClr>
                <a:schemeClr val="tx2">
                  <a:lumMod val="20000"/>
                  <a:lumOff val="80000"/>
                </a:schemeClr>
              </a:buClr>
            </a:pPr>
            <a:r>
              <a:rPr lang="en-US" b="1" dirty="0" smtClean="0">
                <a:solidFill>
                  <a:schemeClr val="tx2">
                    <a:lumMod val="20000"/>
                    <a:lumOff val="80000"/>
                  </a:schemeClr>
                </a:solidFill>
              </a:rPr>
              <a:t>How </a:t>
            </a:r>
            <a:r>
              <a:rPr lang="en-US" b="1" dirty="0">
                <a:solidFill>
                  <a:schemeClr val="tx2">
                    <a:lumMod val="20000"/>
                    <a:lumOff val="80000"/>
                  </a:schemeClr>
                </a:solidFill>
              </a:rPr>
              <a:t>will we adjust our financial models to a new future</a:t>
            </a:r>
            <a:r>
              <a:rPr lang="en-US" b="1" dirty="0" smtClean="0">
                <a:solidFill>
                  <a:schemeClr val="tx2">
                    <a:lumMod val="20000"/>
                    <a:lumOff val="80000"/>
                  </a:schemeClr>
                </a:solidFill>
              </a:rPr>
              <a:t>?</a:t>
            </a:r>
          </a:p>
          <a:p>
            <a:pPr lvl="1">
              <a:buClr>
                <a:schemeClr val="tx2">
                  <a:lumMod val="20000"/>
                  <a:lumOff val="80000"/>
                </a:schemeClr>
              </a:buClr>
            </a:pPr>
            <a:r>
              <a:rPr lang="en-US" dirty="0" smtClean="0">
                <a:solidFill>
                  <a:schemeClr val="tx2">
                    <a:lumMod val="20000"/>
                    <a:lumOff val="80000"/>
                  </a:schemeClr>
                </a:solidFill>
              </a:rPr>
              <a:t>Do you think a vendor can be successful based on Randy’s goals?</a:t>
            </a:r>
          </a:p>
          <a:p>
            <a:pPr lvl="1">
              <a:buClr>
                <a:schemeClr val="tx2">
                  <a:lumMod val="20000"/>
                  <a:lumOff val="80000"/>
                </a:schemeClr>
              </a:buClr>
            </a:pPr>
            <a:r>
              <a:rPr lang="en-US" dirty="0" smtClean="0">
                <a:solidFill>
                  <a:schemeClr val="tx2">
                    <a:lumMod val="20000"/>
                    <a:lumOff val="80000"/>
                  </a:schemeClr>
                </a:solidFill>
              </a:rPr>
              <a:t>What would you recommend to me in crafting a CUSO financial engine?</a:t>
            </a:r>
            <a:endParaRPr lang="en-US" dirty="0">
              <a:solidFill>
                <a:schemeClr val="tx2">
                  <a:lumMod val="20000"/>
                  <a:lumOff val="80000"/>
                </a:schemeClr>
              </a:solidFill>
            </a:endParaRPr>
          </a:p>
        </p:txBody>
      </p:sp>
      <p:sp>
        <p:nvSpPr>
          <p:cNvPr id="11" name="Slide Number Placeholder 10"/>
          <p:cNvSpPr>
            <a:spLocks noGrp="1"/>
          </p:cNvSpPr>
          <p:nvPr>
            <p:ph type="sldNum" sz="quarter" idx="12"/>
          </p:nvPr>
        </p:nvSpPr>
        <p:spPr/>
        <p:txBody>
          <a:bodyPr/>
          <a:lstStyle/>
          <a:p>
            <a:fld id="{61FB0124-3324-46EC-B507-583573B8ABF7}" type="slidenum">
              <a:rPr lang="en-US" smtClean="0"/>
              <a:pPr/>
              <a:t>16</a:t>
            </a:fld>
            <a:endParaRPr lang="en-US" dirty="0"/>
          </a:p>
        </p:txBody>
      </p:sp>
      <p:sp>
        <p:nvSpPr>
          <p:cNvPr id="5" name="Title 4"/>
          <p:cNvSpPr>
            <a:spLocks noGrp="1"/>
          </p:cNvSpPr>
          <p:nvPr>
            <p:ph type="title"/>
          </p:nvPr>
        </p:nvSpPr>
        <p:spPr/>
        <p:txBody>
          <a:bodyPr/>
          <a:lstStyle/>
          <a:p>
            <a:r>
              <a:rPr lang="en-US" dirty="0" smtClean="0"/>
              <a:t>Working with a community of financial planners: Our goal, Your future</a:t>
            </a:r>
            <a:endParaRPr lang="en-US" dirty="0"/>
          </a:p>
        </p:txBody>
      </p:sp>
    </p:spTree>
    <p:extLst>
      <p:ext uri="{BB962C8B-B14F-4D97-AF65-F5344CB8AC3E}">
        <p14:creationId xmlns:p14="http://schemas.microsoft.com/office/powerpoint/2010/main" val="26767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3" y="624110"/>
            <a:ext cx="9291405" cy="1280890"/>
          </a:xfrm>
        </p:spPr>
        <p:txBody>
          <a:bodyPr/>
          <a:lstStyle/>
          <a:p>
            <a:r>
              <a:rPr lang="en-US" dirty="0" smtClean="0"/>
              <a:t>Inventorying our Assets</a:t>
            </a:r>
            <a:br>
              <a:rPr lang="en-US" dirty="0" smtClean="0"/>
            </a:br>
            <a:r>
              <a:rPr lang="en-US" sz="2000" dirty="0" smtClean="0"/>
              <a:t>Can you see our strategy in the trends?</a:t>
            </a:r>
            <a:endParaRPr lang="en-US" dirty="0"/>
          </a:p>
        </p:txBody>
      </p:sp>
      <p:sp>
        <p:nvSpPr>
          <p:cNvPr id="4" name="Slide Number Placeholder 3"/>
          <p:cNvSpPr>
            <a:spLocks noGrp="1"/>
          </p:cNvSpPr>
          <p:nvPr>
            <p:ph type="sldNum" sz="quarter" idx="12"/>
          </p:nvPr>
        </p:nvSpPr>
        <p:spPr/>
        <p:txBody>
          <a:bodyPr/>
          <a:lstStyle/>
          <a:p>
            <a:fld id="{D83BD78C-BEE0-4214-93C4-36A4B7DBF6BD}" type="slidenum">
              <a:rPr lang="en-US" smtClean="0"/>
              <a:pPr/>
              <a:t>17</a:t>
            </a:fld>
            <a:endParaRPr lang="en-US" dirty="0"/>
          </a:p>
        </p:txBody>
      </p:sp>
      <p:sp>
        <p:nvSpPr>
          <p:cNvPr id="5" name="Text Placeholder 4"/>
          <p:cNvSpPr>
            <a:spLocks noGrp="1"/>
          </p:cNvSpPr>
          <p:nvPr>
            <p:ph type="body" sz="quarter" idx="13"/>
          </p:nvPr>
        </p:nvSpPr>
        <p:spPr>
          <a:xfrm>
            <a:off x="5486400" y="5715000"/>
            <a:ext cx="6018676" cy="838200"/>
          </a:xfrm>
        </p:spPr>
        <p:txBody>
          <a:bodyPr/>
          <a:lstStyle/>
          <a:p>
            <a:r>
              <a:rPr lang="en-US" dirty="0" smtClean="0"/>
              <a:t>FEP, FEP, FEP...as we look at the asset side of our balance sheet, you can see that in 2013, we positioned our software investments for a new future</a:t>
            </a:r>
          </a:p>
          <a:p>
            <a:r>
              <a:rPr lang="en-US" dirty="0" smtClean="0"/>
              <a:t>With the release of FEP, next year we’ll be talking about its effect on the income statement and how we earn our return now that it is live in the field</a:t>
            </a:r>
          </a:p>
        </p:txBody>
      </p:sp>
      <p:graphicFrame>
        <p:nvGraphicFramePr>
          <p:cNvPr id="7" name="Table 6"/>
          <p:cNvGraphicFramePr>
            <a:graphicFrameLocks noGrp="1"/>
          </p:cNvGraphicFramePr>
          <p:nvPr>
            <p:extLst>
              <p:ext uri="{D42A27DB-BD31-4B8C-83A1-F6EECF244321}">
                <p14:modId xmlns:p14="http://schemas.microsoft.com/office/powerpoint/2010/main" val="2621306819"/>
              </p:ext>
            </p:extLst>
          </p:nvPr>
        </p:nvGraphicFramePr>
        <p:xfrm>
          <a:off x="2213512" y="1752600"/>
          <a:ext cx="9291403" cy="2712720"/>
        </p:xfrm>
        <a:graphic>
          <a:graphicData uri="http://schemas.openxmlformats.org/drawingml/2006/table">
            <a:tbl>
              <a:tblPr firstRow="1" lastRow="1" bandRow="1">
                <a:tableStyleId>{21E4AEA4-8DFA-4A89-87EB-49C32662AFE0}</a:tableStyleId>
              </a:tblPr>
              <a:tblGrid>
                <a:gridCol w="3013428"/>
                <a:gridCol w="1255595"/>
                <a:gridCol w="1255595"/>
                <a:gridCol w="1255595"/>
                <a:gridCol w="1255595"/>
                <a:gridCol w="1255595"/>
              </a:tblGrid>
              <a:tr h="228600">
                <a:tc>
                  <a:txBody>
                    <a:bodyPr/>
                    <a:lstStyle/>
                    <a:p>
                      <a:endParaRPr lang="en-US" sz="1600" dirty="0"/>
                    </a:p>
                  </a:txBody>
                  <a:tcPr/>
                </a:tc>
                <a:tc>
                  <a:txBody>
                    <a:bodyPr/>
                    <a:lstStyle/>
                    <a:p>
                      <a:pPr algn="ctr"/>
                      <a:r>
                        <a:rPr lang="en-US" sz="1600" b="0" dirty="0" smtClean="0"/>
                        <a:t>2012 ($K)</a:t>
                      </a:r>
                      <a:endParaRPr lang="en-US" sz="1600" b="0" dirty="0"/>
                    </a:p>
                  </a:txBody>
                  <a:tcPr anchor="b"/>
                </a:tc>
                <a:tc>
                  <a:txBody>
                    <a:bodyPr/>
                    <a:lstStyle/>
                    <a:p>
                      <a:pPr algn="ctr"/>
                      <a:r>
                        <a:rPr lang="en-US" sz="1600" b="1" dirty="0" smtClean="0"/>
                        <a:t>2013 ($K)</a:t>
                      </a:r>
                      <a:endParaRPr lang="en-US" sz="1600" b="1" dirty="0"/>
                    </a:p>
                  </a:txBody>
                  <a:tcPr anchor="b"/>
                </a:tc>
                <a:tc>
                  <a:txBody>
                    <a:bodyPr/>
                    <a:lstStyle/>
                    <a:p>
                      <a:pPr algn="ctr"/>
                      <a:r>
                        <a:rPr lang="en-US" sz="1400" dirty="0" smtClean="0"/>
                        <a:t>2013-2012</a:t>
                      </a:r>
                      <a:r>
                        <a:rPr lang="en-US" sz="1400" baseline="0" dirty="0" smtClean="0"/>
                        <a:t> </a:t>
                      </a:r>
                      <a:br>
                        <a:rPr lang="en-US" sz="1400" baseline="0" dirty="0" smtClean="0"/>
                      </a:br>
                      <a:r>
                        <a:rPr lang="en-US" sz="1400" dirty="0" smtClean="0"/>
                        <a:t>% Change</a:t>
                      </a:r>
                      <a:endParaRPr lang="en-US" sz="1400" dirty="0"/>
                    </a:p>
                  </a:txBody>
                  <a:tcPr anchor="b"/>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2012-2011</a:t>
                      </a:r>
                      <a:r>
                        <a:rPr lang="en-US" sz="1400" baseline="0" dirty="0" smtClean="0"/>
                        <a:t> </a:t>
                      </a:r>
                      <a:br>
                        <a:rPr lang="en-US" sz="1400" baseline="0" dirty="0" smtClean="0"/>
                      </a:br>
                      <a:r>
                        <a:rPr lang="en-US" sz="1400" dirty="0" smtClean="0"/>
                        <a:t>% Change</a:t>
                      </a:r>
                    </a:p>
                  </a:txBody>
                  <a:tcPr anchor="b"/>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2011-2010</a:t>
                      </a:r>
                      <a:r>
                        <a:rPr lang="en-US" sz="1400" baseline="0" dirty="0" smtClean="0"/>
                        <a:t> </a:t>
                      </a:r>
                      <a:br>
                        <a:rPr lang="en-US" sz="1400" baseline="0" dirty="0" smtClean="0"/>
                      </a:br>
                      <a:r>
                        <a:rPr lang="en-US" sz="1400" dirty="0" smtClean="0"/>
                        <a:t>% Change</a:t>
                      </a:r>
                      <a:endParaRPr lang="en-US" sz="1400" dirty="0"/>
                    </a:p>
                  </a:txBody>
                  <a:tcPr anchor="b"/>
                </a:tc>
              </a:tr>
              <a:tr h="167640">
                <a:tc>
                  <a:txBody>
                    <a:bodyPr/>
                    <a:lstStyle/>
                    <a:p>
                      <a:r>
                        <a:rPr lang="en-US" sz="1600" dirty="0" smtClean="0"/>
                        <a:t>Cash</a:t>
                      </a:r>
                      <a:endParaRPr lang="en-US" sz="1600" dirty="0"/>
                    </a:p>
                  </a:txBody>
                  <a:tcPr/>
                </a:tc>
                <a:tc>
                  <a:txBody>
                    <a:bodyPr/>
                    <a:lstStyle/>
                    <a:p>
                      <a:pPr algn="r"/>
                      <a:r>
                        <a:rPr lang="en-US" sz="1600" dirty="0" smtClean="0"/>
                        <a:t>$  10,430</a:t>
                      </a:r>
                      <a:endParaRPr lang="en-US" sz="1600" dirty="0"/>
                    </a:p>
                  </a:txBody>
                  <a:tcPr/>
                </a:tc>
                <a:tc>
                  <a:txBody>
                    <a:bodyPr/>
                    <a:lstStyle/>
                    <a:p>
                      <a:pPr algn="r"/>
                      <a:r>
                        <a:rPr lang="en-US" sz="1600" b="1" dirty="0" smtClean="0"/>
                        <a:t>$  10,727</a:t>
                      </a:r>
                      <a:endParaRPr lang="en-US" sz="1600" b="1" dirty="0"/>
                    </a:p>
                  </a:txBody>
                  <a:tcPr/>
                </a:tc>
                <a:tc>
                  <a:txBody>
                    <a:bodyPr/>
                    <a:lstStyle/>
                    <a:p>
                      <a:pPr algn="r"/>
                      <a:r>
                        <a:rPr lang="en-US" sz="1600" b="1" dirty="0" smtClean="0"/>
                        <a:t>2.8%</a:t>
                      </a:r>
                      <a:endParaRPr lang="en-US" sz="1600" b="1" dirty="0"/>
                    </a:p>
                  </a:txBody>
                  <a:tcPr/>
                </a:tc>
                <a:tc>
                  <a:txBody>
                    <a:bodyPr/>
                    <a:lstStyle/>
                    <a:p>
                      <a:pPr algn="r"/>
                      <a:r>
                        <a:rPr lang="en-US" sz="1600" dirty="0" smtClean="0"/>
                        <a:t>35.9%</a:t>
                      </a:r>
                      <a:endParaRPr lang="en-US" sz="1600" dirty="0"/>
                    </a:p>
                  </a:txBody>
                  <a:tcPr/>
                </a:tc>
                <a:tc>
                  <a:txBody>
                    <a:bodyPr/>
                    <a:lstStyle/>
                    <a:p>
                      <a:pPr algn="r"/>
                      <a:r>
                        <a:rPr lang="en-US" sz="1600" dirty="0" smtClean="0"/>
                        <a:t>14.5%</a:t>
                      </a:r>
                      <a:endParaRPr lang="en-US" sz="1600" dirty="0"/>
                    </a:p>
                  </a:txBody>
                  <a:tcPr/>
                </a:tc>
              </a:tr>
              <a:tr h="167640">
                <a:tc>
                  <a:txBody>
                    <a:bodyPr/>
                    <a:lstStyle/>
                    <a:p>
                      <a:r>
                        <a:rPr lang="en-US" sz="1600" dirty="0" smtClean="0"/>
                        <a:t>Accounts Receivable</a:t>
                      </a:r>
                      <a:endParaRPr lang="en-US" sz="1600" dirty="0"/>
                    </a:p>
                  </a:txBody>
                  <a:tcPr/>
                </a:tc>
                <a:tc>
                  <a:txBody>
                    <a:bodyPr/>
                    <a:lstStyle/>
                    <a:p>
                      <a:pPr algn="r"/>
                      <a:r>
                        <a:rPr lang="en-US" sz="1600" dirty="0" smtClean="0"/>
                        <a:t>2,165</a:t>
                      </a:r>
                      <a:endParaRPr lang="en-US" sz="1600" dirty="0"/>
                    </a:p>
                  </a:txBody>
                  <a:tcPr/>
                </a:tc>
                <a:tc>
                  <a:txBody>
                    <a:bodyPr/>
                    <a:lstStyle/>
                    <a:p>
                      <a:pPr algn="r"/>
                      <a:r>
                        <a:rPr lang="en-US" sz="1600" b="1" dirty="0" smtClean="0"/>
                        <a:t>1,274</a:t>
                      </a:r>
                      <a:endParaRPr lang="en-US" sz="1600" b="1" dirty="0"/>
                    </a:p>
                  </a:txBody>
                  <a:tcPr/>
                </a:tc>
                <a:tc>
                  <a:txBody>
                    <a:bodyPr/>
                    <a:lstStyle/>
                    <a:p>
                      <a:pPr algn="r"/>
                      <a:r>
                        <a:rPr lang="en-US" sz="1600" b="1" dirty="0" smtClean="0">
                          <a:solidFill>
                            <a:srgbClr val="FF0000"/>
                          </a:solidFill>
                        </a:rPr>
                        <a:t>- 41.2%</a:t>
                      </a:r>
                      <a:endParaRPr lang="en-US" sz="1600" b="1" dirty="0">
                        <a:solidFill>
                          <a:srgbClr val="FF0000"/>
                        </a:solidFill>
                      </a:endParaRPr>
                    </a:p>
                  </a:txBody>
                  <a:tcPr/>
                </a:tc>
                <a:tc>
                  <a:txBody>
                    <a:bodyPr/>
                    <a:lstStyle/>
                    <a:p>
                      <a:pPr algn="r"/>
                      <a:r>
                        <a:rPr lang="en-US" sz="1600" dirty="0" smtClean="0"/>
                        <a:t>74.0%</a:t>
                      </a:r>
                      <a:endParaRPr lang="en-US" sz="1600" dirty="0"/>
                    </a:p>
                  </a:txBody>
                  <a:tcPr/>
                </a:tc>
                <a:tc>
                  <a:txBody>
                    <a:bodyPr/>
                    <a:lstStyle/>
                    <a:p>
                      <a:pPr algn="r"/>
                      <a:r>
                        <a:rPr lang="en-US" sz="1600" dirty="0" smtClean="0"/>
                        <a:t>5.8%</a:t>
                      </a:r>
                      <a:endParaRPr lang="en-US" sz="1600" dirty="0"/>
                    </a:p>
                  </a:txBody>
                  <a:tcPr/>
                </a:tc>
              </a:tr>
              <a:tr h="167640">
                <a:tc>
                  <a:txBody>
                    <a:bodyPr/>
                    <a:lstStyle/>
                    <a:p>
                      <a:r>
                        <a:rPr lang="en-US" sz="1600" dirty="0" smtClean="0"/>
                        <a:t>Prepaid Expenses</a:t>
                      </a:r>
                      <a:endParaRPr lang="en-US" sz="1600" dirty="0"/>
                    </a:p>
                  </a:txBody>
                  <a:tcPr/>
                </a:tc>
                <a:tc>
                  <a:txBody>
                    <a:bodyPr/>
                    <a:lstStyle/>
                    <a:p>
                      <a:pPr algn="r"/>
                      <a:r>
                        <a:rPr lang="en-US" sz="1600" dirty="0" smtClean="0"/>
                        <a:t>969</a:t>
                      </a:r>
                      <a:endParaRPr lang="en-US" sz="1600" dirty="0"/>
                    </a:p>
                  </a:txBody>
                  <a:tcPr/>
                </a:tc>
                <a:tc>
                  <a:txBody>
                    <a:bodyPr/>
                    <a:lstStyle/>
                    <a:p>
                      <a:pPr algn="r"/>
                      <a:r>
                        <a:rPr lang="en-US" sz="1600" b="1" dirty="0" smtClean="0"/>
                        <a:t>1,089</a:t>
                      </a:r>
                      <a:endParaRPr lang="en-US" sz="1600" b="1" dirty="0"/>
                    </a:p>
                  </a:txBody>
                  <a:tcPr/>
                </a:tc>
                <a:tc>
                  <a:txBody>
                    <a:bodyPr/>
                    <a:lstStyle/>
                    <a:p>
                      <a:pPr algn="r"/>
                      <a:r>
                        <a:rPr lang="en-US" sz="1600" b="1" dirty="0" smtClean="0"/>
                        <a:t>12.4%</a:t>
                      </a:r>
                      <a:endParaRPr lang="en-US" sz="1600" b="1" dirty="0"/>
                    </a:p>
                  </a:txBody>
                  <a:tcPr/>
                </a:tc>
                <a:tc>
                  <a:txBody>
                    <a:bodyPr/>
                    <a:lstStyle/>
                    <a:p>
                      <a:pPr algn="r"/>
                      <a:r>
                        <a:rPr lang="en-US" sz="1600" dirty="0" smtClean="0"/>
                        <a:t>19.0%</a:t>
                      </a:r>
                      <a:endParaRPr lang="en-US" sz="1600" dirty="0"/>
                    </a:p>
                  </a:txBody>
                  <a:tcPr/>
                </a:tc>
                <a:tc>
                  <a:txBody>
                    <a:bodyPr/>
                    <a:lstStyle/>
                    <a:p>
                      <a:pPr algn="r"/>
                      <a:r>
                        <a:rPr lang="en-US" sz="1600" dirty="0" smtClean="0">
                          <a:solidFill>
                            <a:srgbClr val="FF0000"/>
                          </a:solidFill>
                        </a:rPr>
                        <a:t>- 6.5%</a:t>
                      </a:r>
                      <a:endParaRPr lang="en-US" sz="1600" dirty="0">
                        <a:solidFill>
                          <a:srgbClr val="FF0000"/>
                        </a:solidFill>
                      </a:endParaRPr>
                    </a:p>
                  </a:txBody>
                  <a:tcPr/>
                </a:tc>
              </a:tr>
              <a:tr h="167640">
                <a:tc>
                  <a:txBody>
                    <a:bodyPr/>
                    <a:lstStyle/>
                    <a:p>
                      <a:r>
                        <a:rPr lang="en-US" sz="1600" dirty="0" smtClean="0"/>
                        <a:t>Fixed</a:t>
                      </a:r>
                      <a:r>
                        <a:rPr lang="en-US" sz="1600" baseline="0" dirty="0" smtClean="0"/>
                        <a:t> Assets</a:t>
                      </a:r>
                      <a:endParaRPr lang="en-US" sz="1600" dirty="0"/>
                    </a:p>
                  </a:txBody>
                  <a:tcPr/>
                </a:tc>
                <a:tc>
                  <a:txBody>
                    <a:bodyPr/>
                    <a:lstStyle/>
                    <a:p>
                      <a:pPr algn="r"/>
                      <a:r>
                        <a:rPr lang="en-US" sz="1600" dirty="0" smtClean="0"/>
                        <a:t>5,917</a:t>
                      </a:r>
                      <a:endParaRPr lang="en-US" sz="1600" dirty="0"/>
                    </a:p>
                  </a:txBody>
                  <a:tcPr/>
                </a:tc>
                <a:tc>
                  <a:txBody>
                    <a:bodyPr/>
                    <a:lstStyle/>
                    <a:p>
                      <a:pPr algn="r"/>
                      <a:r>
                        <a:rPr lang="en-US" sz="1600" b="1" dirty="0" smtClean="0"/>
                        <a:t>8,784</a:t>
                      </a:r>
                      <a:endParaRPr lang="en-US" sz="1600" b="1" dirty="0"/>
                    </a:p>
                  </a:txBody>
                  <a:tcPr/>
                </a:tc>
                <a:tc>
                  <a:txBody>
                    <a:bodyPr/>
                    <a:lstStyle/>
                    <a:p>
                      <a:pPr algn="r"/>
                      <a:r>
                        <a:rPr lang="en-US" sz="1600" b="1" dirty="0" smtClean="0"/>
                        <a:t>48.5%</a:t>
                      </a:r>
                      <a:endParaRPr lang="en-US" sz="1600" b="1" dirty="0"/>
                    </a:p>
                  </a:txBody>
                  <a:tcPr/>
                </a:tc>
                <a:tc>
                  <a:txBody>
                    <a:bodyPr/>
                    <a:lstStyle/>
                    <a:p>
                      <a:pPr algn="r"/>
                      <a:r>
                        <a:rPr lang="en-US" sz="1600" dirty="0" smtClean="0"/>
                        <a:t>7.9%</a:t>
                      </a:r>
                      <a:endParaRPr lang="en-US" sz="1600" dirty="0"/>
                    </a:p>
                  </a:txBody>
                  <a:tcPr/>
                </a:tc>
                <a:tc>
                  <a:txBody>
                    <a:bodyPr/>
                    <a:lstStyle/>
                    <a:p>
                      <a:pPr algn="r"/>
                      <a:r>
                        <a:rPr lang="en-US" sz="1600" dirty="0" smtClean="0"/>
                        <a:t>2.1%</a:t>
                      </a:r>
                      <a:endParaRPr lang="en-US" sz="1600" dirty="0"/>
                    </a:p>
                  </a:txBody>
                  <a:tcPr/>
                </a:tc>
              </a:tr>
              <a:tr h="167640">
                <a:tc>
                  <a:txBody>
                    <a:bodyPr/>
                    <a:lstStyle/>
                    <a:p>
                      <a:r>
                        <a:rPr lang="en-US" sz="1600" dirty="0" smtClean="0"/>
                        <a:t>Miscellaneous</a:t>
                      </a:r>
                      <a:endParaRPr lang="en-US" sz="1600" dirty="0"/>
                    </a:p>
                  </a:txBody>
                  <a:tcPr/>
                </a:tc>
                <a:tc>
                  <a:txBody>
                    <a:bodyPr/>
                    <a:lstStyle/>
                    <a:p>
                      <a:pPr algn="r"/>
                      <a:r>
                        <a:rPr lang="en-US" sz="1600" dirty="0" smtClean="0"/>
                        <a:t>3,477</a:t>
                      </a:r>
                      <a:endParaRPr lang="en-US" sz="1600" dirty="0"/>
                    </a:p>
                  </a:txBody>
                  <a:tcPr/>
                </a:tc>
                <a:tc>
                  <a:txBody>
                    <a:bodyPr/>
                    <a:lstStyle/>
                    <a:p>
                      <a:pPr algn="r"/>
                      <a:r>
                        <a:rPr lang="en-US" sz="1600" b="1" dirty="0" smtClean="0"/>
                        <a:t>4,186</a:t>
                      </a:r>
                      <a:endParaRPr lang="en-US" sz="1600" b="1" dirty="0"/>
                    </a:p>
                  </a:txBody>
                  <a:tcPr/>
                </a:tc>
                <a:tc>
                  <a:txBody>
                    <a:bodyPr/>
                    <a:lstStyle/>
                    <a:p>
                      <a:pPr algn="r"/>
                      <a:r>
                        <a:rPr lang="en-US" sz="1600" b="1" dirty="0" smtClean="0"/>
                        <a:t>20.4%</a:t>
                      </a:r>
                      <a:endParaRPr lang="en-US" sz="1600" b="1" dirty="0"/>
                    </a:p>
                  </a:txBody>
                  <a:tcPr/>
                </a:tc>
                <a:tc>
                  <a:txBody>
                    <a:bodyPr/>
                    <a:lstStyle/>
                    <a:p>
                      <a:pPr algn="r"/>
                      <a:r>
                        <a:rPr lang="en-US" sz="1600" dirty="0" smtClean="0">
                          <a:solidFill>
                            <a:srgbClr val="FF0000"/>
                          </a:solidFill>
                        </a:rPr>
                        <a:t>- 6.5%</a:t>
                      </a:r>
                      <a:endParaRPr lang="en-US" sz="1600" dirty="0">
                        <a:solidFill>
                          <a:srgbClr val="FF0000"/>
                        </a:solidFill>
                      </a:endParaRPr>
                    </a:p>
                  </a:txBody>
                  <a:tcPr/>
                </a:tc>
                <a:tc>
                  <a:txBody>
                    <a:bodyPr/>
                    <a:lstStyle/>
                    <a:p>
                      <a:pPr algn="r"/>
                      <a:r>
                        <a:rPr lang="en-US" sz="1600" dirty="0" smtClean="0"/>
                        <a:t>16.4%</a:t>
                      </a:r>
                      <a:endParaRPr lang="en-US" sz="1600" dirty="0"/>
                    </a:p>
                  </a:txBody>
                  <a:tcPr/>
                </a:tc>
              </a:tr>
              <a:tr h="518160">
                <a:tc>
                  <a:txBody>
                    <a:bodyPr/>
                    <a:lstStyle/>
                    <a:p>
                      <a:endParaRPr lang="en-US" sz="1600" dirty="0"/>
                    </a:p>
                  </a:txBody>
                  <a:tcPr anchor="ctr"/>
                </a:tc>
                <a:tc>
                  <a:txBody>
                    <a:bodyPr/>
                    <a:lstStyle/>
                    <a:p>
                      <a:pPr algn="r"/>
                      <a:r>
                        <a:rPr lang="en-US" sz="1600" b="0" dirty="0" smtClean="0"/>
                        <a:t>$  22,958</a:t>
                      </a:r>
                      <a:endParaRPr lang="en-US" sz="1600" b="0" dirty="0"/>
                    </a:p>
                  </a:txBody>
                  <a:tcPr anchor="ctr"/>
                </a:tc>
                <a:tc>
                  <a:txBody>
                    <a:bodyPr/>
                    <a:lstStyle/>
                    <a:p>
                      <a:pPr algn="r"/>
                      <a:r>
                        <a:rPr lang="en-US" sz="1600" dirty="0" smtClean="0"/>
                        <a:t>$  26,060</a:t>
                      </a:r>
                      <a:endParaRPr lang="en-US" sz="1600" dirty="0"/>
                    </a:p>
                  </a:txBody>
                  <a:tcPr anchor="ctr"/>
                </a:tc>
                <a:tc>
                  <a:txBody>
                    <a:bodyPr/>
                    <a:lstStyle/>
                    <a:p>
                      <a:pPr algn="r"/>
                      <a:r>
                        <a:rPr lang="en-US" sz="1600" b="1" dirty="0" smtClean="0"/>
                        <a:t>13.5%</a:t>
                      </a:r>
                      <a:endParaRPr lang="en-US" sz="1600" b="1" dirty="0"/>
                    </a:p>
                  </a:txBody>
                  <a:tcPr anchor="ctr"/>
                </a:tc>
                <a:tc>
                  <a:txBody>
                    <a:bodyPr/>
                    <a:lstStyle/>
                    <a:p>
                      <a:pPr algn="r"/>
                      <a:r>
                        <a:rPr lang="en-US" sz="1600" dirty="0" smtClean="0"/>
                        <a:t>21.2%</a:t>
                      </a:r>
                      <a:endParaRPr lang="en-US" sz="1600" dirty="0"/>
                    </a:p>
                  </a:txBody>
                  <a:tcPr anchor="ctr"/>
                </a:tc>
                <a:tc>
                  <a:txBody>
                    <a:bodyPr/>
                    <a:lstStyle/>
                    <a:p>
                      <a:pPr algn="r"/>
                      <a:r>
                        <a:rPr lang="en-US" sz="1600" dirty="0" smtClean="0"/>
                        <a:t>9.3%</a:t>
                      </a:r>
                      <a:endParaRPr lang="en-US" sz="1600" dirty="0"/>
                    </a:p>
                  </a:txBody>
                  <a:tcPr anchor="ct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13513" y="624110"/>
            <a:ext cx="9291405" cy="1280890"/>
          </a:xfrm>
        </p:spPr>
        <p:txBody>
          <a:bodyPr/>
          <a:lstStyle/>
          <a:p>
            <a:r>
              <a:rPr lang="en-US" dirty="0" smtClean="0"/>
              <a:t>2013 Numbers Worth Celebrating</a:t>
            </a:r>
            <a:br>
              <a:rPr lang="en-US" dirty="0" smtClean="0"/>
            </a:br>
            <a:r>
              <a:rPr lang="en-US" sz="2000" dirty="0" smtClean="0"/>
              <a:t>It’s still a party, but you can see the differences from year to year</a:t>
            </a:r>
            <a:endParaRPr lang="en-US" dirty="0"/>
          </a:p>
        </p:txBody>
      </p:sp>
      <p:sp>
        <p:nvSpPr>
          <p:cNvPr id="74" name="Slide Number Placeholder 73"/>
          <p:cNvSpPr>
            <a:spLocks noGrp="1"/>
          </p:cNvSpPr>
          <p:nvPr>
            <p:ph type="sldNum" sz="quarter" idx="12"/>
          </p:nvPr>
        </p:nvSpPr>
        <p:spPr/>
        <p:txBody>
          <a:bodyPr/>
          <a:lstStyle/>
          <a:p>
            <a:fld id="{D83BD78C-BEE0-4214-93C4-36A4B7DBF6BD}" type="slidenum">
              <a:rPr lang="en-US" smtClean="0"/>
              <a:pPr/>
              <a:t>18</a:t>
            </a:fld>
            <a:endParaRPr lang="en-US" dirty="0"/>
          </a:p>
        </p:txBody>
      </p:sp>
      <p:sp>
        <p:nvSpPr>
          <p:cNvPr id="3" name="Text Placeholder 2"/>
          <p:cNvSpPr>
            <a:spLocks noGrp="1"/>
          </p:cNvSpPr>
          <p:nvPr>
            <p:ph type="body" sz="quarter" idx="13"/>
          </p:nvPr>
        </p:nvSpPr>
        <p:spPr>
          <a:xfrm>
            <a:off x="4572000" y="5715000"/>
            <a:ext cx="6933076" cy="838200"/>
          </a:xfrm>
        </p:spPr>
        <p:txBody>
          <a:bodyPr/>
          <a:lstStyle/>
          <a:p>
            <a:r>
              <a:rPr lang="en-US" dirty="0" smtClean="0"/>
              <a:t>In 2013, the Board returned the maximum amount it </a:t>
            </a:r>
            <a:br>
              <a:rPr lang="en-US" dirty="0" smtClean="0"/>
            </a:br>
            <a:r>
              <a:rPr lang="en-US" dirty="0" smtClean="0"/>
              <a:t>could to our owners, to help with their agendas</a:t>
            </a:r>
          </a:p>
          <a:p>
            <a:r>
              <a:rPr lang="en-US" dirty="0" smtClean="0"/>
              <a:t>Each year it’s a balancing act that your Board takes very seriously</a:t>
            </a:r>
            <a:endParaRPr lang="en-US" dirty="0"/>
          </a:p>
        </p:txBody>
      </p:sp>
      <p:graphicFrame>
        <p:nvGraphicFramePr>
          <p:cNvPr id="137279" name="Group 63"/>
          <p:cNvGraphicFramePr>
            <a:graphicFrameLocks noGrp="1"/>
          </p:cNvGraphicFramePr>
          <p:nvPr>
            <p:extLst>
              <p:ext uri="{D42A27DB-BD31-4B8C-83A1-F6EECF244321}">
                <p14:modId xmlns:p14="http://schemas.microsoft.com/office/powerpoint/2010/main" val="4266016424"/>
              </p:ext>
            </p:extLst>
          </p:nvPr>
        </p:nvGraphicFramePr>
        <p:xfrm>
          <a:off x="2209801" y="1752601"/>
          <a:ext cx="9448798" cy="3310012"/>
        </p:xfrm>
        <a:graphic>
          <a:graphicData uri="http://schemas.openxmlformats.org/drawingml/2006/table">
            <a:tbl>
              <a:tblPr firstRow="1">
                <a:tableStyleId>{5C22544A-7EE6-4342-B048-85BDC9FD1C3A}</a:tableStyleId>
              </a:tblPr>
              <a:tblGrid>
                <a:gridCol w="2611033"/>
                <a:gridCol w="1367553"/>
                <a:gridCol w="1367553"/>
                <a:gridCol w="1367553"/>
                <a:gridCol w="1367553"/>
                <a:gridCol w="1367553"/>
              </a:tblGrid>
              <a:tr h="439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Detail</a:t>
                      </a:r>
                      <a:endParaRPr kumimoji="0" lang="en-US" sz="18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YE 2012</a:t>
                      </a:r>
                      <a:endParaRPr kumimoji="0" lang="en-US" sz="18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YE 2013</a:t>
                      </a:r>
                      <a:endParaRPr kumimoji="0" lang="en-US" sz="18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2013-2012 </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 Change</a:t>
                      </a:r>
                      <a:endParaRPr kumimoji="0" lang="en-US" sz="14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lt1"/>
                          </a:solidFill>
                          <a:effectLst/>
                          <a:latin typeface="+mn-lt"/>
                          <a:ea typeface="+mn-ea"/>
                          <a:cs typeface="+mn-cs"/>
                        </a:rPr>
                        <a:t>2012-2011 </a:t>
                      </a:r>
                      <a:br>
                        <a:rPr kumimoji="0" lang="en-US" sz="1400" b="1" u="none" strike="noStrike" kern="1200" cap="none" normalizeH="0" baseline="0" dirty="0" smtClean="0">
                          <a:ln>
                            <a:noFill/>
                          </a:ln>
                          <a:solidFill>
                            <a:schemeClr val="lt1"/>
                          </a:solidFill>
                          <a:effectLst/>
                          <a:latin typeface="+mn-lt"/>
                          <a:ea typeface="+mn-ea"/>
                          <a:cs typeface="+mn-cs"/>
                        </a:rPr>
                      </a:br>
                      <a:r>
                        <a:rPr kumimoji="0" lang="en-US" sz="1400" b="1" u="none" strike="noStrike" kern="1200" cap="none" normalizeH="0" baseline="0" dirty="0" smtClean="0">
                          <a:ln>
                            <a:noFill/>
                          </a:ln>
                          <a:solidFill>
                            <a:schemeClr val="lt1"/>
                          </a:solidFill>
                          <a:effectLst/>
                          <a:latin typeface="+mn-lt"/>
                          <a:ea typeface="+mn-ea"/>
                          <a:cs typeface="+mn-cs"/>
                        </a:rPr>
                        <a:t>% Change</a:t>
                      </a: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lt1"/>
                          </a:solidFill>
                          <a:effectLst/>
                          <a:latin typeface="+mn-lt"/>
                          <a:ea typeface="+mn-ea"/>
                          <a:cs typeface="+mn-cs"/>
                        </a:rPr>
                        <a:t>2011-2010 </a:t>
                      </a:r>
                      <a:br>
                        <a:rPr kumimoji="0" lang="en-US" sz="1400" b="1" u="none" strike="noStrike" kern="1200" cap="none" normalizeH="0" baseline="0" dirty="0" smtClean="0">
                          <a:ln>
                            <a:noFill/>
                          </a:ln>
                          <a:solidFill>
                            <a:schemeClr val="lt1"/>
                          </a:solidFill>
                          <a:effectLst/>
                          <a:latin typeface="+mn-lt"/>
                          <a:ea typeface="+mn-ea"/>
                          <a:cs typeface="+mn-cs"/>
                        </a:rPr>
                      </a:br>
                      <a:r>
                        <a:rPr kumimoji="0" lang="en-US" sz="1400" b="1" u="none" strike="noStrike" kern="1200" cap="none" normalizeH="0" baseline="0" dirty="0" smtClean="0">
                          <a:ln>
                            <a:noFill/>
                          </a:ln>
                          <a:solidFill>
                            <a:schemeClr val="lt1"/>
                          </a:solidFill>
                          <a:effectLst/>
                          <a:latin typeface="+mn-lt"/>
                          <a:ea typeface="+mn-ea"/>
                          <a:cs typeface="+mn-cs"/>
                        </a:rPr>
                        <a:t>% Change</a:t>
                      </a:r>
                    </a:p>
                  </a:txBody>
                  <a:tcPr anchor="b" horzOverflow="overflow"/>
                </a:tc>
              </a:tr>
              <a:tr h="3995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Total Assets</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$22,958K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$26,060K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13.5%</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21.2%</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9.3%</a:t>
                      </a:r>
                    </a:p>
                  </a:txBody>
                  <a:tcPr anchor="ctr" horzOverflow="overflow"/>
                </a:tc>
              </a:tr>
              <a:tr h="411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Total Liabilities</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$14,746K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$15,620K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5.9%</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15.2%</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3.6%</a:t>
                      </a:r>
                    </a:p>
                  </a:txBody>
                  <a:tcPr anchor="ctr" horzOverflow="overflow"/>
                </a:tc>
              </a:tr>
              <a:tr h="411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Total Equity</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$8,212K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$10,440K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27.1%</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33.9%</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23.6%</a:t>
                      </a:r>
                    </a:p>
                  </a:txBody>
                  <a:tcPr anchor="ctr" horzOverflow="overflow"/>
                </a:tc>
              </a:tr>
              <a:tr h="411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Retained Earnings</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$1,953K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$1,979K</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1.33%</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22.9%</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43.5%</a:t>
                      </a:r>
                    </a:p>
                  </a:txBody>
                  <a:tcPr anchor="ctr" horzOverflow="overflow"/>
                </a:tc>
              </a:tr>
              <a:tr h="559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Book Value of Class A Stock </a:t>
                      </a:r>
                      <a:r>
                        <a:rPr kumimoji="0" lang="en-US" sz="1200" u="none" strike="noStrike" cap="none" normalizeH="0" baseline="0" dirty="0" smtClean="0">
                          <a:ln>
                            <a:noFill/>
                          </a:ln>
                          <a:effectLst/>
                        </a:rPr>
                        <a:t>($ per share)</a:t>
                      </a:r>
                      <a:endParaRPr kumimoji="0" lang="en-US" sz="1600" b="0" i="1"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$387.33</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$442.36</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14.2%</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17.1%</a:t>
                      </a:r>
                    </a:p>
                  </a:txBody>
                  <a:tcPr anchor="ctr" horzOverflow="overflow"/>
                </a:tc>
              </a:tr>
              <a:tr h="491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Book Value of Ownership</a:t>
                      </a:r>
                      <a:endParaRPr kumimoji="0" lang="en-US" sz="16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$77,465.80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$88,471.65</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14.2%</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0" dirty="0" smtClean="0"/>
                        <a:t>20.0%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0" dirty="0" smtClean="0"/>
                        <a:t>17.1%</a:t>
                      </a: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 the proposed RBC and CUSO rules affect how we celebrate success?</a:t>
            </a:r>
            <a:endParaRPr lang="en-US" dirty="0"/>
          </a:p>
        </p:txBody>
      </p:sp>
      <p:sp>
        <p:nvSpPr>
          <p:cNvPr id="8" name="Content Placeholder 7"/>
          <p:cNvSpPr>
            <a:spLocks noGrp="1"/>
          </p:cNvSpPr>
          <p:nvPr>
            <p:ph sz="half" idx="1"/>
          </p:nvPr>
        </p:nvSpPr>
        <p:spPr/>
        <p:txBody>
          <a:bodyPr/>
          <a:lstStyle/>
          <a:p>
            <a:r>
              <a:rPr lang="en-US" dirty="0" smtClean="0"/>
              <a:t>The potential negative impact of the RBC proposal is that it will materially change how CUSOs build and retain capital</a:t>
            </a:r>
          </a:p>
          <a:p>
            <a:endParaRPr lang="en-US" dirty="0"/>
          </a:p>
        </p:txBody>
      </p:sp>
      <p:sp>
        <p:nvSpPr>
          <p:cNvPr id="9" name="Content Placeholder 8"/>
          <p:cNvSpPr>
            <a:spLocks noGrp="1"/>
          </p:cNvSpPr>
          <p:nvPr>
            <p:ph sz="half" idx="2"/>
          </p:nvPr>
        </p:nvSpPr>
        <p:spPr>
          <a:xfrm>
            <a:off x="2209800" y="2706756"/>
            <a:ext cx="3429000" cy="3465444"/>
          </a:xfrm>
        </p:spPr>
        <p:txBody>
          <a:bodyPr/>
          <a:lstStyle/>
          <a:p>
            <a:r>
              <a:rPr lang="en-US" dirty="0"/>
              <a:t>If CUSOs are deemed a material risk to credit union agendas, every CUSO will need new targets and tactics for inspiring CU investment and sources of cash </a:t>
            </a:r>
            <a:r>
              <a:rPr lang="en-US" dirty="0" smtClean="0"/>
              <a:t>for </a:t>
            </a:r>
            <a:r>
              <a:rPr lang="en-US" dirty="0"/>
              <a:t>CUSOs in the future</a:t>
            </a:r>
          </a:p>
          <a:p>
            <a:endParaRPr lang="en-US" dirty="0"/>
          </a:p>
        </p:txBody>
      </p:sp>
      <p:sp>
        <p:nvSpPr>
          <p:cNvPr id="3" name="Slide Number Placeholder 2"/>
          <p:cNvSpPr>
            <a:spLocks noGrp="1"/>
          </p:cNvSpPr>
          <p:nvPr>
            <p:ph type="sldNum" sz="quarter" idx="12"/>
          </p:nvPr>
        </p:nvSpPr>
        <p:spPr/>
        <p:txBody>
          <a:bodyPr/>
          <a:lstStyle/>
          <a:p>
            <a:fld id="{61FB0124-3324-46EC-B507-583573B8ABF7}" type="slidenum">
              <a:rPr lang="en-US" smtClean="0"/>
              <a:pPr/>
              <a:t>19</a:t>
            </a:fld>
            <a:endParaRPr lang="en-US" dirty="0"/>
          </a:p>
        </p:txBody>
      </p:sp>
      <p:sp>
        <p:nvSpPr>
          <p:cNvPr id="10" name="Text Placeholder 9"/>
          <p:cNvSpPr>
            <a:spLocks noGrp="1"/>
          </p:cNvSpPr>
          <p:nvPr>
            <p:ph type="body" sz="quarter" idx="13"/>
          </p:nvPr>
        </p:nvSpPr>
        <p:spPr>
          <a:xfrm>
            <a:off x="7391400" y="5715000"/>
            <a:ext cx="4113676" cy="838200"/>
          </a:xfrm>
        </p:spPr>
        <p:txBody>
          <a:bodyPr/>
          <a:lstStyle/>
          <a:p>
            <a:r>
              <a:rPr lang="en-US" dirty="0" smtClean="0"/>
              <a:t>Announcing a debenture payoff program beginning in July 2014</a:t>
            </a:r>
          </a:p>
          <a:p>
            <a:r>
              <a:rPr lang="en-US" dirty="0" smtClean="0"/>
              <a:t>Not a departure from our current tactic, simply an event to set a precedent</a:t>
            </a:r>
            <a:endParaRPr lang="en-US" dirty="0"/>
          </a:p>
        </p:txBody>
      </p:sp>
      <p:pic>
        <p:nvPicPr>
          <p:cNvPr id="12" name="Picture 11"/>
          <p:cNvPicPr>
            <a:picLocks noChangeAspect="1"/>
          </p:cNvPicPr>
          <p:nvPr/>
        </p:nvPicPr>
        <p:blipFill rotWithShape="1">
          <a:blip r:embed="rId2"/>
          <a:srcRect r="29222"/>
          <a:stretch/>
        </p:blipFill>
        <p:spPr>
          <a:xfrm>
            <a:off x="6477000" y="2732124"/>
            <a:ext cx="4876800" cy="2449476"/>
          </a:xfrm>
          <a:prstGeom prst="rect">
            <a:avLst/>
          </a:prstGeom>
        </p:spPr>
      </p:pic>
    </p:spTree>
    <p:extLst>
      <p:ext uri="{BB962C8B-B14F-4D97-AF65-F5344CB8AC3E}">
        <p14:creationId xmlns:p14="http://schemas.microsoft.com/office/powerpoint/2010/main" val="2977528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sz="half" idx="1"/>
          </p:nvPr>
        </p:nvSpPr>
        <p:spPr/>
        <p:txBody>
          <a:bodyPr/>
          <a:lstStyle/>
          <a:p>
            <a:r>
              <a:rPr lang="en-US" sz="2400" smtClean="0"/>
              <a:t>Call to Order</a:t>
            </a:r>
          </a:p>
          <a:p>
            <a:r>
              <a:rPr lang="en-US" sz="2400" smtClean="0"/>
              <a:t>Chair of the Board: Year in Review</a:t>
            </a:r>
          </a:p>
          <a:p>
            <a:pPr lvl="1"/>
            <a:r>
              <a:rPr lang="en-US" sz="2000" smtClean="0"/>
              <a:t>Review 2013 Minutes</a:t>
            </a:r>
          </a:p>
          <a:p>
            <a:pPr lvl="1"/>
            <a:r>
              <a:rPr lang="en-US" sz="2000" smtClean="0"/>
              <a:t>Chairman’s Comments</a:t>
            </a:r>
          </a:p>
          <a:p>
            <a:r>
              <a:rPr lang="en-US" sz="2400" smtClean="0"/>
              <a:t>Election of Board Members</a:t>
            </a:r>
            <a:endParaRPr lang="en-US" sz="2400" dirty="0" smtClean="0"/>
          </a:p>
        </p:txBody>
      </p:sp>
      <p:sp>
        <p:nvSpPr>
          <p:cNvPr id="9" name="Content Placeholder 8"/>
          <p:cNvSpPr>
            <a:spLocks noGrp="1"/>
          </p:cNvSpPr>
          <p:nvPr>
            <p:ph sz="half" idx="2"/>
          </p:nvPr>
        </p:nvSpPr>
        <p:spPr/>
        <p:txBody>
          <a:bodyPr>
            <a:normAutofit/>
          </a:bodyPr>
          <a:lstStyle/>
          <a:p>
            <a:r>
              <a:rPr lang="en-US" sz="2400" dirty="0" smtClean="0"/>
              <a:t>CFO Report</a:t>
            </a:r>
          </a:p>
          <a:p>
            <a:pPr lvl="1"/>
            <a:r>
              <a:rPr lang="en-US" sz="2000" dirty="0" smtClean="0"/>
              <a:t>Review Financial Reports</a:t>
            </a:r>
          </a:p>
          <a:p>
            <a:r>
              <a:rPr lang="en-US" sz="2400" dirty="0" smtClean="0"/>
              <a:t>CEO Report</a:t>
            </a:r>
          </a:p>
          <a:p>
            <a:pPr lvl="1"/>
            <a:r>
              <a:rPr lang="en-US" sz="2000" dirty="0"/>
              <a:t>Strategic Priority #1: </a:t>
            </a:r>
            <a:br>
              <a:rPr lang="en-US" sz="2000" dirty="0"/>
            </a:br>
            <a:r>
              <a:rPr lang="en-US" sz="2000" dirty="0"/>
              <a:t>Reaching for More Opportunity</a:t>
            </a:r>
            <a:endParaRPr lang="en-US" sz="2000" dirty="0" smtClean="0"/>
          </a:p>
          <a:p>
            <a:r>
              <a:rPr lang="en-US" sz="2400" dirty="0" smtClean="0"/>
              <a:t>Adjourn</a:t>
            </a:r>
          </a:p>
          <a:p>
            <a:endParaRPr lang="en-US" sz="2400"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13513" y="624110"/>
            <a:ext cx="9291405" cy="1280890"/>
          </a:xfrm>
        </p:spPr>
        <p:txBody>
          <a:bodyPr/>
          <a:lstStyle/>
          <a:p>
            <a:r>
              <a:rPr lang="en-US" dirty="0"/>
              <a:t>Year-end 2013 Dividend </a:t>
            </a:r>
            <a:r>
              <a:rPr lang="en-US" dirty="0" smtClean="0"/>
              <a:t>Payments</a:t>
            </a:r>
            <a:br>
              <a:rPr lang="en-US" dirty="0" smtClean="0"/>
            </a:br>
            <a:r>
              <a:rPr lang="en-US" sz="2000" dirty="0" smtClean="0"/>
              <a:t>These numbers can flex, and I predict they will again in the future</a:t>
            </a:r>
            <a:endParaRPr lang="en-US" dirty="0"/>
          </a:p>
        </p:txBody>
      </p:sp>
      <p:sp>
        <p:nvSpPr>
          <p:cNvPr id="74" name="Slide Number Placeholder 73"/>
          <p:cNvSpPr>
            <a:spLocks noGrp="1"/>
          </p:cNvSpPr>
          <p:nvPr>
            <p:ph type="sldNum" sz="quarter" idx="12"/>
          </p:nvPr>
        </p:nvSpPr>
        <p:spPr/>
        <p:txBody>
          <a:bodyPr/>
          <a:lstStyle/>
          <a:p>
            <a:fld id="{D83BD78C-BEE0-4214-93C4-36A4B7DBF6BD}" type="slidenum">
              <a:rPr lang="en-US" smtClean="0"/>
              <a:pPr/>
              <a:t>20</a:t>
            </a:fld>
            <a:endParaRPr lang="en-US" dirty="0"/>
          </a:p>
        </p:txBody>
      </p:sp>
      <p:sp>
        <p:nvSpPr>
          <p:cNvPr id="2" name="Text Placeholder 1"/>
          <p:cNvSpPr>
            <a:spLocks noGrp="1"/>
          </p:cNvSpPr>
          <p:nvPr>
            <p:ph type="body" sz="quarter" idx="13"/>
          </p:nvPr>
        </p:nvSpPr>
        <p:spPr>
          <a:xfrm>
            <a:off x="3733800" y="5715000"/>
            <a:ext cx="7771276" cy="838200"/>
          </a:xfrm>
        </p:spPr>
        <p:txBody>
          <a:bodyPr/>
          <a:lstStyle/>
          <a:p>
            <a:r>
              <a:rPr lang="en-US" dirty="0" smtClean="0"/>
              <a:t>At yesterday’s Board meeting, I reported </a:t>
            </a:r>
            <a:r>
              <a:rPr lang="en-US" dirty="0" smtClean="0">
                <a:solidFill>
                  <a:schemeClr val="accent2"/>
                </a:solidFill>
              </a:rPr>
              <a:t>2014 Net Earnings </a:t>
            </a:r>
            <a:r>
              <a:rPr lang="en-US" sz="1200" dirty="0" smtClean="0"/>
              <a:t>(as of 5/2014</a:t>
            </a:r>
            <a:r>
              <a:rPr lang="en-US" sz="1200" dirty="0"/>
              <a:t>)</a:t>
            </a:r>
            <a:r>
              <a:rPr lang="en-US" dirty="0" smtClean="0"/>
              <a:t>, after an adjustment for an $800 Patronage Dividend and taxes, of </a:t>
            </a:r>
            <a:r>
              <a:rPr lang="en-US" dirty="0" smtClean="0">
                <a:solidFill>
                  <a:schemeClr val="accent2"/>
                </a:solidFill>
              </a:rPr>
              <a:t>$886K</a:t>
            </a:r>
          </a:p>
          <a:p>
            <a:r>
              <a:rPr lang="en-US" sz="1400" dirty="0" smtClean="0"/>
              <a:t>(Projected to be $1.283M by 9/30/14)</a:t>
            </a:r>
            <a:endParaRPr lang="en-US" sz="1400" dirty="0"/>
          </a:p>
        </p:txBody>
      </p:sp>
      <p:graphicFrame>
        <p:nvGraphicFramePr>
          <p:cNvPr id="137279" name="Group 63"/>
          <p:cNvGraphicFramePr>
            <a:graphicFrameLocks noGrp="1"/>
          </p:cNvGraphicFramePr>
          <p:nvPr>
            <p:extLst>
              <p:ext uri="{D42A27DB-BD31-4B8C-83A1-F6EECF244321}">
                <p14:modId xmlns:p14="http://schemas.microsoft.com/office/powerpoint/2010/main" val="2556336333"/>
              </p:ext>
            </p:extLst>
          </p:nvPr>
        </p:nvGraphicFramePr>
        <p:xfrm>
          <a:off x="2195149" y="1752600"/>
          <a:ext cx="9234851" cy="3521400"/>
        </p:xfrm>
        <a:graphic>
          <a:graphicData uri="http://schemas.openxmlformats.org/drawingml/2006/table">
            <a:tbl>
              <a:tblPr firstRow="1">
                <a:tableStyleId>{F5AB1C69-6EDB-4FF4-983F-18BD219EF322}</a:tableStyleId>
              </a:tblPr>
              <a:tblGrid>
                <a:gridCol w="3797751"/>
                <a:gridCol w="1087420"/>
                <a:gridCol w="1087420"/>
                <a:gridCol w="1087420"/>
                <a:gridCol w="1087420"/>
                <a:gridCol w="1087420"/>
              </a:tblGrid>
              <a:tr h="4499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Detail</a:t>
                      </a:r>
                      <a:endParaRPr kumimoji="0" lang="en-US" sz="16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YE 2012</a:t>
                      </a:r>
                      <a:endParaRPr kumimoji="0" lang="en-US" sz="16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YE 2013</a:t>
                      </a:r>
                      <a:endParaRPr kumimoji="0" lang="en-US" sz="16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2013-2012</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 Change</a:t>
                      </a:r>
                      <a:endParaRPr kumimoji="0" lang="en-US" sz="16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2012-2011</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 Change</a:t>
                      </a:r>
                      <a:endParaRPr kumimoji="0" lang="en-US" sz="12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2011-2010</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 Change</a:t>
                      </a:r>
                      <a:endParaRPr kumimoji="0" lang="en-US" sz="1200" b="0" i="0" u="none" strike="noStrike" cap="none" normalizeH="0" baseline="0" dirty="0" smtClean="0">
                        <a:ln>
                          <a:noFill/>
                        </a:ln>
                        <a:solidFill>
                          <a:schemeClr val="bg1"/>
                        </a:solidFill>
                        <a:effectLst/>
                        <a:latin typeface="Calibri" pitchFamily="34" charset="0"/>
                      </a:endParaRPr>
                    </a:p>
                  </a:txBody>
                  <a:tcPr anchor="b" horzOverflow="overflow"/>
                </a:tc>
              </a:tr>
              <a:tr h="50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Patronage Dividend ($)</a:t>
                      </a:r>
                      <a:endParaRPr kumimoji="0" lang="en-US" sz="1600" b="0" i="0" u="none" strike="noStrike" cap="none" normalizeH="0" baseline="0" dirty="0" smtClean="0">
                        <a:ln>
                          <a:noFill/>
                        </a:ln>
                        <a:solidFill>
                          <a:schemeClr val="bg1"/>
                        </a:solidFill>
                        <a:effectLst/>
                        <a:latin typeface="Calibri" pitchFamily="34" charset="0"/>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700,000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800,000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14.3%</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kern="1200" dirty="0" smtClean="0"/>
                        <a:t>0.0%</a:t>
                      </a:r>
                      <a:endParaRPr lang="en-US" sz="1600" kern="1200" dirty="0" smtClean="0">
                        <a:solidFill>
                          <a:schemeClr val="dk1"/>
                        </a:solidFill>
                        <a:latin typeface="+mn-lt"/>
                        <a:ea typeface="+mn-ea"/>
                        <a:cs typeface="+mn-cs"/>
                      </a:endParaRPr>
                    </a:p>
                  </a:txBody>
                  <a:tcPr anchor="ctr" horzOverflow="overflow"/>
                </a:tc>
              </a:tr>
              <a:tr h="50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t>Bonus Patronage ($)</a:t>
                      </a:r>
                      <a:endParaRPr lang="en-US" sz="1600" b="1" dirty="0" smtClean="0"/>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1,000,000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550,000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rPr>
                        <a:t>- 45.0%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42.9%</a:t>
                      </a:r>
                      <a:endParaRPr lang="en-US" sz="1600" dirty="0" smtClean="0">
                        <a:solidFill>
                          <a:schemeClr val="tx1"/>
                        </a:solidFill>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kern="1200" dirty="0" smtClean="0"/>
                        <a:t>40.0%</a:t>
                      </a:r>
                      <a:endParaRPr lang="en-US" sz="1600" kern="1200" dirty="0" smtClean="0">
                        <a:solidFill>
                          <a:schemeClr val="dk1"/>
                        </a:solidFill>
                        <a:latin typeface="+mn-lt"/>
                        <a:ea typeface="+mn-ea"/>
                        <a:cs typeface="+mn-cs"/>
                      </a:endParaRPr>
                    </a:p>
                  </a:txBody>
                  <a:tcPr anchor="ctr" horzOverflow="overflow"/>
                </a:tc>
              </a:tr>
              <a:tr h="50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Ownership Dividend Rate</a:t>
                      </a:r>
                      <a:endParaRPr kumimoji="0" lang="en-US" sz="1600" b="0" i="0" u="none" strike="noStrike" cap="none" normalizeH="0" baseline="0" dirty="0" smtClean="0">
                        <a:ln>
                          <a:noFill/>
                        </a:ln>
                        <a:solidFill>
                          <a:schemeClr val="bg1"/>
                        </a:solidFill>
                        <a:effectLst/>
                        <a:latin typeface="Calibri" pitchFamily="34" charset="0"/>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4.45%</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4.0%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rPr>
                        <a:t>- 10.1%</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1.1%</a:t>
                      </a:r>
                      <a:endParaRPr lang="en-US" sz="1600" dirty="0" smtClean="0">
                        <a:solidFill>
                          <a:schemeClr val="tx1"/>
                        </a:solidFill>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kern="1200" dirty="0" smtClean="0"/>
                        <a:t>1.1%</a:t>
                      </a:r>
                      <a:endParaRPr lang="en-US" sz="1600" kern="1200" dirty="0" smtClean="0">
                        <a:solidFill>
                          <a:schemeClr val="dk1"/>
                        </a:solidFill>
                        <a:latin typeface="+mn-lt"/>
                        <a:ea typeface="+mn-ea"/>
                        <a:cs typeface="+mn-cs"/>
                      </a:endParaRPr>
                    </a:p>
                  </a:txBody>
                  <a:tcPr anchor="ctr" horzOverflow="overflow"/>
                </a:tc>
              </a:tr>
              <a:tr h="50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Ownership Dividend ($)</a:t>
                      </a:r>
                      <a:endParaRPr kumimoji="0" lang="en-US" sz="1600" b="0" i="0" u="none" strike="noStrike" cap="none" normalizeH="0" baseline="0" dirty="0" smtClean="0">
                        <a:ln>
                          <a:noFill/>
                        </a:ln>
                        <a:solidFill>
                          <a:schemeClr val="bg1"/>
                        </a:solidFill>
                        <a:effectLst/>
                        <a:latin typeface="Calibri" pitchFamily="34" charset="0"/>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364,333</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406,404</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11.5%</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33.0%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kern="1200" dirty="0" smtClean="0"/>
                        <a:t>31.3%</a:t>
                      </a:r>
                      <a:endParaRPr lang="en-US" sz="1600" kern="1200" dirty="0" smtClean="0">
                        <a:solidFill>
                          <a:schemeClr val="dk1"/>
                        </a:solidFill>
                        <a:latin typeface="+mn-lt"/>
                        <a:ea typeface="+mn-ea"/>
                        <a:cs typeface="+mn-cs"/>
                      </a:endParaRPr>
                    </a:p>
                  </a:txBody>
                  <a:tcPr anchor="ctr" horzOverflow="overflow"/>
                </a:tc>
              </a:tr>
              <a:tr h="50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Book Value of Class A Stock </a:t>
                      </a:r>
                      <a:br>
                        <a:rPr kumimoji="0" lang="en-US" sz="1600" u="none" strike="noStrike" cap="none" normalizeH="0" baseline="0" dirty="0" smtClean="0">
                          <a:ln>
                            <a:noFill/>
                          </a:ln>
                          <a:effectLst/>
                        </a:rPr>
                      </a:br>
                      <a:r>
                        <a:rPr kumimoji="0" lang="en-US" sz="1200" u="none" strike="noStrike" cap="none" normalizeH="0" baseline="0" dirty="0" smtClean="0">
                          <a:ln>
                            <a:noFill/>
                          </a:ln>
                          <a:effectLst/>
                        </a:rPr>
                        <a:t>($ per share)</a:t>
                      </a:r>
                      <a:endParaRPr kumimoji="0" lang="en-US" sz="1600" b="0" i="1" u="none" strike="noStrike" cap="none" normalizeH="0" baseline="0" dirty="0" smtClean="0">
                        <a:ln>
                          <a:noFill/>
                        </a:ln>
                        <a:solidFill>
                          <a:schemeClr val="bg1"/>
                        </a:solidFill>
                        <a:effectLst/>
                        <a:latin typeface="Calibri" pitchFamily="34" charset="0"/>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387.33</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442.36</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14.2%</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kern="1200" dirty="0" smtClean="0"/>
                        <a:t>17.1%</a:t>
                      </a:r>
                      <a:endParaRPr lang="en-US" sz="1600" kern="1200" dirty="0" smtClean="0">
                        <a:solidFill>
                          <a:schemeClr val="dk1"/>
                        </a:solidFill>
                        <a:latin typeface="+mn-lt"/>
                        <a:ea typeface="+mn-ea"/>
                        <a:cs typeface="+mn-cs"/>
                      </a:endParaRPr>
                    </a:p>
                  </a:txBody>
                  <a:tcPr anchor="ctr" horzOverflow="overflow"/>
                </a:tc>
              </a:tr>
              <a:tr h="50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Price to Purchase CUSO Ownership</a:t>
                      </a:r>
                      <a:endParaRPr kumimoji="0" lang="en-US" sz="1600" b="0" i="0" u="none" strike="noStrike" cap="none" normalizeH="0" baseline="0" dirty="0" smtClean="0">
                        <a:ln>
                          <a:noFill/>
                        </a:ln>
                        <a:solidFill>
                          <a:schemeClr val="bg1"/>
                        </a:solidFill>
                        <a:effectLst/>
                        <a:latin typeface="Calibri" pitchFamily="34" charset="0"/>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150,000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180,000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t>20.0%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t>20.0%</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kern="1200" dirty="0" smtClean="0"/>
                        <a:t>20.0%</a:t>
                      </a:r>
                      <a:endParaRPr lang="en-US" sz="1600" kern="1200" dirty="0" smtClean="0">
                        <a:solidFill>
                          <a:schemeClr val="dk1"/>
                        </a:solidFill>
                        <a:latin typeface="+mn-lt"/>
                        <a:ea typeface="+mn-ea"/>
                        <a:cs typeface="+mn-cs"/>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3" name="Rectangle 5"/>
          <p:cNvSpPr>
            <a:spLocks noGrp="1" noChangeArrowheads="1"/>
          </p:cNvSpPr>
          <p:nvPr>
            <p:ph type="title"/>
          </p:nvPr>
        </p:nvSpPr>
        <p:spPr>
          <a:xfrm>
            <a:off x="2213513" y="624110"/>
            <a:ext cx="9291405" cy="1280890"/>
          </a:xfrm>
        </p:spPr>
        <p:txBody>
          <a:bodyPr/>
          <a:lstStyle/>
          <a:p>
            <a:r>
              <a:rPr lang="en-US" dirty="0" smtClean="0"/>
              <a:t>Net Income &amp; Patronage Dividends</a:t>
            </a:r>
            <a:br>
              <a:rPr lang="en-US" dirty="0" smtClean="0"/>
            </a:br>
            <a:r>
              <a:rPr lang="en-US" sz="2000" dirty="0" smtClean="0"/>
              <a:t>What do shareholders get, and what are we putting away for our future?</a:t>
            </a:r>
            <a:endParaRPr lang="en-US" dirty="0"/>
          </a:p>
        </p:txBody>
      </p:sp>
      <p:sp>
        <p:nvSpPr>
          <p:cNvPr id="11" name="Slide Number Placeholder 10"/>
          <p:cNvSpPr>
            <a:spLocks noGrp="1"/>
          </p:cNvSpPr>
          <p:nvPr>
            <p:ph type="sldNum" sz="quarter" idx="12"/>
          </p:nvPr>
        </p:nvSpPr>
        <p:spPr/>
        <p:txBody>
          <a:bodyPr/>
          <a:lstStyle/>
          <a:p>
            <a:fld id="{D83BD78C-BEE0-4214-93C4-36A4B7DBF6BD}" type="slidenum">
              <a:rPr lang="en-US" smtClean="0"/>
              <a:pPr/>
              <a:t>21</a:t>
            </a:fld>
            <a:endParaRPr lang="en-US" dirty="0"/>
          </a:p>
        </p:txBody>
      </p:sp>
      <p:sp>
        <p:nvSpPr>
          <p:cNvPr id="2" name="Text Placeholder 1"/>
          <p:cNvSpPr>
            <a:spLocks noGrp="1"/>
          </p:cNvSpPr>
          <p:nvPr>
            <p:ph type="body" sz="quarter" idx="13"/>
          </p:nvPr>
        </p:nvSpPr>
        <p:spPr>
          <a:xfrm>
            <a:off x="4038600" y="5715000"/>
            <a:ext cx="7466476" cy="838200"/>
          </a:xfrm>
        </p:spPr>
        <p:txBody>
          <a:bodyPr/>
          <a:lstStyle/>
          <a:p>
            <a:r>
              <a:rPr lang="en-US" dirty="0" smtClean="0"/>
              <a:t>What do we think this curve will look like over the next decade as we adjust our models to the economic opportunities of credit unions?</a:t>
            </a:r>
            <a:endParaRPr lang="en-US" dirty="0"/>
          </a:p>
        </p:txBody>
      </p:sp>
      <p:graphicFrame>
        <p:nvGraphicFramePr>
          <p:cNvPr id="16" name="Object 4"/>
          <p:cNvGraphicFramePr>
            <a:graphicFrameLocks/>
          </p:cNvGraphicFramePr>
          <p:nvPr>
            <p:extLst>
              <p:ext uri="{D42A27DB-BD31-4B8C-83A1-F6EECF244321}">
                <p14:modId xmlns:p14="http://schemas.microsoft.com/office/powerpoint/2010/main" val="3137394282"/>
              </p:ext>
            </p:extLst>
          </p:nvPr>
        </p:nvGraphicFramePr>
        <p:xfrm>
          <a:off x="2058972" y="1600201"/>
          <a:ext cx="8837628" cy="424257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2"/>
          <p:cNvSpPr txBox="1">
            <a:spLocks noChangeArrowheads="1"/>
          </p:cNvSpPr>
          <p:nvPr/>
        </p:nvSpPr>
        <p:spPr bwMode="auto">
          <a:xfrm>
            <a:off x="10744199" y="2971800"/>
            <a:ext cx="838200" cy="304800"/>
          </a:xfrm>
          <a:prstGeom prst="rect">
            <a:avLst/>
          </a:prstGeom>
          <a:solidFill>
            <a:schemeClr val="accent5"/>
          </a:solidFill>
          <a:ln w="12700">
            <a:noFill/>
            <a:miter lim="800000"/>
            <a:headEnd type="none" w="sm" len="sm"/>
            <a:tailEnd type="none" w="sm" len="sm"/>
          </a:ln>
          <a:effectLst/>
        </p:spPr>
        <p:txBody>
          <a:bodyPr wrap="square" rIns="0">
            <a:spAutoFit/>
          </a:bodyPr>
          <a:lstStyle/>
          <a:p>
            <a:pPr eaLnBrk="0" hangingPunct="0">
              <a:spcBef>
                <a:spcPct val="50000"/>
              </a:spcBef>
            </a:pPr>
            <a:r>
              <a:rPr lang="en-US" sz="1400" b="1" dirty="0" smtClean="0">
                <a:solidFill>
                  <a:schemeClr val="bg1"/>
                </a:solidFill>
              </a:rPr>
              <a:t>$2,780M</a:t>
            </a:r>
            <a:endParaRPr lang="en-US" sz="1400" b="1" dirty="0">
              <a:solidFill>
                <a:schemeClr val="bg1"/>
              </a:solidFill>
            </a:endParaRPr>
          </a:p>
        </p:txBody>
      </p:sp>
      <p:sp>
        <p:nvSpPr>
          <p:cNvPr id="18" name="Text Box 3"/>
          <p:cNvSpPr txBox="1">
            <a:spLocks noChangeArrowheads="1"/>
          </p:cNvSpPr>
          <p:nvPr/>
        </p:nvSpPr>
        <p:spPr bwMode="auto">
          <a:xfrm>
            <a:off x="10744199" y="3962400"/>
            <a:ext cx="642936" cy="307777"/>
          </a:xfrm>
          <a:prstGeom prst="rect">
            <a:avLst/>
          </a:prstGeom>
          <a:solidFill>
            <a:schemeClr val="accent5">
              <a:lumMod val="40000"/>
              <a:lumOff val="60000"/>
            </a:schemeClr>
          </a:solidFill>
          <a:ln w="12700">
            <a:noFill/>
            <a:miter lim="800000"/>
            <a:headEnd type="none" w="sm" len="sm"/>
            <a:tailEnd type="none" w="sm" len="sm"/>
          </a:ln>
          <a:effectLst/>
        </p:spPr>
        <p:txBody>
          <a:bodyPr wrap="square" rIns="0">
            <a:spAutoFit/>
          </a:bodyPr>
          <a:lstStyle/>
          <a:p>
            <a:pPr eaLnBrk="0" hangingPunct="0">
              <a:spcBef>
                <a:spcPct val="50000"/>
              </a:spcBef>
            </a:pPr>
            <a:r>
              <a:rPr lang="en-US" sz="1400" b="1" dirty="0"/>
              <a:t>$800K</a:t>
            </a:r>
          </a:p>
        </p:txBody>
      </p:sp>
      <p:sp>
        <p:nvSpPr>
          <p:cNvPr id="20" name="Line 6"/>
          <p:cNvSpPr>
            <a:spLocks noChangeShapeType="1"/>
          </p:cNvSpPr>
          <p:nvPr/>
        </p:nvSpPr>
        <p:spPr bwMode="auto">
          <a:xfrm flipH="1">
            <a:off x="10515600" y="3105150"/>
            <a:ext cx="195263" cy="1588"/>
          </a:xfrm>
          <a:prstGeom prst="line">
            <a:avLst/>
          </a:prstGeom>
          <a:noFill/>
          <a:ln w="57150">
            <a:solidFill>
              <a:schemeClr val="tx1"/>
            </a:solidFill>
            <a:round/>
            <a:headEnd type="none" w="sm" len="sm"/>
            <a:tailEnd type="triangle" w="sm" len="sm"/>
          </a:ln>
          <a:effectLst/>
        </p:spPr>
        <p:txBody>
          <a:bodyPr/>
          <a:lstStyle/>
          <a:p>
            <a:endParaRPr lang="en-US"/>
          </a:p>
        </p:txBody>
      </p:sp>
      <p:sp>
        <p:nvSpPr>
          <p:cNvPr id="21" name="Line 7"/>
          <p:cNvSpPr>
            <a:spLocks noChangeShapeType="1"/>
          </p:cNvSpPr>
          <p:nvPr/>
        </p:nvSpPr>
        <p:spPr bwMode="auto">
          <a:xfrm flipH="1">
            <a:off x="10515600" y="4114800"/>
            <a:ext cx="195263" cy="1588"/>
          </a:xfrm>
          <a:prstGeom prst="line">
            <a:avLst/>
          </a:prstGeom>
          <a:noFill/>
          <a:ln w="57150">
            <a:solidFill>
              <a:schemeClr val="tx1"/>
            </a:solidFill>
            <a:round/>
            <a:headEnd type="none" w="sm" len="sm"/>
            <a:tailEnd type="triangle" w="sm" len="sm"/>
          </a:ln>
          <a:effectLst/>
        </p:spPr>
        <p:txBody>
          <a:bodyPr/>
          <a:lstStyle/>
          <a:p>
            <a:endParaRPr lang="en-US"/>
          </a:p>
        </p:txBody>
      </p:sp>
      <p:sp>
        <p:nvSpPr>
          <p:cNvPr id="22" name="Text Box 8"/>
          <p:cNvSpPr txBox="1">
            <a:spLocks noChangeArrowheads="1"/>
          </p:cNvSpPr>
          <p:nvPr/>
        </p:nvSpPr>
        <p:spPr bwMode="auto">
          <a:xfrm>
            <a:off x="1447800" y="6553200"/>
            <a:ext cx="2057400" cy="26161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100" dirty="0"/>
              <a:t>*Before Consolidation</a:t>
            </a:r>
          </a:p>
        </p:txBody>
      </p:sp>
      <p:sp>
        <p:nvSpPr>
          <p:cNvPr id="10" name="Text Box 3"/>
          <p:cNvSpPr txBox="1">
            <a:spLocks noChangeArrowheads="1"/>
          </p:cNvSpPr>
          <p:nvPr/>
        </p:nvSpPr>
        <p:spPr bwMode="auto">
          <a:xfrm>
            <a:off x="10744199" y="4419600"/>
            <a:ext cx="609600" cy="304800"/>
          </a:xfrm>
          <a:prstGeom prst="rect">
            <a:avLst/>
          </a:prstGeom>
          <a:solidFill>
            <a:schemeClr val="accent5">
              <a:lumMod val="75000"/>
            </a:schemeClr>
          </a:solidFill>
          <a:ln w="12700">
            <a:noFill/>
            <a:miter lim="800000"/>
            <a:headEnd type="none" w="sm" len="sm"/>
            <a:tailEnd type="none" w="sm" len="sm"/>
          </a:ln>
          <a:effectLst/>
        </p:spPr>
        <p:txBody>
          <a:bodyPr rIns="0">
            <a:spAutoFit/>
          </a:bodyPr>
          <a:lstStyle/>
          <a:p>
            <a:pPr eaLnBrk="0" hangingPunct="0">
              <a:spcBef>
                <a:spcPct val="50000"/>
              </a:spcBef>
            </a:pPr>
            <a:r>
              <a:rPr lang="en-US" sz="1400" b="1" dirty="0">
                <a:solidFill>
                  <a:schemeClr val="bg1"/>
                </a:solidFill>
              </a:rPr>
              <a:t>$???</a:t>
            </a:r>
          </a:p>
        </p:txBody>
      </p:sp>
      <p:sp>
        <p:nvSpPr>
          <p:cNvPr id="12" name="Line 7"/>
          <p:cNvSpPr>
            <a:spLocks noChangeShapeType="1"/>
          </p:cNvSpPr>
          <p:nvPr/>
        </p:nvSpPr>
        <p:spPr bwMode="auto">
          <a:xfrm flipH="1">
            <a:off x="10515600" y="4572000"/>
            <a:ext cx="195263" cy="1588"/>
          </a:xfrm>
          <a:prstGeom prst="line">
            <a:avLst/>
          </a:prstGeom>
          <a:noFill/>
          <a:ln w="57150">
            <a:solidFill>
              <a:schemeClr val="tx1"/>
            </a:solidFill>
            <a:round/>
            <a:headEnd type="none" w="sm" len="sm"/>
            <a:tailEnd type="triangle" w="sm" len="sm"/>
          </a:ln>
          <a:effectLst/>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13513" y="624110"/>
            <a:ext cx="9291405" cy="1280890"/>
          </a:xfrm>
        </p:spPr>
        <p:txBody>
          <a:bodyPr/>
          <a:lstStyle/>
          <a:p>
            <a:r>
              <a:rPr lang="en-US" dirty="0" smtClean="0"/>
              <a:t>2013 Return on Investment</a:t>
            </a:r>
            <a:endParaRPr lang="en-US" dirty="0"/>
          </a:p>
        </p:txBody>
      </p:sp>
      <p:sp>
        <p:nvSpPr>
          <p:cNvPr id="6" name="Slide Number Placeholder 5"/>
          <p:cNvSpPr>
            <a:spLocks noGrp="1"/>
          </p:cNvSpPr>
          <p:nvPr>
            <p:ph type="sldNum" sz="quarter" idx="12"/>
          </p:nvPr>
        </p:nvSpPr>
        <p:spPr/>
        <p:txBody>
          <a:bodyPr/>
          <a:lstStyle/>
          <a:p>
            <a:fld id="{61FB0124-3324-46EC-B507-583573B8ABF7}" type="slidenum">
              <a:rPr lang="en-US" smtClean="0"/>
              <a:pPr/>
              <a:t>22</a:t>
            </a:fld>
            <a:endParaRPr lang="en-US"/>
          </a:p>
        </p:txBody>
      </p:sp>
      <p:sp>
        <p:nvSpPr>
          <p:cNvPr id="121860" name="AutoShape 4"/>
          <p:cNvSpPr>
            <a:spLocks noChangeArrowheads="1"/>
          </p:cNvSpPr>
          <p:nvPr/>
        </p:nvSpPr>
        <p:spPr bwMode="auto">
          <a:xfrm>
            <a:off x="1831976" y="5029200"/>
            <a:ext cx="9750424" cy="104644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lIns="182880" tIns="182880" rIns="182880" bIns="182880">
            <a:spAutoFit/>
          </a:bodyPr>
          <a:lstStyle/>
          <a:p>
            <a:pPr marL="5203825" indent="-5203825" algn="ctr" eaLnBrk="0" hangingPunct="0"/>
            <a:r>
              <a:rPr lang="en-US" sz="2800" b="1" dirty="0"/>
              <a:t>Return Per Total Dollars Received:  </a:t>
            </a:r>
            <a:r>
              <a:rPr lang="en-US" sz="2800" b="1" dirty="0">
                <a:effectLst>
                  <a:outerShdw blurRad="38100" dist="38100" dir="2700000" algn="tl">
                    <a:srgbClr val="000000"/>
                  </a:outerShdw>
                </a:effectLst>
              </a:rPr>
              <a:t>$</a:t>
            </a:r>
            <a:r>
              <a:rPr lang="en-US" sz="2800" b="1" dirty="0" smtClean="0">
                <a:effectLst>
                  <a:outerShdw blurRad="38100" dist="38100" dir="2700000" algn="tl">
                    <a:srgbClr val="000000"/>
                  </a:outerShdw>
                </a:effectLst>
              </a:rPr>
              <a:t>0.1280</a:t>
            </a:r>
            <a:endParaRPr lang="en-US" sz="3200" b="1" dirty="0">
              <a:effectLst>
                <a:outerShdw blurRad="38100" dist="38100" dir="2700000" algn="tl">
                  <a:srgbClr val="000000"/>
                </a:outerShdw>
              </a:effectLst>
            </a:endParaRPr>
          </a:p>
          <a:p>
            <a:pPr marL="5994400" indent="-5994400" algn="ctr" eaLnBrk="0" hangingPunct="0"/>
            <a:r>
              <a:rPr lang="en-US" sz="1600" dirty="0" smtClean="0"/>
              <a:t>$2,117,353 </a:t>
            </a:r>
            <a:r>
              <a:rPr lang="en-US" sz="1600" dirty="0">
                <a:sym typeface="Symbol" pitchFamily="18" charset="2"/>
              </a:rPr>
              <a:t> </a:t>
            </a:r>
            <a:r>
              <a:rPr lang="en-US" sz="1600" dirty="0" smtClean="0">
                <a:sym typeface="Symbol" pitchFamily="18" charset="2"/>
              </a:rPr>
              <a:t>$16,539,398</a:t>
            </a:r>
            <a:r>
              <a:rPr lang="en-US" sz="1100" dirty="0" smtClean="0">
                <a:sym typeface="Symbol" pitchFamily="18" charset="2"/>
              </a:rPr>
              <a:t> </a:t>
            </a:r>
            <a:r>
              <a:rPr lang="en-US" sz="1200" dirty="0">
                <a:sym typeface="Symbol" pitchFamily="18" charset="2"/>
              </a:rPr>
              <a:t>(excludes vendor pass-</a:t>
            </a:r>
            <a:r>
              <a:rPr lang="en-US" sz="1200" dirty="0" err="1">
                <a:sym typeface="Symbol" pitchFamily="18" charset="2"/>
              </a:rPr>
              <a:t>throughs</a:t>
            </a:r>
            <a:r>
              <a:rPr lang="en-US" sz="1200" dirty="0">
                <a:sym typeface="Symbol" pitchFamily="18" charset="2"/>
              </a:rPr>
              <a:t>)</a:t>
            </a:r>
            <a:r>
              <a:rPr lang="en-US" sz="1600" dirty="0">
                <a:sym typeface="Symbol" pitchFamily="18" charset="2"/>
              </a:rPr>
              <a:t>  =  </a:t>
            </a:r>
            <a:r>
              <a:rPr lang="en-US" sz="1600" dirty="0" smtClean="0">
                <a:sym typeface="Symbol" pitchFamily="18" charset="2"/>
              </a:rPr>
              <a:t>12.80% </a:t>
            </a:r>
            <a:r>
              <a:rPr lang="en-US" sz="1600" dirty="0">
                <a:sym typeface="Symbol" pitchFamily="18" charset="2"/>
              </a:rPr>
              <a:t>return per CU*A $ received</a:t>
            </a:r>
          </a:p>
        </p:txBody>
      </p:sp>
      <p:sp>
        <p:nvSpPr>
          <p:cNvPr id="13" name="Rectangle 3"/>
          <p:cNvSpPr txBox="1">
            <a:spLocks noChangeArrowheads="1"/>
          </p:cNvSpPr>
          <p:nvPr/>
        </p:nvSpPr>
        <p:spPr>
          <a:xfrm>
            <a:off x="2209800" y="1725964"/>
            <a:ext cx="9753600" cy="2846037"/>
          </a:xfrm>
          <a:prstGeom prst="rect">
            <a:avLst/>
          </a:prstGeom>
          <a:noFill/>
          <a:ln/>
        </p:spPr>
        <p:txBody>
          <a:bodyPr vert="horz" lIns="92075" tIns="46038" rIns="92075" bIns="46038" rtlCol="0">
            <a:noAutofit/>
          </a:bodyPr>
          <a:lstStyle>
            <a:lvl1pPr marL="342900" indent="-342900" algn="l" defTabSz="914400" rtl="0" eaLnBrk="1" latinLnBrk="0" hangingPunct="1">
              <a:spcBef>
                <a:spcPct val="20000"/>
              </a:spcBef>
              <a:buClr>
                <a:schemeClr val="accent2"/>
              </a:buClr>
              <a:buFont typeface="Wingdings" pitchFamily="2" charset="2"/>
              <a:buChar char="l"/>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SzPct val="75000"/>
              <a:buFont typeface="Wingdings" pitchFamily="2" charset="2"/>
              <a:buChar char="l"/>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a:buNone/>
              <a:tabLst>
                <a:tab pos="457200" algn="l"/>
                <a:tab pos="6342063" algn="r"/>
                <a:tab pos="6400800" algn="l"/>
                <a:tab pos="9144000" algn="r"/>
              </a:tabLst>
            </a:pPr>
            <a:r>
              <a:rPr lang="en-US" sz="1800" dirty="0" smtClean="0"/>
              <a:t>2013 </a:t>
            </a:r>
            <a:r>
              <a:rPr lang="en-US" sz="1800" dirty="0"/>
              <a:t>Gross Income Submitted by Owners to </a:t>
            </a:r>
            <a:r>
              <a:rPr lang="en-US" sz="1800" dirty="0" smtClean="0"/>
              <a:t>CU*Answers</a:t>
            </a:r>
            <a:r>
              <a:rPr lang="en-US" sz="1800" b="1" dirty="0" smtClean="0">
                <a:solidFill>
                  <a:schemeClr val="accent1"/>
                </a:solidFill>
              </a:rPr>
              <a:t>		</a:t>
            </a:r>
            <a:r>
              <a:rPr lang="en-US" sz="1800" b="1" dirty="0">
                <a:solidFill>
                  <a:schemeClr val="accent1"/>
                </a:solidFill>
              </a:rPr>
              <a:t>	</a:t>
            </a:r>
            <a:r>
              <a:rPr lang="en-US" sz="3200" b="1" dirty="0">
                <a:solidFill>
                  <a:schemeClr val="accent1"/>
                </a:solidFill>
              </a:rPr>
              <a:t>$ </a:t>
            </a:r>
            <a:r>
              <a:rPr lang="en-US" sz="3200" b="1" dirty="0" smtClean="0">
                <a:solidFill>
                  <a:schemeClr val="accent1"/>
                </a:solidFill>
              </a:rPr>
              <a:t>16,539,398</a:t>
            </a:r>
            <a:r>
              <a:rPr lang="en-US" sz="1800" dirty="0">
                <a:solidFill>
                  <a:schemeClr val="accent1"/>
                </a:solidFill>
              </a:rPr>
              <a:t/>
            </a:r>
            <a:br>
              <a:rPr lang="en-US" sz="1800" dirty="0">
                <a:solidFill>
                  <a:schemeClr val="accent1"/>
                </a:solidFill>
              </a:rPr>
            </a:br>
            <a:r>
              <a:rPr lang="en-US" sz="1400" i="1" dirty="0"/>
              <a:t>(</a:t>
            </a:r>
            <a:r>
              <a:rPr lang="en-US" sz="1400" i="1" u="sng" dirty="0"/>
              <a:t>Excludes</a:t>
            </a:r>
            <a:r>
              <a:rPr lang="en-US" sz="1400" i="1" dirty="0"/>
              <a:t> all vendor pass-</a:t>
            </a:r>
            <a:r>
              <a:rPr lang="en-US" sz="1400" i="1" dirty="0" err="1"/>
              <a:t>throughs</a:t>
            </a:r>
            <a:r>
              <a:rPr lang="en-US" sz="1400" i="1" dirty="0"/>
              <a:t>)</a:t>
            </a:r>
          </a:p>
          <a:p>
            <a:pPr marL="233363" indent="-233363">
              <a:buNone/>
              <a:tabLst>
                <a:tab pos="457200" algn="l"/>
                <a:tab pos="6342063" algn="r"/>
                <a:tab pos="6400800" algn="l"/>
                <a:tab pos="9144000" algn="r"/>
              </a:tabLst>
            </a:pPr>
            <a:endParaRPr lang="en-US" sz="1050" dirty="0"/>
          </a:p>
          <a:p>
            <a:pPr marL="233363" indent="-233363">
              <a:buNone/>
              <a:tabLst>
                <a:tab pos="457200" algn="l"/>
                <a:tab pos="6342063" algn="r"/>
                <a:tab pos="6400800" algn="l"/>
                <a:tab pos="9144000" algn="r"/>
              </a:tabLst>
            </a:pPr>
            <a:r>
              <a:rPr lang="en-US" sz="1800" dirty="0"/>
              <a:t>	</a:t>
            </a:r>
            <a:r>
              <a:rPr lang="en-US" sz="1800" dirty="0" smtClean="0"/>
              <a:t>2013 </a:t>
            </a:r>
            <a:r>
              <a:rPr lang="en-US" sz="1800" dirty="0"/>
              <a:t>Patronage Dividends Paid	$ </a:t>
            </a:r>
            <a:r>
              <a:rPr lang="en-US" sz="1800" dirty="0" smtClean="0"/>
              <a:t>1,350,000</a:t>
            </a:r>
            <a:endParaRPr lang="en-US" sz="1800" dirty="0"/>
          </a:p>
          <a:p>
            <a:pPr marL="233363" indent="-233363">
              <a:buNone/>
              <a:tabLst>
                <a:tab pos="457200" algn="l"/>
                <a:tab pos="6342063" algn="r"/>
                <a:tab pos="6400800" algn="l"/>
                <a:tab pos="9144000" algn="r"/>
              </a:tabLst>
            </a:pPr>
            <a:r>
              <a:rPr lang="en-US" sz="1800" dirty="0"/>
              <a:t>	</a:t>
            </a:r>
            <a:r>
              <a:rPr lang="en-US" sz="1800" dirty="0" smtClean="0"/>
              <a:t>2013 </a:t>
            </a:r>
            <a:r>
              <a:rPr lang="en-US" sz="1800" dirty="0"/>
              <a:t>Class A Stock Dividends Paid	</a:t>
            </a:r>
            <a:r>
              <a:rPr lang="en-US" sz="1800" dirty="0" smtClean="0"/>
              <a:t>406,404</a:t>
            </a:r>
            <a:r>
              <a:rPr lang="en-US" sz="1800" dirty="0"/>
              <a:t>	</a:t>
            </a:r>
            <a:r>
              <a:rPr lang="en-US" sz="1400" i="1" dirty="0"/>
              <a:t>(</a:t>
            </a:r>
            <a:r>
              <a:rPr lang="en-US" sz="1400" i="1" dirty="0" smtClean="0"/>
              <a:t>4.0%)</a:t>
            </a:r>
            <a:endParaRPr lang="en-US" sz="1800" dirty="0"/>
          </a:p>
          <a:p>
            <a:pPr marL="233363" indent="-233363">
              <a:buNone/>
              <a:tabLst>
                <a:tab pos="457200" algn="l"/>
                <a:tab pos="6342063" algn="r"/>
                <a:tab pos="6400800" algn="l"/>
                <a:tab pos="9144000" algn="r"/>
              </a:tabLst>
            </a:pPr>
            <a:r>
              <a:rPr lang="en-US" sz="1800" dirty="0"/>
              <a:t>	</a:t>
            </a:r>
            <a:r>
              <a:rPr lang="en-US" sz="1800" dirty="0" smtClean="0"/>
              <a:t>2013 </a:t>
            </a:r>
            <a:r>
              <a:rPr lang="en-US" sz="1800" dirty="0"/>
              <a:t>Interest Paid Credit Unions on Loans	</a:t>
            </a:r>
            <a:r>
              <a:rPr lang="en-US" sz="1800" u="sng" dirty="0"/>
              <a:t>     </a:t>
            </a:r>
            <a:r>
              <a:rPr lang="en-US" sz="1800" u="sng" dirty="0" smtClean="0"/>
              <a:t>360,949</a:t>
            </a:r>
            <a:r>
              <a:rPr lang="en-US" sz="1800" dirty="0"/>
              <a:t>	</a:t>
            </a:r>
            <a:r>
              <a:rPr lang="en-US" sz="1400" i="1" dirty="0"/>
              <a:t>(~5.1</a:t>
            </a:r>
            <a:r>
              <a:rPr lang="en-US" sz="1400" i="1" dirty="0" smtClean="0"/>
              <a:t>%)</a:t>
            </a:r>
            <a:endParaRPr lang="en-US" sz="1800" u="sng" dirty="0"/>
          </a:p>
          <a:p>
            <a:pPr marL="233363" indent="-233363">
              <a:buNone/>
              <a:tabLst>
                <a:tab pos="457200" algn="l"/>
                <a:tab pos="6342063" algn="r"/>
                <a:tab pos="6400800" algn="l"/>
                <a:tab pos="9144000" algn="r"/>
              </a:tabLst>
            </a:pPr>
            <a:endParaRPr lang="en-US" sz="1050" dirty="0"/>
          </a:p>
          <a:p>
            <a:pPr marL="233363" indent="-233363">
              <a:buNone/>
              <a:tabLst>
                <a:tab pos="457200" algn="l"/>
                <a:tab pos="6342063" algn="r"/>
                <a:tab pos="6400800" algn="l"/>
                <a:tab pos="9144000" algn="r"/>
              </a:tabLst>
            </a:pPr>
            <a:r>
              <a:rPr lang="en-US" sz="1800" dirty="0"/>
              <a:t>Total Revenue Returned to Credit Unions			</a:t>
            </a:r>
            <a:r>
              <a:rPr lang="en-US" sz="3200" b="1" dirty="0">
                <a:solidFill>
                  <a:schemeClr val="accent1"/>
                </a:solidFill>
              </a:rPr>
              <a:t>$ </a:t>
            </a:r>
            <a:r>
              <a:rPr lang="en-US" sz="3200" b="1" dirty="0" smtClean="0">
                <a:solidFill>
                  <a:schemeClr val="accent1"/>
                </a:solidFill>
              </a:rPr>
              <a:t>2,117,353</a:t>
            </a:r>
            <a:endParaRPr lang="en-US" sz="1800" dirty="0">
              <a:solidFill>
                <a:schemeClr val="accent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FB0124-3324-46EC-B507-583573B8ABF7}" type="slidenum">
              <a:rPr lang="en-US" smtClean="0"/>
              <a:pPr/>
              <a:t>23</a:t>
            </a:fld>
            <a:endParaRPr lang="en-US" dirty="0"/>
          </a:p>
        </p:txBody>
      </p:sp>
      <p:sp>
        <p:nvSpPr>
          <p:cNvPr id="4" name="Text Placeholder 3"/>
          <p:cNvSpPr>
            <a:spLocks noGrp="1"/>
          </p:cNvSpPr>
          <p:nvPr>
            <p:ph type="body" sz="quarter" idx="13"/>
          </p:nvPr>
        </p:nvSpPr>
        <p:spPr/>
        <p:txBody>
          <a:bodyPr/>
          <a:lstStyle/>
          <a:p>
            <a:r>
              <a:rPr lang="en-US" dirty="0" smtClean="0"/>
              <a:t>The combination of how much you own, how much you lend, and how much you do is the balance that the NCUA seems determined to control</a:t>
            </a:r>
          </a:p>
          <a:p>
            <a:r>
              <a:rPr lang="en-US" dirty="0" smtClean="0"/>
              <a:t>Do you have your own perspective?</a:t>
            </a:r>
            <a:endParaRPr lang="en-US" dirty="0"/>
          </a:p>
        </p:txBody>
      </p:sp>
      <p:sp>
        <p:nvSpPr>
          <p:cNvPr id="5" name="Title 4"/>
          <p:cNvSpPr>
            <a:spLocks noGrp="1"/>
          </p:cNvSpPr>
          <p:nvPr>
            <p:ph type="title"/>
          </p:nvPr>
        </p:nvSpPr>
        <p:spPr/>
        <p:txBody>
          <a:bodyPr/>
          <a:lstStyle/>
          <a:p>
            <a:r>
              <a:rPr lang="en-US" dirty="0" smtClean="0"/>
              <a:t>Understanding this formula is important to how we set the boundaries for our future</a:t>
            </a:r>
            <a:endParaRPr lang="en-US" dirty="0"/>
          </a:p>
        </p:txBody>
      </p:sp>
      <p:sp>
        <p:nvSpPr>
          <p:cNvPr id="6" name="AutoShape 4"/>
          <p:cNvSpPr>
            <a:spLocks noChangeArrowheads="1"/>
          </p:cNvSpPr>
          <p:nvPr/>
        </p:nvSpPr>
        <p:spPr bwMode="auto">
          <a:xfrm>
            <a:off x="2213512" y="4038600"/>
            <a:ext cx="9368888" cy="104644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lIns="182880" tIns="182880" rIns="182880" bIns="182880">
            <a:spAutoFit/>
          </a:bodyPr>
          <a:lstStyle/>
          <a:p>
            <a:pPr marL="5203825" indent="-5203825" algn="ctr" eaLnBrk="0" hangingPunct="0"/>
            <a:r>
              <a:rPr lang="en-US" sz="2800" b="1" dirty="0" smtClean="0"/>
              <a:t>2013 Return </a:t>
            </a:r>
            <a:r>
              <a:rPr lang="en-US" sz="2800" b="1" dirty="0"/>
              <a:t>Per Total Dollars Received:  </a:t>
            </a:r>
            <a:r>
              <a:rPr lang="en-US" sz="2800" b="1" dirty="0">
                <a:effectLst>
                  <a:outerShdw blurRad="38100" dist="38100" dir="2700000" algn="tl">
                    <a:srgbClr val="000000"/>
                  </a:outerShdw>
                </a:effectLst>
              </a:rPr>
              <a:t>$</a:t>
            </a:r>
            <a:r>
              <a:rPr lang="en-US" sz="2800" b="1" dirty="0" smtClean="0">
                <a:effectLst>
                  <a:outerShdw blurRad="38100" dist="38100" dir="2700000" algn="tl">
                    <a:srgbClr val="000000"/>
                  </a:outerShdw>
                </a:effectLst>
              </a:rPr>
              <a:t>0.1280</a:t>
            </a:r>
            <a:endParaRPr lang="en-US" sz="3200" b="1" dirty="0">
              <a:effectLst>
                <a:outerShdw blurRad="38100" dist="38100" dir="2700000" algn="tl">
                  <a:srgbClr val="000000"/>
                </a:outerShdw>
              </a:effectLst>
            </a:endParaRPr>
          </a:p>
          <a:p>
            <a:pPr marL="5994400" indent="-5994400" algn="ctr" eaLnBrk="0" hangingPunct="0"/>
            <a:r>
              <a:rPr lang="en-US" sz="1600" dirty="0" smtClean="0"/>
              <a:t>$2,117,353 </a:t>
            </a:r>
            <a:r>
              <a:rPr lang="en-US" sz="1600" dirty="0">
                <a:sym typeface="Symbol" pitchFamily="18" charset="2"/>
              </a:rPr>
              <a:t> </a:t>
            </a:r>
            <a:r>
              <a:rPr lang="en-US" sz="1600" dirty="0" smtClean="0">
                <a:sym typeface="Symbol" pitchFamily="18" charset="2"/>
              </a:rPr>
              <a:t>$16,539,398</a:t>
            </a:r>
            <a:r>
              <a:rPr lang="en-US" sz="1100" dirty="0" smtClean="0">
                <a:sym typeface="Symbol" pitchFamily="18" charset="2"/>
              </a:rPr>
              <a:t> </a:t>
            </a:r>
            <a:r>
              <a:rPr lang="en-US" sz="1200" dirty="0">
                <a:sym typeface="Symbol" pitchFamily="18" charset="2"/>
              </a:rPr>
              <a:t>(excludes vendor pass-</a:t>
            </a:r>
            <a:r>
              <a:rPr lang="en-US" sz="1200" dirty="0" err="1">
                <a:sym typeface="Symbol" pitchFamily="18" charset="2"/>
              </a:rPr>
              <a:t>throughs</a:t>
            </a:r>
            <a:r>
              <a:rPr lang="en-US" sz="1200" dirty="0">
                <a:sym typeface="Symbol" pitchFamily="18" charset="2"/>
              </a:rPr>
              <a:t>)</a:t>
            </a:r>
            <a:r>
              <a:rPr lang="en-US" sz="1600" dirty="0">
                <a:sym typeface="Symbol" pitchFamily="18" charset="2"/>
              </a:rPr>
              <a:t>  =  </a:t>
            </a:r>
            <a:r>
              <a:rPr lang="en-US" sz="1600" dirty="0" smtClean="0">
                <a:sym typeface="Symbol" pitchFamily="18" charset="2"/>
              </a:rPr>
              <a:t>12.80% </a:t>
            </a:r>
            <a:r>
              <a:rPr lang="en-US" sz="1600" dirty="0">
                <a:sym typeface="Symbol" pitchFamily="18" charset="2"/>
              </a:rPr>
              <a:t>return per CU*A $ received</a:t>
            </a:r>
          </a:p>
        </p:txBody>
      </p:sp>
      <p:sp>
        <p:nvSpPr>
          <p:cNvPr id="7" name="AutoShape 4"/>
          <p:cNvSpPr>
            <a:spLocks noChangeArrowheads="1"/>
          </p:cNvSpPr>
          <p:nvPr/>
        </p:nvSpPr>
        <p:spPr bwMode="auto">
          <a:xfrm>
            <a:off x="2213513" y="2933700"/>
            <a:ext cx="9368886" cy="954107"/>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182880" tIns="137160" rIns="182880" bIns="137160">
            <a:spAutoFit/>
          </a:bodyPr>
          <a:lstStyle/>
          <a:p>
            <a:pPr marL="5203825" indent="-5203825" algn="ctr" eaLnBrk="0" hangingPunct="0"/>
            <a:r>
              <a:rPr lang="en-US" sz="2800" b="1" dirty="0" smtClean="0"/>
              <a:t>2012 Return </a:t>
            </a:r>
            <a:r>
              <a:rPr lang="en-US" sz="2800" b="1" dirty="0"/>
              <a:t>Per Total Dollars Received:  </a:t>
            </a:r>
            <a:r>
              <a:rPr lang="en-US" sz="2800" b="1" dirty="0">
                <a:effectLst>
                  <a:outerShdw blurRad="38100" dist="38100" dir="2700000" algn="tl">
                    <a:srgbClr val="000000"/>
                  </a:outerShdw>
                </a:effectLst>
              </a:rPr>
              <a:t>$</a:t>
            </a:r>
            <a:r>
              <a:rPr lang="en-US" sz="2800" b="1" dirty="0" smtClean="0">
                <a:effectLst>
                  <a:outerShdw blurRad="38100" dist="38100" dir="2700000" algn="tl">
                    <a:srgbClr val="000000"/>
                  </a:outerShdw>
                </a:effectLst>
              </a:rPr>
              <a:t>0.1623</a:t>
            </a:r>
            <a:endParaRPr lang="en-US" sz="3200" b="1" dirty="0">
              <a:effectLst>
                <a:outerShdw blurRad="38100" dist="38100" dir="2700000" algn="tl">
                  <a:srgbClr val="000000"/>
                </a:outerShdw>
              </a:effectLst>
            </a:endParaRPr>
          </a:p>
          <a:p>
            <a:pPr marL="5994400" indent="-5994400" algn="ctr" eaLnBrk="0" hangingPunct="0"/>
            <a:r>
              <a:rPr lang="en-US" sz="1600" dirty="0" smtClean="0"/>
              <a:t>$2,449,307 </a:t>
            </a:r>
            <a:r>
              <a:rPr lang="en-US" sz="1600" dirty="0">
                <a:sym typeface="Symbol" pitchFamily="18" charset="2"/>
              </a:rPr>
              <a:t> </a:t>
            </a:r>
            <a:r>
              <a:rPr lang="en-US" sz="1600" dirty="0" smtClean="0">
                <a:sym typeface="Symbol" pitchFamily="18" charset="2"/>
              </a:rPr>
              <a:t>$15,094,488</a:t>
            </a:r>
            <a:r>
              <a:rPr lang="en-US" sz="1100" dirty="0" smtClean="0">
                <a:sym typeface="Symbol" pitchFamily="18" charset="2"/>
              </a:rPr>
              <a:t> </a:t>
            </a:r>
            <a:r>
              <a:rPr lang="en-US" sz="1200" dirty="0">
                <a:sym typeface="Symbol" pitchFamily="18" charset="2"/>
              </a:rPr>
              <a:t>(excludes vendor pass-</a:t>
            </a:r>
            <a:r>
              <a:rPr lang="en-US" sz="1200" dirty="0" err="1">
                <a:sym typeface="Symbol" pitchFamily="18" charset="2"/>
              </a:rPr>
              <a:t>throughs</a:t>
            </a:r>
            <a:r>
              <a:rPr lang="en-US" sz="1200" dirty="0">
                <a:sym typeface="Symbol" pitchFamily="18" charset="2"/>
              </a:rPr>
              <a:t>)</a:t>
            </a:r>
            <a:r>
              <a:rPr lang="en-US" sz="1600" dirty="0">
                <a:sym typeface="Symbol" pitchFamily="18" charset="2"/>
              </a:rPr>
              <a:t> </a:t>
            </a:r>
            <a:r>
              <a:rPr lang="en-US" sz="1600" dirty="0" smtClean="0">
                <a:sym typeface="Symbol" pitchFamily="18" charset="2"/>
              </a:rPr>
              <a:t> =  16.23% </a:t>
            </a:r>
            <a:r>
              <a:rPr lang="en-US" sz="1600" dirty="0">
                <a:sym typeface="Symbol" pitchFamily="18" charset="2"/>
              </a:rPr>
              <a:t>return </a:t>
            </a:r>
            <a:r>
              <a:rPr lang="en-US" sz="1600" dirty="0" smtClean="0">
                <a:sym typeface="Symbol" pitchFamily="18" charset="2"/>
              </a:rPr>
              <a:t>per </a:t>
            </a:r>
            <a:r>
              <a:rPr lang="en-US" sz="1600" dirty="0">
                <a:sym typeface="Symbol" pitchFamily="18" charset="2"/>
              </a:rPr>
              <a:t>CU*A $ </a:t>
            </a:r>
            <a:r>
              <a:rPr lang="en-US" sz="1600" dirty="0" smtClean="0">
                <a:sym typeface="Symbol" pitchFamily="18" charset="2"/>
              </a:rPr>
              <a:t>received</a:t>
            </a:r>
            <a:endParaRPr lang="en-US" sz="1600" dirty="0">
              <a:sym typeface="Symbol" pitchFamily="18" charset="2"/>
            </a:endParaRPr>
          </a:p>
        </p:txBody>
      </p:sp>
      <p:sp>
        <p:nvSpPr>
          <p:cNvPr id="8" name="AutoShape 4"/>
          <p:cNvSpPr>
            <a:spLocks noChangeArrowheads="1"/>
          </p:cNvSpPr>
          <p:nvPr/>
        </p:nvSpPr>
        <p:spPr bwMode="auto">
          <a:xfrm>
            <a:off x="2213512" y="1828800"/>
            <a:ext cx="9368887" cy="95410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square" lIns="182880" tIns="137160" rIns="182880" bIns="137160">
            <a:spAutoFit/>
          </a:bodyPr>
          <a:lstStyle/>
          <a:p>
            <a:pPr marL="5203825" indent="-5203825" algn="ctr" eaLnBrk="0" hangingPunct="0"/>
            <a:r>
              <a:rPr lang="en-US" sz="2800" b="1" dirty="0" smtClean="0"/>
              <a:t>2011 Return </a:t>
            </a:r>
            <a:r>
              <a:rPr lang="en-US" sz="2800" b="1" dirty="0"/>
              <a:t>Per Total Dollars Received:  </a:t>
            </a:r>
            <a:r>
              <a:rPr lang="en-US" sz="2800" b="1" dirty="0">
                <a:effectLst>
                  <a:outerShdw blurRad="38100" dist="38100" dir="2700000" algn="tl">
                    <a:srgbClr val="000000"/>
                  </a:outerShdw>
                </a:effectLst>
              </a:rPr>
              <a:t>$</a:t>
            </a:r>
            <a:r>
              <a:rPr lang="en-US" sz="2800" b="1" dirty="0" smtClean="0">
                <a:effectLst>
                  <a:outerShdw blurRad="38100" dist="38100" dir="2700000" algn="tl">
                    <a:srgbClr val="000000"/>
                  </a:outerShdw>
                </a:effectLst>
              </a:rPr>
              <a:t>0.1530</a:t>
            </a:r>
            <a:endParaRPr lang="en-US" sz="3200" b="1" dirty="0">
              <a:effectLst>
                <a:outerShdw blurRad="38100" dist="38100" dir="2700000" algn="tl">
                  <a:srgbClr val="000000"/>
                </a:outerShdw>
              </a:effectLst>
            </a:endParaRPr>
          </a:p>
          <a:p>
            <a:pPr marL="5994400" indent="-5994400" algn="ctr" eaLnBrk="0" hangingPunct="0"/>
            <a:r>
              <a:rPr lang="en-US" sz="1600" dirty="0" smtClean="0"/>
              <a:t>$2,109,553 </a:t>
            </a:r>
            <a:r>
              <a:rPr lang="en-US" sz="1600" dirty="0">
                <a:sym typeface="Symbol" pitchFamily="18" charset="2"/>
              </a:rPr>
              <a:t> </a:t>
            </a:r>
            <a:r>
              <a:rPr lang="en-US" sz="1600" dirty="0" smtClean="0">
                <a:sym typeface="Symbol" pitchFamily="18" charset="2"/>
              </a:rPr>
              <a:t>$13,791,870</a:t>
            </a:r>
            <a:r>
              <a:rPr lang="en-US" sz="1100" dirty="0" smtClean="0">
                <a:sym typeface="Symbol" pitchFamily="18" charset="2"/>
              </a:rPr>
              <a:t> </a:t>
            </a:r>
            <a:r>
              <a:rPr lang="en-US" sz="1200" dirty="0">
                <a:sym typeface="Symbol" pitchFamily="18" charset="2"/>
              </a:rPr>
              <a:t>(excludes vendor pass-</a:t>
            </a:r>
            <a:r>
              <a:rPr lang="en-US" sz="1200" dirty="0" err="1">
                <a:sym typeface="Symbol" pitchFamily="18" charset="2"/>
              </a:rPr>
              <a:t>throughs</a:t>
            </a:r>
            <a:r>
              <a:rPr lang="en-US" sz="1200" dirty="0">
                <a:sym typeface="Symbol" pitchFamily="18" charset="2"/>
              </a:rPr>
              <a:t>)</a:t>
            </a:r>
            <a:r>
              <a:rPr lang="en-US" sz="1600" dirty="0">
                <a:sym typeface="Symbol" pitchFamily="18" charset="2"/>
              </a:rPr>
              <a:t> </a:t>
            </a:r>
            <a:r>
              <a:rPr lang="en-US" sz="1600" dirty="0" smtClean="0">
                <a:sym typeface="Symbol" pitchFamily="18" charset="2"/>
              </a:rPr>
              <a:t> =  15.29% </a:t>
            </a:r>
            <a:r>
              <a:rPr lang="en-US" sz="1600" dirty="0">
                <a:sym typeface="Symbol" pitchFamily="18" charset="2"/>
              </a:rPr>
              <a:t>return </a:t>
            </a:r>
            <a:r>
              <a:rPr lang="en-US" sz="1600" dirty="0" smtClean="0">
                <a:sym typeface="Symbol" pitchFamily="18" charset="2"/>
              </a:rPr>
              <a:t>per </a:t>
            </a:r>
            <a:r>
              <a:rPr lang="en-US" sz="1600" dirty="0">
                <a:sym typeface="Symbol" pitchFamily="18" charset="2"/>
              </a:rPr>
              <a:t>CU*A $ </a:t>
            </a:r>
            <a:r>
              <a:rPr lang="en-US" sz="1600" dirty="0" smtClean="0">
                <a:sym typeface="Symbol" pitchFamily="18" charset="2"/>
              </a:rPr>
              <a:t>received</a:t>
            </a:r>
            <a:endParaRPr lang="en-US" sz="1600" dirty="0">
              <a:sym typeface="Symbol" pitchFamily="18" charset="2"/>
            </a:endParaRPr>
          </a:p>
        </p:txBody>
      </p:sp>
    </p:spTree>
    <p:extLst>
      <p:ext uri="{BB962C8B-B14F-4D97-AF65-F5344CB8AC3E}">
        <p14:creationId xmlns:p14="http://schemas.microsoft.com/office/powerpoint/2010/main" val="143425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Thinking About 2014 Year-End </a:t>
            </a:r>
            <a:br>
              <a:rPr lang="en-US" dirty="0" smtClean="0"/>
            </a:br>
            <a:r>
              <a:rPr lang="en-US" sz="2000" dirty="0"/>
              <a:t>cuasterisk.com n</a:t>
            </a:r>
            <a:r>
              <a:rPr lang="en-US" sz="2000" dirty="0" smtClean="0"/>
              <a:t>etwork revenue numbers continue to impress</a:t>
            </a:r>
            <a:endParaRPr lang="en-US" sz="2000" dirty="0"/>
          </a:p>
        </p:txBody>
      </p:sp>
      <p:sp>
        <p:nvSpPr>
          <p:cNvPr id="117763" name="Rectangle 3"/>
          <p:cNvSpPr>
            <a:spLocks noGrp="1" noChangeArrowheads="1"/>
          </p:cNvSpPr>
          <p:nvPr>
            <p:ph sz="half" idx="1"/>
          </p:nvPr>
        </p:nvSpPr>
        <p:spPr>
          <a:xfrm>
            <a:off x="2209800" y="1759978"/>
            <a:ext cx="4038600" cy="3777622"/>
          </a:xfrm>
        </p:spPr>
        <p:txBody>
          <a:bodyPr/>
          <a:lstStyle/>
          <a:p>
            <a:pPr>
              <a:tabLst>
                <a:tab pos="5087938" algn="r"/>
              </a:tabLst>
            </a:pPr>
            <a:r>
              <a:rPr lang="en-US" dirty="0" smtClean="0"/>
              <a:t>CU*Answers direct revenues continue to evolve</a:t>
            </a:r>
          </a:p>
          <a:p>
            <a:pPr lvl="1">
              <a:tabLst>
                <a:tab pos="5087938" algn="r"/>
              </a:tabLst>
            </a:pPr>
            <a:r>
              <a:rPr lang="en-US" dirty="0" smtClean="0"/>
              <a:t>Projected for 2014: 	</a:t>
            </a:r>
            <a:r>
              <a:rPr lang="en-US" b="1" dirty="0">
                <a:solidFill>
                  <a:schemeClr val="accent2"/>
                </a:solidFill>
              </a:rPr>
              <a:t>$</a:t>
            </a:r>
            <a:r>
              <a:rPr lang="en-US" b="1" dirty="0" smtClean="0">
                <a:solidFill>
                  <a:schemeClr val="accent2"/>
                </a:solidFill>
              </a:rPr>
              <a:t>41.27M</a:t>
            </a:r>
            <a:endParaRPr lang="en-US" b="1" dirty="0">
              <a:solidFill>
                <a:schemeClr val="accent2"/>
              </a:solidFill>
            </a:endParaRPr>
          </a:p>
        </p:txBody>
      </p:sp>
      <p:sp>
        <p:nvSpPr>
          <p:cNvPr id="2" name="Content Placeholder 1"/>
          <p:cNvSpPr>
            <a:spLocks noGrp="1"/>
          </p:cNvSpPr>
          <p:nvPr>
            <p:ph sz="half" idx="2"/>
          </p:nvPr>
        </p:nvSpPr>
        <p:spPr>
          <a:xfrm>
            <a:off x="6477000" y="1752600"/>
            <a:ext cx="5027611" cy="3777622"/>
          </a:xfrm>
        </p:spPr>
        <p:txBody>
          <a:bodyPr/>
          <a:lstStyle/>
          <a:p>
            <a:r>
              <a:rPr lang="en-US" dirty="0"/>
              <a:t>CU*Answers’ influence </a:t>
            </a:r>
            <a:r>
              <a:rPr lang="en-US" dirty="0" smtClean="0"/>
              <a:t>continues to grow through </a:t>
            </a:r>
            <a:r>
              <a:rPr lang="en-US" dirty="0"/>
              <a:t>partnering with other </a:t>
            </a:r>
            <a:r>
              <a:rPr lang="en-US" dirty="0" smtClean="0"/>
              <a:t>networks </a:t>
            </a:r>
            <a:r>
              <a:rPr lang="en-US" dirty="0"/>
              <a:t>and investing in new </a:t>
            </a:r>
            <a:r>
              <a:rPr lang="en-US" dirty="0" smtClean="0"/>
              <a:t>initiatives</a:t>
            </a:r>
          </a:p>
          <a:p>
            <a:pPr lvl="1">
              <a:tabLst>
                <a:tab pos="5087938" algn="r"/>
              </a:tabLst>
            </a:pPr>
            <a:r>
              <a:rPr lang="en-US" dirty="0"/>
              <a:t>eDOC projected for 2014: 	</a:t>
            </a:r>
            <a:r>
              <a:rPr lang="en-US" b="1" dirty="0">
                <a:solidFill>
                  <a:schemeClr val="accent2"/>
                </a:solidFill>
              </a:rPr>
              <a:t>$3.95M</a:t>
            </a:r>
          </a:p>
          <a:p>
            <a:pPr lvl="1">
              <a:tabLst>
                <a:tab pos="5087938" algn="r"/>
              </a:tabLst>
            </a:pPr>
            <a:r>
              <a:rPr lang="en-US" dirty="0"/>
              <a:t>CU*NW projected for 2014: 	</a:t>
            </a:r>
            <a:r>
              <a:rPr lang="en-US" b="1" dirty="0">
                <a:solidFill>
                  <a:schemeClr val="accent2"/>
                </a:solidFill>
              </a:rPr>
              <a:t>$3.02M</a:t>
            </a:r>
          </a:p>
          <a:p>
            <a:pPr lvl="1">
              <a:tabLst>
                <a:tab pos="5087938" algn="r"/>
              </a:tabLst>
            </a:pPr>
            <a:r>
              <a:rPr lang="en-US" dirty="0"/>
              <a:t>Xtend projected for 2014: 	</a:t>
            </a:r>
            <a:r>
              <a:rPr lang="en-US" b="1" dirty="0">
                <a:solidFill>
                  <a:schemeClr val="accent2"/>
                </a:solidFill>
              </a:rPr>
              <a:t>$2.59M</a:t>
            </a:r>
          </a:p>
          <a:p>
            <a:pPr lvl="1">
              <a:tabLst>
                <a:tab pos="5087938" algn="r"/>
              </a:tabLst>
            </a:pPr>
            <a:r>
              <a:rPr lang="en-US" dirty="0"/>
              <a:t>CU*S projected for 2014: 	</a:t>
            </a:r>
            <a:r>
              <a:rPr lang="en-US" b="1" dirty="0">
                <a:solidFill>
                  <a:schemeClr val="accent2"/>
                </a:solidFill>
              </a:rPr>
              <a:t>$2.26M</a:t>
            </a:r>
          </a:p>
          <a:p>
            <a:pPr lvl="1">
              <a:tabLst>
                <a:tab pos="5087938" algn="r"/>
              </a:tabLst>
            </a:pPr>
            <a:r>
              <a:rPr lang="en-US" dirty="0" err="1"/>
              <a:t>BuffaloPacific</a:t>
            </a:r>
            <a:r>
              <a:rPr lang="en-US" dirty="0"/>
              <a:t> projected for 2014:	</a:t>
            </a:r>
            <a:r>
              <a:rPr lang="en-US" b="1" dirty="0">
                <a:solidFill>
                  <a:schemeClr val="accent2"/>
                </a:solidFill>
              </a:rPr>
              <a:t>$1.80M</a:t>
            </a:r>
          </a:p>
          <a:p>
            <a:pPr lvl="1">
              <a:tabLst>
                <a:tab pos="5087938" algn="r"/>
              </a:tabLst>
            </a:pPr>
            <a:r>
              <a:rPr lang="en-US" dirty="0"/>
              <a:t>Site-4 projected for 2014:	</a:t>
            </a:r>
            <a:r>
              <a:rPr lang="en-US" b="1" dirty="0">
                <a:solidFill>
                  <a:schemeClr val="accent2"/>
                </a:solidFill>
              </a:rPr>
              <a:t>$452K</a:t>
            </a:r>
          </a:p>
          <a:p>
            <a:pPr lvl="1">
              <a:tabLst>
                <a:tab pos="5087938" algn="r"/>
              </a:tabLst>
            </a:pPr>
            <a:r>
              <a:rPr lang="en-US" dirty="0"/>
              <a:t>ChatterYak projected for 2014:	</a:t>
            </a:r>
            <a:r>
              <a:rPr lang="en-US" b="1" dirty="0">
                <a:solidFill>
                  <a:schemeClr val="accent2"/>
                </a:solidFill>
              </a:rPr>
              <a:t>$234K</a:t>
            </a:r>
          </a:p>
          <a:p>
            <a:pPr lvl="1">
              <a:tabLst>
                <a:tab pos="5087938" algn="r"/>
              </a:tabLst>
            </a:pPr>
            <a:r>
              <a:rPr lang="en-US" dirty="0"/>
              <a:t>CPS projected for 2014:  </a:t>
            </a:r>
            <a:r>
              <a:rPr lang="en-US" dirty="0" smtClean="0"/>
              <a:t>	</a:t>
            </a:r>
            <a:r>
              <a:rPr lang="en-US" b="1" dirty="0" smtClean="0">
                <a:solidFill>
                  <a:schemeClr val="accent2"/>
                </a:solidFill>
              </a:rPr>
              <a:t>$78K</a:t>
            </a:r>
            <a:endParaRPr lang="en-US" dirty="0"/>
          </a:p>
          <a:p>
            <a:endParaRPr lang="en-US" dirty="0"/>
          </a:p>
        </p:txBody>
      </p:sp>
      <p:sp>
        <p:nvSpPr>
          <p:cNvPr id="7" name="Slide Number Placeholder 6"/>
          <p:cNvSpPr>
            <a:spLocks noGrp="1"/>
          </p:cNvSpPr>
          <p:nvPr>
            <p:ph type="sldNum" sz="quarter" idx="12"/>
          </p:nvPr>
        </p:nvSpPr>
        <p:spPr/>
        <p:txBody>
          <a:bodyPr/>
          <a:lstStyle/>
          <a:p>
            <a:fld id="{D83BD78C-BEE0-4214-93C4-36A4B7DBF6BD}" type="slidenum">
              <a:rPr lang="en-US" smtClean="0"/>
              <a:pPr/>
              <a:t>24</a:t>
            </a:fld>
            <a:endParaRPr lang="en-US" dirty="0"/>
          </a:p>
        </p:txBody>
      </p:sp>
      <p:sp>
        <p:nvSpPr>
          <p:cNvPr id="6" name="Text Placeholder 5"/>
          <p:cNvSpPr>
            <a:spLocks noGrp="1"/>
          </p:cNvSpPr>
          <p:nvPr>
            <p:ph type="body" sz="quarter" idx="13"/>
          </p:nvPr>
        </p:nvSpPr>
        <p:spPr>
          <a:xfrm>
            <a:off x="2439396" y="4495800"/>
            <a:ext cx="3876979" cy="838200"/>
          </a:xfrm>
        </p:spPr>
        <p:txBody>
          <a:bodyPr/>
          <a:lstStyle/>
          <a:p>
            <a:r>
              <a:rPr lang="en-US" sz="1400" dirty="0" smtClean="0">
                <a:solidFill>
                  <a:schemeClr val="accent5"/>
                </a:solidFill>
              </a:rPr>
              <a:t>Visit www.cuasterisk.com to keep up with network partners, products and services</a:t>
            </a:r>
            <a:endParaRPr lang="en-US" sz="1400" dirty="0">
              <a:solidFill>
                <a:schemeClr val="accent5"/>
              </a:solidFill>
            </a:endParaRPr>
          </a:p>
        </p:txBody>
      </p:sp>
      <p:sp>
        <p:nvSpPr>
          <p:cNvPr id="8" name="AutoShape 4"/>
          <p:cNvSpPr>
            <a:spLocks noChangeArrowheads="1"/>
          </p:cNvSpPr>
          <p:nvPr/>
        </p:nvSpPr>
        <p:spPr bwMode="auto">
          <a:xfrm>
            <a:off x="1067797" y="3826657"/>
            <a:ext cx="5248578" cy="800219"/>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lIns="182880" tIns="182880" rIns="182880" bIns="182880">
            <a:spAutoFit/>
          </a:bodyPr>
          <a:lstStyle/>
          <a:p>
            <a:pPr marL="5203825" indent="-5203825" algn="ctr" eaLnBrk="0" hangingPunct="0"/>
            <a:r>
              <a:rPr lang="en-US" sz="2800" b="1" dirty="0" smtClean="0"/>
              <a:t>Grand Total:  $47.8 million</a:t>
            </a:r>
            <a:endParaRPr lang="en-US" sz="3200" b="1" dirty="0">
              <a:effectLst>
                <a:outerShdw blurRad="38100" dist="38100" dir="2700000" algn="tl">
                  <a:srgbClr val="000000"/>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495304"/>
            <a:ext cx="1990618" cy="1476375"/>
          </a:xfrm>
          <a:prstGeom prst="rect">
            <a:avLst/>
          </a:prstGeom>
        </p:spPr>
      </p:pic>
    </p:spTree>
    <p:extLst>
      <p:ext uri="{BB962C8B-B14F-4D97-AF65-F5344CB8AC3E}">
        <p14:creationId xmlns:p14="http://schemas.microsoft.com/office/powerpoint/2010/main" val="411309060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3" y="624110"/>
            <a:ext cx="9291405" cy="1280890"/>
          </a:xfrm>
        </p:spPr>
        <p:txBody>
          <a:bodyPr/>
          <a:lstStyle/>
          <a:p>
            <a:r>
              <a:rPr lang="en-US" smtClean="0"/>
              <a:t>Investing in a Community and </a:t>
            </a:r>
            <a:br>
              <a:rPr lang="en-US" smtClean="0"/>
            </a:br>
            <a:r>
              <a:rPr lang="en-US" smtClean="0"/>
              <a:t>Building a Network</a:t>
            </a:r>
            <a:endParaRPr lang="en-US" dirty="0"/>
          </a:p>
        </p:txBody>
      </p:sp>
      <p:sp>
        <p:nvSpPr>
          <p:cNvPr id="4" name="Slide Number Placeholder 3"/>
          <p:cNvSpPr>
            <a:spLocks noGrp="1"/>
          </p:cNvSpPr>
          <p:nvPr>
            <p:ph type="sldNum" sz="quarter" idx="12"/>
          </p:nvPr>
        </p:nvSpPr>
        <p:spPr/>
        <p:txBody>
          <a:bodyPr/>
          <a:lstStyle/>
          <a:p>
            <a:fld id="{D83BD78C-BEE0-4214-93C4-36A4B7DBF6BD}" type="slidenum">
              <a:rPr lang="en-US" smtClean="0"/>
              <a:pPr/>
              <a:t>25</a:t>
            </a:fld>
            <a:endParaRPr lang="en-US" dirty="0"/>
          </a:p>
        </p:txBody>
      </p:sp>
      <p:grpSp>
        <p:nvGrpSpPr>
          <p:cNvPr id="51" name="Group 50"/>
          <p:cNvGrpSpPr/>
          <p:nvPr/>
        </p:nvGrpSpPr>
        <p:grpSpPr>
          <a:xfrm>
            <a:off x="6806413" y="2702405"/>
            <a:ext cx="2362200" cy="1640995"/>
            <a:chOff x="6806413" y="2702404"/>
            <a:chExt cx="2362200" cy="1640995"/>
          </a:xfrm>
        </p:grpSpPr>
        <p:sp>
          <p:nvSpPr>
            <p:cNvPr id="38" name="Rectangle 37"/>
            <p:cNvSpPr/>
            <p:nvPr/>
          </p:nvSpPr>
          <p:spPr bwMode="auto">
            <a:xfrm flipV="1">
              <a:off x="6806413" y="2702404"/>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3" name="TextBox 42"/>
            <p:cNvSpPr txBox="1"/>
            <p:nvPr/>
          </p:nvSpPr>
          <p:spPr>
            <a:xfrm>
              <a:off x="6806413" y="3516393"/>
              <a:ext cx="2362200" cy="707886"/>
            </a:xfrm>
            <a:prstGeom prst="rect">
              <a:avLst/>
            </a:prstGeom>
            <a:noFill/>
          </p:spPr>
          <p:txBody>
            <a:bodyPr wrap="square" rtlCol="0">
              <a:spAutoFit/>
            </a:bodyPr>
            <a:lstStyle/>
            <a:p>
              <a:pPr algn="ctr"/>
              <a:r>
                <a:rPr lang="en-US" sz="2000" dirty="0" smtClean="0">
                  <a:solidFill>
                    <a:schemeClr val="accent4"/>
                  </a:solidFill>
                </a:rPr>
                <a:t>5.3% </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pic>
          <p:nvPicPr>
            <p:cNvPr id="3076" name="Picture 4" descr="X:\Web Services\Public\logos\cunorthwest\cunorthwest.png"/>
            <p:cNvPicPr>
              <a:picLocks noChangeAspect="1" noChangeArrowheads="1"/>
            </p:cNvPicPr>
            <p:nvPr/>
          </p:nvPicPr>
          <p:blipFill>
            <a:blip r:embed="rId2" cstate="print"/>
            <a:srcRect/>
            <a:stretch>
              <a:fillRect/>
            </a:stretch>
          </p:blipFill>
          <p:spPr bwMode="auto">
            <a:xfrm>
              <a:off x="7044085" y="2930830"/>
              <a:ext cx="1886856" cy="563481"/>
            </a:xfrm>
            <a:prstGeom prst="rect">
              <a:avLst/>
            </a:prstGeom>
            <a:noFill/>
          </p:spPr>
        </p:pic>
      </p:grpSp>
      <p:grpSp>
        <p:nvGrpSpPr>
          <p:cNvPr id="48" name="Group 47"/>
          <p:cNvGrpSpPr/>
          <p:nvPr/>
        </p:nvGrpSpPr>
        <p:grpSpPr>
          <a:xfrm>
            <a:off x="1646746" y="2667000"/>
            <a:ext cx="2362200" cy="1640995"/>
            <a:chOff x="1646746" y="2630588"/>
            <a:chExt cx="2362200" cy="1640995"/>
          </a:xfrm>
        </p:grpSpPr>
        <p:sp>
          <p:nvSpPr>
            <p:cNvPr id="40" name="Rectangle 39"/>
            <p:cNvSpPr/>
            <p:nvPr/>
          </p:nvSpPr>
          <p:spPr bwMode="auto">
            <a:xfrm flipV="1">
              <a:off x="1646746" y="2630588"/>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5" name="TextBox 44"/>
            <p:cNvSpPr txBox="1"/>
            <p:nvPr/>
          </p:nvSpPr>
          <p:spPr>
            <a:xfrm>
              <a:off x="1665593" y="3433724"/>
              <a:ext cx="2324506" cy="707886"/>
            </a:xfrm>
            <a:prstGeom prst="rect">
              <a:avLst/>
            </a:prstGeom>
            <a:noFill/>
          </p:spPr>
          <p:txBody>
            <a:bodyPr wrap="square" rtlCol="0">
              <a:spAutoFit/>
            </a:bodyPr>
            <a:lstStyle/>
            <a:p>
              <a:pPr algn="ctr"/>
              <a:r>
                <a:rPr lang="en-US" sz="2000" dirty="0">
                  <a:solidFill>
                    <a:schemeClr val="accent4"/>
                  </a:solidFill>
                </a:rPr>
                <a:t>0% </a:t>
              </a:r>
              <a:r>
                <a:rPr lang="en-US" sz="2000" dirty="0" smtClean="0">
                  <a:solidFill>
                    <a:schemeClr val="accent4"/>
                  </a:solidFill>
                </a:rPr>
                <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pic>
          <p:nvPicPr>
            <p:cNvPr id="3077" name="Picture 5" descr="X:\Web Services\Public\logos\cusouth\src\old\cusouth_colour.jpg"/>
            <p:cNvPicPr>
              <a:picLocks noChangeAspect="1" noChangeArrowheads="1"/>
            </p:cNvPicPr>
            <p:nvPr/>
          </p:nvPicPr>
          <p:blipFill>
            <a:blip r:embed="rId3" cstate="print"/>
            <a:srcRect/>
            <a:stretch>
              <a:fillRect/>
            </a:stretch>
          </p:blipFill>
          <p:spPr bwMode="auto">
            <a:xfrm>
              <a:off x="1920704" y="2918379"/>
              <a:ext cx="1814285" cy="453571"/>
            </a:xfrm>
            <a:prstGeom prst="rect">
              <a:avLst/>
            </a:prstGeom>
            <a:noFill/>
          </p:spPr>
        </p:pic>
      </p:grpSp>
      <p:grpSp>
        <p:nvGrpSpPr>
          <p:cNvPr id="52" name="Group 51"/>
          <p:cNvGrpSpPr/>
          <p:nvPr/>
        </p:nvGrpSpPr>
        <p:grpSpPr>
          <a:xfrm>
            <a:off x="9067800" y="913735"/>
            <a:ext cx="2362200" cy="1640995"/>
            <a:chOff x="9067800" y="913735"/>
            <a:chExt cx="2362200" cy="1640995"/>
          </a:xfrm>
        </p:grpSpPr>
        <p:sp>
          <p:nvSpPr>
            <p:cNvPr id="28" name="Rectangle 27"/>
            <p:cNvSpPr/>
            <p:nvPr/>
          </p:nvSpPr>
          <p:spPr bwMode="auto">
            <a:xfrm flipV="1">
              <a:off x="9067800" y="913735"/>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9067801" y="1693680"/>
              <a:ext cx="2362196" cy="707886"/>
            </a:xfrm>
            <a:prstGeom prst="rect">
              <a:avLst/>
            </a:prstGeom>
            <a:noFill/>
          </p:spPr>
          <p:txBody>
            <a:bodyPr wrap="square" rtlCol="0">
              <a:spAutoFit/>
            </a:bodyPr>
            <a:lstStyle/>
            <a:p>
              <a:pPr algn="ctr"/>
              <a:r>
                <a:rPr lang="en-US" sz="2000" dirty="0" smtClean="0">
                  <a:solidFill>
                    <a:schemeClr val="accent4"/>
                  </a:solidFill>
                </a:rPr>
                <a:t>1.28% </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pic>
          <p:nvPicPr>
            <p:cNvPr id="3078" name="Picture 6" descr="X:\Web Services\Public\logos\xtend\xtend_fancy\xtend_fancy.png"/>
            <p:cNvPicPr>
              <a:picLocks noChangeAspect="1" noChangeArrowheads="1"/>
            </p:cNvPicPr>
            <p:nvPr/>
          </p:nvPicPr>
          <p:blipFill>
            <a:blip r:embed="rId4" cstate="print"/>
            <a:srcRect/>
            <a:stretch>
              <a:fillRect/>
            </a:stretch>
          </p:blipFill>
          <p:spPr bwMode="auto">
            <a:xfrm>
              <a:off x="9559472" y="1056512"/>
              <a:ext cx="1378855" cy="597901"/>
            </a:xfrm>
            <a:prstGeom prst="rect">
              <a:avLst/>
            </a:prstGeom>
            <a:noFill/>
          </p:spPr>
        </p:pic>
      </p:grpSp>
      <p:grpSp>
        <p:nvGrpSpPr>
          <p:cNvPr id="55" name="Group 54"/>
          <p:cNvGrpSpPr/>
          <p:nvPr/>
        </p:nvGrpSpPr>
        <p:grpSpPr>
          <a:xfrm>
            <a:off x="4136487" y="4302605"/>
            <a:ext cx="2362200" cy="1640995"/>
            <a:chOff x="4136487" y="4302605"/>
            <a:chExt cx="2362200" cy="1640995"/>
          </a:xfrm>
        </p:grpSpPr>
        <p:sp>
          <p:nvSpPr>
            <p:cNvPr id="42" name="Rectangle 41"/>
            <p:cNvSpPr/>
            <p:nvPr/>
          </p:nvSpPr>
          <p:spPr bwMode="auto">
            <a:xfrm flipV="1">
              <a:off x="4136487" y="4302605"/>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4136487" y="5141974"/>
              <a:ext cx="2362200" cy="707886"/>
            </a:xfrm>
            <a:prstGeom prst="rect">
              <a:avLst/>
            </a:prstGeom>
            <a:noFill/>
          </p:spPr>
          <p:txBody>
            <a:bodyPr wrap="square" rtlCol="0">
              <a:spAutoFit/>
            </a:bodyPr>
            <a:lstStyle/>
            <a:p>
              <a:pPr algn="ctr"/>
              <a:r>
                <a:rPr lang="en-US" sz="2000" dirty="0" smtClean="0">
                  <a:solidFill>
                    <a:schemeClr val="accent4"/>
                  </a:solidFill>
                </a:rPr>
                <a:t>20% </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1877" y="4570896"/>
              <a:ext cx="1651421" cy="399516"/>
            </a:xfrm>
            <a:prstGeom prst="rect">
              <a:avLst/>
            </a:prstGeom>
          </p:spPr>
        </p:pic>
      </p:grpSp>
      <p:grpSp>
        <p:nvGrpSpPr>
          <p:cNvPr id="47" name="Group 46"/>
          <p:cNvGrpSpPr/>
          <p:nvPr/>
        </p:nvGrpSpPr>
        <p:grpSpPr>
          <a:xfrm>
            <a:off x="1217029" y="4800600"/>
            <a:ext cx="2362200" cy="1640995"/>
            <a:chOff x="1217029" y="4770654"/>
            <a:chExt cx="2362200" cy="1640995"/>
          </a:xfrm>
        </p:grpSpPr>
        <p:sp>
          <p:nvSpPr>
            <p:cNvPr id="41" name="Rectangle 40"/>
            <p:cNvSpPr/>
            <p:nvPr/>
          </p:nvSpPr>
          <p:spPr bwMode="auto">
            <a:xfrm flipV="1">
              <a:off x="1217029" y="4770654"/>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1217029" y="5443021"/>
              <a:ext cx="2362200" cy="707886"/>
            </a:xfrm>
            <a:prstGeom prst="rect">
              <a:avLst/>
            </a:prstGeom>
            <a:noFill/>
          </p:spPr>
          <p:txBody>
            <a:bodyPr wrap="square" rtlCol="0">
              <a:spAutoFit/>
            </a:bodyPr>
            <a:lstStyle/>
            <a:p>
              <a:pPr algn="ctr"/>
              <a:r>
                <a:rPr lang="en-US" sz="2000" dirty="0">
                  <a:solidFill>
                    <a:schemeClr val="accent4"/>
                  </a:solidFill>
                </a:rPr>
                <a:t>12.5% </a:t>
              </a:r>
              <a:r>
                <a:rPr lang="en-US" sz="2000" dirty="0" smtClean="0">
                  <a:solidFill>
                    <a:schemeClr val="accent4"/>
                  </a:solidFill>
                </a:rPr>
                <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243" r="4220"/>
            <a:stretch/>
          </p:blipFill>
          <p:spPr>
            <a:xfrm>
              <a:off x="1293229" y="5026115"/>
              <a:ext cx="2209801" cy="286592"/>
            </a:xfrm>
            <a:prstGeom prst="rect">
              <a:avLst/>
            </a:prstGeom>
          </p:spPr>
        </p:pic>
      </p:grpSp>
      <p:grpSp>
        <p:nvGrpSpPr>
          <p:cNvPr id="53" name="Group 52"/>
          <p:cNvGrpSpPr/>
          <p:nvPr/>
        </p:nvGrpSpPr>
        <p:grpSpPr>
          <a:xfrm>
            <a:off x="9418145" y="2979016"/>
            <a:ext cx="2362200" cy="1673198"/>
            <a:chOff x="9418145" y="2979016"/>
            <a:chExt cx="2362200" cy="1673198"/>
          </a:xfrm>
        </p:grpSpPr>
        <p:sp>
          <p:nvSpPr>
            <p:cNvPr id="46" name="Rectangle 45"/>
            <p:cNvSpPr/>
            <p:nvPr/>
          </p:nvSpPr>
          <p:spPr bwMode="auto">
            <a:xfrm flipV="1">
              <a:off x="9418145" y="3011219"/>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r="26000"/>
            <a:stretch/>
          </p:blipFill>
          <p:spPr>
            <a:xfrm>
              <a:off x="9480840" y="2979016"/>
              <a:ext cx="2236810" cy="906815"/>
            </a:xfrm>
            <a:prstGeom prst="rect">
              <a:avLst/>
            </a:prstGeom>
          </p:spPr>
        </p:pic>
        <p:sp>
          <p:nvSpPr>
            <p:cNvPr id="32" name="TextBox 31"/>
            <p:cNvSpPr txBox="1"/>
            <p:nvPr/>
          </p:nvSpPr>
          <p:spPr>
            <a:xfrm>
              <a:off x="9457732" y="3811756"/>
              <a:ext cx="2283026" cy="707886"/>
            </a:xfrm>
            <a:prstGeom prst="rect">
              <a:avLst/>
            </a:prstGeom>
            <a:noFill/>
          </p:spPr>
          <p:txBody>
            <a:bodyPr wrap="square" rtlCol="0">
              <a:spAutoFit/>
            </a:bodyPr>
            <a:lstStyle/>
            <a:p>
              <a:pPr algn="ctr"/>
              <a:r>
                <a:rPr lang="en-US" sz="2000" dirty="0" smtClean="0">
                  <a:solidFill>
                    <a:schemeClr val="accent4"/>
                  </a:solidFill>
                </a:rPr>
                <a:t>15%</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grpSp>
      <p:grpSp>
        <p:nvGrpSpPr>
          <p:cNvPr id="50" name="Group 49"/>
          <p:cNvGrpSpPr/>
          <p:nvPr/>
        </p:nvGrpSpPr>
        <p:grpSpPr>
          <a:xfrm>
            <a:off x="4251433" y="1981200"/>
            <a:ext cx="2392474" cy="1640995"/>
            <a:chOff x="4251433" y="1958107"/>
            <a:chExt cx="2392474" cy="1640995"/>
          </a:xfrm>
        </p:grpSpPr>
        <p:sp>
          <p:nvSpPr>
            <p:cNvPr id="37" name="Rectangle 36"/>
            <p:cNvSpPr/>
            <p:nvPr/>
          </p:nvSpPr>
          <p:spPr bwMode="auto">
            <a:xfrm flipV="1">
              <a:off x="4266570" y="1958107"/>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a:off x="4251433" y="2760902"/>
              <a:ext cx="2392474" cy="707886"/>
            </a:xfrm>
            <a:prstGeom prst="rect">
              <a:avLst/>
            </a:prstGeom>
            <a:noFill/>
          </p:spPr>
          <p:txBody>
            <a:bodyPr wrap="square" rtlCol="0">
              <a:spAutoFit/>
            </a:bodyPr>
            <a:lstStyle/>
            <a:p>
              <a:pPr algn="ctr"/>
              <a:r>
                <a:rPr lang="en-US" sz="2000" dirty="0">
                  <a:solidFill>
                    <a:schemeClr val="accent4"/>
                  </a:solidFill>
                </a:rPr>
                <a:t>48% </a:t>
              </a:r>
              <a:endParaRPr lang="en-US" sz="2000" dirty="0" smtClean="0">
                <a:solidFill>
                  <a:schemeClr val="accent4"/>
                </a:solidFill>
              </a:endParaRPr>
            </a:p>
            <a:p>
              <a:pPr algn="ctr"/>
              <a:r>
                <a:rPr lang="en-US" sz="2000" dirty="0" smtClean="0">
                  <a:solidFill>
                    <a:schemeClr val="accent4"/>
                  </a:solidFill>
                </a:rPr>
                <a:t>ownership </a:t>
              </a:r>
              <a:r>
                <a:rPr lang="en-US" sz="2000" dirty="0">
                  <a:solidFill>
                    <a:schemeClr val="accent4"/>
                  </a:solidFill>
                </a:rPr>
                <a:t>stake</a:t>
              </a:r>
            </a:p>
          </p:txBody>
        </p:sp>
        <p:pic>
          <p:nvPicPr>
            <p:cNvPr id="3075" name="Picture 3" descr="X:\Web Services\Public\logos\eDOC\eDOC_horizontal_seethrough.png"/>
            <p:cNvPicPr>
              <a:picLocks noChangeAspect="1" noChangeArrowheads="1"/>
            </p:cNvPicPr>
            <p:nvPr/>
          </p:nvPicPr>
          <p:blipFill>
            <a:blip r:embed="rId8" cstate="print"/>
            <a:srcRect/>
            <a:stretch>
              <a:fillRect/>
            </a:stretch>
          </p:blipFill>
          <p:spPr bwMode="auto">
            <a:xfrm>
              <a:off x="4685671" y="2184720"/>
              <a:ext cx="1523999" cy="502546"/>
            </a:xfrm>
            <a:prstGeom prst="rect">
              <a:avLst/>
            </a:prstGeom>
            <a:noFill/>
          </p:spPr>
        </p:pic>
      </p:grpSp>
      <p:grpSp>
        <p:nvGrpSpPr>
          <p:cNvPr id="54" name="Group 53"/>
          <p:cNvGrpSpPr/>
          <p:nvPr/>
        </p:nvGrpSpPr>
        <p:grpSpPr>
          <a:xfrm>
            <a:off x="7239000" y="4947562"/>
            <a:ext cx="2362200" cy="1640995"/>
            <a:chOff x="7239000" y="4947562"/>
            <a:chExt cx="2362200" cy="1640995"/>
          </a:xfrm>
        </p:grpSpPr>
        <p:sp>
          <p:nvSpPr>
            <p:cNvPr id="44" name="Rectangle 43"/>
            <p:cNvSpPr/>
            <p:nvPr/>
          </p:nvSpPr>
          <p:spPr bwMode="auto">
            <a:xfrm flipV="1">
              <a:off x="7239000" y="4947562"/>
              <a:ext cx="2362200" cy="1640995"/>
            </a:xfrm>
            <a:prstGeom prst="rect">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6541" y="5020554"/>
              <a:ext cx="2107118" cy="822290"/>
            </a:xfrm>
            <a:prstGeom prst="rect">
              <a:avLst/>
            </a:prstGeom>
          </p:spPr>
        </p:pic>
        <p:sp>
          <p:nvSpPr>
            <p:cNvPr id="49" name="TextBox 48"/>
            <p:cNvSpPr txBox="1"/>
            <p:nvPr/>
          </p:nvSpPr>
          <p:spPr>
            <a:xfrm>
              <a:off x="7278587" y="5780773"/>
              <a:ext cx="2283026" cy="707886"/>
            </a:xfrm>
            <a:prstGeom prst="rect">
              <a:avLst/>
            </a:prstGeom>
            <a:noFill/>
          </p:spPr>
          <p:txBody>
            <a:bodyPr wrap="square" rtlCol="0">
              <a:spAutoFit/>
            </a:bodyPr>
            <a:lstStyle/>
            <a:p>
              <a:pPr algn="ctr"/>
              <a:r>
                <a:rPr lang="en-US" sz="2000" dirty="0" smtClean="0">
                  <a:solidFill>
                    <a:schemeClr val="accent4"/>
                  </a:solidFill>
                </a:rPr>
                <a:t>1.18%</a:t>
              </a:r>
              <a:br>
                <a:rPr lang="en-US" sz="2000" dirty="0" smtClean="0">
                  <a:solidFill>
                    <a:schemeClr val="accent4"/>
                  </a:solidFill>
                </a:rPr>
              </a:br>
              <a:r>
                <a:rPr lang="en-US" sz="2000" dirty="0" smtClean="0">
                  <a:solidFill>
                    <a:schemeClr val="accent4"/>
                  </a:solidFill>
                </a:rPr>
                <a:t>ownership </a:t>
              </a:r>
              <a:r>
                <a:rPr lang="en-US" sz="2000" dirty="0">
                  <a:solidFill>
                    <a:schemeClr val="accent4"/>
                  </a:solidFill>
                </a:rPr>
                <a:t>stake</a:t>
              </a:r>
            </a:p>
          </p:txBody>
        </p:sp>
      </p:grpSp>
    </p:spTree>
    <p:extLst>
      <p:ext uri="{BB962C8B-B14F-4D97-AF65-F5344CB8AC3E}">
        <p14:creationId xmlns:p14="http://schemas.microsoft.com/office/powerpoint/2010/main" val="20099932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209800" y="1752600"/>
            <a:ext cx="9753600" cy="4014324"/>
          </a:xfrm>
        </p:spPr>
        <p:txBody>
          <a:bodyPr/>
          <a:lstStyle/>
          <a:p>
            <a:pPr marL="0" indent="0">
              <a:buNone/>
            </a:pPr>
            <a:r>
              <a:rPr lang="en-US" dirty="0" smtClean="0">
                <a:solidFill>
                  <a:schemeClr val="accent2"/>
                </a:solidFill>
              </a:rPr>
              <a:t>Ownership price 1991: </a:t>
            </a:r>
            <a:r>
              <a:rPr lang="en-US" b="1" dirty="0" smtClean="0">
                <a:solidFill>
                  <a:schemeClr val="accent2"/>
                </a:solidFill>
              </a:rPr>
              <a:t>$59.31</a:t>
            </a:r>
            <a:r>
              <a:rPr lang="en-US" dirty="0" smtClean="0">
                <a:solidFill>
                  <a:schemeClr val="accent2"/>
                </a:solidFill>
              </a:rPr>
              <a:t>, 2000: </a:t>
            </a:r>
            <a:r>
              <a:rPr lang="en-US" b="1" dirty="0" smtClean="0">
                <a:solidFill>
                  <a:schemeClr val="accent2"/>
                </a:solidFill>
              </a:rPr>
              <a:t>$176</a:t>
            </a:r>
            <a:r>
              <a:rPr lang="en-US" dirty="0" smtClean="0">
                <a:solidFill>
                  <a:schemeClr val="accent2"/>
                </a:solidFill>
              </a:rPr>
              <a:t>, 2005: </a:t>
            </a:r>
            <a:r>
              <a:rPr lang="en-US" b="1" dirty="0" smtClean="0">
                <a:solidFill>
                  <a:schemeClr val="accent2"/>
                </a:solidFill>
              </a:rPr>
              <a:t>$460</a:t>
            </a:r>
            <a:r>
              <a:rPr lang="en-US" dirty="0" smtClean="0">
                <a:solidFill>
                  <a:schemeClr val="accent2"/>
                </a:solidFill>
              </a:rPr>
              <a:t>, 2010: </a:t>
            </a:r>
            <a:r>
              <a:rPr lang="en-US" b="1" dirty="0" smtClean="0">
                <a:solidFill>
                  <a:schemeClr val="accent2"/>
                </a:solidFill>
              </a:rPr>
              <a:t>$495</a:t>
            </a:r>
            <a:r>
              <a:rPr lang="en-US" dirty="0" smtClean="0">
                <a:solidFill>
                  <a:schemeClr val="accent2"/>
                </a:solidFill>
              </a:rPr>
              <a:t>, 2014: </a:t>
            </a:r>
            <a:r>
              <a:rPr lang="en-US" b="1" dirty="0" smtClean="0">
                <a:solidFill>
                  <a:schemeClr val="accent2"/>
                </a:solidFill>
              </a:rPr>
              <a:t>$995</a:t>
            </a:r>
            <a:endParaRPr lang="en-US" dirty="0" smtClean="0">
              <a:solidFill>
                <a:schemeClr val="accent2"/>
              </a:solidFill>
            </a:endParaRPr>
          </a:p>
        </p:txBody>
      </p:sp>
      <p:sp>
        <p:nvSpPr>
          <p:cNvPr id="26" name="Slide Number Placeholder 25"/>
          <p:cNvSpPr>
            <a:spLocks noGrp="1"/>
          </p:cNvSpPr>
          <p:nvPr>
            <p:ph type="sldNum" sz="quarter" idx="12"/>
          </p:nvPr>
        </p:nvSpPr>
        <p:spPr/>
        <p:txBody>
          <a:bodyPr/>
          <a:lstStyle/>
          <a:p>
            <a:fld id="{D83BD78C-BEE0-4214-93C4-36A4B7DBF6BD}" type="slidenum">
              <a:rPr lang="en-US" smtClean="0"/>
              <a:pPr/>
              <a:t>26</a:t>
            </a:fld>
            <a:endParaRPr lang="en-US" dirty="0"/>
          </a:p>
        </p:txBody>
      </p:sp>
      <p:sp>
        <p:nvSpPr>
          <p:cNvPr id="2" name="Text Placeholder 1"/>
          <p:cNvSpPr>
            <a:spLocks noGrp="1"/>
          </p:cNvSpPr>
          <p:nvPr>
            <p:ph type="body" sz="quarter" idx="13"/>
          </p:nvPr>
        </p:nvSpPr>
        <p:spPr>
          <a:xfrm>
            <a:off x="5486400" y="5715000"/>
            <a:ext cx="6018676" cy="838200"/>
          </a:xfrm>
        </p:spPr>
        <p:txBody>
          <a:bodyPr/>
          <a:lstStyle/>
          <a:p>
            <a:r>
              <a:rPr lang="en-US" dirty="0" smtClean="0"/>
              <a:t>Does this success warrant a higher reserve against your capital?  When does success make you more at risk?</a:t>
            </a:r>
            <a:endParaRPr lang="en-US" dirty="0"/>
          </a:p>
        </p:txBody>
      </p:sp>
      <p:sp>
        <p:nvSpPr>
          <p:cNvPr id="123906" name="Rectangle 2"/>
          <p:cNvSpPr>
            <a:spLocks noGrp="1" noChangeArrowheads="1"/>
          </p:cNvSpPr>
          <p:nvPr>
            <p:ph type="title"/>
          </p:nvPr>
        </p:nvSpPr>
        <p:spPr/>
        <p:txBody>
          <a:bodyPr/>
          <a:lstStyle/>
          <a:p>
            <a:r>
              <a:rPr lang="en-US" dirty="0" smtClean="0"/>
              <a:t>Projecting Shareholder </a:t>
            </a:r>
            <a:r>
              <a:rPr lang="en-US" dirty="0"/>
              <a:t>Value</a:t>
            </a:r>
            <a:br>
              <a:rPr lang="en-US" dirty="0"/>
            </a:br>
            <a:r>
              <a:rPr lang="en-US" sz="2000" dirty="0"/>
              <a:t>Depending on when you bought in, your perspective is different</a:t>
            </a: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218696717"/>
              </p:ext>
            </p:extLst>
          </p:nvPr>
        </p:nvGraphicFramePr>
        <p:xfrm>
          <a:off x="2286001" y="2286001"/>
          <a:ext cx="8387359"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8"/>
          <p:cNvSpPr txBox="1">
            <a:spLocks noChangeArrowheads="1"/>
          </p:cNvSpPr>
          <p:nvPr/>
        </p:nvSpPr>
        <p:spPr bwMode="auto">
          <a:xfrm>
            <a:off x="1447800" y="6581001"/>
            <a:ext cx="2819400" cy="276999"/>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200" dirty="0"/>
              <a:t>*Restated 9/30/08</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D83BD78C-BEE0-4214-93C4-36A4B7DBF6BD}" type="slidenum">
              <a:rPr lang="en-US" smtClean="0"/>
              <a:pPr/>
              <a:t>27</a:t>
            </a:fld>
            <a:endParaRPr lang="en-US" dirty="0"/>
          </a:p>
        </p:txBody>
      </p:sp>
      <p:sp>
        <p:nvSpPr>
          <p:cNvPr id="2" name="Text Placeholder 1"/>
          <p:cNvSpPr>
            <a:spLocks noGrp="1"/>
          </p:cNvSpPr>
          <p:nvPr>
            <p:ph type="body" sz="quarter" idx="13"/>
          </p:nvPr>
        </p:nvSpPr>
        <p:spPr>
          <a:xfrm>
            <a:off x="6858000" y="5715000"/>
            <a:ext cx="4647076" cy="838200"/>
          </a:xfrm>
        </p:spPr>
        <p:txBody>
          <a:bodyPr/>
          <a:lstStyle/>
          <a:p>
            <a:pPr>
              <a:spcBef>
                <a:spcPts val="0"/>
              </a:spcBef>
            </a:pPr>
            <a:r>
              <a:rPr lang="en-US" dirty="0" smtClean="0"/>
              <a:t>We project that as of September 30, 2014, </a:t>
            </a:r>
            <a:r>
              <a:rPr lang="en-US" sz="2400" dirty="0" smtClean="0">
                <a:solidFill>
                  <a:schemeClr val="accent5"/>
                </a:solidFill>
              </a:rPr>
              <a:t>61%</a:t>
            </a:r>
            <a:r>
              <a:rPr lang="en-US" dirty="0" smtClean="0"/>
              <a:t> of owners will be in the black</a:t>
            </a:r>
            <a:endParaRPr lang="en-US" dirty="0"/>
          </a:p>
        </p:txBody>
      </p:sp>
      <p:sp>
        <p:nvSpPr>
          <p:cNvPr id="123906" name="Rectangle 2"/>
          <p:cNvSpPr>
            <a:spLocks noGrp="1" noChangeArrowheads="1"/>
          </p:cNvSpPr>
          <p:nvPr>
            <p:ph type="title"/>
          </p:nvPr>
        </p:nvSpPr>
        <p:spPr/>
        <p:txBody>
          <a:bodyPr/>
          <a:lstStyle/>
          <a:p>
            <a:r>
              <a:rPr lang="en-US" dirty="0" smtClean="0"/>
              <a:t>The importance of our per-share price</a:t>
            </a:r>
            <a:br>
              <a:rPr lang="en-US" dirty="0" smtClean="0"/>
            </a:br>
            <a:r>
              <a:rPr lang="en-US" sz="2000" dirty="0" smtClean="0"/>
              <a:t>Balancing today’s payback against the value of your equity</a:t>
            </a: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461163714"/>
              </p:ext>
            </p:extLst>
          </p:nvPr>
        </p:nvGraphicFramePr>
        <p:xfrm>
          <a:off x="2286001" y="1524001"/>
          <a:ext cx="8839199"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8"/>
          <p:cNvSpPr txBox="1">
            <a:spLocks noChangeArrowheads="1"/>
          </p:cNvSpPr>
          <p:nvPr/>
        </p:nvSpPr>
        <p:spPr bwMode="auto">
          <a:xfrm>
            <a:off x="1981200" y="6581001"/>
            <a:ext cx="2819400" cy="276999"/>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200" dirty="0"/>
              <a:t>*Restated 9/30/08</a:t>
            </a:r>
          </a:p>
        </p:txBody>
      </p:sp>
      <p:sp>
        <p:nvSpPr>
          <p:cNvPr id="3" name="Explosion 1 2"/>
          <p:cNvSpPr/>
          <p:nvPr/>
        </p:nvSpPr>
        <p:spPr>
          <a:xfrm>
            <a:off x="76200" y="3352800"/>
            <a:ext cx="2993721" cy="3619892"/>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The delta is set by your Board, and is part of our capital plan</a:t>
            </a:r>
            <a:endParaRPr lang="en-US" sz="1600" dirty="0"/>
          </a:p>
        </p:txBody>
      </p:sp>
    </p:spTree>
    <p:extLst>
      <p:ext uri="{BB962C8B-B14F-4D97-AF65-F5344CB8AC3E}">
        <p14:creationId xmlns:p14="http://schemas.microsoft.com/office/powerpoint/2010/main" val="15863555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Balancing the perspective </a:t>
            </a:r>
            <a:br>
              <a:rPr lang="en-US" dirty="0" smtClean="0"/>
            </a:br>
            <a:r>
              <a:rPr lang="en-US" dirty="0" smtClean="0"/>
              <a:t>of a growing company</a:t>
            </a:r>
            <a:endParaRPr lang="en-US"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28</a:t>
            </a:fld>
            <a:endParaRPr lang="en-US" dirty="0"/>
          </a:p>
        </p:txBody>
      </p:sp>
      <p:sp>
        <p:nvSpPr>
          <p:cNvPr id="6" name="Text Placeholder 5"/>
          <p:cNvSpPr>
            <a:spLocks noGrp="1"/>
          </p:cNvSpPr>
          <p:nvPr>
            <p:ph type="body" sz="quarter" idx="13"/>
          </p:nvPr>
        </p:nvSpPr>
        <p:spPr>
          <a:xfrm>
            <a:off x="6248400" y="5715000"/>
            <a:ext cx="5256676" cy="838200"/>
          </a:xfrm>
        </p:spPr>
        <p:txBody>
          <a:bodyPr/>
          <a:lstStyle/>
          <a:p>
            <a:r>
              <a:rPr lang="en-US" dirty="0" smtClean="0"/>
              <a:t>There may come a day when the NCUA will test your understanding of these models</a:t>
            </a:r>
          </a:p>
          <a:p>
            <a:r>
              <a:rPr lang="en-US" dirty="0" smtClean="0"/>
              <a:t>They need to see your grasp to see the value</a:t>
            </a:r>
            <a:endParaRPr lang="en-US" dirty="0"/>
          </a:p>
        </p:txBody>
      </p:sp>
      <p:pic>
        <p:nvPicPr>
          <p:cNvPr id="3" name="Picture 2"/>
          <p:cNvPicPr>
            <a:picLocks noChangeAspect="1"/>
          </p:cNvPicPr>
          <p:nvPr/>
        </p:nvPicPr>
        <p:blipFill rotWithShape="1">
          <a:blip r:embed="rId2"/>
          <a:srcRect r="23773"/>
          <a:stretch/>
        </p:blipFill>
        <p:spPr>
          <a:xfrm>
            <a:off x="7696200" y="713772"/>
            <a:ext cx="4149832" cy="207765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955" y="1981200"/>
            <a:ext cx="3582029" cy="464820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stretch>
            <a:fillRect/>
          </a:stretch>
        </p:blipFill>
        <p:spPr>
          <a:xfrm>
            <a:off x="7467600" y="3276600"/>
            <a:ext cx="4343783" cy="1836372"/>
          </a:xfrm>
          <a:prstGeom prst="rect">
            <a:avLst/>
          </a:prstGeom>
        </p:spPr>
      </p:pic>
    </p:spTree>
    <p:extLst>
      <p:ext uri="{BB962C8B-B14F-4D97-AF65-F5344CB8AC3E}">
        <p14:creationId xmlns:p14="http://schemas.microsoft.com/office/powerpoint/2010/main" val="276459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0" y="3557134"/>
            <a:ext cx="8610600" cy="1134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r>
              <a:rPr lang="en-US" b="1" dirty="0">
                <a:solidFill>
                  <a:schemeClr val="tx2">
                    <a:lumMod val="20000"/>
                    <a:lumOff val="80000"/>
                  </a:schemeClr>
                </a:solidFill>
              </a:rPr>
              <a:t>How did we do in 2013?</a:t>
            </a:r>
          </a:p>
          <a:p>
            <a:pPr lvl="1"/>
            <a:r>
              <a:rPr lang="en-US" dirty="0" smtClean="0">
                <a:solidFill>
                  <a:schemeClr val="tx2">
                    <a:lumMod val="20000"/>
                    <a:lumOff val="80000"/>
                  </a:schemeClr>
                </a:solidFill>
              </a:rPr>
              <a:t>Looking for cycles or trends in this year’s numbers that hint at the future</a:t>
            </a:r>
          </a:p>
          <a:p>
            <a:pPr lvl="1"/>
            <a:r>
              <a:rPr lang="en-US" dirty="0" smtClean="0">
                <a:solidFill>
                  <a:schemeClr val="tx2">
                    <a:lumMod val="20000"/>
                    <a:lumOff val="80000"/>
                  </a:schemeClr>
                </a:solidFill>
              </a:rPr>
              <a:t>Seeing </a:t>
            </a:r>
            <a:r>
              <a:rPr lang="en-US" dirty="0">
                <a:solidFill>
                  <a:schemeClr val="tx2">
                    <a:lumMod val="20000"/>
                    <a:lumOff val="80000"/>
                  </a:schemeClr>
                </a:solidFill>
              </a:rPr>
              <a:t>the effects of a large investment in our future (FEP</a:t>
            </a:r>
            <a:r>
              <a:rPr lang="en-US" dirty="0" smtClean="0">
                <a:solidFill>
                  <a:schemeClr val="tx2">
                    <a:lumMod val="20000"/>
                    <a:lumOff val="80000"/>
                  </a:schemeClr>
                </a:solidFill>
              </a:rPr>
              <a:t>)</a:t>
            </a:r>
          </a:p>
          <a:p>
            <a:pPr lvl="1"/>
            <a:r>
              <a:rPr lang="en-US" dirty="0" smtClean="0">
                <a:solidFill>
                  <a:schemeClr val="tx2">
                    <a:lumMod val="20000"/>
                    <a:lumOff val="80000"/>
                  </a:schemeClr>
                </a:solidFill>
              </a:rPr>
              <a:t>What is a good year, a great year, and what would be just </a:t>
            </a:r>
            <a:r>
              <a:rPr lang="en-US" i="1" dirty="0" smtClean="0">
                <a:solidFill>
                  <a:schemeClr val="tx2">
                    <a:lumMod val="20000"/>
                    <a:lumOff val="80000"/>
                  </a:schemeClr>
                </a:solidFill>
              </a:rPr>
              <a:t>too </a:t>
            </a:r>
            <a:r>
              <a:rPr lang="en-US" dirty="0" smtClean="0">
                <a:solidFill>
                  <a:schemeClr val="tx2">
                    <a:lumMod val="20000"/>
                    <a:lumOff val="80000"/>
                  </a:schemeClr>
                </a:solidFill>
              </a:rPr>
              <a:t>much?</a:t>
            </a:r>
          </a:p>
          <a:p>
            <a:r>
              <a:rPr lang="en-US" b="1" dirty="0" smtClean="0">
                <a:solidFill>
                  <a:schemeClr val="accent1"/>
                </a:solidFill>
              </a:rPr>
              <a:t>How </a:t>
            </a:r>
            <a:r>
              <a:rPr lang="en-US" b="1" dirty="0">
                <a:solidFill>
                  <a:schemeClr val="accent1"/>
                </a:solidFill>
              </a:rPr>
              <a:t>will credit unions </a:t>
            </a:r>
            <a:r>
              <a:rPr lang="en-US" b="1" dirty="0" smtClean="0">
                <a:solidFill>
                  <a:schemeClr val="accent1"/>
                </a:solidFill>
              </a:rPr>
              <a:t>make </a:t>
            </a:r>
            <a:r>
              <a:rPr lang="en-US" b="1" dirty="0">
                <a:solidFill>
                  <a:schemeClr val="accent1"/>
                </a:solidFill>
              </a:rPr>
              <a:t>money in the next decade?</a:t>
            </a:r>
          </a:p>
          <a:p>
            <a:pPr lvl="1"/>
            <a:r>
              <a:rPr lang="en-US" dirty="0" smtClean="0">
                <a:solidFill>
                  <a:schemeClr val="accent1"/>
                </a:solidFill>
              </a:rPr>
              <a:t>Do you agree with Randy’s predictions from today’s presentation?</a:t>
            </a:r>
          </a:p>
          <a:p>
            <a:pPr lvl="1"/>
            <a:r>
              <a:rPr lang="en-US" dirty="0" smtClean="0">
                <a:solidFill>
                  <a:schemeClr val="accent1"/>
                </a:solidFill>
              </a:rPr>
              <a:t>How will we judge when we’ve passed the tipping point into a new future?</a:t>
            </a:r>
          </a:p>
          <a:p>
            <a:r>
              <a:rPr lang="en-US" b="1" dirty="0" smtClean="0">
                <a:solidFill>
                  <a:schemeClr val="tx2">
                    <a:lumMod val="20000"/>
                    <a:lumOff val="80000"/>
                  </a:schemeClr>
                </a:solidFill>
              </a:rPr>
              <a:t>How </a:t>
            </a:r>
            <a:r>
              <a:rPr lang="en-US" b="1" dirty="0">
                <a:solidFill>
                  <a:schemeClr val="tx2">
                    <a:lumMod val="20000"/>
                    <a:lumOff val="80000"/>
                  </a:schemeClr>
                </a:solidFill>
              </a:rPr>
              <a:t>will we adjust our financial models to a new future</a:t>
            </a:r>
            <a:r>
              <a:rPr lang="en-US" b="1" dirty="0" smtClean="0">
                <a:solidFill>
                  <a:schemeClr val="tx2">
                    <a:lumMod val="20000"/>
                    <a:lumOff val="80000"/>
                  </a:schemeClr>
                </a:solidFill>
              </a:rPr>
              <a:t>?</a:t>
            </a:r>
          </a:p>
          <a:p>
            <a:pPr lvl="1"/>
            <a:r>
              <a:rPr lang="en-US" dirty="0" smtClean="0">
                <a:solidFill>
                  <a:schemeClr val="tx2">
                    <a:lumMod val="20000"/>
                    <a:lumOff val="80000"/>
                  </a:schemeClr>
                </a:solidFill>
              </a:rPr>
              <a:t>Do you think a vendor can be successful based on Randy’s goals?</a:t>
            </a:r>
          </a:p>
          <a:p>
            <a:pPr lvl="1"/>
            <a:r>
              <a:rPr lang="en-US" dirty="0" smtClean="0">
                <a:solidFill>
                  <a:schemeClr val="tx2">
                    <a:lumMod val="20000"/>
                    <a:lumOff val="80000"/>
                  </a:schemeClr>
                </a:solidFill>
              </a:rPr>
              <a:t>What would you recommend to me in crafting a CUSO financial engine?</a:t>
            </a:r>
            <a:endParaRPr lang="en-US" dirty="0">
              <a:solidFill>
                <a:schemeClr val="tx2">
                  <a:lumMod val="20000"/>
                  <a:lumOff val="80000"/>
                </a:schemeClr>
              </a:solidFill>
            </a:endParaRPr>
          </a:p>
        </p:txBody>
      </p:sp>
      <p:sp>
        <p:nvSpPr>
          <p:cNvPr id="11" name="Slide Number Placeholder 10"/>
          <p:cNvSpPr>
            <a:spLocks noGrp="1"/>
          </p:cNvSpPr>
          <p:nvPr>
            <p:ph type="sldNum" sz="quarter" idx="12"/>
          </p:nvPr>
        </p:nvSpPr>
        <p:spPr/>
        <p:txBody>
          <a:bodyPr/>
          <a:lstStyle/>
          <a:p>
            <a:fld id="{61FB0124-3324-46EC-B507-583573B8ABF7}" type="slidenum">
              <a:rPr lang="en-US" smtClean="0"/>
              <a:pPr/>
              <a:t>29</a:t>
            </a:fld>
            <a:endParaRPr lang="en-US" dirty="0"/>
          </a:p>
        </p:txBody>
      </p:sp>
      <p:sp>
        <p:nvSpPr>
          <p:cNvPr id="5" name="Title 4"/>
          <p:cNvSpPr>
            <a:spLocks noGrp="1"/>
          </p:cNvSpPr>
          <p:nvPr>
            <p:ph type="title"/>
          </p:nvPr>
        </p:nvSpPr>
        <p:spPr/>
        <p:txBody>
          <a:bodyPr/>
          <a:lstStyle/>
          <a:p>
            <a:r>
              <a:rPr lang="en-US" dirty="0" smtClean="0"/>
              <a:t>Working with a community of financial planners: Our goal, Your future</a:t>
            </a:r>
            <a:endParaRPr lang="en-US" dirty="0"/>
          </a:p>
        </p:txBody>
      </p:sp>
    </p:spTree>
    <p:extLst>
      <p:ext uri="{BB962C8B-B14F-4D97-AF65-F5344CB8AC3E}">
        <p14:creationId xmlns:p14="http://schemas.microsoft.com/office/powerpoint/2010/main" val="124103405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Building a Cooperative 2</a:t>
            </a:r>
            <a:endParaRPr lang="en-US" dirty="0"/>
          </a:p>
        </p:txBody>
      </p:sp>
      <p:sp>
        <p:nvSpPr>
          <p:cNvPr id="11" name="Subtitle 10"/>
          <p:cNvSpPr>
            <a:spLocks noGrp="1"/>
          </p:cNvSpPr>
          <p:nvPr>
            <p:ph type="subTitle" idx="1"/>
          </p:nvPr>
        </p:nvSpPr>
        <p:spPr>
          <a:xfrm>
            <a:off x="2589213" y="4777379"/>
            <a:ext cx="5335587" cy="1126283"/>
          </a:xfrm>
        </p:spPr>
        <p:txBody>
          <a:bodyPr/>
          <a:lstStyle/>
          <a:p>
            <a:r>
              <a:rPr lang="en-US" dirty="0" smtClean="0"/>
              <a:t>Last year we asked the question, “who better than us to build this cooperative?”</a:t>
            </a:r>
          </a:p>
          <a:p>
            <a:r>
              <a:rPr lang="en-US" dirty="0" smtClean="0"/>
              <a:t>So who better than us to envision a transformation for the next decade?</a:t>
            </a:r>
            <a:endParaRPr lang="en-US" dirty="0"/>
          </a:p>
        </p:txBody>
      </p:sp>
      <p:sp>
        <p:nvSpPr>
          <p:cNvPr id="10" name="Text Placeholder 9"/>
          <p:cNvSpPr>
            <a:spLocks noGrp="1"/>
          </p:cNvSpPr>
          <p:nvPr>
            <p:ph type="body" sz="quarter" idx="14"/>
          </p:nvPr>
        </p:nvSpPr>
        <p:spPr/>
        <p:txBody>
          <a:bodyPr/>
          <a:lstStyle/>
          <a:p>
            <a:pPr marL="0" indent="0" algn="r">
              <a:buNone/>
            </a:pPr>
            <a:r>
              <a:rPr lang="en-US" dirty="0" smtClean="0"/>
              <a:t>Chairman’s Comments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predict the future of how CUs will make money?</a:t>
            </a:r>
            <a:endParaRPr lang="en-US" dirty="0"/>
          </a:p>
        </p:txBody>
      </p:sp>
      <p:sp>
        <p:nvSpPr>
          <p:cNvPr id="7" name="Content Placeholder 6"/>
          <p:cNvSpPr>
            <a:spLocks noGrp="1"/>
          </p:cNvSpPr>
          <p:nvPr>
            <p:ph sz="half" idx="1"/>
          </p:nvPr>
        </p:nvSpPr>
        <p:spPr>
          <a:xfrm>
            <a:off x="2209799" y="1828800"/>
            <a:ext cx="5715001" cy="3048000"/>
          </a:xfrm>
          <a:solidFill>
            <a:schemeClr val="bg2"/>
          </a:solidFill>
        </p:spPr>
        <p:txBody>
          <a:bodyPr>
            <a:normAutofit/>
          </a:bodyPr>
          <a:lstStyle/>
          <a:p>
            <a:r>
              <a:rPr lang="en-US" sz="1800" dirty="0" smtClean="0"/>
              <a:t>Randy predicted that CUs </a:t>
            </a:r>
            <a:r>
              <a:rPr lang="en-US" sz="1800" dirty="0"/>
              <a:t>will need to</a:t>
            </a:r>
          </a:p>
          <a:p>
            <a:pPr lvl="1"/>
            <a:r>
              <a:rPr lang="en-US" dirty="0"/>
              <a:t>Reject the concept that everything is for defense and saving member relationships</a:t>
            </a:r>
          </a:p>
          <a:p>
            <a:pPr lvl="1"/>
            <a:r>
              <a:rPr lang="en-US" dirty="0"/>
              <a:t>Refine how they invest for competitive advantage, and make it real</a:t>
            </a:r>
          </a:p>
          <a:p>
            <a:pPr lvl="1"/>
            <a:r>
              <a:rPr lang="en-US" dirty="0"/>
              <a:t>Ensure every program has some revenue contribution</a:t>
            </a:r>
          </a:p>
          <a:p>
            <a:pPr lvl="1"/>
            <a:r>
              <a:rPr lang="en-US" dirty="0"/>
              <a:t>Aggressively invest in or buy opportunity, and blatantly call it out as a talent</a:t>
            </a:r>
          </a:p>
          <a:p>
            <a:endParaRPr lang="en-US" sz="1800"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30</a:t>
            </a:fld>
            <a:endParaRPr lang="en-US" dirty="0"/>
          </a:p>
        </p:txBody>
      </p:sp>
      <p:sp>
        <p:nvSpPr>
          <p:cNvPr id="9" name="Text Placeholder 8"/>
          <p:cNvSpPr>
            <a:spLocks noGrp="1"/>
          </p:cNvSpPr>
          <p:nvPr>
            <p:ph type="body" sz="quarter" idx="13"/>
          </p:nvPr>
        </p:nvSpPr>
        <p:spPr>
          <a:xfrm>
            <a:off x="3962400" y="5715000"/>
            <a:ext cx="4648200" cy="838200"/>
          </a:xfrm>
        </p:spPr>
        <p:txBody>
          <a:bodyPr/>
          <a:lstStyle/>
          <a:p>
            <a:r>
              <a:rPr lang="en-US" dirty="0" smtClean="0"/>
              <a:t>2014 was the first year for a network CFO Roundtable...we need to build a community of designers focused on the financial engines for CUs so that we can match the ability to pay with the strategies to do</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1422483"/>
            <a:ext cx="1551487" cy="2007807"/>
          </a:xfrm>
          <a:prstGeom prst="rect">
            <a:avLst/>
          </a:prstGeom>
          <a:ln>
            <a:solidFill>
              <a:schemeClr val="bg1">
                <a:lumMod val="85000"/>
              </a:schemeClr>
            </a:solidFill>
          </a:ln>
          <a:effectLst>
            <a:outerShdw blurRad="190500" algn="tl" rotWithShape="0">
              <a:srgbClr val="000000">
                <a:alpha val="70000"/>
              </a:srgbClr>
            </a:outerShdw>
          </a:effectLst>
        </p:spPr>
      </p:pic>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731786" y="1836630"/>
            <a:ext cx="1500260" cy="1941513"/>
          </a:xfrm>
          <a:prstGeom prst="rect">
            <a:avLst/>
          </a:prstGeom>
          <a:ln>
            <a:solidFill>
              <a:schemeClr val="bg1">
                <a:lumMod val="85000"/>
              </a:schemeClr>
            </a:solidFill>
          </a:ln>
          <a:effectLst>
            <a:outerShdw blurRad="190500" algn="tl" rotWithShape="0">
              <a:srgbClr val="000000">
                <a:alpha val="70000"/>
              </a:srgbClr>
            </a:outerShdw>
          </a:effectLst>
        </p:spPr>
      </p:pic>
      <p:pic>
        <p:nvPicPr>
          <p:cNvPr id="16" name="Picture 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r="5650" b="40269"/>
          <a:stretch>
            <a:fillRect/>
          </a:stretch>
        </p:blipFill>
        <p:spPr bwMode="auto">
          <a:xfrm>
            <a:off x="8839200" y="4038600"/>
            <a:ext cx="3221378" cy="2561607"/>
          </a:xfrm>
          <a:prstGeom prst="rect">
            <a:avLst/>
          </a:prstGeom>
          <a:noFill/>
          <a:ln>
            <a:noFill/>
          </a:ln>
          <a:effectLst>
            <a:outerShdw blurRad="190500" algn="ctr"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pic>
    </p:spTree>
    <p:extLst>
      <p:ext uri="{BB962C8B-B14F-4D97-AF65-F5344CB8AC3E}">
        <p14:creationId xmlns:p14="http://schemas.microsoft.com/office/powerpoint/2010/main" val="3662664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0" y="4712946"/>
            <a:ext cx="8610600" cy="12306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r>
              <a:rPr lang="en-US" b="1" dirty="0">
                <a:solidFill>
                  <a:schemeClr val="tx2">
                    <a:lumMod val="20000"/>
                    <a:lumOff val="80000"/>
                  </a:schemeClr>
                </a:solidFill>
              </a:rPr>
              <a:t>How did we do in 2013?</a:t>
            </a:r>
          </a:p>
          <a:p>
            <a:pPr lvl="1"/>
            <a:r>
              <a:rPr lang="en-US" dirty="0" smtClean="0">
                <a:solidFill>
                  <a:schemeClr val="tx2">
                    <a:lumMod val="20000"/>
                    <a:lumOff val="80000"/>
                  </a:schemeClr>
                </a:solidFill>
              </a:rPr>
              <a:t>Looking for cycles or trends in this year’s numbers that hint at the future</a:t>
            </a:r>
          </a:p>
          <a:p>
            <a:pPr lvl="1"/>
            <a:r>
              <a:rPr lang="en-US" dirty="0" smtClean="0">
                <a:solidFill>
                  <a:schemeClr val="tx2">
                    <a:lumMod val="20000"/>
                    <a:lumOff val="80000"/>
                  </a:schemeClr>
                </a:solidFill>
              </a:rPr>
              <a:t>Seeing </a:t>
            </a:r>
            <a:r>
              <a:rPr lang="en-US" dirty="0">
                <a:solidFill>
                  <a:schemeClr val="tx2">
                    <a:lumMod val="20000"/>
                    <a:lumOff val="80000"/>
                  </a:schemeClr>
                </a:solidFill>
              </a:rPr>
              <a:t>the effects of a large investment in our future (FEP</a:t>
            </a:r>
            <a:r>
              <a:rPr lang="en-US" dirty="0" smtClean="0">
                <a:solidFill>
                  <a:schemeClr val="tx2">
                    <a:lumMod val="20000"/>
                    <a:lumOff val="80000"/>
                  </a:schemeClr>
                </a:solidFill>
              </a:rPr>
              <a:t>)</a:t>
            </a:r>
          </a:p>
          <a:p>
            <a:pPr lvl="1"/>
            <a:r>
              <a:rPr lang="en-US" dirty="0" smtClean="0">
                <a:solidFill>
                  <a:schemeClr val="tx2">
                    <a:lumMod val="20000"/>
                    <a:lumOff val="80000"/>
                  </a:schemeClr>
                </a:solidFill>
              </a:rPr>
              <a:t>What is a good year, a great year, and what would be just </a:t>
            </a:r>
            <a:r>
              <a:rPr lang="en-US" i="1" dirty="0" smtClean="0">
                <a:solidFill>
                  <a:schemeClr val="tx2">
                    <a:lumMod val="20000"/>
                    <a:lumOff val="80000"/>
                  </a:schemeClr>
                </a:solidFill>
              </a:rPr>
              <a:t>too </a:t>
            </a:r>
            <a:r>
              <a:rPr lang="en-US" dirty="0" smtClean="0">
                <a:solidFill>
                  <a:schemeClr val="tx2">
                    <a:lumMod val="20000"/>
                    <a:lumOff val="80000"/>
                  </a:schemeClr>
                </a:solidFill>
              </a:rPr>
              <a:t>much?</a:t>
            </a:r>
          </a:p>
          <a:p>
            <a:r>
              <a:rPr lang="en-US" b="1" dirty="0" smtClean="0">
                <a:solidFill>
                  <a:schemeClr val="tx2">
                    <a:lumMod val="20000"/>
                    <a:lumOff val="80000"/>
                  </a:schemeClr>
                </a:solidFill>
              </a:rPr>
              <a:t>How </a:t>
            </a:r>
            <a:r>
              <a:rPr lang="en-US" b="1" dirty="0">
                <a:solidFill>
                  <a:schemeClr val="tx2">
                    <a:lumMod val="20000"/>
                    <a:lumOff val="80000"/>
                  </a:schemeClr>
                </a:solidFill>
              </a:rPr>
              <a:t>will credit unions </a:t>
            </a:r>
            <a:r>
              <a:rPr lang="en-US" b="1" dirty="0" smtClean="0">
                <a:solidFill>
                  <a:schemeClr val="tx2">
                    <a:lumMod val="20000"/>
                    <a:lumOff val="80000"/>
                  </a:schemeClr>
                </a:solidFill>
              </a:rPr>
              <a:t>make </a:t>
            </a:r>
            <a:r>
              <a:rPr lang="en-US" b="1" dirty="0">
                <a:solidFill>
                  <a:schemeClr val="tx2">
                    <a:lumMod val="20000"/>
                    <a:lumOff val="80000"/>
                  </a:schemeClr>
                </a:solidFill>
              </a:rPr>
              <a:t>money in the next decade?</a:t>
            </a:r>
          </a:p>
          <a:p>
            <a:pPr lvl="1"/>
            <a:r>
              <a:rPr lang="en-US" dirty="0" smtClean="0">
                <a:solidFill>
                  <a:schemeClr val="tx2">
                    <a:lumMod val="20000"/>
                    <a:lumOff val="80000"/>
                  </a:schemeClr>
                </a:solidFill>
              </a:rPr>
              <a:t>Do you agree with Randy’s predictions from today’s presentation?</a:t>
            </a:r>
          </a:p>
          <a:p>
            <a:pPr lvl="1"/>
            <a:r>
              <a:rPr lang="en-US" dirty="0" smtClean="0">
                <a:solidFill>
                  <a:schemeClr val="tx2">
                    <a:lumMod val="20000"/>
                    <a:lumOff val="80000"/>
                  </a:schemeClr>
                </a:solidFill>
              </a:rPr>
              <a:t>How will we judge when we’ve passed the tipping point into a new future?</a:t>
            </a:r>
          </a:p>
          <a:p>
            <a:r>
              <a:rPr lang="en-US" b="1" dirty="0" smtClean="0">
                <a:solidFill>
                  <a:schemeClr val="accent1"/>
                </a:solidFill>
              </a:rPr>
              <a:t>How </a:t>
            </a:r>
            <a:r>
              <a:rPr lang="en-US" b="1" dirty="0">
                <a:solidFill>
                  <a:schemeClr val="accent1"/>
                </a:solidFill>
              </a:rPr>
              <a:t>will we adjust our financial models to a new future</a:t>
            </a:r>
            <a:r>
              <a:rPr lang="en-US" b="1" dirty="0" smtClean="0">
                <a:solidFill>
                  <a:schemeClr val="accent1"/>
                </a:solidFill>
              </a:rPr>
              <a:t>?</a:t>
            </a:r>
          </a:p>
          <a:p>
            <a:pPr lvl="1"/>
            <a:r>
              <a:rPr lang="en-US" dirty="0" smtClean="0">
                <a:solidFill>
                  <a:schemeClr val="accent1"/>
                </a:solidFill>
              </a:rPr>
              <a:t>Do you think a vendor can be successful based on Randy’s goals?</a:t>
            </a:r>
          </a:p>
          <a:p>
            <a:pPr lvl="1"/>
            <a:r>
              <a:rPr lang="en-US" dirty="0" smtClean="0">
                <a:solidFill>
                  <a:schemeClr val="accent1"/>
                </a:solidFill>
              </a:rPr>
              <a:t>What would you recommend to me in crafting a CUSO financial engine?</a:t>
            </a:r>
            <a:endParaRPr lang="en-US" dirty="0">
              <a:solidFill>
                <a:schemeClr val="accent1"/>
              </a:solidFill>
            </a:endParaRPr>
          </a:p>
        </p:txBody>
      </p:sp>
      <p:sp>
        <p:nvSpPr>
          <p:cNvPr id="11" name="Slide Number Placeholder 10"/>
          <p:cNvSpPr>
            <a:spLocks noGrp="1"/>
          </p:cNvSpPr>
          <p:nvPr>
            <p:ph type="sldNum" sz="quarter" idx="12"/>
          </p:nvPr>
        </p:nvSpPr>
        <p:spPr/>
        <p:txBody>
          <a:bodyPr/>
          <a:lstStyle/>
          <a:p>
            <a:fld id="{61FB0124-3324-46EC-B507-583573B8ABF7}" type="slidenum">
              <a:rPr lang="en-US" smtClean="0"/>
              <a:pPr/>
              <a:t>31</a:t>
            </a:fld>
            <a:endParaRPr lang="en-US" dirty="0"/>
          </a:p>
        </p:txBody>
      </p:sp>
      <p:sp>
        <p:nvSpPr>
          <p:cNvPr id="5" name="Title 4"/>
          <p:cNvSpPr>
            <a:spLocks noGrp="1"/>
          </p:cNvSpPr>
          <p:nvPr>
            <p:ph type="title"/>
          </p:nvPr>
        </p:nvSpPr>
        <p:spPr/>
        <p:txBody>
          <a:bodyPr/>
          <a:lstStyle/>
          <a:p>
            <a:r>
              <a:rPr lang="en-US" dirty="0" smtClean="0"/>
              <a:t>Working with a community of financial planners: Our goal, Your future</a:t>
            </a:r>
            <a:endParaRPr lang="en-US" dirty="0"/>
          </a:p>
        </p:txBody>
      </p:sp>
    </p:spTree>
    <p:extLst>
      <p:ext uri="{BB962C8B-B14F-4D97-AF65-F5344CB8AC3E}">
        <p14:creationId xmlns:p14="http://schemas.microsoft.com/office/powerpoint/2010/main" val="16700574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predict the future of how we will make money?</a:t>
            </a:r>
            <a:endParaRPr lang="en-US" dirty="0"/>
          </a:p>
        </p:txBody>
      </p:sp>
      <p:sp>
        <p:nvSpPr>
          <p:cNvPr id="7" name="Content Placeholder 6"/>
          <p:cNvSpPr>
            <a:spLocks noGrp="1"/>
          </p:cNvSpPr>
          <p:nvPr>
            <p:ph sz="half" idx="1"/>
          </p:nvPr>
        </p:nvSpPr>
        <p:spPr>
          <a:xfrm>
            <a:off x="2209799" y="1828800"/>
            <a:ext cx="6019801" cy="3733800"/>
          </a:xfrm>
          <a:solidFill>
            <a:schemeClr val="bg2"/>
          </a:solidFill>
        </p:spPr>
        <p:txBody>
          <a:bodyPr>
            <a:normAutofit/>
          </a:bodyPr>
          <a:lstStyle/>
          <a:p>
            <a:r>
              <a:rPr lang="en-US" sz="1800" dirty="0" smtClean="0"/>
              <a:t>Randy predicted vendors will need to</a:t>
            </a:r>
            <a:endParaRPr lang="en-US" sz="1800" dirty="0"/>
          </a:p>
          <a:p>
            <a:pPr lvl="1"/>
            <a:r>
              <a:rPr lang="en-US" dirty="0"/>
              <a:t>Redefine who takes the risk in making offers to credit union members</a:t>
            </a:r>
          </a:p>
          <a:p>
            <a:pPr lvl="1"/>
            <a:r>
              <a:rPr lang="en-US" dirty="0"/>
              <a:t>Create concrete returns, or don’t charge</a:t>
            </a:r>
          </a:p>
          <a:p>
            <a:pPr lvl="1"/>
            <a:r>
              <a:rPr lang="en-US" dirty="0"/>
              <a:t>Earn when the credit union earns</a:t>
            </a:r>
          </a:p>
          <a:p>
            <a:pPr lvl="1"/>
            <a:r>
              <a:rPr lang="en-US" dirty="0"/>
              <a:t>Fee for execution, not legacy investment</a:t>
            </a:r>
          </a:p>
          <a:p>
            <a:pPr lvl="1"/>
            <a:r>
              <a:rPr lang="en-US" dirty="0"/>
              <a:t>Pay credit unions to reach consumers, and share the harvested results</a:t>
            </a:r>
          </a:p>
          <a:p>
            <a:pPr lvl="1"/>
            <a:r>
              <a:rPr lang="en-US" dirty="0"/>
              <a:t>Specialize in models for cooperative designs, and match the expense to the credit union’s </a:t>
            </a:r>
            <a:r>
              <a:rPr lang="en-US" dirty="0" smtClean="0"/>
              <a:t>opportunities</a:t>
            </a:r>
            <a:endParaRPr lang="en-US"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32</a:t>
            </a:fld>
            <a:endParaRPr lang="en-US" dirty="0"/>
          </a:p>
        </p:txBody>
      </p:sp>
      <p:sp>
        <p:nvSpPr>
          <p:cNvPr id="9" name="Text Placeholder 8"/>
          <p:cNvSpPr>
            <a:spLocks noGrp="1"/>
          </p:cNvSpPr>
          <p:nvPr>
            <p:ph type="body" sz="quarter" idx="13"/>
          </p:nvPr>
        </p:nvSpPr>
        <p:spPr>
          <a:xfrm>
            <a:off x="4572000" y="5715000"/>
            <a:ext cx="6935735" cy="838200"/>
          </a:xfrm>
        </p:spPr>
        <p:txBody>
          <a:bodyPr/>
          <a:lstStyle/>
          <a:p>
            <a:r>
              <a:rPr lang="en-US" dirty="0" smtClean="0"/>
              <a:t>The power of ownership is the right to set expected returns</a:t>
            </a:r>
          </a:p>
          <a:p>
            <a:r>
              <a:rPr lang="en-US" dirty="0" smtClean="0"/>
              <a:t>We need the help of customer-owners to build a model where we use that power to fund the agenda of every network participant</a:t>
            </a:r>
            <a:endParaRPr lang="en-US" dirty="0"/>
          </a:p>
        </p:txBody>
      </p:sp>
      <p:pic>
        <p:nvPicPr>
          <p:cNvPr id="5" name="Picture 4"/>
          <p:cNvPicPr>
            <a:picLocks noChangeAspect="1"/>
          </p:cNvPicPr>
          <p:nvPr/>
        </p:nvPicPr>
        <p:blipFill>
          <a:blip r:embed="rId2"/>
          <a:stretch>
            <a:fillRect/>
          </a:stretch>
        </p:blipFill>
        <p:spPr>
          <a:xfrm>
            <a:off x="8434551" y="3572399"/>
            <a:ext cx="3508632" cy="1685401"/>
          </a:xfrm>
          <a:prstGeom prst="rect">
            <a:avLst/>
          </a:prstGeom>
        </p:spPr>
      </p:pic>
      <p:pic>
        <p:nvPicPr>
          <p:cNvPr id="8" name="Picture 7"/>
          <p:cNvPicPr>
            <a:picLocks noChangeAspect="1"/>
          </p:cNvPicPr>
          <p:nvPr/>
        </p:nvPicPr>
        <p:blipFill>
          <a:blip r:embed="rId3"/>
          <a:stretch>
            <a:fillRect/>
          </a:stretch>
        </p:blipFill>
        <p:spPr>
          <a:xfrm>
            <a:off x="8368231" y="1603857"/>
            <a:ext cx="3574952" cy="1511342"/>
          </a:xfrm>
          <a:prstGeom prst="rect">
            <a:avLst/>
          </a:prstGeom>
        </p:spPr>
      </p:pic>
    </p:spTree>
    <p:extLst>
      <p:ext uri="{BB962C8B-B14F-4D97-AF65-F5344CB8AC3E}">
        <p14:creationId xmlns:p14="http://schemas.microsoft.com/office/powerpoint/2010/main" val="3126409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Strategic Priority #1: </a:t>
            </a:r>
            <a:br>
              <a:rPr lang="en-US" sz="4000" dirty="0"/>
            </a:br>
            <a:r>
              <a:rPr lang="en-US" dirty="0"/>
              <a:t>Reaching for More Opportunity</a:t>
            </a:r>
          </a:p>
        </p:txBody>
      </p:sp>
      <p:sp>
        <p:nvSpPr>
          <p:cNvPr id="18" name="Subtitle 17"/>
          <p:cNvSpPr>
            <a:spLocks noGrp="1"/>
          </p:cNvSpPr>
          <p:nvPr>
            <p:ph type="subTitle" idx="1"/>
          </p:nvPr>
        </p:nvSpPr>
        <p:spPr>
          <a:xfrm>
            <a:off x="2589213" y="4777379"/>
            <a:ext cx="6630987" cy="1126283"/>
          </a:xfrm>
        </p:spPr>
        <p:txBody>
          <a:bodyPr/>
          <a:lstStyle/>
          <a:p>
            <a:r>
              <a:rPr lang="en-US" dirty="0"/>
              <a:t>Strategic Priority #2: Reaching for More Opportunity</a:t>
            </a:r>
          </a:p>
          <a:p>
            <a:r>
              <a:rPr lang="en-US" dirty="0"/>
              <a:t>Strategic Priority #3: Reaching for More Opportunity</a:t>
            </a:r>
          </a:p>
          <a:p>
            <a:endParaRPr lang="en-US" dirty="0"/>
          </a:p>
          <a:p>
            <a:endParaRPr lang="en-US" dirty="0"/>
          </a:p>
        </p:txBody>
      </p:sp>
      <p:sp>
        <p:nvSpPr>
          <p:cNvPr id="20" name="Text Placeholder 19"/>
          <p:cNvSpPr>
            <a:spLocks noGrp="1"/>
          </p:cNvSpPr>
          <p:nvPr>
            <p:ph type="body" sz="quarter" idx="14"/>
          </p:nvPr>
        </p:nvSpPr>
        <p:spPr/>
        <p:txBody>
          <a:bodyPr/>
          <a:lstStyle/>
          <a:p>
            <a:r>
              <a:rPr lang="en-US" smtClean="0"/>
              <a:t>CEO Report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853" y="1447800"/>
            <a:ext cx="8081347" cy="5384692"/>
          </a:xfrm>
          <a:prstGeom prst="rect">
            <a:avLst/>
          </a:prstGeom>
        </p:spPr>
      </p:pic>
      <p:sp>
        <p:nvSpPr>
          <p:cNvPr id="4" name="Slide Number Placeholder 3"/>
          <p:cNvSpPr>
            <a:spLocks noGrp="1"/>
          </p:cNvSpPr>
          <p:nvPr>
            <p:ph type="sldNum" sz="quarter" idx="12"/>
          </p:nvPr>
        </p:nvSpPr>
        <p:spPr/>
        <p:txBody>
          <a:bodyPr/>
          <a:lstStyle/>
          <a:p>
            <a:fld id="{61FB0124-3324-46EC-B507-583573B8ABF7}" type="slidenum">
              <a:rPr lang="en-US" smtClean="0"/>
              <a:pPr/>
              <a:t>34</a:t>
            </a:fld>
            <a:endParaRPr lang="en-US" dirty="0"/>
          </a:p>
        </p:txBody>
      </p:sp>
      <p:sp>
        <p:nvSpPr>
          <p:cNvPr id="6" name="Cloud Callout 5"/>
          <p:cNvSpPr/>
          <p:nvPr/>
        </p:nvSpPr>
        <p:spPr>
          <a:xfrm>
            <a:off x="7010400" y="28480"/>
            <a:ext cx="2819400" cy="2248853"/>
          </a:xfrm>
          <a:prstGeom prst="cloudCallout">
            <a:avLst>
              <a:gd name="adj1" fmla="val -60728"/>
              <a:gd name="adj2" fmla="val 45588"/>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How in the heck am I going to afford to jump into this tank?</a:t>
            </a:r>
          </a:p>
        </p:txBody>
      </p:sp>
    </p:spTree>
    <p:extLst>
      <p:ext uri="{BB962C8B-B14F-4D97-AF65-F5344CB8AC3E}">
        <p14:creationId xmlns:p14="http://schemas.microsoft.com/office/powerpoint/2010/main" val="216340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seem like everything is a priority </a:t>
            </a:r>
            <a:br>
              <a:rPr lang="en-US" dirty="0" smtClean="0"/>
            </a:br>
            <a:r>
              <a:rPr lang="en-US" sz="2000" dirty="0" smtClean="0"/>
              <a:t>It gets really fuzzy between defense and offense</a:t>
            </a:r>
            <a:endParaRPr lang="en-US" dirty="0"/>
          </a:p>
        </p:txBody>
      </p:sp>
      <p:sp>
        <p:nvSpPr>
          <p:cNvPr id="3" name="Content Placeholder 2"/>
          <p:cNvSpPr>
            <a:spLocks noGrp="1"/>
          </p:cNvSpPr>
          <p:nvPr>
            <p:ph sz="half" idx="1"/>
          </p:nvPr>
        </p:nvSpPr>
        <p:spPr>
          <a:xfrm>
            <a:off x="2209799" y="1828800"/>
            <a:ext cx="5867401" cy="1600200"/>
          </a:xfrm>
        </p:spPr>
        <p:txBody>
          <a:bodyPr/>
          <a:lstStyle/>
          <a:p>
            <a:r>
              <a:rPr lang="en-US" dirty="0" smtClean="0"/>
              <a:t>For all of us, the path forward can seem overwhelming, with the diversity of topics, the pressures for our attention, and the constant need to spend the same dollar over and over</a:t>
            </a:r>
            <a:endParaRPr lang="en-US" dirty="0"/>
          </a:p>
        </p:txBody>
      </p:sp>
      <p:sp>
        <p:nvSpPr>
          <p:cNvPr id="6" name="Content Placeholder 5"/>
          <p:cNvSpPr>
            <a:spLocks noGrp="1"/>
          </p:cNvSpPr>
          <p:nvPr>
            <p:ph sz="half" idx="2"/>
          </p:nvPr>
        </p:nvSpPr>
        <p:spPr>
          <a:xfrm>
            <a:off x="2209800" y="3472832"/>
            <a:ext cx="9294812" cy="2262428"/>
          </a:xfrm>
        </p:spPr>
        <p:txBody>
          <a:bodyPr/>
          <a:lstStyle/>
          <a:p>
            <a:r>
              <a:rPr lang="en-US" dirty="0"/>
              <a:t>It can be tough to tell the difference between what others </a:t>
            </a:r>
            <a:r>
              <a:rPr lang="en-US" i="1" dirty="0"/>
              <a:t>think</a:t>
            </a:r>
            <a:r>
              <a:rPr lang="en-US" dirty="0"/>
              <a:t> you should do, what they all </a:t>
            </a:r>
            <a:r>
              <a:rPr lang="en-US" i="1" dirty="0"/>
              <a:t>want</a:t>
            </a:r>
            <a:r>
              <a:rPr lang="en-US" dirty="0"/>
              <a:t> to do, and what they really </a:t>
            </a:r>
            <a:r>
              <a:rPr lang="en-US" i="1" dirty="0"/>
              <a:t>will </a:t>
            </a:r>
            <a:r>
              <a:rPr lang="en-US" dirty="0"/>
              <a:t>do </a:t>
            </a:r>
          </a:p>
          <a:p>
            <a:r>
              <a:rPr lang="en-US" dirty="0" smtClean="0"/>
              <a:t>Knowing your culture and sensing how to commit your organization – based on what people </a:t>
            </a:r>
            <a:r>
              <a:rPr lang="en-US" i="1" dirty="0" smtClean="0"/>
              <a:t>will </a:t>
            </a:r>
            <a:r>
              <a:rPr lang="en-US" dirty="0" smtClean="0"/>
              <a:t>do – is the only hope a leader has of putting the pieces together in the right order</a:t>
            </a:r>
            <a:endParaRPr lang="en-US"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35</a:t>
            </a:fld>
            <a:endParaRPr lang="en-US" dirty="0"/>
          </a:p>
        </p:txBody>
      </p:sp>
      <p:sp>
        <p:nvSpPr>
          <p:cNvPr id="7" name="Text Placeholder 6"/>
          <p:cNvSpPr>
            <a:spLocks noGrp="1"/>
          </p:cNvSpPr>
          <p:nvPr>
            <p:ph type="body" sz="quarter" idx="13"/>
          </p:nvPr>
        </p:nvSpPr>
        <p:spPr/>
        <p:txBody>
          <a:bodyPr/>
          <a:lstStyle/>
          <a:p>
            <a:r>
              <a:rPr lang="en-US" dirty="0" smtClean="0"/>
              <a:t>In this next decade, we need to continue to refine a system that filters out the noise and hones in on what members </a:t>
            </a:r>
            <a:r>
              <a:rPr lang="en-US" i="1" dirty="0" smtClean="0"/>
              <a:t>will </a:t>
            </a:r>
            <a:r>
              <a:rPr lang="en-US" dirty="0" smtClean="0"/>
              <a:t>do, what leaders will drive to the end</a:t>
            </a:r>
            <a:endParaRPr lang="en-US" dirty="0"/>
          </a:p>
        </p:txBody>
      </p:sp>
      <p:graphicFrame>
        <p:nvGraphicFramePr>
          <p:cNvPr id="12" name="Chart 11"/>
          <p:cNvGraphicFramePr/>
          <p:nvPr>
            <p:extLst>
              <p:ext uri="{D42A27DB-BD31-4B8C-83A1-F6EECF244321}">
                <p14:modId xmlns:p14="http://schemas.microsoft.com/office/powerpoint/2010/main" val="3753041026"/>
              </p:ext>
            </p:extLst>
          </p:nvPr>
        </p:nvGraphicFramePr>
        <p:xfrm>
          <a:off x="8090472" y="1152907"/>
          <a:ext cx="3414140" cy="2276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583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2" y="624110"/>
            <a:ext cx="9597488" cy="1128490"/>
          </a:xfrm>
        </p:spPr>
        <p:txBody>
          <a:bodyPr/>
          <a:lstStyle/>
          <a:p>
            <a:r>
              <a:rPr lang="en-US" sz="2800" dirty="0"/>
              <a:t>Commitment to a priority can seem like stubbornness</a:t>
            </a:r>
            <a:r>
              <a:rPr lang="en-US" dirty="0"/>
              <a:t/>
            </a:r>
            <a:br>
              <a:rPr lang="en-US" dirty="0"/>
            </a:br>
            <a:r>
              <a:rPr lang="en-US" sz="1800" dirty="0" smtClean="0"/>
              <a:t>Empathy, while socially valuable, will not save you here</a:t>
            </a:r>
            <a:endParaRPr lang="en-US" dirty="0"/>
          </a:p>
        </p:txBody>
      </p:sp>
      <p:sp>
        <p:nvSpPr>
          <p:cNvPr id="3" name="Content Placeholder 2"/>
          <p:cNvSpPr>
            <a:spLocks noGrp="1"/>
          </p:cNvSpPr>
          <p:nvPr>
            <p:ph sz="half" idx="1"/>
          </p:nvPr>
        </p:nvSpPr>
        <p:spPr>
          <a:xfrm>
            <a:off x="2209799" y="1828800"/>
            <a:ext cx="5638801" cy="1600200"/>
          </a:xfrm>
        </p:spPr>
        <p:txBody>
          <a:bodyPr/>
          <a:lstStyle/>
          <a:p>
            <a:r>
              <a:rPr lang="en-US" dirty="0" smtClean="0"/>
              <a:t>The balance between what we will all </a:t>
            </a:r>
            <a:r>
              <a:rPr lang="en-US" i="1" dirty="0" smtClean="0"/>
              <a:t>do, </a:t>
            </a:r>
            <a:r>
              <a:rPr lang="en-US" dirty="0" smtClean="0"/>
              <a:t>versus what we are all </a:t>
            </a:r>
            <a:r>
              <a:rPr lang="en-US" i="1" dirty="0" smtClean="0"/>
              <a:t>interested in</a:t>
            </a:r>
            <a:r>
              <a:rPr lang="en-US" dirty="0" smtClean="0"/>
              <a:t>, can challenge a </a:t>
            </a:r>
            <a:r>
              <a:rPr lang="en-US" dirty="0" err="1" smtClean="0"/>
              <a:t>collaborative’s</a:t>
            </a:r>
            <a:r>
              <a:rPr lang="en-US" dirty="0" smtClean="0"/>
              <a:t> sense of cohesiveness</a:t>
            </a:r>
          </a:p>
          <a:p>
            <a:pPr lvl="1"/>
            <a:r>
              <a:rPr lang="en-US" dirty="0" smtClean="0"/>
              <a:t>Will we ever see things the same way?</a:t>
            </a:r>
          </a:p>
          <a:p>
            <a:endParaRPr lang="en-US" dirty="0"/>
          </a:p>
        </p:txBody>
      </p:sp>
      <p:sp>
        <p:nvSpPr>
          <p:cNvPr id="4" name="Content Placeholder 3"/>
          <p:cNvSpPr>
            <a:spLocks noGrp="1"/>
          </p:cNvSpPr>
          <p:nvPr>
            <p:ph sz="half" idx="2"/>
          </p:nvPr>
        </p:nvSpPr>
        <p:spPr>
          <a:xfrm>
            <a:off x="2209800" y="3537568"/>
            <a:ext cx="9294812" cy="2093844"/>
          </a:xfrm>
        </p:spPr>
        <p:txBody>
          <a:bodyPr/>
          <a:lstStyle/>
          <a:p>
            <a:r>
              <a:rPr lang="en-US" dirty="0" smtClean="0"/>
              <a:t>As we think about how best to leverage $200 million of cash flow in the next 5 years, we have an opportunity to transform, not simply to survive</a:t>
            </a:r>
          </a:p>
          <a:p>
            <a:r>
              <a:rPr lang="en-US" dirty="0" smtClean="0"/>
              <a:t>To do that, we must capitalize on opportunities that we </a:t>
            </a:r>
            <a:r>
              <a:rPr lang="en-US" i="1" dirty="0" smtClean="0"/>
              <a:t>will </a:t>
            </a:r>
            <a:r>
              <a:rPr lang="en-US" dirty="0" smtClean="0"/>
              <a:t>harvest, as priority #1...and minimize our investments in tangents that capture our fancy, but not our commitment</a:t>
            </a:r>
          </a:p>
        </p:txBody>
      </p:sp>
      <p:sp>
        <p:nvSpPr>
          <p:cNvPr id="5" name="Slide Number Placeholder 4"/>
          <p:cNvSpPr>
            <a:spLocks noGrp="1"/>
          </p:cNvSpPr>
          <p:nvPr>
            <p:ph type="sldNum" sz="quarter" idx="12"/>
          </p:nvPr>
        </p:nvSpPr>
        <p:spPr/>
        <p:txBody>
          <a:bodyPr/>
          <a:lstStyle/>
          <a:p>
            <a:fld id="{61FB0124-3324-46EC-B507-583573B8ABF7}" type="slidenum">
              <a:rPr lang="en-US" smtClean="0"/>
              <a:pPr/>
              <a:t>36</a:t>
            </a:fld>
            <a:endParaRPr lang="en-US" dirty="0"/>
          </a:p>
        </p:txBody>
      </p:sp>
      <p:sp>
        <p:nvSpPr>
          <p:cNvPr id="6" name="Text Placeholder 5"/>
          <p:cNvSpPr>
            <a:spLocks noGrp="1"/>
          </p:cNvSpPr>
          <p:nvPr>
            <p:ph type="body" sz="quarter" idx="13"/>
          </p:nvPr>
        </p:nvSpPr>
        <p:spPr>
          <a:xfrm>
            <a:off x="5105400" y="5715000"/>
            <a:ext cx="6399676" cy="838200"/>
          </a:xfrm>
        </p:spPr>
        <p:txBody>
          <a:bodyPr/>
          <a:lstStyle/>
          <a:p>
            <a:r>
              <a:rPr lang="en-US" dirty="0" smtClean="0"/>
              <a:t>The challenge is how we collectively agree on the difference</a:t>
            </a:r>
          </a:p>
          <a:p>
            <a:r>
              <a:rPr lang="en-US" dirty="0" smtClean="0"/>
              <a:t>You are not </a:t>
            </a:r>
            <a:r>
              <a:rPr lang="en-US" i="1" dirty="0" smtClean="0"/>
              <a:t>customers</a:t>
            </a:r>
            <a:r>
              <a:rPr lang="en-US" dirty="0" smtClean="0"/>
              <a:t> of the future, you are the </a:t>
            </a:r>
            <a:r>
              <a:rPr lang="en-US" i="1" dirty="0" smtClean="0"/>
              <a:t>owners</a:t>
            </a:r>
            <a:r>
              <a:rPr lang="en-US" dirty="0" smtClean="0"/>
              <a:t> that need to come together and declare a future</a:t>
            </a:r>
            <a:endParaRPr lang="en-US" dirty="0"/>
          </a:p>
        </p:txBody>
      </p:sp>
      <p:graphicFrame>
        <p:nvGraphicFramePr>
          <p:cNvPr id="9" name="Chart 8"/>
          <p:cNvGraphicFramePr/>
          <p:nvPr>
            <p:extLst>
              <p:ext uri="{D42A27DB-BD31-4B8C-83A1-F6EECF244321}">
                <p14:modId xmlns:p14="http://schemas.microsoft.com/office/powerpoint/2010/main" val="3717971221"/>
              </p:ext>
            </p:extLst>
          </p:nvPr>
        </p:nvGraphicFramePr>
        <p:xfrm>
          <a:off x="8090472" y="1152907"/>
          <a:ext cx="3414140" cy="2276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713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engine for selecting what to do</a:t>
            </a:r>
            <a:br>
              <a:rPr lang="en-US" dirty="0" smtClean="0"/>
            </a:br>
            <a:r>
              <a:rPr lang="en-US" sz="2000" dirty="0" smtClean="0"/>
              <a:t>Our ultimate challenge for the next decade</a:t>
            </a:r>
            <a:endParaRPr lang="en-US" dirty="0"/>
          </a:p>
        </p:txBody>
      </p:sp>
      <p:sp>
        <p:nvSpPr>
          <p:cNvPr id="3" name="Content Placeholder 2"/>
          <p:cNvSpPr>
            <a:spLocks noGrp="1"/>
          </p:cNvSpPr>
          <p:nvPr>
            <p:ph sz="half" idx="1"/>
          </p:nvPr>
        </p:nvSpPr>
        <p:spPr>
          <a:xfrm>
            <a:off x="2209799" y="1828800"/>
            <a:ext cx="9294811" cy="1600200"/>
          </a:xfrm>
        </p:spPr>
        <p:txBody>
          <a:bodyPr/>
          <a:lstStyle/>
          <a:p>
            <a:r>
              <a:rPr lang="en-US" dirty="0" smtClean="0"/>
              <a:t>z</a:t>
            </a:r>
            <a:endParaRPr lang="en-US" dirty="0"/>
          </a:p>
        </p:txBody>
      </p:sp>
      <p:sp>
        <p:nvSpPr>
          <p:cNvPr id="4" name="Content Placeholder 3"/>
          <p:cNvSpPr>
            <a:spLocks noGrp="1"/>
          </p:cNvSpPr>
          <p:nvPr>
            <p:ph sz="half" idx="2"/>
          </p:nvPr>
        </p:nvSpPr>
        <p:spPr>
          <a:xfrm>
            <a:off x="2209800" y="3810000"/>
            <a:ext cx="9294812" cy="1941444"/>
          </a:xfrm>
        </p:spPr>
        <p:txBody>
          <a:bodyPr/>
          <a:lstStyle/>
          <a:p>
            <a:r>
              <a:rPr lang="en-US" dirty="0" smtClean="0"/>
              <a:t>x</a:t>
            </a:r>
            <a:endParaRPr lang="en-US" dirty="0"/>
          </a:p>
        </p:txBody>
      </p:sp>
      <p:sp>
        <p:nvSpPr>
          <p:cNvPr id="5" name="Slide Number Placeholder 4"/>
          <p:cNvSpPr>
            <a:spLocks noGrp="1"/>
          </p:cNvSpPr>
          <p:nvPr>
            <p:ph type="sldNum" sz="quarter" idx="12"/>
          </p:nvPr>
        </p:nvSpPr>
        <p:spPr/>
        <p:txBody>
          <a:bodyPr/>
          <a:lstStyle/>
          <a:p>
            <a:fld id="{61FB0124-3324-46EC-B507-583573B8ABF7}" type="slidenum">
              <a:rPr lang="en-US" smtClean="0"/>
              <a:pPr/>
              <a:t>37</a:t>
            </a:fld>
            <a:endParaRPr lang="en-US" dirty="0"/>
          </a:p>
        </p:txBody>
      </p:sp>
      <p:sp>
        <p:nvSpPr>
          <p:cNvPr id="6" name="Text Placeholder 5"/>
          <p:cNvSpPr>
            <a:spLocks noGrp="1"/>
          </p:cNvSpPr>
          <p:nvPr>
            <p:ph type="body" sz="quarter" idx="13"/>
          </p:nvPr>
        </p:nvSpPr>
        <p:spPr/>
        <p:txBody>
          <a:bodyPr/>
          <a:lstStyle/>
          <a:p>
            <a:r>
              <a:rPr lang="en-US" dirty="0" smtClean="0"/>
              <a:t>Pushing things past the tipping point – without making civil people uncomfortable</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222"/>
          <a:stretch/>
        </p:blipFill>
        <p:spPr>
          <a:xfrm>
            <a:off x="2057400" y="1752600"/>
            <a:ext cx="7012835" cy="3998844"/>
          </a:xfrm>
          <a:prstGeom prst="rect">
            <a:avLst/>
          </a:prstGeom>
          <a:ln>
            <a:noFill/>
          </a:ln>
          <a:effectLst>
            <a:outerShdw blurRad="190500" algn="tl" rotWithShape="0">
              <a:srgbClr val="000000">
                <a:alpha val="70000"/>
              </a:srgbClr>
            </a:outerShdw>
          </a:effectLst>
        </p:spPr>
      </p:pic>
      <p:sp>
        <p:nvSpPr>
          <p:cNvPr id="10" name="TextBox 9"/>
          <p:cNvSpPr txBox="1"/>
          <p:nvPr/>
        </p:nvSpPr>
        <p:spPr>
          <a:xfrm>
            <a:off x="5715000" y="5105400"/>
            <a:ext cx="370486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http://tellmewhyimwrong.com/</a:t>
            </a:r>
            <a:endParaRPr lang="en-US" dirty="0"/>
          </a:p>
        </p:txBody>
      </p:sp>
    </p:spTree>
    <p:extLst>
      <p:ext uri="{BB962C8B-B14F-4D97-AF65-F5344CB8AC3E}">
        <p14:creationId xmlns:p14="http://schemas.microsoft.com/office/powerpoint/2010/main" val="1767520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Strategic Priority #1: </a:t>
            </a:r>
            <a:br>
              <a:rPr lang="en-US" sz="2000" dirty="0"/>
            </a:br>
            <a:r>
              <a:rPr lang="en-US" dirty="0"/>
              <a:t>Reaching for More Opportunity</a:t>
            </a:r>
          </a:p>
        </p:txBody>
      </p:sp>
      <p:sp>
        <p:nvSpPr>
          <p:cNvPr id="3" name="Content Placeholder 2"/>
          <p:cNvSpPr>
            <a:spLocks noGrp="1"/>
          </p:cNvSpPr>
          <p:nvPr>
            <p:ph sz="half" idx="1"/>
          </p:nvPr>
        </p:nvSpPr>
        <p:spPr>
          <a:xfrm>
            <a:off x="2209799" y="1828800"/>
            <a:ext cx="9294811" cy="3505200"/>
          </a:xfrm>
        </p:spPr>
        <p:txBody>
          <a:bodyPr/>
          <a:lstStyle/>
          <a:p>
            <a:pPr marL="0" indent="0">
              <a:buNone/>
            </a:pPr>
            <a:r>
              <a:rPr lang="en-US" i="1" dirty="0" smtClean="0">
                <a:solidFill>
                  <a:schemeClr val="accent4"/>
                </a:solidFill>
              </a:rPr>
              <a:t>How do you reach for more opportunity?</a:t>
            </a:r>
          </a:p>
          <a:p>
            <a:r>
              <a:rPr lang="en-US" dirty="0" smtClean="0"/>
              <a:t>You increase your conversations with the marketplace</a:t>
            </a:r>
          </a:p>
          <a:p>
            <a:r>
              <a:rPr lang="en-US" dirty="0" smtClean="0"/>
              <a:t>You find people with the challenges that will yield the greatest opportunity once the answers are found</a:t>
            </a:r>
          </a:p>
          <a:p>
            <a:r>
              <a:rPr lang="en-US" dirty="0" smtClean="0"/>
              <a:t>You focus on offense to generate an opportunity to afford the investment in defense </a:t>
            </a:r>
          </a:p>
          <a:p>
            <a:r>
              <a:rPr lang="en-US" dirty="0" smtClean="0"/>
              <a:t>You leverage connections (relationships, proximity, the moment) to find one more thing to do with a customer where the </a:t>
            </a:r>
            <a:r>
              <a:rPr lang="en-US" i="1" dirty="0" smtClean="0"/>
              <a:t>connection</a:t>
            </a:r>
            <a:r>
              <a:rPr lang="en-US" dirty="0" smtClean="0"/>
              <a:t> is the advantage, not what you do</a:t>
            </a:r>
          </a:p>
          <a:p>
            <a:r>
              <a:rPr lang="en-US" dirty="0" smtClean="0"/>
              <a:t>You have the self-confidence to learn something new, to reach for more capacity, to assume that you can reset the game to your advantage</a:t>
            </a:r>
            <a:endParaRPr lang="en-US" dirty="0"/>
          </a:p>
        </p:txBody>
      </p:sp>
      <p:sp>
        <p:nvSpPr>
          <p:cNvPr id="5" name="Slide Number Placeholder 4"/>
          <p:cNvSpPr>
            <a:spLocks noGrp="1"/>
          </p:cNvSpPr>
          <p:nvPr>
            <p:ph type="sldNum" sz="quarter" idx="12"/>
          </p:nvPr>
        </p:nvSpPr>
        <p:spPr/>
        <p:txBody>
          <a:bodyPr/>
          <a:lstStyle/>
          <a:p>
            <a:fld id="{61FB0124-3324-46EC-B507-583573B8ABF7}" type="slidenum">
              <a:rPr lang="en-US" smtClean="0"/>
              <a:pPr/>
              <a:t>38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4924" y="273930"/>
            <a:ext cx="2676633" cy="1783470"/>
          </a:xfrm>
          <a:prstGeom prst="rect">
            <a:avLst/>
          </a:prstGeom>
        </p:spPr>
      </p:pic>
    </p:spTree>
    <p:extLst>
      <p:ext uri="{BB962C8B-B14F-4D97-AF65-F5344CB8AC3E}">
        <p14:creationId xmlns:p14="http://schemas.microsoft.com/office/powerpoint/2010/main" val="3128432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for More Opportunity</a:t>
            </a:r>
            <a:br>
              <a:rPr lang="en-US" dirty="0" smtClean="0"/>
            </a:br>
            <a:r>
              <a:rPr lang="en-US" sz="2000" dirty="0"/>
              <a:t>The next decade: </a:t>
            </a:r>
            <a:r>
              <a:rPr lang="en-US" sz="2000" b="1" dirty="0" smtClean="0">
                <a:solidFill>
                  <a:schemeClr val="accent2"/>
                </a:solidFill>
              </a:rPr>
              <a:t>Finding opportunities </a:t>
            </a:r>
            <a:r>
              <a:rPr lang="en-US" sz="2000" b="1" dirty="0">
                <a:solidFill>
                  <a:schemeClr val="accent2"/>
                </a:solidFill>
              </a:rPr>
              <a:t>to put ourselves to work</a:t>
            </a:r>
            <a:endParaRPr lang="en-US" b="1" dirty="0">
              <a:solidFill>
                <a:schemeClr val="accent2"/>
              </a:solidFill>
            </a:endParaRPr>
          </a:p>
        </p:txBody>
      </p:sp>
      <p:sp>
        <p:nvSpPr>
          <p:cNvPr id="3" name="Content Placeholder 2"/>
          <p:cNvSpPr>
            <a:spLocks noGrp="1"/>
          </p:cNvSpPr>
          <p:nvPr>
            <p:ph sz="half" idx="1"/>
          </p:nvPr>
        </p:nvSpPr>
        <p:spPr>
          <a:xfrm>
            <a:off x="2209799" y="1828800"/>
            <a:ext cx="9294811" cy="3733800"/>
          </a:xfrm>
        </p:spPr>
        <p:txBody>
          <a:bodyPr/>
          <a:lstStyle/>
          <a:p>
            <a:pPr marL="0" indent="0">
              <a:buNone/>
            </a:pPr>
            <a:r>
              <a:rPr lang="en-US" i="1" dirty="0">
                <a:solidFill>
                  <a:schemeClr val="accent4"/>
                </a:solidFill>
              </a:rPr>
              <a:t>How </a:t>
            </a:r>
            <a:r>
              <a:rPr lang="en-US" i="1" dirty="0" smtClean="0">
                <a:solidFill>
                  <a:schemeClr val="accent4"/>
                </a:solidFill>
              </a:rPr>
              <a:t>will we </a:t>
            </a:r>
            <a:r>
              <a:rPr lang="en-US" i="1" dirty="0">
                <a:solidFill>
                  <a:schemeClr val="accent4"/>
                </a:solidFill>
              </a:rPr>
              <a:t>reach for more opportunity</a:t>
            </a:r>
            <a:r>
              <a:rPr lang="en-US" i="1" dirty="0" smtClean="0">
                <a:solidFill>
                  <a:schemeClr val="accent4"/>
                </a:solidFill>
              </a:rPr>
              <a:t>?</a:t>
            </a:r>
            <a:endParaRPr lang="en-US" dirty="0" smtClean="0">
              <a:solidFill>
                <a:schemeClr val="accent4"/>
              </a:solidFill>
            </a:endParaRPr>
          </a:p>
          <a:p>
            <a:r>
              <a:rPr lang="en-US" dirty="0" smtClean="0"/>
              <a:t>We’ll continue to expand the tactics and toolkits we have to talk to credit union stakeholders (professionals, volunteers, members, vendors, regulators)</a:t>
            </a:r>
            <a:r>
              <a:rPr lang="en-US" i="1" dirty="0" smtClean="0"/>
              <a:t> </a:t>
            </a:r>
            <a:r>
              <a:rPr lang="en-US" b="1" i="1" dirty="0">
                <a:solidFill>
                  <a:schemeClr val="accent2"/>
                </a:solidFill>
              </a:rPr>
              <a:t>– </a:t>
            </a:r>
            <a:r>
              <a:rPr lang="en-US" b="1" dirty="0" smtClean="0">
                <a:solidFill>
                  <a:schemeClr val="accent2"/>
                </a:solidFill>
              </a:rPr>
              <a:t>we’ll find opportunities to put ourselves to work</a:t>
            </a:r>
          </a:p>
          <a:p>
            <a:r>
              <a:rPr lang="en-US" dirty="0" smtClean="0"/>
              <a:t>We’ll leverage CU*BASE and our copyrights in marketplaces that will challenge us for new solutions and generate the revenue to find them</a:t>
            </a:r>
            <a:r>
              <a:rPr lang="en-US" i="1" dirty="0"/>
              <a:t> </a:t>
            </a:r>
            <a:r>
              <a:rPr lang="en-US" b="1" i="1" dirty="0" smtClean="0">
                <a:solidFill>
                  <a:schemeClr val="accent2"/>
                </a:solidFill>
              </a:rPr>
              <a:t>– </a:t>
            </a:r>
            <a:r>
              <a:rPr lang="en-US" b="1" dirty="0">
                <a:solidFill>
                  <a:schemeClr val="accent2"/>
                </a:solidFill>
              </a:rPr>
              <a:t>we’ll find opportunities to put ourselves to </a:t>
            </a:r>
            <a:r>
              <a:rPr lang="en-US" b="1" dirty="0" smtClean="0">
                <a:solidFill>
                  <a:schemeClr val="accent2"/>
                </a:solidFill>
              </a:rPr>
              <a:t>work</a:t>
            </a:r>
          </a:p>
          <a:p>
            <a:r>
              <a:rPr lang="en-US" dirty="0" smtClean="0"/>
              <a:t>We’ll expand our business development and round out our solutions to be as focused on the health of our clients as we are on the tasks that challenge our clients </a:t>
            </a:r>
            <a:r>
              <a:rPr lang="en-US" b="1" i="1" dirty="0" smtClean="0">
                <a:solidFill>
                  <a:schemeClr val="accent2"/>
                </a:solidFill>
              </a:rPr>
              <a:t>– </a:t>
            </a:r>
            <a:r>
              <a:rPr lang="en-US" b="1" dirty="0">
                <a:solidFill>
                  <a:schemeClr val="accent2"/>
                </a:solidFill>
              </a:rPr>
              <a:t>we’ll find opportunities to put ourselves to work</a:t>
            </a:r>
          </a:p>
        </p:txBody>
      </p:sp>
      <p:sp>
        <p:nvSpPr>
          <p:cNvPr id="5" name="Slide Number Placeholder 4"/>
          <p:cNvSpPr>
            <a:spLocks noGrp="1"/>
          </p:cNvSpPr>
          <p:nvPr>
            <p:ph type="sldNum" sz="quarter" idx="12"/>
          </p:nvPr>
        </p:nvSpPr>
        <p:spPr/>
        <p:txBody>
          <a:bodyPr/>
          <a:lstStyle/>
          <a:p>
            <a:fld id="{61FB0124-3324-46EC-B507-583573B8ABF7}" type="slidenum">
              <a:rPr lang="en-US" smtClean="0"/>
              <a:pPr/>
              <a:t>39</a:t>
            </a:fld>
            <a:endParaRPr lang="en-US" dirty="0"/>
          </a:p>
        </p:txBody>
      </p:sp>
    </p:spTree>
    <p:extLst>
      <p:ext uri="{BB962C8B-B14F-4D97-AF65-F5344CB8AC3E}">
        <p14:creationId xmlns:p14="http://schemas.microsoft.com/office/powerpoint/2010/main" val="3621062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FB0124-3324-46EC-B507-583573B8ABF7}" type="slidenum">
              <a:rPr lang="en-US" smtClean="0"/>
              <a:pPr/>
              <a:t>4</a:t>
            </a:fld>
            <a:endParaRPr lang="en-US"/>
          </a:p>
        </p:txBody>
      </p:sp>
      <p:sp>
        <p:nvSpPr>
          <p:cNvPr id="8" name="Text Placeholder 7"/>
          <p:cNvSpPr>
            <a:spLocks noGrp="1"/>
          </p:cNvSpPr>
          <p:nvPr>
            <p:ph type="body" sz="quarter" idx="13"/>
          </p:nvPr>
        </p:nvSpPr>
        <p:spPr>
          <a:xfrm>
            <a:off x="5410200" y="5715000"/>
            <a:ext cx="6094876" cy="838200"/>
          </a:xfrm>
        </p:spPr>
        <p:txBody>
          <a:bodyPr/>
          <a:lstStyle/>
          <a:p>
            <a:r>
              <a:rPr lang="en-US" dirty="0" smtClean="0"/>
              <a:t>The Board feels very strongly that CU*Answers is a platform for those who are looking </a:t>
            </a:r>
            <a:r>
              <a:rPr lang="en-US" i="1" dirty="0" smtClean="0"/>
              <a:t>forward</a:t>
            </a:r>
            <a:r>
              <a:rPr lang="en-US" dirty="0" smtClean="0"/>
              <a:t> – to contribute to the engineering of our network’s sustainability</a:t>
            </a:r>
            <a:endParaRPr lang="en-US" dirty="0"/>
          </a:p>
        </p:txBody>
      </p:sp>
      <p:sp>
        <p:nvSpPr>
          <p:cNvPr id="6" name="Title 5"/>
          <p:cNvSpPr>
            <a:spLocks noGrp="1"/>
          </p:cNvSpPr>
          <p:nvPr>
            <p:ph type="title"/>
          </p:nvPr>
        </p:nvSpPr>
        <p:spPr/>
        <p:txBody>
          <a:bodyPr/>
          <a:lstStyle/>
          <a:p>
            <a:r>
              <a:rPr lang="en-US" dirty="0" smtClean="0"/>
              <a:t>Transformation can occur while no one’s watching...or be engineered by those looking forward</a:t>
            </a:r>
            <a:endParaRPr lang="en-US" dirty="0"/>
          </a:p>
        </p:txBody>
      </p:sp>
      <p:pic>
        <p:nvPicPr>
          <p:cNvPr id="10" name="Picture 9"/>
          <p:cNvPicPr>
            <a:picLocks noChangeAspect="1"/>
          </p:cNvPicPr>
          <p:nvPr/>
        </p:nvPicPr>
        <p:blipFill>
          <a:blip r:embed="rId2"/>
          <a:stretch>
            <a:fillRect/>
          </a:stretch>
        </p:blipFill>
        <p:spPr>
          <a:xfrm>
            <a:off x="495791" y="2369619"/>
            <a:ext cx="5676410" cy="319298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a:stretch>
            <a:fillRect/>
          </a:stretch>
        </p:blipFill>
        <p:spPr>
          <a:xfrm>
            <a:off x="6324600" y="2369619"/>
            <a:ext cx="5676410" cy="31929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2978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for More Opportunity</a:t>
            </a:r>
            <a:br>
              <a:rPr lang="en-US" dirty="0" smtClean="0"/>
            </a:br>
            <a:r>
              <a:rPr lang="en-US" sz="2000" dirty="0"/>
              <a:t>The next decade: </a:t>
            </a:r>
            <a:r>
              <a:rPr lang="en-US" sz="2000" dirty="0" smtClean="0">
                <a:solidFill>
                  <a:schemeClr val="accent2"/>
                </a:solidFill>
              </a:rPr>
              <a:t>Finding opportunities </a:t>
            </a:r>
            <a:r>
              <a:rPr lang="en-US" sz="2000" dirty="0">
                <a:solidFill>
                  <a:schemeClr val="accent2"/>
                </a:solidFill>
              </a:rPr>
              <a:t>to put ourselves to work</a:t>
            </a:r>
            <a:endParaRPr lang="en-US" dirty="0">
              <a:solidFill>
                <a:schemeClr val="accent2"/>
              </a:solidFill>
            </a:endParaRPr>
          </a:p>
        </p:txBody>
      </p:sp>
      <p:sp>
        <p:nvSpPr>
          <p:cNvPr id="3" name="Content Placeholder 2"/>
          <p:cNvSpPr>
            <a:spLocks noGrp="1"/>
          </p:cNvSpPr>
          <p:nvPr>
            <p:ph sz="half" idx="1"/>
          </p:nvPr>
        </p:nvSpPr>
        <p:spPr>
          <a:xfrm>
            <a:off x="2209799" y="1828800"/>
            <a:ext cx="9294811" cy="1600200"/>
          </a:xfrm>
        </p:spPr>
        <p:txBody>
          <a:bodyPr/>
          <a:lstStyle/>
          <a:p>
            <a:pPr marL="0" indent="0">
              <a:buNone/>
            </a:pPr>
            <a:r>
              <a:rPr lang="en-US" i="1" dirty="0">
                <a:solidFill>
                  <a:schemeClr val="accent4"/>
                </a:solidFill>
              </a:rPr>
              <a:t>How </a:t>
            </a:r>
            <a:r>
              <a:rPr lang="en-US" i="1" dirty="0" smtClean="0">
                <a:solidFill>
                  <a:schemeClr val="accent4"/>
                </a:solidFill>
              </a:rPr>
              <a:t>will we </a:t>
            </a:r>
            <a:r>
              <a:rPr lang="en-US" i="1" dirty="0">
                <a:solidFill>
                  <a:schemeClr val="accent4"/>
                </a:solidFill>
              </a:rPr>
              <a:t>reach for more opportunity</a:t>
            </a:r>
            <a:r>
              <a:rPr lang="en-US" i="1" dirty="0" smtClean="0">
                <a:solidFill>
                  <a:schemeClr val="accent4"/>
                </a:solidFill>
              </a:rPr>
              <a:t>?</a:t>
            </a:r>
            <a:endParaRPr lang="en-US" dirty="0" smtClean="0">
              <a:solidFill>
                <a:schemeClr val="accent4"/>
              </a:solidFill>
            </a:endParaRPr>
          </a:p>
          <a:p>
            <a:r>
              <a:rPr lang="en-US" dirty="0"/>
              <a:t>We’ll </a:t>
            </a:r>
            <a:r>
              <a:rPr lang="en-US" dirty="0" smtClean="0"/>
              <a:t>redesign the assets that allow us to connect with our members’ world and the Internet economy.  We’ll capitalize on connections and inventory every opportunity where the connection is the ultimate competitive difference </a:t>
            </a:r>
            <a:r>
              <a:rPr lang="en-US" b="1" i="1" dirty="0" smtClean="0">
                <a:solidFill>
                  <a:schemeClr val="accent2"/>
                </a:solidFill>
              </a:rPr>
              <a:t>– </a:t>
            </a:r>
            <a:r>
              <a:rPr lang="en-US" b="1" dirty="0">
                <a:solidFill>
                  <a:schemeClr val="accent2"/>
                </a:solidFill>
              </a:rPr>
              <a:t>we’ll find </a:t>
            </a:r>
            <a:r>
              <a:rPr lang="en-US" b="1" dirty="0" smtClean="0">
                <a:solidFill>
                  <a:schemeClr val="accent2"/>
                </a:solidFill>
              </a:rPr>
              <a:t>opportunities to put ourselves to work</a:t>
            </a:r>
            <a:endParaRPr lang="en-US" dirty="0"/>
          </a:p>
        </p:txBody>
      </p:sp>
      <p:sp>
        <p:nvSpPr>
          <p:cNvPr id="4" name="Content Placeholder 3"/>
          <p:cNvSpPr>
            <a:spLocks noGrp="1"/>
          </p:cNvSpPr>
          <p:nvPr>
            <p:ph sz="half" idx="2"/>
          </p:nvPr>
        </p:nvSpPr>
        <p:spPr>
          <a:xfrm>
            <a:off x="2209800" y="3910476"/>
            <a:ext cx="5942476" cy="1941444"/>
          </a:xfrm>
        </p:spPr>
        <p:txBody>
          <a:bodyPr/>
          <a:lstStyle/>
          <a:p>
            <a:r>
              <a:rPr lang="en-US" dirty="0"/>
              <a:t>We’ll do everything we can to instill confidence in our network that we can learn, </a:t>
            </a:r>
            <a:r>
              <a:rPr lang="en-US" dirty="0" smtClean="0"/>
              <a:t>that we </a:t>
            </a:r>
            <a:r>
              <a:rPr lang="en-US" dirty="0"/>
              <a:t>can do more. </a:t>
            </a:r>
            <a:r>
              <a:rPr lang="en-US" dirty="0" smtClean="0"/>
              <a:t>We </a:t>
            </a:r>
            <a:r>
              <a:rPr lang="en-US" dirty="0"/>
              <a:t>will refuse to be mystified by challenges we just don’t understand yet </a:t>
            </a:r>
            <a:r>
              <a:rPr lang="en-US" b="1" i="1" dirty="0" smtClean="0">
                <a:solidFill>
                  <a:schemeClr val="accent2"/>
                </a:solidFill>
              </a:rPr>
              <a:t>– </a:t>
            </a:r>
            <a:r>
              <a:rPr lang="en-US" b="1" dirty="0">
                <a:solidFill>
                  <a:schemeClr val="accent2"/>
                </a:solidFill>
              </a:rPr>
              <a:t>we’ll find opportunities to put ourselves to work</a:t>
            </a:r>
          </a:p>
          <a:p>
            <a:endParaRPr lang="en-US" dirty="0"/>
          </a:p>
        </p:txBody>
      </p:sp>
      <p:sp>
        <p:nvSpPr>
          <p:cNvPr id="5" name="Slide Number Placeholder 4"/>
          <p:cNvSpPr>
            <a:spLocks noGrp="1"/>
          </p:cNvSpPr>
          <p:nvPr>
            <p:ph type="sldNum" sz="quarter" idx="12"/>
          </p:nvPr>
        </p:nvSpPr>
        <p:spPr/>
        <p:txBody>
          <a:bodyPr/>
          <a:lstStyle/>
          <a:p>
            <a:fld id="{61FB0124-3324-46EC-B507-583573B8ABF7}" type="slidenum">
              <a:rPr lang="en-US" smtClean="0"/>
              <a:pPr/>
              <a:t>40</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440" y="4038600"/>
            <a:ext cx="3718560" cy="2324100"/>
          </a:xfrm>
          <a:prstGeom prst="rect">
            <a:avLst/>
          </a:prstGeom>
        </p:spPr>
      </p:pic>
    </p:spTree>
    <p:extLst>
      <p:ext uri="{BB962C8B-B14F-4D97-AF65-F5344CB8AC3E}">
        <p14:creationId xmlns:p14="http://schemas.microsoft.com/office/powerpoint/2010/main" val="1853182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advantage of a cooperative </a:t>
            </a:r>
            <a:br>
              <a:rPr lang="en-US" dirty="0" smtClean="0"/>
            </a:br>
            <a:r>
              <a:rPr lang="en-US" sz="2000" dirty="0" smtClean="0"/>
              <a:t>The drivers for reaching for opportunity </a:t>
            </a:r>
            <a:endParaRPr lang="en-US" sz="2000" dirty="0"/>
          </a:p>
        </p:txBody>
      </p:sp>
      <p:sp>
        <p:nvSpPr>
          <p:cNvPr id="3" name="Content Placeholder 2"/>
          <p:cNvSpPr>
            <a:spLocks noGrp="1"/>
          </p:cNvSpPr>
          <p:nvPr>
            <p:ph sz="half" idx="1"/>
          </p:nvPr>
        </p:nvSpPr>
        <p:spPr>
          <a:xfrm>
            <a:off x="2209799" y="1828800"/>
            <a:ext cx="9294811" cy="4191000"/>
          </a:xfrm>
        </p:spPr>
        <p:txBody>
          <a:bodyPr/>
          <a:lstStyle/>
          <a:p>
            <a:pPr marL="0" indent="0">
              <a:buNone/>
            </a:pPr>
            <a:r>
              <a:rPr lang="en-US" i="1" dirty="0" smtClean="0">
                <a:solidFill>
                  <a:schemeClr val="accent4"/>
                </a:solidFill>
              </a:rPr>
              <a:t>How did our founding pioneers create our current opportunity?</a:t>
            </a:r>
          </a:p>
          <a:p>
            <a:r>
              <a:rPr lang="en-US" dirty="0" smtClean="0"/>
              <a:t>They found people where the solution was based on working together</a:t>
            </a:r>
          </a:p>
          <a:p>
            <a:r>
              <a:rPr lang="en-US" dirty="0" smtClean="0"/>
              <a:t>They found people where their challenges were important enough to build a company and do it themselves</a:t>
            </a:r>
          </a:p>
          <a:p>
            <a:r>
              <a:rPr lang="en-US" dirty="0" smtClean="0"/>
              <a:t>They prioritized the mutual needs (went on offense) without allowing the fear of what they couldn’t do to dissuade them (being on the defensive)</a:t>
            </a:r>
          </a:p>
          <a:p>
            <a:r>
              <a:rPr lang="en-US" dirty="0" smtClean="0"/>
              <a:t>They knew if they created a community and bonded closely with it, that would be the advantage that would sustain them</a:t>
            </a:r>
          </a:p>
          <a:p>
            <a:r>
              <a:rPr lang="en-US" dirty="0" smtClean="0"/>
              <a:t>They did something they’d never done before, in order to get something they didn’t have </a:t>
            </a:r>
          </a:p>
        </p:txBody>
      </p:sp>
      <p:sp>
        <p:nvSpPr>
          <p:cNvPr id="5" name="Slide Number Placeholder 4"/>
          <p:cNvSpPr>
            <a:spLocks noGrp="1"/>
          </p:cNvSpPr>
          <p:nvPr>
            <p:ph type="sldNum" sz="quarter" idx="12"/>
          </p:nvPr>
        </p:nvSpPr>
        <p:spPr/>
        <p:txBody>
          <a:bodyPr/>
          <a:lstStyle/>
          <a:p>
            <a:fld id="{61FB0124-3324-46EC-B507-583573B8ABF7}" type="slidenum">
              <a:rPr lang="en-US" smtClean="0"/>
              <a:pPr/>
              <a:t>41</a:t>
            </a:fld>
            <a:endParaRPr lang="en-US" dirty="0"/>
          </a:p>
        </p:txBody>
      </p:sp>
      <p:sp>
        <p:nvSpPr>
          <p:cNvPr id="6" name="Text Placeholder 5"/>
          <p:cNvSpPr>
            <a:spLocks noGrp="1"/>
          </p:cNvSpPr>
          <p:nvPr>
            <p:ph type="body" sz="quarter" idx="13"/>
          </p:nvPr>
        </p:nvSpPr>
        <p:spPr>
          <a:xfrm>
            <a:off x="5562600" y="5715000"/>
            <a:ext cx="5942476" cy="838200"/>
          </a:xfrm>
        </p:spPr>
        <p:txBody>
          <a:bodyPr/>
          <a:lstStyle/>
          <a:p>
            <a:r>
              <a:rPr lang="en-US" dirty="0" smtClean="0"/>
              <a:t>These are the core traditions we need to hold on to, </a:t>
            </a:r>
            <a:br>
              <a:rPr lang="en-US" dirty="0" smtClean="0"/>
            </a:br>
            <a:r>
              <a:rPr lang="en-US" dirty="0" smtClean="0"/>
              <a:t>and make them work for this economy in the next decade</a:t>
            </a:r>
          </a:p>
        </p:txBody>
      </p:sp>
    </p:spTree>
    <p:extLst>
      <p:ext uri="{BB962C8B-B14F-4D97-AF65-F5344CB8AC3E}">
        <p14:creationId xmlns:p14="http://schemas.microsoft.com/office/powerpoint/2010/main" val="967240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589213" y="2057400"/>
            <a:ext cx="4116387" cy="3846263"/>
          </a:xfrm>
        </p:spPr>
        <p:txBody>
          <a:bodyPr>
            <a:noAutofit/>
          </a:bodyPr>
          <a:lstStyle/>
          <a:p>
            <a:r>
              <a:rPr lang="en-US" dirty="0"/>
              <a:t>We are the builders of this cooperative business</a:t>
            </a:r>
          </a:p>
          <a:p>
            <a:r>
              <a:rPr lang="en-US" dirty="0"/>
              <a:t>We are the people who design the engines that identify opportunity – with the intent to harvest that opportunity for our customer-owners</a:t>
            </a:r>
          </a:p>
          <a:p>
            <a:r>
              <a:rPr lang="en-US" dirty="0"/>
              <a:t>Can we prioritize opportunity? Can we transform our designs to </a:t>
            </a:r>
            <a:r>
              <a:rPr lang="en-US" dirty="0" smtClean="0"/>
              <a:t>fit, so we can continue to succeed </a:t>
            </a:r>
            <a:r>
              <a:rPr lang="en-US" dirty="0"/>
              <a:t>in the next decade</a:t>
            </a:r>
            <a:r>
              <a:rPr lang="en-US" dirty="0" smtClean="0"/>
              <a:t>?</a:t>
            </a:r>
          </a:p>
        </p:txBody>
      </p:sp>
      <p:sp>
        <p:nvSpPr>
          <p:cNvPr id="8" name="Text Placeholder 7"/>
          <p:cNvSpPr>
            <a:spLocks noGrp="1"/>
          </p:cNvSpPr>
          <p:nvPr>
            <p:ph type="body" sz="quarter" idx="14"/>
          </p:nvPr>
        </p:nvSpPr>
        <p:spPr/>
        <p:txBody>
          <a:bodyPr/>
          <a:lstStyle/>
          <a:p>
            <a:r>
              <a:rPr lang="en-US" dirty="0" smtClean="0"/>
              <a:t>Thanks for the day</a:t>
            </a:r>
            <a:endParaRPr lang="en-US" dirty="0"/>
          </a:p>
        </p:txBody>
      </p:sp>
    </p:spTree>
    <p:extLst>
      <p:ext uri="{BB962C8B-B14F-4D97-AF65-F5344CB8AC3E}">
        <p14:creationId xmlns:p14="http://schemas.microsoft.com/office/powerpoint/2010/main" val="3434197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Back to the party!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Looking for a new future while maintaining </a:t>
            </a:r>
            <a:br>
              <a:rPr lang="en-US" dirty="0" smtClean="0"/>
            </a:br>
            <a:r>
              <a:rPr lang="en-US" dirty="0" smtClean="0"/>
              <a:t>our core principles</a:t>
            </a:r>
            <a:endParaRPr lang="en-US" dirty="0"/>
          </a:p>
        </p:txBody>
      </p:sp>
      <p:sp>
        <p:nvSpPr>
          <p:cNvPr id="7" name="Content Placeholder 6"/>
          <p:cNvSpPr>
            <a:spLocks noGrp="1"/>
          </p:cNvSpPr>
          <p:nvPr>
            <p:ph sz="half" idx="1"/>
          </p:nvPr>
        </p:nvSpPr>
        <p:spPr>
          <a:xfrm>
            <a:off x="2209799" y="1752600"/>
            <a:ext cx="4953001" cy="1600200"/>
          </a:xfrm>
        </p:spPr>
        <p:txBody>
          <a:bodyPr/>
          <a:lstStyle/>
          <a:p>
            <a:r>
              <a:rPr lang="en-US" dirty="0" smtClean="0"/>
              <a:t>This is the balancing act that is best suited by a strong voice from the customer-owner</a:t>
            </a:r>
          </a:p>
          <a:p>
            <a:r>
              <a:rPr lang="en-US" dirty="0" smtClean="0"/>
              <a:t>We must make sure our firm understands our owners’ experience, how our owners judge tipping points, and how our ownership plans to win through our collaborative investments</a:t>
            </a:r>
          </a:p>
          <a:p>
            <a:r>
              <a:rPr lang="en-US" dirty="0" smtClean="0"/>
              <a:t>Our</a:t>
            </a:r>
            <a:endParaRPr lang="en-US" dirty="0"/>
          </a:p>
        </p:txBody>
      </p:sp>
      <p:sp>
        <p:nvSpPr>
          <p:cNvPr id="8" name="Content Placeholder 7"/>
          <p:cNvSpPr>
            <a:spLocks noGrp="1"/>
          </p:cNvSpPr>
          <p:nvPr>
            <p:ph sz="half" idx="2"/>
          </p:nvPr>
        </p:nvSpPr>
        <p:spPr>
          <a:xfrm>
            <a:off x="2209800" y="4748676"/>
            <a:ext cx="5257800" cy="874644"/>
          </a:xfrm>
        </p:spPr>
        <p:txBody>
          <a:bodyPr/>
          <a:lstStyle/>
          <a:p>
            <a:r>
              <a:rPr lang="en-US" dirty="0" smtClean="0"/>
              <a:t>Our firm can only understand based on its interactions with YOUR agendas, with your business initiatives, and through its participation in the agendas of your member-owners</a:t>
            </a:r>
            <a:endParaRPr lang="en-US" dirty="0"/>
          </a:p>
        </p:txBody>
      </p:sp>
      <p:sp>
        <p:nvSpPr>
          <p:cNvPr id="3" name="Slide Number Placeholder 2"/>
          <p:cNvSpPr>
            <a:spLocks noGrp="1"/>
          </p:cNvSpPr>
          <p:nvPr>
            <p:ph type="sldNum" sz="quarter" idx="12"/>
          </p:nvPr>
        </p:nvSpPr>
        <p:spPr/>
        <p:txBody>
          <a:bodyPr/>
          <a:lstStyle/>
          <a:p>
            <a:fld id="{61FB0124-3324-46EC-B507-583573B8ABF7}" type="slidenum">
              <a:rPr lang="en-US" smtClean="0"/>
              <a:pPr/>
              <a:t>5</a:t>
            </a:fld>
            <a:endParaRPr lang="en-US" dirty="0"/>
          </a:p>
        </p:txBody>
      </p:sp>
      <p:sp>
        <p:nvSpPr>
          <p:cNvPr id="9" name="Text Placeholder 8"/>
          <p:cNvSpPr>
            <a:spLocks noGrp="1"/>
          </p:cNvSpPr>
          <p:nvPr>
            <p:ph type="body" sz="quarter" idx="13"/>
          </p:nvPr>
        </p:nvSpPr>
        <p:spPr>
          <a:xfrm>
            <a:off x="7848600" y="5715000"/>
            <a:ext cx="3656476" cy="838200"/>
          </a:xfrm>
        </p:spPr>
        <p:txBody>
          <a:bodyPr/>
          <a:lstStyle/>
          <a:p>
            <a:r>
              <a:rPr lang="en-US" dirty="0" smtClean="0"/>
              <a:t>Engage the power of ownership and wear two hats when you think about today’s presentation...get involved in engineering our future</a:t>
            </a:r>
            <a:endParaRPr lang="en-US" dirty="0"/>
          </a:p>
        </p:txBody>
      </p:sp>
      <p:pic>
        <p:nvPicPr>
          <p:cNvPr id="6" name="Picture 5"/>
          <p:cNvPicPr>
            <a:picLocks noChangeAspect="1"/>
          </p:cNvPicPr>
          <p:nvPr/>
        </p:nvPicPr>
        <p:blipFill>
          <a:blip r:embed="rId2"/>
          <a:stretch>
            <a:fillRect/>
          </a:stretch>
        </p:blipFill>
        <p:spPr>
          <a:xfrm>
            <a:off x="7570051" y="2057400"/>
            <a:ext cx="4470400" cy="2514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8735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19785" b="30689"/>
          <a:stretch/>
        </p:blipFill>
        <p:spPr>
          <a:xfrm>
            <a:off x="381000" y="2514600"/>
            <a:ext cx="2684567" cy="1736558"/>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19744" b="31035"/>
          <a:stretch/>
        </p:blipFill>
        <p:spPr>
          <a:xfrm>
            <a:off x="3143551" y="2518610"/>
            <a:ext cx="2687055" cy="1728538"/>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9744" b="31035"/>
          <a:stretch/>
        </p:blipFill>
        <p:spPr>
          <a:xfrm>
            <a:off x="8675783" y="2522622"/>
            <a:ext cx="2687052" cy="1728538"/>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9744" b="31035"/>
          <a:stretch/>
        </p:blipFill>
        <p:spPr>
          <a:xfrm>
            <a:off x="5910816" y="2522622"/>
            <a:ext cx="2687053" cy="1728537"/>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r="19744" b="31035"/>
          <a:stretch/>
        </p:blipFill>
        <p:spPr>
          <a:xfrm>
            <a:off x="7661017" y="304802"/>
            <a:ext cx="2687055" cy="1728537"/>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1440" t="10882" r="10771" b="10158"/>
          <a:stretch/>
        </p:blipFill>
        <p:spPr>
          <a:xfrm>
            <a:off x="4953000" y="304800"/>
            <a:ext cx="2590800" cy="1752600"/>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1" r="19744" b="30716"/>
          <a:stretch/>
        </p:blipFill>
        <p:spPr>
          <a:xfrm>
            <a:off x="2131200" y="304802"/>
            <a:ext cx="2687052" cy="1736559"/>
          </a:xfrm>
          <a:prstGeom prst="rect">
            <a:avLst/>
          </a:prstGeom>
        </p:spPr>
      </p:pic>
      <p:sp>
        <p:nvSpPr>
          <p:cNvPr id="2" name="Slide Number Placeholder 1"/>
          <p:cNvSpPr>
            <a:spLocks noGrp="1"/>
          </p:cNvSpPr>
          <p:nvPr>
            <p:ph type="sldNum" sz="quarter" idx="12"/>
          </p:nvPr>
        </p:nvSpPr>
        <p:spPr/>
        <p:txBody>
          <a:bodyPr/>
          <a:lstStyle/>
          <a:p>
            <a:fld id="{61FB0124-3324-46EC-B507-583573B8ABF7}" type="slidenum">
              <a:rPr lang="en-US" smtClean="0"/>
              <a:pPr/>
              <a:t>6</a:t>
            </a:fld>
            <a:endParaRPr lang="en-US" dirty="0"/>
          </a:p>
        </p:txBody>
      </p:sp>
      <p:sp>
        <p:nvSpPr>
          <p:cNvPr id="31" name="Text Placeholder 30"/>
          <p:cNvSpPr>
            <a:spLocks noGrp="1"/>
          </p:cNvSpPr>
          <p:nvPr>
            <p:ph type="body" sz="quarter" idx="4294967295"/>
          </p:nvPr>
        </p:nvSpPr>
        <p:spPr>
          <a:xfrm>
            <a:off x="6553200" y="6019800"/>
            <a:ext cx="5521584" cy="1371600"/>
          </a:xfrm>
        </p:spPr>
        <p:txBody>
          <a:bodyPr>
            <a:normAutofit/>
          </a:bodyPr>
          <a:lstStyle/>
          <a:p>
            <a:pPr marL="0" indent="0">
              <a:buNone/>
            </a:pPr>
            <a:r>
              <a:rPr lang="en-US" sz="1800" dirty="0" smtClean="0"/>
              <a:t>As always, I want to thank the Board for another great year, and for all their hard work</a:t>
            </a:r>
            <a:endParaRPr lang="en-US" sz="1800" dirty="0"/>
          </a:p>
        </p:txBody>
      </p:sp>
      <p:sp>
        <p:nvSpPr>
          <p:cNvPr id="13" name="TextBox 12"/>
          <p:cNvSpPr txBox="1"/>
          <p:nvPr/>
        </p:nvSpPr>
        <p:spPr>
          <a:xfrm>
            <a:off x="2447223" y="1665347"/>
            <a:ext cx="2377440" cy="723275"/>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Chris Butler, Chairman</a:t>
            </a:r>
          </a:p>
          <a:p>
            <a:pPr algn="r"/>
            <a:r>
              <a:rPr lang="en-US" sz="1000" dirty="0"/>
              <a:t>President/CEO, Community </a:t>
            </a:r>
            <a:r>
              <a:rPr lang="en-US" sz="1000" dirty="0" smtClean="0"/>
              <a:t>CU</a:t>
            </a:r>
            <a:endParaRPr lang="en-US" sz="1000" dirty="0"/>
          </a:p>
          <a:p>
            <a:pPr algn="r"/>
            <a:r>
              <a:rPr lang="en-US" sz="1000" dirty="0"/>
              <a:t>La Crosse, Wisconsin</a:t>
            </a:r>
          </a:p>
          <a:p>
            <a:pPr algn="r"/>
            <a:r>
              <a:rPr lang="en-US" sz="1000" dirty="0"/>
              <a:t>Board Member since March 2001</a:t>
            </a:r>
          </a:p>
        </p:txBody>
      </p:sp>
      <p:sp>
        <p:nvSpPr>
          <p:cNvPr id="14" name="TextBox 13"/>
          <p:cNvSpPr txBox="1"/>
          <p:nvPr/>
        </p:nvSpPr>
        <p:spPr>
          <a:xfrm>
            <a:off x="5205663" y="1673368"/>
            <a:ext cx="2377440" cy="723275"/>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smtClean="0"/>
              <a:t>Linda </a:t>
            </a:r>
            <a:r>
              <a:rPr lang="en-US" sz="1100" b="1" dirty="0" err="1" smtClean="0"/>
              <a:t>Bodie</a:t>
            </a:r>
            <a:endParaRPr lang="en-US" sz="1100" b="1" dirty="0"/>
          </a:p>
          <a:p>
            <a:pPr algn="r"/>
            <a:r>
              <a:rPr lang="en-US" sz="1000" dirty="0"/>
              <a:t>CEO, </a:t>
            </a:r>
            <a:r>
              <a:rPr lang="en-US" sz="1000" dirty="0" smtClean="0"/>
              <a:t>Element Federal CU</a:t>
            </a:r>
            <a:endParaRPr lang="en-US" sz="1000" dirty="0"/>
          </a:p>
          <a:p>
            <a:pPr algn="r"/>
            <a:r>
              <a:rPr lang="en-US" sz="1000" dirty="0"/>
              <a:t>Yankton, </a:t>
            </a:r>
            <a:r>
              <a:rPr lang="en-US" sz="1000" dirty="0" smtClean="0"/>
              <a:t>West Virginia</a:t>
            </a:r>
            <a:endParaRPr lang="en-US" sz="1000" dirty="0"/>
          </a:p>
          <a:p>
            <a:pPr algn="r"/>
            <a:r>
              <a:rPr lang="en-US" sz="1000" dirty="0"/>
              <a:t>Board Member since October 2001</a:t>
            </a:r>
          </a:p>
        </p:txBody>
      </p:sp>
      <p:sp>
        <p:nvSpPr>
          <p:cNvPr id="15" name="TextBox 14"/>
          <p:cNvSpPr txBox="1"/>
          <p:nvPr/>
        </p:nvSpPr>
        <p:spPr>
          <a:xfrm>
            <a:off x="6218715" y="3891019"/>
            <a:ext cx="2377440" cy="723275"/>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Dean Wilson, Director</a:t>
            </a:r>
          </a:p>
          <a:p>
            <a:pPr algn="r"/>
            <a:r>
              <a:rPr lang="en-US" sz="1000" dirty="0"/>
              <a:t>CEO, FOCUS Credit Union</a:t>
            </a:r>
          </a:p>
          <a:p>
            <a:pPr algn="r"/>
            <a:r>
              <a:rPr lang="en-US" sz="1000" dirty="0"/>
              <a:t>Wauwatosa, Wisconsin</a:t>
            </a:r>
          </a:p>
          <a:p>
            <a:pPr algn="r"/>
            <a:r>
              <a:rPr lang="en-US" sz="1000" dirty="0"/>
              <a:t>Board Member since January 2008</a:t>
            </a:r>
          </a:p>
        </p:txBody>
      </p:sp>
      <p:sp>
        <p:nvSpPr>
          <p:cNvPr id="16" name="TextBox 15"/>
          <p:cNvSpPr txBox="1"/>
          <p:nvPr/>
        </p:nvSpPr>
        <p:spPr>
          <a:xfrm>
            <a:off x="688199" y="3867632"/>
            <a:ext cx="2377440" cy="723275"/>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Don Mills, Director</a:t>
            </a:r>
          </a:p>
          <a:p>
            <a:pPr algn="r"/>
            <a:r>
              <a:rPr lang="en-US" sz="1000" dirty="0"/>
              <a:t>CEO, Alpena Alcona Area </a:t>
            </a:r>
            <a:r>
              <a:rPr lang="en-US" sz="1000" dirty="0" smtClean="0"/>
              <a:t>CU</a:t>
            </a:r>
            <a:endParaRPr lang="en-US" sz="1000" dirty="0"/>
          </a:p>
          <a:p>
            <a:pPr algn="r"/>
            <a:r>
              <a:rPr lang="en-US" sz="1000" dirty="0"/>
              <a:t>Alpena, Michigan</a:t>
            </a:r>
          </a:p>
          <a:p>
            <a:pPr algn="r"/>
            <a:r>
              <a:rPr lang="en-US" sz="1000" dirty="0"/>
              <a:t>Board Member since June 2010</a:t>
            </a:r>
          </a:p>
        </p:txBody>
      </p:sp>
      <p:sp>
        <p:nvSpPr>
          <p:cNvPr id="17" name="TextBox 16"/>
          <p:cNvSpPr txBox="1"/>
          <p:nvPr/>
        </p:nvSpPr>
        <p:spPr>
          <a:xfrm>
            <a:off x="7972926" y="1669865"/>
            <a:ext cx="2377440" cy="723275"/>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Scott McFarland, Director</a:t>
            </a:r>
          </a:p>
          <a:p>
            <a:pPr algn="r"/>
            <a:r>
              <a:rPr lang="en-US" sz="1000" dirty="0"/>
              <a:t>CEO, Honor Credit Union</a:t>
            </a:r>
          </a:p>
          <a:p>
            <a:pPr algn="r"/>
            <a:r>
              <a:rPr lang="en-US" sz="1000" dirty="0"/>
              <a:t>Berrien Springs, Michigan</a:t>
            </a:r>
          </a:p>
          <a:p>
            <a:pPr algn="r"/>
            <a:r>
              <a:rPr lang="en-US" sz="1000" dirty="0"/>
              <a:t>Board Member since August 2009</a:t>
            </a:r>
          </a:p>
        </p:txBody>
      </p:sp>
      <p:sp>
        <p:nvSpPr>
          <p:cNvPr id="18" name="TextBox 17"/>
          <p:cNvSpPr txBox="1"/>
          <p:nvPr/>
        </p:nvSpPr>
        <p:spPr>
          <a:xfrm>
            <a:off x="8988604" y="3880810"/>
            <a:ext cx="2377440" cy="892552"/>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Vickie Schmitzer, Secretary/Treasurer</a:t>
            </a:r>
          </a:p>
          <a:p>
            <a:pPr algn="r"/>
            <a:r>
              <a:rPr lang="en-US" sz="1000" dirty="0"/>
              <a:t>CEO, Frankenmuth Credit Union</a:t>
            </a:r>
          </a:p>
          <a:p>
            <a:pPr algn="r"/>
            <a:r>
              <a:rPr lang="en-US" sz="1000" dirty="0"/>
              <a:t>Frankenmuth, Michigan</a:t>
            </a:r>
          </a:p>
          <a:p>
            <a:pPr algn="r"/>
            <a:r>
              <a:rPr lang="en-US" sz="1000" dirty="0"/>
              <a:t>Board Member since October 2007</a:t>
            </a:r>
          </a:p>
        </p:txBody>
      </p:sp>
      <p:sp>
        <p:nvSpPr>
          <p:cNvPr id="19" name="TextBox 18"/>
          <p:cNvSpPr txBox="1"/>
          <p:nvPr/>
        </p:nvSpPr>
        <p:spPr>
          <a:xfrm>
            <a:off x="3276600" y="3881650"/>
            <a:ext cx="2556302" cy="723275"/>
          </a:xfrm>
          <a:prstGeom prst="rect">
            <a:avLst/>
          </a:prstGeom>
          <a:solidFill>
            <a:srgbClr val="FFFFFF">
              <a:alpha val="85098"/>
            </a:srgbClr>
          </a:solidFill>
          <a:effectLst>
            <a:outerShdw blurRad="50800" dist="38100" dir="2700000" algn="tl" rotWithShape="0">
              <a:prstClr val="black">
                <a:alpha val="40000"/>
              </a:prstClr>
            </a:outerShdw>
          </a:effectLst>
        </p:spPr>
        <p:txBody>
          <a:bodyPr wrap="square" rtlCol="0">
            <a:spAutoFit/>
          </a:bodyPr>
          <a:lstStyle/>
          <a:p>
            <a:pPr algn="r"/>
            <a:r>
              <a:rPr lang="en-US" sz="1100" b="1" dirty="0"/>
              <a:t>Jeff Jorgensen, Director</a:t>
            </a:r>
          </a:p>
          <a:p>
            <a:pPr algn="r"/>
            <a:r>
              <a:rPr lang="en-US" sz="1000" dirty="0"/>
              <a:t>CEO, Sioux Empire </a:t>
            </a:r>
            <a:r>
              <a:rPr lang="en-US" sz="1000" dirty="0" smtClean="0"/>
              <a:t>Federal CU</a:t>
            </a:r>
            <a:endParaRPr lang="en-US" sz="1000" dirty="0"/>
          </a:p>
          <a:p>
            <a:pPr algn="r"/>
            <a:r>
              <a:rPr lang="en-US" sz="1000" dirty="0"/>
              <a:t>Sioux Falls, South Dakota</a:t>
            </a:r>
          </a:p>
          <a:p>
            <a:pPr algn="r"/>
            <a:r>
              <a:rPr lang="en-US" sz="1000" dirty="0"/>
              <a:t>Board Member since December 2009</a:t>
            </a:r>
          </a:p>
        </p:txBody>
      </p:sp>
      <p:pic>
        <p:nvPicPr>
          <p:cNvPr id="33" name="Picture 32"/>
          <p:cNvPicPr>
            <a:picLocks noChangeAspect="1"/>
          </p:cNvPicPr>
          <p:nvPr/>
        </p:nvPicPr>
        <p:blipFill>
          <a:blip r:embed="rId9"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6151740" y="4745653"/>
            <a:ext cx="2030035" cy="1353357"/>
          </a:xfrm>
          <a:prstGeom prst="rect">
            <a:avLst/>
          </a:prstGeom>
        </p:spPr>
      </p:pic>
    </p:spTree>
    <p:extLst>
      <p:ext uri="{BB962C8B-B14F-4D97-AF65-F5344CB8AC3E}">
        <p14:creationId xmlns:p14="http://schemas.microsoft.com/office/powerpoint/2010/main" val="222702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512" y="624110"/>
            <a:ext cx="7006687" cy="1280890"/>
          </a:xfrm>
        </p:spPr>
        <p:txBody>
          <a:bodyPr/>
          <a:lstStyle/>
          <a:p>
            <a:r>
              <a:rPr lang="en-US" dirty="0" smtClean="0"/>
              <a:t>Speaking of thank </a:t>
            </a:r>
            <a:r>
              <a:rPr lang="en-US" dirty="0" err="1" smtClean="0"/>
              <a:t>yous</a:t>
            </a:r>
            <a:r>
              <a:rPr lang="en-US" dirty="0" smtClean="0"/>
              <a:t>...</a:t>
            </a:r>
            <a:br>
              <a:rPr lang="en-US" dirty="0" smtClean="0"/>
            </a:br>
            <a:r>
              <a:rPr lang="en-US" sz="2400" dirty="0" smtClean="0"/>
              <a:t>Welcome to </a:t>
            </a:r>
            <a:r>
              <a:rPr lang="en-US" b="1" dirty="0" smtClean="0">
                <a:solidFill>
                  <a:schemeClr val="accent2"/>
                </a:solidFill>
              </a:rPr>
              <a:t>14</a:t>
            </a:r>
            <a:r>
              <a:rPr lang="en-US" sz="2400" dirty="0" smtClean="0"/>
              <a:t> new owners in </a:t>
            </a:r>
            <a:r>
              <a:rPr lang="en-US" b="1" dirty="0" smtClean="0">
                <a:solidFill>
                  <a:schemeClr val="accent2"/>
                </a:solidFill>
              </a:rPr>
              <a:t>5</a:t>
            </a:r>
            <a:r>
              <a:rPr lang="en-US" sz="2400" dirty="0" smtClean="0"/>
              <a:t> states!</a:t>
            </a:r>
            <a:endParaRPr lang="en-US" sz="3600" dirty="0"/>
          </a:p>
        </p:txBody>
      </p:sp>
      <p:sp>
        <p:nvSpPr>
          <p:cNvPr id="7" name="Content Placeholder 6"/>
          <p:cNvSpPr>
            <a:spLocks noGrp="1"/>
          </p:cNvSpPr>
          <p:nvPr>
            <p:ph sz="half" idx="2"/>
          </p:nvPr>
        </p:nvSpPr>
        <p:spPr>
          <a:xfrm>
            <a:off x="7010400" y="1937378"/>
            <a:ext cx="4494211" cy="3777622"/>
          </a:xfrm>
        </p:spPr>
        <p:txBody>
          <a:bodyPr/>
          <a:lstStyle/>
          <a:p>
            <a:r>
              <a:rPr lang="en-US" sz="1600" dirty="0" smtClean="0"/>
              <a:t>Chiropractic Federal CU</a:t>
            </a:r>
          </a:p>
          <a:p>
            <a:r>
              <a:rPr lang="en-US" sz="1600" dirty="0" smtClean="0"/>
              <a:t>KALSEE Credit Union</a:t>
            </a:r>
          </a:p>
          <a:p>
            <a:r>
              <a:rPr lang="en-US" sz="1600" dirty="0" smtClean="0"/>
              <a:t>Lakes Community CU</a:t>
            </a:r>
          </a:p>
          <a:p>
            <a:r>
              <a:rPr lang="en-US" sz="1600" dirty="0" smtClean="0"/>
              <a:t>Monroe County Community CU </a:t>
            </a:r>
            <a:r>
              <a:rPr lang="en-US" sz="1200" dirty="0" smtClean="0"/>
              <a:t>(converts fiscal year 2016)</a:t>
            </a:r>
          </a:p>
          <a:p>
            <a:r>
              <a:rPr lang="en-US" sz="1600" dirty="0" smtClean="0"/>
              <a:t>Greensboro Municipal FCU</a:t>
            </a:r>
          </a:p>
          <a:p>
            <a:r>
              <a:rPr lang="en-US" sz="1600" dirty="0" smtClean="0"/>
              <a:t>Washtenaw FCU</a:t>
            </a:r>
          </a:p>
          <a:p>
            <a:r>
              <a:rPr lang="en-US" sz="1600" dirty="0" smtClean="0"/>
              <a:t>Chief Financial FCU </a:t>
            </a:r>
            <a:r>
              <a:rPr lang="en-US" sz="1200" dirty="0" smtClean="0"/>
              <a:t>(converts fiscal year 2016)</a:t>
            </a:r>
          </a:p>
          <a:p>
            <a:pPr lvl="1"/>
            <a:endParaRPr lang="en-US" dirty="0" smtClean="0"/>
          </a:p>
          <a:p>
            <a:endParaRPr lang="en-US" dirty="0" smtClean="0"/>
          </a:p>
          <a:p>
            <a:pPr lvl="1"/>
            <a:endParaRPr lang="en-US" dirty="0" smtClean="0"/>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61FB0124-3324-46EC-B507-583573B8ABF7}" type="slidenum">
              <a:rPr lang="en-US" smtClean="0"/>
              <a:pPr/>
              <a:t>7</a:t>
            </a:fld>
            <a:endParaRPr lang="en-US"/>
          </a:p>
        </p:txBody>
      </p:sp>
      <p:sp>
        <p:nvSpPr>
          <p:cNvPr id="4" name="Text Placeholder 3"/>
          <p:cNvSpPr>
            <a:spLocks noGrp="1"/>
          </p:cNvSpPr>
          <p:nvPr>
            <p:ph type="body" sz="quarter" idx="13"/>
          </p:nvPr>
        </p:nvSpPr>
        <p:spPr>
          <a:xfrm>
            <a:off x="2133600" y="5715000"/>
            <a:ext cx="5837764" cy="838200"/>
          </a:xfrm>
        </p:spPr>
        <p:txBody>
          <a:bodyPr/>
          <a:lstStyle/>
          <a:p>
            <a:pPr>
              <a:spcBef>
                <a:spcPts val="600"/>
              </a:spcBef>
            </a:pPr>
            <a:r>
              <a:rPr lang="en-US" sz="1400" b="0" dirty="0" smtClean="0"/>
              <a:t>Member size range: </a:t>
            </a:r>
            <a:r>
              <a:rPr lang="en-US" sz="1400" dirty="0" smtClean="0"/>
              <a:t>2,700 to 33,600 members</a:t>
            </a:r>
          </a:p>
          <a:p>
            <a:pPr>
              <a:spcBef>
                <a:spcPts val="600"/>
              </a:spcBef>
            </a:pPr>
            <a:r>
              <a:rPr lang="en-US" sz="1400" b="0" dirty="0" smtClean="0"/>
              <a:t>Average size: </a:t>
            </a:r>
            <a:r>
              <a:rPr lang="en-US" sz="1400" dirty="0" smtClean="0"/>
              <a:t>12,500 members</a:t>
            </a:r>
          </a:p>
          <a:p>
            <a:pPr>
              <a:spcBef>
                <a:spcPts val="600"/>
              </a:spcBef>
            </a:pPr>
            <a:r>
              <a:rPr lang="en-US" sz="1400" b="0" dirty="0" smtClean="0"/>
              <a:t>Challenges: </a:t>
            </a:r>
            <a:r>
              <a:rPr lang="en-US" sz="1400" dirty="0" smtClean="0"/>
              <a:t>Unlimited</a:t>
            </a:r>
          </a:p>
          <a:p>
            <a:pPr>
              <a:spcBef>
                <a:spcPts val="600"/>
              </a:spcBef>
            </a:pPr>
            <a:r>
              <a:rPr lang="en-US" sz="1400" b="0" dirty="0" smtClean="0"/>
              <a:t>Ideas:</a:t>
            </a:r>
            <a:r>
              <a:rPr lang="en-US" sz="1400" dirty="0" smtClean="0"/>
              <a:t> Priceless</a:t>
            </a:r>
          </a:p>
          <a:p>
            <a:pPr>
              <a:spcBef>
                <a:spcPts val="600"/>
              </a:spcBef>
            </a:pPr>
            <a:r>
              <a:rPr lang="en-US" sz="1400" b="0" dirty="0" smtClean="0"/>
              <a:t>Potential: </a:t>
            </a:r>
            <a:r>
              <a:rPr lang="en-US" sz="1400" dirty="0" smtClean="0"/>
              <a:t>To be the customer owner that changes everything</a:t>
            </a:r>
            <a:endParaRPr lang="en-US" sz="1400" dirty="0"/>
          </a:p>
        </p:txBody>
      </p:sp>
      <p:grpSp>
        <p:nvGrpSpPr>
          <p:cNvPr id="8" name="Group 4"/>
          <p:cNvGrpSpPr>
            <a:grpSpLocks/>
          </p:cNvGrpSpPr>
          <p:nvPr/>
        </p:nvGrpSpPr>
        <p:grpSpPr bwMode="auto">
          <a:xfrm>
            <a:off x="8458200" y="4966916"/>
            <a:ext cx="3279576" cy="1873856"/>
            <a:chOff x="336" y="1056"/>
            <a:chExt cx="5009" cy="2862"/>
          </a:xfrm>
        </p:grpSpPr>
        <p:sp>
          <p:nvSpPr>
            <p:cNvPr id="9" name="Freeform 5"/>
            <p:cNvSpPr>
              <a:spLocks/>
            </p:cNvSpPr>
            <p:nvPr/>
          </p:nvSpPr>
          <p:spPr bwMode="auto">
            <a:xfrm>
              <a:off x="2100" y="1056"/>
              <a:ext cx="653" cy="347"/>
            </a:xfrm>
            <a:custGeom>
              <a:avLst/>
              <a:gdLst/>
              <a:ahLst/>
              <a:cxnLst>
                <a:cxn ang="0">
                  <a:pos x="0" y="0"/>
                </a:cxn>
                <a:cxn ang="0">
                  <a:pos x="586" y="0"/>
                </a:cxn>
                <a:cxn ang="0">
                  <a:pos x="641" y="259"/>
                </a:cxn>
                <a:cxn ang="0">
                  <a:pos x="652" y="346"/>
                </a:cxn>
                <a:cxn ang="0">
                  <a:pos x="2" y="346"/>
                </a:cxn>
                <a:cxn ang="0">
                  <a:pos x="0" y="0"/>
                </a:cxn>
              </a:cxnLst>
              <a:rect l="0" t="0" r="r" b="b"/>
              <a:pathLst>
                <a:path w="653" h="347">
                  <a:moveTo>
                    <a:pt x="0" y="0"/>
                  </a:moveTo>
                  <a:lnTo>
                    <a:pt x="586" y="0"/>
                  </a:lnTo>
                  <a:lnTo>
                    <a:pt x="641" y="259"/>
                  </a:lnTo>
                  <a:lnTo>
                    <a:pt x="652" y="346"/>
                  </a:lnTo>
                  <a:lnTo>
                    <a:pt x="2" y="346"/>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0" name="Freeform 6"/>
            <p:cNvSpPr>
              <a:spLocks/>
            </p:cNvSpPr>
            <p:nvPr/>
          </p:nvSpPr>
          <p:spPr bwMode="auto">
            <a:xfrm>
              <a:off x="3494" y="1905"/>
              <a:ext cx="284" cy="464"/>
            </a:xfrm>
            <a:custGeom>
              <a:avLst/>
              <a:gdLst/>
              <a:ahLst/>
              <a:cxnLst>
                <a:cxn ang="0">
                  <a:pos x="52" y="0"/>
                </a:cxn>
                <a:cxn ang="0">
                  <a:pos x="75" y="15"/>
                </a:cxn>
                <a:cxn ang="0">
                  <a:pos x="115" y="2"/>
                </a:cxn>
                <a:cxn ang="0">
                  <a:pos x="283" y="2"/>
                </a:cxn>
                <a:cxn ang="0">
                  <a:pos x="283" y="278"/>
                </a:cxn>
                <a:cxn ang="0">
                  <a:pos x="179" y="421"/>
                </a:cxn>
                <a:cxn ang="0">
                  <a:pos x="0" y="463"/>
                </a:cxn>
                <a:cxn ang="0">
                  <a:pos x="13" y="394"/>
                </a:cxn>
                <a:cxn ang="0">
                  <a:pos x="52" y="344"/>
                </a:cxn>
                <a:cxn ang="0">
                  <a:pos x="52" y="0"/>
                </a:cxn>
              </a:cxnLst>
              <a:rect l="0" t="0" r="r" b="b"/>
              <a:pathLst>
                <a:path w="284" h="464">
                  <a:moveTo>
                    <a:pt x="52" y="0"/>
                  </a:moveTo>
                  <a:lnTo>
                    <a:pt x="75" y="15"/>
                  </a:lnTo>
                  <a:lnTo>
                    <a:pt x="115" y="2"/>
                  </a:lnTo>
                  <a:lnTo>
                    <a:pt x="283" y="2"/>
                  </a:lnTo>
                  <a:lnTo>
                    <a:pt x="283" y="278"/>
                  </a:lnTo>
                  <a:lnTo>
                    <a:pt x="179" y="421"/>
                  </a:lnTo>
                  <a:lnTo>
                    <a:pt x="0" y="463"/>
                  </a:lnTo>
                  <a:lnTo>
                    <a:pt x="13" y="394"/>
                  </a:lnTo>
                  <a:lnTo>
                    <a:pt x="52" y="344"/>
                  </a:lnTo>
                  <a:lnTo>
                    <a:pt x="52"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1" name="Freeform 7"/>
            <p:cNvSpPr>
              <a:spLocks/>
            </p:cNvSpPr>
            <p:nvPr/>
          </p:nvSpPr>
          <p:spPr bwMode="auto">
            <a:xfrm>
              <a:off x="4170" y="1827"/>
              <a:ext cx="487" cy="298"/>
            </a:xfrm>
            <a:custGeom>
              <a:avLst/>
              <a:gdLst/>
              <a:ahLst/>
              <a:cxnLst>
                <a:cxn ang="0">
                  <a:pos x="0" y="56"/>
                </a:cxn>
                <a:cxn ang="0">
                  <a:pos x="69" y="0"/>
                </a:cxn>
                <a:cxn ang="0">
                  <a:pos x="69" y="53"/>
                </a:cxn>
                <a:cxn ang="0">
                  <a:pos x="430" y="53"/>
                </a:cxn>
                <a:cxn ang="0">
                  <a:pos x="486" y="141"/>
                </a:cxn>
                <a:cxn ang="0">
                  <a:pos x="453" y="168"/>
                </a:cxn>
                <a:cxn ang="0">
                  <a:pos x="483" y="243"/>
                </a:cxn>
                <a:cxn ang="0">
                  <a:pos x="454" y="274"/>
                </a:cxn>
                <a:cxn ang="0">
                  <a:pos x="369" y="274"/>
                </a:cxn>
                <a:cxn ang="0">
                  <a:pos x="369" y="297"/>
                </a:cxn>
                <a:cxn ang="0">
                  <a:pos x="0" y="297"/>
                </a:cxn>
                <a:cxn ang="0">
                  <a:pos x="0" y="56"/>
                </a:cxn>
              </a:cxnLst>
              <a:rect l="0" t="0" r="r" b="b"/>
              <a:pathLst>
                <a:path w="487" h="298">
                  <a:moveTo>
                    <a:pt x="0" y="56"/>
                  </a:moveTo>
                  <a:lnTo>
                    <a:pt x="69" y="0"/>
                  </a:lnTo>
                  <a:lnTo>
                    <a:pt x="69" y="53"/>
                  </a:lnTo>
                  <a:lnTo>
                    <a:pt x="430" y="53"/>
                  </a:lnTo>
                  <a:lnTo>
                    <a:pt x="486" y="141"/>
                  </a:lnTo>
                  <a:lnTo>
                    <a:pt x="453" y="168"/>
                  </a:lnTo>
                  <a:lnTo>
                    <a:pt x="483" y="243"/>
                  </a:lnTo>
                  <a:lnTo>
                    <a:pt x="454" y="274"/>
                  </a:lnTo>
                  <a:lnTo>
                    <a:pt x="369" y="274"/>
                  </a:lnTo>
                  <a:lnTo>
                    <a:pt x="369" y="297"/>
                  </a:lnTo>
                  <a:lnTo>
                    <a:pt x="0" y="297"/>
                  </a:lnTo>
                  <a:lnTo>
                    <a:pt x="0" y="56"/>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2" name="Freeform 8"/>
            <p:cNvSpPr>
              <a:spLocks/>
            </p:cNvSpPr>
            <p:nvPr/>
          </p:nvSpPr>
          <p:spPr bwMode="auto">
            <a:xfrm>
              <a:off x="1671" y="2429"/>
              <a:ext cx="508" cy="637"/>
            </a:xfrm>
            <a:custGeom>
              <a:avLst/>
              <a:gdLst/>
              <a:ahLst/>
              <a:cxnLst>
                <a:cxn ang="0">
                  <a:pos x="0" y="0"/>
                </a:cxn>
                <a:cxn ang="0">
                  <a:pos x="507" y="0"/>
                </a:cxn>
                <a:cxn ang="0">
                  <a:pos x="507" y="548"/>
                </a:cxn>
                <a:cxn ang="0">
                  <a:pos x="176" y="548"/>
                </a:cxn>
                <a:cxn ang="0">
                  <a:pos x="84" y="548"/>
                </a:cxn>
                <a:cxn ang="0">
                  <a:pos x="84" y="636"/>
                </a:cxn>
                <a:cxn ang="0">
                  <a:pos x="0" y="636"/>
                </a:cxn>
                <a:cxn ang="0">
                  <a:pos x="0" y="0"/>
                </a:cxn>
              </a:cxnLst>
              <a:rect l="0" t="0" r="r" b="b"/>
              <a:pathLst>
                <a:path w="508" h="637">
                  <a:moveTo>
                    <a:pt x="0" y="0"/>
                  </a:moveTo>
                  <a:lnTo>
                    <a:pt x="507" y="0"/>
                  </a:lnTo>
                  <a:lnTo>
                    <a:pt x="507" y="548"/>
                  </a:lnTo>
                  <a:lnTo>
                    <a:pt x="176" y="548"/>
                  </a:lnTo>
                  <a:lnTo>
                    <a:pt x="84" y="548"/>
                  </a:lnTo>
                  <a:lnTo>
                    <a:pt x="84" y="636"/>
                  </a:lnTo>
                  <a:lnTo>
                    <a:pt x="0" y="636"/>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grpSp>
          <p:nvGrpSpPr>
            <p:cNvPr id="13" name="Group 9"/>
            <p:cNvGrpSpPr>
              <a:grpSpLocks/>
            </p:cNvGrpSpPr>
            <p:nvPr/>
          </p:nvGrpSpPr>
          <p:grpSpPr bwMode="auto">
            <a:xfrm>
              <a:off x="336" y="1135"/>
              <a:ext cx="5008" cy="2783"/>
              <a:chOff x="336" y="1039"/>
              <a:chExt cx="5008" cy="2783"/>
            </a:xfrm>
          </p:grpSpPr>
          <p:grpSp>
            <p:nvGrpSpPr>
              <p:cNvPr id="59" name="Group 10"/>
              <p:cNvGrpSpPr>
                <a:grpSpLocks/>
              </p:cNvGrpSpPr>
              <p:nvPr/>
            </p:nvGrpSpPr>
            <p:grpSpPr bwMode="auto">
              <a:xfrm>
                <a:off x="5004" y="1380"/>
                <a:ext cx="340" cy="472"/>
                <a:chOff x="5004" y="1380"/>
                <a:chExt cx="340" cy="472"/>
              </a:xfrm>
            </p:grpSpPr>
            <p:sp>
              <p:nvSpPr>
                <p:cNvPr id="118" name="Freeform 11"/>
                <p:cNvSpPr>
                  <a:spLocks/>
                </p:cNvSpPr>
                <p:nvPr/>
              </p:nvSpPr>
              <p:spPr bwMode="auto">
                <a:xfrm>
                  <a:off x="5108" y="1380"/>
                  <a:ext cx="236" cy="385"/>
                </a:xfrm>
                <a:custGeom>
                  <a:avLst/>
                  <a:gdLst/>
                  <a:ahLst/>
                  <a:cxnLst>
                    <a:cxn ang="0">
                      <a:pos x="235" y="0"/>
                    </a:cxn>
                    <a:cxn ang="0">
                      <a:pos x="0" y="182"/>
                    </a:cxn>
                    <a:cxn ang="0">
                      <a:pos x="0" y="384"/>
                    </a:cxn>
                    <a:cxn ang="0">
                      <a:pos x="235" y="204"/>
                    </a:cxn>
                    <a:cxn ang="0">
                      <a:pos x="235" y="0"/>
                    </a:cxn>
                  </a:cxnLst>
                  <a:rect l="0" t="0" r="r" b="b"/>
                  <a:pathLst>
                    <a:path w="236" h="385">
                      <a:moveTo>
                        <a:pt x="235" y="0"/>
                      </a:moveTo>
                      <a:lnTo>
                        <a:pt x="0" y="182"/>
                      </a:lnTo>
                      <a:lnTo>
                        <a:pt x="0" y="384"/>
                      </a:lnTo>
                      <a:lnTo>
                        <a:pt x="235" y="204"/>
                      </a:lnTo>
                      <a:lnTo>
                        <a:pt x="235"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9" name="Freeform 12"/>
                <p:cNvSpPr>
                  <a:spLocks/>
                </p:cNvSpPr>
                <p:nvPr/>
              </p:nvSpPr>
              <p:spPr bwMode="auto">
                <a:xfrm>
                  <a:off x="5022" y="1562"/>
                  <a:ext cx="87" cy="290"/>
                </a:xfrm>
                <a:custGeom>
                  <a:avLst/>
                  <a:gdLst/>
                  <a:ahLst/>
                  <a:cxnLst>
                    <a:cxn ang="0">
                      <a:pos x="0" y="81"/>
                    </a:cxn>
                    <a:cxn ang="0">
                      <a:pos x="75" y="35"/>
                    </a:cxn>
                    <a:cxn ang="0">
                      <a:pos x="86" y="0"/>
                    </a:cxn>
                    <a:cxn ang="0">
                      <a:pos x="86" y="199"/>
                    </a:cxn>
                    <a:cxn ang="0">
                      <a:pos x="75" y="249"/>
                    </a:cxn>
                    <a:cxn ang="0">
                      <a:pos x="0" y="289"/>
                    </a:cxn>
                    <a:cxn ang="0">
                      <a:pos x="0" y="81"/>
                    </a:cxn>
                  </a:cxnLst>
                  <a:rect l="0" t="0" r="r" b="b"/>
                  <a:pathLst>
                    <a:path w="87" h="290">
                      <a:moveTo>
                        <a:pt x="0" y="81"/>
                      </a:moveTo>
                      <a:lnTo>
                        <a:pt x="75" y="35"/>
                      </a:lnTo>
                      <a:lnTo>
                        <a:pt x="86" y="0"/>
                      </a:lnTo>
                      <a:lnTo>
                        <a:pt x="86" y="199"/>
                      </a:lnTo>
                      <a:lnTo>
                        <a:pt x="75" y="249"/>
                      </a:lnTo>
                      <a:lnTo>
                        <a:pt x="0" y="289"/>
                      </a:lnTo>
                      <a:lnTo>
                        <a:pt x="0" y="81"/>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20" name="Freeform 13"/>
                <p:cNvSpPr>
                  <a:spLocks/>
                </p:cNvSpPr>
                <p:nvPr/>
              </p:nvSpPr>
              <p:spPr bwMode="auto">
                <a:xfrm>
                  <a:off x="5004" y="1702"/>
                  <a:ext cx="30" cy="76"/>
                </a:xfrm>
                <a:custGeom>
                  <a:avLst/>
                  <a:gdLst/>
                  <a:ahLst/>
                  <a:cxnLst>
                    <a:cxn ang="0">
                      <a:pos x="29" y="0"/>
                    </a:cxn>
                    <a:cxn ang="0">
                      <a:pos x="0" y="28"/>
                    </a:cxn>
                    <a:cxn ang="0">
                      <a:pos x="29" y="75"/>
                    </a:cxn>
                    <a:cxn ang="0">
                      <a:pos x="29" y="0"/>
                    </a:cxn>
                  </a:cxnLst>
                  <a:rect l="0" t="0" r="r" b="b"/>
                  <a:pathLst>
                    <a:path w="30" h="76">
                      <a:moveTo>
                        <a:pt x="29" y="0"/>
                      </a:moveTo>
                      <a:lnTo>
                        <a:pt x="0" y="28"/>
                      </a:lnTo>
                      <a:lnTo>
                        <a:pt x="29" y="75"/>
                      </a:lnTo>
                      <a:lnTo>
                        <a:pt x="29"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21" name="Freeform 14"/>
                <p:cNvSpPr>
                  <a:spLocks/>
                </p:cNvSpPr>
                <p:nvPr/>
              </p:nvSpPr>
              <p:spPr bwMode="auto">
                <a:xfrm>
                  <a:off x="5099" y="1562"/>
                  <a:ext cx="22" cy="248"/>
                </a:xfrm>
                <a:custGeom>
                  <a:avLst/>
                  <a:gdLst/>
                  <a:ahLst/>
                  <a:cxnLst>
                    <a:cxn ang="0">
                      <a:pos x="18" y="0"/>
                    </a:cxn>
                    <a:cxn ang="0">
                      <a:pos x="0" y="38"/>
                    </a:cxn>
                    <a:cxn ang="0">
                      <a:pos x="0" y="247"/>
                    </a:cxn>
                    <a:cxn ang="0">
                      <a:pos x="21" y="204"/>
                    </a:cxn>
                    <a:cxn ang="0">
                      <a:pos x="18" y="0"/>
                    </a:cxn>
                  </a:cxnLst>
                  <a:rect l="0" t="0" r="r" b="b"/>
                  <a:pathLst>
                    <a:path w="22" h="248">
                      <a:moveTo>
                        <a:pt x="18" y="0"/>
                      </a:moveTo>
                      <a:lnTo>
                        <a:pt x="0" y="38"/>
                      </a:lnTo>
                      <a:lnTo>
                        <a:pt x="0" y="247"/>
                      </a:lnTo>
                      <a:lnTo>
                        <a:pt x="21" y="204"/>
                      </a:lnTo>
                      <a:lnTo>
                        <a:pt x="18"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60" name="Group 15"/>
              <p:cNvGrpSpPr>
                <a:grpSpLocks/>
              </p:cNvGrpSpPr>
              <p:nvPr/>
            </p:nvGrpSpPr>
            <p:grpSpPr bwMode="auto">
              <a:xfrm>
                <a:off x="2687" y="3062"/>
                <a:ext cx="1553" cy="760"/>
                <a:chOff x="2687" y="3062"/>
                <a:chExt cx="1553" cy="760"/>
              </a:xfrm>
            </p:grpSpPr>
            <p:sp>
              <p:nvSpPr>
                <p:cNvPr id="104" name="Freeform 16"/>
                <p:cNvSpPr>
                  <a:spLocks/>
                </p:cNvSpPr>
                <p:nvPr/>
              </p:nvSpPr>
              <p:spPr bwMode="auto">
                <a:xfrm>
                  <a:off x="3378" y="3071"/>
                  <a:ext cx="63" cy="224"/>
                </a:xfrm>
                <a:custGeom>
                  <a:avLst/>
                  <a:gdLst/>
                  <a:ahLst/>
                  <a:cxnLst>
                    <a:cxn ang="0">
                      <a:pos x="0" y="39"/>
                    </a:cxn>
                    <a:cxn ang="0">
                      <a:pos x="28" y="127"/>
                    </a:cxn>
                    <a:cxn ang="0">
                      <a:pos x="28" y="223"/>
                    </a:cxn>
                    <a:cxn ang="0">
                      <a:pos x="62" y="200"/>
                    </a:cxn>
                    <a:cxn ang="0">
                      <a:pos x="62" y="0"/>
                    </a:cxn>
                    <a:cxn ang="0">
                      <a:pos x="0" y="39"/>
                    </a:cxn>
                  </a:cxnLst>
                  <a:rect l="0" t="0" r="r" b="b"/>
                  <a:pathLst>
                    <a:path w="63" h="224">
                      <a:moveTo>
                        <a:pt x="0" y="39"/>
                      </a:moveTo>
                      <a:lnTo>
                        <a:pt x="28" y="127"/>
                      </a:lnTo>
                      <a:lnTo>
                        <a:pt x="28" y="223"/>
                      </a:lnTo>
                      <a:lnTo>
                        <a:pt x="62" y="200"/>
                      </a:lnTo>
                      <a:lnTo>
                        <a:pt x="62" y="0"/>
                      </a:lnTo>
                      <a:lnTo>
                        <a:pt x="0" y="39"/>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5" name="Freeform 17"/>
                <p:cNvSpPr>
                  <a:spLocks/>
                </p:cNvSpPr>
                <p:nvPr/>
              </p:nvSpPr>
              <p:spPr bwMode="auto">
                <a:xfrm>
                  <a:off x="3440" y="3062"/>
                  <a:ext cx="200" cy="210"/>
                </a:xfrm>
                <a:custGeom>
                  <a:avLst/>
                  <a:gdLst/>
                  <a:ahLst/>
                  <a:cxnLst>
                    <a:cxn ang="0">
                      <a:pos x="0" y="7"/>
                    </a:cxn>
                    <a:cxn ang="0">
                      <a:pos x="84" y="0"/>
                    </a:cxn>
                    <a:cxn ang="0">
                      <a:pos x="199" y="0"/>
                    </a:cxn>
                    <a:cxn ang="0">
                      <a:pos x="199" y="203"/>
                    </a:cxn>
                    <a:cxn ang="0">
                      <a:pos x="84" y="203"/>
                    </a:cxn>
                    <a:cxn ang="0">
                      <a:pos x="0" y="209"/>
                    </a:cxn>
                    <a:cxn ang="0">
                      <a:pos x="0" y="7"/>
                    </a:cxn>
                  </a:cxnLst>
                  <a:rect l="0" t="0" r="r" b="b"/>
                  <a:pathLst>
                    <a:path w="200" h="210">
                      <a:moveTo>
                        <a:pt x="0" y="7"/>
                      </a:moveTo>
                      <a:lnTo>
                        <a:pt x="84" y="0"/>
                      </a:lnTo>
                      <a:lnTo>
                        <a:pt x="199" y="0"/>
                      </a:lnTo>
                      <a:lnTo>
                        <a:pt x="199" y="203"/>
                      </a:lnTo>
                      <a:lnTo>
                        <a:pt x="84" y="203"/>
                      </a:lnTo>
                      <a:lnTo>
                        <a:pt x="0" y="209"/>
                      </a:lnTo>
                      <a:lnTo>
                        <a:pt x="0" y="7"/>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6" name="Freeform 18"/>
                <p:cNvSpPr>
                  <a:spLocks/>
                </p:cNvSpPr>
                <p:nvPr/>
              </p:nvSpPr>
              <p:spPr bwMode="auto">
                <a:xfrm>
                  <a:off x="3642" y="3065"/>
                  <a:ext cx="94" cy="284"/>
                </a:xfrm>
                <a:custGeom>
                  <a:avLst/>
                  <a:gdLst/>
                  <a:ahLst/>
                  <a:cxnLst>
                    <a:cxn ang="0">
                      <a:pos x="0" y="0"/>
                    </a:cxn>
                    <a:cxn ang="0">
                      <a:pos x="0" y="200"/>
                    </a:cxn>
                    <a:cxn ang="0">
                      <a:pos x="93" y="283"/>
                    </a:cxn>
                    <a:cxn ang="0">
                      <a:pos x="93" y="78"/>
                    </a:cxn>
                    <a:cxn ang="0">
                      <a:pos x="0" y="0"/>
                    </a:cxn>
                  </a:cxnLst>
                  <a:rect l="0" t="0" r="r" b="b"/>
                  <a:pathLst>
                    <a:path w="94" h="284">
                      <a:moveTo>
                        <a:pt x="0" y="0"/>
                      </a:moveTo>
                      <a:lnTo>
                        <a:pt x="0" y="200"/>
                      </a:lnTo>
                      <a:lnTo>
                        <a:pt x="93" y="283"/>
                      </a:lnTo>
                      <a:lnTo>
                        <a:pt x="93" y="78"/>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7" name="Freeform 19"/>
                <p:cNvSpPr>
                  <a:spLocks/>
                </p:cNvSpPr>
                <p:nvPr/>
              </p:nvSpPr>
              <p:spPr bwMode="auto">
                <a:xfrm>
                  <a:off x="3735" y="3117"/>
                  <a:ext cx="115" cy="230"/>
                </a:xfrm>
                <a:custGeom>
                  <a:avLst/>
                  <a:gdLst/>
                  <a:ahLst/>
                  <a:cxnLst>
                    <a:cxn ang="0">
                      <a:pos x="0" y="28"/>
                    </a:cxn>
                    <a:cxn ang="0">
                      <a:pos x="114" y="0"/>
                    </a:cxn>
                    <a:cxn ang="0">
                      <a:pos x="114" y="202"/>
                    </a:cxn>
                    <a:cxn ang="0">
                      <a:pos x="0" y="229"/>
                    </a:cxn>
                    <a:cxn ang="0">
                      <a:pos x="0" y="28"/>
                    </a:cxn>
                  </a:cxnLst>
                  <a:rect l="0" t="0" r="r" b="b"/>
                  <a:pathLst>
                    <a:path w="115" h="230">
                      <a:moveTo>
                        <a:pt x="0" y="28"/>
                      </a:moveTo>
                      <a:lnTo>
                        <a:pt x="114" y="0"/>
                      </a:lnTo>
                      <a:lnTo>
                        <a:pt x="114" y="202"/>
                      </a:lnTo>
                      <a:lnTo>
                        <a:pt x="0" y="229"/>
                      </a:lnTo>
                      <a:lnTo>
                        <a:pt x="0" y="28"/>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8" name="Freeform 20"/>
                <p:cNvSpPr>
                  <a:spLocks/>
                </p:cNvSpPr>
                <p:nvPr/>
              </p:nvSpPr>
              <p:spPr bwMode="auto">
                <a:xfrm>
                  <a:off x="3928" y="3314"/>
                  <a:ext cx="76" cy="319"/>
                </a:xfrm>
                <a:custGeom>
                  <a:avLst/>
                  <a:gdLst/>
                  <a:ahLst/>
                  <a:cxnLst>
                    <a:cxn ang="0">
                      <a:pos x="0" y="0"/>
                    </a:cxn>
                    <a:cxn ang="0">
                      <a:pos x="75" y="113"/>
                    </a:cxn>
                    <a:cxn ang="0">
                      <a:pos x="75" y="318"/>
                    </a:cxn>
                    <a:cxn ang="0">
                      <a:pos x="0" y="202"/>
                    </a:cxn>
                    <a:cxn ang="0">
                      <a:pos x="0" y="0"/>
                    </a:cxn>
                  </a:cxnLst>
                  <a:rect l="0" t="0" r="r" b="b"/>
                  <a:pathLst>
                    <a:path w="76" h="319">
                      <a:moveTo>
                        <a:pt x="0" y="0"/>
                      </a:moveTo>
                      <a:lnTo>
                        <a:pt x="75" y="113"/>
                      </a:lnTo>
                      <a:lnTo>
                        <a:pt x="75" y="318"/>
                      </a:lnTo>
                      <a:lnTo>
                        <a:pt x="0" y="20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9" name="Freeform 21"/>
                <p:cNvSpPr>
                  <a:spLocks/>
                </p:cNvSpPr>
                <p:nvPr/>
              </p:nvSpPr>
              <p:spPr bwMode="auto">
                <a:xfrm>
                  <a:off x="3849" y="3117"/>
                  <a:ext cx="98" cy="289"/>
                </a:xfrm>
                <a:custGeom>
                  <a:avLst/>
                  <a:gdLst/>
                  <a:ahLst/>
                  <a:cxnLst>
                    <a:cxn ang="0">
                      <a:pos x="0" y="0"/>
                    </a:cxn>
                    <a:cxn ang="0">
                      <a:pos x="97" y="103"/>
                    </a:cxn>
                    <a:cxn ang="0">
                      <a:pos x="76" y="197"/>
                    </a:cxn>
                    <a:cxn ang="0">
                      <a:pos x="76" y="288"/>
                    </a:cxn>
                    <a:cxn ang="0">
                      <a:pos x="0" y="199"/>
                    </a:cxn>
                    <a:cxn ang="0">
                      <a:pos x="0" y="0"/>
                    </a:cxn>
                  </a:cxnLst>
                  <a:rect l="0" t="0" r="r" b="b"/>
                  <a:pathLst>
                    <a:path w="98" h="289">
                      <a:moveTo>
                        <a:pt x="0" y="0"/>
                      </a:moveTo>
                      <a:lnTo>
                        <a:pt x="97" y="103"/>
                      </a:lnTo>
                      <a:lnTo>
                        <a:pt x="76" y="197"/>
                      </a:lnTo>
                      <a:lnTo>
                        <a:pt x="76" y="288"/>
                      </a:lnTo>
                      <a:lnTo>
                        <a:pt x="0" y="199"/>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0" name="Freeform 22"/>
                <p:cNvSpPr>
                  <a:spLocks/>
                </p:cNvSpPr>
                <p:nvPr/>
              </p:nvSpPr>
              <p:spPr bwMode="auto">
                <a:xfrm>
                  <a:off x="2687" y="3145"/>
                  <a:ext cx="204" cy="359"/>
                </a:xfrm>
                <a:custGeom>
                  <a:avLst/>
                  <a:gdLst/>
                  <a:ahLst/>
                  <a:cxnLst>
                    <a:cxn ang="0">
                      <a:pos x="18" y="358"/>
                    </a:cxn>
                    <a:cxn ang="0">
                      <a:pos x="0" y="244"/>
                    </a:cxn>
                    <a:cxn ang="0">
                      <a:pos x="41" y="130"/>
                    </a:cxn>
                    <a:cxn ang="0">
                      <a:pos x="203" y="0"/>
                    </a:cxn>
                    <a:cxn ang="0">
                      <a:pos x="203" y="200"/>
                    </a:cxn>
                    <a:cxn ang="0">
                      <a:pos x="44" y="327"/>
                    </a:cxn>
                    <a:cxn ang="0">
                      <a:pos x="18" y="358"/>
                    </a:cxn>
                  </a:cxnLst>
                  <a:rect l="0" t="0" r="r" b="b"/>
                  <a:pathLst>
                    <a:path w="204" h="359">
                      <a:moveTo>
                        <a:pt x="18" y="358"/>
                      </a:moveTo>
                      <a:lnTo>
                        <a:pt x="0" y="244"/>
                      </a:lnTo>
                      <a:lnTo>
                        <a:pt x="41" y="130"/>
                      </a:lnTo>
                      <a:lnTo>
                        <a:pt x="203" y="0"/>
                      </a:lnTo>
                      <a:lnTo>
                        <a:pt x="203" y="200"/>
                      </a:lnTo>
                      <a:lnTo>
                        <a:pt x="44" y="327"/>
                      </a:lnTo>
                      <a:lnTo>
                        <a:pt x="18" y="358"/>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1" name="Freeform 23"/>
                <p:cNvSpPr>
                  <a:spLocks/>
                </p:cNvSpPr>
                <p:nvPr/>
              </p:nvSpPr>
              <p:spPr bwMode="auto">
                <a:xfrm>
                  <a:off x="2890" y="3114"/>
                  <a:ext cx="115" cy="229"/>
                </a:xfrm>
                <a:custGeom>
                  <a:avLst/>
                  <a:gdLst/>
                  <a:ahLst/>
                  <a:cxnLst>
                    <a:cxn ang="0">
                      <a:pos x="0" y="31"/>
                    </a:cxn>
                    <a:cxn ang="0">
                      <a:pos x="0" y="228"/>
                    </a:cxn>
                    <a:cxn ang="0">
                      <a:pos x="114" y="199"/>
                    </a:cxn>
                    <a:cxn ang="0">
                      <a:pos x="114" y="0"/>
                    </a:cxn>
                    <a:cxn ang="0">
                      <a:pos x="0" y="31"/>
                    </a:cxn>
                  </a:cxnLst>
                  <a:rect l="0" t="0" r="r" b="b"/>
                  <a:pathLst>
                    <a:path w="115" h="229">
                      <a:moveTo>
                        <a:pt x="0" y="31"/>
                      </a:moveTo>
                      <a:lnTo>
                        <a:pt x="0" y="228"/>
                      </a:lnTo>
                      <a:lnTo>
                        <a:pt x="114" y="199"/>
                      </a:lnTo>
                      <a:lnTo>
                        <a:pt x="114" y="0"/>
                      </a:lnTo>
                      <a:lnTo>
                        <a:pt x="0" y="31"/>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2" name="Freeform 24"/>
                <p:cNvSpPr>
                  <a:spLocks/>
                </p:cNvSpPr>
                <p:nvPr/>
              </p:nvSpPr>
              <p:spPr bwMode="auto">
                <a:xfrm>
                  <a:off x="3004" y="3114"/>
                  <a:ext cx="229" cy="282"/>
                </a:xfrm>
                <a:custGeom>
                  <a:avLst/>
                  <a:gdLst/>
                  <a:ahLst/>
                  <a:cxnLst>
                    <a:cxn ang="0">
                      <a:pos x="0" y="0"/>
                    </a:cxn>
                    <a:cxn ang="0">
                      <a:pos x="228" y="81"/>
                    </a:cxn>
                    <a:cxn ang="0">
                      <a:pos x="228" y="281"/>
                    </a:cxn>
                    <a:cxn ang="0">
                      <a:pos x="0" y="199"/>
                    </a:cxn>
                    <a:cxn ang="0">
                      <a:pos x="0" y="0"/>
                    </a:cxn>
                  </a:cxnLst>
                  <a:rect l="0" t="0" r="r" b="b"/>
                  <a:pathLst>
                    <a:path w="229" h="282">
                      <a:moveTo>
                        <a:pt x="0" y="0"/>
                      </a:moveTo>
                      <a:lnTo>
                        <a:pt x="228" y="81"/>
                      </a:lnTo>
                      <a:lnTo>
                        <a:pt x="228" y="281"/>
                      </a:lnTo>
                      <a:lnTo>
                        <a:pt x="0" y="199"/>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3" name="Freeform 25"/>
                <p:cNvSpPr>
                  <a:spLocks/>
                </p:cNvSpPr>
                <p:nvPr/>
              </p:nvSpPr>
              <p:spPr bwMode="auto">
                <a:xfrm>
                  <a:off x="3232" y="3195"/>
                  <a:ext cx="179" cy="208"/>
                </a:xfrm>
                <a:custGeom>
                  <a:avLst/>
                  <a:gdLst/>
                  <a:ahLst/>
                  <a:cxnLst>
                    <a:cxn ang="0">
                      <a:pos x="0" y="0"/>
                    </a:cxn>
                    <a:cxn ang="0">
                      <a:pos x="0" y="199"/>
                    </a:cxn>
                    <a:cxn ang="0">
                      <a:pos x="178" y="207"/>
                    </a:cxn>
                    <a:cxn ang="0">
                      <a:pos x="178" y="5"/>
                    </a:cxn>
                    <a:cxn ang="0">
                      <a:pos x="0" y="0"/>
                    </a:cxn>
                  </a:cxnLst>
                  <a:rect l="0" t="0" r="r" b="b"/>
                  <a:pathLst>
                    <a:path w="179" h="208">
                      <a:moveTo>
                        <a:pt x="0" y="0"/>
                      </a:moveTo>
                      <a:lnTo>
                        <a:pt x="0" y="199"/>
                      </a:lnTo>
                      <a:lnTo>
                        <a:pt x="178" y="207"/>
                      </a:lnTo>
                      <a:lnTo>
                        <a:pt x="178" y="5"/>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4" name="Freeform 26"/>
                <p:cNvSpPr>
                  <a:spLocks/>
                </p:cNvSpPr>
                <p:nvPr/>
              </p:nvSpPr>
              <p:spPr bwMode="auto">
                <a:xfrm>
                  <a:off x="4139" y="3520"/>
                  <a:ext cx="101" cy="294"/>
                </a:xfrm>
                <a:custGeom>
                  <a:avLst/>
                  <a:gdLst/>
                  <a:ahLst/>
                  <a:cxnLst>
                    <a:cxn ang="0">
                      <a:pos x="0" y="95"/>
                    </a:cxn>
                    <a:cxn ang="0">
                      <a:pos x="100" y="0"/>
                    </a:cxn>
                    <a:cxn ang="0">
                      <a:pos x="100" y="196"/>
                    </a:cxn>
                    <a:cxn ang="0">
                      <a:pos x="0" y="293"/>
                    </a:cxn>
                    <a:cxn ang="0">
                      <a:pos x="0" y="95"/>
                    </a:cxn>
                  </a:cxnLst>
                  <a:rect l="0" t="0" r="r" b="b"/>
                  <a:pathLst>
                    <a:path w="101" h="294">
                      <a:moveTo>
                        <a:pt x="0" y="95"/>
                      </a:moveTo>
                      <a:lnTo>
                        <a:pt x="100" y="0"/>
                      </a:lnTo>
                      <a:lnTo>
                        <a:pt x="100" y="196"/>
                      </a:lnTo>
                      <a:lnTo>
                        <a:pt x="0" y="293"/>
                      </a:lnTo>
                      <a:lnTo>
                        <a:pt x="0" y="95"/>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5" name="Freeform 27"/>
                <p:cNvSpPr>
                  <a:spLocks/>
                </p:cNvSpPr>
                <p:nvPr/>
              </p:nvSpPr>
              <p:spPr bwMode="auto">
                <a:xfrm>
                  <a:off x="4001" y="3429"/>
                  <a:ext cx="33" cy="204"/>
                </a:xfrm>
                <a:custGeom>
                  <a:avLst/>
                  <a:gdLst/>
                  <a:ahLst/>
                  <a:cxnLst>
                    <a:cxn ang="0">
                      <a:pos x="0" y="0"/>
                    </a:cxn>
                    <a:cxn ang="0">
                      <a:pos x="0" y="203"/>
                    </a:cxn>
                    <a:cxn ang="0">
                      <a:pos x="32" y="203"/>
                    </a:cxn>
                    <a:cxn ang="0">
                      <a:pos x="32" y="2"/>
                    </a:cxn>
                    <a:cxn ang="0">
                      <a:pos x="0" y="0"/>
                    </a:cxn>
                  </a:cxnLst>
                  <a:rect l="0" t="0" r="r" b="b"/>
                  <a:pathLst>
                    <a:path w="33" h="204">
                      <a:moveTo>
                        <a:pt x="0" y="0"/>
                      </a:moveTo>
                      <a:lnTo>
                        <a:pt x="0" y="203"/>
                      </a:lnTo>
                      <a:lnTo>
                        <a:pt x="32" y="203"/>
                      </a:lnTo>
                      <a:lnTo>
                        <a:pt x="32" y="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6" name="Freeform 28"/>
                <p:cNvSpPr>
                  <a:spLocks/>
                </p:cNvSpPr>
                <p:nvPr/>
              </p:nvSpPr>
              <p:spPr bwMode="auto">
                <a:xfrm>
                  <a:off x="4059" y="3615"/>
                  <a:ext cx="81" cy="206"/>
                </a:xfrm>
                <a:custGeom>
                  <a:avLst/>
                  <a:gdLst/>
                  <a:ahLst/>
                  <a:cxnLst>
                    <a:cxn ang="0">
                      <a:pos x="0" y="5"/>
                    </a:cxn>
                    <a:cxn ang="0">
                      <a:pos x="80" y="0"/>
                    </a:cxn>
                    <a:cxn ang="0">
                      <a:pos x="80" y="197"/>
                    </a:cxn>
                    <a:cxn ang="0">
                      <a:pos x="0" y="205"/>
                    </a:cxn>
                    <a:cxn ang="0">
                      <a:pos x="0" y="5"/>
                    </a:cxn>
                  </a:cxnLst>
                  <a:rect l="0" t="0" r="r" b="b"/>
                  <a:pathLst>
                    <a:path w="81" h="206">
                      <a:moveTo>
                        <a:pt x="0" y="5"/>
                      </a:moveTo>
                      <a:lnTo>
                        <a:pt x="80" y="0"/>
                      </a:lnTo>
                      <a:lnTo>
                        <a:pt x="80" y="197"/>
                      </a:lnTo>
                      <a:lnTo>
                        <a:pt x="0" y="205"/>
                      </a:lnTo>
                      <a:lnTo>
                        <a:pt x="0" y="5"/>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17" name="Freeform 29"/>
                <p:cNvSpPr>
                  <a:spLocks/>
                </p:cNvSpPr>
                <p:nvPr/>
              </p:nvSpPr>
              <p:spPr bwMode="auto">
                <a:xfrm>
                  <a:off x="4032" y="3430"/>
                  <a:ext cx="28" cy="392"/>
                </a:xfrm>
                <a:custGeom>
                  <a:avLst/>
                  <a:gdLst/>
                  <a:ahLst/>
                  <a:cxnLst>
                    <a:cxn ang="0">
                      <a:pos x="0" y="0"/>
                    </a:cxn>
                    <a:cxn ang="0">
                      <a:pos x="27" y="195"/>
                    </a:cxn>
                    <a:cxn ang="0">
                      <a:pos x="27" y="391"/>
                    </a:cxn>
                    <a:cxn ang="0">
                      <a:pos x="0" y="202"/>
                    </a:cxn>
                    <a:cxn ang="0">
                      <a:pos x="0" y="0"/>
                    </a:cxn>
                  </a:cxnLst>
                  <a:rect l="0" t="0" r="r" b="b"/>
                  <a:pathLst>
                    <a:path w="28" h="392">
                      <a:moveTo>
                        <a:pt x="0" y="0"/>
                      </a:moveTo>
                      <a:lnTo>
                        <a:pt x="27" y="195"/>
                      </a:lnTo>
                      <a:lnTo>
                        <a:pt x="27" y="391"/>
                      </a:lnTo>
                      <a:lnTo>
                        <a:pt x="0" y="20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61" name="Group 30"/>
              <p:cNvGrpSpPr>
                <a:grpSpLocks/>
              </p:cNvGrpSpPr>
              <p:nvPr/>
            </p:nvGrpSpPr>
            <p:grpSpPr bwMode="auto">
              <a:xfrm>
                <a:off x="4075" y="2493"/>
                <a:ext cx="521" cy="661"/>
                <a:chOff x="4075" y="2493"/>
                <a:chExt cx="521" cy="661"/>
              </a:xfrm>
            </p:grpSpPr>
            <p:sp>
              <p:nvSpPr>
                <p:cNvPr id="98" name="Freeform 31"/>
                <p:cNvSpPr>
                  <a:spLocks/>
                </p:cNvSpPr>
                <p:nvPr/>
              </p:nvSpPr>
              <p:spPr bwMode="auto">
                <a:xfrm>
                  <a:off x="4139" y="2819"/>
                  <a:ext cx="85" cy="231"/>
                </a:xfrm>
                <a:custGeom>
                  <a:avLst/>
                  <a:gdLst/>
                  <a:ahLst/>
                  <a:cxnLst>
                    <a:cxn ang="0">
                      <a:pos x="0" y="28"/>
                    </a:cxn>
                    <a:cxn ang="0">
                      <a:pos x="84" y="0"/>
                    </a:cxn>
                    <a:cxn ang="0">
                      <a:pos x="84" y="201"/>
                    </a:cxn>
                    <a:cxn ang="0">
                      <a:pos x="0" y="230"/>
                    </a:cxn>
                    <a:cxn ang="0">
                      <a:pos x="0" y="28"/>
                    </a:cxn>
                  </a:cxnLst>
                  <a:rect l="0" t="0" r="r" b="b"/>
                  <a:pathLst>
                    <a:path w="85" h="231">
                      <a:moveTo>
                        <a:pt x="0" y="28"/>
                      </a:moveTo>
                      <a:lnTo>
                        <a:pt x="84" y="0"/>
                      </a:lnTo>
                      <a:lnTo>
                        <a:pt x="84" y="201"/>
                      </a:lnTo>
                      <a:lnTo>
                        <a:pt x="0" y="230"/>
                      </a:lnTo>
                      <a:lnTo>
                        <a:pt x="0" y="28"/>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9" name="Freeform 32"/>
                <p:cNvSpPr>
                  <a:spLocks/>
                </p:cNvSpPr>
                <p:nvPr/>
              </p:nvSpPr>
              <p:spPr bwMode="auto">
                <a:xfrm>
                  <a:off x="4223" y="2701"/>
                  <a:ext cx="112" cy="322"/>
                </a:xfrm>
                <a:custGeom>
                  <a:avLst/>
                  <a:gdLst/>
                  <a:ahLst/>
                  <a:cxnLst>
                    <a:cxn ang="0">
                      <a:pos x="0" y="116"/>
                    </a:cxn>
                    <a:cxn ang="0">
                      <a:pos x="111" y="0"/>
                    </a:cxn>
                    <a:cxn ang="0">
                      <a:pos x="111" y="203"/>
                    </a:cxn>
                    <a:cxn ang="0">
                      <a:pos x="0" y="321"/>
                    </a:cxn>
                    <a:cxn ang="0">
                      <a:pos x="0" y="116"/>
                    </a:cxn>
                  </a:cxnLst>
                  <a:rect l="0" t="0" r="r" b="b"/>
                  <a:pathLst>
                    <a:path w="112" h="322">
                      <a:moveTo>
                        <a:pt x="0" y="116"/>
                      </a:moveTo>
                      <a:lnTo>
                        <a:pt x="111" y="0"/>
                      </a:lnTo>
                      <a:lnTo>
                        <a:pt x="111" y="203"/>
                      </a:lnTo>
                      <a:lnTo>
                        <a:pt x="0" y="321"/>
                      </a:lnTo>
                      <a:lnTo>
                        <a:pt x="0" y="116"/>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0" name="Freeform 33"/>
                <p:cNvSpPr>
                  <a:spLocks/>
                </p:cNvSpPr>
                <p:nvPr/>
              </p:nvSpPr>
              <p:spPr bwMode="auto">
                <a:xfrm>
                  <a:off x="4334" y="2625"/>
                  <a:ext cx="52" cy="282"/>
                </a:xfrm>
                <a:custGeom>
                  <a:avLst/>
                  <a:gdLst/>
                  <a:ahLst/>
                  <a:cxnLst>
                    <a:cxn ang="0">
                      <a:pos x="0" y="82"/>
                    </a:cxn>
                    <a:cxn ang="0">
                      <a:pos x="0" y="281"/>
                    </a:cxn>
                    <a:cxn ang="0">
                      <a:pos x="51" y="199"/>
                    </a:cxn>
                    <a:cxn ang="0">
                      <a:pos x="51" y="0"/>
                    </a:cxn>
                    <a:cxn ang="0">
                      <a:pos x="0" y="82"/>
                    </a:cxn>
                  </a:cxnLst>
                  <a:rect l="0" t="0" r="r" b="b"/>
                  <a:pathLst>
                    <a:path w="52" h="282">
                      <a:moveTo>
                        <a:pt x="0" y="82"/>
                      </a:moveTo>
                      <a:lnTo>
                        <a:pt x="0" y="281"/>
                      </a:lnTo>
                      <a:lnTo>
                        <a:pt x="51" y="199"/>
                      </a:lnTo>
                      <a:lnTo>
                        <a:pt x="51" y="0"/>
                      </a:lnTo>
                      <a:lnTo>
                        <a:pt x="0" y="8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1" name="Freeform 34"/>
                <p:cNvSpPr>
                  <a:spLocks/>
                </p:cNvSpPr>
                <p:nvPr/>
              </p:nvSpPr>
              <p:spPr bwMode="auto">
                <a:xfrm>
                  <a:off x="4075" y="2850"/>
                  <a:ext cx="65" cy="304"/>
                </a:xfrm>
                <a:custGeom>
                  <a:avLst/>
                  <a:gdLst/>
                  <a:ahLst/>
                  <a:cxnLst>
                    <a:cxn ang="0">
                      <a:pos x="64" y="0"/>
                    </a:cxn>
                    <a:cxn ang="0">
                      <a:pos x="64" y="207"/>
                    </a:cxn>
                    <a:cxn ang="0">
                      <a:pos x="53" y="263"/>
                    </a:cxn>
                    <a:cxn ang="0">
                      <a:pos x="37" y="303"/>
                    </a:cxn>
                    <a:cxn ang="0">
                      <a:pos x="13" y="266"/>
                    </a:cxn>
                    <a:cxn ang="0">
                      <a:pos x="0" y="194"/>
                    </a:cxn>
                    <a:cxn ang="0">
                      <a:pos x="50" y="65"/>
                    </a:cxn>
                    <a:cxn ang="0">
                      <a:pos x="64" y="0"/>
                    </a:cxn>
                  </a:cxnLst>
                  <a:rect l="0" t="0" r="r" b="b"/>
                  <a:pathLst>
                    <a:path w="65" h="304">
                      <a:moveTo>
                        <a:pt x="64" y="0"/>
                      </a:moveTo>
                      <a:lnTo>
                        <a:pt x="64" y="207"/>
                      </a:lnTo>
                      <a:lnTo>
                        <a:pt x="53" y="263"/>
                      </a:lnTo>
                      <a:lnTo>
                        <a:pt x="37" y="303"/>
                      </a:lnTo>
                      <a:lnTo>
                        <a:pt x="13" y="266"/>
                      </a:lnTo>
                      <a:lnTo>
                        <a:pt x="0" y="194"/>
                      </a:lnTo>
                      <a:lnTo>
                        <a:pt x="50" y="65"/>
                      </a:lnTo>
                      <a:lnTo>
                        <a:pt x="64"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2" name="Freeform 35"/>
                <p:cNvSpPr>
                  <a:spLocks/>
                </p:cNvSpPr>
                <p:nvPr/>
              </p:nvSpPr>
              <p:spPr bwMode="auto">
                <a:xfrm>
                  <a:off x="4385" y="2585"/>
                  <a:ext cx="124" cy="242"/>
                </a:xfrm>
                <a:custGeom>
                  <a:avLst/>
                  <a:gdLst/>
                  <a:ahLst/>
                  <a:cxnLst>
                    <a:cxn ang="0">
                      <a:pos x="0" y="36"/>
                    </a:cxn>
                    <a:cxn ang="0">
                      <a:pos x="123" y="0"/>
                    </a:cxn>
                    <a:cxn ang="0">
                      <a:pos x="123" y="201"/>
                    </a:cxn>
                    <a:cxn ang="0">
                      <a:pos x="0" y="241"/>
                    </a:cxn>
                    <a:cxn ang="0">
                      <a:pos x="0" y="36"/>
                    </a:cxn>
                  </a:cxnLst>
                  <a:rect l="0" t="0" r="r" b="b"/>
                  <a:pathLst>
                    <a:path w="124" h="242">
                      <a:moveTo>
                        <a:pt x="0" y="36"/>
                      </a:moveTo>
                      <a:lnTo>
                        <a:pt x="123" y="0"/>
                      </a:lnTo>
                      <a:lnTo>
                        <a:pt x="123" y="201"/>
                      </a:lnTo>
                      <a:lnTo>
                        <a:pt x="0" y="241"/>
                      </a:lnTo>
                      <a:lnTo>
                        <a:pt x="0" y="36"/>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103" name="Freeform 36"/>
                <p:cNvSpPr>
                  <a:spLocks/>
                </p:cNvSpPr>
                <p:nvPr/>
              </p:nvSpPr>
              <p:spPr bwMode="auto">
                <a:xfrm>
                  <a:off x="4508" y="2493"/>
                  <a:ext cx="88" cy="296"/>
                </a:xfrm>
                <a:custGeom>
                  <a:avLst/>
                  <a:gdLst/>
                  <a:ahLst/>
                  <a:cxnLst>
                    <a:cxn ang="0">
                      <a:pos x="0" y="91"/>
                    </a:cxn>
                    <a:cxn ang="0">
                      <a:pos x="0" y="295"/>
                    </a:cxn>
                    <a:cxn ang="0">
                      <a:pos x="87" y="201"/>
                    </a:cxn>
                    <a:cxn ang="0">
                      <a:pos x="87" y="0"/>
                    </a:cxn>
                    <a:cxn ang="0">
                      <a:pos x="0" y="91"/>
                    </a:cxn>
                  </a:cxnLst>
                  <a:rect l="0" t="0" r="r" b="b"/>
                  <a:pathLst>
                    <a:path w="88" h="296">
                      <a:moveTo>
                        <a:pt x="0" y="91"/>
                      </a:moveTo>
                      <a:lnTo>
                        <a:pt x="0" y="295"/>
                      </a:lnTo>
                      <a:lnTo>
                        <a:pt x="87" y="201"/>
                      </a:lnTo>
                      <a:lnTo>
                        <a:pt x="87" y="0"/>
                      </a:lnTo>
                      <a:lnTo>
                        <a:pt x="0" y="91"/>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62" name="Group 37"/>
              <p:cNvGrpSpPr>
                <a:grpSpLocks/>
              </p:cNvGrpSpPr>
              <p:nvPr/>
            </p:nvGrpSpPr>
            <p:grpSpPr bwMode="auto">
              <a:xfrm>
                <a:off x="4528" y="1798"/>
                <a:ext cx="568" cy="680"/>
                <a:chOff x="4528" y="1798"/>
                <a:chExt cx="568" cy="680"/>
              </a:xfrm>
            </p:grpSpPr>
            <p:sp>
              <p:nvSpPr>
                <p:cNvPr id="89" name="Freeform 38"/>
                <p:cNvSpPr>
                  <a:spLocks/>
                </p:cNvSpPr>
                <p:nvPr/>
              </p:nvSpPr>
              <p:spPr bwMode="auto">
                <a:xfrm>
                  <a:off x="4653" y="2036"/>
                  <a:ext cx="65" cy="290"/>
                </a:xfrm>
                <a:custGeom>
                  <a:avLst/>
                  <a:gdLst/>
                  <a:ahLst/>
                  <a:cxnLst>
                    <a:cxn ang="0">
                      <a:pos x="0" y="82"/>
                    </a:cxn>
                    <a:cxn ang="0">
                      <a:pos x="64" y="0"/>
                    </a:cxn>
                    <a:cxn ang="0">
                      <a:pos x="64" y="203"/>
                    </a:cxn>
                    <a:cxn ang="0">
                      <a:pos x="0" y="289"/>
                    </a:cxn>
                    <a:cxn ang="0">
                      <a:pos x="0" y="82"/>
                    </a:cxn>
                  </a:cxnLst>
                  <a:rect l="0" t="0" r="r" b="b"/>
                  <a:pathLst>
                    <a:path w="65" h="290">
                      <a:moveTo>
                        <a:pt x="0" y="82"/>
                      </a:moveTo>
                      <a:lnTo>
                        <a:pt x="64" y="0"/>
                      </a:lnTo>
                      <a:lnTo>
                        <a:pt x="64" y="203"/>
                      </a:lnTo>
                      <a:lnTo>
                        <a:pt x="0" y="289"/>
                      </a:lnTo>
                      <a:lnTo>
                        <a:pt x="0" y="8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0" name="Freeform 39"/>
                <p:cNvSpPr>
                  <a:spLocks/>
                </p:cNvSpPr>
                <p:nvPr/>
              </p:nvSpPr>
              <p:spPr bwMode="auto">
                <a:xfrm>
                  <a:off x="4599" y="2049"/>
                  <a:ext cx="55" cy="280"/>
                </a:xfrm>
                <a:custGeom>
                  <a:avLst/>
                  <a:gdLst/>
                  <a:ahLst/>
                  <a:cxnLst>
                    <a:cxn ang="0">
                      <a:pos x="0" y="0"/>
                    </a:cxn>
                    <a:cxn ang="0">
                      <a:pos x="54" y="72"/>
                    </a:cxn>
                    <a:cxn ang="0">
                      <a:pos x="54" y="279"/>
                    </a:cxn>
                    <a:cxn ang="0">
                      <a:pos x="0" y="205"/>
                    </a:cxn>
                    <a:cxn ang="0">
                      <a:pos x="0" y="0"/>
                    </a:cxn>
                  </a:cxnLst>
                  <a:rect l="0" t="0" r="r" b="b"/>
                  <a:pathLst>
                    <a:path w="55" h="280">
                      <a:moveTo>
                        <a:pt x="0" y="0"/>
                      </a:moveTo>
                      <a:lnTo>
                        <a:pt x="54" y="72"/>
                      </a:lnTo>
                      <a:lnTo>
                        <a:pt x="54" y="279"/>
                      </a:lnTo>
                      <a:lnTo>
                        <a:pt x="0" y="205"/>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1" name="Freeform 40"/>
                <p:cNvSpPr>
                  <a:spLocks/>
                </p:cNvSpPr>
                <p:nvPr/>
              </p:nvSpPr>
              <p:spPr bwMode="auto">
                <a:xfrm>
                  <a:off x="4570" y="2151"/>
                  <a:ext cx="71" cy="327"/>
                </a:xfrm>
                <a:custGeom>
                  <a:avLst/>
                  <a:gdLst/>
                  <a:ahLst/>
                  <a:cxnLst>
                    <a:cxn ang="0">
                      <a:pos x="70" y="0"/>
                    </a:cxn>
                    <a:cxn ang="0">
                      <a:pos x="0" y="126"/>
                    </a:cxn>
                    <a:cxn ang="0">
                      <a:pos x="0" y="326"/>
                    </a:cxn>
                    <a:cxn ang="0">
                      <a:pos x="70" y="205"/>
                    </a:cxn>
                    <a:cxn ang="0">
                      <a:pos x="70" y="0"/>
                    </a:cxn>
                  </a:cxnLst>
                  <a:rect l="0" t="0" r="r" b="b"/>
                  <a:pathLst>
                    <a:path w="71" h="327">
                      <a:moveTo>
                        <a:pt x="70" y="0"/>
                      </a:moveTo>
                      <a:lnTo>
                        <a:pt x="0" y="126"/>
                      </a:lnTo>
                      <a:lnTo>
                        <a:pt x="0" y="326"/>
                      </a:lnTo>
                      <a:lnTo>
                        <a:pt x="70" y="205"/>
                      </a:lnTo>
                      <a:lnTo>
                        <a:pt x="7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2" name="Freeform 41"/>
                <p:cNvSpPr>
                  <a:spLocks/>
                </p:cNvSpPr>
                <p:nvPr/>
              </p:nvSpPr>
              <p:spPr bwMode="auto">
                <a:xfrm>
                  <a:off x="4528" y="2280"/>
                  <a:ext cx="43" cy="150"/>
                </a:xfrm>
                <a:custGeom>
                  <a:avLst/>
                  <a:gdLst/>
                  <a:ahLst/>
                  <a:cxnLst>
                    <a:cxn ang="0">
                      <a:pos x="42" y="0"/>
                    </a:cxn>
                    <a:cxn ang="0">
                      <a:pos x="0" y="44"/>
                    </a:cxn>
                    <a:cxn ang="0">
                      <a:pos x="42" y="149"/>
                    </a:cxn>
                    <a:cxn ang="0">
                      <a:pos x="42" y="0"/>
                    </a:cxn>
                  </a:cxnLst>
                  <a:rect l="0" t="0" r="r" b="b"/>
                  <a:pathLst>
                    <a:path w="43" h="150">
                      <a:moveTo>
                        <a:pt x="42" y="0"/>
                      </a:moveTo>
                      <a:lnTo>
                        <a:pt x="0" y="44"/>
                      </a:lnTo>
                      <a:lnTo>
                        <a:pt x="42" y="149"/>
                      </a:lnTo>
                      <a:lnTo>
                        <a:pt x="42"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3" name="Freeform 42"/>
                <p:cNvSpPr>
                  <a:spLocks/>
                </p:cNvSpPr>
                <p:nvPr/>
              </p:nvSpPr>
              <p:spPr bwMode="auto">
                <a:xfrm>
                  <a:off x="5026" y="1806"/>
                  <a:ext cx="70" cy="227"/>
                </a:xfrm>
                <a:custGeom>
                  <a:avLst/>
                  <a:gdLst/>
                  <a:ahLst/>
                  <a:cxnLst>
                    <a:cxn ang="0">
                      <a:pos x="0" y="26"/>
                    </a:cxn>
                    <a:cxn ang="0">
                      <a:pos x="69" y="0"/>
                    </a:cxn>
                    <a:cxn ang="0">
                      <a:pos x="69" y="201"/>
                    </a:cxn>
                    <a:cxn ang="0">
                      <a:pos x="0" y="226"/>
                    </a:cxn>
                    <a:cxn ang="0">
                      <a:pos x="0" y="26"/>
                    </a:cxn>
                  </a:cxnLst>
                  <a:rect l="0" t="0" r="r" b="b"/>
                  <a:pathLst>
                    <a:path w="70" h="227">
                      <a:moveTo>
                        <a:pt x="0" y="26"/>
                      </a:moveTo>
                      <a:lnTo>
                        <a:pt x="69" y="0"/>
                      </a:lnTo>
                      <a:lnTo>
                        <a:pt x="69" y="201"/>
                      </a:lnTo>
                      <a:lnTo>
                        <a:pt x="0" y="226"/>
                      </a:lnTo>
                      <a:lnTo>
                        <a:pt x="0" y="26"/>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4" name="Freeform 43"/>
                <p:cNvSpPr>
                  <a:spLocks/>
                </p:cNvSpPr>
                <p:nvPr/>
              </p:nvSpPr>
              <p:spPr bwMode="auto">
                <a:xfrm>
                  <a:off x="4985" y="1798"/>
                  <a:ext cx="42" cy="232"/>
                </a:xfrm>
                <a:custGeom>
                  <a:avLst/>
                  <a:gdLst/>
                  <a:ahLst/>
                  <a:cxnLst>
                    <a:cxn ang="0">
                      <a:pos x="0" y="0"/>
                    </a:cxn>
                    <a:cxn ang="0">
                      <a:pos x="41" y="36"/>
                    </a:cxn>
                    <a:cxn ang="0">
                      <a:pos x="41" y="231"/>
                    </a:cxn>
                    <a:cxn ang="0">
                      <a:pos x="0" y="198"/>
                    </a:cxn>
                    <a:cxn ang="0">
                      <a:pos x="0" y="0"/>
                    </a:cxn>
                  </a:cxnLst>
                  <a:rect l="0" t="0" r="r" b="b"/>
                  <a:pathLst>
                    <a:path w="42" h="232">
                      <a:moveTo>
                        <a:pt x="0" y="0"/>
                      </a:moveTo>
                      <a:lnTo>
                        <a:pt x="41" y="36"/>
                      </a:lnTo>
                      <a:lnTo>
                        <a:pt x="41" y="231"/>
                      </a:lnTo>
                      <a:lnTo>
                        <a:pt x="0" y="198"/>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5" name="Freeform 44"/>
                <p:cNvSpPr>
                  <a:spLocks/>
                </p:cNvSpPr>
                <p:nvPr/>
              </p:nvSpPr>
              <p:spPr bwMode="auto">
                <a:xfrm>
                  <a:off x="4960" y="1805"/>
                  <a:ext cx="26" cy="244"/>
                </a:xfrm>
                <a:custGeom>
                  <a:avLst/>
                  <a:gdLst/>
                  <a:ahLst/>
                  <a:cxnLst>
                    <a:cxn ang="0">
                      <a:pos x="25" y="0"/>
                    </a:cxn>
                    <a:cxn ang="0">
                      <a:pos x="25" y="189"/>
                    </a:cxn>
                    <a:cxn ang="0">
                      <a:pos x="0" y="243"/>
                    </a:cxn>
                    <a:cxn ang="0">
                      <a:pos x="0" y="39"/>
                    </a:cxn>
                    <a:cxn ang="0">
                      <a:pos x="25" y="0"/>
                    </a:cxn>
                  </a:cxnLst>
                  <a:rect l="0" t="0" r="r" b="b"/>
                  <a:pathLst>
                    <a:path w="26" h="244">
                      <a:moveTo>
                        <a:pt x="25" y="0"/>
                      </a:moveTo>
                      <a:lnTo>
                        <a:pt x="25" y="189"/>
                      </a:lnTo>
                      <a:lnTo>
                        <a:pt x="0" y="243"/>
                      </a:lnTo>
                      <a:lnTo>
                        <a:pt x="0" y="39"/>
                      </a:lnTo>
                      <a:lnTo>
                        <a:pt x="25"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6" name="Freeform 45"/>
                <p:cNvSpPr>
                  <a:spLocks/>
                </p:cNvSpPr>
                <p:nvPr/>
              </p:nvSpPr>
              <p:spPr bwMode="auto">
                <a:xfrm>
                  <a:off x="4773" y="1846"/>
                  <a:ext cx="188" cy="227"/>
                </a:xfrm>
                <a:custGeom>
                  <a:avLst/>
                  <a:gdLst/>
                  <a:ahLst/>
                  <a:cxnLst>
                    <a:cxn ang="0">
                      <a:pos x="187" y="0"/>
                    </a:cxn>
                    <a:cxn ang="0">
                      <a:pos x="147" y="5"/>
                    </a:cxn>
                    <a:cxn ang="0">
                      <a:pos x="0" y="26"/>
                    </a:cxn>
                    <a:cxn ang="0">
                      <a:pos x="0" y="226"/>
                    </a:cxn>
                    <a:cxn ang="0">
                      <a:pos x="150" y="207"/>
                    </a:cxn>
                    <a:cxn ang="0">
                      <a:pos x="187" y="202"/>
                    </a:cxn>
                    <a:cxn ang="0">
                      <a:pos x="187" y="0"/>
                    </a:cxn>
                  </a:cxnLst>
                  <a:rect l="0" t="0" r="r" b="b"/>
                  <a:pathLst>
                    <a:path w="188" h="227">
                      <a:moveTo>
                        <a:pt x="187" y="0"/>
                      </a:moveTo>
                      <a:lnTo>
                        <a:pt x="147" y="5"/>
                      </a:lnTo>
                      <a:lnTo>
                        <a:pt x="0" y="26"/>
                      </a:lnTo>
                      <a:lnTo>
                        <a:pt x="0" y="226"/>
                      </a:lnTo>
                      <a:lnTo>
                        <a:pt x="150" y="207"/>
                      </a:lnTo>
                      <a:lnTo>
                        <a:pt x="187" y="202"/>
                      </a:lnTo>
                      <a:lnTo>
                        <a:pt x="187"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97" name="Freeform 46"/>
                <p:cNvSpPr>
                  <a:spLocks/>
                </p:cNvSpPr>
                <p:nvPr/>
              </p:nvSpPr>
              <p:spPr bwMode="auto">
                <a:xfrm>
                  <a:off x="4708" y="1878"/>
                  <a:ext cx="66" cy="262"/>
                </a:xfrm>
                <a:custGeom>
                  <a:avLst/>
                  <a:gdLst/>
                  <a:ahLst/>
                  <a:cxnLst>
                    <a:cxn ang="0">
                      <a:pos x="65" y="0"/>
                    </a:cxn>
                    <a:cxn ang="0">
                      <a:pos x="65" y="196"/>
                    </a:cxn>
                    <a:cxn ang="0">
                      <a:pos x="23" y="222"/>
                    </a:cxn>
                    <a:cxn ang="0">
                      <a:pos x="7" y="261"/>
                    </a:cxn>
                    <a:cxn ang="0">
                      <a:pos x="7" y="160"/>
                    </a:cxn>
                    <a:cxn ang="0">
                      <a:pos x="18" y="82"/>
                    </a:cxn>
                    <a:cxn ang="0">
                      <a:pos x="0" y="76"/>
                    </a:cxn>
                    <a:cxn ang="0">
                      <a:pos x="20" y="28"/>
                    </a:cxn>
                    <a:cxn ang="0">
                      <a:pos x="65" y="0"/>
                    </a:cxn>
                  </a:cxnLst>
                  <a:rect l="0" t="0" r="r" b="b"/>
                  <a:pathLst>
                    <a:path w="66" h="262">
                      <a:moveTo>
                        <a:pt x="65" y="0"/>
                      </a:moveTo>
                      <a:lnTo>
                        <a:pt x="65" y="196"/>
                      </a:lnTo>
                      <a:lnTo>
                        <a:pt x="23" y="222"/>
                      </a:lnTo>
                      <a:lnTo>
                        <a:pt x="7" y="261"/>
                      </a:lnTo>
                      <a:lnTo>
                        <a:pt x="7" y="160"/>
                      </a:lnTo>
                      <a:lnTo>
                        <a:pt x="18" y="82"/>
                      </a:lnTo>
                      <a:lnTo>
                        <a:pt x="0" y="76"/>
                      </a:lnTo>
                      <a:lnTo>
                        <a:pt x="20" y="28"/>
                      </a:lnTo>
                      <a:lnTo>
                        <a:pt x="65"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63" name="Group 47"/>
              <p:cNvGrpSpPr>
                <a:grpSpLocks/>
              </p:cNvGrpSpPr>
              <p:nvPr/>
            </p:nvGrpSpPr>
            <p:grpSpPr bwMode="auto">
              <a:xfrm>
                <a:off x="336" y="1079"/>
                <a:ext cx="2372" cy="2623"/>
                <a:chOff x="336" y="1079"/>
                <a:chExt cx="2372" cy="2623"/>
              </a:xfrm>
            </p:grpSpPr>
            <p:sp>
              <p:nvSpPr>
                <p:cNvPr id="73" name="Freeform 48"/>
                <p:cNvSpPr>
                  <a:spLocks/>
                </p:cNvSpPr>
                <p:nvPr/>
              </p:nvSpPr>
              <p:spPr bwMode="auto">
                <a:xfrm>
                  <a:off x="394" y="2109"/>
                  <a:ext cx="302" cy="712"/>
                </a:xfrm>
                <a:custGeom>
                  <a:avLst/>
                  <a:gdLst/>
                  <a:ahLst/>
                  <a:cxnLst>
                    <a:cxn ang="0">
                      <a:pos x="0" y="0"/>
                    </a:cxn>
                    <a:cxn ang="0">
                      <a:pos x="0" y="202"/>
                    </a:cxn>
                    <a:cxn ang="0">
                      <a:pos x="107" y="365"/>
                    </a:cxn>
                    <a:cxn ang="0">
                      <a:pos x="301" y="711"/>
                    </a:cxn>
                    <a:cxn ang="0">
                      <a:pos x="301" y="511"/>
                    </a:cxn>
                    <a:cxn ang="0">
                      <a:pos x="120" y="190"/>
                    </a:cxn>
                    <a:cxn ang="0">
                      <a:pos x="0" y="0"/>
                    </a:cxn>
                  </a:cxnLst>
                  <a:rect l="0" t="0" r="r" b="b"/>
                  <a:pathLst>
                    <a:path w="302" h="712">
                      <a:moveTo>
                        <a:pt x="0" y="0"/>
                      </a:moveTo>
                      <a:lnTo>
                        <a:pt x="0" y="202"/>
                      </a:lnTo>
                      <a:lnTo>
                        <a:pt x="107" y="365"/>
                      </a:lnTo>
                      <a:lnTo>
                        <a:pt x="301" y="711"/>
                      </a:lnTo>
                      <a:lnTo>
                        <a:pt x="301" y="511"/>
                      </a:lnTo>
                      <a:lnTo>
                        <a:pt x="120" y="19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4" name="Freeform 49"/>
                <p:cNvSpPr>
                  <a:spLocks/>
                </p:cNvSpPr>
                <p:nvPr/>
              </p:nvSpPr>
              <p:spPr bwMode="auto">
                <a:xfrm>
                  <a:off x="695" y="2623"/>
                  <a:ext cx="74" cy="201"/>
                </a:xfrm>
                <a:custGeom>
                  <a:avLst/>
                  <a:gdLst/>
                  <a:ahLst/>
                  <a:cxnLst>
                    <a:cxn ang="0">
                      <a:pos x="0" y="0"/>
                    </a:cxn>
                    <a:cxn ang="0">
                      <a:pos x="73" y="0"/>
                    </a:cxn>
                    <a:cxn ang="0">
                      <a:pos x="73" y="200"/>
                    </a:cxn>
                    <a:cxn ang="0">
                      <a:pos x="0" y="200"/>
                    </a:cxn>
                    <a:cxn ang="0">
                      <a:pos x="0" y="0"/>
                    </a:cxn>
                  </a:cxnLst>
                  <a:rect l="0" t="0" r="r" b="b"/>
                  <a:pathLst>
                    <a:path w="74" h="201">
                      <a:moveTo>
                        <a:pt x="0" y="0"/>
                      </a:moveTo>
                      <a:lnTo>
                        <a:pt x="73" y="0"/>
                      </a:lnTo>
                      <a:lnTo>
                        <a:pt x="73" y="200"/>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5" name="Freeform 50"/>
                <p:cNvSpPr>
                  <a:spLocks/>
                </p:cNvSpPr>
                <p:nvPr/>
              </p:nvSpPr>
              <p:spPr bwMode="auto">
                <a:xfrm>
                  <a:off x="770" y="2623"/>
                  <a:ext cx="216" cy="368"/>
                </a:xfrm>
                <a:custGeom>
                  <a:avLst/>
                  <a:gdLst/>
                  <a:ahLst/>
                  <a:cxnLst>
                    <a:cxn ang="0">
                      <a:pos x="0" y="0"/>
                    </a:cxn>
                    <a:cxn ang="0">
                      <a:pos x="0" y="196"/>
                    </a:cxn>
                    <a:cxn ang="0">
                      <a:pos x="215" y="367"/>
                    </a:cxn>
                    <a:cxn ang="0">
                      <a:pos x="215" y="167"/>
                    </a:cxn>
                    <a:cxn ang="0">
                      <a:pos x="0" y="0"/>
                    </a:cxn>
                  </a:cxnLst>
                  <a:rect l="0" t="0" r="r" b="b"/>
                  <a:pathLst>
                    <a:path w="216" h="368">
                      <a:moveTo>
                        <a:pt x="0" y="0"/>
                      </a:moveTo>
                      <a:lnTo>
                        <a:pt x="0" y="196"/>
                      </a:lnTo>
                      <a:lnTo>
                        <a:pt x="215" y="367"/>
                      </a:lnTo>
                      <a:lnTo>
                        <a:pt x="215" y="167"/>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6" name="Freeform 51"/>
                <p:cNvSpPr>
                  <a:spLocks/>
                </p:cNvSpPr>
                <p:nvPr/>
              </p:nvSpPr>
              <p:spPr bwMode="auto">
                <a:xfrm>
                  <a:off x="985" y="2788"/>
                  <a:ext cx="243" cy="205"/>
                </a:xfrm>
                <a:custGeom>
                  <a:avLst/>
                  <a:gdLst/>
                  <a:ahLst/>
                  <a:cxnLst>
                    <a:cxn ang="0">
                      <a:pos x="0" y="2"/>
                    </a:cxn>
                    <a:cxn ang="0">
                      <a:pos x="0" y="204"/>
                    </a:cxn>
                    <a:cxn ang="0">
                      <a:pos x="242" y="204"/>
                    </a:cxn>
                    <a:cxn ang="0">
                      <a:pos x="242" y="0"/>
                    </a:cxn>
                    <a:cxn ang="0">
                      <a:pos x="0" y="2"/>
                    </a:cxn>
                  </a:cxnLst>
                  <a:rect l="0" t="0" r="r" b="b"/>
                  <a:pathLst>
                    <a:path w="243" h="205">
                      <a:moveTo>
                        <a:pt x="0" y="2"/>
                      </a:moveTo>
                      <a:lnTo>
                        <a:pt x="0" y="204"/>
                      </a:lnTo>
                      <a:lnTo>
                        <a:pt x="242" y="204"/>
                      </a:lnTo>
                      <a:lnTo>
                        <a:pt x="242" y="0"/>
                      </a:lnTo>
                      <a:lnTo>
                        <a:pt x="0" y="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7" name="Freeform 52"/>
                <p:cNvSpPr>
                  <a:spLocks/>
                </p:cNvSpPr>
                <p:nvPr/>
              </p:nvSpPr>
              <p:spPr bwMode="auto">
                <a:xfrm>
                  <a:off x="1225" y="2833"/>
                  <a:ext cx="294" cy="340"/>
                </a:xfrm>
                <a:custGeom>
                  <a:avLst/>
                  <a:gdLst/>
                  <a:ahLst/>
                  <a:cxnLst>
                    <a:cxn ang="0">
                      <a:pos x="0" y="0"/>
                    </a:cxn>
                    <a:cxn ang="0">
                      <a:pos x="293" y="138"/>
                    </a:cxn>
                    <a:cxn ang="0">
                      <a:pos x="293" y="339"/>
                    </a:cxn>
                    <a:cxn ang="0">
                      <a:pos x="0" y="200"/>
                    </a:cxn>
                    <a:cxn ang="0">
                      <a:pos x="0" y="0"/>
                    </a:cxn>
                  </a:cxnLst>
                  <a:rect l="0" t="0" r="r" b="b"/>
                  <a:pathLst>
                    <a:path w="294" h="340">
                      <a:moveTo>
                        <a:pt x="0" y="0"/>
                      </a:moveTo>
                      <a:lnTo>
                        <a:pt x="293" y="138"/>
                      </a:lnTo>
                      <a:lnTo>
                        <a:pt x="293" y="339"/>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8" name="Freeform 53"/>
                <p:cNvSpPr>
                  <a:spLocks/>
                </p:cNvSpPr>
                <p:nvPr/>
              </p:nvSpPr>
              <p:spPr bwMode="auto">
                <a:xfrm>
                  <a:off x="1518" y="2975"/>
                  <a:ext cx="239" cy="193"/>
                </a:xfrm>
                <a:custGeom>
                  <a:avLst/>
                  <a:gdLst/>
                  <a:ahLst/>
                  <a:cxnLst>
                    <a:cxn ang="0">
                      <a:pos x="0" y="0"/>
                    </a:cxn>
                    <a:cxn ang="0">
                      <a:pos x="238" y="0"/>
                    </a:cxn>
                    <a:cxn ang="0">
                      <a:pos x="238" y="192"/>
                    </a:cxn>
                    <a:cxn ang="0">
                      <a:pos x="0" y="192"/>
                    </a:cxn>
                    <a:cxn ang="0">
                      <a:pos x="0" y="0"/>
                    </a:cxn>
                  </a:cxnLst>
                  <a:rect l="0" t="0" r="r" b="b"/>
                  <a:pathLst>
                    <a:path w="239" h="193">
                      <a:moveTo>
                        <a:pt x="0" y="0"/>
                      </a:moveTo>
                      <a:lnTo>
                        <a:pt x="238" y="0"/>
                      </a:lnTo>
                      <a:lnTo>
                        <a:pt x="238" y="192"/>
                      </a:lnTo>
                      <a:lnTo>
                        <a:pt x="0" y="19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9" name="Freeform 54"/>
                <p:cNvSpPr>
                  <a:spLocks/>
                </p:cNvSpPr>
                <p:nvPr/>
              </p:nvSpPr>
              <p:spPr bwMode="auto">
                <a:xfrm>
                  <a:off x="1756" y="2882"/>
                  <a:ext cx="98" cy="199"/>
                </a:xfrm>
                <a:custGeom>
                  <a:avLst/>
                  <a:gdLst/>
                  <a:ahLst/>
                  <a:cxnLst>
                    <a:cxn ang="0">
                      <a:pos x="0" y="2"/>
                    </a:cxn>
                    <a:cxn ang="0">
                      <a:pos x="0" y="198"/>
                    </a:cxn>
                    <a:cxn ang="0">
                      <a:pos x="97" y="198"/>
                    </a:cxn>
                    <a:cxn ang="0">
                      <a:pos x="97" y="0"/>
                    </a:cxn>
                    <a:cxn ang="0">
                      <a:pos x="0" y="2"/>
                    </a:cxn>
                  </a:cxnLst>
                  <a:rect l="0" t="0" r="r" b="b"/>
                  <a:pathLst>
                    <a:path w="98" h="199">
                      <a:moveTo>
                        <a:pt x="0" y="2"/>
                      </a:moveTo>
                      <a:lnTo>
                        <a:pt x="0" y="198"/>
                      </a:lnTo>
                      <a:lnTo>
                        <a:pt x="97" y="198"/>
                      </a:lnTo>
                      <a:lnTo>
                        <a:pt x="97" y="0"/>
                      </a:lnTo>
                      <a:lnTo>
                        <a:pt x="0" y="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0" name="Freeform 55"/>
                <p:cNvSpPr>
                  <a:spLocks/>
                </p:cNvSpPr>
                <p:nvPr/>
              </p:nvSpPr>
              <p:spPr bwMode="auto">
                <a:xfrm>
                  <a:off x="1853" y="2888"/>
                  <a:ext cx="174" cy="344"/>
                </a:xfrm>
                <a:custGeom>
                  <a:avLst/>
                  <a:gdLst/>
                  <a:ahLst/>
                  <a:cxnLst>
                    <a:cxn ang="0">
                      <a:pos x="0" y="0"/>
                    </a:cxn>
                    <a:cxn ang="0">
                      <a:pos x="173" y="142"/>
                    </a:cxn>
                    <a:cxn ang="0">
                      <a:pos x="173" y="343"/>
                    </a:cxn>
                    <a:cxn ang="0">
                      <a:pos x="0" y="192"/>
                    </a:cxn>
                    <a:cxn ang="0">
                      <a:pos x="0" y="0"/>
                    </a:cxn>
                  </a:cxnLst>
                  <a:rect l="0" t="0" r="r" b="b"/>
                  <a:pathLst>
                    <a:path w="174" h="344">
                      <a:moveTo>
                        <a:pt x="0" y="0"/>
                      </a:moveTo>
                      <a:lnTo>
                        <a:pt x="173" y="142"/>
                      </a:lnTo>
                      <a:lnTo>
                        <a:pt x="173" y="343"/>
                      </a:lnTo>
                      <a:lnTo>
                        <a:pt x="0" y="19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1" name="Freeform 56"/>
                <p:cNvSpPr>
                  <a:spLocks/>
                </p:cNvSpPr>
                <p:nvPr/>
              </p:nvSpPr>
              <p:spPr bwMode="auto">
                <a:xfrm>
                  <a:off x="2026" y="3031"/>
                  <a:ext cx="79" cy="343"/>
                </a:xfrm>
                <a:custGeom>
                  <a:avLst/>
                  <a:gdLst/>
                  <a:ahLst/>
                  <a:cxnLst>
                    <a:cxn ang="0">
                      <a:pos x="0" y="0"/>
                    </a:cxn>
                    <a:cxn ang="0">
                      <a:pos x="78" y="141"/>
                    </a:cxn>
                    <a:cxn ang="0">
                      <a:pos x="78" y="342"/>
                    </a:cxn>
                    <a:cxn ang="0">
                      <a:pos x="0" y="200"/>
                    </a:cxn>
                    <a:cxn ang="0">
                      <a:pos x="0" y="0"/>
                    </a:cxn>
                  </a:cxnLst>
                  <a:rect l="0" t="0" r="r" b="b"/>
                  <a:pathLst>
                    <a:path w="79" h="343">
                      <a:moveTo>
                        <a:pt x="0" y="0"/>
                      </a:moveTo>
                      <a:lnTo>
                        <a:pt x="78" y="141"/>
                      </a:lnTo>
                      <a:lnTo>
                        <a:pt x="78" y="342"/>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2" name="Freeform 57"/>
                <p:cNvSpPr>
                  <a:spLocks/>
                </p:cNvSpPr>
                <p:nvPr/>
              </p:nvSpPr>
              <p:spPr bwMode="auto">
                <a:xfrm>
                  <a:off x="2104" y="3172"/>
                  <a:ext cx="87" cy="252"/>
                </a:xfrm>
                <a:custGeom>
                  <a:avLst/>
                  <a:gdLst/>
                  <a:ahLst/>
                  <a:cxnLst>
                    <a:cxn ang="0">
                      <a:pos x="0" y="0"/>
                    </a:cxn>
                    <a:cxn ang="0">
                      <a:pos x="86" y="51"/>
                    </a:cxn>
                    <a:cxn ang="0">
                      <a:pos x="86" y="251"/>
                    </a:cxn>
                    <a:cxn ang="0">
                      <a:pos x="0" y="198"/>
                    </a:cxn>
                    <a:cxn ang="0">
                      <a:pos x="0" y="0"/>
                    </a:cxn>
                  </a:cxnLst>
                  <a:rect l="0" t="0" r="r" b="b"/>
                  <a:pathLst>
                    <a:path w="87" h="252">
                      <a:moveTo>
                        <a:pt x="0" y="0"/>
                      </a:moveTo>
                      <a:lnTo>
                        <a:pt x="86" y="51"/>
                      </a:lnTo>
                      <a:lnTo>
                        <a:pt x="86" y="251"/>
                      </a:lnTo>
                      <a:lnTo>
                        <a:pt x="0" y="198"/>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3" name="Freeform 58"/>
                <p:cNvSpPr>
                  <a:spLocks/>
                </p:cNvSpPr>
                <p:nvPr/>
              </p:nvSpPr>
              <p:spPr bwMode="auto">
                <a:xfrm>
                  <a:off x="2190" y="3157"/>
                  <a:ext cx="60" cy="262"/>
                </a:xfrm>
                <a:custGeom>
                  <a:avLst/>
                  <a:gdLst/>
                  <a:ahLst/>
                  <a:cxnLst>
                    <a:cxn ang="0">
                      <a:pos x="59" y="0"/>
                    </a:cxn>
                    <a:cxn ang="0">
                      <a:pos x="0" y="66"/>
                    </a:cxn>
                    <a:cxn ang="0">
                      <a:pos x="0" y="261"/>
                    </a:cxn>
                    <a:cxn ang="0">
                      <a:pos x="59" y="196"/>
                    </a:cxn>
                    <a:cxn ang="0">
                      <a:pos x="59" y="0"/>
                    </a:cxn>
                  </a:cxnLst>
                  <a:rect l="0" t="0" r="r" b="b"/>
                  <a:pathLst>
                    <a:path w="60" h="262">
                      <a:moveTo>
                        <a:pt x="59" y="0"/>
                      </a:moveTo>
                      <a:lnTo>
                        <a:pt x="0" y="66"/>
                      </a:lnTo>
                      <a:lnTo>
                        <a:pt x="0" y="261"/>
                      </a:lnTo>
                      <a:lnTo>
                        <a:pt x="59" y="196"/>
                      </a:lnTo>
                      <a:lnTo>
                        <a:pt x="59"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4" name="Freeform 59"/>
                <p:cNvSpPr>
                  <a:spLocks/>
                </p:cNvSpPr>
                <p:nvPr/>
              </p:nvSpPr>
              <p:spPr bwMode="auto">
                <a:xfrm>
                  <a:off x="2249" y="3157"/>
                  <a:ext cx="112" cy="236"/>
                </a:xfrm>
                <a:custGeom>
                  <a:avLst/>
                  <a:gdLst/>
                  <a:ahLst/>
                  <a:cxnLst>
                    <a:cxn ang="0">
                      <a:pos x="0" y="0"/>
                    </a:cxn>
                    <a:cxn ang="0">
                      <a:pos x="111" y="38"/>
                    </a:cxn>
                    <a:cxn ang="0">
                      <a:pos x="111" y="235"/>
                    </a:cxn>
                    <a:cxn ang="0">
                      <a:pos x="0" y="199"/>
                    </a:cxn>
                    <a:cxn ang="0">
                      <a:pos x="0" y="0"/>
                    </a:cxn>
                  </a:cxnLst>
                  <a:rect l="0" t="0" r="r" b="b"/>
                  <a:pathLst>
                    <a:path w="112" h="236">
                      <a:moveTo>
                        <a:pt x="0" y="0"/>
                      </a:moveTo>
                      <a:lnTo>
                        <a:pt x="111" y="38"/>
                      </a:lnTo>
                      <a:lnTo>
                        <a:pt x="111" y="235"/>
                      </a:lnTo>
                      <a:lnTo>
                        <a:pt x="0" y="199"/>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5" name="Freeform 60"/>
                <p:cNvSpPr>
                  <a:spLocks/>
                </p:cNvSpPr>
                <p:nvPr/>
              </p:nvSpPr>
              <p:spPr bwMode="auto">
                <a:xfrm>
                  <a:off x="2496" y="3424"/>
                  <a:ext cx="212" cy="278"/>
                </a:xfrm>
                <a:custGeom>
                  <a:avLst/>
                  <a:gdLst/>
                  <a:ahLst/>
                  <a:cxnLst>
                    <a:cxn ang="0">
                      <a:pos x="0" y="0"/>
                    </a:cxn>
                    <a:cxn ang="0">
                      <a:pos x="211" y="71"/>
                    </a:cxn>
                    <a:cxn ang="0">
                      <a:pos x="211" y="277"/>
                    </a:cxn>
                    <a:cxn ang="0">
                      <a:pos x="0" y="203"/>
                    </a:cxn>
                    <a:cxn ang="0">
                      <a:pos x="0" y="0"/>
                    </a:cxn>
                  </a:cxnLst>
                  <a:rect l="0" t="0" r="r" b="b"/>
                  <a:pathLst>
                    <a:path w="212" h="278">
                      <a:moveTo>
                        <a:pt x="0" y="0"/>
                      </a:moveTo>
                      <a:lnTo>
                        <a:pt x="211" y="71"/>
                      </a:lnTo>
                      <a:lnTo>
                        <a:pt x="211" y="277"/>
                      </a:lnTo>
                      <a:lnTo>
                        <a:pt x="0" y="203"/>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6" name="Freeform 61"/>
                <p:cNvSpPr>
                  <a:spLocks/>
                </p:cNvSpPr>
                <p:nvPr/>
              </p:nvSpPr>
              <p:spPr bwMode="auto">
                <a:xfrm>
                  <a:off x="2360" y="3193"/>
                  <a:ext cx="137" cy="438"/>
                </a:xfrm>
                <a:custGeom>
                  <a:avLst/>
                  <a:gdLst/>
                  <a:ahLst/>
                  <a:cxnLst>
                    <a:cxn ang="0">
                      <a:pos x="0" y="0"/>
                    </a:cxn>
                    <a:cxn ang="0">
                      <a:pos x="136" y="234"/>
                    </a:cxn>
                    <a:cxn ang="0">
                      <a:pos x="136" y="437"/>
                    </a:cxn>
                    <a:cxn ang="0">
                      <a:pos x="0" y="202"/>
                    </a:cxn>
                    <a:cxn ang="0">
                      <a:pos x="0" y="0"/>
                    </a:cxn>
                  </a:cxnLst>
                  <a:rect l="0" t="0" r="r" b="b"/>
                  <a:pathLst>
                    <a:path w="137" h="438">
                      <a:moveTo>
                        <a:pt x="0" y="0"/>
                      </a:moveTo>
                      <a:lnTo>
                        <a:pt x="136" y="234"/>
                      </a:lnTo>
                      <a:lnTo>
                        <a:pt x="136" y="437"/>
                      </a:lnTo>
                      <a:lnTo>
                        <a:pt x="0" y="20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7" name="Freeform 62"/>
                <p:cNvSpPr>
                  <a:spLocks/>
                </p:cNvSpPr>
                <p:nvPr/>
              </p:nvSpPr>
              <p:spPr bwMode="auto">
                <a:xfrm>
                  <a:off x="339" y="1079"/>
                  <a:ext cx="47" cy="335"/>
                </a:xfrm>
                <a:custGeom>
                  <a:avLst/>
                  <a:gdLst/>
                  <a:ahLst/>
                  <a:cxnLst>
                    <a:cxn ang="0">
                      <a:pos x="0" y="0"/>
                    </a:cxn>
                    <a:cxn ang="0">
                      <a:pos x="46" y="204"/>
                    </a:cxn>
                    <a:cxn ang="0">
                      <a:pos x="30" y="334"/>
                    </a:cxn>
                    <a:cxn ang="0">
                      <a:pos x="0" y="201"/>
                    </a:cxn>
                    <a:cxn ang="0">
                      <a:pos x="0" y="0"/>
                    </a:cxn>
                  </a:cxnLst>
                  <a:rect l="0" t="0" r="r" b="b"/>
                  <a:pathLst>
                    <a:path w="47" h="335">
                      <a:moveTo>
                        <a:pt x="0" y="0"/>
                      </a:moveTo>
                      <a:lnTo>
                        <a:pt x="46" y="204"/>
                      </a:lnTo>
                      <a:lnTo>
                        <a:pt x="30" y="334"/>
                      </a:lnTo>
                      <a:lnTo>
                        <a:pt x="0" y="201"/>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88" name="Freeform 63"/>
                <p:cNvSpPr>
                  <a:spLocks/>
                </p:cNvSpPr>
                <p:nvPr/>
              </p:nvSpPr>
              <p:spPr bwMode="auto">
                <a:xfrm>
                  <a:off x="336" y="1935"/>
                  <a:ext cx="75" cy="280"/>
                </a:xfrm>
                <a:custGeom>
                  <a:avLst/>
                  <a:gdLst/>
                  <a:ahLst/>
                  <a:cxnLst>
                    <a:cxn ang="0">
                      <a:pos x="0" y="0"/>
                    </a:cxn>
                    <a:cxn ang="0">
                      <a:pos x="74" y="102"/>
                    </a:cxn>
                    <a:cxn ang="0">
                      <a:pos x="58" y="170"/>
                    </a:cxn>
                    <a:cxn ang="0">
                      <a:pos x="58" y="279"/>
                    </a:cxn>
                    <a:cxn ang="0">
                      <a:pos x="0" y="200"/>
                    </a:cxn>
                    <a:cxn ang="0">
                      <a:pos x="0" y="0"/>
                    </a:cxn>
                  </a:cxnLst>
                  <a:rect l="0" t="0" r="r" b="b"/>
                  <a:pathLst>
                    <a:path w="75" h="280">
                      <a:moveTo>
                        <a:pt x="0" y="0"/>
                      </a:moveTo>
                      <a:lnTo>
                        <a:pt x="74" y="102"/>
                      </a:lnTo>
                      <a:lnTo>
                        <a:pt x="58" y="170"/>
                      </a:lnTo>
                      <a:lnTo>
                        <a:pt x="58" y="279"/>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64" name="Group 64"/>
              <p:cNvGrpSpPr>
                <a:grpSpLocks/>
              </p:cNvGrpSpPr>
              <p:nvPr/>
            </p:nvGrpSpPr>
            <p:grpSpPr bwMode="auto">
              <a:xfrm>
                <a:off x="3119" y="1039"/>
                <a:ext cx="878" cy="800"/>
                <a:chOff x="3119" y="1039"/>
                <a:chExt cx="878" cy="800"/>
              </a:xfrm>
            </p:grpSpPr>
            <p:sp>
              <p:nvSpPr>
                <p:cNvPr id="65" name="Freeform 65"/>
                <p:cNvSpPr>
                  <a:spLocks/>
                </p:cNvSpPr>
                <p:nvPr/>
              </p:nvSpPr>
              <p:spPr bwMode="auto">
                <a:xfrm>
                  <a:off x="3595" y="1296"/>
                  <a:ext cx="274" cy="235"/>
                </a:xfrm>
                <a:custGeom>
                  <a:avLst/>
                  <a:gdLst/>
                  <a:ahLst/>
                  <a:cxnLst>
                    <a:cxn ang="0">
                      <a:pos x="0" y="33"/>
                    </a:cxn>
                    <a:cxn ang="0">
                      <a:pos x="273" y="0"/>
                    </a:cxn>
                    <a:cxn ang="0">
                      <a:pos x="273" y="194"/>
                    </a:cxn>
                    <a:cxn ang="0">
                      <a:pos x="0" y="234"/>
                    </a:cxn>
                    <a:cxn ang="0">
                      <a:pos x="0" y="33"/>
                    </a:cxn>
                  </a:cxnLst>
                  <a:rect l="0" t="0" r="r" b="b"/>
                  <a:pathLst>
                    <a:path w="274" h="235">
                      <a:moveTo>
                        <a:pt x="0" y="33"/>
                      </a:moveTo>
                      <a:lnTo>
                        <a:pt x="273" y="0"/>
                      </a:lnTo>
                      <a:lnTo>
                        <a:pt x="273" y="194"/>
                      </a:lnTo>
                      <a:lnTo>
                        <a:pt x="0" y="234"/>
                      </a:lnTo>
                      <a:lnTo>
                        <a:pt x="0" y="33"/>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6" name="Freeform 66"/>
                <p:cNvSpPr>
                  <a:spLocks/>
                </p:cNvSpPr>
                <p:nvPr/>
              </p:nvSpPr>
              <p:spPr bwMode="auto">
                <a:xfrm>
                  <a:off x="3500" y="1330"/>
                  <a:ext cx="107" cy="304"/>
                </a:xfrm>
                <a:custGeom>
                  <a:avLst/>
                  <a:gdLst/>
                  <a:ahLst/>
                  <a:cxnLst>
                    <a:cxn ang="0">
                      <a:pos x="106" y="0"/>
                    </a:cxn>
                    <a:cxn ang="0">
                      <a:pos x="106" y="198"/>
                    </a:cxn>
                    <a:cxn ang="0">
                      <a:pos x="0" y="303"/>
                    </a:cxn>
                    <a:cxn ang="0">
                      <a:pos x="0" y="103"/>
                    </a:cxn>
                    <a:cxn ang="0">
                      <a:pos x="106" y="0"/>
                    </a:cxn>
                  </a:cxnLst>
                  <a:rect l="0" t="0" r="r" b="b"/>
                  <a:pathLst>
                    <a:path w="107" h="304">
                      <a:moveTo>
                        <a:pt x="106" y="0"/>
                      </a:moveTo>
                      <a:lnTo>
                        <a:pt x="106" y="198"/>
                      </a:lnTo>
                      <a:lnTo>
                        <a:pt x="0" y="303"/>
                      </a:lnTo>
                      <a:lnTo>
                        <a:pt x="0" y="103"/>
                      </a:lnTo>
                      <a:lnTo>
                        <a:pt x="106"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7" name="Freeform 67"/>
                <p:cNvSpPr>
                  <a:spLocks/>
                </p:cNvSpPr>
                <p:nvPr/>
              </p:nvSpPr>
              <p:spPr bwMode="auto">
                <a:xfrm>
                  <a:off x="3119" y="1039"/>
                  <a:ext cx="157" cy="209"/>
                </a:xfrm>
                <a:custGeom>
                  <a:avLst/>
                  <a:gdLst/>
                  <a:ahLst/>
                  <a:cxnLst>
                    <a:cxn ang="0">
                      <a:pos x="156" y="0"/>
                    </a:cxn>
                    <a:cxn ang="0">
                      <a:pos x="18" y="126"/>
                    </a:cxn>
                    <a:cxn ang="0">
                      <a:pos x="0" y="200"/>
                    </a:cxn>
                    <a:cxn ang="0">
                      <a:pos x="124" y="157"/>
                    </a:cxn>
                    <a:cxn ang="0">
                      <a:pos x="156" y="208"/>
                    </a:cxn>
                    <a:cxn ang="0">
                      <a:pos x="156" y="0"/>
                    </a:cxn>
                  </a:cxnLst>
                  <a:rect l="0" t="0" r="r" b="b"/>
                  <a:pathLst>
                    <a:path w="157" h="209">
                      <a:moveTo>
                        <a:pt x="156" y="0"/>
                      </a:moveTo>
                      <a:lnTo>
                        <a:pt x="18" y="126"/>
                      </a:lnTo>
                      <a:lnTo>
                        <a:pt x="0" y="200"/>
                      </a:lnTo>
                      <a:lnTo>
                        <a:pt x="124" y="157"/>
                      </a:lnTo>
                      <a:lnTo>
                        <a:pt x="156" y="208"/>
                      </a:lnTo>
                      <a:lnTo>
                        <a:pt x="156"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8" name="Freeform 68"/>
                <p:cNvSpPr>
                  <a:spLocks/>
                </p:cNvSpPr>
                <p:nvPr/>
              </p:nvSpPr>
              <p:spPr bwMode="auto">
                <a:xfrm>
                  <a:off x="3451" y="1158"/>
                  <a:ext cx="88" cy="104"/>
                </a:xfrm>
                <a:custGeom>
                  <a:avLst/>
                  <a:gdLst/>
                  <a:ahLst/>
                  <a:cxnLst>
                    <a:cxn ang="0">
                      <a:pos x="87" y="0"/>
                    </a:cxn>
                    <a:cxn ang="0">
                      <a:pos x="0" y="70"/>
                    </a:cxn>
                    <a:cxn ang="0">
                      <a:pos x="87" y="103"/>
                    </a:cxn>
                    <a:cxn ang="0">
                      <a:pos x="87" y="0"/>
                    </a:cxn>
                  </a:cxnLst>
                  <a:rect l="0" t="0" r="r" b="b"/>
                  <a:pathLst>
                    <a:path w="88" h="104">
                      <a:moveTo>
                        <a:pt x="87" y="0"/>
                      </a:moveTo>
                      <a:lnTo>
                        <a:pt x="0" y="70"/>
                      </a:lnTo>
                      <a:lnTo>
                        <a:pt x="87" y="103"/>
                      </a:lnTo>
                      <a:lnTo>
                        <a:pt x="87"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9" name="Freeform 69"/>
                <p:cNvSpPr>
                  <a:spLocks/>
                </p:cNvSpPr>
                <p:nvPr/>
              </p:nvSpPr>
              <p:spPr bwMode="auto">
                <a:xfrm>
                  <a:off x="3539" y="1443"/>
                  <a:ext cx="62" cy="289"/>
                </a:xfrm>
                <a:custGeom>
                  <a:avLst/>
                  <a:gdLst/>
                  <a:ahLst/>
                  <a:cxnLst>
                    <a:cxn ang="0">
                      <a:pos x="61" y="0"/>
                    </a:cxn>
                    <a:cxn ang="0">
                      <a:pos x="0" y="79"/>
                    </a:cxn>
                    <a:cxn ang="0">
                      <a:pos x="0" y="288"/>
                    </a:cxn>
                    <a:cxn ang="0">
                      <a:pos x="61" y="202"/>
                    </a:cxn>
                    <a:cxn ang="0">
                      <a:pos x="61" y="0"/>
                    </a:cxn>
                  </a:cxnLst>
                  <a:rect l="0" t="0" r="r" b="b"/>
                  <a:pathLst>
                    <a:path w="62" h="289">
                      <a:moveTo>
                        <a:pt x="61" y="0"/>
                      </a:moveTo>
                      <a:lnTo>
                        <a:pt x="0" y="79"/>
                      </a:lnTo>
                      <a:lnTo>
                        <a:pt x="0" y="288"/>
                      </a:lnTo>
                      <a:lnTo>
                        <a:pt x="61" y="202"/>
                      </a:lnTo>
                      <a:lnTo>
                        <a:pt x="61"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0" name="Freeform 70"/>
                <p:cNvSpPr>
                  <a:spLocks/>
                </p:cNvSpPr>
                <p:nvPr/>
              </p:nvSpPr>
              <p:spPr bwMode="auto">
                <a:xfrm>
                  <a:off x="3513" y="1539"/>
                  <a:ext cx="26" cy="235"/>
                </a:xfrm>
                <a:custGeom>
                  <a:avLst/>
                  <a:gdLst/>
                  <a:ahLst/>
                  <a:cxnLst>
                    <a:cxn ang="0">
                      <a:pos x="25" y="0"/>
                    </a:cxn>
                    <a:cxn ang="0">
                      <a:pos x="25" y="189"/>
                    </a:cxn>
                    <a:cxn ang="0">
                      <a:pos x="19" y="234"/>
                    </a:cxn>
                    <a:cxn ang="0">
                      <a:pos x="0" y="184"/>
                    </a:cxn>
                    <a:cxn ang="0">
                      <a:pos x="25" y="0"/>
                    </a:cxn>
                  </a:cxnLst>
                  <a:rect l="0" t="0" r="r" b="b"/>
                  <a:pathLst>
                    <a:path w="26" h="235">
                      <a:moveTo>
                        <a:pt x="25" y="0"/>
                      </a:moveTo>
                      <a:lnTo>
                        <a:pt x="25" y="189"/>
                      </a:lnTo>
                      <a:lnTo>
                        <a:pt x="19" y="234"/>
                      </a:lnTo>
                      <a:lnTo>
                        <a:pt x="0" y="184"/>
                      </a:lnTo>
                      <a:lnTo>
                        <a:pt x="25"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1" name="Freeform 71"/>
                <p:cNvSpPr>
                  <a:spLocks/>
                </p:cNvSpPr>
                <p:nvPr/>
              </p:nvSpPr>
              <p:spPr bwMode="auto">
                <a:xfrm>
                  <a:off x="3869" y="1488"/>
                  <a:ext cx="75" cy="108"/>
                </a:xfrm>
                <a:custGeom>
                  <a:avLst/>
                  <a:gdLst/>
                  <a:ahLst/>
                  <a:cxnLst>
                    <a:cxn ang="0">
                      <a:pos x="74" y="0"/>
                    </a:cxn>
                    <a:cxn ang="0">
                      <a:pos x="0" y="76"/>
                    </a:cxn>
                    <a:cxn ang="0">
                      <a:pos x="20" y="107"/>
                    </a:cxn>
                    <a:cxn ang="0">
                      <a:pos x="74" y="76"/>
                    </a:cxn>
                    <a:cxn ang="0">
                      <a:pos x="74" y="0"/>
                    </a:cxn>
                  </a:cxnLst>
                  <a:rect l="0" t="0" r="r" b="b"/>
                  <a:pathLst>
                    <a:path w="75" h="108">
                      <a:moveTo>
                        <a:pt x="74" y="0"/>
                      </a:moveTo>
                      <a:lnTo>
                        <a:pt x="0" y="76"/>
                      </a:lnTo>
                      <a:lnTo>
                        <a:pt x="20" y="107"/>
                      </a:lnTo>
                      <a:lnTo>
                        <a:pt x="74" y="76"/>
                      </a:lnTo>
                      <a:lnTo>
                        <a:pt x="74"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72" name="Freeform 72"/>
                <p:cNvSpPr>
                  <a:spLocks/>
                </p:cNvSpPr>
                <p:nvPr/>
              </p:nvSpPr>
              <p:spPr bwMode="auto">
                <a:xfrm>
                  <a:off x="3917" y="1686"/>
                  <a:ext cx="80" cy="153"/>
                </a:xfrm>
                <a:custGeom>
                  <a:avLst/>
                  <a:gdLst/>
                  <a:ahLst/>
                  <a:cxnLst>
                    <a:cxn ang="0">
                      <a:pos x="79" y="0"/>
                    </a:cxn>
                    <a:cxn ang="0">
                      <a:pos x="0" y="100"/>
                    </a:cxn>
                    <a:cxn ang="0">
                      <a:pos x="0" y="120"/>
                    </a:cxn>
                    <a:cxn ang="0">
                      <a:pos x="58" y="152"/>
                    </a:cxn>
                    <a:cxn ang="0">
                      <a:pos x="79" y="152"/>
                    </a:cxn>
                    <a:cxn ang="0">
                      <a:pos x="79" y="0"/>
                    </a:cxn>
                  </a:cxnLst>
                  <a:rect l="0" t="0" r="r" b="b"/>
                  <a:pathLst>
                    <a:path w="80" h="153">
                      <a:moveTo>
                        <a:pt x="79" y="0"/>
                      </a:moveTo>
                      <a:lnTo>
                        <a:pt x="0" y="100"/>
                      </a:lnTo>
                      <a:lnTo>
                        <a:pt x="0" y="120"/>
                      </a:lnTo>
                      <a:lnTo>
                        <a:pt x="58" y="152"/>
                      </a:lnTo>
                      <a:lnTo>
                        <a:pt x="79" y="152"/>
                      </a:lnTo>
                      <a:lnTo>
                        <a:pt x="79"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sp>
          <p:nvSpPr>
            <p:cNvPr id="14" name="Freeform 73"/>
            <p:cNvSpPr>
              <a:spLocks/>
            </p:cNvSpPr>
            <p:nvPr/>
          </p:nvSpPr>
          <p:spPr bwMode="auto">
            <a:xfrm>
              <a:off x="4239" y="1521"/>
              <a:ext cx="546" cy="485"/>
            </a:xfrm>
            <a:custGeom>
              <a:avLst/>
              <a:gdLst/>
              <a:ahLst/>
              <a:cxnLst>
                <a:cxn ang="0">
                  <a:pos x="0" y="305"/>
                </a:cxn>
                <a:cxn ang="0">
                  <a:pos x="0" y="356"/>
                </a:cxn>
                <a:cxn ang="0">
                  <a:pos x="357" y="356"/>
                </a:cxn>
                <a:cxn ang="0">
                  <a:pos x="415" y="444"/>
                </a:cxn>
                <a:cxn ang="0">
                  <a:pos x="482" y="457"/>
                </a:cxn>
                <a:cxn ang="0">
                  <a:pos x="484" y="484"/>
                </a:cxn>
                <a:cxn ang="0">
                  <a:pos x="531" y="447"/>
                </a:cxn>
                <a:cxn ang="0">
                  <a:pos x="545" y="284"/>
                </a:cxn>
                <a:cxn ang="0">
                  <a:pos x="545" y="173"/>
                </a:cxn>
                <a:cxn ang="0">
                  <a:pos x="524" y="156"/>
                </a:cxn>
                <a:cxn ang="0">
                  <a:pos x="534" y="0"/>
                </a:cxn>
                <a:cxn ang="0">
                  <a:pos x="417" y="0"/>
                </a:cxn>
                <a:cxn ang="0">
                  <a:pos x="292" y="124"/>
                </a:cxn>
                <a:cxn ang="0">
                  <a:pos x="313" y="165"/>
                </a:cxn>
                <a:cxn ang="0">
                  <a:pos x="235" y="221"/>
                </a:cxn>
                <a:cxn ang="0">
                  <a:pos x="140" y="208"/>
                </a:cxn>
                <a:cxn ang="0">
                  <a:pos x="55" y="208"/>
                </a:cxn>
                <a:cxn ang="0">
                  <a:pos x="36" y="266"/>
                </a:cxn>
                <a:cxn ang="0">
                  <a:pos x="0" y="305"/>
                </a:cxn>
              </a:cxnLst>
              <a:rect l="0" t="0" r="r" b="b"/>
              <a:pathLst>
                <a:path w="546" h="485">
                  <a:moveTo>
                    <a:pt x="0" y="305"/>
                  </a:moveTo>
                  <a:lnTo>
                    <a:pt x="0" y="356"/>
                  </a:lnTo>
                  <a:lnTo>
                    <a:pt x="357" y="356"/>
                  </a:lnTo>
                  <a:lnTo>
                    <a:pt x="415" y="444"/>
                  </a:lnTo>
                  <a:lnTo>
                    <a:pt x="482" y="457"/>
                  </a:lnTo>
                  <a:lnTo>
                    <a:pt x="484" y="484"/>
                  </a:lnTo>
                  <a:lnTo>
                    <a:pt x="531" y="447"/>
                  </a:lnTo>
                  <a:lnTo>
                    <a:pt x="545" y="284"/>
                  </a:lnTo>
                  <a:lnTo>
                    <a:pt x="545" y="173"/>
                  </a:lnTo>
                  <a:lnTo>
                    <a:pt x="524" y="156"/>
                  </a:lnTo>
                  <a:lnTo>
                    <a:pt x="534" y="0"/>
                  </a:lnTo>
                  <a:lnTo>
                    <a:pt x="417" y="0"/>
                  </a:lnTo>
                  <a:lnTo>
                    <a:pt x="292" y="124"/>
                  </a:lnTo>
                  <a:lnTo>
                    <a:pt x="313" y="165"/>
                  </a:lnTo>
                  <a:lnTo>
                    <a:pt x="235" y="221"/>
                  </a:lnTo>
                  <a:lnTo>
                    <a:pt x="140" y="208"/>
                  </a:lnTo>
                  <a:lnTo>
                    <a:pt x="55" y="208"/>
                  </a:lnTo>
                  <a:lnTo>
                    <a:pt x="36" y="266"/>
                  </a:lnTo>
                  <a:lnTo>
                    <a:pt x="0" y="305"/>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5" name="Freeform 74"/>
            <p:cNvSpPr>
              <a:spLocks/>
            </p:cNvSpPr>
            <p:nvPr/>
          </p:nvSpPr>
          <p:spPr bwMode="auto">
            <a:xfrm>
              <a:off x="4762" y="1524"/>
              <a:ext cx="204" cy="248"/>
            </a:xfrm>
            <a:custGeom>
              <a:avLst/>
              <a:gdLst/>
              <a:ahLst/>
              <a:cxnLst>
                <a:cxn ang="0">
                  <a:pos x="13" y="0"/>
                </a:cxn>
                <a:cxn ang="0">
                  <a:pos x="203" y="0"/>
                </a:cxn>
                <a:cxn ang="0">
                  <a:pos x="195" y="60"/>
                </a:cxn>
                <a:cxn ang="0">
                  <a:pos x="161" y="73"/>
                </a:cxn>
                <a:cxn ang="0">
                  <a:pos x="108" y="247"/>
                </a:cxn>
                <a:cxn ang="0">
                  <a:pos x="23" y="247"/>
                </a:cxn>
                <a:cxn ang="0">
                  <a:pos x="23" y="169"/>
                </a:cxn>
                <a:cxn ang="0">
                  <a:pos x="0" y="152"/>
                </a:cxn>
                <a:cxn ang="0">
                  <a:pos x="13" y="0"/>
                </a:cxn>
              </a:cxnLst>
              <a:rect l="0" t="0" r="r" b="b"/>
              <a:pathLst>
                <a:path w="204" h="248">
                  <a:moveTo>
                    <a:pt x="13" y="0"/>
                  </a:moveTo>
                  <a:lnTo>
                    <a:pt x="203" y="0"/>
                  </a:lnTo>
                  <a:lnTo>
                    <a:pt x="195" y="60"/>
                  </a:lnTo>
                  <a:lnTo>
                    <a:pt x="161" y="73"/>
                  </a:lnTo>
                  <a:lnTo>
                    <a:pt x="108" y="247"/>
                  </a:lnTo>
                  <a:lnTo>
                    <a:pt x="23" y="247"/>
                  </a:lnTo>
                  <a:lnTo>
                    <a:pt x="23" y="169"/>
                  </a:lnTo>
                  <a:lnTo>
                    <a:pt x="0" y="152"/>
                  </a:lnTo>
                  <a:lnTo>
                    <a:pt x="13"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6" name="Freeform 75"/>
            <p:cNvSpPr>
              <a:spLocks/>
            </p:cNvSpPr>
            <p:nvPr/>
          </p:nvSpPr>
          <p:spPr bwMode="auto">
            <a:xfrm>
              <a:off x="4870" y="1437"/>
              <a:ext cx="153" cy="335"/>
            </a:xfrm>
            <a:custGeom>
              <a:avLst/>
              <a:gdLst/>
              <a:ahLst/>
              <a:cxnLst>
                <a:cxn ang="0">
                  <a:pos x="94" y="87"/>
                </a:cxn>
                <a:cxn ang="0">
                  <a:pos x="152" y="0"/>
                </a:cxn>
                <a:cxn ang="0">
                  <a:pos x="152" y="305"/>
                </a:cxn>
                <a:cxn ang="0">
                  <a:pos x="96" y="334"/>
                </a:cxn>
                <a:cxn ang="0">
                  <a:pos x="0" y="331"/>
                </a:cxn>
                <a:cxn ang="0">
                  <a:pos x="52" y="163"/>
                </a:cxn>
                <a:cxn ang="0">
                  <a:pos x="89" y="148"/>
                </a:cxn>
                <a:cxn ang="0">
                  <a:pos x="94" y="87"/>
                </a:cxn>
              </a:cxnLst>
              <a:rect l="0" t="0" r="r" b="b"/>
              <a:pathLst>
                <a:path w="153" h="335">
                  <a:moveTo>
                    <a:pt x="94" y="87"/>
                  </a:moveTo>
                  <a:lnTo>
                    <a:pt x="152" y="0"/>
                  </a:lnTo>
                  <a:lnTo>
                    <a:pt x="152" y="305"/>
                  </a:lnTo>
                  <a:lnTo>
                    <a:pt x="96" y="334"/>
                  </a:lnTo>
                  <a:lnTo>
                    <a:pt x="0" y="331"/>
                  </a:lnTo>
                  <a:lnTo>
                    <a:pt x="52" y="163"/>
                  </a:lnTo>
                  <a:lnTo>
                    <a:pt x="89" y="148"/>
                  </a:lnTo>
                  <a:lnTo>
                    <a:pt x="94" y="87"/>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7" name="Freeform 76"/>
            <p:cNvSpPr>
              <a:spLocks/>
            </p:cNvSpPr>
            <p:nvPr/>
          </p:nvSpPr>
          <p:spPr bwMode="auto">
            <a:xfrm>
              <a:off x="5022" y="1251"/>
              <a:ext cx="323" cy="490"/>
            </a:xfrm>
            <a:custGeom>
              <a:avLst/>
              <a:gdLst/>
              <a:ahLst/>
              <a:cxnLst>
                <a:cxn ang="0">
                  <a:pos x="0" y="190"/>
                </a:cxn>
                <a:cxn ang="0">
                  <a:pos x="0" y="489"/>
                </a:cxn>
                <a:cxn ang="0">
                  <a:pos x="76" y="445"/>
                </a:cxn>
                <a:cxn ang="0">
                  <a:pos x="81" y="407"/>
                </a:cxn>
                <a:cxn ang="0">
                  <a:pos x="322" y="232"/>
                </a:cxn>
                <a:cxn ang="0">
                  <a:pos x="308" y="166"/>
                </a:cxn>
                <a:cxn ang="0">
                  <a:pos x="266" y="148"/>
                </a:cxn>
                <a:cxn ang="0">
                  <a:pos x="237" y="7"/>
                </a:cxn>
                <a:cxn ang="0">
                  <a:pos x="173" y="26"/>
                </a:cxn>
                <a:cxn ang="0">
                  <a:pos x="139" y="0"/>
                </a:cxn>
                <a:cxn ang="0">
                  <a:pos x="76" y="49"/>
                </a:cxn>
                <a:cxn ang="0">
                  <a:pos x="0" y="190"/>
                </a:cxn>
              </a:cxnLst>
              <a:rect l="0" t="0" r="r" b="b"/>
              <a:pathLst>
                <a:path w="323" h="490">
                  <a:moveTo>
                    <a:pt x="0" y="190"/>
                  </a:moveTo>
                  <a:lnTo>
                    <a:pt x="0" y="489"/>
                  </a:lnTo>
                  <a:lnTo>
                    <a:pt x="76" y="445"/>
                  </a:lnTo>
                  <a:lnTo>
                    <a:pt x="81" y="407"/>
                  </a:lnTo>
                  <a:lnTo>
                    <a:pt x="322" y="232"/>
                  </a:lnTo>
                  <a:lnTo>
                    <a:pt x="308" y="166"/>
                  </a:lnTo>
                  <a:lnTo>
                    <a:pt x="266" y="148"/>
                  </a:lnTo>
                  <a:lnTo>
                    <a:pt x="237" y="7"/>
                  </a:lnTo>
                  <a:lnTo>
                    <a:pt x="173" y="26"/>
                  </a:lnTo>
                  <a:lnTo>
                    <a:pt x="139" y="0"/>
                  </a:lnTo>
                  <a:lnTo>
                    <a:pt x="76" y="49"/>
                  </a:lnTo>
                  <a:lnTo>
                    <a:pt x="0" y="19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8" name="Freeform 77"/>
            <p:cNvSpPr>
              <a:spLocks/>
            </p:cNvSpPr>
            <p:nvPr/>
          </p:nvSpPr>
          <p:spPr bwMode="auto">
            <a:xfrm>
              <a:off x="4779" y="1750"/>
              <a:ext cx="313" cy="180"/>
            </a:xfrm>
            <a:custGeom>
              <a:avLst/>
              <a:gdLst/>
              <a:ahLst/>
              <a:cxnLst>
                <a:cxn ang="0">
                  <a:pos x="7" y="21"/>
                </a:cxn>
                <a:cxn ang="0">
                  <a:pos x="188" y="21"/>
                </a:cxn>
                <a:cxn ang="0">
                  <a:pos x="233" y="0"/>
                </a:cxn>
                <a:cxn ang="0">
                  <a:pos x="254" y="47"/>
                </a:cxn>
                <a:cxn ang="0">
                  <a:pos x="225" y="76"/>
                </a:cxn>
                <a:cxn ang="0">
                  <a:pos x="265" y="152"/>
                </a:cxn>
                <a:cxn ang="0">
                  <a:pos x="312" y="152"/>
                </a:cxn>
                <a:cxn ang="0">
                  <a:pos x="246" y="179"/>
                </a:cxn>
                <a:cxn ang="0">
                  <a:pos x="185" y="118"/>
                </a:cxn>
                <a:cxn ang="0">
                  <a:pos x="0" y="118"/>
                </a:cxn>
                <a:cxn ang="0">
                  <a:pos x="7" y="21"/>
                </a:cxn>
              </a:cxnLst>
              <a:rect l="0" t="0" r="r" b="b"/>
              <a:pathLst>
                <a:path w="313" h="180">
                  <a:moveTo>
                    <a:pt x="7" y="21"/>
                  </a:moveTo>
                  <a:lnTo>
                    <a:pt x="188" y="21"/>
                  </a:lnTo>
                  <a:lnTo>
                    <a:pt x="233" y="0"/>
                  </a:lnTo>
                  <a:lnTo>
                    <a:pt x="254" y="47"/>
                  </a:lnTo>
                  <a:lnTo>
                    <a:pt x="225" y="76"/>
                  </a:lnTo>
                  <a:lnTo>
                    <a:pt x="265" y="152"/>
                  </a:lnTo>
                  <a:lnTo>
                    <a:pt x="312" y="152"/>
                  </a:lnTo>
                  <a:lnTo>
                    <a:pt x="246" y="179"/>
                  </a:lnTo>
                  <a:lnTo>
                    <a:pt x="185" y="118"/>
                  </a:lnTo>
                  <a:lnTo>
                    <a:pt x="0" y="118"/>
                  </a:lnTo>
                  <a:lnTo>
                    <a:pt x="7" y="21"/>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19" name="Freeform 78"/>
            <p:cNvSpPr>
              <a:spLocks/>
            </p:cNvSpPr>
            <p:nvPr/>
          </p:nvSpPr>
          <p:spPr bwMode="auto">
            <a:xfrm>
              <a:off x="4923" y="1869"/>
              <a:ext cx="64" cy="79"/>
            </a:xfrm>
            <a:custGeom>
              <a:avLst/>
              <a:gdLst/>
              <a:ahLst/>
              <a:cxnLst>
                <a:cxn ang="0">
                  <a:pos x="0" y="0"/>
                </a:cxn>
                <a:cxn ang="0">
                  <a:pos x="42" y="0"/>
                </a:cxn>
                <a:cxn ang="0">
                  <a:pos x="63" y="22"/>
                </a:cxn>
                <a:cxn ang="0">
                  <a:pos x="39" y="72"/>
                </a:cxn>
                <a:cxn ang="0">
                  <a:pos x="0" y="78"/>
                </a:cxn>
                <a:cxn ang="0">
                  <a:pos x="0" y="0"/>
                </a:cxn>
              </a:cxnLst>
              <a:rect l="0" t="0" r="r" b="b"/>
              <a:pathLst>
                <a:path w="64" h="79">
                  <a:moveTo>
                    <a:pt x="0" y="0"/>
                  </a:moveTo>
                  <a:lnTo>
                    <a:pt x="42" y="0"/>
                  </a:lnTo>
                  <a:lnTo>
                    <a:pt x="63" y="22"/>
                  </a:lnTo>
                  <a:lnTo>
                    <a:pt x="39" y="72"/>
                  </a:lnTo>
                  <a:lnTo>
                    <a:pt x="0" y="78"/>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0" name="Freeform 79"/>
            <p:cNvSpPr>
              <a:spLocks/>
            </p:cNvSpPr>
            <p:nvPr/>
          </p:nvSpPr>
          <p:spPr bwMode="auto">
            <a:xfrm>
              <a:off x="4772" y="1867"/>
              <a:ext cx="152" cy="104"/>
            </a:xfrm>
            <a:custGeom>
              <a:avLst/>
              <a:gdLst/>
              <a:ahLst/>
              <a:cxnLst>
                <a:cxn ang="0">
                  <a:pos x="7" y="0"/>
                </a:cxn>
                <a:cxn ang="0">
                  <a:pos x="151" y="0"/>
                </a:cxn>
                <a:cxn ang="0">
                  <a:pos x="151" y="81"/>
                </a:cxn>
                <a:cxn ang="0">
                  <a:pos x="0" y="103"/>
                </a:cxn>
                <a:cxn ang="0">
                  <a:pos x="7" y="0"/>
                </a:cxn>
              </a:cxnLst>
              <a:rect l="0" t="0" r="r" b="b"/>
              <a:pathLst>
                <a:path w="152" h="104">
                  <a:moveTo>
                    <a:pt x="7" y="0"/>
                  </a:moveTo>
                  <a:lnTo>
                    <a:pt x="151" y="0"/>
                  </a:lnTo>
                  <a:lnTo>
                    <a:pt x="151" y="81"/>
                  </a:lnTo>
                  <a:lnTo>
                    <a:pt x="0" y="103"/>
                  </a:lnTo>
                  <a:lnTo>
                    <a:pt x="7"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1" name="Freeform 80"/>
            <p:cNvSpPr>
              <a:spLocks/>
            </p:cNvSpPr>
            <p:nvPr/>
          </p:nvSpPr>
          <p:spPr bwMode="auto">
            <a:xfrm>
              <a:off x="4597" y="1970"/>
              <a:ext cx="131" cy="249"/>
            </a:xfrm>
            <a:custGeom>
              <a:avLst/>
              <a:gdLst/>
              <a:ahLst/>
              <a:cxnLst>
                <a:cxn ang="0">
                  <a:pos x="59" y="0"/>
                </a:cxn>
                <a:cxn ang="0">
                  <a:pos x="28" y="27"/>
                </a:cxn>
                <a:cxn ang="0">
                  <a:pos x="55" y="99"/>
                </a:cxn>
                <a:cxn ang="0">
                  <a:pos x="28" y="133"/>
                </a:cxn>
                <a:cxn ang="0">
                  <a:pos x="0" y="170"/>
                </a:cxn>
                <a:cxn ang="0">
                  <a:pos x="55" y="248"/>
                </a:cxn>
                <a:cxn ang="0">
                  <a:pos x="113" y="170"/>
                </a:cxn>
                <a:cxn ang="0">
                  <a:pos x="130" y="83"/>
                </a:cxn>
                <a:cxn ang="0">
                  <a:pos x="109" y="80"/>
                </a:cxn>
                <a:cxn ang="0">
                  <a:pos x="128" y="35"/>
                </a:cxn>
                <a:cxn ang="0">
                  <a:pos x="124" y="10"/>
                </a:cxn>
                <a:cxn ang="0">
                  <a:pos x="59" y="0"/>
                </a:cxn>
              </a:cxnLst>
              <a:rect l="0" t="0" r="r" b="b"/>
              <a:pathLst>
                <a:path w="131" h="249">
                  <a:moveTo>
                    <a:pt x="59" y="0"/>
                  </a:moveTo>
                  <a:lnTo>
                    <a:pt x="28" y="27"/>
                  </a:lnTo>
                  <a:lnTo>
                    <a:pt x="55" y="99"/>
                  </a:lnTo>
                  <a:lnTo>
                    <a:pt x="28" y="133"/>
                  </a:lnTo>
                  <a:lnTo>
                    <a:pt x="0" y="170"/>
                  </a:lnTo>
                  <a:lnTo>
                    <a:pt x="55" y="248"/>
                  </a:lnTo>
                  <a:lnTo>
                    <a:pt x="113" y="170"/>
                  </a:lnTo>
                  <a:lnTo>
                    <a:pt x="130" y="83"/>
                  </a:lnTo>
                  <a:lnTo>
                    <a:pt x="109" y="80"/>
                  </a:lnTo>
                  <a:lnTo>
                    <a:pt x="128" y="35"/>
                  </a:lnTo>
                  <a:lnTo>
                    <a:pt x="124" y="10"/>
                  </a:lnTo>
                  <a:lnTo>
                    <a:pt x="59"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2" name="Freeform 81"/>
            <p:cNvSpPr>
              <a:spLocks/>
            </p:cNvSpPr>
            <p:nvPr/>
          </p:nvSpPr>
          <p:spPr bwMode="auto">
            <a:xfrm>
              <a:off x="4540" y="2099"/>
              <a:ext cx="101" cy="176"/>
            </a:xfrm>
            <a:custGeom>
              <a:avLst/>
              <a:gdLst/>
              <a:ahLst/>
              <a:cxnLst>
                <a:cxn ang="0">
                  <a:pos x="85" y="0"/>
                </a:cxn>
                <a:cxn ang="0">
                  <a:pos x="0" y="0"/>
                </a:cxn>
                <a:cxn ang="0">
                  <a:pos x="0" y="175"/>
                </a:cxn>
                <a:cxn ang="0">
                  <a:pos x="83" y="175"/>
                </a:cxn>
                <a:cxn ang="0">
                  <a:pos x="100" y="147"/>
                </a:cxn>
                <a:cxn ang="0">
                  <a:pos x="57" y="92"/>
                </a:cxn>
                <a:cxn ang="0">
                  <a:pos x="58" y="43"/>
                </a:cxn>
                <a:cxn ang="0">
                  <a:pos x="85" y="0"/>
                </a:cxn>
              </a:cxnLst>
              <a:rect l="0" t="0" r="r" b="b"/>
              <a:pathLst>
                <a:path w="101" h="176">
                  <a:moveTo>
                    <a:pt x="85" y="0"/>
                  </a:moveTo>
                  <a:lnTo>
                    <a:pt x="0" y="0"/>
                  </a:lnTo>
                  <a:lnTo>
                    <a:pt x="0" y="175"/>
                  </a:lnTo>
                  <a:lnTo>
                    <a:pt x="83" y="175"/>
                  </a:lnTo>
                  <a:lnTo>
                    <a:pt x="100" y="147"/>
                  </a:lnTo>
                  <a:lnTo>
                    <a:pt x="57" y="92"/>
                  </a:lnTo>
                  <a:lnTo>
                    <a:pt x="58" y="43"/>
                  </a:lnTo>
                  <a:lnTo>
                    <a:pt x="85"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3" name="Freeform 82"/>
            <p:cNvSpPr>
              <a:spLocks/>
            </p:cNvSpPr>
            <p:nvPr/>
          </p:nvSpPr>
          <p:spPr bwMode="auto">
            <a:xfrm>
              <a:off x="4249" y="2124"/>
              <a:ext cx="378" cy="244"/>
            </a:xfrm>
            <a:custGeom>
              <a:avLst/>
              <a:gdLst/>
              <a:ahLst/>
              <a:cxnLst>
                <a:cxn ang="0">
                  <a:pos x="0" y="0"/>
                </a:cxn>
                <a:cxn ang="0">
                  <a:pos x="292" y="0"/>
                </a:cxn>
                <a:cxn ang="0">
                  <a:pos x="292" y="151"/>
                </a:cxn>
                <a:cxn ang="0">
                  <a:pos x="377" y="151"/>
                </a:cxn>
                <a:cxn ang="0">
                  <a:pos x="329" y="243"/>
                </a:cxn>
                <a:cxn ang="0">
                  <a:pos x="229" y="216"/>
                </a:cxn>
                <a:cxn ang="0">
                  <a:pos x="196" y="95"/>
                </a:cxn>
                <a:cxn ang="0">
                  <a:pos x="184" y="66"/>
                </a:cxn>
                <a:cxn ang="0">
                  <a:pos x="113" y="44"/>
                </a:cxn>
                <a:cxn ang="0">
                  <a:pos x="0" y="98"/>
                </a:cxn>
                <a:cxn ang="0">
                  <a:pos x="0" y="0"/>
                </a:cxn>
              </a:cxnLst>
              <a:rect l="0" t="0" r="r" b="b"/>
              <a:pathLst>
                <a:path w="378" h="244">
                  <a:moveTo>
                    <a:pt x="0" y="0"/>
                  </a:moveTo>
                  <a:lnTo>
                    <a:pt x="292" y="0"/>
                  </a:lnTo>
                  <a:lnTo>
                    <a:pt x="292" y="151"/>
                  </a:lnTo>
                  <a:lnTo>
                    <a:pt x="377" y="151"/>
                  </a:lnTo>
                  <a:lnTo>
                    <a:pt x="329" y="243"/>
                  </a:lnTo>
                  <a:lnTo>
                    <a:pt x="229" y="216"/>
                  </a:lnTo>
                  <a:lnTo>
                    <a:pt x="196" y="95"/>
                  </a:lnTo>
                  <a:lnTo>
                    <a:pt x="184" y="66"/>
                  </a:lnTo>
                  <a:lnTo>
                    <a:pt x="113" y="44"/>
                  </a:lnTo>
                  <a:lnTo>
                    <a:pt x="0" y="98"/>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4" name="Freeform 83"/>
            <p:cNvSpPr>
              <a:spLocks/>
            </p:cNvSpPr>
            <p:nvPr/>
          </p:nvSpPr>
          <p:spPr bwMode="auto">
            <a:xfrm>
              <a:off x="2267" y="2103"/>
              <a:ext cx="635" cy="330"/>
            </a:xfrm>
            <a:custGeom>
              <a:avLst/>
              <a:gdLst/>
              <a:ahLst/>
              <a:cxnLst>
                <a:cxn ang="0">
                  <a:pos x="0" y="0"/>
                </a:cxn>
                <a:cxn ang="0">
                  <a:pos x="599" y="0"/>
                </a:cxn>
                <a:cxn ang="0">
                  <a:pos x="618" y="22"/>
                </a:cxn>
                <a:cxn ang="0">
                  <a:pos x="592" y="51"/>
                </a:cxn>
                <a:cxn ang="0">
                  <a:pos x="634" y="90"/>
                </a:cxn>
                <a:cxn ang="0">
                  <a:pos x="634" y="329"/>
                </a:cxn>
                <a:cxn ang="0">
                  <a:pos x="0" y="329"/>
                </a:cxn>
                <a:cxn ang="0">
                  <a:pos x="0" y="0"/>
                </a:cxn>
              </a:cxnLst>
              <a:rect l="0" t="0" r="r" b="b"/>
              <a:pathLst>
                <a:path w="635" h="330">
                  <a:moveTo>
                    <a:pt x="0" y="0"/>
                  </a:moveTo>
                  <a:lnTo>
                    <a:pt x="599" y="0"/>
                  </a:lnTo>
                  <a:lnTo>
                    <a:pt x="618" y="22"/>
                  </a:lnTo>
                  <a:lnTo>
                    <a:pt x="592" y="51"/>
                  </a:lnTo>
                  <a:lnTo>
                    <a:pt x="634" y="90"/>
                  </a:lnTo>
                  <a:lnTo>
                    <a:pt x="634" y="329"/>
                  </a:lnTo>
                  <a:lnTo>
                    <a:pt x="0" y="329"/>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5" name="Freeform 84"/>
            <p:cNvSpPr>
              <a:spLocks/>
            </p:cNvSpPr>
            <p:nvPr/>
          </p:nvSpPr>
          <p:spPr bwMode="auto">
            <a:xfrm>
              <a:off x="2104" y="1402"/>
              <a:ext cx="662" cy="418"/>
            </a:xfrm>
            <a:custGeom>
              <a:avLst/>
              <a:gdLst/>
              <a:ahLst/>
              <a:cxnLst>
                <a:cxn ang="0">
                  <a:pos x="0" y="0"/>
                </a:cxn>
                <a:cxn ang="0">
                  <a:pos x="647" y="0"/>
                </a:cxn>
                <a:cxn ang="0">
                  <a:pos x="647" y="32"/>
                </a:cxn>
                <a:cxn ang="0">
                  <a:pos x="619" y="66"/>
                </a:cxn>
                <a:cxn ang="0">
                  <a:pos x="661" y="116"/>
                </a:cxn>
                <a:cxn ang="0">
                  <a:pos x="661" y="297"/>
                </a:cxn>
                <a:cxn ang="0">
                  <a:pos x="632" y="297"/>
                </a:cxn>
                <a:cxn ang="0">
                  <a:pos x="632" y="417"/>
                </a:cxn>
                <a:cxn ang="0">
                  <a:pos x="519" y="380"/>
                </a:cxn>
                <a:cxn ang="0">
                  <a:pos x="473" y="352"/>
                </a:cxn>
                <a:cxn ang="0">
                  <a:pos x="0" y="352"/>
                </a:cxn>
                <a:cxn ang="0">
                  <a:pos x="0" y="0"/>
                </a:cxn>
              </a:cxnLst>
              <a:rect l="0" t="0" r="r" b="b"/>
              <a:pathLst>
                <a:path w="662" h="418">
                  <a:moveTo>
                    <a:pt x="0" y="0"/>
                  </a:moveTo>
                  <a:lnTo>
                    <a:pt x="647" y="0"/>
                  </a:lnTo>
                  <a:lnTo>
                    <a:pt x="647" y="32"/>
                  </a:lnTo>
                  <a:lnTo>
                    <a:pt x="619" y="66"/>
                  </a:lnTo>
                  <a:lnTo>
                    <a:pt x="661" y="116"/>
                  </a:lnTo>
                  <a:lnTo>
                    <a:pt x="661" y="297"/>
                  </a:lnTo>
                  <a:lnTo>
                    <a:pt x="632" y="297"/>
                  </a:lnTo>
                  <a:lnTo>
                    <a:pt x="632" y="417"/>
                  </a:lnTo>
                  <a:lnTo>
                    <a:pt x="519" y="380"/>
                  </a:lnTo>
                  <a:lnTo>
                    <a:pt x="473" y="352"/>
                  </a:lnTo>
                  <a:lnTo>
                    <a:pt x="0" y="352"/>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6" name="Freeform 85"/>
            <p:cNvSpPr>
              <a:spLocks/>
            </p:cNvSpPr>
            <p:nvPr/>
          </p:nvSpPr>
          <p:spPr bwMode="auto">
            <a:xfrm>
              <a:off x="2736" y="1700"/>
              <a:ext cx="577" cy="327"/>
            </a:xfrm>
            <a:custGeom>
              <a:avLst/>
              <a:gdLst/>
              <a:ahLst/>
              <a:cxnLst>
                <a:cxn ang="0">
                  <a:pos x="0" y="0"/>
                </a:cxn>
                <a:cxn ang="0">
                  <a:pos x="490" y="0"/>
                </a:cxn>
                <a:cxn ang="0">
                  <a:pos x="506" y="36"/>
                </a:cxn>
                <a:cxn ang="0">
                  <a:pos x="503" y="81"/>
                </a:cxn>
                <a:cxn ang="0">
                  <a:pos x="551" y="126"/>
                </a:cxn>
                <a:cxn ang="0">
                  <a:pos x="576" y="180"/>
                </a:cxn>
                <a:cxn ang="0">
                  <a:pos x="506" y="231"/>
                </a:cxn>
                <a:cxn ang="0">
                  <a:pos x="519" y="265"/>
                </a:cxn>
                <a:cxn ang="0">
                  <a:pos x="461" y="326"/>
                </a:cxn>
                <a:cxn ang="0">
                  <a:pos x="68" y="326"/>
                </a:cxn>
                <a:cxn ang="0">
                  <a:pos x="0" y="118"/>
                </a:cxn>
                <a:cxn ang="0">
                  <a:pos x="0" y="0"/>
                </a:cxn>
              </a:cxnLst>
              <a:rect l="0" t="0" r="r" b="b"/>
              <a:pathLst>
                <a:path w="577" h="327">
                  <a:moveTo>
                    <a:pt x="0" y="0"/>
                  </a:moveTo>
                  <a:lnTo>
                    <a:pt x="490" y="0"/>
                  </a:lnTo>
                  <a:lnTo>
                    <a:pt x="506" y="36"/>
                  </a:lnTo>
                  <a:lnTo>
                    <a:pt x="503" y="81"/>
                  </a:lnTo>
                  <a:lnTo>
                    <a:pt x="551" y="126"/>
                  </a:lnTo>
                  <a:lnTo>
                    <a:pt x="576" y="180"/>
                  </a:lnTo>
                  <a:lnTo>
                    <a:pt x="506" y="231"/>
                  </a:lnTo>
                  <a:lnTo>
                    <a:pt x="519" y="265"/>
                  </a:lnTo>
                  <a:lnTo>
                    <a:pt x="461" y="326"/>
                  </a:lnTo>
                  <a:lnTo>
                    <a:pt x="68" y="326"/>
                  </a:lnTo>
                  <a:lnTo>
                    <a:pt x="0" y="118"/>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7" name="Freeform 86"/>
            <p:cNvSpPr>
              <a:spLocks/>
            </p:cNvSpPr>
            <p:nvPr/>
          </p:nvSpPr>
          <p:spPr bwMode="auto">
            <a:xfrm>
              <a:off x="2687" y="1056"/>
              <a:ext cx="591" cy="648"/>
            </a:xfrm>
            <a:custGeom>
              <a:avLst/>
              <a:gdLst/>
              <a:ahLst/>
              <a:cxnLst>
                <a:cxn ang="0">
                  <a:pos x="0" y="0"/>
                </a:cxn>
                <a:cxn ang="0">
                  <a:pos x="197" y="0"/>
                </a:cxn>
                <a:cxn ang="0">
                  <a:pos x="590" y="78"/>
                </a:cxn>
                <a:cxn ang="0">
                  <a:pos x="454" y="204"/>
                </a:cxn>
                <a:cxn ang="0">
                  <a:pos x="398" y="397"/>
                </a:cxn>
                <a:cxn ang="0">
                  <a:pos x="398" y="500"/>
                </a:cxn>
                <a:cxn ang="0">
                  <a:pos x="532" y="598"/>
                </a:cxn>
                <a:cxn ang="0">
                  <a:pos x="540" y="647"/>
                </a:cxn>
                <a:cxn ang="0">
                  <a:pos x="78" y="647"/>
                </a:cxn>
                <a:cxn ang="0">
                  <a:pos x="78" y="460"/>
                </a:cxn>
                <a:cxn ang="0">
                  <a:pos x="39" y="413"/>
                </a:cxn>
                <a:cxn ang="0">
                  <a:pos x="65" y="384"/>
                </a:cxn>
                <a:cxn ang="0">
                  <a:pos x="65" y="343"/>
                </a:cxn>
                <a:cxn ang="0">
                  <a:pos x="49" y="230"/>
                </a:cxn>
                <a:cxn ang="0">
                  <a:pos x="0" y="0"/>
                </a:cxn>
              </a:cxnLst>
              <a:rect l="0" t="0" r="r" b="b"/>
              <a:pathLst>
                <a:path w="591" h="648">
                  <a:moveTo>
                    <a:pt x="0" y="0"/>
                  </a:moveTo>
                  <a:lnTo>
                    <a:pt x="197" y="0"/>
                  </a:lnTo>
                  <a:lnTo>
                    <a:pt x="590" y="78"/>
                  </a:lnTo>
                  <a:lnTo>
                    <a:pt x="454" y="204"/>
                  </a:lnTo>
                  <a:lnTo>
                    <a:pt x="398" y="397"/>
                  </a:lnTo>
                  <a:lnTo>
                    <a:pt x="398" y="500"/>
                  </a:lnTo>
                  <a:lnTo>
                    <a:pt x="532" y="598"/>
                  </a:lnTo>
                  <a:lnTo>
                    <a:pt x="540" y="647"/>
                  </a:lnTo>
                  <a:lnTo>
                    <a:pt x="78" y="647"/>
                  </a:lnTo>
                  <a:lnTo>
                    <a:pt x="78" y="460"/>
                  </a:lnTo>
                  <a:lnTo>
                    <a:pt x="39" y="413"/>
                  </a:lnTo>
                  <a:lnTo>
                    <a:pt x="65" y="384"/>
                  </a:lnTo>
                  <a:lnTo>
                    <a:pt x="65" y="343"/>
                  </a:lnTo>
                  <a:lnTo>
                    <a:pt x="49" y="230"/>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28" name="Freeform 87"/>
            <p:cNvSpPr>
              <a:spLocks/>
            </p:cNvSpPr>
            <p:nvPr/>
          </p:nvSpPr>
          <p:spPr bwMode="auto">
            <a:xfrm>
              <a:off x="3084" y="1296"/>
              <a:ext cx="516" cy="529"/>
            </a:xfrm>
            <a:custGeom>
              <a:avLst/>
              <a:gdLst/>
              <a:ahLst/>
              <a:cxnLst>
                <a:cxn ang="0">
                  <a:pos x="31" y="39"/>
                </a:cxn>
                <a:cxn ang="0">
                  <a:pos x="162" y="0"/>
                </a:cxn>
                <a:cxn ang="0">
                  <a:pos x="189" y="49"/>
                </a:cxn>
                <a:cxn ang="0">
                  <a:pos x="366" y="137"/>
                </a:cxn>
                <a:cxn ang="0">
                  <a:pos x="407" y="187"/>
                </a:cxn>
                <a:cxn ang="0">
                  <a:pos x="420" y="236"/>
                </a:cxn>
                <a:cxn ang="0">
                  <a:pos x="488" y="224"/>
                </a:cxn>
                <a:cxn ang="0">
                  <a:pos x="515" y="246"/>
                </a:cxn>
                <a:cxn ang="0">
                  <a:pos x="457" y="330"/>
                </a:cxn>
                <a:cxn ang="0">
                  <a:pos x="428" y="528"/>
                </a:cxn>
                <a:cxn ang="0">
                  <a:pos x="199" y="528"/>
                </a:cxn>
                <a:cxn ang="0">
                  <a:pos x="155" y="491"/>
                </a:cxn>
                <a:cxn ang="0">
                  <a:pos x="157" y="443"/>
                </a:cxn>
                <a:cxn ang="0">
                  <a:pos x="139" y="400"/>
                </a:cxn>
                <a:cxn ang="0">
                  <a:pos x="134" y="357"/>
                </a:cxn>
                <a:cxn ang="0">
                  <a:pos x="0" y="260"/>
                </a:cxn>
                <a:cxn ang="0">
                  <a:pos x="0" y="161"/>
                </a:cxn>
                <a:cxn ang="0">
                  <a:pos x="31" y="39"/>
                </a:cxn>
              </a:cxnLst>
              <a:rect l="0" t="0" r="r" b="b"/>
              <a:pathLst>
                <a:path w="516" h="529">
                  <a:moveTo>
                    <a:pt x="31" y="39"/>
                  </a:moveTo>
                  <a:lnTo>
                    <a:pt x="162" y="0"/>
                  </a:lnTo>
                  <a:lnTo>
                    <a:pt x="189" y="49"/>
                  </a:lnTo>
                  <a:lnTo>
                    <a:pt x="366" y="137"/>
                  </a:lnTo>
                  <a:lnTo>
                    <a:pt x="407" y="187"/>
                  </a:lnTo>
                  <a:lnTo>
                    <a:pt x="420" y="236"/>
                  </a:lnTo>
                  <a:lnTo>
                    <a:pt x="488" y="224"/>
                  </a:lnTo>
                  <a:lnTo>
                    <a:pt x="515" y="246"/>
                  </a:lnTo>
                  <a:lnTo>
                    <a:pt x="457" y="330"/>
                  </a:lnTo>
                  <a:lnTo>
                    <a:pt x="428" y="528"/>
                  </a:lnTo>
                  <a:lnTo>
                    <a:pt x="199" y="528"/>
                  </a:lnTo>
                  <a:lnTo>
                    <a:pt x="155" y="491"/>
                  </a:lnTo>
                  <a:lnTo>
                    <a:pt x="157" y="443"/>
                  </a:lnTo>
                  <a:lnTo>
                    <a:pt x="139" y="400"/>
                  </a:lnTo>
                  <a:lnTo>
                    <a:pt x="134" y="357"/>
                  </a:lnTo>
                  <a:lnTo>
                    <a:pt x="0" y="260"/>
                  </a:lnTo>
                  <a:lnTo>
                    <a:pt x="0" y="161"/>
                  </a:lnTo>
                  <a:lnTo>
                    <a:pt x="31" y="39"/>
                  </a:lnTo>
                </a:path>
              </a:pathLst>
            </a:custGeom>
            <a:solidFill>
              <a:schemeClr val="accent2">
                <a:lumMod val="60000"/>
                <a:lumOff val="40000"/>
              </a:schemeClr>
            </a:solidFill>
            <a:ln w="12700" cap="rnd" cmpd="sng">
              <a:solidFill>
                <a:srgbClr val="000000"/>
              </a:solidFill>
              <a:prstDash val="solid"/>
              <a:round/>
              <a:headEnd/>
              <a:tailEnd/>
            </a:ln>
            <a:effectLst/>
          </p:spPr>
          <p:txBody>
            <a:bodyPr/>
            <a:lstStyle/>
            <a:p>
              <a:endParaRPr lang="en-US"/>
            </a:p>
          </p:txBody>
        </p:sp>
        <p:sp>
          <p:nvSpPr>
            <p:cNvPr id="29" name="Freeform 88"/>
            <p:cNvSpPr>
              <a:spLocks/>
            </p:cNvSpPr>
            <p:nvPr/>
          </p:nvSpPr>
          <p:spPr bwMode="auto">
            <a:xfrm>
              <a:off x="3271" y="1243"/>
              <a:ext cx="595" cy="288"/>
            </a:xfrm>
            <a:custGeom>
              <a:avLst/>
              <a:gdLst/>
              <a:ahLst/>
              <a:cxnLst>
                <a:cxn ang="0">
                  <a:pos x="0" y="98"/>
                </a:cxn>
                <a:cxn ang="0">
                  <a:pos x="184" y="196"/>
                </a:cxn>
                <a:cxn ang="0">
                  <a:pos x="220" y="243"/>
                </a:cxn>
                <a:cxn ang="0">
                  <a:pos x="233" y="287"/>
                </a:cxn>
                <a:cxn ang="0">
                  <a:pos x="335" y="186"/>
                </a:cxn>
                <a:cxn ang="0">
                  <a:pos x="594" y="146"/>
                </a:cxn>
                <a:cxn ang="0">
                  <a:pos x="479" y="74"/>
                </a:cxn>
                <a:cxn ang="0">
                  <a:pos x="327" y="141"/>
                </a:cxn>
                <a:cxn ang="0">
                  <a:pos x="182" y="82"/>
                </a:cxn>
                <a:cxn ang="0">
                  <a:pos x="267" y="11"/>
                </a:cxn>
                <a:cxn ang="0">
                  <a:pos x="192" y="0"/>
                </a:cxn>
                <a:cxn ang="0">
                  <a:pos x="0" y="98"/>
                </a:cxn>
              </a:cxnLst>
              <a:rect l="0" t="0" r="r" b="b"/>
              <a:pathLst>
                <a:path w="595" h="288">
                  <a:moveTo>
                    <a:pt x="0" y="98"/>
                  </a:moveTo>
                  <a:lnTo>
                    <a:pt x="184" y="196"/>
                  </a:lnTo>
                  <a:lnTo>
                    <a:pt x="220" y="243"/>
                  </a:lnTo>
                  <a:lnTo>
                    <a:pt x="233" y="287"/>
                  </a:lnTo>
                  <a:lnTo>
                    <a:pt x="335" y="186"/>
                  </a:lnTo>
                  <a:lnTo>
                    <a:pt x="594" y="146"/>
                  </a:lnTo>
                  <a:lnTo>
                    <a:pt x="479" y="74"/>
                  </a:lnTo>
                  <a:lnTo>
                    <a:pt x="327" y="141"/>
                  </a:lnTo>
                  <a:lnTo>
                    <a:pt x="182" y="82"/>
                  </a:lnTo>
                  <a:lnTo>
                    <a:pt x="267" y="11"/>
                  </a:lnTo>
                  <a:lnTo>
                    <a:pt x="192" y="0"/>
                  </a:lnTo>
                  <a:lnTo>
                    <a:pt x="0" y="98"/>
                  </a:lnTo>
                </a:path>
              </a:pathLst>
            </a:custGeom>
            <a:solidFill>
              <a:schemeClr val="accent2">
                <a:lumMod val="60000"/>
                <a:lumOff val="40000"/>
              </a:schemeClr>
            </a:solidFill>
            <a:ln w="12700" cap="rnd" cmpd="sng">
              <a:solidFill>
                <a:srgbClr val="000000"/>
              </a:solidFill>
              <a:prstDash val="solid"/>
              <a:round/>
              <a:headEnd/>
              <a:tailEnd/>
            </a:ln>
            <a:effectLst/>
          </p:spPr>
          <p:txBody>
            <a:bodyPr/>
            <a:lstStyle/>
            <a:p>
              <a:endParaRPr lang="en-US"/>
            </a:p>
          </p:txBody>
        </p:sp>
        <p:sp>
          <p:nvSpPr>
            <p:cNvPr id="30" name="Freeform 89"/>
            <p:cNvSpPr>
              <a:spLocks/>
            </p:cNvSpPr>
            <p:nvPr/>
          </p:nvSpPr>
          <p:spPr bwMode="auto">
            <a:xfrm>
              <a:off x="3612" y="1460"/>
              <a:ext cx="387" cy="449"/>
            </a:xfrm>
            <a:custGeom>
              <a:avLst/>
              <a:gdLst/>
              <a:ahLst/>
              <a:cxnLst>
                <a:cxn ang="0">
                  <a:pos x="183" y="0"/>
                </a:cxn>
                <a:cxn ang="0">
                  <a:pos x="307" y="36"/>
                </a:cxn>
                <a:cxn ang="0">
                  <a:pos x="333" y="124"/>
                </a:cxn>
                <a:cxn ang="0">
                  <a:pos x="261" y="198"/>
                </a:cxn>
                <a:cxn ang="0">
                  <a:pos x="279" y="231"/>
                </a:cxn>
                <a:cxn ang="0">
                  <a:pos x="349" y="193"/>
                </a:cxn>
                <a:cxn ang="0">
                  <a:pos x="378" y="201"/>
                </a:cxn>
                <a:cxn ang="0">
                  <a:pos x="386" y="321"/>
                </a:cxn>
                <a:cxn ang="0">
                  <a:pos x="309" y="423"/>
                </a:cxn>
                <a:cxn ang="0">
                  <a:pos x="309" y="448"/>
                </a:cxn>
                <a:cxn ang="0">
                  <a:pos x="0" y="448"/>
                </a:cxn>
                <a:cxn ang="0">
                  <a:pos x="44" y="321"/>
                </a:cxn>
                <a:cxn ang="0">
                  <a:pos x="21" y="223"/>
                </a:cxn>
                <a:cxn ang="0">
                  <a:pos x="61" y="119"/>
                </a:cxn>
                <a:cxn ang="0">
                  <a:pos x="183" y="0"/>
                </a:cxn>
              </a:cxnLst>
              <a:rect l="0" t="0" r="r" b="b"/>
              <a:pathLst>
                <a:path w="387" h="449">
                  <a:moveTo>
                    <a:pt x="183" y="0"/>
                  </a:moveTo>
                  <a:lnTo>
                    <a:pt x="307" y="36"/>
                  </a:lnTo>
                  <a:lnTo>
                    <a:pt x="333" y="124"/>
                  </a:lnTo>
                  <a:lnTo>
                    <a:pt x="261" y="198"/>
                  </a:lnTo>
                  <a:lnTo>
                    <a:pt x="279" y="231"/>
                  </a:lnTo>
                  <a:lnTo>
                    <a:pt x="349" y="193"/>
                  </a:lnTo>
                  <a:lnTo>
                    <a:pt x="378" y="201"/>
                  </a:lnTo>
                  <a:lnTo>
                    <a:pt x="386" y="321"/>
                  </a:lnTo>
                  <a:lnTo>
                    <a:pt x="309" y="423"/>
                  </a:lnTo>
                  <a:lnTo>
                    <a:pt x="309" y="448"/>
                  </a:lnTo>
                  <a:lnTo>
                    <a:pt x="0" y="448"/>
                  </a:lnTo>
                  <a:lnTo>
                    <a:pt x="44" y="321"/>
                  </a:lnTo>
                  <a:lnTo>
                    <a:pt x="21" y="223"/>
                  </a:lnTo>
                  <a:lnTo>
                    <a:pt x="61" y="119"/>
                  </a:lnTo>
                  <a:lnTo>
                    <a:pt x="183" y="0"/>
                  </a:lnTo>
                </a:path>
              </a:pathLst>
            </a:custGeom>
            <a:solidFill>
              <a:schemeClr val="accent2">
                <a:lumMod val="60000"/>
                <a:lumOff val="40000"/>
              </a:schemeClr>
            </a:solidFill>
            <a:ln w="12700" cap="rnd" cmpd="sng">
              <a:solidFill>
                <a:srgbClr val="000000"/>
              </a:solidFill>
              <a:prstDash val="solid"/>
              <a:round/>
              <a:headEnd/>
              <a:tailEnd/>
            </a:ln>
            <a:effectLst/>
          </p:spPr>
          <p:txBody>
            <a:bodyPr/>
            <a:lstStyle/>
            <a:p>
              <a:endParaRPr lang="en-US"/>
            </a:p>
          </p:txBody>
        </p:sp>
        <p:sp>
          <p:nvSpPr>
            <p:cNvPr id="31" name="Freeform 90"/>
            <p:cNvSpPr>
              <a:spLocks/>
            </p:cNvSpPr>
            <p:nvPr/>
          </p:nvSpPr>
          <p:spPr bwMode="auto">
            <a:xfrm>
              <a:off x="3197" y="1824"/>
              <a:ext cx="353" cy="599"/>
            </a:xfrm>
            <a:custGeom>
              <a:avLst/>
              <a:gdLst/>
              <a:ahLst/>
              <a:cxnLst>
                <a:cxn ang="0">
                  <a:pos x="89" y="0"/>
                </a:cxn>
                <a:cxn ang="0">
                  <a:pos x="320" y="0"/>
                </a:cxn>
                <a:cxn ang="0">
                  <a:pos x="349" y="89"/>
                </a:cxn>
                <a:cxn ang="0">
                  <a:pos x="349" y="396"/>
                </a:cxn>
                <a:cxn ang="0">
                  <a:pos x="352" y="423"/>
                </a:cxn>
                <a:cxn ang="0">
                  <a:pos x="307" y="476"/>
                </a:cxn>
                <a:cxn ang="0">
                  <a:pos x="296" y="538"/>
                </a:cxn>
                <a:cxn ang="0">
                  <a:pos x="211" y="598"/>
                </a:cxn>
                <a:cxn ang="0">
                  <a:pos x="172" y="584"/>
                </a:cxn>
                <a:cxn ang="0">
                  <a:pos x="84" y="457"/>
                </a:cxn>
                <a:cxn ang="0">
                  <a:pos x="109" y="418"/>
                </a:cxn>
                <a:cxn ang="0">
                  <a:pos x="73" y="393"/>
                </a:cxn>
                <a:cxn ang="0">
                  <a:pos x="0" y="274"/>
                </a:cxn>
                <a:cxn ang="0">
                  <a:pos x="5" y="199"/>
                </a:cxn>
                <a:cxn ang="0">
                  <a:pos x="57" y="139"/>
                </a:cxn>
                <a:cxn ang="0">
                  <a:pos x="44" y="104"/>
                </a:cxn>
                <a:cxn ang="0">
                  <a:pos x="111" y="56"/>
                </a:cxn>
                <a:cxn ang="0">
                  <a:pos x="89" y="0"/>
                </a:cxn>
              </a:cxnLst>
              <a:rect l="0" t="0" r="r" b="b"/>
              <a:pathLst>
                <a:path w="353" h="599">
                  <a:moveTo>
                    <a:pt x="89" y="0"/>
                  </a:moveTo>
                  <a:lnTo>
                    <a:pt x="320" y="0"/>
                  </a:lnTo>
                  <a:lnTo>
                    <a:pt x="349" y="89"/>
                  </a:lnTo>
                  <a:lnTo>
                    <a:pt x="349" y="396"/>
                  </a:lnTo>
                  <a:lnTo>
                    <a:pt x="352" y="423"/>
                  </a:lnTo>
                  <a:lnTo>
                    <a:pt x="307" y="476"/>
                  </a:lnTo>
                  <a:lnTo>
                    <a:pt x="296" y="538"/>
                  </a:lnTo>
                  <a:lnTo>
                    <a:pt x="211" y="598"/>
                  </a:lnTo>
                  <a:lnTo>
                    <a:pt x="172" y="584"/>
                  </a:lnTo>
                  <a:lnTo>
                    <a:pt x="84" y="457"/>
                  </a:lnTo>
                  <a:lnTo>
                    <a:pt x="109" y="418"/>
                  </a:lnTo>
                  <a:lnTo>
                    <a:pt x="73" y="393"/>
                  </a:lnTo>
                  <a:lnTo>
                    <a:pt x="0" y="274"/>
                  </a:lnTo>
                  <a:lnTo>
                    <a:pt x="5" y="199"/>
                  </a:lnTo>
                  <a:lnTo>
                    <a:pt x="57" y="139"/>
                  </a:lnTo>
                  <a:lnTo>
                    <a:pt x="44" y="104"/>
                  </a:lnTo>
                  <a:lnTo>
                    <a:pt x="111" y="56"/>
                  </a:lnTo>
                  <a:lnTo>
                    <a:pt x="89" y="0"/>
                  </a:lnTo>
                </a:path>
              </a:pathLst>
            </a:custGeom>
            <a:solidFill>
              <a:schemeClr val="accent2">
                <a:lumMod val="60000"/>
                <a:lumOff val="40000"/>
              </a:schemeClr>
            </a:solidFill>
            <a:ln w="12700" cap="rnd" cmpd="sng">
              <a:solidFill>
                <a:srgbClr val="000000"/>
              </a:solidFill>
              <a:prstDash val="solid"/>
              <a:round/>
              <a:headEnd/>
              <a:tailEnd/>
            </a:ln>
            <a:effectLst/>
          </p:spPr>
          <p:txBody>
            <a:bodyPr/>
            <a:lstStyle/>
            <a:p>
              <a:endParaRPr lang="en-US"/>
            </a:p>
          </p:txBody>
        </p:sp>
        <p:sp>
          <p:nvSpPr>
            <p:cNvPr id="32" name="Freeform 91"/>
            <p:cNvSpPr>
              <a:spLocks/>
            </p:cNvSpPr>
            <p:nvPr/>
          </p:nvSpPr>
          <p:spPr bwMode="auto">
            <a:xfrm>
              <a:off x="2805" y="2026"/>
              <a:ext cx="604" cy="522"/>
            </a:xfrm>
            <a:custGeom>
              <a:avLst/>
              <a:gdLst/>
              <a:ahLst/>
              <a:cxnLst>
                <a:cxn ang="0">
                  <a:pos x="0" y="0"/>
                </a:cxn>
                <a:cxn ang="0">
                  <a:pos x="397" y="0"/>
                </a:cxn>
                <a:cxn ang="0">
                  <a:pos x="391" y="69"/>
                </a:cxn>
                <a:cxn ang="0">
                  <a:pos x="465" y="194"/>
                </a:cxn>
                <a:cxn ang="0">
                  <a:pos x="500" y="216"/>
                </a:cxn>
                <a:cxn ang="0">
                  <a:pos x="478" y="253"/>
                </a:cxn>
                <a:cxn ang="0">
                  <a:pos x="563" y="383"/>
                </a:cxn>
                <a:cxn ang="0">
                  <a:pos x="603" y="396"/>
                </a:cxn>
                <a:cxn ang="0">
                  <a:pos x="550" y="521"/>
                </a:cxn>
                <a:cxn ang="0">
                  <a:pos x="498" y="521"/>
                </a:cxn>
                <a:cxn ang="0">
                  <a:pos x="513" y="467"/>
                </a:cxn>
                <a:cxn ang="0">
                  <a:pos x="114" y="467"/>
                </a:cxn>
                <a:cxn ang="0">
                  <a:pos x="94" y="409"/>
                </a:cxn>
                <a:cxn ang="0">
                  <a:pos x="94" y="165"/>
                </a:cxn>
                <a:cxn ang="0">
                  <a:pos x="52" y="125"/>
                </a:cxn>
                <a:cxn ang="0">
                  <a:pos x="78" y="97"/>
                </a:cxn>
                <a:cxn ang="0">
                  <a:pos x="0" y="0"/>
                </a:cxn>
              </a:cxnLst>
              <a:rect l="0" t="0" r="r" b="b"/>
              <a:pathLst>
                <a:path w="604" h="522">
                  <a:moveTo>
                    <a:pt x="0" y="0"/>
                  </a:moveTo>
                  <a:lnTo>
                    <a:pt x="397" y="0"/>
                  </a:lnTo>
                  <a:lnTo>
                    <a:pt x="391" y="69"/>
                  </a:lnTo>
                  <a:lnTo>
                    <a:pt x="465" y="194"/>
                  </a:lnTo>
                  <a:lnTo>
                    <a:pt x="500" y="216"/>
                  </a:lnTo>
                  <a:lnTo>
                    <a:pt x="478" y="253"/>
                  </a:lnTo>
                  <a:lnTo>
                    <a:pt x="563" y="383"/>
                  </a:lnTo>
                  <a:lnTo>
                    <a:pt x="603" y="396"/>
                  </a:lnTo>
                  <a:lnTo>
                    <a:pt x="550" y="521"/>
                  </a:lnTo>
                  <a:lnTo>
                    <a:pt x="498" y="521"/>
                  </a:lnTo>
                  <a:lnTo>
                    <a:pt x="513" y="467"/>
                  </a:lnTo>
                  <a:lnTo>
                    <a:pt x="114" y="467"/>
                  </a:lnTo>
                  <a:lnTo>
                    <a:pt x="94" y="409"/>
                  </a:lnTo>
                  <a:lnTo>
                    <a:pt x="94" y="165"/>
                  </a:lnTo>
                  <a:lnTo>
                    <a:pt x="52" y="125"/>
                  </a:lnTo>
                  <a:lnTo>
                    <a:pt x="78" y="9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33" name="Freeform 92"/>
            <p:cNvSpPr>
              <a:spLocks/>
            </p:cNvSpPr>
            <p:nvPr/>
          </p:nvSpPr>
          <p:spPr bwMode="auto">
            <a:xfrm>
              <a:off x="3778" y="1879"/>
              <a:ext cx="393" cy="398"/>
            </a:xfrm>
            <a:custGeom>
              <a:avLst/>
              <a:gdLst/>
              <a:ahLst/>
              <a:cxnLst>
                <a:cxn ang="0">
                  <a:pos x="0" y="27"/>
                </a:cxn>
                <a:cxn ang="0">
                  <a:pos x="146" y="27"/>
                </a:cxn>
                <a:cxn ang="0">
                  <a:pos x="201" y="53"/>
                </a:cxn>
                <a:cxn ang="0">
                  <a:pos x="284" y="53"/>
                </a:cxn>
                <a:cxn ang="0">
                  <a:pos x="392" y="0"/>
                </a:cxn>
                <a:cxn ang="0">
                  <a:pos x="392" y="173"/>
                </a:cxn>
                <a:cxn ang="0">
                  <a:pos x="376" y="181"/>
                </a:cxn>
                <a:cxn ang="0">
                  <a:pos x="323" y="285"/>
                </a:cxn>
                <a:cxn ang="0">
                  <a:pos x="294" y="285"/>
                </a:cxn>
                <a:cxn ang="0">
                  <a:pos x="199" y="397"/>
                </a:cxn>
                <a:cxn ang="0">
                  <a:pos x="167" y="368"/>
                </a:cxn>
                <a:cxn ang="0">
                  <a:pos x="119" y="381"/>
                </a:cxn>
                <a:cxn ang="0">
                  <a:pos x="0" y="282"/>
                </a:cxn>
                <a:cxn ang="0">
                  <a:pos x="0" y="27"/>
                </a:cxn>
              </a:cxnLst>
              <a:rect l="0" t="0" r="r" b="b"/>
              <a:pathLst>
                <a:path w="393" h="398">
                  <a:moveTo>
                    <a:pt x="0" y="27"/>
                  </a:moveTo>
                  <a:lnTo>
                    <a:pt x="146" y="27"/>
                  </a:lnTo>
                  <a:lnTo>
                    <a:pt x="201" y="53"/>
                  </a:lnTo>
                  <a:lnTo>
                    <a:pt x="284" y="53"/>
                  </a:lnTo>
                  <a:lnTo>
                    <a:pt x="392" y="0"/>
                  </a:lnTo>
                  <a:lnTo>
                    <a:pt x="392" y="173"/>
                  </a:lnTo>
                  <a:lnTo>
                    <a:pt x="376" y="181"/>
                  </a:lnTo>
                  <a:lnTo>
                    <a:pt x="323" y="285"/>
                  </a:lnTo>
                  <a:lnTo>
                    <a:pt x="294" y="285"/>
                  </a:lnTo>
                  <a:lnTo>
                    <a:pt x="199" y="397"/>
                  </a:lnTo>
                  <a:lnTo>
                    <a:pt x="167" y="368"/>
                  </a:lnTo>
                  <a:lnTo>
                    <a:pt x="119" y="381"/>
                  </a:lnTo>
                  <a:lnTo>
                    <a:pt x="0" y="282"/>
                  </a:lnTo>
                  <a:lnTo>
                    <a:pt x="0" y="27"/>
                  </a:lnTo>
                </a:path>
              </a:pathLst>
            </a:custGeom>
            <a:solidFill>
              <a:schemeClr val="accent2">
                <a:lumMod val="60000"/>
                <a:lumOff val="40000"/>
              </a:schemeClr>
            </a:solidFill>
            <a:ln w="12700" cap="rnd" cmpd="sng">
              <a:solidFill>
                <a:srgbClr val="000000"/>
              </a:solidFill>
              <a:prstDash val="solid"/>
              <a:round/>
              <a:headEnd/>
              <a:tailEnd/>
            </a:ln>
            <a:effectLst/>
          </p:spPr>
          <p:txBody>
            <a:bodyPr/>
            <a:lstStyle/>
            <a:p>
              <a:endParaRPr lang="en-US"/>
            </a:p>
          </p:txBody>
        </p:sp>
        <p:sp>
          <p:nvSpPr>
            <p:cNvPr id="34" name="Freeform 93"/>
            <p:cNvSpPr>
              <a:spLocks/>
            </p:cNvSpPr>
            <p:nvPr/>
          </p:nvSpPr>
          <p:spPr bwMode="auto">
            <a:xfrm>
              <a:off x="1056" y="1056"/>
              <a:ext cx="1049" cy="541"/>
            </a:xfrm>
            <a:custGeom>
              <a:avLst/>
              <a:gdLst/>
              <a:ahLst/>
              <a:cxnLst>
                <a:cxn ang="0">
                  <a:pos x="2" y="0"/>
                </a:cxn>
                <a:cxn ang="0">
                  <a:pos x="1048" y="0"/>
                </a:cxn>
                <a:cxn ang="0">
                  <a:pos x="1048" y="467"/>
                </a:cxn>
                <a:cxn ang="0">
                  <a:pos x="430" y="467"/>
                </a:cxn>
                <a:cxn ang="0">
                  <a:pos x="430" y="496"/>
                </a:cxn>
                <a:cxn ang="0">
                  <a:pos x="282" y="540"/>
                </a:cxn>
                <a:cxn ang="0">
                  <a:pos x="194" y="389"/>
                </a:cxn>
                <a:cxn ang="0">
                  <a:pos x="141" y="410"/>
                </a:cxn>
                <a:cxn ang="0">
                  <a:pos x="128" y="381"/>
                </a:cxn>
                <a:cxn ang="0">
                  <a:pos x="160" y="301"/>
                </a:cxn>
                <a:cxn ang="0">
                  <a:pos x="0" y="136"/>
                </a:cxn>
                <a:cxn ang="0">
                  <a:pos x="2" y="0"/>
                </a:cxn>
              </a:cxnLst>
              <a:rect l="0" t="0" r="r" b="b"/>
              <a:pathLst>
                <a:path w="1049" h="541">
                  <a:moveTo>
                    <a:pt x="2" y="0"/>
                  </a:moveTo>
                  <a:lnTo>
                    <a:pt x="1048" y="0"/>
                  </a:lnTo>
                  <a:lnTo>
                    <a:pt x="1048" y="467"/>
                  </a:lnTo>
                  <a:lnTo>
                    <a:pt x="430" y="467"/>
                  </a:lnTo>
                  <a:lnTo>
                    <a:pt x="430" y="496"/>
                  </a:lnTo>
                  <a:lnTo>
                    <a:pt x="282" y="540"/>
                  </a:lnTo>
                  <a:lnTo>
                    <a:pt x="194" y="389"/>
                  </a:lnTo>
                  <a:lnTo>
                    <a:pt x="141" y="410"/>
                  </a:lnTo>
                  <a:lnTo>
                    <a:pt x="128" y="381"/>
                  </a:lnTo>
                  <a:lnTo>
                    <a:pt x="160" y="301"/>
                  </a:lnTo>
                  <a:lnTo>
                    <a:pt x="0" y="136"/>
                  </a:lnTo>
                  <a:lnTo>
                    <a:pt x="2"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35" name="Freeform 94"/>
            <p:cNvSpPr>
              <a:spLocks/>
            </p:cNvSpPr>
            <p:nvPr/>
          </p:nvSpPr>
          <p:spPr bwMode="auto">
            <a:xfrm>
              <a:off x="1487" y="1527"/>
              <a:ext cx="618" cy="458"/>
            </a:xfrm>
            <a:custGeom>
              <a:avLst/>
              <a:gdLst/>
              <a:ahLst/>
              <a:cxnLst>
                <a:cxn ang="0">
                  <a:pos x="0" y="0"/>
                </a:cxn>
                <a:cxn ang="0">
                  <a:pos x="617" y="0"/>
                </a:cxn>
                <a:cxn ang="0">
                  <a:pos x="617" y="457"/>
                </a:cxn>
                <a:cxn ang="0">
                  <a:pos x="0" y="457"/>
                </a:cxn>
                <a:cxn ang="0">
                  <a:pos x="0" y="0"/>
                </a:cxn>
              </a:cxnLst>
              <a:rect l="0" t="0" r="r" b="b"/>
              <a:pathLst>
                <a:path w="618" h="458">
                  <a:moveTo>
                    <a:pt x="0" y="0"/>
                  </a:moveTo>
                  <a:lnTo>
                    <a:pt x="617" y="0"/>
                  </a:lnTo>
                  <a:lnTo>
                    <a:pt x="617" y="457"/>
                  </a:lnTo>
                  <a:lnTo>
                    <a:pt x="0" y="45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36" name="Freeform 95"/>
            <p:cNvSpPr>
              <a:spLocks/>
            </p:cNvSpPr>
            <p:nvPr/>
          </p:nvSpPr>
          <p:spPr bwMode="auto">
            <a:xfrm>
              <a:off x="2103" y="1757"/>
              <a:ext cx="764" cy="346"/>
            </a:xfrm>
            <a:custGeom>
              <a:avLst/>
              <a:gdLst/>
              <a:ahLst/>
              <a:cxnLst>
                <a:cxn ang="0">
                  <a:pos x="0" y="0"/>
                </a:cxn>
                <a:cxn ang="0">
                  <a:pos x="475" y="0"/>
                </a:cxn>
                <a:cxn ang="0">
                  <a:pos x="525" y="26"/>
                </a:cxn>
                <a:cxn ang="0">
                  <a:pos x="634" y="61"/>
                </a:cxn>
                <a:cxn ang="0">
                  <a:pos x="705" y="276"/>
                </a:cxn>
                <a:cxn ang="0">
                  <a:pos x="763" y="345"/>
                </a:cxn>
                <a:cxn ang="0">
                  <a:pos x="164" y="345"/>
                </a:cxn>
                <a:cxn ang="0">
                  <a:pos x="164" y="225"/>
                </a:cxn>
                <a:cxn ang="0">
                  <a:pos x="0" y="225"/>
                </a:cxn>
                <a:cxn ang="0">
                  <a:pos x="0" y="0"/>
                </a:cxn>
              </a:cxnLst>
              <a:rect l="0" t="0" r="r" b="b"/>
              <a:pathLst>
                <a:path w="764" h="346">
                  <a:moveTo>
                    <a:pt x="0" y="0"/>
                  </a:moveTo>
                  <a:lnTo>
                    <a:pt x="475" y="0"/>
                  </a:lnTo>
                  <a:lnTo>
                    <a:pt x="525" y="26"/>
                  </a:lnTo>
                  <a:lnTo>
                    <a:pt x="634" y="61"/>
                  </a:lnTo>
                  <a:lnTo>
                    <a:pt x="705" y="276"/>
                  </a:lnTo>
                  <a:lnTo>
                    <a:pt x="763" y="345"/>
                  </a:lnTo>
                  <a:lnTo>
                    <a:pt x="164" y="345"/>
                  </a:lnTo>
                  <a:lnTo>
                    <a:pt x="164" y="225"/>
                  </a:lnTo>
                  <a:lnTo>
                    <a:pt x="0" y="225"/>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37" name="Freeform 96"/>
            <p:cNvSpPr>
              <a:spLocks/>
            </p:cNvSpPr>
            <p:nvPr/>
          </p:nvSpPr>
          <p:spPr bwMode="auto">
            <a:xfrm>
              <a:off x="1667" y="1984"/>
              <a:ext cx="596" cy="446"/>
            </a:xfrm>
            <a:custGeom>
              <a:avLst/>
              <a:gdLst/>
              <a:ahLst/>
              <a:cxnLst>
                <a:cxn ang="0">
                  <a:pos x="0" y="0"/>
                </a:cxn>
                <a:cxn ang="0">
                  <a:pos x="595" y="0"/>
                </a:cxn>
                <a:cxn ang="0">
                  <a:pos x="595" y="445"/>
                </a:cxn>
                <a:cxn ang="0">
                  <a:pos x="0" y="445"/>
                </a:cxn>
                <a:cxn ang="0">
                  <a:pos x="0" y="0"/>
                </a:cxn>
              </a:cxnLst>
              <a:rect l="0" t="0" r="r" b="b"/>
              <a:pathLst>
                <a:path w="596" h="446">
                  <a:moveTo>
                    <a:pt x="0" y="0"/>
                  </a:moveTo>
                  <a:lnTo>
                    <a:pt x="595" y="0"/>
                  </a:lnTo>
                  <a:lnTo>
                    <a:pt x="595" y="445"/>
                  </a:lnTo>
                  <a:lnTo>
                    <a:pt x="0" y="445"/>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38" name="Freeform 97"/>
            <p:cNvSpPr>
              <a:spLocks/>
            </p:cNvSpPr>
            <p:nvPr/>
          </p:nvSpPr>
          <p:spPr bwMode="auto">
            <a:xfrm>
              <a:off x="3978" y="2057"/>
              <a:ext cx="468" cy="355"/>
            </a:xfrm>
            <a:custGeom>
              <a:avLst/>
              <a:gdLst/>
              <a:ahLst/>
              <a:cxnLst>
                <a:cxn ang="0">
                  <a:pos x="192" y="0"/>
                </a:cxn>
                <a:cxn ang="0">
                  <a:pos x="179" y="0"/>
                </a:cxn>
                <a:cxn ang="0">
                  <a:pos x="124" y="106"/>
                </a:cxn>
                <a:cxn ang="0">
                  <a:pos x="93" y="106"/>
                </a:cxn>
                <a:cxn ang="0">
                  <a:pos x="0" y="215"/>
                </a:cxn>
                <a:cxn ang="0">
                  <a:pos x="40" y="330"/>
                </a:cxn>
                <a:cxn ang="0">
                  <a:pos x="184" y="354"/>
                </a:cxn>
                <a:cxn ang="0">
                  <a:pos x="223" y="325"/>
                </a:cxn>
                <a:cxn ang="0">
                  <a:pos x="264" y="242"/>
                </a:cxn>
                <a:cxn ang="0">
                  <a:pos x="275" y="234"/>
                </a:cxn>
                <a:cxn ang="0">
                  <a:pos x="467" y="165"/>
                </a:cxn>
                <a:cxn ang="0">
                  <a:pos x="453" y="134"/>
                </a:cxn>
                <a:cxn ang="0">
                  <a:pos x="380" y="109"/>
                </a:cxn>
                <a:cxn ang="0">
                  <a:pos x="272" y="165"/>
                </a:cxn>
                <a:cxn ang="0">
                  <a:pos x="272" y="67"/>
                </a:cxn>
                <a:cxn ang="0">
                  <a:pos x="192" y="67"/>
                </a:cxn>
                <a:cxn ang="0">
                  <a:pos x="192" y="0"/>
                </a:cxn>
              </a:cxnLst>
              <a:rect l="0" t="0" r="r" b="b"/>
              <a:pathLst>
                <a:path w="468" h="355">
                  <a:moveTo>
                    <a:pt x="192" y="0"/>
                  </a:moveTo>
                  <a:lnTo>
                    <a:pt x="179" y="0"/>
                  </a:lnTo>
                  <a:lnTo>
                    <a:pt x="124" y="106"/>
                  </a:lnTo>
                  <a:lnTo>
                    <a:pt x="93" y="106"/>
                  </a:lnTo>
                  <a:lnTo>
                    <a:pt x="0" y="215"/>
                  </a:lnTo>
                  <a:lnTo>
                    <a:pt x="40" y="330"/>
                  </a:lnTo>
                  <a:lnTo>
                    <a:pt x="184" y="354"/>
                  </a:lnTo>
                  <a:lnTo>
                    <a:pt x="223" y="325"/>
                  </a:lnTo>
                  <a:lnTo>
                    <a:pt x="264" y="242"/>
                  </a:lnTo>
                  <a:lnTo>
                    <a:pt x="275" y="234"/>
                  </a:lnTo>
                  <a:lnTo>
                    <a:pt x="467" y="165"/>
                  </a:lnTo>
                  <a:lnTo>
                    <a:pt x="453" y="134"/>
                  </a:lnTo>
                  <a:lnTo>
                    <a:pt x="380" y="109"/>
                  </a:lnTo>
                  <a:lnTo>
                    <a:pt x="272" y="165"/>
                  </a:lnTo>
                  <a:lnTo>
                    <a:pt x="272" y="67"/>
                  </a:lnTo>
                  <a:lnTo>
                    <a:pt x="192" y="67"/>
                  </a:lnTo>
                  <a:lnTo>
                    <a:pt x="192"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39" name="Freeform 98"/>
            <p:cNvSpPr>
              <a:spLocks/>
            </p:cNvSpPr>
            <p:nvPr/>
          </p:nvSpPr>
          <p:spPr bwMode="auto">
            <a:xfrm>
              <a:off x="3827" y="2222"/>
              <a:ext cx="748" cy="269"/>
            </a:xfrm>
            <a:custGeom>
              <a:avLst/>
              <a:gdLst/>
              <a:ahLst/>
              <a:cxnLst>
                <a:cxn ang="0">
                  <a:pos x="0" y="266"/>
                </a:cxn>
                <a:cxn ang="0">
                  <a:pos x="23" y="241"/>
                </a:cxn>
                <a:cxn ang="0">
                  <a:pos x="191" y="164"/>
                </a:cxn>
                <a:cxn ang="0">
                  <a:pos x="336" y="187"/>
                </a:cxn>
                <a:cxn ang="0">
                  <a:pos x="376" y="158"/>
                </a:cxn>
                <a:cxn ang="0">
                  <a:pos x="421" y="69"/>
                </a:cxn>
                <a:cxn ang="0">
                  <a:pos x="618" y="0"/>
                </a:cxn>
                <a:cxn ang="0">
                  <a:pos x="652" y="119"/>
                </a:cxn>
                <a:cxn ang="0">
                  <a:pos x="747" y="143"/>
                </a:cxn>
                <a:cxn ang="0">
                  <a:pos x="699" y="199"/>
                </a:cxn>
                <a:cxn ang="0">
                  <a:pos x="731" y="268"/>
                </a:cxn>
                <a:cxn ang="0">
                  <a:pos x="0" y="266"/>
                </a:cxn>
              </a:cxnLst>
              <a:rect l="0" t="0" r="r" b="b"/>
              <a:pathLst>
                <a:path w="748" h="269">
                  <a:moveTo>
                    <a:pt x="0" y="266"/>
                  </a:moveTo>
                  <a:lnTo>
                    <a:pt x="23" y="241"/>
                  </a:lnTo>
                  <a:lnTo>
                    <a:pt x="191" y="164"/>
                  </a:lnTo>
                  <a:lnTo>
                    <a:pt x="336" y="187"/>
                  </a:lnTo>
                  <a:lnTo>
                    <a:pt x="376" y="158"/>
                  </a:lnTo>
                  <a:lnTo>
                    <a:pt x="421" y="69"/>
                  </a:lnTo>
                  <a:lnTo>
                    <a:pt x="618" y="0"/>
                  </a:lnTo>
                  <a:lnTo>
                    <a:pt x="652" y="119"/>
                  </a:lnTo>
                  <a:lnTo>
                    <a:pt x="747" y="143"/>
                  </a:lnTo>
                  <a:lnTo>
                    <a:pt x="699" y="199"/>
                  </a:lnTo>
                  <a:lnTo>
                    <a:pt x="731" y="268"/>
                  </a:lnTo>
                  <a:lnTo>
                    <a:pt x="0" y="266"/>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0" name="Freeform 99"/>
            <p:cNvSpPr>
              <a:spLocks/>
            </p:cNvSpPr>
            <p:nvPr/>
          </p:nvSpPr>
          <p:spPr bwMode="auto">
            <a:xfrm>
              <a:off x="3371" y="2165"/>
              <a:ext cx="646" cy="351"/>
            </a:xfrm>
            <a:custGeom>
              <a:avLst/>
              <a:gdLst/>
              <a:ahLst/>
              <a:cxnLst>
                <a:cxn ang="0">
                  <a:pos x="0" y="350"/>
                </a:cxn>
                <a:cxn ang="0">
                  <a:pos x="36" y="257"/>
                </a:cxn>
                <a:cxn ang="0">
                  <a:pos x="122" y="201"/>
                </a:cxn>
                <a:cxn ang="0">
                  <a:pos x="299" y="164"/>
                </a:cxn>
                <a:cxn ang="0">
                  <a:pos x="405" y="23"/>
                </a:cxn>
                <a:cxn ang="0">
                  <a:pos x="405" y="0"/>
                </a:cxn>
                <a:cxn ang="0">
                  <a:pos x="525" y="96"/>
                </a:cxn>
                <a:cxn ang="0">
                  <a:pos x="574" y="80"/>
                </a:cxn>
                <a:cxn ang="0">
                  <a:pos x="602" y="109"/>
                </a:cxn>
                <a:cxn ang="0">
                  <a:pos x="645" y="222"/>
                </a:cxn>
                <a:cxn ang="0">
                  <a:pos x="479" y="300"/>
                </a:cxn>
                <a:cxn ang="0">
                  <a:pos x="455" y="326"/>
                </a:cxn>
                <a:cxn ang="0">
                  <a:pos x="135" y="326"/>
                </a:cxn>
                <a:cxn ang="0">
                  <a:pos x="135" y="350"/>
                </a:cxn>
                <a:cxn ang="0">
                  <a:pos x="0" y="350"/>
                </a:cxn>
              </a:cxnLst>
              <a:rect l="0" t="0" r="r" b="b"/>
              <a:pathLst>
                <a:path w="646" h="351">
                  <a:moveTo>
                    <a:pt x="0" y="350"/>
                  </a:moveTo>
                  <a:lnTo>
                    <a:pt x="36" y="257"/>
                  </a:lnTo>
                  <a:lnTo>
                    <a:pt x="122" y="201"/>
                  </a:lnTo>
                  <a:lnTo>
                    <a:pt x="299" y="164"/>
                  </a:lnTo>
                  <a:lnTo>
                    <a:pt x="405" y="23"/>
                  </a:lnTo>
                  <a:lnTo>
                    <a:pt x="405" y="0"/>
                  </a:lnTo>
                  <a:lnTo>
                    <a:pt x="525" y="96"/>
                  </a:lnTo>
                  <a:lnTo>
                    <a:pt x="574" y="80"/>
                  </a:lnTo>
                  <a:lnTo>
                    <a:pt x="602" y="109"/>
                  </a:lnTo>
                  <a:lnTo>
                    <a:pt x="645" y="222"/>
                  </a:lnTo>
                  <a:lnTo>
                    <a:pt x="479" y="300"/>
                  </a:lnTo>
                  <a:lnTo>
                    <a:pt x="455" y="326"/>
                  </a:lnTo>
                  <a:lnTo>
                    <a:pt x="135" y="326"/>
                  </a:lnTo>
                  <a:lnTo>
                    <a:pt x="135" y="350"/>
                  </a:lnTo>
                  <a:lnTo>
                    <a:pt x="0" y="35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1" name="Freeform 100"/>
            <p:cNvSpPr>
              <a:spLocks/>
            </p:cNvSpPr>
            <p:nvPr/>
          </p:nvSpPr>
          <p:spPr bwMode="auto">
            <a:xfrm>
              <a:off x="2919" y="2493"/>
              <a:ext cx="444" cy="398"/>
            </a:xfrm>
            <a:custGeom>
              <a:avLst/>
              <a:gdLst/>
              <a:ahLst/>
              <a:cxnLst>
                <a:cxn ang="0">
                  <a:pos x="0" y="0"/>
                </a:cxn>
                <a:cxn ang="0">
                  <a:pos x="399" y="0"/>
                </a:cxn>
                <a:cxn ang="0">
                  <a:pos x="384" y="51"/>
                </a:cxn>
                <a:cxn ang="0">
                  <a:pos x="443" y="53"/>
                </a:cxn>
                <a:cxn ang="0">
                  <a:pos x="386" y="191"/>
                </a:cxn>
                <a:cxn ang="0">
                  <a:pos x="328" y="265"/>
                </a:cxn>
                <a:cxn ang="0">
                  <a:pos x="289" y="397"/>
                </a:cxn>
                <a:cxn ang="0">
                  <a:pos x="58" y="397"/>
                </a:cxn>
                <a:cxn ang="0">
                  <a:pos x="58" y="336"/>
                </a:cxn>
                <a:cxn ang="0">
                  <a:pos x="15" y="326"/>
                </a:cxn>
                <a:cxn ang="0">
                  <a:pos x="15" y="80"/>
                </a:cxn>
                <a:cxn ang="0">
                  <a:pos x="0" y="0"/>
                </a:cxn>
              </a:cxnLst>
              <a:rect l="0" t="0" r="r" b="b"/>
              <a:pathLst>
                <a:path w="444" h="398">
                  <a:moveTo>
                    <a:pt x="0" y="0"/>
                  </a:moveTo>
                  <a:lnTo>
                    <a:pt x="399" y="0"/>
                  </a:lnTo>
                  <a:lnTo>
                    <a:pt x="384" y="51"/>
                  </a:lnTo>
                  <a:lnTo>
                    <a:pt x="443" y="53"/>
                  </a:lnTo>
                  <a:lnTo>
                    <a:pt x="386" y="191"/>
                  </a:lnTo>
                  <a:lnTo>
                    <a:pt x="328" y="265"/>
                  </a:lnTo>
                  <a:lnTo>
                    <a:pt x="289" y="397"/>
                  </a:lnTo>
                  <a:lnTo>
                    <a:pt x="58" y="397"/>
                  </a:lnTo>
                  <a:lnTo>
                    <a:pt x="58" y="336"/>
                  </a:lnTo>
                  <a:lnTo>
                    <a:pt x="15" y="326"/>
                  </a:lnTo>
                  <a:lnTo>
                    <a:pt x="15" y="80"/>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2" name="Freeform 101"/>
            <p:cNvSpPr>
              <a:spLocks/>
            </p:cNvSpPr>
            <p:nvPr/>
          </p:nvSpPr>
          <p:spPr bwMode="auto">
            <a:xfrm>
              <a:off x="3308" y="2490"/>
              <a:ext cx="755" cy="193"/>
            </a:xfrm>
            <a:custGeom>
              <a:avLst/>
              <a:gdLst/>
              <a:ahLst/>
              <a:cxnLst>
                <a:cxn ang="0">
                  <a:pos x="66" y="21"/>
                </a:cxn>
                <a:cxn ang="0">
                  <a:pos x="198" y="21"/>
                </a:cxn>
                <a:cxn ang="0">
                  <a:pos x="198" y="0"/>
                </a:cxn>
                <a:cxn ang="0">
                  <a:pos x="754" y="0"/>
                </a:cxn>
                <a:cxn ang="0">
                  <a:pos x="743" y="40"/>
                </a:cxn>
                <a:cxn ang="0">
                  <a:pos x="520" y="136"/>
                </a:cxn>
                <a:cxn ang="0">
                  <a:pos x="499" y="192"/>
                </a:cxn>
                <a:cxn ang="0">
                  <a:pos x="0" y="192"/>
                </a:cxn>
                <a:cxn ang="0">
                  <a:pos x="66" y="21"/>
                </a:cxn>
              </a:cxnLst>
              <a:rect l="0" t="0" r="r" b="b"/>
              <a:pathLst>
                <a:path w="755" h="193">
                  <a:moveTo>
                    <a:pt x="66" y="21"/>
                  </a:moveTo>
                  <a:lnTo>
                    <a:pt x="198" y="21"/>
                  </a:lnTo>
                  <a:lnTo>
                    <a:pt x="198" y="0"/>
                  </a:lnTo>
                  <a:lnTo>
                    <a:pt x="754" y="0"/>
                  </a:lnTo>
                  <a:lnTo>
                    <a:pt x="743" y="40"/>
                  </a:lnTo>
                  <a:lnTo>
                    <a:pt x="520" y="136"/>
                  </a:lnTo>
                  <a:lnTo>
                    <a:pt x="499" y="192"/>
                  </a:lnTo>
                  <a:lnTo>
                    <a:pt x="0" y="192"/>
                  </a:lnTo>
                  <a:lnTo>
                    <a:pt x="66" y="21"/>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3" name="Freeform 102"/>
            <p:cNvSpPr>
              <a:spLocks/>
            </p:cNvSpPr>
            <p:nvPr/>
          </p:nvSpPr>
          <p:spPr bwMode="auto">
            <a:xfrm>
              <a:off x="3807" y="2491"/>
              <a:ext cx="789" cy="307"/>
            </a:xfrm>
            <a:custGeom>
              <a:avLst/>
              <a:gdLst/>
              <a:ahLst/>
              <a:cxnLst>
                <a:cxn ang="0">
                  <a:pos x="254" y="0"/>
                </a:cxn>
                <a:cxn ang="0">
                  <a:pos x="753" y="0"/>
                </a:cxn>
                <a:cxn ang="0">
                  <a:pos x="788" y="93"/>
                </a:cxn>
                <a:cxn ang="0">
                  <a:pos x="701" y="186"/>
                </a:cxn>
                <a:cxn ang="0">
                  <a:pos x="577" y="225"/>
                </a:cxn>
                <a:cxn ang="0">
                  <a:pos x="527" y="306"/>
                </a:cxn>
                <a:cxn ang="0">
                  <a:pos x="405" y="173"/>
                </a:cxn>
                <a:cxn ang="0">
                  <a:pos x="308" y="173"/>
                </a:cxn>
                <a:cxn ang="0">
                  <a:pos x="291" y="147"/>
                </a:cxn>
                <a:cxn ang="0">
                  <a:pos x="160" y="147"/>
                </a:cxn>
                <a:cxn ang="0">
                  <a:pos x="111" y="191"/>
                </a:cxn>
                <a:cxn ang="0">
                  <a:pos x="0" y="191"/>
                </a:cxn>
                <a:cxn ang="0">
                  <a:pos x="21" y="135"/>
                </a:cxn>
                <a:cxn ang="0">
                  <a:pos x="244" y="43"/>
                </a:cxn>
                <a:cxn ang="0">
                  <a:pos x="254" y="0"/>
                </a:cxn>
              </a:cxnLst>
              <a:rect l="0" t="0" r="r" b="b"/>
              <a:pathLst>
                <a:path w="789" h="307">
                  <a:moveTo>
                    <a:pt x="254" y="0"/>
                  </a:moveTo>
                  <a:lnTo>
                    <a:pt x="753" y="0"/>
                  </a:lnTo>
                  <a:lnTo>
                    <a:pt x="788" y="93"/>
                  </a:lnTo>
                  <a:lnTo>
                    <a:pt x="701" y="186"/>
                  </a:lnTo>
                  <a:lnTo>
                    <a:pt x="577" y="225"/>
                  </a:lnTo>
                  <a:lnTo>
                    <a:pt x="527" y="306"/>
                  </a:lnTo>
                  <a:lnTo>
                    <a:pt x="405" y="173"/>
                  </a:lnTo>
                  <a:lnTo>
                    <a:pt x="308" y="173"/>
                  </a:lnTo>
                  <a:lnTo>
                    <a:pt x="291" y="147"/>
                  </a:lnTo>
                  <a:lnTo>
                    <a:pt x="160" y="147"/>
                  </a:lnTo>
                  <a:lnTo>
                    <a:pt x="111" y="191"/>
                  </a:lnTo>
                  <a:lnTo>
                    <a:pt x="0" y="191"/>
                  </a:lnTo>
                  <a:lnTo>
                    <a:pt x="21" y="135"/>
                  </a:lnTo>
                  <a:lnTo>
                    <a:pt x="244" y="43"/>
                  </a:lnTo>
                  <a:lnTo>
                    <a:pt x="254" y="0"/>
                  </a:lnTo>
                </a:path>
              </a:pathLst>
            </a:custGeom>
            <a:solidFill>
              <a:schemeClr val="accent2">
                <a:lumMod val="60000"/>
                <a:lumOff val="40000"/>
              </a:schemeClr>
            </a:solidFill>
            <a:ln w="12700" cap="rnd" cmpd="sng">
              <a:solidFill>
                <a:srgbClr val="000000"/>
              </a:solidFill>
              <a:prstDash val="solid"/>
              <a:round/>
              <a:headEnd/>
              <a:tailEnd/>
            </a:ln>
            <a:effectLst/>
          </p:spPr>
          <p:txBody>
            <a:bodyPr/>
            <a:lstStyle/>
            <a:p>
              <a:endParaRPr lang="en-US"/>
            </a:p>
          </p:txBody>
        </p:sp>
        <p:sp>
          <p:nvSpPr>
            <p:cNvPr id="44" name="Freeform 103"/>
            <p:cNvSpPr>
              <a:spLocks/>
            </p:cNvSpPr>
            <p:nvPr/>
          </p:nvSpPr>
          <p:spPr bwMode="auto">
            <a:xfrm>
              <a:off x="3905" y="2639"/>
              <a:ext cx="430" cy="371"/>
            </a:xfrm>
            <a:custGeom>
              <a:avLst/>
              <a:gdLst/>
              <a:ahLst/>
              <a:cxnLst>
                <a:cxn ang="0">
                  <a:pos x="17" y="44"/>
                </a:cxn>
                <a:cxn ang="0">
                  <a:pos x="61" y="0"/>
                </a:cxn>
                <a:cxn ang="0">
                  <a:pos x="192" y="0"/>
                </a:cxn>
                <a:cxn ang="0">
                  <a:pos x="207" y="26"/>
                </a:cxn>
                <a:cxn ang="0">
                  <a:pos x="306" y="26"/>
                </a:cxn>
                <a:cxn ang="0">
                  <a:pos x="429" y="158"/>
                </a:cxn>
                <a:cxn ang="0">
                  <a:pos x="317" y="275"/>
                </a:cxn>
                <a:cxn ang="0">
                  <a:pos x="233" y="304"/>
                </a:cxn>
                <a:cxn ang="0">
                  <a:pos x="223" y="370"/>
                </a:cxn>
                <a:cxn ang="0">
                  <a:pos x="179" y="293"/>
                </a:cxn>
                <a:cxn ang="0">
                  <a:pos x="0" y="81"/>
                </a:cxn>
                <a:cxn ang="0">
                  <a:pos x="17" y="44"/>
                </a:cxn>
              </a:cxnLst>
              <a:rect l="0" t="0" r="r" b="b"/>
              <a:pathLst>
                <a:path w="430" h="371">
                  <a:moveTo>
                    <a:pt x="17" y="44"/>
                  </a:moveTo>
                  <a:lnTo>
                    <a:pt x="61" y="0"/>
                  </a:lnTo>
                  <a:lnTo>
                    <a:pt x="192" y="0"/>
                  </a:lnTo>
                  <a:lnTo>
                    <a:pt x="207" y="26"/>
                  </a:lnTo>
                  <a:lnTo>
                    <a:pt x="306" y="26"/>
                  </a:lnTo>
                  <a:lnTo>
                    <a:pt x="429" y="158"/>
                  </a:lnTo>
                  <a:lnTo>
                    <a:pt x="317" y="275"/>
                  </a:lnTo>
                  <a:lnTo>
                    <a:pt x="233" y="304"/>
                  </a:lnTo>
                  <a:lnTo>
                    <a:pt x="223" y="370"/>
                  </a:lnTo>
                  <a:lnTo>
                    <a:pt x="179" y="293"/>
                  </a:lnTo>
                  <a:lnTo>
                    <a:pt x="0" y="81"/>
                  </a:lnTo>
                  <a:lnTo>
                    <a:pt x="17" y="44"/>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5" name="Freeform 104"/>
            <p:cNvSpPr>
              <a:spLocks/>
            </p:cNvSpPr>
            <p:nvPr/>
          </p:nvSpPr>
          <p:spPr bwMode="auto">
            <a:xfrm>
              <a:off x="3716" y="2683"/>
              <a:ext cx="413" cy="465"/>
            </a:xfrm>
            <a:custGeom>
              <a:avLst/>
              <a:gdLst/>
              <a:ahLst/>
              <a:cxnLst>
                <a:cxn ang="0">
                  <a:pos x="0" y="0"/>
                </a:cxn>
                <a:cxn ang="0">
                  <a:pos x="206" y="0"/>
                </a:cxn>
                <a:cxn ang="0">
                  <a:pos x="189" y="36"/>
                </a:cxn>
                <a:cxn ang="0">
                  <a:pos x="368" y="249"/>
                </a:cxn>
                <a:cxn ang="0">
                  <a:pos x="412" y="325"/>
                </a:cxn>
                <a:cxn ang="0">
                  <a:pos x="358" y="464"/>
                </a:cxn>
                <a:cxn ang="0">
                  <a:pos x="73" y="464"/>
                </a:cxn>
                <a:cxn ang="0">
                  <a:pos x="44" y="406"/>
                </a:cxn>
                <a:cxn ang="0">
                  <a:pos x="30" y="332"/>
                </a:cxn>
                <a:cxn ang="0">
                  <a:pos x="57" y="292"/>
                </a:cxn>
                <a:cxn ang="0">
                  <a:pos x="0" y="0"/>
                </a:cxn>
              </a:cxnLst>
              <a:rect l="0" t="0" r="r" b="b"/>
              <a:pathLst>
                <a:path w="413" h="465">
                  <a:moveTo>
                    <a:pt x="0" y="0"/>
                  </a:moveTo>
                  <a:lnTo>
                    <a:pt x="206" y="0"/>
                  </a:lnTo>
                  <a:lnTo>
                    <a:pt x="189" y="36"/>
                  </a:lnTo>
                  <a:lnTo>
                    <a:pt x="368" y="249"/>
                  </a:lnTo>
                  <a:lnTo>
                    <a:pt x="412" y="325"/>
                  </a:lnTo>
                  <a:lnTo>
                    <a:pt x="358" y="464"/>
                  </a:lnTo>
                  <a:lnTo>
                    <a:pt x="73" y="464"/>
                  </a:lnTo>
                  <a:lnTo>
                    <a:pt x="44" y="406"/>
                  </a:lnTo>
                  <a:lnTo>
                    <a:pt x="30" y="332"/>
                  </a:lnTo>
                  <a:lnTo>
                    <a:pt x="57" y="292"/>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6" name="Freeform 105"/>
            <p:cNvSpPr>
              <a:spLocks/>
            </p:cNvSpPr>
            <p:nvPr/>
          </p:nvSpPr>
          <p:spPr bwMode="auto">
            <a:xfrm>
              <a:off x="3440" y="2682"/>
              <a:ext cx="335" cy="487"/>
            </a:xfrm>
            <a:custGeom>
              <a:avLst/>
              <a:gdLst/>
              <a:ahLst/>
              <a:cxnLst>
                <a:cxn ang="0">
                  <a:pos x="68" y="0"/>
                </a:cxn>
                <a:cxn ang="0">
                  <a:pos x="278" y="0"/>
                </a:cxn>
                <a:cxn ang="0">
                  <a:pos x="334" y="296"/>
                </a:cxn>
                <a:cxn ang="0">
                  <a:pos x="306" y="336"/>
                </a:cxn>
                <a:cxn ang="0">
                  <a:pos x="319" y="405"/>
                </a:cxn>
                <a:cxn ang="0">
                  <a:pos x="86" y="405"/>
                </a:cxn>
                <a:cxn ang="0">
                  <a:pos x="82" y="474"/>
                </a:cxn>
                <a:cxn ang="0">
                  <a:pos x="0" y="486"/>
                </a:cxn>
                <a:cxn ang="0">
                  <a:pos x="2" y="349"/>
                </a:cxn>
                <a:cxn ang="0">
                  <a:pos x="68" y="0"/>
                </a:cxn>
              </a:cxnLst>
              <a:rect l="0" t="0" r="r" b="b"/>
              <a:pathLst>
                <a:path w="335" h="487">
                  <a:moveTo>
                    <a:pt x="68" y="0"/>
                  </a:moveTo>
                  <a:lnTo>
                    <a:pt x="278" y="0"/>
                  </a:lnTo>
                  <a:lnTo>
                    <a:pt x="334" y="296"/>
                  </a:lnTo>
                  <a:lnTo>
                    <a:pt x="306" y="336"/>
                  </a:lnTo>
                  <a:lnTo>
                    <a:pt x="319" y="405"/>
                  </a:lnTo>
                  <a:lnTo>
                    <a:pt x="86" y="405"/>
                  </a:lnTo>
                  <a:lnTo>
                    <a:pt x="82" y="474"/>
                  </a:lnTo>
                  <a:lnTo>
                    <a:pt x="0" y="486"/>
                  </a:lnTo>
                  <a:lnTo>
                    <a:pt x="2" y="349"/>
                  </a:lnTo>
                  <a:lnTo>
                    <a:pt x="68"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7" name="Freeform 106"/>
            <p:cNvSpPr>
              <a:spLocks/>
            </p:cNvSpPr>
            <p:nvPr/>
          </p:nvSpPr>
          <p:spPr bwMode="auto">
            <a:xfrm>
              <a:off x="3209" y="2682"/>
              <a:ext cx="299" cy="526"/>
            </a:xfrm>
            <a:custGeom>
              <a:avLst/>
              <a:gdLst/>
              <a:ahLst/>
              <a:cxnLst>
                <a:cxn ang="0">
                  <a:pos x="99" y="0"/>
                </a:cxn>
                <a:cxn ang="0">
                  <a:pos x="298" y="0"/>
                </a:cxn>
                <a:cxn ang="0">
                  <a:pos x="233" y="349"/>
                </a:cxn>
                <a:cxn ang="0">
                  <a:pos x="231" y="485"/>
                </a:cxn>
                <a:cxn ang="0">
                  <a:pos x="169" y="525"/>
                </a:cxn>
                <a:cxn ang="0">
                  <a:pos x="137" y="434"/>
                </a:cxn>
                <a:cxn ang="0">
                  <a:pos x="0" y="434"/>
                </a:cxn>
                <a:cxn ang="0">
                  <a:pos x="43" y="283"/>
                </a:cxn>
                <a:cxn ang="0">
                  <a:pos x="1" y="206"/>
                </a:cxn>
                <a:cxn ang="0">
                  <a:pos x="40" y="78"/>
                </a:cxn>
                <a:cxn ang="0">
                  <a:pos x="99" y="0"/>
                </a:cxn>
              </a:cxnLst>
              <a:rect l="0" t="0" r="r" b="b"/>
              <a:pathLst>
                <a:path w="299" h="526">
                  <a:moveTo>
                    <a:pt x="99" y="0"/>
                  </a:moveTo>
                  <a:lnTo>
                    <a:pt x="298" y="0"/>
                  </a:lnTo>
                  <a:lnTo>
                    <a:pt x="233" y="349"/>
                  </a:lnTo>
                  <a:lnTo>
                    <a:pt x="231" y="485"/>
                  </a:lnTo>
                  <a:lnTo>
                    <a:pt x="169" y="525"/>
                  </a:lnTo>
                  <a:lnTo>
                    <a:pt x="137" y="434"/>
                  </a:lnTo>
                  <a:lnTo>
                    <a:pt x="0" y="434"/>
                  </a:lnTo>
                  <a:lnTo>
                    <a:pt x="43" y="283"/>
                  </a:lnTo>
                  <a:lnTo>
                    <a:pt x="1" y="206"/>
                  </a:lnTo>
                  <a:lnTo>
                    <a:pt x="40" y="78"/>
                  </a:lnTo>
                  <a:lnTo>
                    <a:pt x="99"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8" name="Freeform 107"/>
            <p:cNvSpPr>
              <a:spLocks/>
            </p:cNvSpPr>
            <p:nvPr/>
          </p:nvSpPr>
          <p:spPr bwMode="auto">
            <a:xfrm>
              <a:off x="3523" y="3088"/>
              <a:ext cx="717" cy="627"/>
            </a:xfrm>
            <a:custGeom>
              <a:avLst/>
              <a:gdLst/>
              <a:ahLst/>
              <a:cxnLst>
                <a:cxn ang="0">
                  <a:pos x="2" y="0"/>
                </a:cxn>
                <a:cxn ang="0">
                  <a:pos x="237" y="0"/>
                </a:cxn>
                <a:cxn ang="0">
                  <a:pos x="268" y="62"/>
                </a:cxn>
                <a:cxn ang="0">
                  <a:pos x="554" y="62"/>
                </a:cxn>
                <a:cxn ang="0">
                  <a:pos x="562" y="118"/>
                </a:cxn>
                <a:cxn ang="0">
                  <a:pos x="663" y="299"/>
                </a:cxn>
                <a:cxn ang="0">
                  <a:pos x="702" y="431"/>
                </a:cxn>
                <a:cxn ang="0">
                  <a:pos x="716" y="523"/>
                </a:cxn>
                <a:cxn ang="0">
                  <a:pos x="616" y="618"/>
                </a:cxn>
                <a:cxn ang="0">
                  <a:pos x="533" y="626"/>
                </a:cxn>
                <a:cxn ang="0">
                  <a:pos x="510" y="434"/>
                </a:cxn>
                <a:cxn ang="0">
                  <a:pos x="483" y="437"/>
                </a:cxn>
                <a:cxn ang="0">
                  <a:pos x="402" y="321"/>
                </a:cxn>
                <a:cxn ang="0">
                  <a:pos x="420" y="227"/>
                </a:cxn>
                <a:cxn ang="0">
                  <a:pos x="329" y="123"/>
                </a:cxn>
                <a:cxn ang="0">
                  <a:pos x="209" y="153"/>
                </a:cxn>
                <a:cxn ang="0">
                  <a:pos x="116" y="70"/>
                </a:cxn>
                <a:cxn ang="0">
                  <a:pos x="0" y="68"/>
                </a:cxn>
                <a:cxn ang="0">
                  <a:pos x="2" y="0"/>
                </a:cxn>
              </a:cxnLst>
              <a:rect l="0" t="0" r="r" b="b"/>
              <a:pathLst>
                <a:path w="717" h="627">
                  <a:moveTo>
                    <a:pt x="2" y="0"/>
                  </a:moveTo>
                  <a:lnTo>
                    <a:pt x="237" y="0"/>
                  </a:lnTo>
                  <a:lnTo>
                    <a:pt x="268" y="62"/>
                  </a:lnTo>
                  <a:lnTo>
                    <a:pt x="554" y="62"/>
                  </a:lnTo>
                  <a:lnTo>
                    <a:pt x="562" y="118"/>
                  </a:lnTo>
                  <a:lnTo>
                    <a:pt x="663" y="299"/>
                  </a:lnTo>
                  <a:lnTo>
                    <a:pt x="702" y="431"/>
                  </a:lnTo>
                  <a:lnTo>
                    <a:pt x="716" y="523"/>
                  </a:lnTo>
                  <a:lnTo>
                    <a:pt x="616" y="618"/>
                  </a:lnTo>
                  <a:lnTo>
                    <a:pt x="533" y="626"/>
                  </a:lnTo>
                  <a:lnTo>
                    <a:pt x="510" y="434"/>
                  </a:lnTo>
                  <a:lnTo>
                    <a:pt x="483" y="437"/>
                  </a:lnTo>
                  <a:lnTo>
                    <a:pt x="402" y="321"/>
                  </a:lnTo>
                  <a:lnTo>
                    <a:pt x="420" y="227"/>
                  </a:lnTo>
                  <a:lnTo>
                    <a:pt x="329" y="123"/>
                  </a:lnTo>
                  <a:lnTo>
                    <a:pt x="209" y="153"/>
                  </a:lnTo>
                  <a:lnTo>
                    <a:pt x="116" y="70"/>
                  </a:lnTo>
                  <a:lnTo>
                    <a:pt x="0" y="68"/>
                  </a:lnTo>
                  <a:lnTo>
                    <a:pt x="2"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9" name="Freeform 108"/>
            <p:cNvSpPr>
              <a:spLocks/>
            </p:cNvSpPr>
            <p:nvPr/>
          </p:nvSpPr>
          <p:spPr bwMode="auto">
            <a:xfrm>
              <a:off x="2974" y="2878"/>
              <a:ext cx="438" cy="423"/>
            </a:xfrm>
            <a:custGeom>
              <a:avLst/>
              <a:gdLst/>
              <a:ahLst/>
              <a:cxnLst>
                <a:cxn ang="0">
                  <a:pos x="3" y="0"/>
                </a:cxn>
                <a:cxn ang="0">
                  <a:pos x="237" y="0"/>
                </a:cxn>
                <a:cxn ang="0">
                  <a:pos x="278" y="80"/>
                </a:cxn>
                <a:cxn ang="0">
                  <a:pos x="234" y="232"/>
                </a:cxn>
                <a:cxn ang="0">
                  <a:pos x="372" y="232"/>
                </a:cxn>
                <a:cxn ang="0">
                  <a:pos x="404" y="326"/>
                </a:cxn>
                <a:cxn ang="0">
                  <a:pos x="437" y="422"/>
                </a:cxn>
                <a:cxn ang="0">
                  <a:pos x="251" y="411"/>
                </a:cxn>
                <a:cxn ang="0">
                  <a:pos x="30" y="327"/>
                </a:cxn>
                <a:cxn ang="0">
                  <a:pos x="56" y="261"/>
                </a:cxn>
                <a:cxn ang="0">
                  <a:pos x="0" y="128"/>
                </a:cxn>
                <a:cxn ang="0">
                  <a:pos x="3" y="0"/>
                </a:cxn>
              </a:cxnLst>
              <a:rect l="0" t="0" r="r" b="b"/>
              <a:pathLst>
                <a:path w="438" h="423">
                  <a:moveTo>
                    <a:pt x="3" y="0"/>
                  </a:moveTo>
                  <a:lnTo>
                    <a:pt x="237" y="0"/>
                  </a:lnTo>
                  <a:lnTo>
                    <a:pt x="278" y="80"/>
                  </a:lnTo>
                  <a:lnTo>
                    <a:pt x="234" y="232"/>
                  </a:lnTo>
                  <a:lnTo>
                    <a:pt x="372" y="232"/>
                  </a:lnTo>
                  <a:lnTo>
                    <a:pt x="404" y="326"/>
                  </a:lnTo>
                  <a:lnTo>
                    <a:pt x="437" y="422"/>
                  </a:lnTo>
                  <a:lnTo>
                    <a:pt x="251" y="411"/>
                  </a:lnTo>
                  <a:lnTo>
                    <a:pt x="30" y="327"/>
                  </a:lnTo>
                  <a:lnTo>
                    <a:pt x="56" y="261"/>
                  </a:lnTo>
                  <a:lnTo>
                    <a:pt x="0" y="128"/>
                  </a:lnTo>
                  <a:lnTo>
                    <a:pt x="3"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0" name="Freeform 109"/>
            <p:cNvSpPr>
              <a:spLocks/>
            </p:cNvSpPr>
            <p:nvPr/>
          </p:nvSpPr>
          <p:spPr bwMode="auto">
            <a:xfrm>
              <a:off x="2178" y="2432"/>
              <a:ext cx="755" cy="390"/>
            </a:xfrm>
            <a:custGeom>
              <a:avLst/>
              <a:gdLst/>
              <a:ahLst/>
              <a:cxnLst>
                <a:cxn ang="0">
                  <a:pos x="0" y="0"/>
                </a:cxn>
                <a:cxn ang="0">
                  <a:pos x="723" y="0"/>
                </a:cxn>
                <a:cxn ang="0">
                  <a:pos x="743" y="70"/>
                </a:cxn>
                <a:cxn ang="0">
                  <a:pos x="754" y="149"/>
                </a:cxn>
                <a:cxn ang="0">
                  <a:pos x="754" y="389"/>
                </a:cxn>
                <a:cxn ang="0">
                  <a:pos x="629" y="357"/>
                </a:cxn>
                <a:cxn ang="0">
                  <a:pos x="574" y="367"/>
                </a:cxn>
                <a:cxn ang="0">
                  <a:pos x="258" y="302"/>
                </a:cxn>
                <a:cxn ang="0">
                  <a:pos x="258" y="114"/>
                </a:cxn>
                <a:cxn ang="0">
                  <a:pos x="0" y="111"/>
                </a:cxn>
                <a:cxn ang="0">
                  <a:pos x="0" y="0"/>
                </a:cxn>
              </a:cxnLst>
              <a:rect l="0" t="0" r="r" b="b"/>
              <a:pathLst>
                <a:path w="755" h="390">
                  <a:moveTo>
                    <a:pt x="0" y="0"/>
                  </a:moveTo>
                  <a:lnTo>
                    <a:pt x="723" y="0"/>
                  </a:lnTo>
                  <a:lnTo>
                    <a:pt x="743" y="70"/>
                  </a:lnTo>
                  <a:lnTo>
                    <a:pt x="754" y="149"/>
                  </a:lnTo>
                  <a:lnTo>
                    <a:pt x="754" y="389"/>
                  </a:lnTo>
                  <a:lnTo>
                    <a:pt x="629" y="357"/>
                  </a:lnTo>
                  <a:lnTo>
                    <a:pt x="574" y="367"/>
                  </a:lnTo>
                  <a:lnTo>
                    <a:pt x="258" y="302"/>
                  </a:lnTo>
                  <a:lnTo>
                    <a:pt x="258" y="114"/>
                  </a:lnTo>
                  <a:lnTo>
                    <a:pt x="0" y="111"/>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1" name="Freeform 110"/>
            <p:cNvSpPr>
              <a:spLocks/>
            </p:cNvSpPr>
            <p:nvPr/>
          </p:nvSpPr>
          <p:spPr bwMode="auto">
            <a:xfrm>
              <a:off x="1846" y="2545"/>
              <a:ext cx="1187" cy="1051"/>
            </a:xfrm>
            <a:custGeom>
              <a:avLst/>
              <a:gdLst/>
              <a:ahLst/>
              <a:cxnLst>
                <a:cxn ang="0">
                  <a:pos x="330" y="0"/>
                </a:cxn>
                <a:cxn ang="0">
                  <a:pos x="589" y="0"/>
                </a:cxn>
                <a:cxn ang="0">
                  <a:pos x="589" y="187"/>
                </a:cxn>
                <a:cxn ang="0">
                  <a:pos x="906" y="254"/>
                </a:cxn>
                <a:cxn ang="0">
                  <a:pos x="958" y="246"/>
                </a:cxn>
                <a:cxn ang="0">
                  <a:pos x="1086" y="276"/>
                </a:cxn>
                <a:cxn ang="0">
                  <a:pos x="1130" y="284"/>
                </a:cxn>
                <a:cxn ang="0">
                  <a:pos x="1128" y="471"/>
                </a:cxn>
                <a:cxn ang="0">
                  <a:pos x="1186" y="602"/>
                </a:cxn>
                <a:cxn ang="0">
                  <a:pos x="1151" y="666"/>
                </a:cxn>
                <a:cxn ang="0">
                  <a:pos x="1045" y="693"/>
                </a:cxn>
                <a:cxn ang="0">
                  <a:pos x="879" y="828"/>
                </a:cxn>
                <a:cxn ang="0">
                  <a:pos x="839" y="934"/>
                </a:cxn>
                <a:cxn ang="0">
                  <a:pos x="860" y="1050"/>
                </a:cxn>
                <a:cxn ang="0">
                  <a:pos x="647" y="972"/>
                </a:cxn>
                <a:cxn ang="0">
                  <a:pos x="510" y="742"/>
                </a:cxn>
                <a:cxn ang="0">
                  <a:pos x="401" y="708"/>
                </a:cxn>
                <a:cxn ang="0">
                  <a:pos x="341" y="771"/>
                </a:cxn>
                <a:cxn ang="0">
                  <a:pos x="256" y="721"/>
                </a:cxn>
                <a:cxn ang="0">
                  <a:pos x="177" y="578"/>
                </a:cxn>
                <a:cxn ang="0">
                  <a:pos x="0" y="430"/>
                </a:cxn>
                <a:cxn ang="0">
                  <a:pos x="330" y="430"/>
                </a:cxn>
                <a:cxn ang="0">
                  <a:pos x="330" y="0"/>
                </a:cxn>
              </a:cxnLst>
              <a:rect l="0" t="0" r="r" b="b"/>
              <a:pathLst>
                <a:path w="1187" h="1051">
                  <a:moveTo>
                    <a:pt x="330" y="0"/>
                  </a:moveTo>
                  <a:lnTo>
                    <a:pt x="589" y="0"/>
                  </a:lnTo>
                  <a:lnTo>
                    <a:pt x="589" y="187"/>
                  </a:lnTo>
                  <a:lnTo>
                    <a:pt x="906" y="254"/>
                  </a:lnTo>
                  <a:lnTo>
                    <a:pt x="958" y="246"/>
                  </a:lnTo>
                  <a:lnTo>
                    <a:pt x="1086" y="276"/>
                  </a:lnTo>
                  <a:lnTo>
                    <a:pt x="1130" y="284"/>
                  </a:lnTo>
                  <a:lnTo>
                    <a:pt x="1128" y="471"/>
                  </a:lnTo>
                  <a:lnTo>
                    <a:pt x="1186" y="602"/>
                  </a:lnTo>
                  <a:lnTo>
                    <a:pt x="1151" y="666"/>
                  </a:lnTo>
                  <a:lnTo>
                    <a:pt x="1045" y="693"/>
                  </a:lnTo>
                  <a:lnTo>
                    <a:pt x="879" y="828"/>
                  </a:lnTo>
                  <a:lnTo>
                    <a:pt x="839" y="934"/>
                  </a:lnTo>
                  <a:lnTo>
                    <a:pt x="860" y="1050"/>
                  </a:lnTo>
                  <a:lnTo>
                    <a:pt x="647" y="972"/>
                  </a:lnTo>
                  <a:lnTo>
                    <a:pt x="510" y="742"/>
                  </a:lnTo>
                  <a:lnTo>
                    <a:pt x="401" y="708"/>
                  </a:lnTo>
                  <a:lnTo>
                    <a:pt x="341" y="771"/>
                  </a:lnTo>
                  <a:lnTo>
                    <a:pt x="256" y="721"/>
                  </a:lnTo>
                  <a:lnTo>
                    <a:pt x="177" y="578"/>
                  </a:lnTo>
                  <a:lnTo>
                    <a:pt x="0" y="430"/>
                  </a:lnTo>
                  <a:lnTo>
                    <a:pt x="330" y="430"/>
                  </a:lnTo>
                  <a:lnTo>
                    <a:pt x="33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2" name="Freeform 111"/>
            <p:cNvSpPr>
              <a:spLocks/>
            </p:cNvSpPr>
            <p:nvPr/>
          </p:nvSpPr>
          <p:spPr bwMode="auto">
            <a:xfrm>
              <a:off x="1231" y="1879"/>
              <a:ext cx="437" cy="559"/>
            </a:xfrm>
            <a:custGeom>
              <a:avLst/>
              <a:gdLst/>
              <a:ahLst/>
              <a:cxnLst>
                <a:cxn ang="0">
                  <a:pos x="256" y="106"/>
                </a:cxn>
                <a:cxn ang="0">
                  <a:pos x="436" y="106"/>
                </a:cxn>
                <a:cxn ang="0">
                  <a:pos x="436" y="558"/>
                </a:cxn>
                <a:cxn ang="0">
                  <a:pos x="0" y="558"/>
                </a:cxn>
                <a:cxn ang="0">
                  <a:pos x="0" y="0"/>
                </a:cxn>
                <a:cxn ang="0">
                  <a:pos x="256" y="0"/>
                </a:cxn>
                <a:cxn ang="0">
                  <a:pos x="256" y="106"/>
                </a:cxn>
              </a:cxnLst>
              <a:rect l="0" t="0" r="r" b="b"/>
              <a:pathLst>
                <a:path w="437" h="559">
                  <a:moveTo>
                    <a:pt x="256" y="106"/>
                  </a:moveTo>
                  <a:lnTo>
                    <a:pt x="436" y="106"/>
                  </a:lnTo>
                  <a:lnTo>
                    <a:pt x="436" y="558"/>
                  </a:lnTo>
                  <a:lnTo>
                    <a:pt x="0" y="558"/>
                  </a:lnTo>
                  <a:lnTo>
                    <a:pt x="0" y="0"/>
                  </a:lnTo>
                  <a:lnTo>
                    <a:pt x="256" y="0"/>
                  </a:lnTo>
                  <a:lnTo>
                    <a:pt x="256" y="106"/>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3" name="Freeform 112"/>
            <p:cNvSpPr>
              <a:spLocks/>
            </p:cNvSpPr>
            <p:nvPr/>
          </p:nvSpPr>
          <p:spPr bwMode="auto">
            <a:xfrm>
              <a:off x="337" y="1056"/>
              <a:ext cx="629" cy="391"/>
            </a:xfrm>
            <a:custGeom>
              <a:avLst/>
              <a:gdLst/>
              <a:ahLst/>
              <a:cxnLst>
                <a:cxn ang="0">
                  <a:pos x="140" y="0"/>
                </a:cxn>
                <a:cxn ang="0">
                  <a:pos x="164" y="115"/>
                </a:cxn>
                <a:cxn ang="0">
                  <a:pos x="151" y="141"/>
                </a:cxn>
                <a:cxn ang="0">
                  <a:pos x="0" y="118"/>
                </a:cxn>
                <a:cxn ang="0">
                  <a:pos x="47" y="323"/>
                </a:cxn>
                <a:cxn ang="0">
                  <a:pos x="118" y="328"/>
                </a:cxn>
                <a:cxn ang="0">
                  <a:pos x="132" y="390"/>
                </a:cxn>
                <a:cxn ang="0">
                  <a:pos x="419" y="333"/>
                </a:cxn>
                <a:cxn ang="0">
                  <a:pos x="628" y="333"/>
                </a:cxn>
                <a:cxn ang="0">
                  <a:pos x="628" y="2"/>
                </a:cxn>
                <a:cxn ang="0">
                  <a:pos x="140" y="0"/>
                </a:cxn>
              </a:cxnLst>
              <a:rect l="0" t="0" r="r" b="b"/>
              <a:pathLst>
                <a:path w="629" h="391">
                  <a:moveTo>
                    <a:pt x="140" y="0"/>
                  </a:moveTo>
                  <a:lnTo>
                    <a:pt x="164" y="115"/>
                  </a:lnTo>
                  <a:lnTo>
                    <a:pt x="151" y="141"/>
                  </a:lnTo>
                  <a:lnTo>
                    <a:pt x="0" y="118"/>
                  </a:lnTo>
                  <a:lnTo>
                    <a:pt x="47" y="323"/>
                  </a:lnTo>
                  <a:lnTo>
                    <a:pt x="118" y="328"/>
                  </a:lnTo>
                  <a:lnTo>
                    <a:pt x="132" y="390"/>
                  </a:lnTo>
                  <a:lnTo>
                    <a:pt x="419" y="333"/>
                  </a:lnTo>
                  <a:lnTo>
                    <a:pt x="628" y="333"/>
                  </a:lnTo>
                  <a:lnTo>
                    <a:pt x="628" y="2"/>
                  </a:lnTo>
                  <a:lnTo>
                    <a:pt x="14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4" name="Freeform 113"/>
            <p:cNvSpPr>
              <a:spLocks/>
            </p:cNvSpPr>
            <p:nvPr/>
          </p:nvSpPr>
          <p:spPr bwMode="auto">
            <a:xfrm>
              <a:off x="340" y="1379"/>
              <a:ext cx="657" cy="499"/>
            </a:xfrm>
            <a:custGeom>
              <a:avLst/>
              <a:gdLst/>
              <a:ahLst/>
              <a:cxnLst>
                <a:cxn ang="0">
                  <a:pos x="41" y="0"/>
                </a:cxn>
                <a:cxn ang="0">
                  <a:pos x="115" y="2"/>
                </a:cxn>
                <a:cxn ang="0">
                  <a:pos x="132" y="66"/>
                </a:cxn>
                <a:cxn ang="0">
                  <a:pos x="410" y="10"/>
                </a:cxn>
                <a:cxn ang="0">
                  <a:pos x="624" y="10"/>
                </a:cxn>
                <a:cxn ang="0">
                  <a:pos x="656" y="61"/>
                </a:cxn>
                <a:cxn ang="0">
                  <a:pos x="611" y="249"/>
                </a:cxn>
                <a:cxn ang="0">
                  <a:pos x="640" y="256"/>
                </a:cxn>
                <a:cxn ang="0">
                  <a:pos x="640" y="498"/>
                </a:cxn>
                <a:cxn ang="0">
                  <a:pos x="18" y="498"/>
                </a:cxn>
                <a:cxn ang="0">
                  <a:pos x="0" y="390"/>
                </a:cxn>
                <a:cxn ang="0">
                  <a:pos x="41" y="0"/>
                </a:cxn>
              </a:cxnLst>
              <a:rect l="0" t="0" r="r" b="b"/>
              <a:pathLst>
                <a:path w="657" h="499">
                  <a:moveTo>
                    <a:pt x="41" y="0"/>
                  </a:moveTo>
                  <a:lnTo>
                    <a:pt x="115" y="2"/>
                  </a:lnTo>
                  <a:lnTo>
                    <a:pt x="132" y="66"/>
                  </a:lnTo>
                  <a:lnTo>
                    <a:pt x="410" y="10"/>
                  </a:lnTo>
                  <a:lnTo>
                    <a:pt x="624" y="10"/>
                  </a:lnTo>
                  <a:lnTo>
                    <a:pt x="656" y="61"/>
                  </a:lnTo>
                  <a:lnTo>
                    <a:pt x="611" y="249"/>
                  </a:lnTo>
                  <a:lnTo>
                    <a:pt x="640" y="256"/>
                  </a:lnTo>
                  <a:lnTo>
                    <a:pt x="640" y="498"/>
                  </a:lnTo>
                  <a:lnTo>
                    <a:pt x="18" y="498"/>
                  </a:lnTo>
                  <a:lnTo>
                    <a:pt x="0" y="390"/>
                  </a:lnTo>
                  <a:lnTo>
                    <a:pt x="41"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5" name="Freeform 114"/>
            <p:cNvSpPr>
              <a:spLocks/>
            </p:cNvSpPr>
            <p:nvPr/>
          </p:nvSpPr>
          <p:spPr bwMode="auto">
            <a:xfrm>
              <a:off x="949" y="1056"/>
              <a:ext cx="538" cy="822"/>
            </a:xfrm>
            <a:custGeom>
              <a:avLst/>
              <a:gdLst/>
              <a:ahLst/>
              <a:cxnLst>
                <a:cxn ang="0">
                  <a:pos x="15" y="0"/>
                </a:cxn>
                <a:cxn ang="0">
                  <a:pos x="110" y="0"/>
                </a:cxn>
                <a:cxn ang="0">
                  <a:pos x="110" y="136"/>
                </a:cxn>
                <a:cxn ang="0">
                  <a:pos x="267" y="304"/>
                </a:cxn>
                <a:cxn ang="0">
                  <a:pos x="235" y="379"/>
                </a:cxn>
                <a:cxn ang="0">
                  <a:pos x="248" y="413"/>
                </a:cxn>
                <a:cxn ang="0">
                  <a:pos x="307" y="392"/>
                </a:cxn>
                <a:cxn ang="0">
                  <a:pos x="391" y="540"/>
                </a:cxn>
                <a:cxn ang="0">
                  <a:pos x="537" y="497"/>
                </a:cxn>
                <a:cxn ang="0">
                  <a:pos x="537" y="821"/>
                </a:cxn>
                <a:cxn ang="0">
                  <a:pos x="275" y="821"/>
                </a:cxn>
                <a:cxn ang="0">
                  <a:pos x="31" y="821"/>
                </a:cxn>
                <a:cxn ang="0">
                  <a:pos x="31" y="579"/>
                </a:cxn>
                <a:cxn ang="0">
                  <a:pos x="0" y="574"/>
                </a:cxn>
                <a:cxn ang="0">
                  <a:pos x="47" y="386"/>
                </a:cxn>
                <a:cxn ang="0">
                  <a:pos x="15" y="330"/>
                </a:cxn>
                <a:cxn ang="0">
                  <a:pos x="15" y="0"/>
                </a:cxn>
              </a:cxnLst>
              <a:rect l="0" t="0" r="r" b="b"/>
              <a:pathLst>
                <a:path w="538" h="822">
                  <a:moveTo>
                    <a:pt x="15" y="0"/>
                  </a:moveTo>
                  <a:lnTo>
                    <a:pt x="110" y="0"/>
                  </a:lnTo>
                  <a:lnTo>
                    <a:pt x="110" y="136"/>
                  </a:lnTo>
                  <a:lnTo>
                    <a:pt x="267" y="304"/>
                  </a:lnTo>
                  <a:lnTo>
                    <a:pt x="235" y="379"/>
                  </a:lnTo>
                  <a:lnTo>
                    <a:pt x="248" y="413"/>
                  </a:lnTo>
                  <a:lnTo>
                    <a:pt x="307" y="392"/>
                  </a:lnTo>
                  <a:lnTo>
                    <a:pt x="391" y="540"/>
                  </a:lnTo>
                  <a:lnTo>
                    <a:pt x="537" y="497"/>
                  </a:lnTo>
                  <a:lnTo>
                    <a:pt x="537" y="821"/>
                  </a:lnTo>
                  <a:lnTo>
                    <a:pt x="275" y="821"/>
                  </a:lnTo>
                  <a:lnTo>
                    <a:pt x="31" y="821"/>
                  </a:lnTo>
                  <a:lnTo>
                    <a:pt x="31" y="579"/>
                  </a:lnTo>
                  <a:lnTo>
                    <a:pt x="0" y="574"/>
                  </a:lnTo>
                  <a:lnTo>
                    <a:pt x="47" y="386"/>
                  </a:lnTo>
                  <a:lnTo>
                    <a:pt x="15" y="330"/>
                  </a:lnTo>
                  <a:lnTo>
                    <a:pt x="15"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6" name="Freeform 115"/>
            <p:cNvSpPr>
              <a:spLocks/>
            </p:cNvSpPr>
            <p:nvPr/>
          </p:nvSpPr>
          <p:spPr bwMode="auto">
            <a:xfrm>
              <a:off x="724" y="1879"/>
              <a:ext cx="507" cy="816"/>
            </a:xfrm>
            <a:custGeom>
              <a:avLst/>
              <a:gdLst/>
              <a:ahLst/>
              <a:cxnLst>
                <a:cxn ang="0">
                  <a:pos x="0" y="0"/>
                </a:cxn>
                <a:cxn ang="0">
                  <a:pos x="506" y="0"/>
                </a:cxn>
                <a:cxn ang="0">
                  <a:pos x="506" y="555"/>
                </a:cxn>
                <a:cxn ang="0">
                  <a:pos x="506" y="678"/>
                </a:cxn>
                <a:cxn ang="0">
                  <a:pos x="449" y="665"/>
                </a:cxn>
                <a:cxn ang="0">
                  <a:pos x="475" y="815"/>
                </a:cxn>
                <a:cxn ang="0">
                  <a:pos x="0" y="343"/>
                </a:cxn>
                <a:cxn ang="0">
                  <a:pos x="0" y="0"/>
                </a:cxn>
              </a:cxnLst>
              <a:rect l="0" t="0" r="r" b="b"/>
              <a:pathLst>
                <a:path w="507" h="816">
                  <a:moveTo>
                    <a:pt x="0" y="0"/>
                  </a:moveTo>
                  <a:lnTo>
                    <a:pt x="506" y="0"/>
                  </a:lnTo>
                  <a:lnTo>
                    <a:pt x="506" y="555"/>
                  </a:lnTo>
                  <a:lnTo>
                    <a:pt x="506" y="678"/>
                  </a:lnTo>
                  <a:lnTo>
                    <a:pt x="449" y="665"/>
                  </a:lnTo>
                  <a:lnTo>
                    <a:pt x="475" y="815"/>
                  </a:lnTo>
                  <a:lnTo>
                    <a:pt x="0" y="343"/>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7" name="Freeform 116"/>
            <p:cNvSpPr>
              <a:spLocks/>
            </p:cNvSpPr>
            <p:nvPr/>
          </p:nvSpPr>
          <p:spPr bwMode="auto">
            <a:xfrm>
              <a:off x="1176" y="2437"/>
              <a:ext cx="496" cy="632"/>
            </a:xfrm>
            <a:custGeom>
              <a:avLst/>
              <a:gdLst/>
              <a:ahLst/>
              <a:cxnLst>
                <a:cxn ang="0">
                  <a:pos x="53" y="0"/>
                </a:cxn>
                <a:cxn ang="0">
                  <a:pos x="495" y="0"/>
                </a:cxn>
                <a:cxn ang="0">
                  <a:pos x="495" y="631"/>
                </a:cxn>
                <a:cxn ang="0">
                  <a:pos x="341" y="631"/>
                </a:cxn>
                <a:cxn ang="0">
                  <a:pos x="48" y="491"/>
                </a:cxn>
                <a:cxn ang="0">
                  <a:pos x="48" y="447"/>
                </a:cxn>
                <a:cxn ang="0">
                  <a:pos x="66" y="312"/>
                </a:cxn>
                <a:cxn ang="0">
                  <a:pos x="21" y="249"/>
                </a:cxn>
                <a:cxn ang="0">
                  <a:pos x="0" y="107"/>
                </a:cxn>
                <a:cxn ang="0">
                  <a:pos x="53" y="120"/>
                </a:cxn>
                <a:cxn ang="0">
                  <a:pos x="53" y="0"/>
                </a:cxn>
              </a:cxnLst>
              <a:rect l="0" t="0" r="r" b="b"/>
              <a:pathLst>
                <a:path w="496" h="632">
                  <a:moveTo>
                    <a:pt x="53" y="0"/>
                  </a:moveTo>
                  <a:lnTo>
                    <a:pt x="495" y="0"/>
                  </a:lnTo>
                  <a:lnTo>
                    <a:pt x="495" y="631"/>
                  </a:lnTo>
                  <a:lnTo>
                    <a:pt x="341" y="631"/>
                  </a:lnTo>
                  <a:lnTo>
                    <a:pt x="48" y="491"/>
                  </a:lnTo>
                  <a:lnTo>
                    <a:pt x="48" y="447"/>
                  </a:lnTo>
                  <a:lnTo>
                    <a:pt x="66" y="312"/>
                  </a:lnTo>
                  <a:lnTo>
                    <a:pt x="21" y="249"/>
                  </a:lnTo>
                  <a:lnTo>
                    <a:pt x="0" y="107"/>
                  </a:lnTo>
                  <a:lnTo>
                    <a:pt x="53" y="120"/>
                  </a:lnTo>
                  <a:lnTo>
                    <a:pt x="53"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58" name="Freeform 117"/>
            <p:cNvSpPr>
              <a:spLocks/>
            </p:cNvSpPr>
            <p:nvPr/>
          </p:nvSpPr>
          <p:spPr bwMode="auto">
            <a:xfrm>
              <a:off x="336" y="1876"/>
              <a:ext cx="908" cy="1012"/>
            </a:xfrm>
            <a:custGeom>
              <a:avLst/>
              <a:gdLst/>
              <a:ahLst/>
              <a:cxnLst>
                <a:cxn ang="0">
                  <a:pos x="21" y="0"/>
                </a:cxn>
                <a:cxn ang="0">
                  <a:pos x="389" y="0"/>
                </a:cxn>
                <a:cxn ang="0">
                  <a:pos x="389" y="344"/>
                </a:cxn>
                <a:cxn ang="0">
                  <a:pos x="864" y="817"/>
                </a:cxn>
                <a:cxn ang="0">
                  <a:pos x="907" y="873"/>
                </a:cxn>
                <a:cxn ang="0">
                  <a:pos x="885" y="1011"/>
                </a:cxn>
                <a:cxn ang="0">
                  <a:pos x="648" y="1011"/>
                </a:cxn>
                <a:cxn ang="0">
                  <a:pos x="437" y="840"/>
                </a:cxn>
                <a:cxn ang="0">
                  <a:pos x="362" y="840"/>
                </a:cxn>
                <a:cxn ang="0">
                  <a:pos x="183" y="523"/>
                </a:cxn>
                <a:cxn ang="0">
                  <a:pos x="57" y="328"/>
                </a:cxn>
                <a:cxn ang="0">
                  <a:pos x="73" y="253"/>
                </a:cxn>
                <a:cxn ang="0">
                  <a:pos x="0" y="154"/>
                </a:cxn>
                <a:cxn ang="0">
                  <a:pos x="21" y="0"/>
                </a:cxn>
              </a:cxnLst>
              <a:rect l="0" t="0" r="r" b="b"/>
              <a:pathLst>
                <a:path w="908" h="1012">
                  <a:moveTo>
                    <a:pt x="21" y="0"/>
                  </a:moveTo>
                  <a:lnTo>
                    <a:pt x="389" y="0"/>
                  </a:lnTo>
                  <a:lnTo>
                    <a:pt x="389" y="344"/>
                  </a:lnTo>
                  <a:lnTo>
                    <a:pt x="864" y="817"/>
                  </a:lnTo>
                  <a:lnTo>
                    <a:pt x="907" y="873"/>
                  </a:lnTo>
                  <a:lnTo>
                    <a:pt x="885" y="1011"/>
                  </a:lnTo>
                  <a:lnTo>
                    <a:pt x="648" y="1011"/>
                  </a:lnTo>
                  <a:lnTo>
                    <a:pt x="437" y="840"/>
                  </a:lnTo>
                  <a:lnTo>
                    <a:pt x="362" y="840"/>
                  </a:lnTo>
                  <a:lnTo>
                    <a:pt x="183" y="523"/>
                  </a:lnTo>
                  <a:lnTo>
                    <a:pt x="57" y="328"/>
                  </a:lnTo>
                  <a:lnTo>
                    <a:pt x="73" y="253"/>
                  </a:lnTo>
                  <a:lnTo>
                    <a:pt x="0" y="154"/>
                  </a:lnTo>
                  <a:lnTo>
                    <a:pt x="21" y="0"/>
                  </a:lnTo>
                </a:path>
              </a:pathLst>
            </a:custGeom>
            <a:solidFill>
              <a:schemeClr val="bg1"/>
            </a:solidFill>
            <a:ln w="12700" cap="rnd" cmpd="sng">
              <a:solidFill>
                <a:srgbClr val="000000"/>
              </a:solidFill>
              <a:prstDash val="solid"/>
              <a:round/>
              <a:headEnd/>
              <a:tailEnd/>
            </a:ln>
            <a:effectLst/>
          </p:spPr>
          <p:txBody>
            <a:bodyPr/>
            <a:lstStyle/>
            <a:p>
              <a:endParaRPr lang="en-US"/>
            </a:p>
          </p:txBody>
        </p:sp>
      </p:grpSp>
      <p:pic>
        <p:nvPicPr>
          <p:cNvPr id="126" name="Picture 125"/>
          <p:cNvPicPr>
            <a:picLocks noChangeAspect="1"/>
          </p:cNvPicPr>
          <p:nvPr/>
        </p:nvPicPr>
        <p:blipFill>
          <a:blip r:embed="rId2"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9030848" y="298706"/>
            <a:ext cx="2030035" cy="1353357"/>
          </a:xfrm>
          <a:prstGeom prst="rect">
            <a:avLst/>
          </a:prstGeom>
        </p:spPr>
      </p:pic>
      <p:sp>
        <p:nvSpPr>
          <p:cNvPr id="3" name="Content Placeholder 2"/>
          <p:cNvSpPr>
            <a:spLocks noGrp="1"/>
          </p:cNvSpPr>
          <p:nvPr>
            <p:ph sz="half" idx="1"/>
          </p:nvPr>
        </p:nvSpPr>
        <p:spPr>
          <a:xfrm>
            <a:off x="2209800" y="1937378"/>
            <a:ext cx="5943600" cy="3777622"/>
          </a:xfrm>
        </p:spPr>
        <p:txBody>
          <a:bodyPr/>
          <a:lstStyle/>
          <a:p>
            <a:r>
              <a:rPr lang="en-US" sz="1600" dirty="0" smtClean="0"/>
              <a:t>First Financial CU</a:t>
            </a:r>
          </a:p>
          <a:p>
            <a:r>
              <a:rPr lang="en-US" sz="1600" dirty="0" smtClean="0"/>
              <a:t>Greater Niles Community FCU</a:t>
            </a:r>
          </a:p>
          <a:p>
            <a:r>
              <a:rPr lang="en-US" sz="1600" dirty="0" smtClean="0"/>
              <a:t>Brewery CU</a:t>
            </a:r>
          </a:p>
          <a:p>
            <a:r>
              <a:rPr lang="en-US" sz="1600" dirty="0" smtClean="0"/>
              <a:t>Bay Area CU</a:t>
            </a:r>
          </a:p>
          <a:p>
            <a:r>
              <a:rPr lang="en-US" sz="1600" dirty="0" smtClean="0"/>
              <a:t>Kellogg Community FCU</a:t>
            </a:r>
          </a:p>
          <a:p>
            <a:r>
              <a:rPr lang="en-US" sz="1600" dirty="0" smtClean="0"/>
              <a:t>United Educational CU</a:t>
            </a:r>
          </a:p>
          <a:p>
            <a:r>
              <a:rPr lang="en-US" sz="1600" dirty="0" smtClean="0"/>
              <a:t>First Ohio Community FCU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 y="1406524"/>
            <a:ext cx="10497573" cy="5009985"/>
            <a:chOff x="399027" y="1209843"/>
            <a:chExt cx="10497573" cy="5009985"/>
          </a:xfrm>
        </p:grpSpPr>
        <p:grpSp>
          <p:nvGrpSpPr>
            <p:cNvPr id="2" name="Group 4"/>
            <p:cNvGrpSpPr>
              <a:grpSpLocks/>
            </p:cNvGrpSpPr>
            <p:nvPr/>
          </p:nvGrpSpPr>
          <p:grpSpPr bwMode="auto">
            <a:xfrm>
              <a:off x="2944808" y="1676401"/>
              <a:ext cx="7951792" cy="4543427"/>
              <a:chOff x="336" y="1056"/>
              <a:chExt cx="5009" cy="2862"/>
            </a:xfrm>
          </p:grpSpPr>
          <p:sp>
            <p:nvSpPr>
              <p:cNvPr id="625669" name="Freeform 5"/>
              <p:cNvSpPr>
                <a:spLocks/>
              </p:cNvSpPr>
              <p:nvPr/>
            </p:nvSpPr>
            <p:spPr bwMode="auto">
              <a:xfrm>
                <a:off x="2100" y="1056"/>
                <a:ext cx="653" cy="347"/>
              </a:xfrm>
              <a:custGeom>
                <a:avLst/>
                <a:gdLst/>
                <a:ahLst/>
                <a:cxnLst>
                  <a:cxn ang="0">
                    <a:pos x="0" y="0"/>
                  </a:cxn>
                  <a:cxn ang="0">
                    <a:pos x="586" y="0"/>
                  </a:cxn>
                  <a:cxn ang="0">
                    <a:pos x="641" y="259"/>
                  </a:cxn>
                  <a:cxn ang="0">
                    <a:pos x="652" y="346"/>
                  </a:cxn>
                  <a:cxn ang="0">
                    <a:pos x="2" y="346"/>
                  </a:cxn>
                  <a:cxn ang="0">
                    <a:pos x="0" y="0"/>
                  </a:cxn>
                </a:cxnLst>
                <a:rect l="0" t="0" r="r" b="b"/>
                <a:pathLst>
                  <a:path w="653" h="347">
                    <a:moveTo>
                      <a:pt x="0" y="0"/>
                    </a:moveTo>
                    <a:lnTo>
                      <a:pt x="586" y="0"/>
                    </a:lnTo>
                    <a:lnTo>
                      <a:pt x="641" y="259"/>
                    </a:lnTo>
                    <a:lnTo>
                      <a:pt x="652" y="346"/>
                    </a:lnTo>
                    <a:lnTo>
                      <a:pt x="2" y="346"/>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670" name="Freeform 6"/>
              <p:cNvSpPr>
                <a:spLocks/>
              </p:cNvSpPr>
              <p:nvPr/>
            </p:nvSpPr>
            <p:spPr bwMode="auto">
              <a:xfrm>
                <a:off x="3494" y="1905"/>
                <a:ext cx="284" cy="464"/>
              </a:xfrm>
              <a:custGeom>
                <a:avLst/>
                <a:gdLst/>
                <a:ahLst/>
                <a:cxnLst>
                  <a:cxn ang="0">
                    <a:pos x="52" y="0"/>
                  </a:cxn>
                  <a:cxn ang="0">
                    <a:pos x="75" y="15"/>
                  </a:cxn>
                  <a:cxn ang="0">
                    <a:pos x="115" y="2"/>
                  </a:cxn>
                  <a:cxn ang="0">
                    <a:pos x="283" y="2"/>
                  </a:cxn>
                  <a:cxn ang="0">
                    <a:pos x="283" y="278"/>
                  </a:cxn>
                  <a:cxn ang="0">
                    <a:pos x="179" y="421"/>
                  </a:cxn>
                  <a:cxn ang="0">
                    <a:pos x="0" y="463"/>
                  </a:cxn>
                  <a:cxn ang="0">
                    <a:pos x="13" y="394"/>
                  </a:cxn>
                  <a:cxn ang="0">
                    <a:pos x="52" y="344"/>
                  </a:cxn>
                  <a:cxn ang="0">
                    <a:pos x="52" y="0"/>
                  </a:cxn>
                </a:cxnLst>
                <a:rect l="0" t="0" r="r" b="b"/>
                <a:pathLst>
                  <a:path w="284" h="464">
                    <a:moveTo>
                      <a:pt x="52" y="0"/>
                    </a:moveTo>
                    <a:lnTo>
                      <a:pt x="75" y="15"/>
                    </a:lnTo>
                    <a:lnTo>
                      <a:pt x="115" y="2"/>
                    </a:lnTo>
                    <a:lnTo>
                      <a:pt x="283" y="2"/>
                    </a:lnTo>
                    <a:lnTo>
                      <a:pt x="283" y="278"/>
                    </a:lnTo>
                    <a:lnTo>
                      <a:pt x="179" y="421"/>
                    </a:lnTo>
                    <a:lnTo>
                      <a:pt x="0" y="463"/>
                    </a:lnTo>
                    <a:lnTo>
                      <a:pt x="13" y="394"/>
                    </a:lnTo>
                    <a:lnTo>
                      <a:pt x="52" y="344"/>
                    </a:lnTo>
                    <a:lnTo>
                      <a:pt x="52"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671" name="Freeform 7"/>
              <p:cNvSpPr>
                <a:spLocks/>
              </p:cNvSpPr>
              <p:nvPr/>
            </p:nvSpPr>
            <p:spPr bwMode="auto">
              <a:xfrm>
                <a:off x="4170" y="1827"/>
                <a:ext cx="487" cy="298"/>
              </a:xfrm>
              <a:custGeom>
                <a:avLst/>
                <a:gdLst/>
                <a:ahLst/>
                <a:cxnLst>
                  <a:cxn ang="0">
                    <a:pos x="0" y="56"/>
                  </a:cxn>
                  <a:cxn ang="0">
                    <a:pos x="69" y="0"/>
                  </a:cxn>
                  <a:cxn ang="0">
                    <a:pos x="69" y="53"/>
                  </a:cxn>
                  <a:cxn ang="0">
                    <a:pos x="430" y="53"/>
                  </a:cxn>
                  <a:cxn ang="0">
                    <a:pos x="486" y="141"/>
                  </a:cxn>
                  <a:cxn ang="0">
                    <a:pos x="453" y="168"/>
                  </a:cxn>
                  <a:cxn ang="0">
                    <a:pos x="483" y="243"/>
                  </a:cxn>
                  <a:cxn ang="0">
                    <a:pos x="454" y="274"/>
                  </a:cxn>
                  <a:cxn ang="0">
                    <a:pos x="369" y="274"/>
                  </a:cxn>
                  <a:cxn ang="0">
                    <a:pos x="369" y="297"/>
                  </a:cxn>
                  <a:cxn ang="0">
                    <a:pos x="0" y="297"/>
                  </a:cxn>
                  <a:cxn ang="0">
                    <a:pos x="0" y="56"/>
                  </a:cxn>
                </a:cxnLst>
                <a:rect l="0" t="0" r="r" b="b"/>
                <a:pathLst>
                  <a:path w="487" h="298">
                    <a:moveTo>
                      <a:pt x="0" y="56"/>
                    </a:moveTo>
                    <a:lnTo>
                      <a:pt x="69" y="0"/>
                    </a:lnTo>
                    <a:lnTo>
                      <a:pt x="69" y="53"/>
                    </a:lnTo>
                    <a:lnTo>
                      <a:pt x="430" y="53"/>
                    </a:lnTo>
                    <a:lnTo>
                      <a:pt x="486" y="141"/>
                    </a:lnTo>
                    <a:lnTo>
                      <a:pt x="453" y="168"/>
                    </a:lnTo>
                    <a:lnTo>
                      <a:pt x="483" y="243"/>
                    </a:lnTo>
                    <a:lnTo>
                      <a:pt x="454" y="274"/>
                    </a:lnTo>
                    <a:lnTo>
                      <a:pt x="369" y="274"/>
                    </a:lnTo>
                    <a:lnTo>
                      <a:pt x="369" y="297"/>
                    </a:lnTo>
                    <a:lnTo>
                      <a:pt x="0" y="297"/>
                    </a:lnTo>
                    <a:lnTo>
                      <a:pt x="0" y="56"/>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672" name="Freeform 8"/>
              <p:cNvSpPr>
                <a:spLocks/>
              </p:cNvSpPr>
              <p:nvPr/>
            </p:nvSpPr>
            <p:spPr bwMode="auto">
              <a:xfrm>
                <a:off x="1671" y="2429"/>
                <a:ext cx="508" cy="637"/>
              </a:xfrm>
              <a:custGeom>
                <a:avLst/>
                <a:gdLst/>
                <a:ahLst/>
                <a:cxnLst>
                  <a:cxn ang="0">
                    <a:pos x="0" y="0"/>
                  </a:cxn>
                  <a:cxn ang="0">
                    <a:pos x="507" y="0"/>
                  </a:cxn>
                  <a:cxn ang="0">
                    <a:pos x="507" y="548"/>
                  </a:cxn>
                  <a:cxn ang="0">
                    <a:pos x="176" y="548"/>
                  </a:cxn>
                  <a:cxn ang="0">
                    <a:pos x="84" y="548"/>
                  </a:cxn>
                  <a:cxn ang="0">
                    <a:pos x="84" y="636"/>
                  </a:cxn>
                  <a:cxn ang="0">
                    <a:pos x="0" y="636"/>
                  </a:cxn>
                  <a:cxn ang="0">
                    <a:pos x="0" y="0"/>
                  </a:cxn>
                </a:cxnLst>
                <a:rect l="0" t="0" r="r" b="b"/>
                <a:pathLst>
                  <a:path w="508" h="637">
                    <a:moveTo>
                      <a:pt x="0" y="0"/>
                    </a:moveTo>
                    <a:lnTo>
                      <a:pt x="507" y="0"/>
                    </a:lnTo>
                    <a:lnTo>
                      <a:pt x="507" y="548"/>
                    </a:lnTo>
                    <a:lnTo>
                      <a:pt x="176" y="548"/>
                    </a:lnTo>
                    <a:lnTo>
                      <a:pt x="84" y="548"/>
                    </a:lnTo>
                    <a:lnTo>
                      <a:pt x="84" y="636"/>
                    </a:lnTo>
                    <a:lnTo>
                      <a:pt x="0" y="636"/>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grpSp>
            <p:nvGrpSpPr>
              <p:cNvPr id="3" name="Group 9"/>
              <p:cNvGrpSpPr>
                <a:grpSpLocks/>
              </p:cNvGrpSpPr>
              <p:nvPr/>
            </p:nvGrpSpPr>
            <p:grpSpPr bwMode="auto">
              <a:xfrm>
                <a:off x="336" y="1135"/>
                <a:ext cx="5008" cy="2783"/>
                <a:chOff x="336" y="1039"/>
                <a:chExt cx="5008" cy="2783"/>
              </a:xfrm>
            </p:grpSpPr>
            <p:grpSp>
              <p:nvGrpSpPr>
                <p:cNvPr id="4" name="Group 10"/>
                <p:cNvGrpSpPr>
                  <a:grpSpLocks/>
                </p:cNvGrpSpPr>
                <p:nvPr/>
              </p:nvGrpSpPr>
              <p:grpSpPr bwMode="auto">
                <a:xfrm>
                  <a:off x="5004" y="1380"/>
                  <a:ext cx="340" cy="472"/>
                  <a:chOff x="5004" y="1380"/>
                  <a:chExt cx="340" cy="472"/>
                </a:xfrm>
              </p:grpSpPr>
              <p:sp>
                <p:nvSpPr>
                  <p:cNvPr id="625675" name="Freeform 11"/>
                  <p:cNvSpPr>
                    <a:spLocks/>
                  </p:cNvSpPr>
                  <p:nvPr/>
                </p:nvSpPr>
                <p:spPr bwMode="auto">
                  <a:xfrm>
                    <a:off x="5108" y="1380"/>
                    <a:ext cx="236" cy="385"/>
                  </a:xfrm>
                  <a:custGeom>
                    <a:avLst/>
                    <a:gdLst/>
                    <a:ahLst/>
                    <a:cxnLst>
                      <a:cxn ang="0">
                        <a:pos x="235" y="0"/>
                      </a:cxn>
                      <a:cxn ang="0">
                        <a:pos x="0" y="182"/>
                      </a:cxn>
                      <a:cxn ang="0">
                        <a:pos x="0" y="384"/>
                      </a:cxn>
                      <a:cxn ang="0">
                        <a:pos x="235" y="204"/>
                      </a:cxn>
                      <a:cxn ang="0">
                        <a:pos x="235" y="0"/>
                      </a:cxn>
                    </a:cxnLst>
                    <a:rect l="0" t="0" r="r" b="b"/>
                    <a:pathLst>
                      <a:path w="236" h="385">
                        <a:moveTo>
                          <a:pt x="235" y="0"/>
                        </a:moveTo>
                        <a:lnTo>
                          <a:pt x="0" y="182"/>
                        </a:lnTo>
                        <a:lnTo>
                          <a:pt x="0" y="384"/>
                        </a:lnTo>
                        <a:lnTo>
                          <a:pt x="235" y="204"/>
                        </a:lnTo>
                        <a:lnTo>
                          <a:pt x="235"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76" name="Freeform 12"/>
                  <p:cNvSpPr>
                    <a:spLocks/>
                  </p:cNvSpPr>
                  <p:nvPr/>
                </p:nvSpPr>
                <p:spPr bwMode="auto">
                  <a:xfrm>
                    <a:off x="5022" y="1562"/>
                    <a:ext cx="87" cy="290"/>
                  </a:xfrm>
                  <a:custGeom>
                    <a:avLst/>
                    <a:gdLst/>
                    <a:ahLst/>
                    <a:cxnLst>
                      <a:cxn ang="0">
                        <a:pos x="0" y="81"/>
                      </a:cxn>
                      <a:cxn ang="0">
                        <a:pos x="75" y="35"/>
                      </a:cxn>
                      <a:cxn ang="0">
                        <a:pos x="86" y="0"/>
                      </a:cxn>
                      <a:cxn ang="0">
                        <a:pos x="86" y="199"/>
                      </a:cxn>
                      <a:cxn ang="0">
                        <a:pos x="75" y="249"/>
                      </a:cxn>
                      <a:cxn ang="0">
                        <a:pos x="0" y="289"/>
                      </a:cxn>
                      <a:cxn ang="0">
                        <a:pos x="0" y="81"/>
                      </a:cxn>
                    </a:cxnLst>
                    <a:rect l="0" t="0" r="r" b="b"/>
                    <a:pathLst>
                      <a:path w="87" h="290">
                        <a:moveTo>
                          <a:pt x="0" y="81"/>
                        </a:moveTo>
                        <a:lnTo>
                          <a:pt x="75" y="35"/>
                        </a:lnTo>
                        <a:lnTo>
                          <a:pt x="86" y="0"/>
                        </a:lnTo>
                        <a:lnTo>
                          <a:pt x="86" y="199"/>
                        </a:lnTo>
                        <a:lnTo>
                          <a:pt x="75" y="249"/>
                        </a:lnTo>
                        <a:lnTo>
                          <a:pt x="0" y="289"/>
                        </a:lnTo>
                        <a:lnTo>
                          <a:pt x="0" y="81"/>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77" name="Freeform 13"/>
                  <p:cNvSpPr>
                    <a:spLocks/>
                  </p:cNvSpPr>
                  <p:nvPr/>
                </p:nvSpPr>
                <p:spPr bwMode="auto">
                  <a:xfrm>
                    <a:off x="5004" y="1702"/>
                    <a:ext cx="30" cy="76"/>
                  </a:xfrm>
                  <a:custGeom>
                    <a:avLst/>
                    <a:gdLst/>
                    <a:ahLst/>
                    <a:cxnLst>
                      <a:cxn ang="0">
                        <a:pos x="29" y="0"/>
                      </a:cxn>
                      <a:cxn ang="0">
                        <a:pos x="0" y="28"/>
                      </a:cxn>
                      <a:cxn ang="0">
                        <a:pos x="29" y="75"/>
                      </a:cxn>
                      <a:cxn ang="0">
                        <a:pos x="29" y="0"/>
                      </a:cxn>
                    </a:cxnLst>
                    <a:rect l="0" t="0" r="r" b="b"/>
                    <a:pathLst>
                      <a:path w="30" h="76">
                        <a:moveTo>
                          <a:pt x="29" y="0"/>
                        </a:moveTo>
                        <a:lnTo>
                          <a:pt x="0" y="28"/>
                        </a:lnTo>
                        <a:lnTo>
                          <a:pt x="29" y="75"/>
                        </a:lnTo>
                        <a:lnTo>
                          <a:pt x="29"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78" name="Freeform 14"/>
                  <p:cNvSpPr>
                    <a:spLocks/>
                  </p:cNvSpPr>
                  <p:nvPr/>
                </p:nvSpPr>
                <p:spPr bwMode="auto">
                  <a:xfrm>
                    <a:off x="5099" y="1562"/>
                    <a:ext cx="22" cy="248"/>
                  </a:xfrm>
                  <a:custGeom>
                    <a:avLst/>
                    <a:gdLst/>
                    <a:ahLst/>
                    <a:cxnLst>
                      <a:cxn ang="0">
                        <a:pos x="18" y="0"/>
                      </a:cxn>
                      <a:cxn ang="0">
                        <a:pos x="0" y="38"/>
                      </a:cxn>
                      <a:cxn ang="0">
                        <a:pos x="0" y="247"/>
                      </a:cxn>
                      <a:cxn ang="0">
                        <a:pos x="21" y="204"/>
                      </a:cxn>
                      <a:cxn ang="0">
                        <a:pos x="18" y="0"/>
                      </a:cxn>
                    </a:cxnLst>
                    <a:rect l="0" t="0" r="r" b="b"/>
                    <a:pathLst>
                      <a:path w="22" h="248">
                        <a:moveTo>
                          <a:pt x="18" y="0"/>
                        </a:moveTo>
                        <a:lnTo>
                          <a:pt x="0" y="38"/>
                        </a:lnTo>
                        <a:lnTo>
                          <a:pt x="0" y="247"/>
                        </a:lnTo>
                        <a:lnTo>
                          <a:pt x="21" y="204"/>
                        </a:lnTo>
                        <a:lnTo>
                          <a:pt x="18"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5" name="Group 15"/>
                <p:cNvGrpSpPr>
                  <a:grpSpLocks/>
                </p:cNvGrpSpPr>
                <p:nvPr/>
              </p:nvGrpSpPr>
              <p:grpSpPr bwMode="auto">
                <a:xfrm>
                  <a:off x="2687" y="3062"/>
                  <a:ext cx="1553" cy="760"/>
                  <a:chOff x="2687" y="3062"/>
                  <a:chExt cx="1553" cy="760"/>
                </a:xfrm>
              </p:grpSpPr>
              <p:sp>
                <p:nvSpPr>
                  <p:cNvPr id="625680" name="Freeform 16"/>
                  <p:cNvSpPr>
                    <a:spLocks/>
                  </p:cNvSpPr>
                  <p:nvPr/>
                </p:nvSpPr>
                <p:spPr bwMode="auto">
                  <a:xfrm>
                    <a:off x="3378" y="3071"/>
                    <a:ext cx="63" cy="224"/>
                  </a:xfrm>
                  <a:custGeom>
                    <a:avLst/>
                    <a:gdLst/>
                    <a:ahLst/>
                    <a:cxnLst>
                      <a:cxn ang="0">
                        <a:pos x="0" y="39"/>
                      </a:cxn>
                      <a:cxn ang="0">
                        <a:pos x="28" y="127"/>
                      </a:cxn>
                      <a:cxn ang="0">
                        <a:pos x="28" y="223"/>
                      </a:cxn>
                      <a:cxn ang="0">
                        <a:pos x="62" y="200"/>
                      </a:cxn>
                      <a:cxn ang="0">
                        <a:pos x="62" y="0"/>
                      </a:cxn>
                      <a:cxn ang="0">
                        <a:pos x="0" y="39"/>
                      </a:cxn>
                    </a:cxnLst>
                    <a:rect l="0" t="0" r="r" b="b"/>
                    <a:pathLst>
                      <a:path w="63" h="224">
                        <a:moveTo>
                          <a:pt x="0" y="39"/>
                        </a:moveTo>
                        <a:lnTo>
                          <a:pt x="28" y="127"/>
                        </a:lnTo>
                        <a:lnTo>
                          <a:pt x="28" y="223"/>
                        </a:lnTo>
                        <a:lnTo>
                          <a:pt x="62" y="200"/>
                        </a:lnTo>
                        <a:lnTo>
                          <a:pt x="62" y="0"/>
                        </a:lnTo>
                        <a:lnTo>
                          <a:pt x="0" y="39"/>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1" name="Freeform 17"/>
                  <p:cNvSpPr>
                    <a:spLocks/>
                  </p:cNvSpPr>
                  <p:nvPr/>
                </p:nvSpPr>
                <p:spPr bwMode="auto">
                  <a:xfrm>
                    <a:off x="3440" y="3062"/>
                    <a:ext cx="200" cy="210"/>
                  </a:xfrm>
                  <a:custGeom>
                    <a:avLst/>
                    <a:gdLst/>
                    <a:ahLst/>
                    <a:cxnLst>
                      <a:cxn ang="0">
                        <a:pos x="0" y="7"/>
                      </a:cxn>
                      <a:cxn ang="0">
                        <a:pos x="84" y="0"/>
                      </a:cxn>
                      <a:cxn ang="0">
                        <a:pos x="199" y="0"/>
                      </a:cxn>
                      <a:cxn ang="0">
                        <a:pos x="199" y="203"/>
                      </a:cxn>
                      <a:cxn ang="0">
                        <a:pos x="84" y="203"/>
                      </a:cxn>
                      <a:cxn ang="0">
                        <a:pos x="0" y="209"/>
                      </a:cxn>
                      <a:cxn ang="0">
                        <a:pos x="0" y="7"/>
                      </a:cxn>
                    </a:cxnLst>
                    <a:rect l="0" t="0" r="r" b="b"/>
                    <a:pathLst>
                      <a:path w="200" h="210">
                        <a:moveTo>
                          <a:pt x="0" y="7"/>
                        </a:moveTo>
                        <a:lnTo>
                          <a:pt x="84" y="0"/>
                        </a:lnTo>
                        <a:lnTo>
                          <a:pt x="199" y="0"/>
                        </a:lnTo>
                        <a:lnTo>
                          <a:pt x="199" y="203"/>
                        </a:lnTo>
                        <a:lnTo>
                          <a:pt x="84" y="203"/>
                        </a:lnTo>
                        <a:lnTo>
                          <a:pt x="0" y="209"/>
                        </a:lnTo>
                        <a:lnTo>
                          <a:pt x="0" y="7"/>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2" name="Freeform 18"/>
                  <p:cNvSpPr>
                    <a:spLocks/>
                  </p:cNvSpPr>
                  <p:nvPr/>
                </p:nvSpPr>
                <p:spPr bwMode="auto">
                  <a:xfrm>
                    <a:off x="3642" y="3065"/>
                    <a:ext cx="94" cy="284"/>
                  </a:xfrm>
                  <a:custGeom>
                    <a:avLst/>
                    <a:gdLst/>
                    <a:ahLst/>
                    <a:cxnLst>
                      <a:cxn ang="0">
                        <a:pos x="0" y="0"/>
                      </a:cxn>
                      <a:cxn ang="0">
                        <a:pos x="0" y="200"/>
                      </a:cxn>
                      <a:cxn ang="0">
                        <a:pos x="93" y="283"/>
                      </a:cxn>
                      <a:cxn ang="0">
                        <a:pos x="93" y="78"/>
                      </a:cxn>
                      <a:cxn ang="0">
                        <a:pos x="0" y="0"/>
                      </a:cxn>
                    </a:cxnLst>
                    <a:rect l="0" t="0" r="r" b="b"/>
                    <a:pathLst>
                      <a:path w="94" h="284">
                        <a:moveTo>
                          <a:pt x="0" y="0"/>
                        </a:moveTo>
                        <a:lnTo>
                          <a:pt x="0" y="200"/>
                        </a:lnTo>
                        <a:lnTo>
                          <a:pt x="93" y="283"/>
                        </a:lnTo>
                        <a:lnTo>
                          <a:pt x="93" y="78"/>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3" name="Freeform 19"/>
                  <p:cNvSpPr>
                    <a:spLocks/>
                  </p:cNvSpPr>
                  <p:nvPr/>
                </p:nvSpPr>
                <p:spPr bwMode="auto">
                  <a:xfrm>
                    <a:off x="3735" y="3117"/>
                    <a:ext cx="115" cy="230"/>
                  </a:xfrm>
                  <a:custGeom>
                    <a:avLst/>
                    <a:gdLst/>
                    <a:ahLst/>
                    <a:cxnLst>
                      <a:cxn ang="0">
                        <a:pos x="0" y="28"/>
                      </a:cxn>
                      <a:cxn ang="0">
                        <a:pos x="114" y="0"/>
                      </a:cxn>
                      <a:cxn ang="0">
                        <a:pos x="114" y="202"/>
                      </a:cxn>
                      <a:cxn ang="0">
                        <a:pos x="0" y="229"/>
                      </a:cxn>
                      <a:cxn ang="0">
                        <a:pos x="0" y="28"/>
                      </a:cxn>
                    </a:cxnLst>
                    <a:rect l="0" t="0" r="r" b="b"/>
                    <a:pathLst>
                      <a:path w="115" h="230">
                        <a:moveTo>
                          <a:pt x="0" y="28"/>
                        </a:moveTo>
                        <a:lnTo>
                          <a:pt x="114" y="0"/>
                        </a:lnTo>
                        <a:lnTo>
                          <a:pt x="114" y="202"/>
                        </a:lnTo>
                        <a:lnTo>
                          <a:pt x="0" y="229"/>
                        </a:lnTo>
                        <a:lnTo>
                          <a:pt x="0" y="28"/>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4" name="Freeform 20"/>
                  <p:cNvSpPr>
                    <a:spLocks/>
                  </p:cNvSpPr>
                  <p:nvPr/>
                </p:nvSpPr>
                <p:spPr bwMode="auto">
                  <a:xfrm>
                    <a:off x="3928" y="3314"/>
                    <a:ext cx="76" cy="319"/>
                  </a:xfrm>
                  <a:custGeom>
                    <a:avLst/>
                    <a:gdLst/>
                    <a:ahLst/>
                    <a:cxnLst>
                      <a:cxn ang="0">
                        <a:pos x="0" y="0"/>
                      </a:cxn>
                      <a:cxn ang="0">
                        <a:pos x="75" y="113"/>
                      </a:cxn>
                      <a:cxn ang="0">
                        <a:pos x="75" y="318"/>
                      </a:cxn>
                      <a:cxn ang="0">
                        <a:pos x="0" y="202"/>
                      </a:cxn>
                      <a:cxn ang="0">
                        <a:pos x="0" y="0"/>
                      </a:cxn>
                    </a:cxnLst>
                    <a:rect l="0" t="0" r="r" b="b"/>
                    <a:pathLst>
                      <a:path w="76" h="319">
                        <a:moveTo>
                          <a:pt x="0" y="0"/>
                        </a:moveTo>
                        <a:lnTo>
                          <a:pt x="75" y="113"/>
                        </a:lnTo>
                        <a:lnTo>
                          <a:pt x="75" y="318"/>
                        </a:lnTo>
                        <a:lnTo>
                          <a:pt x="0" y="20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5" name="Freeform 21"/>
                  <p:cNvSpPr>
                    <a:spLocks/>
                  </p:cNvSpPr>
                  <p:nvPr/>
                </p:nvSpPr>
                <p:spPr bwMode="auto">
                  <a:xfrm>
                    <a:off x="3849" y="3117"/>
                    <a:ext cx="98" cy="289"/>
                  </a:xfrm>
                  <a:custGeom>
                    <a:avLst/>
                    <a:gdLst/>
                    <a:ahLst/>
                    <a:cxnLst>
                      <a:cxn ang="0">
                        <a:pos x="0" y="0"/>
                      </a:cxn>
                      <a:cxn ang="0">
                        <a:pos x="97" y="103"/>
                      </a:cxn>
                      <a:cxn ang="0">
                        <a:pos x="76" y="197"/>
                      </a:cxn>
                      <a:cxn ang="0">
                        <a:pos x="76" y="288"/>
                      </a:cxn>
                      <a:cxn ang="0">
                        <a:pos x="0" y="199"/>
                      </a:cxn>
                      <a:cxn ang="0">
                        <a:pos x="0" y="0"/>
                      </a:cxn>
                    </a:cxnLst>
                    <a:rect l="0" t="0" r="r" b="b"/>
                    <a:pathLst>
                      <a:path w="98" h="289">
                        <a:moveTo>
                          <a:pt x="0" y="0"/>
                        </a:moveTo>
                        <a:lnTo>
                          <a:pt x="97" y="103"/>
                        </a:lnTo>
                        <a:lnTo>
                          <a:pt x="76" y="197"/>
                        </a:lnTo>
                        <a:lnTo>
                          <a:pt x="76" y="288"/>
                        </a:lnTo>
                        <a:lnTo>
                          <a:pt x="0" y="199"/>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6" name="Freeform 22"/>
                  <p:cNvSpPr>
                    <a:spLocks/>
                  </p:cNvSpPr>
                  <p:nvPr/>
                </p:nvSpPr>
                <p:spPr bwMode="auto">
                  <a:xfrm>
                    <a:off x="2687" y="3145"/>
                    <a:ext cx="204" cy="359"/>
                  </a:xfrm>
                  <a:custGeom>
                    <a:avLst/>
                    <a:gdLst/>
                    <a:ahLst/>
                    <a:cxnLst>
                      <a:cxn ang="0">
                        <a:pos x="18" y="358"/>
                      </a:cxn>
                      <a:cxn ang="0">
                        <a:pos x="0" y="244"/>
                      </a:cxn>
                      <a:cxn ang="0">
                        <a:pos x="41" y="130"/>
                      </a:cxn>
                      <a:cxn ang="0">
                        <a:pos x="203" y="0"/>
                      </a:cxn>
                      <a:cxn ang="0">
                        <a:pos x="203" y="200"/>
                      </a:cxn>
                      <a:cxn ang="0">
                        <a:pos x="44" y="327"/>
                      </a:cxn>
                      <a:cxn ang="0">
                        <a:pos x="18" y="358"/>
                      </a:cxn>
                    </a:cxnLst>
                    <a:rect l="0" t="0" r="r" b="b"/>
                    <a:pathLst>
                      <a:path w="204" h="359">
                        <a:moveTo>
                          <a:pt x="18" y="358"/>
                        </a:moveTo>
                        <a:lnTo>
                          <a:pt x="0" y="244"/>
                        </a:lnTo>
                        <a:lnTo>
                          <a:pt x="41" y="130"/>
                        </a:lnTo>
                        <a:lnTo>
                          <a:pt x="203" y="0"/>
                        </a:lnTo>
                        <a:lnTo>
                          <a:pt x="203" y="200"/>
                        </a:lnTo>
                        <a:lnTo>
                          <a:pt x="44" y="327"/>
                        </a:lnTo>
                        <a:lnTo>
                          <a:pt x="18" y="358"/>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7" name="Freeform 23"/>
                  <p:cNvSpPr>
                    <a:spLocks/>
                  </p:cNvSpPr>
                  <p:nvPr/>
                </p:nvSpPr>
                <p:spPr bwMode="auto">
                  <a:xfrm>
                    <a:off x="2890" y="3114"/>
                    <a:ext cx="115" cy="229"/>
                  </a:xfrm>
                  <a:custGeom>
                    <a:avLst/>
                    <a:gdLst/>
                    <a:ahLst/>
                    <a:cxnLst>
                      <a:cxn ang="0">
                        <a:pos x="0" y="31"/>
                      </a:cxn>
                      <a:cxn ang="0">
                        <a:pos x="0" y="228"/>
                      </a:cxn>
                      <a:cxn ang="0">
                        <a:pos x="114" y="199"/>
                      </a:cxn>
                      <a:cxn ang="0">
                        <a:pos x="114" y="0"/>
                      </a:cxn>
                      <a:cxn ang="0">
                        <a:pos x="0" y="31"/>
                      </a:cxn>
                    </a:cxnLst>
                    <a:rect l="0" t="0" r="r" b="b"/>
                    <a:pathLst>
                      <a:path w="115" h="229">
                        <a:moveTo>
                          <a:pt x="0" y="31"/>
                        </a:moveTo>
                        <a:lnTo>
                          <a:pt x="0" y="228"/>
                        </a:lnTo>
                        <a:lnTo>
                          <a:pt x="114" y="199"/>
                        </a:lnTo>
                        <a:lnTo>
                          <a:pt x="114" y="0"/>
                        </a:lnTo>
                        <a:lnTo>
                          <a:pt x="0" y="31"/>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8" name="Freeform 24"/>
                  <p:cNvSpPr>
                    <a:spLocks/>
                  </p:cNvSpPr>
                  <p:nvPr/>
                </p:nvSpPr>
                <p:spPr bwMode="auto">
                  <a:xfrm>
                    <a:off x="3004" y="3114"/>
                    <a:ext cx="229" cy="282"/>
                  </a:xfrm>
                  <a:custGeom>
                    <a:avLst/>
                    <a:gdLst/>
                    <a:ahLst/>
                    <a:cxnLst>
                      <a:cxn ang="0">
                        <a:pos x="0" y="0"/>
                      </a:cxn>
                      <a:cxn ang="0">
                        <a:pos x="228" y="81"/>
                      </a:cxn>
                      <a:cxn ang="0">
                        <a:pos x="228" y="281"/>
                      </a:cxn>
                      <a:cxn ang="0">
                        <a:pos x="0" y="199"/>
                      </a:cxn>
                      <a:cxn ang="0">
                        <a:pos x="0" y="0"/>
                      </a:cxn>
                    </a:cxnLst>
                    <a:rect l="0" t="0" r="r" b="b"/>
                    <a:pathLst>
                      <a:path w="229" h="282">
                        <a:moveTo>
                          <a:pt x="0" y="0"/>
                        </a:moveTo>
                        <a:lnTo>
                          <a:pt x="228" y="81"/>
                        </a:lnTo>
                        <a:lnTo>
                          <a:pt x="228" y="281"/>
                        </a:lnTo>
                        <a:lnTo>
                          <a:pt x="0" y="199"/>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89" name="Freeform 25"/>
                  <p:cNvSpPr>
                    <a:spLocks/>
                  </p:cNvSpPr>
                  <p:nvPr/>
                </p:nvSpPr>
                <p:spPr bwMode="auto">
                  <a:xfrm>
                    <a:off x="3232" y="3195"/>
                    <a:ext cx="179" cy="208"/>
                  </a:xfrm>
                  <a:custGeom>
                    <a:avLst/>
                    <a:gdLst/>
                    <a:ahLst/>
                    <a:cxnLst>
                      <a:cxn ang="0">
                        <a:pos x="0" y="0"/>
                      </a:cxn>
                      <a:cxn ang="0">
                        <a:pos x="0" y="199"/>
                      </a:cxn>
                      <a:cxn ang="0">
                        <a:pos x="178" y="207"/>
                      </a:cxn>
                      <a:cxn ang="0">
                        <a:pos x="178" y="5"/>
                      </a:cxn>
                      <a:cxn ang="0">
                        <a:pos x="0" y="0"/>
                      </a:cxn>
                    </a:cxnLst>
                    <a:rect l="0" t="0" r="r" b="b"/>
                    <a:pathLst>
                      <a:path w="179" h="208">
                        <a:moveTo>
                          <a:pt x="0" y="0"/>
                        </a:moveTo>
                        <a:lnTo>
                          <a:pt x="0" y="199"/>
                        </a:lnTo>
                        <a:lnTo>
                          <a:pt x="178" y="207"/>
                        </a:lnTo>
                        <a:lnTo>
                          <a:pt x="178" y="5"/>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0" name="Freeform 26"/>
                  <p:cNvSpPr>
                    <a:spLocks/>
                  </p:cNvSpPr>
                  <p:nvPr/>
                </p:nvSpPr>
                <p:spPr bwMode="auto">
                  <a:xfrm>
                    <a:off x="4139" y="3520"/>
                    <a:ext cx="101" cy="294"/>
                  </a:xfrm>
                  <a:custGeom>
                    <a:avLst/>
                    <a:gdLst/>
                    <a:ahLst/>
                    <a:cxnLst>
                      <a:cxn ang="0">
                        <a:pos x="0" y="95"/>
                      </a:cxn>
                      <a:cxn ang="0">
                        <a:pos x="100" y="0"/>
                      </a:cxn>
                      <a:cxn ang="0">
                        <a:pos x="100" y="196"/>
                      </a:cxn>
                      <a:cxn ang="0">
                        <a:pos x="0" y="293"/>
                      </a:cxn>
                      <a:cxn ang="0">
                        <a:pos x="0" y="95"/>
                      </a:cxn>
                    </a:cxnLst>
                    <a:rect l="0" t="0" r="r" b="b"/>
                    <a:pathLst>
                      <a:path w="101" h="294">
                        <a:moveTo>
                          <a:pt x="0" y="95"/>
                        </a:moveTo>
                        <a:lnTo>
                          <a:pt x="100" y="0"/>
                        </a:lnTo>
                        <a:lnTo>
                          <a:pt x="100" y="196"/>
                        </a:lnTo>
                        <a:lnTo>
                          <a:pt x="0" y="293"/>
                        </a:lnTo>
                        <a:lnTo>
                          <a:pt x="0" y="95"/>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1" name="Freeform 27"/>
                  <p:cNvSpPr>
                    <a:spLocks/>
                  </p:cNvSpPr>
                  <p:nvPr/>
                </p:nvSpPr>
                <p:spPr bwMode="auto">
                  <a:xfrm>
                    <a:off x="4001" y="3429"/>
                    <a:ext cx="33" cy="204"/>
                  </a:xfrm>
                  <a:custGeom>
                    <a:avLst/>
                    <a:gdLst/>
                    <a:ahLst/>
                    <a:cxnLst>
                      <a:cxn ang="0">
                        <a:pos x="0" y="0"/>
                      </a:cxn>
                      <a:cxn ang="0">
                        <a:pos x="0" y="203"/>
                      </a:cxn>
                      <a:cxn ang="0">
                        <a:pos x="32" y="203"/>
                      </a:cxn>
                      <a:cxn ang="0">
                        <a:pos x="32" y="2"/>
                      </a:cxn>
                      <a:cxn ang="0">
                        <a:pos x="0" y="0"/>
                      </a:cxn>
                    </a:cxnLst>
                    <a:rect l="0" t="0" r="r" b="b"/>
                    <a:pathLst>
                      <a:path w="33" h="204">
                        <a:moveTo>
                          <a:pt x="0" y="0"/>
                        </a:moveTo>
                        <a:lnTo>
                          <a:pt x="0" y="203"/>
                        </a:lnTo>
                        <a:lnTo>
                          <a:pt x="32" y="203"/>
                        </a:lnTo>
                        <a:lnTo>
                          <a:pt x="32" y="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2" name="Freeform 28"/>
                  <p:cNvSpPr>
                    <a:spLocks/>
                  </p:cNvSpPr>
                  <p:nvPr/>
                </p:nvSpPr>
                <p:spPr bwMode="auto">
                  <a:xfrm>
                    <a:off x="4059" y="3615"/>
                    <a:ext cx="81" cy="206"/>
                  </a:xfrm>
                  <a:custGeom>
                    <a:avLst/>
                    <a:gdLst/>
                    <a:ahLst/>
                    <a:cxnLst>
                      <a:cxn ang="0">
                        <a:pos x="0" y="5"/>
                      </a:cxn>
                      <a:cxn ang="0">
                        <a:pos x="80" y="0"/>
                      </a:cxn>
                      <a:cxn ang="0">
                        <a:pos x="80" y="197"/>
                      </a:cxn>
                      <a:cxn ang="0">
                        <a:pos x="0" y="205"/>
                      </a:cxn>
                      <a:cxn ang="0">
                        <a:pos x="0" y="5"/>
                      </a:cxn>
                    </a:cxnLst>
                    <a:rect l="0" t="0" r="r" b="b"/>
                    <a:pathLst>
                      <a:path w="81" h="206">
                        <a:moveTo>
                          <a:pt x="0" y="5"/>
                        </a:moveTo>
                        <a:lnTo>
                          <a:pt x="80" y="0"/>
                        </a:lnTo>
                        <a:lnTo>
                          <a:pt x="80" y="197"/>
                        </a:lnTo>
                        <a:lnTo>
                          <a:pt x="0" y="205"/>
                        </a:lnTo>
                        <a:lnTo>
                          <a:pt x="0" y="5"/>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3" name="Freeform 29"/>
                  <p:cNvSpPr>
                    <a:spLocks/>
                  </p:cNvSpPr>
                  <p:nvPr/>
                </p:nvSpPr>
                <p:spPr bwMode="auto">
                  <a:xfrm>
                    <a:off x="4032" y="3430"/>
                    <a:ext cx="28" cy="392"/>
                  </a:xfrm>
                  <a:custGeom>
                    <a:avLst/>
                    <a:gdLst/>
                    <a:ahLst/>
                    <a:cxnLst>
                      <a:cxn ang="0">
                        <a:pos x="0" y="0"/>
                      </a:cxn>
                      <a:cxn ang="0">
                        <a:pos x="27" y="195"/>
                      </a:cxn>
                      <a:cxn ang="0">
                        <a:pos x="27" y="391"/>
                      </a:cxn>
                      <a:cxn ang="0">
                        <a:pos x="0" y="202"/>
                      </a:cxn>
                      <a:cxn ang="0">
                        <a:pos x="0" y="0"/>
                      </a:cxn>
                    </a:cxnLst>
                    <a:rect l="0" t="0" r="r" b="b"/>
                    <a:pathLst>
                      <a:path w="28" h="392">
                        <a:moveTo>
                          <a:pt x="0" y="0"/>
                        </a:moveTo>
                        <a:lnTo>
                          <a:pt x="27" y="195"/>
                        </a:lnTo>
                        <a:lnTo>
                          <a:pt x="27" y="391"/>
                        </a:lnTo>
                        <a:lnTo>
                          <a:pt x="0" y="20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6" name="Group 30"/>
                <p:cNvGrpSpPr>
                  <a:grpSpLocks/>
                </p:cNvGrpSpPr>
                <p:nvPr/>
              </p:nvGrpSpPr>
              <p:grpSpPr bwMode="auto">
                <a:xfrm>
                  <a:off x="4075" y="2493"/>
                  <a:ext cx="521" cy="661"/>
                  <a:chOff x="4075" y="2493"/>
                  <a:chExt cx="521" cy="661"/>
                </a:xfrm>
              </p:grpSpPr>
              <p:sp>
                <p:nvSpPr>
                  <p:cNvPr id="625695" name="Freeform 31"/>
                  <p:cNvSpPr>
                    <a:spLocks/>
                  </p:cNvSpPr>
                  <p:nvPr/>
                </p:nvSpPr>
                <p:spPr bwMode="auto">
                  <a:xfrm>
                    <a:off x="4139" y="2819"/>
                    <a:ext cx="85" cy="231"/>
                  </a:xfrm>
                  <a:custGeom>
                    <a:avLst/>
                    <a:gdLst/>
                    <a:ahLst/>
                    <a:cxnLst>
                      <a:cxn ang="0">
                        <a:pos x="0" y="28"/>
                      </a:cxn>
                      <a:cxn ang="0">
                        <a:pos x="84" y="0"/>
                      </a:cxn>
                      <a:cxn ang="0">
                        <a:pos x="84" y="201"/>
                      </a:cxn>
                      <a:cxn ang="0">
                        <a:pos x="0" y="230"/>
                      </a:cxn>
                      <a:cxn ang="0">
                        <a:pos x="0" y="28"/>
                      </a:cxn>
                    </a:cxnLst>
                    <a:rect l="0" t="0" r="r" b="b"/>
                    <a:pathLst>
                      <a:path w="85" h="231">
                        <a:moveTo>
                          <a:pt x="0" y="28"/>
                        </a:moveTo>
                        <a:lnTo>
                          <a:pt x="84" y="0"/>
                        </a:lnTo>
                        <a:lnTo>
                          <a:pt x="84" y="201"/>
                        </a:lnTo>
                        <a:lnTo>
                          <a:pt x="0" y="230"/>
                        </a:lnTo>
                        <a:lnTo>
                          <a:pt x="0" y="28"/>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6" name="Freeform 32"/>
                  <p:cNvSpPr>
                    <a:spLocks/>
                  </p:cNvSpPr>
                  <p:nvPr/>
                </p:nvSpPr>
                <p:spPr bwMode="auto">
                  <a:xfrm>
                    <a:off x="4223" y="2701"/>
                    <a:ext cx="112" cy="322"/>
                  </a:xfrm>
                  <a:custGeom>
                    <a:avLst/>
                    <a:gdLst/>
                    <a:ahLst/>
                    <a:cxnLst>
                      <a:cxn ang="0">
                        <a:pos x="0" y="116"/>
                      </a:cxn>
                      <a:cxn ang="0">
                        <a:pos x="111" y="0"/>
                      </a:cxn>
                      <a:cxn ang="0">
                        <a:pos x="111" y="203"/>
                      </a:cxn>
                      <a:cxn ang="0">
                        <a:pos x="0" y="321"/>
                      </a:cxn>
                      <a:cxn ang="0">
                        <a:pos x="0" y="116"/>
                      </a:cxn>
                    </a:cxnLst>
                    <a:rect l="0" t="0" r="r" b="b"/>
                    <a:pathLst>
                      <a:path w="112" h="322">
                        <a:moveTo>
                          <a:pt x="0" y="116"/>
                        </a:moveTo>
                        <a:lnTo>
                          <a:pt x="111" y="0"/>
                        </a:lnTo>
                        <a:lnTo>
                          <a:pt x="111" y="203"/>
                        </a:lnTo>
                        <a:lnTo>
                          <a:pt x="0" y="321"/>
                        </a:lnTo>
                        <a:lnTo>
                          <a:pt x="0" y="116"/>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7" name="Freeform 33"/>
                  <p:cNvSpPr>
                    <a:spLocks/>
                  </p:cNvSpPr>
                  <p:nvPr/>
                </p:nvSpPr>
                <p:spPr bwMode="auto">
                  <a:xfrm>
                    <a:off x="4334" y="2625"/>
                    <a:ext cx="52" cy="282"/>
                  </a:xfrm>
                  <a:custGeom>
                    <a:avLst/>
                    <a:gdLst/>
                    <a:ahLst/>
                    <a:cxnLst>
                      <a:cxn ang="0">
                        <a:pos x="0" y="82"/>
                      </a:cxn>
                      <a:cxn ang="0">
                        <a:pos x="0" y="281"/>
                      </a:cxn>
                      <a:cxn ang="0">
                        <a:pos x="51" y="199"/>
                      </a:cxn>
                      <a:cxn ang="0">
                        <a:pos x="51" y="0"/>
                      </a:cxn>
                      <a:cxn ang="0">
                        <a:pos x="0" y="82"/>
                      </a:cxn>
                    </a:cxnLst>
                    <a:rect l="0" t="0" r="r" b="b"/>
                    <a:pathLst>
                      <a:path w="52" h="282">
                        <a:moveTo>
                          <a:pt x="0" y="82"/>
                        </a:moveTo>
                        <a:lnTo>
                          <a:pt x="0" y="281"/>
                        </a:lnTo>
                        <a:lnTo>
                          <a:pt x="51" y="199"/>
                        </a:lnTo>
                        <a:lnTo>
                          <a:pt x="51" y="0"/>
                        </a:lnTo>
                        <a:lnTo>
                          <a:pt x="0" y="8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8" name="Freeform 34"/>
                  <p:cNvSpPr>
                    <a:spLocks/>
                  </p:cNvSpPr>
                  <p:nvPr/>
                </p:nvSpPr>
                <p:spPr bwMode="auto">
                  <a:xfrm>
                    <a:off x="4075" y="2850"/>
                    <a:ext cx="65" cy="304"/>
                  </a:xfrm>
                  <a:custGeom>
                    <a:avLst/>
                    <a:gdLst/>
                    <a:ahLst/>
                    <a:cxnLst>
                      <a:cxn ang="0">
                        <a:pos x="64" y="0"/>
                      </a:cxn>
                      <a:cxn ang="0">
                        <a:pos x="64" y="207"/>
                      </a:cxn>
                      <a:cxn ang="0">
                        <a:pos x="53" y="263"/>
                      </a:cxn>
                      <a:cxn ang="0">
                        <a:pos x="37" y="303"/>
                      </a:cxn>
                      <a:cxn ang="0">
                        <a:pos x="13" y="266"/>
                      </a:cxn>
                      <a:cxn ang="0">
                        <a:pos x="0" y="194"/>
                      </a:cxn>
                      <a:cxn ang="0">
                        <a:pos x="50" y="65"/>
                      </a:cxn>
                      <a:cxn ang="0">
                        <a:pos x="64" y="0"/>
                      </a:cxn>
                    </a:cxnLst>
                    <a:rect l="0" t="0" r="r" b="b"/>
                    <a:pathLst>
                      <a:path w="65" h="304">
                        <a:moveTo>
                          <a:pt x="64" y="0"/>
                        </a:moveTo>
                        <a:lnTo>
                          <a:pt x="64" y="207"/>
                        </a:lnTo>
                        <a:lnTo>
                          <a:pt x="53" y="263"/>
                        </a:lnTo>
                        <a:lnTo>
                          <a:pt x="37" y="303"/>
                        </a:lnTo>
                        <a:lnTo>
                          <a:pt x="13" y="266"/>
                        </a:lnTo>
                        <a:lnTo>
                          <a:pt x="0" y="194"/>
                        </a:lnTo>
                        <a:lnTo>
                          <a:pt x="50" y="65"/>
                        </a:lnTo>
                        <a:lnTo>
                          <a:pt x="64"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699" name="Freeform 35"/>
                  <p:cNvSpPr>
                    <a:spLocks/>
                  </p:cNvSpPr>
                  <p:nvPr/>
                </p:nvSpPr>
                <p:spPr bwMode="auto">
                  <a:xfrm>
                    <a:off x="4385" y="2585"/>
                    <a:ext cx="124" cy="242"/>
                  </a:xfrm>
                  <a:custGeom>
                    <a:avLst/>
                    <a:gdLst/>
                    <a:ahLst/>
                    <a:cxnLst>
                      <a:cxn ang="0">
                        <a:pos x="0" y="36"/>
                      </a:cxn>
                      <a:cxn ang="0">
                        <a:pos x="123" y="0"/>
                      </a:cxn>
                      <a:cxn ang="0">
                        <a:pos x="123" y="201"/>
                      </a:cxn>
                      <a:cxn ang="0">
                        <a:pos x="0" y="241"/>
                      </a:cxn>
                      <a:cxn ang="0">
                        <a:pos x="0" y="36"/>
                      </a:cxn>
                    </a:cxnLst>
                    <a:rect l="0" t="0" r="r" b="b"/>
                    <a:pathLst>
                      <a:path w="124" h="242">
                        <a:moveTo>
                          <a:pt x="0" y="36"/>
                        </a:moveTo>
                        <a:lnTo>
                          <a:pt x="123" y="0"/>
                        </a:lnTo>
                        <a:lnTo>
                          <a:pt x="123" y="201"/>
                        </a:lnTo>
                        <a:lnTo>
                          <a:pt x="0" y="241"/>
                        </a:lnTo>
                        <a:lnTo>
                          <a:pt x="0" y="36"/>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0" name="Freeform 36"/>
                  <p:cNvSpPr>
                    <a:spLocks/>
                  </p:cNvSpPr>
                  <p:nvPr/>
                </p:nvSpPr>
                <p:spPr bwMode="auto">
                  <a:xfrm>
                    <a:off x="4508" y="2493"/>
                    <a:ext cx="88" cy="296"/>
                  </a:xfrm>
                  <a:custGeom>
                    <a:avLst/>
                    <a:gdLst/>
                    <a:ahLst/>
                    <a:cxnLst>
                      <a:cxn ang="0">
                        <a:pos x="0" y="91"/>
                      </a:cxn>
                      <a:cxn ang="0">
                        <a:pos x="0" y="295"/>
                      </a:cxn>
                      <a:cxn ang="0">
                        <a:pos x="87" y="201"/>
                      </a:cxn>
                      <a:cxn ang="0">
                        <a:pos x="87" y="0"/>
                      </a:cxn>
                      <a:cxn ang="0">
                        <a:pos x="0" y="91"/>
                      </a:cxn>
                    </a:cxnLst>
                    <a:rect l="0" t="0" r="r" b="b"/>
                    <a:pathLst>
                      <a:path w="88" h="296">
                        <a:moveTo>
                          <a:pt x="0" y="91"/>
                        </a:moveTo>
                        <a:lnTo>
                          <a:pt x="0" y="295"/>
                        </a:lnTo>
                        <a:lnTo>
                          <a:pt x="87" y="201"/>
                        </a:lnTo>
                        <a:lnTo>
                          <a:pt x="87" y="0"/>
                        </a:lnTo>
                        <a:lnTo>
                          <a:pt x="0" y="91"/>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7" name="Group 37"/>
                <p:cNvGrpSpPr>
                  <a:grpSpLocks/>
                </p:cNvGrpSpPr>
                <p:nvPr/>
              </p:nvGrpSpPr>
              <p:grpSpPr bwMode="auto">
                <a:xfrm>
                  <a:off x="4528" y="1798"/>
                  <a:ext cx="568" cy="680"/>
                  <a:chOff x="4528" y="1798"/>
                  <a:chExt cx="568" cy="680"/>
                </a:xfrm>
              </p:grpSpPr>
              <p:sp>
                <p:nvSpPr>
                  <p:cNvPr id="625702" name="Freeform 38"/>
                  <p:cNvSpPr>
                    <a:spLocks/>
                  </p:cNvSpPr>
                  <p:nvPr/>
                </p:nvSpPr>
                <p:spPr bwMode="auto">
                  <a:xfrm>
                    <a:off x="4653" y="2036"/>
                    <a:ext cx="65" cy="290"/>
                  </a:xfrm>
                  <a:custGeom>
                    <a:avLst/>
                    <a:gdLst/>
                    <a:ahLst/>
                    <a:cxnLst>
                      <a:cxn ang="0">
                        <a:pos x="0" y="82"/>
                      </a:cxn>
                      <a:cxn ang="0">
                        <a:pos x="64" y="0"/>
                      </a:cxn>
                      <a:cxn ang="0">
                        <a:pos x="64" y="203"/>
                      </a:cxn>
                      <a:cxn ang="0">
                        <a:pos x="0" y="289"/>
                      </a:cxn>
                      <a:cxn ang="0">
                        <a:pos x="0" y="82"/>
                      </a:cxn>
                    </a:cxnLst>
                    <a:rect l="0" t="0" r="r" b="b"/>
                    <a:pathLst>
                      <a:path w="65" h="290">
                        <a:moveTo>
                          <a:pt x="0" y="82"/>
                        </a:moveTo>
                        <a:lnTo>
                          <a:pt x="64" y="0"/>
                        </a:lnTo>
                        <a:lnTo>
                          <a:pt x="64" y="203"/>
                        </a:lnTo>
                        <a:lnTo>
                          <a:pt x="0" y="289"/>
                        </a:lnTo>
                        <a:lnTo>
                          <a:pt x="0" y="8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3" name="Freeform 39"/>
                  <p:cNvSpPr>
                    <a:spLocks/>
                  </p:cNvSpPr>
                  <p:nvPr/>
                </p:nvSpPr>
                <p:spPr bwMode="auto">
                  <a:xfrm>
                    <a:off x="4599" y="2049"/>
                    <a:ext cx="55" cy="280"/>
                  </a:xfrm>
                  <a:custGeom>
                    <a:avLst/>
                    <a:gdLst/>
                    <a:ahLst/>
                    <a:cxnLst>
                      <a:cxn ang="0">
                        <a:pos x="0" y="0"/>
                      </a:cxn>
                      <a:cxn ang="0">
                        <a:pos x="54" y="72"/>
                      </a:cxn>
                      <a:cxn ang="0">
                        <a:pos x="54" y="279"/>
                      </a:cxn>
                      <a:cxn ang="0">
                        <a:pos x="0" y="205"/>
                      </a:cxn>
                      <a:cxn ang="0">
                        <a:pos x="0" y="0"/>
                      </a:cxn>
                    </a:cxnLst>
                    <a:rect l="0" t="0" r="r" b="b"/>
                    <a:pathLst>
                      <a:path w="55" h="280">
                        <a:moveTo>
                          <a:pt x="0" y="0"/>
                        </a:moveTo>
                        <a:lnTo>
                          <a:pt x="54" y="72"/>
                        </a:lnTo>
                        <a:lnTo>
                          <a:pt x="54" y="279"/>
                        </a:lnTo>
                        <a:lnTo>
                          <a:pt x="0" y="205"/>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4" name="Freeform 40"/>
                  <p:cNvSpPr>
                    <a:spLocks/>
                  </p:cNvSpPr>
                  <p:nvPr/>
                </p:nvSpPr>
                <p:spPr bwMode="auto">
                  <a:xfrm>
                    <a:off x="4570" y="2151"/>
                    <a:ext cx="71" cy="327"/>
                  </a:xfrm>
                  <a:custGeom>
                    <a:avLst/>
                    <a:gdLst/>
                    <a:ahLst/>
                    <a:cxnLst>
                      <a:cxn ang="0">
                        <a:pos x="70" y="0"/>
                      </a:cxn>
                      <a:cxn ang="0">
                        <a:pos x="0" y="126"/>
                      </a:cxn>
                      <a:cxn ang="0">
                        <a:pos x="0" y="326"/>
                      </a:cxn>
                      <a:cxn ang="0">
                        <a:pos x="70" y="205"/>
                      </a:cxn>
                      <a:cxn ang="0">
                        <a:pos x="70" y="0"/>
                      </a:cxn>
                    </a:cxnLst>
                    <a:rect l="0" t="0" r="r" b="b"/>
                    <a:pathLst>
                      <a:path w="71" h="327">
                        <a:moveTo>
                          <a:pt x="70" y="0"/>
                        </a:moveTo>
                        <a:lnTo>
                          <a:pt x="0" y="126"/>
                        </a:lnTo>
                        <a:lnTo>
                          <a:pt x="0" y="326"/>
                        </a:lnTo>
                        <a:lnTo>
                          <a:pt x="70" y="205"/>
                        </a:lnTo>
                        <a:lnTo>
                          <a:pt x="7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5" name="Freeform 41"/>
                  <p:cNvSpPr>
                    <a:spLocks/>
                  </p:cNvSpPr>
                  <p:nvPr/>
                </p:nvSpPr>
                <p:spPr bwMode="auto">
                  <a:xfrm>
                    <a:off x="4528" y="2280"/>
                    <a:ext cx="43" cy="150"/>
                  </a:xfrm>
                  <a:custGeom>
                    <a:avLst/>
                    <a:gdLst/>
                    <a:ahLst/>
                    <a:cxnLst>
                      <a:cxn ang="0">
                        <a:pos x="42" y="0"/>
                      </a:cxn>
                      <a:cxn ang="0">
                        <a:pos x="0" y="44"/>
                      </a:cxn>
                      <a:cxn ang="0">
                        <a:pos x="42" y="149"/>
                      </a:cxn>
                      <a:cxn ang="0">
                        <a:pos x="42" y="0"/>
                      </a:cxn>
                    </a:cxnLst>
                    <a:rect l="0" t="0" r="r" b="b"/>
                    <a:pathLst>
                      <a:path w="43" h="150">
                        <a:moveTo>
                          <a:pt x="42" y="0"/>
                        </a:moveTo>
                        <a:lnTo>
                          <a:pt x="0" y="44"/>
                        </a:lnTo>
                        <a:lnTo>
                          <a:pt x="42" y="149"/>
                        </a:lnTo>
                        <a:lnTo>
                          <a:pt x="42"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6" name="Freeform 42"/>
                  <p:cNvSpPr>
                    <a:spLocks/>
                  </p:cNvSpPr>
                  <p:nvPr/>
                </p:nvSpPr>
                <p:spPr bwMode="auto">
                  <a:xfrm>
                    <a:off x="5026" y="1806"/>
                    <a:ext cx="70" cy="227"/>
                  </a:xfrm>
                  <a:custGeom>
                    <a:avLst/>
                    <a:gdLst/>
                    <a:ahLst/>
                    <a:cxnLst>
                      <a:cxn ang="0">
                        <a:pos x="0" y="26"/>
                      </a:cxn>
                      <a:cxn ang="0">
                        <a:pos x="69" y="0"/>
                      </a:cxn>
                      <a:cxn ang="0">
                        <a:pos x="69" y="201"/>
                      </a:cxn>
                      <a:cxn ang="0">
                        <a:pos x="0" y="226"/>
                      </a:cxn>
                      <a:cxn ang="0">
                        <a:pos x="0" y="26"/>
                      </a:cxn>
                    </a:cxnLst>
                    <a:rect l="0" t="0" r="r" b="b"/>
                    <a:pathLst>
                      <a:path w="70" h="227">
                        <a:moveTo>
                          <a:pt x="0" y="26"/>
                        </a:moveTo>
                        <a:lnTo>
                          <a:pt x="69" y="0"/>
                        </a:lnTo>
                        <a:lnTo>
                          <a:pt x="69" y="201"/>
                        </a:lnTo>
                        <a:lnTo>
                          <a:pt x="0" y="226"/>
                        </a:lnTo>
                        <a:lnTo>
                          <a:pt x="0" y="26"/>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7" name="Freeform 43"/>
                  <p:cNvSpPr>
                    <a:spLocks/>
                  </p:cNvSpPr>
                  <p:nvPr/>
                </p:nvSpPr>
                <p:spPr bwMode="auto">
                  <a:xfrm>
                    <a:off x="4985" y="1798"/>
                    <a:ext cx="42" cy="232"/>
                  </a:xfrm>
                  <a:custGeom>
                    <a:avLst/>
                    <a:gdLst/>
                    <a:ahLst/>
                    <a:cxnLst>
                      <a:cxn ang="0">
                        <a:pos x="0" y="0"/>
                      </a:cxn>
                      <a:cxn ang="0">
                        <a:pos x="41" y="36"/>
                      </a:cxn>
                      <a:cxn ang="0">
                        <a:pos x="41" y="231"/>
                      </a:cxn>
                      <a:cxn ang="0">
                        <a:pos x="0" y="198"/>
                      </a:cxn>
                      <a:cxn ang="0">
                        <a:pos x="0" y="0"/>
                      </a:cxn>
                    </a:cxnLst>
                    <a:rect l="0" t="0" r="r" b="b"/>
                    <a:pathLst>
                      <a:path w="42" h="232">
                        <a:moveTo>
                          <a:pt x="0" y="0"/>
                        </a:moveTo>
                        <a:lnTo>
                          <a:pt x="41" y="36"/>
                        </a:lnTo>
                        <a:lnTo>
                          <a:pt x="41" y="231"/>
                        </a:lnTo>
                        <a:lnTo>
                          <a:pt x="0" y="198"/>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8" name="Freeform 44"/>
                  <p:cNvSpPr>
                    <a:spLocks/>
                  </p:cNvSpPr>
                  <p:nvPr/>
                </p:nvSpPr>
                <p:spPr bwMode="auto">
                  <a:xfrm>
                    <a:off x="4960" y="1805"/>
                    <a:ext cx="26" cy="244"/>
                  </a:xfrm>
                  <a:custGeom>
                    <a:avLst/>
                    <a:gdLst/>
                    <a:ahLst/>
                    <a:cxnLst>
                      <a:cxn ang="0">
                        <a:pos x="25" y="0"/>
                      </a:cxn>
                      <a:cxn ang="0">
                        <a:pos x="25" y="189"/>
                      </a:cxn>
                      <a:cxn ang="0">
                        <a:pos x="0" y="243"/>
                      </a:cxn>
                      <a:cxn ang="0">
                        <a:pos x="0" y="39"/>
                      </a:cxn>
                      <a:cxn ang="0">
                        <a:pos x="25" y="0"/>
                      </a:cxn>
                    </a:cxnLst>
                    <a:rect l="0" t="0" r="r" b="b"/>
                    <a:pathLst>
                      <a:path w="26" h="244">
                        <a:moveTo>
                          <a:pt x="25" y="0"/>
                        </a:moveTo>
                        <a:lnTo>
                          <a:pt x="25" y="189"/>
                        </a:lnTo>
                        <a:lnTo>
                          <a:pt x="0" y="243"/>
                        </a:lnTo>
                        <a:lnTo>
                          <a:pt x="0" y="39"/>
                        </a:lnTo>
                        <a:lnTo>
                          <a:pt x="25"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09" name="Freeform 45"/>
                  <p:cNvSpPr>
                    <a:spLocks/>
                  </p:cNvSpPr>
                  <p:nvPr/>
                </p:nvSpPr>
                <p:spPr bwMode="auto">
                  <a:xfrm>
                    <a:off x="4773" y="1846"/>
                    <a:ext cx="188" cy="227"/>
                  </a:xfrm>
                  <a:custGeom>
                    <a:avLst/>
                    <a:gdLst/>
                    <a:ahLst/>
                    <a:cxnLst>
                      <a:cxn ang="0">
                        <a:pos x="187" y="0"/>
                      </a:cxn>
                      <a:cxn ang="0">
                        <a:pos x="147" y="5"/>
                      </a:cxn>
                      <a:cxn ang="0">
                        <a:pos x="0" y="26"/>
                      </a:cxn>
                      <a:cxn ang="0">
                        <a:pos x="0" y="226"/>
                      </a:cxn>
                      <a:cxn ang="0">
                        <a:pos x="150" y="207"/>
                      </a:cxn>
                      <a:cxn ang="0">
                        <a:pos x="187" y="202"/>
                      </a:cxn>
                      <a:cxn ang="0">
                        <a:pos x="187" y="0"/>
                      </a:cxn>
                    </a:cxnLst>
                    <a:rect l="0" t="0" r="r" b="b"/>
                    <a:pathLst>
                      <a:path w="188" h="227">
                        <a:moveTo>
                          <a:pt x="187" y="0"/>
                        </a:moveTo>
                        <a:lnTo>
                          <a:pt x="147" y="5"/>
                        </a:lnTo>
                        <a:lnTo>
                          <a:pt x="0" y="26"/>
                        </a:lnTo>
                        <a:lnTo>
                          <a:pt x="0" y="226"/>
                        </a:lnTo>
                        <a:lnTo>
                          <a:pt x="150" y="207"/>
                        </a:lnTo>
                        <a:lnTo>
                          <a:pt x="187" y="202"/>
                        </a:lnTo>
                        <a:lnTo>
                          <a:pt x="187"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0" name="Freeform 46"/>
                  <p:cNvSpPr>
                    <a:spLocks/>
                  </p:cNvSpPr>
                  <p:nvPr/>
                </p:nvSpPr>
                <p:spPr bwMode="auto">
                  <a:xfrm>
                    <a:off x="4708" y="1878"/>
                    <a:ext cx="66" cy="262"/>
                  </a:xfrm>
                  <a:custGeom>
                    <a:avLst/>
                    <a:gdLst/>
                    <a:ahLst/>
                    <a:cxnLst>
                      <a:cxn ang="0">
                        <a:pos x="65" y="0"/>
                      </a:cxn>
                      <a:cxn ang="0">
                        <a:pos x="65" y="196"/>
                      </a:cxn>
                      <a:cxn ang="0">
                        <a:pos x="23" y="222"/>
                      </a:cxn>
                      <a:cxn ang="0">
                        <a:pos x="7" y="261"/>
                      </a:cxn>
                      <a:cxn ang="0">
                        <a:pos x="7" y="160"/>
                      </a:cxn>
                      <a:cxn ang="0">
                        <a:pos x="18" y="82"/>
                      </a:cxn>
                      <a:cxn ang="0">
                        <a:pos x="0" y="76"/>
                      </a:cxn>
                      <a:cxn ang="0">
                        <a:pos x="20" y="28"/>
                      </a:cxn>
                      <a:cxn ang="0">
                        <a:pos x="65" y="0"/>
                      </a:cxn>
                    </a:cxnLst>
                    <a:rect l="0" t="0" r="r" b="b"/>
                    <a:pathLst>
                      <a:path w="66" h="262">
                        <a:moveTo>
                          <a:pt x="65" y="0"/>
                        </a:moveTo>
                        <a:lnTo>
                          <a:pt x="65" y="196"/>
                        </a:lnTo>
                        <a:lnTo>
                          <a:pt x="23" y="222"/>
                        </a:lnTo>
                        <a:lnTo>
                          <a:pt x="7" y="261"/>
                        </a:lnTo>
                        <a:lnTo>
                          <a:pt x="7" y="160"/>
                        </a:lnTo>
                        <a:lnTo>
                          <a:pt x="18" y="82"/>
                        </a:lnTo>
                        <a:lnTo>
                          <a:pt x="0" y="76"/>
                        </a:lnTo>
                        <a:lnTo>
                          <a:pt x="20" y="28"/>
                        </a:lnTo>
                        <a:lnTo>
                          <a:pt x="65"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8" name="Group 47"/>
                <p:cNvGrpSpPr>
                  <a:grpSpLocks/>
                </p:cNvGrpSpPr>
                <p:nvPr/>
              </p:nvGrpSpPr>
              <p:grpSpPr bwMode="auto">
                <a:xfrm>
                  <a:off x="336" y="1079"/>
                  <a:ext cx="2372" cy="2623"/>
                  <a:chOff x="336" y="1079"/>
                  <a:chExt cx="2372" cy="2623"/>
                </a:xfrm>
              </p:grpSpPr>
              <p:sp>
                <p:nvSpPr>
                  <p:cNvPr id="625712" name="Freeform 48"/>
                  <p:cNvSpPr>
                    <a:spLocks/>
                  </p:cNvSpPr>
                  <p:nvPr/>
                </p:nvSpPr>
                <p:spPr bwMode="auto">
                  <a:xfrm>
                    <a:off x="394" y="2109"/>
                    <a:ext cx="302" cy="712"/>
                  </a:xfrm>
                  <a:custGeom>
                    <a:avLst/>
                    <a:gdLst/>
                    <a:ahLst/>
                    <a:cxnLst>
                      <a:cxn ang="0">
                        <a:pos x="0" y="0"/>
                      </a:cxn>
                      <a:cxn ang="0">
                        <a:pos x="0" y="202"/>
                      </a:cxn>
                      <a:cxn ang="0">
                        <a:pos x="107" y="365"/>
                      </a:cxn>
                      <a:cxn ang="0">
                        <a:pos x="301" y="711"/>
                      </a:cxn>
                      <a:cxn ang="0">
                        <a:pos x="301" y="511"/>
                      </a:cxn>
                      <a:cxn ang="0">
                        <a:pos x="120" y="190"/>
                      </a:cxn>
                      <a:cxn ang="0">
                        <a:pos x="0" y="0"/>
                      </a:cxn>
                    </a:cxnLst>
                    <a:rect l="0" t="0" r="r" b="b"/>
                    <a:pathLst>
                      <a:path w="302" h="712">
                        <a:moveTo>
                          <a:pt x="0" y="0"/>
                        </a:moveTo>
                        <a:lnTo>
                          <a:pt x="0" y="202"/>
                        </a:lnTo>
                        <a:lnTo>
                          <a:pt x="107" y="365"/>
                        </a:lnTo>
                        <a:lnTo>
                          <a:pt x="301" y="711"/>
                        </a:lnTo>
                        <a:lnTo>
                          <a:pt x="301" y="511"/>
                        </a:lnTo>
                        <a:lnTo>
                          <a:pt x="120" y="19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3" name="Freeform 49"/>
                  <p:cNvSpPr>
                    <a:spLocks/>
                  </p:cNvSpPr>
                  <p:nvPr/>
                </p:nvSpPr>
                <p:spPr bwMode="auto">
                  <a:xfrm>
                    <a:off x="695" y="2623"/>
                    <a:ext cx="74" cy="201"/>
                  </a:xfrm>
                  <a:custGeom>
                    <a:avLst/>
                    <a:gdLst/>
                    <a:ahLst/>
                    <a:cxnLst>
                      <a:cxn ang="0">
                        <a:pos x="0" y="0"/>
                      </a:cxn>
                      <a:cxn ang="0">
                        <a:pos x="73" y="0"/>
                      </a:cxn>
                      <a:cxn ang="0">
                        <a:pos x="73" y="200"/>
                      </a:cxn>
                      <a:cxn ang="0">
                        <a:pos x="0" y="200"/>
                      </a:cxn>
                      <a:cxn ang="0">
                        <a:pos x="0" y="0"/>
                      </a:cxn>
                    </a:cxnLst>
                    <a:rect l="0" t="0" r="r" b="b"/>
                    <a:pathLst>
                      <a:path w="74" h="201">
                        <a:moveTo>
                          <a:pt x="0" y="0"/>
                        </a:moveTo>
                        <a:lnTo>
                          <a:pt x="73" y="0"/>
                        </a:lnTo>
                        <a:lnTo>
                          <a:pt x="73" y="200"/>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4" name="Freeform 50"/>
                  <p:cNvSpPr>
                    <a:spLocks/>
                  </p:cNvSpPr>
                  <p:nvPr/>
                </p:nvSpPr>
                <p:spPr bwMode="auto">
                  <a:xfrm>
                    <a:off x="770" y="2623"/>
                    <a:ext cx="216" cy="368"/>
                  </a:xfrm>
                  <a:custGeom>
                    <a:avLst/>
                    <a:gdLst/>
                    <a:ahLst/>
                    <a:cxnLst>
                      <a:cxn ang="0">
                        <a:pos x="0" y="0"/>
                      </a:cxn>
                      <a:cxn ang="0">
                        <a:pos x="0" y="196"/>
                      </a:cxn>
                      <a:cxn ang="0">
                        <a:pos x="215" y="367"/>
                      </a:cxn>
                      <a:cxn ang="0">
                        <a:pos x="215" y="167"/>
                      </a:cxn>
                      <a:cxn ang="0">
                        <a:pos x="0" y="0"/>
                      </a:cxn>
                    </a:cxnLst>
                    <a:rect l="0" t="0" r="r" b="b"/>
                    <a:pathLst>
                      <a:path w="216" h="368">
                        <a:moveTo>
                          <a:pt x="0" y="0"/>
                        </a:moveTo>
                        <a:lnTo>
                          <a:pt x="0" y="196"/>
                        </a:lnTo>
                        <a:lnTo>
                          <a:pt x="215" y="367"/>
                        </a:lnTo>
                        <a:lnTo>
                          <a:pt x="215" y="167"/>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5" name="Freeform 51"/>
                  <p:cNvSpPr>
                    <a:spLocks/>
                  </p:cNvSpPr>
                  <p:nvPr/>
                </p:nvSpPr>
                <p:spPr bwMode="auto">
                  <a:xfrm>
                    <a:off x="985" y="2788"/>
                    <a:ext cx="243" cy="205"/>
                  </a:xfrm>
                  <a:custGeom>
                    <a:avLst/>
                    <a:gdLst/>
                    <a:ahLst/>
                    <a:cxnLst>
                      <a:cxn ang="0">
                        <a:pos x="0" y="2"/>
                      </a:cxn>
                      <a:cxn ang="0">
                        <a:pos x="0" y="204"/>
                      </a:cxn>
                      <a:cxn ang="0">
                        <a:pos x="242" y="204"/>
                      </a:cxn>
                      <a:cxn ang="0">
                        <a:pos x="242" y="0"/>
                      </a:cxn>
                      <a:cxn ang="0">
                        <a:pos x="0" y="2"/>
                      </a:cxn>
                    </a:cxnLst>
                    <a:rect l="0" t="0" r="r" b="b"/>
                    <a:pathLst>
                      <a:path w="243" h="205">
                        <a:moveTo>
                          <a:pt x="0" y="2"/>
                        </a:moveTo>
                        <a:lnTo>
                          <a:pt x="0" y="204"/>
                        </a:lnTo>
                        <a:lnTo>
                          <a:pt x="242" y="204"/>
                        </a:lnTo>
                        <a:lnTo>
                          <a:pt x="242" y="0"/>
                        </a:lnTo>
                        <a:lnTo>
                          <a:pt x="0" y="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6" name="Freeform 52"/>
                  <p:cNvSpPr>
                    <a:spLocks/>
                  </p:cNvSpPr>
                  <p:nvPr/>
                </p:nvSpPr>
                <p:spPr bwMode="auto">
                  <a:xfrm>
                    <a:off x="1225" y="2833"/>
                    <a:ext cx="294" cy="340"/>
                  </a:xfrm>
                  <a:custGeom>
                    <a:avLst/>
                    <a:gdLst/>
                    <a:ahLst/>
                    <a:cxnLst>
                      <a:cxn ang="0">
                        <a:pos x="0" y="0"/>
                      </a:cxn>
                      <a:cxn ang="0">
                        <a:pos x="293" y="138"/>
                      </a:cxn>
                      <a:cxn ang="0">
                        <a:pos x="293" y="339"/>
                      </a:cxn>
                      <a:cxn ang="0">
                        <a:pos x="0" y="200"/>
                      </a:cxn>
                      <a:cxn ang="0">
                        <a:pos x="0" y="0"/>
                      </a:cxn>
                    </a:cxnLst>
                    <a:rect l="0" t="0" r="r" b="b"/>
                    <a:pathLst>
                      <a:path w="294" h="340">
                        <a:moveTo>
                          <a:pt x="0" y="0"/>
                        </a:moveTo>
                        <a:lnTo>
                          <a:pt x="293" y="138"/>
                        </a:lnTo>
                        <a:lnTo>
                          <a:pt x="293" y="339"/>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7" name="Freeform 53"/>
                  <p:cNvSpPr>
                    <a:spLocks/>
                  </p:cNvSpPr>
                  <p:nvPr/>
                </p:nvSpPr>
                <p:spPr bwMode="auto">
                  <a:xfrm>
                    <a:off x="1518" y="2975"/>
                    <a:ext cx="239" cy="193"/>
                  </a:xfrm>
                  <a:custGeom>
                    <a:avLst/>
                    <a:gdLst/>
                    <a:ahLst/>
                    <a:cxnLst>
                      <a:cxn ang="0">
                        <a:pos x="0" y="0"/>
                      </a:cxn>
                      <a:cxn ang="0">
                        <a:pos x="238" y="0"/>
                      </a:cxn>
                      <a:cxn ang="0">
                        <a:pos x="238" y="192"/>
                      </a:cxn>
                      <a:cxn ang="0">
                        <a:pos x="0" y="192"/>
                      </a:cxn>
                      <a:cxn ang="0">
                        <a:pos x="0" y="0"/>
                      </a:cxn>
                    </a:cxnLst>
                    <a:rect l="0" t="0" r="r" b="b"/>
                    <a:pathLst>
                      <a:path w="239" h="193">
                        <a:moveTo>
                          <a:pt x="0" y="0"/>
                        </a:moveTo>
                        <a:lnTo>
                          <a:pt x="238" y="0"/>
                        </a:lnTo>
                        <a:lnTo>
                          <a:pt x="238" y="192"/>
                        </a:lnTo>
                        <a:lnTo>
                          <a:pt x="0" y="19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8" name="Freeform 54"/>
                  <p:cNvSpPr>
                    <a:spLocks/>
                  </p:cNvSpPr>
                  <p:nvPr/>
                </p:nvSpPr>
                <p:spPr bwMode="auto">
                  <a:xfrm>
                    <a:off x="1756" y="2882"/>
                    <a:ext cx="98" cy="199"/>
                  </a:xfrm>
                  <a:custGeom>
                    <a:avLst/>
                    <a:gdLst/>
                    <a:ahLst/>
                    <a:cxnLst>
                      <a:cxn ang="0">
                        <a:pos x="0" y="2"/>
                      </a:cxn>
                      <a:cxn ang="0">
                        <a:pos x="0" y="198"/>
                      </a:cxn>
                      <a:cxn ang="0">
                        <a:pos x="97" y="198"/>
                      </a:cxn>
                      <a:cxn ang="0">
                        <a:pos x="97" y="0"/>
                      </a:cxn>
                      <a:cxn ang="0">
                        <a:pos x="0" y="2"/>
                      </a:cxn>
                    </a:cxnLst>
                    <a:rect l="0" t="0" r="r" b="b"/>
                    <a:pathLst>
                      <a:path w="98" h="199">
                        <a:moveTo>
                          <a:pt x="0" y="2"/>
                        </a:moveTo>
                        <a:lnTo>
                          <a:pt x="0" y="198"/>
                        </a:lnTo>
                        <a:lnTo>
                          <a:pt x="97" y="198"/>
                        </a:lnTo>
                        <a:lnTo>
                          <a:pt x="97" y="0"/>
                        </a:lnTo>
                        <a:lnTo>
                          <a:pt x="0" y="2"/>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19" name="Freeform 55"/>
                  <p:cNvSpPr>
                    <a:spLocks/>
                  </p:cNvSpPr>
                  <p:nvPr/>
                </p:nvSpPr>
                <p:spPr bwMode="auto">
                  <a:xfrm>
                    <a:off x="1853" y="2888"/>
                    <a:ext cx="174" cy="344"/>
                  </a:xfrm>
                  <a:custGeom>
                    <a:avLst/>
                    <a:gdLst/>
                    <a:ahLst/>
                    <a:cxnLst>
                      <a:cxn ang="0">
                        <a:pos x="0" y="0"/>
                      </a:cxn>
                      <a:cxn ang="0">
                        <a:pos x="173" y="142"/>
                      </a:cxn>
                      <a:cxn ang="0">
                        <a:pos x="173" y="343"/>
                      </a:cxn>
                      <a:cxn ang="0">
                        <a:pos x="0" y="192"/>
                      </a:cxn>
                      <a:cxn ang="0">
                        <a:pos x="0" y="0"/>
                      </a:cxn>
                    </a:cxnLst>
                    <a:rect l="0" t="0" r="r" b="b"/>
                    <a:pathLst>
                      <a:path w="174" h="344">
                        <a:moveTo>
                          <a:pt x="0" y="0"/>
                        </a:moveTo>
                        <a:lnTo>
                          <a:pt x="173" y="142"/>
                        </a:lnTo>
                        <a:lnTo>
                          <a:pt x="173" y="343"/>
                        </a:lnTo>
                        <a:lnTo>
                          <a:pt x="0" y="19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0" name="Freeform 56"/>
                  <p:cNvSpPr>
                    <a:spLocks/>
                  </p:cNvSpPr>
                  <p:nvPr/>
                </p:nvSpPr>
                <p:spPr bwMode="auto">
                  <a:xfrm>
                    <a:off x="2026" y="3031"/>
                    <a:ext cx="79" cy="343"/>
                  </a:xfrm>
                  <a:custGeom>
                    <a:avLst/>
                    <a:gdLst/>
                    <a:ahLst/>
                    <a:cxnLst>
                      <a:cxn ang="0">
                        <a:pos x="0" y="0"/>
                      </a:cxn>
                      <a:cxn ang="0">
                        <a:pos x="78" y="141"/>
                      </a:cxn>
                      <a:cxn ang="0">
                        <a:pos x="78" y="342"/>
                      </a:cxn>
                      <a:cxn ang="0">
                        <a:pos x="0" y="200"/>
                      </a:cxn>
                      <a:cxn ang="0">
                        <a:pos x="0" y="0"/>
                      </a:cxn>
                    </a:cxnLst>
                    <a:rect l="0" t="0" r="r" b="b"/>
                    <a:pathLst>
                      <a:path w="79" h="343">
                        <a:moveTo>
                          <a:pt x="0" y="0"/>
                        </a:moveTo>
                        <a:lnTo>
                          <a:pt x="78" y="141"/>
                        </a:lnTo>
                        <a:lnTo>
                          <a:pt x="78" y="342"/>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1" name="Freeform 57"/>
                  <p:cNvSpPr>
                    <a:spLocks/>
                  </p:cNvSpPr>
                  <p:nvPr/>
                </p:nvSpPr>
                <p:spPr bwMode="auto">
                  <a:xfrm>
                    <a:off x="2104" y="3172"/>
                    <a:ext cx="87" cy="252"/>
                  </a:xfrm>
                  <a:custGeom>
                    <a:avLst/>
                    <a:gdLst/>
                    <a:ahLst/>
                    <a:cxnLst>
                      <a:cxn ang="0">
                        <a:pos x="0" y="0"/>
                      </a:cxn>
                      <a:cxn ang="0">
                        <a:pos x="86" y="51"/>
                      </a:cxn>
                      <a:cxn ang="0">
                        <a:pos x="86" y="251"/>
                      </a:cxn>
                      <a:cxn ang="0">
                        <a:pos x="0" y="198"/>
                      </a:cxn>
                      <a:cxn ang="0">
                        <a:pos x="0" y="0"/>
                      </a:cxn>
                    </a:cxnLst>
                    <a:rect l="0" t="0" r="r" b="b"/>
                    <a:pathLst>
                      <a:path w="87" h="252">
                        <a:moveTo>
                          <a:pt x="0" y="0"/>
                        </a:moveTo>
                        <a:lnTo>
                          <a:pt x="86" y="51"/>
                        </a:lnTo>
                        <a:lnTo>
                          <a:pt x="86" y="251"/>
                        </a:lnTo>
                        <a:lnTo>
                          <a:pt x="0" y="198"/>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2" name="Freeform 58"/>
                  <p:cNvSpPr>
                    <a:spLocks/>
                  </p:cNvSpPr>
                  <p:nvPr/>
                </p:nvSpPr>
                <p:spPr bwMode="auto">
                  <a:xfrm>
                    <a:off x="2190" y="3157"/>
                    <a:ext cx="60" cy="262"/>
                  </a:xfrm>
                  <a:custGeom>
                    <a:avLst/>
                    <a:gdLst/>
                    <a:ahLst/>
                    <a:cxnLst>
                      <a:cxn ang="0">
                        <a:pos x="59" y="0"/>
                      </a:cxn>
                      <a:cxn ang="0">
                        <a:pos x="0" y="66"/>
                      </a:cxn>
                      <a:cxn ang="0">
                        <a:pos x="0" y="261"/>
                      </a:cxn>
                      <a:cxn ang="0">
                        <a:pos x="59" y="196"/>
                      </a:cxn>
                      <a:cxn ang="0">
                        <a:pos x="59" y="0"/>
                      </a:cxn>
                    </a:cxnLst>
                    <a:rect l="0" t="0" r="r" b="b"/>
                    <a:pathLst>
                      <a:path w="60" h="262">
                        <a:moveTo>
                          <a:pt x="59" y="0"/>
                        </a:moveTo>
                        <a:lnTo>
                          <a:pt x="0" y="66"/>
                        </a:lnTo>
                        <a:lnTo>
                          <a:pt x="0" y="261"/>
                        </a:lnTo>
                        <a:lnTo>
                          <a:pt x="59" y="196"/>
                        </a:lnTo>
                        <a:lnTo>
                          <a:pt x="59"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3" name="Freeform 59"/>
                  <p:cNvSpPr>
                    <a:spLocks/>
                  </p:cNvSpPr>
                  <p:nvPr/>
                </p:nvSpPr>
                <p:spPr bwMode="auto">
                  <a:xfrm>
                    <a:off x="2249" y="3157"/>
                    <a:ext cx="112" cy="236"/>
                  </a:xfrm>
                  <a:custGeom>
                    <a:avLst/>
                    <a:gdLst/>
                    <a:ahLst/>
                    <a:cxnLst>
                      <a:cxn ang="0">
                        <a:pos x="0" y="0"/>
                      </a:cxn>
                      <a:cxn ang="0">
                        <a:pos x="111" y="38"/>
                      </a:cxn>
                      <a:cxn ang="0">
                        <a:pos x="111" y="235"/>
                      </a:cxn>
                      <a:cxn ang="0">
                        <a:pos x="0" y="199"/>
                      </a:cxn>
                      <a:cxn ang="0">
                        <a:pos x="0" y="0"/>
                      </a:cxn>
                    </a:cxnLst>
                    <a:rect l="0" t="0" r="r" b="b"/>
                    <a:pathLst>
                      <a:path w="112" h="236">
                        <a:moveTo>
                          <a:pt x="0" y="0"/>
                        </a:moveTo>
                        <a:lnTo>
                          <a:pt x="111" y="38"/>
                        </a:lnTo>
                        <a:lnTo>
                          <a:pt x="111" y="235"/>
                        </a:lnTo>
                        <a:lnTo>
                          <a:pt x="0" y="199"/>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4" name="Freeform 60"/>
                  <p:cNvSpPr>
                    <a:spLocks/>
                  </p:cNvSpPr>
                  <p:nvPr/>
                </p:nvSpPr>
                <p:spPr bwMode="auto">
                  <a:xfrm>
                    <a:off x="2496" y="3424"/>
                    <a:ext cx="212" cy="278"/>
                  </a:xfrm>
                  <a:custGeom>
                    <a:avLst/>
                    <a:gdLst/>
                    <a:ahLst/>
                    <a:cxnLst>
                      <a:cxn ang="0">
                        <a:pos x="0" y="0"/>
                      </a:cxn>
                      <a:cxn ang="0">
                        <a:pos x="211" y="71"/>
                      </a:cxn>
                      <a:cxn ang="0">
                        <a:pos x="211" y="277"/>
                      </a:cxn>
                      <a:cxn ang="0">
                        <a:pos x="0" y="203"/>
                      </a:cxn>
                      <a:cxn ang="0">
                        <a:pos x="0" y="0"/>
                      </a:cxn>
                    </a:cxnLst>
                    <a:rect l="0" t="0" r="r" b="b"/>
                    <a:pathLst>
                      <a:path w="212" h="278">
                        <a:moveTo>
                          <a:pt x="0" y="0"/>
                        </a:moveTo>
                        <a:lnTo>
                          <a:pt x="211" y="71"/>
                        </a:lnTo>
                        <a:lnTo>
                          <a:pt x="211" y="277"/>
                        </a:lnTo>
                        <a:lnTo>
                          <a:pt x="0" y="203"/>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5" name="Freeform 61"/>
                  <p:cNvSpPr>
                    <a:spLocks/>
                  </p:cNvSpPr>
                  <p:nvPr/>
                </p:nvSpPr>
                <p:spPr bwMode="auto">
                  <a:xfrm>
                    <a:off x="2360" y="3193"/>
                    <a:ext cx="137" cy="438"/>
                  </a:xfrm>
                  <a:custGeom>
                    <a:avLst/>
                    <a:gdLst/>
                    <a:ahLst/>
                    <a:cxnLst>
                      <a:cxn ang="0">
                        <a:pos x="0" y="0"/>
                      </a:cxn>
                      <a:cxn ang="0">
                        <a:pos x="136" y="234"/>
                      </a:cxn>
                      <a:cxn ang="0">
                        <a:pos x="136" y="437"/>
                      </a:cxn>
                      <a:cxn ang="0">
                        <a:pos x="0" y="202"/>
                      </a:cxn>
                      <a:cxn ang="0">
                        <a:pos x="0" y="0"/>
                      </a:cxn>
                    </a:cxnLst>
                    <a:rect l="0" t="0" r="r" b="b"/>
                    <a:pathLst>
                      <a:path w="137" h="438">
                        <a:moveTo>
                          <a:pt x="0" y="0"/>
                        </a:moveTo>
                        <a:lnTo>
                          <a:pt x="136" y="234"/>
                        </a:lnTo>
                        <a:lnTo>
                          <a:pt x="136" y="437"/>
                        </a:lnTo>
                        <a:lnTo>
                          <a:pt x="0" y="202"/>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6" name="Freeform 62"/>
                  <p:cNvSpPr>
                    <a:spLocks/>
                  </p:cNvSpPr>
                  <p:nvPr/>
                </p:nvSpPr>
                <p:spPr bwMode="auto">
                  <a:xfrm>
                    <a:off x="339" y="1079"/>
                    <a:ext cx="47" cy="335"/>
                  </a:xfrm>
                  <a:custGeom>
                    <a:avLst/>
                    <a:gdLst/>
                    <a:ahLst/>
                    <a:cxnLst>
                      <a:cxn ang="0">
                        <a:pos x="0" y="0"/>
                      </a:cxn>
                      <a:cxn ang="0">
                        <a:pos x="46" y="204"/>
                      </a:cxn>
                      <a:cxn ang="0">
                        <a:pos x="30" y="334"/>
                      </a:cxn>
                      <a:cxn ang="0">
                        <a:pos x="0" y="201"/>
                      </a:cxn>
                      <a:cxn ang="0">
                        <a:pos x="0" y="0"/>
                      </a:cxn>
                    </a:cxnLst>
                    <a:rect l="0" t="0" r="r" b="b"/>
                    <a:pathLst>
                      <a:path w="47" h="335">
                        <a:moveTo>
                          <a:pt x="0" y="0"/>
                        </a:moveTo>
                        <a:lnTo>
                          <a:pt x="46" y="204"/>
                        </a:lnTo>
                        <a:lnTo>
                          <a:pt x="30" y="334"/>
                        </a:lnTo>
                        <a:lnTo>
                          <a:pt x="0" y="201"/>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27" name="Freeform 63"/>
                  <p:cNvSpPr>
                    <a:spLocks/>
                  </p:cNvSpPr>
                  <p:nvPr/>
                </p:nvSpPr>
                <p:spPr bwMode="auto">
                  <a:xfrm>
                    <a:off x="336" y="1935"/>
                    <a:ext cx="75" cy="280"/>
                  </a:xfrm>
                  <a:custGeom>
                    <a:avLst/>
                    <a:gdLst/>
                    <a:ahLst/>
                    <a:cxnLst>
                      <a:cxn ang="0">
                        <a:pos x="0" y="0"/>
                      </a:cxn>
                      <a:cxn ang="0">
                        <a:pos x="74" y="102"/>
                      </a:cxn>
                      <a:cxn ang="0">
                        <a:pos x="58" y="170"/>
                      </a:cxn>
                      <a:cxn ang="0">
                        <a:pos x="58" y="279"/>
                      </a:cxn>
                      <a:cxn ang="0">
                        <a:pos x="0" y="200"/>
                      </a:cxn>
                      <a:cxn ang="0">
                        <a:pos x="0" y="0"/>
                      </a:cxn>
                    </a:cxnLst>
                    <a:rect l="0" t="0" r="r" b="b"/>
                    <a:pathLst>
                      <a:path w="75" h="280">
                        <a:moveTo>
                          <a:pt x="0" y="0"/>
                        </a:moveTo>
                        <a:lnTo>
                          <a:pt x="74" y="102"/>
                        </a:lnTo>
                        <a:lnTo>
                          <a:pt x="58" y="170"/>
                        </a:lnTo>
                        <a:lnTo>
                          <a:pt x="58" y="279"/>
                        </a:lnTo>
                        <a:lnTo>
                          <a:pt x="0" y="200"/>
                        </a:lnTo>
                        <a:lnTo>
                          <a:pt x="0"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nvGrpSpPr>
                <p:cNvPr id="9" name="Group 64"/>
                <p:cNvGrpSpPr>
                  <a:grpSpLocks/>
                </p:cNvGrpSpPr>
                <p:nvPr/>
              </p:nvGrpSpPr>
              <p:grpSpPr bwMode="auto">
                <a:xfrm>
                  <a:off x="3119" y="1039"/>
                  <a:ext cx="878" cy="800"/>
                  <a:chOff x="3119" y="1039"/>
                  <a:chExt cx="878" cy="800"/>
                </a:xfrm>
              </p:grpSpPr>
              <p:sp>
                <p:nvSpPr>
                  <p:cNvPr id="625729" name="Freeform 65"/>
                  <p:cNvSpPr>
                    <a:spLocks/>
                  </p:cNvSpPr>
                  <p:nvPr/>
                </p:nvSpPr>
                <p:spPr bwMode="auto">
                  <a:xfrm>
                    <a:off x="3595" y="1296"/>
                    <a:ext cx="274" cy="235"/>
                  </a:xfrm>
                  <a:custGeom>
                    <a:avLst/>
                    <a:gdLst/>
                    <a:ahLst/>
                    <a:cxnLst>
                      <a:cxn ang="0">
                        <a:pos x="0" y="33"/>
                      </a:cxn>
                      <a:cxn ang="0">
                        <a:pos x="273" y="0"/>
                      </a:cxn>
                      <a:cxn ang="0">
                        <a:pos x="273" y="194"/>
                      </a:cxn>
                      <a:cxn ang="0">
                        <a:pos x="0" y="234"/>
                      </a:cxn>
                      <a:cxn ang="0">
                        <a:pos x="0" y="33"/>
                      </a:cxn>
                    </a:cxnLst>
                    <a:rect l="0" t="0" r="r" b="b"/>
                    <a:pathLst>
                      <a:path w="274" h="235">
                        <a:moveTo>
                          <a:pt x="0" y="33"/>
                        </a:moveTo>
                        <a:lnTo>
                          <a:pt x="273" y="0"/>
                        </a:lnTo>
                        <a:lnTo>
                          <a:pt x="273" y="194"/>
                        </a:lnTo>
                        <a:lnTo>
                          <a:pt x="0" y="234"/>
                        </a:lnTo>
                        <a:lnTo>
                          <a:pt x="0" y="33"/>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0" name="Freeform 66"/>
                  <p:cNvSpPr>
                    <a:spLocks/>
                  </p:cNvSpPr>
                  <p:nvPr/>
                </p:nvSpPr>
                <p:spPr bwMode="auto">
                  <a:xfrm>
                    <a:off x="3500" y="1330"/>
                    <a:ext cx="107" cy="304"/>
                  </a:xfrm>
                  <a:custGeom>
                    <a:avLst/>
                    <a:gdLst/>
                    <a:ahLst/>
                    <a:cxnLst>
                      <a:cxn ang="0">
                        <a:pos x="106" y="0"/>
                      </a:cxn>
                      <a:cxn ang="0">
                        <a:pos x="106" y="198"/>
                      </a:cxn>
                      <a:cxn ang="0">
                        <a:pos x="0" y="303"/>
                      </a:cxn>
                      <a:cxn ang="0">
                        <a:pos x="0" y="103"/>
                      </a:cxn>
                      <a:cxn ang="0">
                        <a:pos x="106" y="0"/>
                      </a:cxn>
                    </a:cxnLst>
                    <a:rect l="0" t="0" r="r" b="b"/>
                    <a:pathLst>
                      <a:path w="107" h="304">
                        <a:moveTo>
                          <a:pt x="106" y="0"/>
                        </a:moveTo>
                        <a:lnTo>
                          <a:pt x="106" y="198"/>
                        </a:lnTo>
                        <a:lnTo>
                          <a:pt x="0" y="303"/>
                        </a:lnTo>
                        <a:lnTo>
                          <a:pt x="0" y="103"/>
                        </a:lnTo>
                        <a:lnTo>
                          <a:pt x="106"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1" name="Freeform 67"/>
                  <p:cNvSpPr>
                    <a:spLocks/>
                  </p:cNvSpPr>
                  <p:nvPr/>
                </p:nvSpPr>
                <p:spPr bwMode="auto">
                  <a:xfrm>
                    <a:off x="3119" y="1039"/>
                    <a:ext cx="157" cy="209"/>
                  </a:xfrm>
                  <a:custGeom>
                    <a:avLst/>
                    <a:gdLst/>
                    <a:ahLst/>
                    <a:cxnLst>
                      <a:cxn ang="0">
                        <a:pos x="156" y="0"/>
                      </a:cxn>
                      <a:cxn ang="0">
                        <a:pos x="18" y="126"/>
                      </a:cxn>
                      <a:cxn ang="0">
                        <a:pos x="0" y="200"/>
                      </a:cxn>
                      <a:cxn ang="0">
                        <a:pos x="124" y="157"/>
                      </a:cxn>
                      <a:cxn ang="0">
                        <a:pos x="156" y="208"/>
                      </a:cxn>
                      <a:cxn ang="0">
                        <a:pos x="156" y="0"/>
                      </a:cxn>
                    </a:cxnLst>
                    <a:rect l="0" t="0" r="r" b="b"/>
                    <a:pathLst>
                      <a:path w="157" h="209">
                        <a:moveTo>
                          <a:pt x="156" y="0"/>
                        </a:moveTo>
                        <a:lnTo>
                          <a:pt x="18" y="126"/>
                        </a:lnTo>
                        <a:lnTo>
                          <a:pt x="0" y="200"/>
                        </a:lnTo>
                        <a:lnTo>
                          <a:pt x="124" y="157"/>
                        </a:lnTo>
                        <a:lnTo>
                          <a:pt x="156" y="208"/>
                        </a:lnTo>
                        <a:lnTo>
                          <a:pt x="156"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2" name="Freeform 68"/>
                  <p:cNvSpPr>
                    <a:spLocks/>
                  </p:cNvSpPr>
                  <p:nvPr/>
                </p:nvSpPr>
                <p:spPr bwMode="auto">
                  <a:xfrm>
                    <a:off x="3451" y="1158"/>
                    <a:ext cx="88" cy="104"/>
                  </a:xfrm>
                  <a:custGeom>
                    <a:avLst/>
                    <a:gdLst/>
                    <a:ahLst/>
                    <a:cxnLst>
                      <a:cxn ang="0">
                        <a:pos x="87" y="0"/>
                      </a:cxn>
                      <a:cxn ang="0">
                        <a:pos x="0" y="70"/>
                      </a:cxn>
                      <a:cxn ang="0">
                        <a:pos x="87" y="103"/>
                      </a:cxn>
                      <a:cxn ang="0">
                        <a:pos x="87" y="0"/>
                      </a:cxn>
                    </a:cxnLst>
                    <a:rect l="0" t="0" r="r" b="b"/>
                    <a:pathLst>
                      <a:path w="88" h="104">
                        <a:moveTo>
                          <a:pt x="87" y="0"/>
                        </a:moveTo>
                        <a:lnTo>
                          <a:pt x="0" y="70"/>
                        </a:lnTo>
                        <a:lnTo>
                          <a:pt x="87" y="103"/>
                        </a:lnTo>
                        <a:lnTo>
                          <a:pt x="87"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3" name="Freeform 69"/>
                  <p:cNvSpPr>
                    <a:spLocks/>
                  </p:cNvSpPr>
                  <p:nvPr/>
                </p:nvSpPr>
                <p:spPr bwMode="auto">
                  <a:xfrm>
                    <a:off x="3539" y="1443"/>
                    <a:ext cx="62" cy="289"/>
                  </a:xfrm>
                  <a:custGeom>
                    <a:avLst/>
                    <a:gdLst/>
                    <a:ahLst/>
                    <a:cxnLst>
                      <a:cxn ang="0">
                        <a:pos x="61" y="0"/>
                      </a:cxn>
                      <a:cxn ang="0">
                        <a:pos x="0" y="79"/>
                      </a:cxn>
                      <a:cxn ang="0">
                        <a:pos x="0" y="288"/>
                      </a:cxn>
                      <a:cxn ang="0">
                        <a:pos x="61" y="202"/>
                      </a:cxn>
                      <a:cxn ang="0">
                        <a:pos x="61" y="0"/>
                      </a:cxn>
                    </a:cxnLst>
                    <a:rect l="0" t="0" r="r" b="b"/>
                    <a:pathLst>
                      <a:path w="62" h="289">
                        <a:moveTo>
                          <a:pt x="61" y="0"/>
                        </a:moveTo>
                        <a:lnTo>
                          <a:pt x="0" y="79"/>
                        </a:lnTo>
                        <a:lnTo>
                          <a:pt x="0" y="288"/>
                        </a:lnTo>
                        <a:lnTo>
                          <a:pt x="61" y="202"/>
                        </a:lnTo>
                        <a:lnTo>
                          <a:pt x="61"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4" name="Freeform 70"/>
                  <p:cNvSpPr>
                    <a:spLocks/>
                  </p:cNvSpPr>
                  <p:nvPr/>
                </p:nvSpPr>
                <p:spPr bwMode="auto">
                  <a:xfrm>
                    <a:off x="3513" y="1539"/>
                    <a:ext cx="26" cy="235"/>
                  </a:xfrm>
                  <a:custGeom>
                    <a:avLst/>
                    <a:gdLst/>
                    <a:ahLst/>
                    <a:cxnLst>
                      <a:cxn ang="0">
                        <a:pos x="25" y="0"/>
                      </a:cxn>
                      <a:cxn ang="0">
                        <a:pos x="25" y="189"/>
                      </a:cxn>
                      <a:cxn ang="0">
                        <a:pos x="19" y="234"/>
                      </a:cxn>
                      <a:cxn ang="0">
                        <a:pos x="0" y="184"/>
                      </a:cxn>
                      <a:cxn ang="0">
                        <a:pos x="25" y="0"/>
                      </a:cxn>
                    </a:cxnLst>
                    <a:rect l="0" t="0" r="r" b="b"/>
                    <a:pathLst>
                      <a:path w="26" h="235">
                        <a:moveTo>
                          <a:pt x="25" y="0"/>
                        </a:moveTo>
                        <a:lnTo>
                          <a:pt x="25" y="189"/>
                        </a:lnTo>
                        <a:lnTo>
                          <a:pt x="19" y="234"/>
                        </a:lnTo>
                        <a:lnTo>
                          <a:pt x="0" y="184"/>
                        </a:lnTo>
                        <a:lnTo>
                          <a:pt x="25"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5" name="Freeform 71"/>
                  <p:cNvSpPr>
                    <a:spLocks/>
                  </p:cNvSpPr>
                  <p:nvPr/>
                </p:nvSpPr>
                <p:spPr bwMode="auto">
                  <a:xfrm>
                    <a:off x="3869" y="1488"/>
                    <a:ext cx="75" cy="108"/>
                  </a:xfrm>
                  <a:custGeom>
                    <a:avLst/>
                    <a:gdLst/>
                    <a:ahLst/>
                    <a:cxnLst>
                      <a:cxn ang="0">
                        <a:pos x="74" y="0"/>
                      </a:cxn>
                      <a:cxn ang="0">
                        <a:pos x="0" y="76"/>
                      </a:cxn>
                      <a:cxn ang="0">
                        <a:pos x="20" y="107"/>
                      </a:cxn>
                      <a:cxn ang="0">
                        <a:pos x="74" y="76"/>
                      </a:cxn>
                      <a:cxn ang="0">
                        <a:pos x="74" y="0"/>
                      </a:cxn>
                    </a:cxnLst>
                    <a:rect l="0" t="0" r="r" b="b"/>
                    <a:pathLst>
                      <a:path w="75" h="108">
                        <a:moveTo>
                          <a:pt x="74" y="0"/>
                        </a:moveTo>
                        <a:lnTo>
                          <a:pt x="0" y="76"/>
                        </a:lnTo>
                        <a:lnTo>
                          <a:pt x="20" y="107"/>
                        </a:lnTo>
                        <a:lnTo>
                          <a:pt x="74" y="76"/>
                        </a:lnTo>
                        <a:lnTo>
                          <a:pt x="74" y="0"/>
                        </a:lnTo>
                      </a:path>
                    </a:pathLst>
                  </a:custGeom>
                  <a:solidFill>
                    <a:schemeClr val="accent1"/>
                  </a:solidFill>
                  <a:ln w="12700" cap="rnd" cmpd="sng">
                    <a:solidFill>
                      <a:srgbClr val="000000"/>
                    </a:solidFill>
                    <a:prstDash val="solid"/>
                    <a:round/>
                    <a:headEnd/>
                    <a:tailEnd/>
                  </a:ln>
                  <a:effectLst/>
                </p:spPr>
                <p:txBody>
                  <a:bodyPr/>
                  <a:lstStyle/>
                  <a:p>
                    <a:endParaRPr lang="en-US"/>
                  </a:p>
                </p:txBody>
              </p:sp>
              <p:sp>
                <p:nvSpPr>
                  <p:cNvPr id="625736" name="Freeform 72"/>
                  <p:cNvSpPr>
                    <a:spLocks/>
                  </p:cNvSpPr>
                  <p:nvPr/>
                </p:nvSpPr>
                <p:spPr bwMode="auto">
                  <a:xfrm>
                    <a:off x="3917" y="1686"/>
                    <a:ext cx="80" cy="153"/>
                  </a:xfrm>
                  <a:custGeom>
                    <a:avLst/>
                    <a:gdLst/>
                    <a:ahLst/>
                    <a:cxnLst>
                      <a:cxn ang="0">
                        <a:pos x="79" y="0"/>
                      </a:cxn>
                      <a:cxn ang="0">
                        <a:pos x="0" y="100"/>
                      </a:cxn>
                      <a:cxn ang="0">
                        <a:pos x="0" y="120"/>
                      </a:cxn>
                      <a:cxn ang="0">
                        <a:pos x="58" y="152"/>
                      </a:cxn>
                      <a:cxn ang="0">
                        <a:pos x="79" y="152"/>
                      </a:cxn>
                      <a:cxn ang="0">
                        <a:pos x="79" y="0"/>
                      </a:cxn>
                    </a:cxnLst>
                    <a:rect l="0" t="0" r="r" b="b"/>
                    <a:pathLst>
                      <a:path w="80" h="153">
                        <a:moveTo>
                          <a:pt x="79" y="0"/>
                        </a:moveTo>
                        <a:lnTo>
                          <a:pt x="0" y="100"/>
                        </a:lnTo>
                        <a:lnTo>
                          <a:pt x="0" y="120"/>
                        </a:lnTo>
                        <a:lnTo>
                          <a:pt x="58" y="152"/>
                        </a:lnTo>
                        <a:lnTo>
                          <a:pt x="79" y="152"/>
                        </a:lnTo>
                        <a:lnTo>
                          <a:pt x="79" y="0"/>
                        </a:lnTo>
                      </a:path>
                    </a:pathLst>
                  </a:custGeom>
                  <a:solidFill>
                    <a:schemeClr val="accent1"/>
                  </a:solidFill>
                  <a:ln w="12700" cap="rnd" cmpd="sng">
                    <a:solidFill>
                      <a:srgbClr val="000000"/>
                    </a:solidFill>
                    <a:prstDash val="solid"/>
                    <a:round/>
                    <a:headEnd/>
                    <a:tailEnd/>
                  </a:ln>
                  <a:effectLst/>
                </p:spPr>
                <p:txBody>
                  <a:bodyPr/>
                  <a:lstStyle/>
                  <a:p>
                    <a:endParaRPr lang="en-US"/>
                  </a:p>
                </p:txBody>
              </p:sp>
            </p:grpSp>
          </p:grpSp>
          <p:sp>
            <p:nvSpPr>
              <p:cNvPr id="625737" name="Freeform 73"/>
              <p:cNvSpPr>
                <a:spLocks/>
              </p:cNvSpPr>
              <p:nvPr/>
            </p:nvSpPr>
            <p:spPr bwMode="auto">
              <a:xfrm>
                <a:off x="4239" y="1521"/>
                <a:ext cx="546" cy="485"/>
              </a:xfrm>
              <a:custGeom>
                <a:avLst/>
                <a:gdLst/>
                <a:ahLst/>
                <a:cxnLst>
                  <a:cxn ang="0">
                    <a:pos x="0" y="305"/>
                  </a:cxn>
                  <a:cxn ang="0">
                    <a:pos x="0" y="356"/>
                  </a:cxn>
                  <a:cxn ang="0">
                    <a:pos x="357" y="356"/>
                  </a:cxn>
                  <a:cxn ang="0">
                    <a:pos x="415" y="444"/>
                  </a:cxn>
                  <a:cxn ang="0">
                    <a:pos x="482" y="457"/>
                  </a:cxn>
                  <a:cxn ang="0">
                    <a:pos x="484" y="484"/>
                  </a:cxn>
                  <a:cxn ang="0">
                    <a:pos x="531" y="447"/>
                  </a:cxn>
                  <a:cxn ang="0">
                    <a:pos x="545" y="284"/>
                  </a:cxn>
                  <a:cxn ang="0">
                    <a:pos x="545" y="173"/>
                  </a:cxn>
                  <a:cxn ang="0">
                    <a:pos x="524" y="156"/>
                  </a:cxn>
                  <a:cxn ang="0">
                    <a:pos x="534" y="0"/>
                  </a:cxn>
                  <a:cxn ang="0">
                    <a:pos x="417" y="0"/>
                  </a:cxn>
                  <a:cxn ang="0">
                    <a:pos x="292" y="124"/>
                  </a:cxn>
                  <a:cxn ang="0">
                    <a:pos x="313" y="165"/>
                  </a:cxn>
                  <a:cxn ang="0">
                    <a:pos x="235" y="221"/>
                  </a:cxn>
                  <a:cxn ang="0">
                    <a:pos x="140" y="208"/>
                  </a:cxn>
                  <a:cxn ang="0">
                    <a:pos x="55" y="208"/>
                  </a:cxn>
                  <a:cxn ang="0">
                    <a:pos x="36" y="266"/>
                  </a:cxn>
                  <a:cxn ang="0">
                    <a:pos x="0" y="305"/>
                  </a:cxn>
                </a:cxnLst>
                <a:rect l="0" t="0" r="r" b="b"/>
                <a:pathLst>
                  <a:path w="546" h="485">
                    <a:moveTo>
                      <a:pt x="0" y="305"/>
                    </a:moveTo>
                    <a:lnTo>
                      <a:pt x="0" y="356"/>
                    </a:lnTo>
                    <a:lnTo>
                      <a:pt x="357" y="356"/>
                    </a:lnTo>
                    <a:lnTo>
                      <a:pt x="415" y="444"/>
                    </a:lnTo>
                    <a:lnTo>
                      <a:pt x="482" y="457"/>
                    </a:lnTo>
                    <a:lnTo>
                      <a:pt x="484" y="484"/>
                    </a:lnTo>
                    <a:lnTo>
                      <a:pt x="531" y="447"/>
                    </a:lnTo>
                    <a:lnTo>
                      <a:pt x="545" y="284"/>
                    </a:lnTo>
                    <a:lnTo>
                      <a:pt x="545" y="173"/>
                    </a:lnTo>
                    <a:lnTo>
                      <a:pt x="524" y="156"/>
                    </a:lnTo>
                    <a:lnTo>
                      <a:pt x="534" y="0"/>
                    </a:lnTo>
                    <a:lnTo>
                      <a:pt x="417" y="0"/>
                    </a:lnTo>
                    <a:lnTo>
                      <a:pt x="292" y="124"/>
                    </a:lnTo>
                    <a:lnTo>
                      <a:pt x="313" y="165"/>
                    </a:lnTo>
                    <a:lnTo>
                      <a:pt x="235" y="221"/>
                    </a:lnTo>
                    <a:lnTo>
                      <a:pt x="140" y="208"/>
                    </a:lnTo>
                    <a:lnTo>
                      <a:pt x="55" y="208"/>
                    </a:lnTo>
                    <a:lnTo>
                      <a:pt x="36" y="266"/>
                    </a:lnTo>
                    <a:lnTo>
                      <a:pt x="0" y="305"/>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38" name="Freeform 74"/>
              <p:cNvSpPr>
                <a:spLocks/>
              </p:cNvSpPr>
              <p:nvPr/>
            </p:nvSpPr>
            <p:spPr bwMode="auto">
              <a:xfrm>
                <a:off x="4762" y="1524"/>
                <a:ext cx="204" cy="248"/>
              </a:xfrm>
              <a:custGeom>
                <a:avLst/>
                <a:gdLst/>
                <a:ahLst/>
                <a:cxnLst>
                  <a:cxn ang="0">
                    <a:pos x="13" y="0"/>
                  </a:cxn>
                  <a:cxn ang="0">
                    <a:pos x="203" y="0"/>
                  </a:cxn>
                  <a:cxn ang="0">
                    <a:pos x="195" y="60"/>
                  </a:cxn>
                  <a:cxn ang="0">
                    <a:pos x="161" y="73"/>
                  </a:cxn>
                  <a:cxn ang="0">
                    <a:pos x="108" y="247"/>
                  </a:cxn>
                  <a:cxn ang="0">
                    <a:pos x="23" y="247"/>
                  </a:cxn>
                  <a:cxn ang="0">
                    <a:pos x="23" y="169"/>
                  </a:cxn>
                  <a:cxn ang="0">
                    <a:pos x="0" y="152"/>
                  </a:cxn>
                  <a:cxn ang="0">
                    <a:pos x="13" y="0"/>
                  </a:cxn>
                </a:cxnLst>
                <a:rect l="0" t="0" r="r" b="b"/>
                <a:pathLst>
                  <a:path w="204" h="248">
                    <a:moveTo>
                      <a:pt x="13" y="0"/>
                    </a:moveTo>
                    <a:lnTo>
                      <a:pt x="203" y="0"/>
                    </a:lnTo>
                    <a:lnTo>
                      <a:pt x="195" y="60"/>
                    </a:lnTo>
                    <a:lnTo>
                      <a:pt x="161" y="73"/>
                    </a:lnTo>
                    <a:lnTo>
                      <a:pt x="108" y="247"/>
                    </a:lnTo>
                    <a:lnTo>
                      <a:pt x="23" y="247"/>
                    </a:lnTo>
                    <a:lnTo>
                      <a:pt x="23" y="169"/>
                    </a:lnTo>
                    <a:lnTo>
                      <a:pt x="0" y="152"/>
                    </a:lnTo>
                    <a:lnTo>
                      <a:pt x="13"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39" name="Freeform 75"/>
              <p:cNvSpPr>
                <a:spLocks/>
              </p:cNvSpPr>
              <p:nvPr/>
            </p:nvSpPr>
            <p:spPr bwMode="auto">
              <a:xfrm>
                <a:off x="4870" y="1437"/>
                <a:ext cx="153" cy="335"/>
              </a:xfrm>
              <a:custGeom>
                <a:avLst/>
                <a:gdLst/>
                <a:ahLst/>
                <a:cxnLst>
                  <a:cxn ang="0">
                    <a:pos x="94" y="87"/>
                  </a:cxn>
                  <a:cxn ang="0">
                    <a:pos x="152" y="0"/>
                  </a:cxn>
                  <a:cxn ang="0">
                    <a:pos x="152" y="305"/>
                  </a:cxn>
                  <a:cxn ang="0">
                    <a:pos x="96" y="334"/>
                  </a:cxn>
                  <a:cxn ang="0">
                    <a:pos x="0" y="331"/>
                  </a:cxn>
                  <a:cxn ang="0">
                    <a:pos x="52" y="163"/>
                  </a:cxn>
                  <a:cxn ang="0">
                    <a:pos x="89" y="148"/>
                  </a:cxn>
                  <a:cxn ang="0">
                    <a:pos x="94" y="87"/>
                  </a:cxn>
                </a:cxnLst>
                <a:rect l="0" t="0" r="r" b="b"/>
                <a:pathLst>
                  <a:path w="153" h="335">
                    <a:moveTo>
                      <a:pt x="94" y="87"/>
                    </a:moveTo>
                    <a:lnTo>
                      <a:pt x="152" y="0"/>
                    </a:lnTo>
                    <a:lnTo>
                      <a:pt x="152" y="305"/>
                    </a:lnTo>
                    <a:lnTo>
                      <a:pt x="96" y="334"/>
                    </a:lnTo>
                    <a:lnTo>
                      <a:pt x="0" y="331"/>
                    </a:lnTo>
                    <a:lnTo>
                      <a:pt x="52" y="163"/>
                    </a:lnTo>
                    <a:lnTo>
                      <a:pt x="89" y="148"/>
                    </a:lnTo>
                    <a:lnTo>
                      <a:pt x="94" y="87"/>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40" name="Freeform 76"/>
              <p:cNvSpPr>
                <a:spLocks/>
              </p:cNvSpPr>
              <p:nvPr/>
            </p:nvSpPr>
            <p:spPr bwMode="auto">
              <a:xfrm>
                <a:off x="5022" y="1251"/>
                <a:ext cx="323" cy="490"/>
              </a:xfrm>
              <a:custGeom>
                <a:avLst/>
                <a:gdLst/>
                <a:ahLst/>
                <a:cxnLst>
                  <a:cxn ang="0">
                    <a:pos x="0" y="190"/>
                  </a:cxn>
                  <a:cxn ang="0">
                    <a:pos x="0" y="489"/>
                  </a:cxn>
                  <a:cxn ang="0">
                    <a:pos x="76" y="445"/>
                  </a:cxn>
                  <a:cxn ang="0">
                    <a:pos x="81" y="407"/>
                  </a:cxn>
                  <a:cxn ang="0">
                    <a:pos x="322" y="232"/>
                  </a:cxn>
                  <a:cxn ang="0">
                    <a:pos x="308" y="166"/>
                  </a:cxn>
                  <a:cxn ang="0">
                    <a:pos x="266" y="148"/>
                  </a:cxn>
                  <a:cxn ang="0">
                    <a:pos x="237" y="7"/>
                  </a:cxn>
                  <a:cxn ang="0">
                    <a:pos x="173" y="26"/>
                  </a:cxn>
                  <a:cxn ang="0">
                    <a:pos x="139" y="0"/>
                  </a:cxn>
                  <a:cxn ang="0">
                    <a:pos x="76" y="49"/>
                  </a:cxn>
                  <a:cxn ang="0">
                    <a:pos x="0" y="190"/>
                  </a:cxn>
                </a:cxnLst>
                <a:rect l="0" t="0" r="r" b="b"/>
                <a:pathLst>
                  <a:path w="323" h="490">
                    <a:moveTo>
                      <a:pt x="0" y="190"/>
                    </a:moveTo>
                    <a:lnTo>
                      <a:pt x="0" y="489"/>
                    </a:lnTo>
                    <a:lnTo>
                      <a:pt x="76" y="445"/>
                    </a:lnTo>
                    <a:lnTo>
                      <a:pt x="81" y="407"/>
                    </a:lnTo>
                    <a:lnTo>
                      <a:pt x="322" y="232"/>
                    </a:lnTo>
                    <a:lnTo>
                      <a:pt x="308" y="166"/>
                    </a:lnTo>
                    <a:lnTo>
                      <a:pt x="266" y="148"/>
                    </a:lnTo>
                    <a:lnTo>
                      <a:pt x="237" y="7"/>
                    </a:lnTo>
                    <a:lnTo>
                      <a:pt x="173" y="26"/>
                    </a:lnTo>
                    <a:lnTo>
                      <a:pt x="139" y="0"/>
                    </a:lnTo>
                    <a:lnTo>
                      <a:pt x="76" y="49"/>
                    </a:lnTo>
                    <a:lnTo>
                      <a:pt x="0" y="19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41" name="Freeform 77"/>
              <p:cNvSpPr>
                <a:spLocks/>
              </p:cNvSpPr>
              <p:nvPr/>
            </p:nvSpPr>
            <p:spPr bwMode="auto">
              <a:xfrm>
                <a:off x="4779" y="1750"/>
                <a:ext cx="313" cy="180"/>
              </a:xfrm>
              <a:custGeom>
                <a:avLst/>
                <a:gdLst/>
                <a:ahLst/>
                <a:cxnLst>
                  <a:cxn ang="0">
                    <a:pos x="7" y="21"/>
                  </a:cxn>
                  <a:cxn ang="0">
                    <a:pos x="188" y="21"/>
                  </a:cxn>
                  <a:cxn ang="0">
                    <a:pos x="233" y="0"/>
                  </a:cxn>
                  <a:cxn ang="0">
                    <a:pos x="254" y="47"/>
                  </a:cxn>
                  <a:cxn ang="0">
                    <a:pos x="225" y="76"/>
                  </a:cxn>
                  <a:cxn ang="0">
                    <a:pos x="265" y="152"/>
                  </a:cxn>
                  <a:cxn ang="0">
                    <a:pos x="312" y="152"/>
                  </a:cxn>
                  <a:cxn ang="0">
                    <a:pos x="246" y="179"/>
                  </a:cxn>
                  <a:cxn ang="0">
                    <a:pos x="185" y="118"/>
                  </a:cxn>
                  <a:cxn ang="0">
                    <a:pos x="0" y="118"/>
                  </a:cxn>
                  <a:cxn ang="0">
                    <a:pos x="7" y="21"/>
                  </a:cxn>
                </a:cxnLst>
                <a:rect l="0" t="0" r="r" b="b"/>
                <a:pathLst>
                  <a:path w="313" h="180">
                    <a:moveTo>
                      <a:pt x="7" y="21"/>
                    </a:moveTo>
                    <a:lnTo>
                      <a:pt x="188" y="21"/>
                    </a:lnTo>
                    <a:lnTo>
                      <a:pt x="233" y="0"/>
                    </a:lnTo>
                    <a:lnTo>
                      <a:pt x="254" y="47"/>
                    </a:lnTo>
                    <a:lnTo>
                      <a:pt x="225" y="76"/>
                    </a:lnTo>
                    <a:lnTo>
                      <a:pt x="265" y="152"/>
                    </a:lnTo>
                    <a:lnTo>
                      <a:pt x="312" y="152"/>
                    </a:lnTo>
                    <a:lnTo>
                      <a:pt x="246" y="179"/>
                    </a:lnTo>
                    <a:lnTo>
                      <a:pt x="185" y="118"/>
                    </a:lnTo>
                    <a:lnTo>
                      <a:pt x="0" y="118"/>
                    </a:lnTo>
                    <a:lnTo>
                      <a:pt x="7" y="21"/>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42" name="Freeform 78"/>
              <p:cNvSpPr>
                <a:spLocks/>
              </p:cNvSpPr>
              <p:nvPr/>
            </p:nvSpPr>
            <p:spPr bwMode="auto">
              <a:xfrm>
                <a:off x="4923" y="1869"/>
                <a:ext cx="64" cy="79"/>
              </a:xfrm>
              <a:custGeom>
                <a:avLst/>
                <a:gdLst/>
                <a:ahLst/>
                <a:cxnLst>
                  <a:cxn ang="0">
                    <a:pos x="0" y="0"/>
                  </a:cxn>
                  <a:cxn ang="0">
                    <a:pos x="42" y="0"/>
                  </a:cxn>
                  <a:cxn ang="0">
                    <a:pos x="63" y="22"/>
                  </a:cxn>
                  <a:cxn ang="0">
                    <a:pos x="39" y="72"/>
                  </a:cxn>
                  <a:cxn ang="0">
                    <a:pos x="0" y="78"/>
                  </a:cxn>
                  <a:cxn ang="0">
                    <a:pos x="0" y="0"/>
                  </a:cxn>
                </a:cxnLst>
                <a:rect l="0" t="0" r="r" b="b"/>
                <a:pathLst>
                  <a:path w="64" h="79">
                    <a:moveTo>
                      <a:pt x="0" y="0"/>
                    </a:moveTo>
                    <a:lnTo>
                      <a:pt x="42" y="0"/>
                    </a:lnTo>
                    <a:lnTo>
                      <a:pt x="63" y="22"/>
                    </a:lnTo>
                    <a:lnTo>
                      <a:pt x="39" y="72"/>
                    </a:lnTo>
                    <a:lnTo>
                      <a:pt x="0" y="78"/>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43" name="Freeform 79"/>
              <p:cNvSpPr>
                <a:spLocks/>
              </p:cNvSpPr>
              <p:nvPr/>
            </p:nvSpPr>
            <p:spPr bwMode="auto">
              <a:xfrm>
                <a:off x="4772" y="1867"/>
                <a:ext cx="152" cy="104"/>
              </a:xfrm>
              <a:custGeom>
                <a:avLst/>
                <a:gdLst/>
                <a:ahLst/>
                <a:cxnLst>
                  <a:cxn ang="0">
                    <a:pos x="7" y="0"/>
                  </a:cxn>
                  <a:cxn ang="0">
                    <a:pos x="151" y="0"/>
                  </a:cxn>
                  <a:cxn ang="0">
                    <a:pos x="151" y="81"/>
                  </a:cxn>
                  <a:cxn ang="0">
                    <a:pos x="0" y="103"/>
                  </a:cxn>
                  <a:cxn ang="0">
                    <a:pos x="7" y="0"/>
                  </a:cxn>
                </a:cxnLst>
                <a:rect l="0" t="0" r="r" b="b"/>
                <a:pathLst>
                  <a:path w="152" h="104">
                    <a:moveTo>
                      <a:pt x="7" y="0"/>
                    </a:moveTo>
                    <a:lnTo>
                      <a:pt x="151" y="0"/>
                    </a:lnTo>
                    <a:lnTo>
                      <a:pt x="151" y="81"/>
                    </a:lnTo>
                    <a:lnTo>
                      <a:pt x="0" y="103"/>
                    </a:lnTo>
                    <a:lnTo>
                      <a:pt x="7"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44" name="Freeform 80"/>
              <p:cNvSpPr>
                <a:spLocks/>
              </p:cNvSpPr>
              <p:nvPr/>
            </p:nvSpPr>
            <p:spPr bwMode="auto">
              <a:xfrm>
                <a:off x="4597" y="1970"/>
                <a:ext cx="131" cy="249"/>
              </a:xfrm>
              <a:custGeom>
                <a:avLst/>
                <a:gdLst/>
                <a:ahLst/>
                <a:cxnLst>
                  <a:cxn ang="0">
                    <a:pos x="59" y="0"/>
                  </a:cxn>
                  <a:cxn ang="0">
                    <a:pos x="28" y="27"/>
                  </a:cxn>
                  <a:cxn ang="0">
                    <a:pos x="55" y="99"/>
                  </a:cxn>
                  <a:cxn ang="0">
                    <a:pos x="28" y="133"/>
                  </a:cxn>
                  <a:cxn ang="0">
                    <a:pos x="0" y="170"/>
                  </a:cxn>
                  <a:cxn ang="0">
                    <a:pos x="55" y="248"/>
                  </a:cxn>
                  <a:cxn ang="0">
                    <a:pos x="113" y="170"/>
                  </a:cxn>
                  <a:cxn ang="0">
                    <a:pos x="130" y="83"/>
                  </a:cxn>
                  <a:cxn ang="0">
                    <a:pos x="109" y="80"/>
                  </a:cxn>
                  <a:cxn ang="0">
                    <a:pos x="128" y="35"/>
                  </a:cxn>
                  <a:cxn ang="0">
                    <a:pos x="124" y="10"/>
                  </a:cxn>
                  <a:cxn ang="0">
                    <a:pos x="59" y="0"/>
                  </a:cxn>
                </a:cxnLst>
                <a:rect l="0" t="0" r="r" b="b"/>
                <a:pathLst>
                  <a:path w="131" h="249">
                    <a:moveTo>
                      <a:pt x="59" y="0"/>
                    </a:moveTo>
                    <a:lnTo>
                      <a:pt x="28" y="27"/>
                    </a:lnTo>
                    <a:lnTo>
                      <a:pt x="55" y="99"/>
                    </a:lnTo>
                    <a:lnTo>
                      <a:pt x="28" y="133"/>
                    </a:lnTo>
                    <a:lnTo>
                      <a:pt x="0" y="170"/>
                    </a:lnTo>
                    <a:lnTo>
                      <a:pt x="55" y="248"/>
                    </a:lnTo>
                    <a:lnTo>
                      <a:pt x="113" y="170"/>
                    </a:lnTo>
                    <a:lnTo>
                      <a:pt x="130" y="83"/>
                    </a:lnTo>
                    <a:lnTo>
                      <a:pt x="109" y="80"/>
                    </a:lnTo>
                    <a:lnTo>
                      <a:pt x="128" y="35"/>
                    </a:lnTo>
                    <a:lnTo>
                      <a:pt x="124" y="10"/>
                    </a:lnTo>
                    <a:lnTo>
                      <a:pt x="59"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45" name="Freeform 81"/>
              <p:cNvSpPr>
                <a:spLocks/>
              </p:cNvSpPr>
              <p:nvPr/>
            </p:nvSpPr>
            <p:spPr bwMode="auto">
              <a:xfrm>
                <a:off x="4540" y="2099"/>
                <a:ext cx="101" cy="176"/>
              </a:xfrm>
              <a:custGeom>
                <a:avLst/>
                <a:gdLst/>
                <a:ahLst/>
                <a:cxnLst>
                  <a:cxn ang="0">
                    <a:pos x="85" y="0"/>
                  </a:cxn>
                  <a:cxn ang="0">
                    <a:pos x="0" y="0"/>
                  </a:cxn>
                  <a:cxn ang="0">
                    <a:pos x="0" y="175"/>
                  </a:cxn>
                  <a:cxn ang="0">
                    <a:pos x="83" y="175"/>
                  </a:cxn>
                  <a:cxn ang="0">
                    <a:pos x="100" y="147"/>
                  </a:cxn>
                  <a:cxn ang="0">
                    <a:pos x="57" y="92"/>
                  </a:cxn>
                  <a:cxn ang="0">
                    <a:pos x="58" y="43"/>
                  </a:cxn>
                  <a:cxn ang="0">
                    <a:pos x="85" y="0"/>
                  </a:cxn>
                </a:cxnLst>
                <a:rect l="0" t="0" r="r" b="b"/>
                <a:pathLst>
                  <a:path w="101" h="176">
                    <a:moveTo>
                      <a:pt x="85" y="0"/>
                    </a:moveTo>
                    <a:lnTo>
                      <a:pt x="0" y="0"/>
                    </a:lnTo>
                    <a:lnTo>
                      <a:pt x="0" y="175"/>
                    </a:lnTo>
                    <a:lnTo>
                      <a:pt x="83" y="175"/>
                    </a:lnTo>
                    <a:lnTo>
                      <a:pt x="100" y="147"/>
                    </a:lnTo>
                    <a:lnTo>
                      <a:pt x="57" y="92"/>
                    </a:lnTo>
                    <a:lnTo>
                      <a:pt x="58" y="43"/>
                    </a:lnTo>
                    <a:lnTo>
                      <a:pt x="85"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46" name="Freeform 82"/>
              <p:cNvSpPr>
                <a:spLocks/>
              </p:cNvSpPr>
              <p:nvPr/>
            </p:nvSpPr>
            <p:spPr bwMode="auto">
              <a:xfrm>
                <a:off x="4249" y="2124"/>
                <a:ext cx="378" cy="244"/>
              </a:xfrm>
              <a:custGeom>
                <a:avLst/>
                <a:gdLst/>
                <a:ahLst/>
                <a:cxnLst>
                  <a:cxn ang="0">
                    <a:pos x="0" y="0"/>
                  </a:cxn>
                  <a:cxn ang="0">
                    <a:pos x="292" y="0"/>
                  </a:cxn>
                  <a:cxn ang="0">
                    <a:pos x="292" y="151"/>
                  </a:cxn>
                  <a:cxn ang="0">
                    <a:pos x="377" y="151"/>
                  </a:cxn>
                  <a:cxn ang="0">
                    <a:pos x="329" y="243"/>
                  </a:cxn>
                  <a:cxn ang="0">
                    <a:pos x="229" y="216"/>
                  </a:cxn>
                  <a:cxn ang="0">
                    <a:pos x="196" y="95"/>
                  </a:cxn>
                  <a:cxn ang="0">
                    <a:pos x="184" y="66"/>
                  </a:cxn>
                  <a:cxn ang="0">
                    <a:pos x="113" y="44"/>
                  </a:cxn>
                  <a:cxn ang="0">
                    <a:pos x="0" y="98"/>
                  </a:cxn>
                  <a:cxn ang="0">
                    <a:pos x="0" y="0"/>
                  </a:cxn>
                </a:cxnLst>
                <a:rect l="0" t="0" r="r" b="b"/>
                <a:pathLst>
                  <a:path w="378" h="244">
                    <a:moveTo>
                      <a:pt x="0" y="0"/>
                    </a:moveTo>
                    <a:lnTo>
                      <a:pt x="292" y="0"/>
                    </a:lnTo>
                    <a:lnTo>
                      <a:pt x="292" y="151"/>
                    </a:lnTo>
                    <a:lnTo>
                      <a:pt x="377" y="151"/>
                    </a:lnTo>
                    <a:lnTo>
                      <a:pt x="329" y="243"/>
                    </a:lnTo>
                    <a:lnTo>
                      <a:pt x="229" y="216"/>
                    </a:lnTo>
                    <a:lnTo>
                      <a:pt x="196" y="95"/>
                    </a:lnTo>
                    <a:lnTo>
                      <a:pt x="184" y="66"/>
                    </a:lnTo>
                    <a:lnTo>
                      <a:pt x="113" y="44"/>
                    </a:lnTo>
                    <a:lnTo>
                      <a:pt x="0" y="98"/>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47" name="Freeform 83"/>
              <p:cNvSpPr>
                <a:spLocks/>
              </p:cNvSpPr>
              <p:nvPr/>
            </p:nvSpPr>
            <p:spPr bwMode="auto">
              <a:xfrm>
                <a:off x="2267" y="2103"/>
                <a:ext cx="635" cy="330"/>
              </a:xfrm>
              <a:custGeom>
                <a:avLst/>
                <a:gdLst/>
                <a:ahLst/>
                <a:cxnLst>
                  <a:cxn ang="0">
                    <a:pos x="0" y="0"/>
                  </a:cxn>
                  <a:cxn ang="0">
                    <a:pos x="599" y="0"/>
                  </a:cxn>
                  <a:cxn ang="0">
                    <a:pos x="618" y="22"/>
                  </a:cxn>
                  <a:cxn ang="0">
                    <a:pos x="592" y="51"/>
                  </a:cxn>
                  <a:cxn ang="0">
                    <a:pos x="634" y="90"/>
                  </a:cxn>
                  <a:cxn ang="0">
                    <a:pos x="634" y="329"/>
                  </a:cxn>
                  <a:cxn ang="0">
                    <a:pos x="0" y="329"/>
                  </a:cxn>
                  <a:cxn ang="0">
                    <a:pos x="0" y="0"/>
                  </a:cxn>
                </a:cxnLst>
                <a:rect l="0" t="0" r="r" b="b"/>
                <a:pathLst>
                  <a:path w="635" h="330">
                    <a:moveTo>
                      <a:pt x="0" y="0"/>
                    </a:moveTo>
                    <a:lnTo>
                      <a:pt x="599" y="0"/>
                    </a:lnTo>
                    <a:lnTo>
                      <a:pt x="618" y="22"/>
                    </a:lnTo>
                    <a:lnTo>
                      <a:pt x="592" y="51"/>
                    </a:lnTo>
                    <a:lnTo>
                      <a:pt x="634" y="90"/>
                    </a:lnTo>
                    <a:lnTo>
                      <a:pt x="634" y="329"/>
                    </a:lnTo>
                    <a:lnTo>
                      <a:pt x="0" y="329"/>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48" name="Freeform 84"/>
              <p:cNvSpPr>
                <a:spLocks/>
              </p:cNvSpPr>
              <p:nvPr/>
            </p:nvSpPr>
            <p:spPr bwMode="auto">
              <a:xfrm>
                <a:off x="2104" y="1402"/>
                <a:ext cx="662" cy="418"/>
              </a:xfrm>
              <a:custGeom>
                <a:avLst/>
                <a:gdLst/>
                <a:ahLst/>
                <a:cxnLst>
                  <a:cxn ang="0">
                    <a:pos x="0" y="0"/>
                  </a:cxn>
                  <a:cxn ang="0">
                    <a:pos x="647" y="0"/>
                  </a:cxn>
                  <a:cxn ang="0">
                    <a:pos x="647" y="32"/>
                  </a:cxn>
                  <a:cxn ang="0">
                    <a:pos x="619" y="66"/>
                  </a:cxn>
                  <a:cxn ang="0">
                    <a:pos x="661" y="116"/>
                  </a:cxn>
                  <a:cxn ang="0">
                    <a:pos x="661" y="297"/>
                  </a:cxn>
                  <a:cxn ang="0">
                    <a:pos x="632" y="297"/>
                  </a:cxn>
                  <a:cxn ang="0">
                    <a:pos x="632" y="417"/>
                  </a:cxn>
                  <a:cxn ang="0">
                    <a:pos x="519" y="380"/>
                  </a:cxn>
                  <a:cxn ang="0">
                    <a:pos x="473" y="352"/>
                  </a:cxn>
                  <a:cxn ang="0">
                    <a:pos x="0" y="352"/>
                  </a:cxn>
                  <a:cxn ang="0">
                    <a:pos x="0" y="0"/>
                  </a:cxn>
                </a:cxnLst>
                <a:rect l="0" t="0" r="r" b="b"/>
                <a:pathLst>
                  <a:path w="662" h="418">
                    <a:moveTo>
                      <a:pt x="0" y="0"/>
                    </a:moveTo>
                    <a:lnTo>
                      <a:pt x="647" y="0"/>
                    </a:lnTo>
                    <a:lnTo>
                      <a:pt x="647" y="32"/>
                    </a:lnTo>
                    <a:lnTo>
                      <a:pt x="619" y="66"/>
                    </a:lnTo>
                    <a:lnTo>
                      <a:pt x="661" y="116"/>
                    </a:lnTo>
                    <a:lnTo>
                      <a:pt x="661" y="297"/>
                    </a:lnTo>
                    <a:lnTo>
                      <a:pt x="632" y="297"/>
                    </a:lnTo>
                    <a:lnTo>
                      <a:pt x="632" y="417"/>
                    </a:lnTo>
                    <a:lnTo>
                      <a:pt x="519" y="380"/>
                    </a:lnTo>
                    <a:lnTo>
                      <a:pt x="473" y="352"/>
                    </a:lnTo>
                    <a:lnTo>
                      <a:pt x="0" y="352"/>
                    </a:lnTo>
                    <a:lnTo>
                      <a:pt x="0"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49" name="Freeform 85"/>
              <p:cNvSpPr>
                <a:spLocks/>
              </p:cNvSpPr>
              <p:nvPr/>
            </p:nvSpPr>
            <p:spPr bwMode="auto">
              <a:xfrm>
                <a:off x="2736" y="1700"/>
                <a:ext cx="577" cy="327"/>
              </a:xfrm>
              <a:custGeom>
                <a:avLst/>
                <a:gdLst/>
                <a:ahLst/>
                <a:cxnLst>
                  <a:cxn ang="0">
                    <a:pos x="0" y="0"/>
                  </a:cxn>
                  <a:cxn ang="0">
                    <a:pos x="490" y="0"/>
                  </a:cxn>
                  <a:cxn ang="0">
                    <a:pos x="506" y="36"/>
                  </a:cxn>
                  <a:cxn ang="0">
                    <a:pos x="503" y="81"/>
                  </a:cxn>
                  <a:cxn ang="0">
                    <a:pos x="551" y="126"/>
                  </a:cxn>
                  <a:cxn ang="0">
                    <a:pos x="576" y="180"/>
                  </a:cxn>
                  <a:cxn ang="0">
                    <a:pos x="506" y="231"/>
                  </a:cxn>
                  <a:cxn ang="0">
                    <a:pos x="519" y="265"/>
                  </a:cxn>
                  <a:cxn ang="0">
                    <a:pos x="461" y="326"/>
                  </a:cxn>
                  <a:cxn ang="0">
                    <a:pos x="68" y="326"/>
                  </a:cxn>
                  <a:cxn ang="0">
                    <a:pos x="0" y="118"/>
                  </a:cxn>
                  <a:cxn ang="0">
                    <a:pos x="0" y="0"/>
                  </a:cxn>
                </a:cxnLst>
                <a:rect l="0" t="0" r="r" b="b"/>
                <a:pathLst>
                  <a:path w="577" h="327">
                    <a:moveTo>
                      <a:pt x="0" y="0"/>
                    </a:moveTo>
                    <a:lnTo>
                      <a:pt x="490" y="0"/>
                    </a:lnTo>
                    <a:lnTo>
                      <a:pt x="506" y="36"/>
                    </a:lnTo>
                    <a:lnTo>
                      <a:pt x="503" y="81"/>
                    </a:lnTo>
                    <a:lnTo>
                      <a:pt x="551" y="126"/>
                    </a:lnTo>
                    <a:lnTo>
                      <a:pt x="576" y="180"/>
                    </a:lnTo>
                    <a:lnTo>
                      <a:pt x="506" y="231"/>
                    </a:lnTo>
                    <a:lnTo>
                      <a:pt x="519" y="265"/>
                    </a:lnTo>
                    <a:lnTo>
                      <a:pt x="461" y="326"/>
                    </a:lnTo>
                    <a:lnTo>
                      <a:pt x="68" y="326"/>
                    </a:lnTo>
                    <a:lnTo>
                      <a:pt x="0" y="118"/>
                    </a:lnTo>
                    <a:lnTo>
                      <a:pt x="0"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0" name="Freeform 86"/>
              <p:cNvSpPr>
                <a:spLocks/>
              </p:cNvSpPr>
              <p:nvPr/>
            </p:nvSpPr>
            <p:spPr bwMode="auto">
              <a:xfrm>
                <a:off x="2687" y="1056"/>
                <a:ext cx="591" cy="648"/>
              </a:xfrm>
              <a:custGeom>
                <a:avLst/>
                <a:gdLst/>
                <a:ahLst/>
                <a:cxnLst>
                  <a:cxn ang="0">
                    <a:pos x="0" y="0"/>
                  </a:cxn>
                  <a:cxn ang="0">
                    <a:pos x="197" y="0"/>
                  </a:cxn>
                  <a:cxn ang="0">
                    <a:pos x="590" y="78"/>
                  </a:cxn>
                  <a:cxn ang="0">
                    <a:pos x="454" y="204"/>
                  </a:cxn>
                  <a:cxn ang="0">
                    <a:pos x="398" y="397"/>
                  </a:cxn>
                  <a:cxn ang="0">
                    <a:pos x="398" y="500"/>
                  </a:cxn>
                  <a:cxn ang="0">
                    <a:pos x="532" y="598"/>
                  </a:cxn>
                  <a:cxn ang="0">
                    <a:pos x="540" y="647"/>
                  </a:cxn>
                  <a:cxn ang="0">
                    <a:pos x="78" y="647"/>
                  </a:cxn>
                  <a:cxn ang="0">
                    <a:pos x="78" y="460"/>
                  </a:cxn>
                  <a:cxn ang="0">
                    <a:pos x="39" y="413"/>
                  </a:cxn>
                  <a:cxn ang="0">
                    <a:pos x="65" y="384"/>
                  </a:cxn>
                  <a:cxn ang="0">
                    <a:pos x="65" y="343"/>
                  </a:cxn>
                  <a:cxn ang="0">
                    <a:pos x="49" y="230"/>
                  </a:cxn>
                  <a:cxn ang="0">
                    <a:pos x="0" y="0"/>
                  </a:cxn>
                </a:cxnLst>
                <a:rect l="0" t="0" r="r" b="b"/>
                <a:pathLst>
                  <a:path w="591" h="648">
                    <a:moveTo>
                      <a:pt x="0" y="0"/>
                    </a:moveTo>
                    <a:lnTo>
                      <a:pt x="197" y="0"/>
                    </a:lnTo>
                    <a:lnTo>
                      <a:pt x="590" y="78"/>
                    </a:lnTo>
                    <a:lnTo>
                      <a:pt x="454" y="204"/>
                    </a:lnTo>
                    <a:lnTo>
                      <a:pt x="398" y="397"/>
                    </a:lnTo>
                    <a:lnTo>
                      <a:pt x="398" y="500"/>
                    </a:lnTo>
                    <a:lnTo>
                      <a:pt x="532" y="598"/>
                    </a:lnTo>
                    <a:lnTo>
                      <a:pt x="540" y="647"/>
                    </a:lnTo>
                    <a:lnTo>
                      <a:pt x="78" y="647"/>
                    </a:lnTo>
                    <a:lnTo>
                      <a:pt x="78" y="460"/>
                    </a:lnTo>
                    <a:lnTo>
                      <a:pt x="39" y="413"/>
                    </a:lnTo>
                    <a:lnTo>
                      <a:pt x="65" y="384"/>
                    </a:lnTo>
                    <a:lnTo>
                      <a:pt x="65" y="343"/>
                    </a:lnTo>
                    <a:lnTo>
                      <a:pt x="49" y="230"/>
                    </a:lnTo>
                    <a:lnTo>
                      <a:pt x="0"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1" name="Freeform 87"/>
              <p:cNvSpPr>
                <a:spLocks/>
              </p:cNvSpPr>
              <p:nvPr/>
            </p:nvSpPr>
            <p:spPr bwMode="auto">
              <a:xfrm>
                <a:off x="3084" y="1296"/>
                <a:ext cx="516" cy="529"/>
              </a:xfrm>
              <a:custGeom>
                <a:avLst/>
                <a:gdLst/>
                <a:ahLst/>
                <a:cxnLst>
                  <a:cxn ang="0">
                    <a:pos x="31" y="39"/>
                  </a:cxn>
                  <a:cxn ang="0">
                    <a:pos x="162" y="0"/>
                  </a:cxn>
                  <a:cxn ang="0">
                    <a:pos x="189" y="49"/>
                  </a:cxn>
                  <a:cxn ang="0">
                    <a:pos x="366" y="137"/>
                  </a:cxn>
                  <a:cxn ang="0">
                    <a:pos x="407" y="187"/>
                  </a:cxn>
                  <a:cxn ang="0">
                    <a:pos x="420" y="236"/>
                  </a:cxn>
                  <a:cxn ang="0">
                    <a:pos x="488" y="224"/>
                  </a:cxn>
                  <a:cxn ang="0">
                    <a:pos x="515" y="246"/>
                  </a:cxn>
                  <a:cxn ang="0">
                    <a:pos x="457" y="330"/>
                  </a:cxn>
                  <a:cxn ang="0">
                    <a:pos x="428" y="528"/>
                  </a:cxn>
                  <a:cxn ang="0">
                    <a:pos x="199" y="528"/>
                  </a:cxn>
                  <a:cxn ang="0">
                    <a:pos x="155" y="491"/>
                  </a:cxn>
                  <a:cxn ang="0">
                    <a:pos x="157" y="443"/>
                  </a:cxn>
                  <a:cxn ang="0">
                    <a:pos x="139" y="400"/>
                  </a:cxn>
                  <a:cxn ang="0">
                    <a:pos x="134" y="357"/>
                  </a:cxn>
                  <a:cxn ang="0">
                    <a:pos x="0" y="260"/>
                  </a:cxn>
                  <a:cxn ang="0">
                    <a:pos x="0" y="161"/>
                  </a:cxn>
                  <a:cxn ang="0">
                    <a:pos x="31" y="39"/>
                  </a:cxn>
                </a:cxnLst>
                <a:rect l="0" t="0" r="r" b="b"/>
                <a:pathLst>
                  <a:path w="516" h="529">
                    <a:moveTo>
                      <a:pt x="31" y="39"/>
                    </a:moveTo>
                    <a:lnTo>
                      <a:pt x="162" y="0"/>
                    </a:lnTo>
                    <a:lnTo>
                      <a:pt x="189" y="49"/>
                    </a:lnTo>
                    <a:lnTo>
                      <a:pt x="366" y="137"/>
                    </a:lnTo>
                    <a:lnTo>
                      <a:pt x="407" y="187"/>
                    </a:lnTo>
                    <a:lnTo>
                      <a:pt x="420" y="236"/>
                    </a:lnTo>
                    <a:lnTo>
                      <a:pt x="488" y="224"/>
                    </a:lnTo>
                    <a:lnTo>
                      <a:pt x="515" y="246"/>
                    </a:lnTo>
                    <a:lnTo>
                      <a:pt x="457" y="330"/>
                    </a:lnTo>
                    <a:lnTo>
                      <a:pt x="428" y="528"/>
                    </a:lnTo>
                    <a:lnTo>
                      <a:pt x="199" y="528"/>
                    </a:lnTo>
                    <a:lnTo>
                      <a:pt x="155" y="491"/>
                    </a:lnTo>
                    <a:lnTo>
                      <a:pt x="157" y="443"/>
                    </a:lnTo>
                    <a:lnTo>
                      <a:pt x="139" y="400"/>
                    </a:lnTo>
                    <a:lnTo>
                      <a:pt x="134" y="357"/>
                    </a:lnTo>
                    <a:lnTo>
                      <a:pt x="0" y="260"/>
                    </a:lnTo>
                    <a:lnTo>
                      <a:pt x="0" y="161"/>
                    </a:lnTo>
                    <a:lnTo>
                      <a:pt x="31" y="39"/>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2" name="Freeform 88"/>
              <p:cNvSpPr>
                <a:spLocks/>
              </p:cNvSpPr>
              <p:nvPr/>
            </p:nvSpPr>
            <p:spPr bwMode="auto">
              <a:xfrm>
                <a:off x="3271" y="1243"/>
                <a:ext cx="595" cy="288"/>
              </a:xfrm>
              <a:custGeom>
                <a:avLst/>
                <a:gdLst/>
                <a:ahLst/>
                <a:cxnLst>
                  <a:cxn ang="0">
                    <a:pos x="0" y="98"/>
                  </a:cxn>
                  <a:cxn ang="0">
                    <a:pos x="184" y="196"/>
                  </a:cxn>
                  <a:cxn ang="0">
                    <a:pos x="220" y="243"/>
                  </a:cxn>
                  <a:cxn ang="0">
                    <a:pos x="233" y="287"/>
                  </a:cxn>
                  <a:cxn ang="0">
                    <a:pos x="335" y="186"/>
                  </a:cxn>
                  <a:cxn ang="0">
                    <a:pos x="594" y="146"/>
                  </a:cxn>
                  <a:cxn ang="0">
                    <a:pos x="479" y="74"/>
                  </a:cxn>
                  <a:cxn ang="0">
                    <a:pos x="327" y="141"/>
                  </a:cxn>
                  <a:cxn ang="0">
                    <a:pos x="182" y="82"/>
                  </a:cxn>
                  <a:cxn ang="0">
                    <a:pos x="267" y="11"/>
                  </a:cxn>
                  <a:cxn ang="0">
                    <a:pos x="192" y="0"/>
                  </a:cxn>
                  <a:cxn ang="0">
                    <a:pos x="0" y="98"/>
                  </a:cxn>
                </a:cxnLst>
                <a:rect l="0" t="0" r="r" b="b"/>
                <a:pathLst>
                  <a:path w="595" h="288">
                    <a:moveTo>
                      <a:pt x="0" y="98"/>
                    </a:moveTo>
                    <a:lnTo>
                      <a:pt x="184" y="196"/>
                    </a:lnTo>
                    <a:lnTo>
                      <a:pt x="220" y="243"/>
                    </a:lnTo>
                    <a:lnTo>
                      <a:pt x="233" y="287"/>
                    </a:lnTo>
                    <a:lnTo>
                      <a:pt x="335" y="186"/>
                    </a:lnTo>
                    <a:lnTo>
                      <a:pt x="594" y="146"/>
                    </a:lnTo>
                    <a:lnTo>
                      <a:pt x="479" y="74"/>
                    </a:lnTo>
                    <a:lnTo>
                      <a:pt x="327" y="141"/>
                    </a:lnTo>
                    <a:lnTo>
                      <a:pt x="182" y="82"/>
                    </a:lnTo>
                    <a:lnTo>
                      <a:pt x="267" y="11"/>
                    </a:lnTo>
                    <a:lnTo>
                      <a:pt x="192" y="0"/>
                    </a:lnTo>
                    <a:lnTo>
                      <a:pt x="0" y="98"/>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3" name="Freeform 89"/>
              <p:cNvSpPr>
                <a:spLocks/>
              </p:cNvSpPr>
              <p:nvPr/>
            </p:nvSpPr>
            <p:spPr bwMode="auto">
              <a:xfrm>
                <a:off x="3612" y="1460"/>
                <a:ext cx="387" cy="449"/>
              </a:xfrm>
              <a:custGeom>
                <a:avLst/>
                <a:gdLst/>
                <a:ahLst/>
                <a:cxnLst>
                  <a:cxn ang="0">
                    <a:pos x="183" y="0"/>
                  </a:cxn>
                  <a:cxn ang="0">
                    <a:pos x="307" y="36"/>
                  </a:cxn>
                  <a:cxn ang="0">
                    <a:pos x="333" y="124"/>
                  </a:cxn>
                  <a:cxn ang="0">
                    <a:pos x="261" y="198"/>
                  </a:cxn>
                  <a:cxn ang="0">
                    <a:pos x="279" y="231"/>
                  </a:cxn>
                  <a:cxn ang="0">
                    <a:pos x="349" y="193"/>
                  </a:cxn>
                  <a:cxn ang="0">
                    <a:pos x="378" y="201"/>
                  </a:cxn>
                  <a:cxn ang="0">
                    <a:pos x="386" y="321"/>
                  </a:cxn>
                  <a:cxn ang="0">
                    <a:pos x="309" y="423"/>
                  </a:cxn>
                  <a:cxn ang="0">
                    <a:pos x="309" y="448"/>
                  </a:cxn>
                  <a:cxn ang="0">
                    <a:pos x="0" y="448"/>
                  </a:cxn>
                  <a:cxn ang="0">
                    <a:pos x="44" y="321"/>
                  </a:cxn>
                  <a:cxn ang="0">
                    <a:pos x="21" y="223"/>
                  </a:cxn>
                  <a:cxn ang="0">
                    <a:pos x="61" y="119"/>
                  </a:cxn>
                  <a:cxn ang="0">
                    <a:pos x="183" y="0"/>
                  </a:cxn>
                </a:cxnLst>
                <a:rect l="0" t="0" r="r" b="b"/>
                <a:pathLst>
                  <a:path w="387" h="449">
                    <a:moveTo>
                      <a:pt x="183" y="0"/>
                    </a:moveTo>
                    <a:lnTo>
                      <a:pt x="307" y="36"/>
                    </a:lnTo>
                    <a:lnTo>
                      <a:pt x="333" y="124"/>
                    </a:lnTo>
                    <a:lnTo>
                      <a:pt x="261" y="198"/>
                    </a:lnTo>
                    <a:lnTo>
                      <a:pt x="279" y="231"/>
                    </a:lnTo>
                    <a:lnTo>
                      <a:pt x="349" y="193"/>
                    </a:lnTo>
                    <a:lnTo>
                      <a:pt x="378" y="201"/>
                    </a:lnTo>
                    <a:lnTo>
                      <a:pt x="386" y="321"/>
                    </a:lnTo>
                    <a:lnTo>
                      <a:pt x="309" y="423"/>
                    </a:lnTo>
                    <a:lnTo>
                      <a:pt x="309" y="448"/>
                    </a:lnTo>
                    <a:lnTo>
                      <a:pt x="0" y="448"/>
                    </a:lnTo>
                    <a:lnTo>
                      <a:pt x="44" y="321"/>
                    </a:lnTo>
                    <a:lnTo>
                      <a:pt x="21" y="223"/>
                    </a:lnTo>
                    <a:lnTo>
                      <a:pt x="61" y="119"/>
                    </a:lnTo>
                    <a:lnTo>
                      <a:pt x="183"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4" name="Freeform 90"/>
              <p:cNvSpPr>
                <a:spLocks/>
              </p:cNvSpPr>
              <p:nvPr/>
            </p:nvSpPr>
            <p:spPr bwMode="auto">
              <a:xfrm>
                <a:off x="3197" y="1824"/>
                <a:ext cx="353" cy="599"/>
              </a:xfrm>
              <a:custGeom>
                <a:avLst/>
                <a:gdLst/>
                <a:ahLst/>
                <a:cxnLst>
                  <a:cxn ang="0">
                    <a:pos x="89" y="0"/>
                  </a:cxn>
                  <a:cxn ang="0">
                    <a:pos x="320" y="0"/>
                  </a:cxn>
                  <a:cxn ang="0">
                    <a:pos x="349" y="89"/>
                  </a:cxn>
                  <a:cxn ang="0">
                    <a:pos x="349" y="396"/>
                  </a:cxn>
                  <a:cxn ang="0">
                    <a:pos x="352" y="423"/>
                  </a:cxn>
                  <a:cxn ang="0">
                    <a:pos x="307" y="476"/>
                  </a:cxn>
                  <a:cxn ang="0">
                    <a:pos x="296" y="538"/>
                  </a:cxn>
                  <a:cxn ang="0">
                    <a:pos x="211" y="598"/>
                  </a:cxn>
                  <a:cxn ang="0">
                    <a:pos x="172" y="584"/>
                  </a:cxn>
                  <a:cxn ang="0">
                    <a:pos x="84" y="457"/>
                  </a:cxn>
                  <a:cxn ang="0">
                    <a:pos x="109" y="418"/>
                  </a:cxn>
                  <a:cxn ang="0">
                    <a:pos x="73" y="393"/>
                  </a:cxn>
                  <a:cxn ang="0">
                    <a:pos x="0" y="274"/>
                  </a:cxn>
                  <a:cxn ang="0">
                    <a:pos x="5" y="199"/>
                  </a:cxn>
                  <a:cxn ang="0">
                    <a:pos x="57" y="139"/>
                  </a:cxn>
                  <a:cxn ang="0">
                    <a:pos x="44" y="104"/>
                  </a:cxn>
                  <a:cxn ang="0">
                    <a:pos x="111" y="56"/>
                  </a:cxn>
                  <a:cxn ang="0">
                    <a:pos x="89" y="0"/>
                  </a:cxn>
                </a:cxnLst>
                <a:rect l="0" t="0" r="r" b="b"/>
                <a:pathLst>
                  <a:path w="353" h="599">
                    <a:moveTo>
                      <a:pt x="89" y="0"/>
                    </a:moveTo>
                    <a:lnTo>
                      <a:pt x="320" y="0"/>
                    </a:lnTo>
                    <a:lnTo>
                      <a:pt x="349" y="89"/>
                    </a:lnTo>
                    <a:lnTo>
                      <a:pt x="349" y="396"/>
                    </a:lnTo>
                    <a:lnTo>
                      <a:pt x="352" y="423"/>
                    </a:lnTo>
                    <a:lnTo>
                      <a:pt x="307" y="476"/>
                    </a:lnTo>
                    <a:lnTo>
                      <a:pt x="296" y="538"/>
                    </a:lnTo>
                    <a:lnTo>
                      <a:pt x="211" y="598"/>
                    </a:lnTo>
                    <a:lnTo>
                      <a:pt x="172" y="584"/>
                    </a:lnTo>
                    <a:lnTo>
                      <a:pt x="84" y="457"/>
                    </a:lnTo>
                    <a:lnTo>
                      <a:pt x="109" y="418"/>
                    </a:lnTo>
                    <a:lnTo>
                      <a:pt x="73" y="393"/>
                    </a:lnTo>
                    <a:lnTo>
                      <a:pt x="0" y="274"/>
                    </a:lnTo>
                    <a:lnTo>
                      <a:pt x="5" y="199"/>
                    </a:lnTo>
                    <a:lnTo>
                      <a:pt x="57" y="139"/>
                    </a:lnTo>
                    <a:lnTo>
                      <a:pt x="44" y="104"/>
                    </a:lnTo>
                    <a:lnTo>
                      <a:pt x="111" y="56"/>
                    </a:lnTo>
                    <a:lnTo>
                      <a:pt x="89"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5" name="Freeform 91"/>
              <p:cNvSpPr>
                <a:spLocks/>
              </p:cNvSpPr>
              <p:nvPr/>
            </p:nvSpPr>
            <p:spPr bwMode="auto">
              <a:xfrm>
                <a:off x="2805" y="2026"/>
                <a:ext cx="604" cy="522"/>
              </a:xfrm>
              <a:custGeom>
                <a:avLst/>
                <a:gdLst/>
                <a:ahLst/>
                <a:cxnLst>
                  <a:cxn ang="0">
                    <a:pos x="0" y="0"/>
                  </a:cxn>
                  <a:cxn ang="0">
                    <a:pos x="397" y="0"/>
                  </a:cxn>
                  <a:cxn ang="0">
                    <a:pos x="391" y="69"/>
                  </a:cxn>
                  <a:cxn ang="0">
                    <a:pos x="465" y="194"/>
                  </a:cxn>
                  <a:cxn ang="0">
                    <a:pos x="500" y="216"/>
                  </a:cxn>
                  <a:cxn ang="0">
                    <a:pos x="478" y="253"/>
                  </a:cxn>
                  <a:cxn ang="0">
                    <a:pos x="563" y="383"/>
                  </a:cxn>
                  <a:cxn ang="0">
                    <a:pos x="603" y="396"/>
                  </a:cxn>
                  <a:cxn ang="0">
                    <a:pos x="550" y="521"/>
                  </a:cxn>
                  <a:cxn ang="0">
                    <a:pos x="498" y="521"/>
                  </a:cxn>
                  <a:cxn ang="0">
                    <a:pos x="513" y="467"/>
                  </a:cxn>
                  <a:cxn ang="0">
                    <a:pos x="114" y="467"/>
                  </a:cxn>
                  <a:cxn ang="0">
                    <a:pos x="94" y="409"/>
                  </a:cxn>
                  <a:cxn ang="0">
                    <a:pos x="94" y="165"/>
                  </a:cxn>
                  <a:cxn ang="0">
                    <a:pos x="52" y="125"/>
                  </a:cxn>
                  <a:cxn ang="0">
                    <a:pos x="78" y="97"/>
                  </a:cxn>
                  <a:cxn ang="0">
                    <a:pos x="0" y="0"/>
                  </a:cxn>
                </a:cxnLst>
                <a:rect l="0" t="0" r="r" b="b"/>
                <a:pathLst>
                  <a:path w="604" h="522">
                    <a:moveTo>
                      <a:pt x="0" y="0"/>
                    </a:moveTo>
                    <a:lnTo>
                      <a:pt x="397" y="0"/>
                    </a:lnTo>
                    <a:lnTo>
                      <a:pt x="391" y="69"/>
                    </a:lnTo>
                    <a:lnTo>
                      <a:pt x="465" y="194"/>
                    </a:lnTo>
                    <a:lnTo>
                      <a:pt x="500" y="216"/>
                    </a:lnTo>
                    <a:lnTo>
                      <a:pt x="478" y="253"/>
                    </a:lnTo>
                    <a:lnTo>
                      <a:pt x="563" y="383"/>
                    </a:lnTo>
                    <a:lnTo>
                      <a:pt x="603" y="396"/>
                    </a:lnTo>
                    <a:lnTo>
                      <a:pt x="550" y="521"/>
                    </a:lnTo>
                    <a:lnTo>
                      <a:pt x="498" y="521"/>
                    </a:lnTo>
                    <a:lnTo>
                      <a:pt x="513" y="467"/>
                    </a:lnTo>
                    <a:lnTo>
                      <a:pt x="114" y="467"/>
                    </a:lnTo>
                    <a:lnTo>
                      <a:pt x="94" y="409"/>
                    </a:lnTo>
                    <a:lnTo>
                      <a:pt x="94" y="165"/>
                    </a:lnTo>
                    <a:lnTo>
                      <a:pt x="52" y="125"/>
                    </a:lnTo>
                    <a:lnTo>
                      <a:pt x="78" y="9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56" name="Freeform 92"/>
              <p:cNvSpPr>
                <a:spLocks/>
              </p:cNvSpPr>
              <p:nvPr/>
            </p:nvSpPr>
            <p:spPr bwMode="auto">
              <a:xfrm>
                <a:off x="3778" y="1879"/>
                <a:ext cx="393" cy="398"/>
              </a:xfrm>
              <a:custGeom>
                <a:avLst/>
                <a:gdLst/>
                <a:ahLst/>
                <a:cxnLst>
                  <a:cxn ang="0">
                    <a:pos x="0" y="27"/>
                  </a:cxn>
                  <a:cxn ang="0">
                    <a:pos x="146" y="27"/>
                  </a:cxn>
                  <a:cxn ang="0">
                    <a:pos x="201" y="53"/>
                  </a:cxn>
                  <a:cxn ang="0">
                    <a:pos x="284" y="53"/>
                  </a:cxn>
                  <a:cxn ang="0">
                    <a:pos x="392" y="0"/>
                  </a:cxn>
                  <a:cxn ang="0">
                    <a:pos x="392" y="173"/>
                  </a:cxn>
                  <a:cxn ang="0">
                    <a:pos x="376" y="181"/>
                  </a:cxn>
                  <a:cxn ang="0">
                    <a:pos x="323" y="285"/>
                  </a:cxn>
                  <a:cxn ang="0">
                    <a:pos x="294" y="285"/>
                  </a:cxn>
                  <a:cxn ang="0">
                    <a:pos x="199" y="397"/>
                  </a:cxn>
                  <a:cxn ang="0">
                    <a:pos x="167" y="368"/>
                  </a:cxn>
                  <a:cxn ang="0">
                    <a:pos x="119" y="381"/>
                  </a:cxn>
                  <a:cxn ang="0">
                    <a:pos x="0" y="282"/>
                  </a:cxn>
                  <a:cxn ang="0">
                    <a:pos x="0" y="27"/>
                  </a:cxn>
                </a:cxnLst>
                <a:rect l="0" t="0" r="r" b="b"/>
                <a:pathLst>
                  <a:path w="393" h="398">
                    <a:moveTo>
                      <a:pt x="0" y="27"/>
                    </a:moveTo>
                    <a:lnTo>
                      <a:pt x="146" y="27"/>
                    </a:lnTo>
                    <a:lnTo>
                      <a:pt x="201" y="53"/>
                    </a:lnTo>
                    <a:lnTo>
                      <a:pt x="284" y="53"/>
                    </a:lnTo>
                    <a:lnTo>
                      <a:pt x="392" y="0"/>
                    </a:lnTo>
                    <a:lnTo>
                      <a:pt x="392" y="173"/>
                    </a:lnTo>
                    <a:lnTo>
                      <a:pt x="376" y="181"/>
                    </a:lnTo>
                    <a:lnTo>
                      <a:pt x="323" y="285"/>
                    </a:lnTo>
                    <a:lnTo>
                      <a:pt x="294" y="285"/>
                    </a:lnTo>
                    <a:lnTo>
                      <a:pt x="199" y="397"/>
                    </a:lnTo>
                    <a:lnTo>
                      <a:pt x="167" y="368"/>
                    </a:lnTo>
                    <a:lnTo>
                      <a:pt x="119" y="381"/>
                    </a:lnTo>
                    <a:lnTo>
                      <a:pt x="0" y="282"/>
                    </a:lnTo>
                    <a:lnTo>
                      <a:pt x="0" y="27"/>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7" name="Freeform 93"/>
              <p:cNvSpPr>
                <a:spLocks/>
              </p:cNvSpPr>
              <p:nvPr/>
            </p:nvSpPr>
            <p:spPr bwMode="auto">
              <a:xfrm>
                <a:off x="1056" y="1056"/>
                <a:ext cx="1049" cy="541"/>
              </a:xfrm>
              <a:custGeom>
                <a:avLst/>
                <a:gdLst/>
                <a:ahLst/>
                <a:cxnLst>
                  <a:cxn ang="0">
                    <a:pos x="2" y="0"/>
                  </a:cxn>
                  <a:cxn ang="0">
                    <a:pos x="1048" y="0"/>
                  </a:cxn>
                  <a:cxn ang="0">
                    <a:pos x="1048" y="467"/>
                  </a:cxn>
                  <a:cxn ang="0">
                    <a:pos x="430" y="467"/>
                  </a:cxn>
                  <a:cxn ang="0">
                    <a:pos x="430" y="496"/>
                  </a:cxn>
                  <a:cxn ang="0">
                    <a:pos x="282" y="540"/>
                  </a:cxn>
                  <a:cxn ang="0">
                    <a:pos x="194" y="389"/>
                  </a:cxn>
                  <a:cxn ang="0">
                    <a:pos x="141" y="410"/>
                  </a:cxn>
                  <a:cxn ang="0">
                    <a:pos x="128" y="381"/>
                  </a:cxn>
                  <a:cxn ang="0">
                    <a:pos x="160" y="301"/>
                  </a:cxn>
                  <a:cxn ang="0">
                    <a:pos x="0" y="136"/>
                  </a:cxn>
                  <a:cxn ang="0">
                    <a:pos x="2" y="0"/>
                  </a:cxn>
                </a:cxnLst>
                <a:rect l="0" t="0" r="r" b="b"/>
                <a:pathLst>
                  <a:path w="1049" h="541">
                    <a:moveTo>
                      <a:pt x="2" y="0"/>
                    </a:moveTo>
                    <a:lnTo>
                      <a:pt x="1048" y="0"/>
                    </a:lnTo>
                    <a:lnTo>
                      <a:pt x="1048" y="467"/>
                    </a:lnTo>
                    <a:lnTo>
                      <a:pt x="430" y="467"/>
                    </a:lnTo>
                    <a:lnTo>
                      <a:pt x="430" y="496"/>
                    </a:lnTo>
                    <a:lnTo>
                      <a:pt x="282" y="540"/>
                    </a:lnTo>
                    <a:lnTo>
                      <a:pt x="194" y="389"/>
                    </a:lnTo>
                    <a:lnTo>
                      <a:pt x="141" y="410"/>
                    </a:lnTo>
                    <a:lnTo>
                      <a:pt x="128" y="381"/>
                    </a:lnTo>
                    <a:lnTo>
                      <a:pt x="160" y="301"/>
                    </a:lnTo>
                    <a:lnTo>
                      <a:pt x="0" y="136"/>
                    </a:lnTo>
                    <a:lnTo>
                      <a:pt x="2"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58" name="Freeform 94"/>
              <p:cNvSpPr>
                <a:spLocks/>
              </p:cNvSpPr>
              <p:nvPr/>
            </p:nvSpPr>
            <p:spPr bwMode="auto">
              <a:xfrm>
                <a:off x="1487" y="1527"/>
                <a:ext cx="618" cy="458"/>
              </a:xfrm>
              <a:custGeom>
                <a:avLst/>
                <a:gdLst/>
                <a:ahLst/>
                <a:cxnLst>
                  <a:cxn ang="0">
                    <a:pos x="0" y="0"/>
                  </a:cxn>
                  <a:cxn ang="0">
                    <a:pos x="617" y="0"/>
                  </a:cxn>
                  <a:cxn ang="0">
                    <a:pos x="617" y="457"/>
                  </a:cxn>
                  <a:cxn ang="0">
                    <a:pos x="0" y="457"/>
                  </a:cxn>
                  <a:cxn ang="0">
                    <a:pos x="0" y="0"/>
                  </a:cxn>
                </a:cxnLst>
                <a:rect l="0" t="0" r="r" b="b"/>
                <a:pathLst>
                  <a:path w="618" h="458">
                    <a:moveTo>
                      <a:pt x="0" y="0"/>
                    </a:moveTo>
                    <a:lnTo>
                      <a:pt x="617" y="0"/>
                    </a:lnTo>
                    <a:lnTo>
                      <a:pt x="617" y="457"/>
                    </a:lnTo>
                    <a:lnTo>
                      <a:pt x="0" y="45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59" name="Freeform 95"/>
              <p:cNvSpPr>
                <a:spLocks/>
              </p:cNvSpPr>
              <p:nvPr/>
            </p:nvSpPr>
            <p:spPr bwMode="auto">
              <a:xfrm>
                <a:off x="2103" y="1757"/>
                <a:ext cx="764" cy="346"/>
              </a:xfrm>
              <a:custGeom>
                <a:avLst/>
                <a:gdLst/>
                <a:ahLst/>
                <a:cxnLst>
                  <a:cxn ang="0">
                    <a:pos x="0" y="0"/>
                  </a:cxn>
                  <a:cxn ang="0">
                    <a:pos x="475" y="0"/>
                  </a:cxn>
                  <a:cxn ang="0">
                    <a:pos x="525" y="26"/>
                  </a:cxn>
                  <a:cxn ang="0">
                    <a:pos x="634" y="61"/>
                  </a:cxn>
                  <a:cxn ang="0">
                    <a:pos x="705" y="276"/>
                  </a:cxn>
                  <a:cxn ang="0">
                    <a:pos x="763" y="345"/>
                  </a:cxn>
                  <a:cxn ang="0">
                    <a:pos x="164" y="345"/>
                  </a:cxn>
                  <a:cxn ang="0">
                    <a:pos x="164" y="225"/>
                  </a:cxn>
                  <a:cxn ang="0">
                    <a:pos x="0" y="225"/>
                  </a:cxn>
                  <a:cxn ang="0">
                    <a:pos x="0" y="0"/>
                  </a:cxn>
                </a:cxnLst>
                <a:rect l="0" t="0" r="r" b="b"/>
                <a:pathLst>
                  <a:path w="764" h="346">
                    <a:moveTo>
                      <a:pt x="0" y="0"/>
                    </a:moveTo>
                    <a:lnTo>
                      <a:pt x="475" y="0"/>
                    </a:lnTo>
                    <a:lnTo>
                      <a:pt x="525" y="26"/>
                    </a:lnTo>
                    <a:lnTo>
                      <a:pt x="634" y="61"/>
                    </a:lnTo>
                    <a:lnTo>
                      <a:pt x="705" y="276"/>
                    </a:lnTo>
                    <a:lnTo>
                      <a:pt x="763" y="345"/>
                    </a:lnTo>
                    <a:lnTo>
                      <a:pt x="164" y="345"/>
                    </a:lnTo>
                    <a:lnTo>
                      <a:pt x="164" y="225"/>
                    </a:lnTo>
                    <a:lnTo>
                      <a:pt x="0" y="225"/>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0" name="Freeform 96"/>
              <p:cNvSpPr>
                <a:spLocks/>
              </p:cNvSpPr>
              <p:nvPr/>
            </p:nvSpPr>
            <p:spPr bwMode="auto">
              <a:xfrm>
                <a:off x="1667" y="1984"/>
                <a:ext cx="596" cy="446"/>
              </a:xfrm>
              <a:custGeom>
                <a:avLst/>
                <a:gdLst/>
                <a:ahLst/>
                <a:cxnLst>
                  <a:cxn ang="0">
                    <a:pos x="0" y="0"/>
                  </a:cxn>
                  <a:cxn ang="0">
                    <a:pos x="595" y="0"/>
                  </a:cxn>
                  <a:cxn ang="0">
                    <a:pos x="595" y="445"/>
                  </a:cxn>
                  <a:cxn ang="0">
                    <a:pos x="0" y="445"/>
                  </a:cxn>
                  <a:cxn ang="0">
                    <a:pos x="0" y="0"/>
                  </a:cxn>
                </a:cxnLst>
                <a:rect l="0" t="0" r="r" b="b"/>
                <a:pathLst>
                  <a:path w="596" h="446">
                    <a:moveTo>
                      <a:pt x="0" y="0"/>
                    </a:moveTo>
                    <a:lnTo>
                      <a:pt x="595" y="0"/>
                    </a:lnTo>
                    <a:lnTo>
                      <a:pt x="595" y="445"/>
                    </a:lnTo>
                    <a:lnTo>
                      <a:pt x="0" y="445"/>
                    </a:lnTo>
                    <a:lnTo>
                      <a:pt x="0"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61" name="Freeform 97"/>
              <p:cNvSpPr>
                <a:spLocks/>
              </p:cNvSpPr>
              <p:nvPr/>
            </p:nvSpPr>
            <p:spPr bwMode="auto">
              <a:xfrm>
                <a:off x="3978" y="2057"/>
                <a:ext cx="468" cy="355"/>
              </a:xfrm>
              <a:custGeom>
                <a:avLst/>
                <a:gdLst/>
                <a:ahLst/>
                <a:cxnLst>
                  <a:cxn ang="0">
                    <a:pos x="192" y="0"/>
                  </a:cxn>
                  <a:cxn ang="0">
                    <a:pos x="179" y="0"/>
                  </a:cxn>
                  <a:cxn ang="0">
                    <a:pos x="124" y="106"/>
                  </a:cxn>
                  <a:cxn ang="0">
                    <a:pos x="93" y="106"/>
                  </a:cxn>
                  <a:cxn ang="0">
                    <a:pos x="0" y="215"/>
                  </a:cxn>
                  <a:cxn ang="0">
                    <a:pos x="40" y="330"/>
                  </a:cxn>
                  <a:cxn ang="0">
                    <a:pos x="184" y="354"/>
                  </a:cxn>
                  <a:cxn ang="0">
                    <a:pos x="223" y="325"/>
                  </a:cxn>
                  <a:cxn ang="0">
                    <a:pos x="264" y="242"/>
                  </a:cxn>
                  <a:cxn ang="0">
                    <a:pos x="275" y="234"/>
                  </a:cxn>
                  <a:cxn ang="0">
                    <a:pos x="467" y="165"/>
                  </a:cxn>
                  <a:cxn ang="0">
                    <a:pos x="453" y="134"/>
                  </a:cxn>
                  <a:cxn ang="0">
                    <a:pos x="380" y="109"/>
                  </a:cxn>
                  <a:cxn ang="0">
                    <a:pos x="272" y="165"/>
                  </a:cxn>
                  <a:cxn ang="0">
                    <a:pos x="272" y="67"/>
                  </a:cxn>
                  <a:cxn ang="0">
                    <a:pos x="192" y="67"/>
                  </a:cxn>
                  <a:cxn ang="0">
                    <a:pos x="192" y="0"/>
                  </a:cxn>
                </a:cxnLst>
                <a:rect l="0" t="0" r="r" b="b"/>
                <a:pathLst>
                  <a:path w="468" h="355">
                    <a:moveTo>
                      <a:pt x="192" y="0"/>
                    </a:moveTo>
                    <a:lnTo>
                      <a:pt x="179" y="0"/>
                    </a:lnTo>
                    <a:lnTo>
                      <a:pt x="124" y="106"/>
                    </a:lnTo>
                    <a:lnTo>
                      <a:pt x="93" y="106"/>
                    </a:lnTo>
                    <a:lnTo>
                      <a:pt x="0" y="215"/>
                    </a:lnTo>
                    <a:lnTo>
                      <a:pt x="40" y="330"/>
                    </a:lnTo>
                    <a:lnTo>
                      <a:pt x="184" y="354"/>
                    </a:lnTo>
                    <a:lnTo>
                      <a:pt x="223" y="325"/>
                    </a:lnTo>
                    <a:lnTo>
                      <a:pt x="264" y="242"/>
                    </a:lnTo>
                    <a:lnTo>
                      <a:pt x="275" y="234"/>
                    </a:lnTo>
                    <a:lnTo>
                      <a:pt x="467" y="165"/>
                    </a:lnTo>
                    <a:lnTo>
                      <a:pt x="453" y="134"/>
                    </a:lnTo>
                    <a:lnTo>
                      <a:pt x="380" y="109"/>
                    </a:lnTo>
                    <a:lnTo>
                      <a:pt x="272" y="165"/>
                    </a:lnTo>
                    <a:lnTo>
                      <a:pt x="272" y="67"/>
                    </a:lnTo>
                    <a:lnTo>
                      <a:pt x="192" y="67"/>
                    </a:lnTo>
                    <a:lnTo>
                      <a:pt x="192"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62" name="Freeform 98"/>
              <p:cNvSpPr>
                <a:spLocks/>
              </p:cNvSpPr>
              <p:nvPr/>
            </p:nvSpPr>
            <p:spPr bwMode="auto">
              <a:xfrm>
                <a:off x="3827" y="2222"/>
                <a:ext cx="748" cy="269"/>
              </a:xfrm>
              <a:custGeom>
                <a:avLst/>
                <a:gdLst/>
                <a:ahLst/>
                <a:cxnLst>
                  <a:cxn ang="0">
                    <a:pos x="0" y="266"/>
                  </a:cxn>
                  <a:cxn ang="0">
                    <a:pos x="23" y="241"/>
                  </a:cxn>
                  <a:cxn ang="0">
                    <a:pos x="191" y="164"/>
                  </a:cxn>
                  <a:cxn ang="0">
                    <a:pos x="336" y="187"/>
                  </a:cxn>
                  <a:cxn ang="0">
                    <a:pos x="376" y="158"/>
                  </a:cxn>
                  <a:cxn ang="0">
                    <a:pos x="421" y="69"/>
                  </a:cxn>
                  <a:cxn ang="0">
                    <a:pos x="618" y="0"/>
                  </a:cxn>
                  <a:cxn ang="0">
                    <a:pos x="652" y="119"/>
                  </a:cxn>
                  <a:cxn ang="0">
                    <a:pos x="747" y="143"/>
                  </a:cxn>
                  <a:cxn ang="0">
                    <a:pos x="699" y="199"/>
                  </a:cxn>
                  <a:cxn ang="0">
                    <a:pos x="731" y="268"/>
                  </a:cxn>
                  <a:cxn ang="0">
                    <a:pos x="0" y="266"/>
                  </a:cxn>
                </a:cxnLst>
                <a:rect l="0" t="0" r="r" b="b"/>
                <a:pathLst>
                  <a:path w="748" h="269">
                    <a:moveTo>
                      <a:pt x="0" y="266"/>
                    </a:moveTo>
                    <a:lnTo>
                      <a:pt x="23" y="241"/>
                    </a:lnTo>
                    <a:lnTo>
                      <a:pt x="191" y="164"/>
                    </a:lnTo>
                    <a:lnTo>
                      <a:pt x="336" y="187"/>
                    </a:lnTo>
                    <a:lnTo>
                      <a:pt x="376" y="158"/>
                    </a:lnTo>
                    <a:lnTo>
                      <a:pt x="421" y="69"/>
                    </a:lnTo>
                    <a:lnTo>
                      <a:pt x="618" y="0"/>
                    </a:lnTo>
                    <a:lnTo>
                      <a:pt x="652" y="119"/>
                    </a:lnTo>
                    <a:lnTo>
                      <a:pt x="747" y="143"/>
                    </a:lnTo>
                    <a:lnTo>
                      <a:pt x="699" y="199"/>
                    </a:lnTo>
                    <a:lnTo>
                      <a:pt x="731" y="268"/>
                    </a:lnTo>
                    <a:lnTo>
                      <a:pt x="0" y="266"/>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3" name="Freeform 99"/>
              <p:cNvSpPr>
                <a:spLocks/>
              </p:cNvSpPr>
              <p:nvPr/>
            </p:nvSpPr>
            <p:spPr bwMode="auto">
              <a:xfrm>
                <a:off x="3371" y="2165"/>
                <a:ext cx="646" cy="351"/>
              </a:xfrm>
              <a:custGeom>
                <a:avLst/>
                <a:gdLst/>
                <a:ahLst/>
                <a:cxnLst>
                  <a:cxn ang="0">
                    <a:pos x="0" y="350"/>
                  </a:cxn>
                  <a:cxn ang="0">
                    <a:pos x="36" y="257"/>
                  </a:cxn>
                  <a:cxn ang="0">
                    <a:pos x="122" y="201"/>
                  </a:cxn>
                  <a:cxn ang="0">
                    <a:pos x="299" y="164"/>
                  </a:cxn>
                  <a:cxn ang="0">
                    <a:pos x="405" y="23"/>
                  </a:cxn>
                  <a:cxn ang="0">
                    <a:pos x="405" y="0"/>
                  </a:cxn>
                  <a:cxn ang="0">
                    <a:pos x="525" y="96"/>
                  </a:cxn>
                  <a:cxn ang="0">
                    <a:pos x="574" y="80"/>
                  </a:cxn>
                  <a:cxn ang="0">
                    <a:pos x="602" y="109"/>
                  </a:cxn>
                  <a:cxn ang="0">
                    <a:pos x="645" y="222"/>
                  </a:cxn>
                  <a:cxn ang="0">
                    <a:pos x="479" y="300"/>
                  </a:cxn>
                  <a:cxn ang="0">
                    <a:pos x="455" y="326"/>
                  </a:cxn>
                  <a:cxn ang="0">
                    <a:pos x="135" y="326"/>
                  </a:cxn>
                  <a:cxn ang="0">
                    <a:pos x="135" y="350"/>
                  </a:cxn>
                  <a:cxn ang="0">
                    <a:pos x="0" y="350"/>
                  </a:cxn>
                </a:cxnLst>
                <a:rect l="0" t="0" r="r" b="b"/>
                <a:pathLst>
                  <a:path w="646" h="351">
                    <a:moveTo>
                      <a:pt x="0" y="350"/>
                    </a:moveTo>
                    <a:lnTo>
                      <a:pt x="36" y="257"/>
                    </a:lnTo>
                    <a:lnTo>
                      <a:pt x="122" y="201"/>
                    </a:lnTo>
                    <a:lnTo>
                      <a:pt x="299" y="164"/>
                    </a:lnTo>
                    <a:lnTo>
                      <a:pt x="405" y="23"/>
                    </a:lnTo>
                    <a:lnTo>
                      <a:pt x="405" y="0"/>
                    </a:lnTo>
                    <a:lnTo>
                      <a:pt x="525" y="96"/>
                    </a:lnTo>
                    <a:lnTo>
                      <a:pt x="574" y="80"/>
                    </a:lnTo>
                    <a:lnTo>
                      <a:pt x="602" y="109"/>
                    </a:lnTo>
                    <a:lnTo>
                      <a:pt x="645" y="222"/>
                    </a:lnTo>
                    <a:lnTo>
                      <a:pt x="479" y="300"/>
                    </a:lnTo>
                    <a:lnTo>
                      <a:pt x="455" y="326"/>
                    </a:lnTo>
                    <a:lnTo>
                      <a:pt x="135" y="326"/>
                    </a:lnTo>
                    <a:lnTo>
                      <a:pt x="135" y="350"/>
                    </a:lnTo>
                    <a:lnTo>
                      <a:pt x="0" y="35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4" name="Freeform 100"/>
              <p:cNvSpPr>
                <a:spLocks/>
              </p:cNvSpPr>
              <p:nvPr/>
            </p:nvSpPr>
            <p:spPr bwMode="auto">
              <a:xfrm>
                <a:off x="2919" y="2493"/>
                <a:ext cx="444" cy="398"/>
              </a:xfrm>
              <a:custGeom>
                <a:avLst/>
                <a:gdLst/>
                <a:ahLst/>
                <a:cxnLst>
                  <a:cxn ang="0">
                    <a:pos x="0" y="0"/>
                  </a:cxn>
                  <a:cxn ang="0">
                    <a:pos x="399" y="0"/>
                  </a:cxn>
                  <a:cxn ang="0">
                    <a:pos x="384" y="51"/>
                  </a:cxn>
                  <a:cxn ang="0">
                    <a:pos x="443" y="53"/>
                  </a:cxn>
                  <a:cxn ang="0">
                    <a:pos x="386" y="191"/>
                  </a:cxn>
                  <a:cxn ang="0">
                    <a:pos x="328" y="265"/>
                  </a:cxn>
                  <a:cxn ang="0">
                    <a:pos x="289" y="397"/>
                  </a:cxn>
                  <a:cxn ang="0">
                    <a:pos x="58" y="397"/>
                  </a:cxn>
                  <a:cxn ang="0">
                    <a:pos x="58" y="336"/>
                  </a:cxn>
                  <a:cxn ang="0">
                    <a:pos x="15" y="326"/>
                  </a:cxn>
                  <a:cxn ang="0">
                    <a:pos x="15" y="80"/>
                  </a:cxn>
                  <a:cxn ang="0">
                    <a:pos x="0" y="0"/>
                  </a:cxn>
                </a:cxnLst>
                <a:rect l="0" t="0" r="r" b="b"/>
                <a:pathLst>
                  <a:path w="444" h="398">
                    <a:moveTo>
                      <a:pt x="0" y="0"/>
                    </a:moveTo>
                    <a:lnTo>
                      <a:pt x="399" y="0"/>
                    </a:lnTo>
                    <a:lnTo>
                      <a:pt x="384" y="51"/>
                    </a:lnTo>
                    <a:lnTo>
                      <a:pt x="443" y="53"/>
                    </a:lnTo>
                    <a:lnTo>
                      <a:pt x="386" y="191"/>
                    </a:lnTo>
                    <a:lnTo>
                      <a:pt x="328" y="265"/>
                    </a:lnTo>
                    <a:lnTo>
                      <a:pt x="289" y="397"/>
                    </a:lnTo>
                    <a:lnTo>
                      <a:pt x="58" y="397"/>
                    </a:lnTo>
                    <a:lnTo>
                      <a:pt x="58" y="336"/>
                    </a:lnTo>
                    <a:lnTo>
                      <a:pt x="15" y="326"/>
                    </a:lnTo>
                    <a:lnTo>
                      <a:pt x="15" y="80"/>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5" name="Freeform 101"/>
              <p:cNvSpPr>
                <a:spLocks/>
              </p:cNvSpPr>
              <p:nvPr/>
            </p:nvSpPr>
            <p:spPr bwMode="auto">
              <a:xfrm>
                <a:off x="3308" y="2490"/>
                <a:ext cx="755" cy="193"/>
              </a:xfrm>
              <a:custGeom>
                <a:avLst/>
                <a:gdLst/>
                <a:ahLst/>
                <a:cxnLst>
                  <a:cxn ang="0">
                    <a:pos x="66" y="21"/>
                  </a:cxn>
                  <a:cxn ang="0">
                    <a:pos x="198" y="21"/>
                  </a:cxn>
                  <a:cxn ang="0">
                    <a:pos x="198" y="0"/>
                  </a:cxn>
                  <a:cxn ang="0">
                    <a:pos x="754" y="0"/>
                  </a:cxn>
                  <a:cxn ang="0">
                    <a:pos x="743" y="40"/>
                  </a:cxn>
                  <a:cxn ang="0">
                    <a:pos x="520" y="136"/>
                  </a:cxn>
                  <a:cxn ang="0">
                    <a:pos x="499" y="192"/>
                  </a:cxn>
                  <a:cxn ang="0">
                    <a:pos x="0" y="192"/>
                  </a:cxn>
                  <a:cxn ang="0">
                    <a:pos x="66" y="21"/>
                  </a:cxn>
                </a:cxnLst>
                <a:rect l="0" t="0" r="r" b="b"/>
                <a:pathLst>
                  <a:path w="755" h="193">
                    <a:moveTo>
                      <a:pt x="66" y="21"/>
                    </a:moveTo>
                    <a:lnTo>
                      <a:pt x="198" y="21"/>
                    </a:lnTo>
                    <a:lnTo>
                      <a:pt x="198" y="0"/>
                    </a:lnTo>
                    <a:lnTo>
                      <a:pt x="754" y="0"/>
                    </a:lnTo>
                    <a:lnTo>
                      <a:pt x="743" y="40"/>
                    </a:lnTo>
                    <a:lnTo>
                      <a:pt x="520" y="136"/>
                    </a:lnTo>
                    <a:lnTo>
                      <a:pt x="499" y="192"/>
                    </a:lnTo>
                    <a:lnTo>
                      <a:pt x="0" y="192"/>
                    </a:lnTo>
                    <a:lnTo>
                      <a:pt x="66" y="21"/>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6" name="Freeform 102"/>
              <p:cNvSpPr>
                <a:spLocks/>
              </p:cNvSpPr>
              <p:nvPr/>
            </p:nvSpPr>
            <p:spPr bwMode="auto">
              <a:xfrm>
                <a:off x="3807" y="2491"/>
                <a:ext cx="789" cy="307"/>
              </a:xfrm>
              <a:custGeom>
                <a:avLst/>
                <a:gdLst/>
                <a:ahLst/>
                <a:cxnLst>
                  <a:cxn ang="0">
                    <a:pos x="254" y="0"/>
                  </a:cxn>
                  <a:cxn ang="0">
                    <a:pos x="753" y="0"/>
                  </a:cxn>
                  <a:cxn ang="0">
                    <a:pos x="788" y="93"/>
                  </a:cxn>
                  <a:cxn ang="0">
                    <a:pos x="701" y="186"/>
                  </a:cxn>
                  <a:cxn ang="0">
                    <a:pos x="577" y="225"/>
                  </a:cxn>
                  <a:cxn ang="0">
                    <a:pos x="527" y="306"/>
                  </a:cxn>
                  <a:cxn ang="0">
                    <a:pos x="405" y="173"/>
                  </a:cxn>
                  <a:cxn ang="0">
                    <a:pos x="308" y="173"/>
                  </a:cxn>
                  <a:cxn ang="0">
                    <a:pos x="291" y="147"/>
                  </a:cxn>
                  <a:cxn ang="0">
                    <a:pos x="160" y="147"/>
                  </a:cxn>
                  <a:cxn ang="0">
                    <a:pos x="111" y="191"/>
                  </a:cxn>
                  <a:cxn ang="0">
                    <a:pos x="0" y="191"/>
                  </a:cxn>
                  <a:cxn ang="0">
                    <a:pos x="21" y="135"/>
                  </a:cxn>
                  <a:cxn ang="0">
                    <a:pos x="244" y="43"/>
                  </a:cxn>
                  <a:cxn ang="0">
                    <a:pos x="254" y="0"/>
                  </a:cxn>
                </a:cxnLst>
                <a:rect l="0" t="0" r="r" b="b"/>
                <a:pathLst>
                  <a:path w="789" h="307">
                    <a:moveTo>
                      <a:pt x="254" y="0"/>
                    </a:moveTo>
                    <a:lnTo>
                      <a:pt x="753" y="0"/>
                    </a:lnTo>
                    <a:lnTo>
                      <a:pt x="788" y="93"/>
                    </a:lnTo>
                    <a:lnTo>
                      <a:pt x="701" y="186"/>
                    </a:lnTo>
                    <a:lnTo>
                      <a:pt x="577" y="225"/>
                    </a:lnTo>
                    <a:lnTo>
                      <a:pt x="527" y="306"/>
                    </a:lnTo>
                    <a:lnTo>
                      <a:pt x="405" y="173"/>
                    </a:lnTo>
                    <a:lnTo>
                      <a:pt x="308" y="173"/>
                    </a:lnTo>
                    <a:lnTo>
                      <a:pt x="291" y="147"/>
                    </a:lnTo>
                    <a:lnTo>
                      <a:pt x="160" y="147"/>
                    </a:lnTo>
                    <a:lnTo>
                      <a:pt x="111" y="191"/>
                    </a:lnTo>
                    <a:lnTo>
                      <a:pt x="0" y="191"/>
                    </a:lnTo>
                    <a:lnTo>
                      <a:pt x="21" y="135"/>
                    </a:lnTo>
                    <a:lnTo>
                      <a:pt x="244" y="43"/>
                    </a:lnTo>
                    <a:lnTo>
                      <a:pt x="254"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67" name="Freeform 103"/>
              <p:cNvSpPr>
                <a:spLocks/>
              </p:cNvSpPr>
              <p:nvPr/>
            </p:nvSpPr>
            <p:spPr bwMode="auto">
              <a:xfrm>
                <a:off x="3905" y="2639"/>
                <a:ext cx="430" cy="371"/>
              </a:xfrm>
              <a:custGeom>
                <a:avLst/>
                <a:gdLst/>
                <a:ahLst/>
                <a:cxnLst>
                  <a:cxn ang="0">
                    <a:pos x="17" y="44"/>
                  </a:cxn>
                  <a:cxn ang="0">
                    <a:pos x="61" y="0"/>
                  </a:cxn>
                  <a:cxn ang="0">
                    <a:pos x="192" y="0"/>
                  </a:cxn>
                  <a:cxn ang="0">
                    <a:pos x="207" y="26"/>
                  </a:cxn>
                  <a:cxn ang="0">
                    <a:pos x="306" y="26"/>
                  </a:cxn>
                  <a:cxn ang="0">
                    <a:pos x="429" y="158"/>
                  </a:cxn>
                  <a:cxn ang="0">
                    <a:pos x="317" y="275"/>
                  </a:cxn>
                  <a:cxn ang="0">
                    <a:pos x="233" y="304"/>
                  </a:cxn>
                  <a:cxn ang="0">
                    <a:pos x="223" y="370"/>
                  </a:cxn>
                  <a:cxn ang="0">
                    <a:pos x="179" y="293"/>
                  </a:cxn>
                  <a:cxn ang="0">
                    <a:pos x="0" y="81"/>
                  </a:cxn>
                  <a:cxn ang="0">
                    <a:pos x="17" y="44"/>
                  </a:cxn>
                </a:cxnLst>
                <a:rect l="0" t="0" r="r" b="b"/>
                <a:pathLst>
                  <a:path w="430" h="371">
                    <a:moveTo>
                      <a:pt x="17" y="44"/>
                    </a:moveTo>
                    <a:lnTo>
                      <a:pt x="61" y="0"/>
                    </a:lnTo>
                    <a:lnTo>
                      <a:pt x="192" y="0"/>
                    </a:lnTo>
                    <a:lnTo>
                      <a:pt x="207" y="26"/>
                    </a:lnTo>
                    <a:lnTo>
                      <a:pt x="306" y="26"/>
                    </a:lnTo>
                    <a:lnTo>
                      <a:pt x="429" y="158"/>
                    </a:lnTo>
                    <a:lnTo>
                      <a:pt x="317" y="275"/>
                    </a:lnTo>
                    <a:lnTo>
                      <a:pt x="233" y="304"/>
                    </a:lnTo>
                    <a:lnTo>
                      <a:pt x="223" y="370"/>
                    </a:lnTo>
                    <a:lnTo>
                      <a:pt x="179" y="293"/>
                    </a:lnTo>
                    <a:lnTo>
                      <a:pt x="0" y="81"/>
                    </a:lnTo>
                    <a:lnTo>
                      <a:pt x="17" y="44"/>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8" name="Freeform 104"/>
              <p:cNvSpPr>
                <a:spLocks/>
              </p:cNvSpPr>
              <p:nvPr/>
            </p:nvSpPr>
            <p:spPr bwMode="auto">
              <a:xfrm>
                <a:off x="3716" y="2683"/>
                <a:ext cx="413" cy="465"/>
              </a:xfrm>
              <a:custGeom>
                <a:avLst/>
                <a:gdLst/>
                <a:ahLst/>
                <a:cxnLst>
                  <a:cxn ang="0">
                    <a:pos x="0" y="0"/>
                  </a:cxn>
                  <a:cxn ang="0">
                    <a:pos x="206" y="0"/>
                  </a:cxn>
                  <a:cxn ang="0">
                    <a:pos x="189" y="36"/>
                  </a:cxn>
                  <a:cxn ang="0">
                    <a:pos x="368" y="249"/>
                  </a:cxn>
                  <a:cxn ang="0">
                    <a:pos x="412" y="325"/>
                  </a:cxn>
                  <a:cxn ang="0">
                    <a:pos x="358" y="464"/>
                  </a:cxn>
                  <a:cxn ang="0">
                    <a:pos x="73" y="464"/>
                  </a:cxn>
                  <a:cxn ang="0">
                    <a:pos x="44" y="406"/>
                  </a:cxn>
                  <a:cxn ang="0">
                    <a:pos x="30" y="332"/>
                  </a:cxn>
                  <a:cxn ang="0">
                    <a:pos x="57" y="292"/>
                  </a:cxn>
                  <a:cxn ang="0">
                    <a:pos x="0" y="0"/>
                  </a:cxn>
                </a:cxnLst>
                <a:rect l="0" t="0" r="r" b="b"/>
                <a:pathLst>
                  <a:path w="413" h="465">
                    <a:moveTo>
                      <a:pt x="0" y="0"/>
                    </a:moveTo>
                    <a:lnTo>
                      <a:pt x="206" y="0"/>
                    </a:lnTo>
                    <a:lnTo>
                      <a:pt x="189" y="36"/>
                    </a:lnTo>
                    <a:lnTo>
                      <a:pt x="368" y="249"/>
                    </a:lnTo>
                    <a:lnTo>
                      <a:pt x="412" y="325"/>
                    </a:lnTo>
                    <a:lnTo>
                      <a:pt x="358" y="464"/>
                    </a:lnTo>
                    <a:lnTo>
                      <a:pt x="73" y="464"/>
                    </a:lnTo>
                    <a:lnTo>
                      <a:pt x="44" y="406"/>
                    </a:lnTo>
                    <a:lnTo>
                      <a:pt x="30" y="332"/>
                    </a:lnTo>
                    <a:lnTo>
                      <a:pt x="57" y="292"/>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69" name="Freeform 105"/>
              <p:cNvSpPr>
                <a:spLocks/>
              </p:cNvSpPr>
              <p:nvPr/>
            </p:nvSpPr>
            <p:spPr bwMode="auto">
              <a:xfrm>
                <a:off x="3440" y="2682"/>
                <a:ext cx="335" cy="487"/>
              </a:xfrm>
              <a:custGeom>
                <a:avLst/>
                <a:gdLst/>
                <a:ahLst/>
                <a:cxnLst>
                  <a:cxn ang="0">
                    <a:pos x="68" y="0"/>
                  </a:cxn>
                  <a:cxn ang="0">
                    <a:pos x="278" y="0"/>
                  </a:cxn>
                  <a:cxn ang="0">
                    <a:pos x="334" y="296"/>
                  </a:cxn>
                  <a:cxn ang="0">
                    <a:pos x="306" y="336"/>
                  </a:cxn>
                  <a:cxn ang="0">
                    <a:pos x="319" y="405"/>
                  </a:cxn>
                  <a:cxn ang="0">
                    <a:pos x="86" y="405"/>
                  </a:cxn>
                  <a:cxn ang="0">
                    <a:pos x="82" y="474"/>
                  </a:cxn>
                  <a:cxn ang="0">
                    <a:pos x="0" y="486"/>
                  </a:cxn>
                  <a:cxn ang="0">
                    <a:pos x="2" y="349"/>
                  </a:cxn>
                  <a:cxn ang="0">
                    <a:pos x="68" y="0"/>
                  </a:cxn>
                </a:cxnLst>
                <a:rect l="0" t="0" r="r" b="b"/>
                <a:pathLst>
                  <a:path w="335" h="487">
                    <a:moveTo>
                      <a:pt x="68" y="0"/>
                    </a:moveTo>
                    <a:lnTo>
                      <a:pt x="278" y="0"/>
                    </a:lnTo>
                    <a:lnTo>
                      <a:pt x="334" y="296"/>
                    </a:lnTo>
                    <a:lnTo>
                      <a:pt x="306" y="336"/>
                    </a:lnTo>
                    <a:lnTo>
                      <a:pt x="319" y="405"/>
                    </a:lnTo>
                    <a:lnTo>
                      <a:pt x="86" y="405"/>
                    </a:lnTo>
                    <a:lnTo>
                      <a:pt x="82" y="474"/>
                    </a:lnTo>
                    <a:lnTo>
                      <a:pt x="0" y="486"/>
                    </a:lnTo>
                    <a:lnTo>
                      <a:pt x="2" y="349"/>
                    </a:lnTo>
                    <a:lnTo>
                      <a:pt x="68"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0" name="Freeform 106"/>
              <p:cNvSpPr>
                <a:spLocks/>
              </p:cNvSpPr>
              <p:nvPr/>
            </p:nvSpPr>
            <p:spPr bwMode="auto">
              <a:xfrm>
                <a:off x="3209" y="2682"/>
                <a:ext cx="299" cy="526"/>
              </a:xfrm>
              <a:custGeom>
                <a:avLst/>
                <a:gdLst/>
                <a:ahLst/>
                <a:cxnLst>
                  <a:cxn ang="0">
                    <a:pos x="99" y="0"/>
                  </a:cxn>
                  <a:cxn ang="0">
                    <a:pos x="298" y="0"/>
                  </a:cxn>
                  <a:cxn ang="0">
                    <a:pos x="233" y="349"/>
                  </a:cxn>
                  <a:cxn ang="0">
                    <a:pos x="231" y="485"/>
                  </a:cxn>
                  <a:cxn ang="0">
                    <a:pos x="169" y="525"/>
                  </a:cxn>
                  <a:cxn ang="0">
                    <a:pos x="137" y="434"/>
                  </a:cxn>
                  <a:cxn ang="0">
                    <a:pos x="0" y="434"/>
                  </a:cxn>
                  <a:cxn ang="0">
                    <a:pos x="43" y="283"/>
                  </a:cxn>
                  <a:cxn ang="0">
                    <a:pos x="1" y="206"/>
                  </a:cxn>
                  <a:cxn ang="0">
                    <a:pos x="40" y="78"/>
                  </a:cxn>
                  <a:cxn ang="0">
                    <a:pos x="99" y="0"/>
                  </a:cxn>
                </a:cxnLst>
                <a:rect l="0" t="0" r="r" b="b"/>
                <a:pathLst>
                  <a:path w="299" h="526">
                    <a:moveTo>
                      <a:pt x="99" y="0"/>
                    </a:moveTo>
                    <a:lnTo>
                      <a:pt x="298" y="0"/>
                    </a:lnTo>
                    <a:lnTo>
                      <a:pt x="233" y="349"/>
                    </a:lnTo>
                    <a:lnTo>
                      <a:pt x="231" y="485"/>
                    </a:lnTo>
                    <a:lnTo>
                      <a:pt x="169" y="525"/>
                    </a:lnTo>
                    <a:lnTo>
                      <a:pt x="137" y="434"/>
                    </a:lnTo>
                    <a:lnTo>
                      <a:pt x="0" y="434"/>
                    </a:lnTo>
                    <a:lnTo>
                      <a:pt x="43" y="283"/>
                    </a:lnTo>
                    <a:lnTo>
                      <a:pt x="1" y="206"/>
                    </a:lnTo>
                    <a:lnTo>
                      <a:pt x="40" y="78"/>
                    </a:lnTo>
                    <a:lnTo>
                      <a:pt x="99"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1" name="Freeform 107"/>
              <p:cNvSpPr>
                <a:spLocks/>
              </p:cNvSpPr>
              <p:nvPr/>
            </p:nvSpPr>
            <p:spPr bwMode="auto">
              <a:xfrm>
                <a:off x="3523" y="3088"/>
                <a:ext cx="717" cy="627"/>
              </a:xfrm>
              <a:custGeom>
                <a:avLst/>
                <a:gdLst/>
                <a:ahLst/>
                <a:cxnLst>
                  <a:cxn ang="0">
                    <a:pos x="2" y="0"/>
                  </a:cxn>
                  <a:cxn ang="0">
                    <a:pos x="237" y="0"/>
                  </a:cxn>
                  <a:cxn ang="0">
                    <a:pos x="268" y="62"/>
                  </a:cxn>
                  <a:cxn ang="0">
                    <a:pos x="554" y="62"/>
                  </a:cxn>
                  <a:cxn ang="0">
                    <a:pos x="562" y="118"/>
                  </a:cxn>
                  <a:cxn ang="0">
                    <a:pos x="663" y="299"/>
                  </a:cxn>
                  <a:cxn ang="0">
                    <a:pos x="702" y="431"/>
                  </a:cxn>
                  <a:cxn ang="0">
                    <a:pos x="716" y="523"/>
                  </a:cxn>
                  <a:cxn ang="0">
                    <a:pos x="616" y="618"/>
                  </a:cxn>
                  <a:cxn ang="0">
                    <a:pos x="533" y="626"/>
                  </a:cxn>
                  <a:cxn ang="0">
                    <a:pos x="510" y="434"/>
                  </a:cxn>
                  <a:cxn ang="0">
                    <a:pos x="483" y="437"/>
                  </a:cxn>
                  <a:cxn ang="0">
                    <a:pos x="402" y="321"/>
                  </a:cxn>
                  <a:cxn ang="0">
                    <a:pos x="420" y="227"/>
                  </a:cxn>
                  <a:cxn ang="0">
                    <a:pos x="329" y="123"/>
                  </a:cxn>
                  <a:cxn ang="0">
                    <a:pos x="209" y="153"/>
                  </a:cxn>
                  <a:cxn ang="0">
                    <a:pos x="116" y="70"/>
                  </a:cxn>
                  <a:cxn ang="0">
                    <a:pos x="0" y="68"/>
                  </a:cxn>
                  <a:cxn ang="0">
                    <a:pos x="2" y="0"/>
                  </a:cxn>
                </a:cxnLst>
                <a:rect l="0" t="0" r="r" b="b"/>
                <a:pathLst>
                  <a:path w="717" h="627">
                    <a:moveTo>
                      <a:pt x="2" y="0"/>
                    </a:moveTo>
                    <a:lnTo>
                      <a:pt x="237" y="0"/>
                    </a:lnTo>
                    <a:lnTo>
                      <a:pt x="268" y="62"/>
                    </a:lnTo>
                    <a:lnTo>
                      <a:pt x="554" y="62"/>
                    </a:lnTo>
                    <a:lnTo>
                      <a:pt x="562" y="118"/>
                    </a:lnTo>
                    <a:lnTo>
                      <a:pt x="663" y="299"/>
                    </a:lnTo>
                    <a:lnTo>
                      <a:pt x="702" y="431"/>
                    </a:lnTo>
                    <a:lnTo>
                      <a:pt x="716" y="523"/>
                    </a:lnTo>
                    <a:lnTo>
                      <a:pt x="616" y="618"/>
                    </a:lnTo>
                    <a:lnTo>
                      <a:pt x="533" y="626"/>
                    </a:lnTo>
                    <a:lnTo>
                      <a:pt x="510" y="434"/>
                    </a:lnTo>
                    <a:lnTo>
                      <a:pt x="483" y="437"/>
                    </a:lnTo>
                    <a:lnTo>
                      <a:pt x="402" y="321"/>
                    </a:lnTo>
                    <a:lnTo>
                      <a:pt x="420" y="227"/>
                    </a:lnTo>
                    <a:lnTo>
                      <a:pt x="329" y="123"/>
                    </a:lnTo>
                    <a:lnTo>
                      <a:pt x="209" y="153"/>
                    </a:lnTo>
                    <a:lnTo>
                      <a:pt x="116" y="70"/>
                    </a:lnTo>
                    <a:lnTo>
                      <a:pt x="0" y="68"/>
                    </a:lnTo>
                    <a:lnTo>
                      <a:pt x="2"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2" name="Freeform 108"/>
              <p:cNvSpPr>
                <a:spLocks/>
              </p:cNvSpPr>
              <p:nvPr/>
            </p:nvSpPr>
            <p:spPr bwMode="auto">
              <a:xfrm>
                <a:off x="2974" y="2878"/>
                <a:ext cx="438" cy="423"/>
              </a:xfrm>
              <a:custGeom>
                <a:avLst/>
                <a:gdLst/>
                <a:ahLst/>
                <a:cxnLst>
                  <a:cxn ang="0">
                    <a:pos x="3" y="0"/>
                  </a:cxn>
                  <a:cxn ang="0">
                    <a:pos x="237" y="0"/>
                  </a:cxn>
                  <a:cxn ang="0">
                    <a:pos x="278" y="80"/>
                  </a:cxn>
                  <a:cxn ang="0">
                    <a:pos x="234" y="232"/>
                  </a:cxn>
                  <a:cxn ang="0">
                    <a:pos x="372" y="232"/>
                  </a:cxn>
                  <a:cxn ang="0">
                    <a:pos x="404" y="326"/>
                  </a:cxn>
                  <a:cxn ang="0">
                    <a:pos x="437" y="422"/>
                  </a:cxn>
                  <a:cxn ang="0">
                    <a:pos x="251" y="411"/>
                  </a:cxn>
                  <a:cxn ang="0">
                    <a:pos x="30" y="327"/>
                  </a:cxn>
                  <a:cxn ang="0">
                    <a:pos x="56" y="261"/>
                  </a:cxn>
                  <a:cxn ang="0">
                    <a:pos x="0" y="128"/>
                  </a:cxn>
                  <a:cxn ang="0">
                    <a:pos x="3" y="0"/>
                  </a:cxn>
                </a:cxnLst>
                <a:rect l="0" t="0" r="r" b="b"/>
                <a:pathLst>
                  <a:path w="438" h="423">
                    <a:moveTo>
                      <a:pt x="3" y="0"/>
                    </a:moveTo>
                    <a:lnTo>
                      <a:pt x="237" y="0"/>
                    </a:lnTo>
                    <a:lnTo>
                      <a:pt x="278" y="80"/>
                    </a:lnTo>
                    <a:lnTo>
                      <a:pt x="234" y="232"/>
                    </a:lnTo>
                    <a:lnTo>
                      <a:pt x="372" y="232"/>
                    </a:lnTo>
                    <a:lnTo>
                      <a:pt x="404" y="326"/>
                    </a:lnTo>
                    <a:lnTo>
                      <a:pt x="437" y="422"/>
                    </a:lnTo>
                    <a:lnTo>
                      <a:pt x="251" y="411"/>
                    </a:lnTo>
                    <a:lnTo>
                      <a:pt x="30" y="327"/>
                    </a:lnTo>
                    <a:lnTo>
                      <a:pt x="56" y="261"/>
                    </a:lnTo>
                    <a:lnTo>
                      <a:pt x="0" y="128"/>
                    </a:lnTo>
                    <a:lnTo>
                      <a:pt x="3"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73" name="Freeform 109"/>
              <p:cNvSpPr>
                <a:spLocks/>
              </p:cNvSpPr>
              <p:nvPr/>
            </p:nvSpPr>
            <p:spPr bwMode="auto">
              <a:xfrm>
                <a:off x="2178" y="2432"/>
                <a:ext cx="755" cy="390"/>
              </a:xfrm>
              <a:custGeom>
                <a:avLst/>
                <a:gdLst/>
                <a:ahLst/>
                <a:cxnLst>
                  <a:cxn ang="0">
                    <a:pos x="0" y="0"/>
                  </a:cxn>
                  <a:cxn ang="0">
                    <a:pos x="723" y="0"/>
                  </a:cxn>
                  <a:cxn ang="0">
                    <a:pos x="743" y="70"/>
                  </a:cxn>
                  <a:cxn ang="0">
                    <a:pos x="754" y="149"/>
                  </a:cxn>
                  <a:cxn ang="0">
                    <a:pos x="754" y="389"/>
                  </a:cxn>
                  <a:cxn ang="0">
                    <a:pos x="629" y="357"/>
                  </a:cxn>
                  <a:cxn ang="0">
                    <a:pos x="574" y="367"/>
                  </a:cxn>
                  <a:cxn ang="0">
                    <a:pos x="258" y="302"/>
                  </a:cxn>
                  <a:cxn ang="0">
                    <a:pos x="258" y="114"/>
                  </a:cxn>
                  <a:cxn ang="0">
                    <a:pos x="0" y="111"/>
                  </a:cxn>
                  <a:cxn ang="0">
                    <a:pos x="0" y="0"/>
                  </a:cxn>
                </a:cxnLst>
                <a:rect l="0" t="0" r="r" b="b"/>
                <a:pathLst>
                  <a:path w="755" h="390">
                    <a:moveTo>
                      <a:pt x="0" y="0"/>
                    </a:moveTo>
                    <a:lnTo>
                      <a:pt x="723" y="0"/>
                    </a:lnTo>
                    <a:lnTo>
                      <a:pt x="743" y="70"/>
                    </a:lnTo>
                    <a:lnTo>
                      <a:pt x="754" y="149"/>
                    </a:lnTo>
                    <a:lnTo>
                      <a:pt x="754" y="389"/>
                    </a:lnTo>
                    <a:lnTo>
                      <a:pt x="629" y="357"/>
                    </a:lnTo>
                    <a:lnTo>
                      <a:pt x="574" y="367"/>
                    </a:lnTo>
                    <a:lnTo>
                      <a:pt x="258" y="302"/>
                    </a:lnTo>
                    <a:lnTo>
                      <a:pt x="258" y="114"/>
                    </a:lnTo>
                    <a:lnTo>
                      <a:pt x="0" y="111"/>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74" name="Freeform 110"/>
              <p:cNvSpPr>
                <a:spLocks/>
              </p:cNvSpPr>
              <p:nvPr/>
            </p:nvSpPr>
            <p:spPr bwMode="auto">
              <a:xfrm>
                <a:off x="1846" y="2545"/>
                <a:ext cx="1187" cy="1051"/>
              </a:xfrm>
              <a:custGeom>
                <a:avLst/>
                <a:gdLst/>
                <a:ahLst/>
                <a:cxnLst>
                  <a:cxn ang="0">
                    <a:pos x="330" y="0"/>
                  </a:cxn>
                  <a:cxn ang="0">
                    <a:pos x="589" y="0"/>
                  </a:cxn>
                  <a:cxn ang="0">
                    <a:pos x="589" y="187"/>
                  </a:cxn>
                  <a:cxn ang="0">
                    <a:pos x="906" y="254"/>
                  </a:cxn>
                  <a:cxn ang="0">
                    <a:pos x="958" y="246"/>
                  </a:cxn>
                  <a:cxn ang="0">
                    <a:pos x="1086" y="276"/>
                  </a:cxn>
                  <a:cxn ang="0">
                    <a:pos x="1130" y="284"/>
                  </a:cxn>
                  <a:cxn ang="0">
                    <a:pos x="1128" y="471"/>
                  </a:cxn>
                  <a:cxn ang="0">
                    <a:pos x="1186" y="602"/>
                  </a:cxn>
                  <a:cxn ang="0">
                    <a:pos x="1151" y="666"/>
                  </a:cxn>
                  <a:cxn ang="0">
                    <a:pos x="1045" y="693"/>
                  </a:cxn>
                  <a:cxn ang="0">
                    <a:pos x="879" y="828"/>
                  </a:cxn>
                  <a:cxn ang="0">
                    <a:pos x="839" y="934"/>
                  </a:cxn>
                  <a:cxn ang="0">
                    <a:pos x="860" y="1050"/>
                  </a:cxn>
                  <a:cxn ang="0">
                    <a:pos x="647" y="972"/>
                  </a:cxn>
                  <a:cxn ang="0">
                    <a:pos x="510" y="742"/>
                  </a:cxn>
                  <a:cxn ang="0">
                    <a:pos x="401" y="708"/>
                  </a:cxn>
                  <a:cxn ang="0">
                    <a:pos x="341" y="771"/>
                  </a:cxn>
                  <a:cxn ang="0">
                    <a:pos x="256" y="721"/>
                  </a:cxn>
                  <a:cxn ang="0">
                    <a:pos x="177" y="578"/>
                  </a:cxn>
                  <a:cxn ang="0">
                    <a:pos x="0" y="430"/>
                  </a:cxn>
                  <a:cxn ang="0">
                    <a:pos x="330" y="430"/>
                  </a:cxn>
                  <a:cxn ang="0">
                    <a:pos x="330" y="0"/>
                  </a:cxn>
                </a:cxnLst>
                <a:rect l="0" t="0" r="r" b="b"/>
                <a:pathLst>
                  <a:path w="1187" h="1051">
                    <a:moveTo>
                      <a:pt x="330" y="0"/>
                    </a:moveTo>
                    <a:lnTo>
                      <a:pt x="589" y="0"/>
                    </a:lnTo>
                    <a:lnTo>
                      <a:pt x="589" y="187"/>
                    </a:lnTo>
                    <a:lnTo>
                      <a:pt x="906" y="254"/>
                    </a:lnTo>
                    <a:lnTo>
                      <a:pt x="958" y="246"/>
                    </a:lnTo>
                    <a:lnTo>
                      <a:pt x="1086" y="276"/>
                    </a:lnTo>
                    <a:lnTo>
                      <a:pt x="1130" y="284"/>
                    </a:lnTo>
                    <a:lnTo>
                      <a:pt x="1128" y="471"/>
                    </a:lnTo>
                    <a:lnTo>
                      <a:pt x="1186" y="602"/>
                    </a:lnTo>
                    <a:lnTo>
                      <a:pt x="1151" y="666"/>
                    </a:lnTo>
                    <a:lnTo>
                      <a:pt x="1045" y="693"/>
                    </a:lnTo>
                    <a:lnTo>
                      <a:pt x="879" y="828"/>
                    </a:lnTo>
                    <a:lnTo>
                      <a:pt x="839" y="934"/>
                    </a:lnTo>
                    <a:lnTo>
                      <a:pt x="860" y="1050"/>
                    </a:lnTo>
                    <a:lnTo>
                      <a:pt x="647" y="972"/>
                    </a:lnTo>
                    <a:lnTo>
                      <a:pt x="510" y="742"/>
                    </a:lnTo>
                    <a:lnTo>
                      <a:pt x="401" y="708"/>
                    </a:lnTo>
                    <a:lnTo>
                      <a:pt x="341" y="771"/>
                    </a:lnTo>
                    <a:lnTo>
                      <a:pt x="256" y="721"/>
                    </a:lnTo>
                    <a:lnTo>
                      <a:pt x="177" y="578"/>
                    </a:lnTo>
                    <a:lnTo>
                      <a:pt x="0" y="430"/>
                    </a:lnTo>
                    <a:lnTo>
                      <a:pt x="330" y="430"/>
                    </a:lnTo>
                    <a:lnTo>
                      <a:pt x="330"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5" name="Freeform 111"/>
              <p:cNvSpPr>
                <a:spLocks/>
              </p:cNvSpPr>
              <p:nvPr/>
            </p:nvSpPr>
            <p:spPr bwMode="auto">
              <a:xfrm>
                <a:off x="1231" y="1879"/>
                <a:ext cx="437" cy="559"/>
              </a:xfrm>
              <a:custGeom>
                <a:avLst/>
                <a:gdLst/>
                <a:ahLst/>
                <a:cxnLst>
                  <a:cxn ang="0">
                    <a:pos x="256" y="106"/>
                  </a:cxn>
                  <a:cxn ang="0">
                    <a:pos x="436" y="106"/>
                  </a:cxn>
                  <a:cxn ang="0">
                    <a:pos x="436" y="558"/>
                  </a:cxn>
                  <a:cxn ang="0">
                    <a:pos x="0" y="558"/>
                  </a:cxn>
                  <a:cxn ang="0">
                    <a:pos x="0" y="0"/>
                  </a:cxn>
                  <a:cxn ang="0">
                    <a:pos x="256" y="0"/>
                  </a:cxn>
                  <a:cxn ang="0">
                    <a:pos x="256" y="106"/>
                  </a:cxn>
                </a:cxnLst>
                <a:rect l="0" t="0" r="r" b="b"/>
                <a:pathLst>
                  <a:path w="437" h="559">
                    <a:moveTo>
                      <a:pt x="256" y="106"/>
                    </a:moveTo>
                    <a:lnTo>
                      <a:pt x="436" y="106"/>
                    </a:lnTo>
                    <a:lnTo>
                      <a:pt x="436" y="558"/>
                    </a:lnTo>
                    <a:lnTo>
                      <a:pt x="0" y="558"/>
                    </a:lnTo>
                    <a:lnTo>
                      <a:pt x="0" y="0"/>
                    </a:lnTo>
                    <a:lnTo>
                      <a:pt x="256" y="0"/>
                    </a:lnTo>
                    <a:lnTo>
                      <a:pt x="256" y="106"/>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6" name="Freeform 112"/>
              <p:cNvSpPr>
                <a:spLocks/>
              </p:cNvSpPr>
              <p:nvPr/>
            </p:nvSpPr>
            <p:spPr bwMode="auto">
              <a:xfrm>
                <a:off x="337" y="1056"/>
                <a:ext cx="629" cy="391"/>
              </a:xfrm>
              <a:custGeom>
                <a:avLst/>
                <a:gdLst/>
                <a:ahLst/>
                <a:cxnLst>
                  <a:cxn ang="0">
                    <a:pos x="140" y="0"/>
                  </a:cxn>
                  <a:cxn ang="0">
                    <a:pos x="164" y="115"/>
                  </a:cxn>
                  <a:cxn ang="0">
                    <a:pos x="151" y="141"/>
                  </a:cxn>
                  <a:cxn ang="0">
                    <a:pos x="0" y="118"/>
                  </a:cxn>
                  <a:cxn ang="0">
                    <a:pos x="47" y="323"/>
                  </a:cxn>
                  <a:cxn ang="0">
                    <a:pos x="118" y="328"/>
                  </a:cxn>
                  <a:cxn ang="0">
                    <a:pos x="132" y="390"/>
                  </a:cxn>
                  <a:cxn ang="0">
                    <a:pos x="419" y="333"/>
                  </a:cxn>
                  <a:cxn ang="0">
                    <a:pos x="628" y="333"/>
                  </a:cxn>
                  <a:cxn ang="0">
                    <a:pos x="628" y="2"/>
                  </a:cxn>
                  <a:cxn ang="0">
                    <a:pos x="140" y="0"/>
                  </a:cxn>
                </a:cxnLst>
                <a:rect l="0" t="0" r="r" b="b"/>
                <a:pathLst>
                  <a:path w="629" h="391">
                    <a:moveTo>
                      <a:pt x="140" y="0"/>
                    </a:moveTo>
                    <a:lnTo>
                      <a:pt x="164" y="115"/>
                    </a:lnTo>
                    <a:lnTo>
                      <a:pt x="151" y="141"/>
                    </a:lnTo>
                    <a:lnTo>
                      <a:pt x="0" y="118"/>
                    </a:lnTo>
                    <a:lnTo>
                      <a:pt x="47" y="323"/>
                    </a:lnTo>
                    <a:lnTo>
                      <a:pt x="118" y="328"/>
                    </a:lnTo>
                    <a:lnTo>
                      <a:pt x="132" y="390"/>
                    </a:lnTo>
                    <a:lnTo>
                      <a:pt x="419" y="333"/>
                    </a:lnTo>
                    <a:lnTo>
                      <a:pt x="628" y="333"/>
                    </a:lnTo>
                    <a:lnTo>
                      <a:pt x="628" y="2"/>
                    </a:lnTo>
                    <a:lnTo>
                      <a:pt x="140"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7" name="Freeform 113"/>
              <p:cNvSpPr>
                <a:spLocks/>
              </p:cNvSpPr>
              <p:nvPr/>
            </p:nvSpPr>
            <p:spPr bwMode="auto">
              <a:xfrm>
                <a:off x="340" y="1379"/>
                <a:ext cx="657" cy="499"/>
              </a:xfrm>
              <a:custGeom>
                <a:avLst/>
                <a:gdLst/>
                <a:ahLst/>
                <a:cxnLst>
                  <a:cxn ang="0">
                    <a:pos x="41" y="0"/>
                  </a:cxn>
                  <a:cxn ang="0">
                    <a:pos x="115" y="2"/>
                  </a:cxn>
                  <a:cxn ang="0">
                    <a:pos x="132" y="66"/>
                  </a:cxn>
                  <a:cxn ang="0">
                    <a:pos x="410" y="10"/>
                  </a:cxn>
                  <a:cxn ang="0">
                    <a:pos x="624" y="10"/>
                  </a:cxn>
                  <a:cxn ang="0">
                    <a:pos x="656" y="61"/>
                  </a:cxn>
                  <a:cxn ang="0">
                    <a:pos x="611" y="249"/>
                  </a:cxn>
                  <a:cxn ang="0">
                    <a:pos x="640" y="256"/>
                  </a:cxn>
                  <a:cxn ang="0">
                    <a:pos x="640" y="498"/>
                  </a:cxn>
                  <a:cxn ang="0">
                    <a:pos x="18" y="498"/>
                  </a:cxn>
                  <a:cxn ang="0">
                    <a:pos x="0" y="390"/>
                  </a:cxn>
                  <a:cxn ang="0">
                    <a:pos x="41" y="0"/>
                  </a:cxn>
                </a:cxnLst>
                <a:rect l="0" t="0" r="r" b="b"/>
                <a:pathLst>
                  <a:path w="657" h="499">
                    <a:moveTo>
                      <a:pt x="41" y="0"/>
                    </a:moveTo>
                    <a:lnTo>
                      <a:pt x="115" y="2"/>
                    </a:lnTo>
                    <a:lnTo>
                      <a:pt x="132" y="66"/>
                    </a:lnTo>
                    <a:lnTo>
                      <a:pt x="410" y="10"/>
                    </a:lnTo>
                    <a:lnTo>
                      <a:pt x="624" y="10"/>
                    </a:lnTo>
                    <a:lnTo>
                      <a:pt x="656" y="61"/>
                    </a:lnTo>
                    <a:lnTo>
                      <a:pt x="611" y="249"/>
                    </a:lnTo>
                    <a:lnTo>
                      <a:pt x="640" y="256"/>
                    </a:lnTo>
                    <a:lnTo>
                      <a:pt x="640" y="498"/>
                    </a:lnTo>
                    <a:lnTo>
                      <a:pt x="18" y="498"/>
                    </a:lnTo>
                    <a:lnTo>
                      <a:pt x="0" y="390"/>
                    </a:lnTo>
                    <a:lnTo>
                      <a:pt x="41"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sp>
            <p:nvSpPr>
              <p:cNvPr id="625778" name="Freeform 114"/>
              <p:cNvSpPr>
                <a:spLocks/>
              </p:cNvSpPr>
              <p:nvPr/>
            </p:nvSpPr>
            <p:spPr bwMode="auto">
              <a:xfrm>
                <a:off x="949" y="1056"/>
                <a:ext cx="538" cy="822"/>
              </a:xfrm>
              <a:custGeom>
                <a:avLst/>
                <a:gdLst/>
                <a:ahLst/>
                <a:cxnLst>
                  <a:cxn ang="0">
                    <a:pos x="15" y="0"/>
                  </a:cxn>
                  <a:cxn ang="0">
                    <a:pos x="110" y="0"/>
                  </a:cxn>
                  <a:cxn ang="0">
                    <a:pos x="110" y="136"/>
                  </a:cxn>
                  <a:cxn ang="0">
                    <a:pos x="267" y="304"/>
                  </a:cxn>
                  <a:cxn ang="0">
                    <a:pos x="235" y="379"/>
                  </a:cxn>
                  <a:cxn ang="0">
                    <a:pos x="248" y="413"/>
                  </a:cxn>
                  <a:cxn ang="0">
                    <a:pos x="307" y="392"/>
                  </a:cxn>
                  <a:cxn ang="0">
                    <a:pos x="391" y="540"/>
                  </a:cxn>
                  <a:cxn ang="0">
                    <a:pos x="537" y="497"/>
                  </a:cxn>
                  <a:cxn ang="0">
                    <a:pos x="537" y="821"/>
                  </a:cxn>
                  <a:cxn ang="0">
                    <a:pos x="275" y="821"/>
                  </a:cxn>
                  <a:cxn ang="0">
                    <a:pos x="31" y="821"/>
                  </a:cxn>
                  <a:cxn ang="0">
                    <a:pos x="31" y="579"/>
                  </a:cxn>
                  <a:cxn ang="0">
                    <a:pos x="0" y="574"/>
                  </a:cxn>
                  <a:cxn ang="0">
                    <a:pos x="47" y="386"/>
                  </a:cxn>
                  <a:cxn ang="0">
                    <a:pos x="15" y="330"/>
                  </a:cxn>
                  <a:cxn ang="0">
                    <a:pos x="15" y="0"/>
                  </a:cxn>
                </a:cxnLst>
                <a:rect l="0" t="0" r="r" b="b"/>
                <a:pathLst>
                  <a:path w="538" h="822">
                    <a:moveTo>
                      <a:pt x="15" y="0"/>
                    </a:moveTo>
                    <a:lnTo>
                      <a:pt x="110" y="0"/>
                    </a:lnTo>
                    <a:lnTo>
                      <a:pt x="110" y="136"/>
                    </a:lnTo>
                    <a:lnTo>
                      <a:pt x="267" y="304"/>
                    </a:lnTo>
                    <a:lnTo>
                      <a:pt x="235" y="379"/>
                    </a:lnTo>
                    <a:lnTo>
                      <a:pt x="248" y="413"/>
                    </a:lnTo>
                    <a:lnTo>
                      <a:pt x="307" y="392"/>
                    </a:lnTo>
                    <a:lnTo>
                      <a:pt x="391" y="540"/>
                    </a:lnTo>
                    <a:lnTo>
                      <a:pt x="537" y="497"/>
                    </a:lnTo>
                    <a:lnTo>
                      <a:pt x="537" y="821"/>
                    </a:lnTo>
                    <a:lnTo>
                      <a:pt x="275" y="821"/>
                    </a:lnTo>
                    <a:lnTo>
                      <a:pt x="31" y="821"/>
                    </a:lnTo>
                    <a:lnTo>
                      <a:pt x="31" y="579"/>
                    </a:lnTo>
                    <a:lnTo>
                      <a:pt x="0" y="574"/>
                    </a:lnTo>
                    <a:lnTo>
                      <a:pt x="47" y="386"/>
                    </a:lnTo>
                    <a:lnTo>
                      <a:pt x="15" y="330"/>
                    </a:lnTo>
                    <a:lnTo>
                      <a:pt x="15"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79" name="Freeform 115"/>
              <p:cNvSpPr>
                <a:spLocks/>
              </p:cNvSpPr>
              <p:nvPr/>
            </p:nvSpPr>
            <p:spPr bwMode="auto">
              <a:xfrm>
                <a:off x="724" y="1879"/>
                <a:ext cx="507" cy="816"/>
              </a:xfrm>
              <a:custGeom>
                <a:avLst/>
                <a:gdLst/>
                <a:ahLst/>
                <a:cxnLst>
                  <a:cxn ang="0">
                    <a:pos x="0" y="0"/>
                  </a:cxn>
                  <a:cxn ang="0">
                    <a:pos x="506" y="0"/>
                  </a:cxn>
                  <a:cxn ang="0">
                    <a:pos x="506" y="555"/>
                  </a:cxn>
                  <a:cxn ang="0">
                    <a:pos x="506" y="678"/>
                  </a:cxn>
                  <a:cxn ang="0">
                    <a:pos x="449" y="665"/>
                  </a:cxn>
                  <a:cxn ang="0">
                    <a:pos x="475" y="815"/>
                  </a:cxn>
                  <a:cxn ang="0">
                    <a:pos x="0" y="343"/>
                  </a:cxn>
                  <a:cxn ang="0">
                    <a:pos x="0" y="0"/>
                  </a:cxn>
                </a:cxnLst>
                <a:rect l="0" t="0" r="r" b="b"/>
                <a:pathLst>
                  <a:path w="507" h="816">
                    <a:moveTo>
                      <a:pt x="0" y="0"/>
                    </a:moveTo>
                    <a:lnTo>
                      <a:pt x="506" y="0"/>
                    </a:lnTo>
                    <a:lnTo>
                      <a:pt x="506" y="555"/>
                    </a:lnTo>
                    <a:lnTo>
                      <a:pt x="506" y="678"/>
                    </a:lnTo>
                    <a:lnTo>
                      <a:pt x="449" y="665"/>
                    </a:lnTo>
                    <a:lnTo>
                      <a:pt x="475" y="815"/>
                    </a:lnTo>
                    <a:lnTo>
                      <a:pt x="0" y="343"/>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80" name="Freeform 116"/>
              <p:cNvSpPr>
                <a:spLocks/>
              </p:cNvSpPr>
              <p:nvPr/>
            </p:nvSpPr>
            <p:spPr bwMode="auto">
              <a:xfrm>
                <a:off x="1176" y="2437"/>
                <a:ext cx="496" cy="632"/>
              </a:xfrm>
              <a:custGeom>
                <a:avLst/>
                <a:gdLst/>
                <a:ahLst/>
                <a:cxnLst>
                  <a:cxn ang="0">
                    <a:pos x="53" y="0"/>
                  </a:cxn>
                  <a:cxn ang="0">
                    <a:pos x="495" y="0"/>
                  </a:cxn>
                  <a:cxn ang="0">
                    <a:pos x="495" y="631"/>
                  </a:cxn>
                  <a:cxn ang="0">
                    <a:pos x="341" y="631"/>
                  </a:cxn>
                  <a:cxn ang="0">
                    <a:pos x="48" y="491"/>
                  </a:cxn>
                  <a:cxn ang="0">
                    <a:pos x="48" y="447"/>
                  </a:cxn>
                  <a:cxn ang="0">
                    <a:pos x="66" y="312"/>
                  </a:cxn>
                  <a:cxn ang="0">
                    <a:pos x="21" y="249"/>
                  </a:cxn>
                  <a:cxn ang="0">
                    <a:pos x="0" y="107"/>
                  </a:cxn>
                  <a:cxn ang="0">
                    <a:pos x="53" y="120"/>
                  </a:cxn>
                  <a:cxn ang="0">
                    <a:pos x="53" y="0"/>
                  </a:cxn>
                </a:cxnLst>
                <a:rect l="0" t="0" r="r" b="b"/>
                <a:pathLst>
                  <a:path w="496" h="632">
                    <a:moveTo>
                      <a:pt x="53" y="0"/>
                    </a:moveTo>
                    <a:lnTo>
                      <a:pt x="495" y="0"/>
                    </a:lnTo>
                    <a:lnTo>
                      <a:pt x="495" y="631"/>
                    </a:lnTo>
                    <a:lnTo>
                      <a:pt x="341" y="631"/>
                    </a:lnTo>
                    <a:lnTo>
                      <a:pt x="48" y="491"/>
                    </a:lnTo>
                    <a:lnTo>
                      <a:pt x="48" y="447"/>
                    </a:lnTo>
                    <a:lnTo>
                      <a:pt x="66" y="312"/>
                    </a:lnTo>
                    <a:lnTo>
                      <a:pt x="21" y="249"/>
                    </a:lnTo>
                    <a:lnTo>
                      <a:pt x="0" y="107"/>
                    </a:lnTo>
                    <a:lnTo>
                      <a:pt x="53" y="120"/>
                    </a:lnTo>
                    <a:lnTo>
                      <a:pt x="53"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625781" name="Freeform 117"/>
              <p:cNvSpPr>
                <a:spLocks/>
              </p:cNvSpPr>
              <p:nvPr/>
            </p:nvSpPr>
            <p:spPr bwMode="auto">
              <a:xfrm>
                <a:off x="336" y="1876"/>
                <a:ext cx="908" cy="1012"/>
              </a:xfrm>
              <a:custGeom>
                <a:avLst/>
                <a:gdLst/>
                <a:ahLst/>
                <a:cxnLst>
                  <a:cxn ang="0">
                    <a:pos x="21" y="0"/>
                  </a:cxn>
                  <a:cxn ang="0">
                    <a:pos x="389" y="0"/>
                  </a:cxn>
                  <a:cxn ang="0">
                    <a:pos x="389" y="344"/>
                  </a:cxn>
                  <a:cxn ang="0">
                    <a:pos x="864" y="817"/>
                  </a:cxn>
                  <a:cxn ang="0">
                    <a:pos x="907" y="873"/>
                  </a:cxn>
                  <a:cxn ang="0">
                    <a:pos x="885" y="1011"/>
                  </a:cxn>
                  <a:cxn ang="0">
                    <a:pos x="648" y="1011"/>
                  </a:cxn>
                  <a:cxn ang="0">
                    <a:pos x="437" y="840"/>
                  </a:cxn>
                  <a:cxn ang="0">
                    <a:pos x="362" y="840"/>
                  </a:cxn>
                  <a:cxn ang="0">
                    <a:pos x="183" y="523"/>
                  </a:cxn>
                  <a:cxn ang="0">
                    <a:pos x="57" y="328"/>
                  </a:cxn>
                  <a:cxn ang="0">
                    <a:pos x="73" y="253"/>
                  </a:cxn>
                  <a:cxn ang="0">
                    <a:pos x="0" y="154"/>
                  </a:cxn>
                  <a:cxn ang="0">
                    <a:pos x="21" y="0"/>
                  </a:cxn>
                </a:cxnLst>
                <a:rect l="0" t="0" r="r" b="b"/>
                <a:pathLst>
                  <a:path w="908" h="1012">
                    <a:moveTo>
                      <a:pt x="21" y="0"/>
                    </a:moveTo>
                    <a:lnTo>
                      <a:pt x="389" y="0"/>
                    </a:lnTo>
                    <a:lnTo>
                      <a:pt x="389" y="344"/>
                    </a:lnTo>
                    <a:lnTo>
                      <a:pt x="864" y="817"/>
                    </a:lnTo>
                    <a:lnTo>
                      <a:pt x="907" y="873"/>
                    </a:lnTo>
                    <a:lnTo>
                      <a:pt x="885" y="1011"/>
                    </a:lnTo>
                    <a:lnTo>
                      <a:pt x="648" y="1011"/>
                    </a:lnTo>
                    <a:lnTo>
                      <a:pt x="437" y="840"/>
                    </a:lnTo>
                    <a:lnTo>
                      <a:pt x="362" y="840"/>
                    </a:lnTo>
                    <a:lnTo>
                      <a:pt x="183" y="523"/>
                    </a:lnTo>
                    <a:lnTo>
                      <a:pt x="57" y="328"/>
                    </a:lnTo>
                    <a:lnTo>
                      <a:pt x="73" y="253"/>
                    </a:lnTo>
                    <a:lnTo>
                      <a:pt x="0" y="154"/>
                    </a:lnTo>
                    <a:lnTo>
                      <a:pt x="21" y="0"/>
                    </a:lnTo>
                  </a:path>
                </a:pathLst>
              </a:custGeom>
              <a:solidFill>
                <a:schemeClr val="accent2">
                  <a:lumMod val="20000"/>
                  <a:lumOff val="80000"/>
                </a:schemeClr>
              </a:solidFill>
              <a:ln w="12700" cap="rnd" cmpd="sng">
                <a:solidFill>
                  <a:srgbClr val="000000"/>
                </a:solidFill>
                <a:prstDash val="solid"/>
                <a:round/>
                <a:headEnd/>
                <a:tailEnd/>
              </a:ln>
              <a:effectLst/>
            </p:spPr>
            <p:txBody>
              <a:bodyPr/>
              <a:lstStyle/>
              <a:p>
                <a:endParaRPr lang="en-US"/>
              </a:p>
            </p:txBody>
          </p:sp>
        </p:grpSp>
        <p:grpSp>
          <p:nvGrpSpPr>
            <p:cNvPr id="166" name="Group 54"/>
            <p:cNvGrpSpPr>
              <a:grpSpLocks noChangeAspect="1"/>
            </p:cNvGrpSpPr>
            <p:nvPr/>
          </p:nvGrpSpPr>
          <p:grpSpPr bwMode="auto">
            <a:xfrm>
              <a:off x="399027" y="1209843"/>
              <a:ext cx="2343160" cy="1752603"/>
              <a:chOff x="65" y="496"/>
              <a:chExt cx="1476" cy="1104"/>
            </a:xfrm>
          </p:grpSpPr>
          <p:sp>
            <p:nvSpPr>
              <p:cNvPr id="167" name="AutoShape 53"/>
              <p:cNvSpPr>
                <a:spLocks noChangeAspect="1" noChangeArrowheads="1" noTextEdit="1"/>
              </p:cNvSpPr>
              <p:nvPr/>
            </p:nvSpPr>
            <p:spPr bwMode="auto">
              <a:xfrm>
                <a:off x="65" y="496"/>
                <a:ext cx="1476"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5"/>
              <p:cNvSpPr>
                <a:spLocks/>
              </p:cNvSpPr>
              <p:nvPr/>
            </p:nvSpPr>
            <p:spPr bwMode="auto">
              <a:xfrm>
                <a:off x="781" y="629"/>
                <a:ext cx="14" cy="257"/>
              </a:xfrm>
              <a:custGeom>
                <a:avLst/>
                <a:gdLst>
                  <a:gd name="T0" fmla="*/ 28 w 28"/>
                  <a:gd name="T1" fmla="*/ 50 h 515"/>
                  <a:gd name="T2" fmla="*/ 28 w 28"/>
                  <a:gd name="T3" fmla="*/ 515 h 515"/>
                  <a:gd name="T4" fmla="*/ 0 w 28"/>
                  <a:gd name="T5" fmla="*/ 466 h 515"/>
                  <a:gd name="T6" fmla="*/ 0 w 28"/>
                  <a:gd name="T7" fmla="*/ 0 h 515"/>
                  <a:gd name="T8" fmla="*/ 28 w 28"/>
                  <a:gd name="T9" fmla="*/ 50 h 515"/>
                </a:gdLst>
                <a:ahLst/>
                <a:cxnLst>
                  <a:cxn ang="0">
                    <a:pos x="T0" y="T1"/>
                  </a:cxn>
                  <a:cxn ang="0">
                    <a:pos x="T2" y="T3"/>
                  </a:cxn>
                  <a:cxn ang="0">
                    <a:pos x="T4" y="T5"/>
                  </a:cxn>
                  <a:cxn ang="0">
                    <a:pos x="T6" y="T7"/>
                  </a:cxn>
                  <a:cxn ang="0">
                    <a:pos x="T8" y="T9"/>
                  </a:cxn>
                </a:cxnLst>
                <a:rect l="0" t="0" r="r" b="b"/>
                <a:pathLst>
                  <a:path w="28" h="515">
                    <a:moveTo>
                      <a:pt x="28" y="50"/>
                    </a:moveTo>
                    <a:lnTo>
                      <a:pt x="28" y="515"/>
                    </a:lnTo>
                    <a:lnTo>
                      <a:pt x="0" y="466"/>
                    </a:lnTo>
                    <a:lnTo>
                      <a:pt x="0" y="0"/>
                    </a:lnTo>
                    <a:lnTo>
                      <a:pt x="28" y="5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6"/>
              <p:cNvSpPr>
                <a:spLocks/>
              </p:cNvSpPr>
              <p:nvPr/>
            </p:nvSpPr>
            <p:spPr bwMode="auto">
              <a:xfrm>
                <a:off x="795" y="654"/>
                <a:ext cx="7" cy="242"/>
              </a:xfrm>
              <a:custGeom>
                <a:avLst/>
                <a:gdLst>
                  <a:gd name="T0" fmla="*/ 15 w 15"/>
                  <a:gd name="T1" fmla="*/ 19 h 484"/>
                  <a:gd name="T2" fmla="*/ 15 w 15"/>
                  <a:gd name="T3" fmla="*/ 484 h 484"/>
                  <a:gd name="T4" fmla="*/ 0 w 15"/>
                  <a:gd name="T5" fmla="*/ 465 h 484"/>
                  <a:gd name="T6" fmla="*/ 0 w 15"/>
                  <a:gd name="T7" fmla="*/ 0 h 484"/>
                  <a:gd name="T8" fmla="*/ 15 w 15"/>
                  <a:gd name="T9" fmla="*/ 19 h 484"/>
                </a:gdLst>
                <a:ahLst/>
                <a:cxnLst>
                  <a:cxn ang="0">
                    <a:pos x="T0" y="T1"/>
                  </a:cxn>
                  <a:cxn ang="0">
                    <a:pos x="T2" y="T3"/>
                  </a:cxn>
                  <a:cxn ang="0">
                    <a:pos x="T4" y="T5"/>
                  </a:cxn>
                  <a:cxn ang="0">
                    <a:pos x="T6" y="T7"/>
                  </a:cxn>
                  <a:cxn ang="0">
                    <a:pos x="T8" y="T9"/>
                  </a:cxn>
                </a:cxnLst>
                <a:rect l="0" t="0" r="r" b="b"/>
                <a:pathLst>
                  <a:path w="15" h="484">
                    <a:moveTo>
                      <a:pt x="15" y="19"/>
                    </a:moveTo>
                    <a:lnTo>
                      <a:pt x="15" y="484"/>
                    </a:lnTo>
                    <a:lnTo>
                      <a:pt x="0" y="465"/>
                    </a:lnTo>
                    <a:lnTo>
                      <a:pt x="0" y="0"/>
                    </a:lnTo>
                    <a:lnTo>
                      <a:pt x="15" y="19"/>
                    </a:lnTo>
                    <a:close/>
                  </a:path>
                </a:pathLst>
              </a:custGeom>
              <a:solidFill>
                <a:srgbClr val="0F4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7"/>
              <p:cNvSpPr>
                <a:spLocks/>
              </p:cNvSpPr>
              <p:nvPr/>
            </p:nvSpPr>
            <p:spPr bwMode="auto">
              <a:xfrm>
                <a:off x="802" y="663"/>
                <a:ext cx="18" cy="257"/>
              </a:xfrm>
              <a:custGeom>
                <a:avLst/>
                <a:gdLst>
                  <a:gd name="T0" fmla="*/ 36 w 36"/>
                  <a:gd name="T1" fmla="*/ 50 h 515"/>
                  <a:gd name="T2" fmla="*/ 36 w 36"/>
                  <a:gd name="T3" fmla="*/ 515 h 515"/>
                  <a:gd name="T4" fmla="*/ 0 w 36"/>
                  <a:gd name="T5" fmla="*/ 465 h 515"/>
                  <a:gd name="T6" fmla="*/ 0 w 36"/>
                  <a:gd name="T7" fmla="*/ 0 h 515"/>
                  <a:gd name="T8" fmla="*/ 36 w 36"/>
                  <a:gd name="T9" fmla="*/ 50 h 515"/>
                </a:gdLst>
                <a:ahLst/>
                <a:cxnLst>
                  <a:cxn ang="0">
                    <a:pos x="T0" y="T1"/>
                  </a:cxn>
                  <a:cxn ang="0">
                    <a:pos x="T2" y="T3"/>
                  </a:cxn>
                  <a:cxn ang="0">
                    <a:pos x="T4" y="T5"/>
                  </a:cxn>
                  <a:cxn ang="0">
                    <a:pos x="T6" y="T7"/>
                  </a:cxn>
                  <a:cxn ang="0">
                    <a:pos x="T8" y="T9"/>
                  </a:cxn>
                </a:cxnLst>
                <a:rect l="0" t="0" r="r" b="b"/>
                <a:pathLst>
                  <a:path w="36" h="515">
                    <a:moveTo>
                      <a:pt x="36" y="50"/>
                    </a:moveTo>
                    <a:lnTo>
                      <a:pt x="36" y="515"/>
                    </a:lnTo>
                    <a:lnTo>
                      <a:pt x="0" y="465"/>
                    </a:lnTo>
                    <a:lnTo>
                      <a:pt x="0" y="0"/>
                    </a:lnTo>
                    <a:lnTo>
                      <a:pt x="36" y="5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8"/>
              <p:cNvSpPr>
                <a:spLocks/>
              </p:cNvSpPr>
              <p:nvPr/>
            </p:nvSpPr>
            <p:spPr bwMode="auto">
              <a:xfrm>
                <a:off x="699" y="794"/>
                <a:ext cx="82" cy="234"/>
              </a:xfrm>
              <a:custGeom>
                <a:avLst/>
                <a:gdLst>
                  <a:gd name="T0" fmla="*/ 165 w 165"/>
                  <a:gd name="T1" fmla="*/ 0 h 470"/>
                  <a:gd name="T2" fmla="*/ 165 w 165"/>
                  <a:gd name="T3" fmla="*/ 465 h 470"/>
                  <a:gd name="T4" fmla="*/ 0 w 165"/>
                  <a:gd name="T5" fmla="*/ 470 h 470"/>
                  <a:gd name="T6" fmla="*/ 0 w 165"/>
                  <a:gd name="T7" fmla="*/ 4 h 470"/>
                  <a:gd name="T8" fmla="*/ 165 w 165"/>
                  <a:gd name="T9" fmla="*/ 0 h 470"/>
                </a:gdLst>
                <a:ahLst/>
                <a:cxnLst>
                  <a:cxn ang="0">
                    <a:pos x="T0" y="T1"/>
                  </a:cxn>
                  <a:cxn ang="0">
                    <a:pos x="T2" y="T3"/>
                  </a:cxn>
                  <a:cxn ang="0">
                    <a:pos x="T4" y="T5"/>
                  </a:cxn>
                  <a:cxn ang="0">
                    <a:pos x="T6" y="T7"/>
                  </a:cxn>
                  <a:cxn ang="0">
                    <a:pos x="T8" y="T9"/>
                  </a:cxn>
                </a:cxnLst>
                <a:rect l="0" t="0" r="r" b="b"/>
                <a:pathLst>
                  <a:path w="165" h="470">
                    <a:moveTo>
                      <a:pt x="165" y="0"/>
                    </a:moveTo>
                    <a:lnTo>
                      <a:pt x="165" y="465"/>
                    </a:lnTo>
                    <a:lnTo>
                      <a:pt x="0" y="470"/>
                    </a:lnTo>
                    <a:lnTo>
                      <a:pt x="0" y="4"/>
                    </a:lnTo>
                    <a:lnTo>
                      <a:pt x="165"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59"/>
              <p:cNvSpPr>
                <a:spLocks/>
              </p:cNvSpPr>
              <p:nvPr/>
            </p:nvSpPr>
            <p:spPr bwMode="auto">
              <a:xfrm>
                <a:off x="679" y="780"/>
                <a:ext cx="20" cy="248"/>
              </a:xfrm>
              <a:custGeom>
                <a:avLst/>
                <a:gdLst>
                  <a:gd name="T0" fmla="*/ 41 w 41"/>
                  <a:gd name="T1" fmla="*/ 30 h 496"/>
                  <a:gd name="T2" fmla="*/ 41 w 41"/>
                  <a:gd name="T3" fmla="*/ 496 h 496"/>
                  <a:gd name="T4" fmla="*/ 0 w 41"/>
                  <a:gd name="T5" fmla="*/ 466 h 496"/>
                  <a:gd name="T6" fmla="*/ 0 w 41"/>
                  <a:gd name="T7" fmla="*/ 0 h 496"/>
                  <a:gd name="T8" fmla="*/ 41 w 41"/>
                  <a:gd name="T9" fmla="*/ 30 h 496"/>
                </a:gdLst>
                <a:ahLst/>
                <a:cxnLst>
                  <a:cxn ang="0">
                    <a:pos x="T0" y="T1"/>
                  </a:cxn>
                  <a:cxn ang="0">
                    <a:pos x="T2" y="T3"/>
                  </a:cxn>
                  <a:cxn ang="0">
                    <a:pos x="T4" y="T5"/>
                  </a:cxn>
                  <a:cxn ang="0">
                    <a:pos x="T6" y="T7"/>
                  </a:cxn>
                  <a:cxn ang="0">
                    <a:pos x="T8" y="T9"/>
                  </a:cxn>
                </a:cxnLst>
                <a:rect l="0" t="0" r="r" b="b"/>
                <a:pathLst>
                  <a:path w="41" h="496">
                    <a:moveTo>
                      <a:pt x="41" y="30"/>
                    </a:moveTo>
                    <a:lnTo>
                      <a:pt x="41" y="496"/>
                    </a:lnTo>
                    <a:lnTo>
                      <a:pt x="0" y="466"/>
                    </a:lnTo>
                    <a:lnTo>
                      <a:pt x="0" y="0"/>
                    </a:lnTo>
                    <a:lnTo>
                      <a:pt x="41" y="3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60"/>
              <p:cNvSpPr>
                <a:spLocks/>
              </p:cNvSpPr>
              <p:nvPr/>
            </p:nvSpPr>
            <p:spPr bwMode="auto">
              <a:xfrm>
                <a:off x="778" y="824"/>
                <a:ext cx="9" cy="246"/>
              </a:xfrm>
              <a:custGeom>
                <a:avLst/>
                <a:gdLst>
                  <a:gd name="T0" fmla="*/ 19 w 19"/>
                  <a:gd name="T1" fmla="*/ 25 h 492"/>
                  <a:gd name="T2" fmla="*/ 19 w 19"/>
                  <a:gd name="T3" fmla="*/ 492 h 492"/>
                  <a:gd name="T4" fmla="*/ 0 w 19"/>
                  <a:gd name="T5" fmla="*/ 466 h 492"/>
                  <a:gd name="T6" fmla="*/ 0 w 19"/>
                  <a:gd name="T7" fmla="*/ 0 h 492"/>
                  <a:gd name="T8" fmla="*/ 19 w 19"/>
                  <a:gd name="T9" fmla="*/ 25 h 492"/>
                </a:gdLst>
                <a:ahLst/>
                <a:cxnLst>
                  <a:cxn ang="0">
                    <a:pos x="T0" y="T1"/>
                  </a:cxn>
                  <a:cxn ang="0">
                    <a:pos x="T2" y="T3"/>
                  </a:cxn>
                  <a:cxn ang="0">
                    <a:pos x="T4" y="T5"/>
                  </a:cxn>
                  <a:cxn ang="0">
                    <a:pos x="T6" y="T7"/>
                  </a:cxn>
                  <a:cxn ang="0">
                    <a:pos x="T8" y="T9"/>
                  </a:cxn>
                </a:cxnLst>
                <a:rect l="0" t="0" r="r" b="b"/>
                <a:pathLst>
                  <a:path w="19" h="492">
                    <a:moveTo>
                      <a:pt x="19" y="25"/>
                    </a:moveTo>
                    <a:lnTo>
                      <a:pt x="19" y="492"/>
                    </a:lnTo>
                    <a:lnTo>
                      <a:pt x="0" y="466"/>
                    </a:lnTo>
                    <a:lnTo>
                      <a:pt x="0" y="0"/>
                    </a:lnTo>
                    <a:lnTo>
                      <a:pt x="19" y="25"/>
                    </a:lnTo>
                    <a:close/>
                  </a:path>
                </a:pathLst>
              </a:custGeom>
              <a:solidFill>
                <a:srgbClr val="0F4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1"/>
              <p:cNvSpPr>
                <a:spLocks/>
              </p:cNvSpPr>
              <p:nvPr/>
            </p:nvSpPr>
            <p:spPr bwMode="auto">
              <a:xfrm>
                <a:off x="1279" y="941"/>
                <a:ext cx="5" cy="248"/>
              </a:xfrm>
              <a:custGeom>
                <a:avLst/>
                <a:gdLst>
                  <a:gd name="T0" fmla="*/ 10 w 10"/>
                  <a:gd name="T1" fmla="*/ 0 h 497"/>
                  <a:gd name="T2" fmla="*/ 10 w 10"/>
                  <a:gd name="T3" fmla="*/ 465 h 497"/>
                  <a:gd name="T4" fmla="*/ 0 w 10"/>
                  <a:gd name="T5" fmla="*/ 497 h 497"/>
                  <a:gd name="T6" fmla="*/ 0 w 10"/>
                  <a:gd name="T7" fmla="*/ 30 h 497"/>
                  <a:gd name="T8" fmla="*/ 10 w 10"/>
                  <a:gd name="T9" fmla="*/ 0 h 497"/>
                </a:gdLst>
                <a:ahLst/>
                <a:cxnLst>
                  <a:cxn ang="0">
                    <a:pos x="T0" y="T1"/>
                  </a:cxn>
                  <a:cxn ang="0">
                    <a:pos x="T2" y="T3"/>
                  </a:cxn>
                  <a:cxn ang="0">
                    <a:pos x="T4" y="T5"/>
                  </a:cxn>
                  <a:cxn ang="0">
                    <a:pos x="T6" y="T7"/>
                  </a:cxn>
                  <a:cxn ang="0">
                    <a:pos x="T8" y="T9"/>
                  </a:cxn>
                </a:cxnLst>
                <a:rect l="0" t="0" r="r" b="b"/>
                <a:pathLst>
                  <a:path w="10" h="497">
                    <a:moveTo>
                      <a:pt x="10" y="0"/>
                    </a:moveTo>
                    <a:lnTo>
                      <a:pt x="10" y="465"/>
                    </a:lnTo>
                    <a:lnTo>
                      <a:pt x="0" y="497"/>
                    </a:lnTo>
                    <a:lnTo>
                      <a:pt x="0" y="30"/>
                    </a:lnTo>
                    <a:lnTo>
                      <a:pt x="10" y="0"/>
                    </a:lnTo>
                    <a:close/>
                  </a:path>
                </a:pathLst>
              </a:custGeom>
              <a:solidFill>
                <a:srgbClr val="001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2"/>
              <p:cNvSpPr>
                <a:spLocks/>
              </p:cNvSpPr>
              <p:nvPr/>
            </p:nvSpPr>
            <p:spPr bwMode="auto">
              <a:xfrm>
                <a:off x="1228" y="522"/>
                <a:ext cx="45" cy="667"/>
              </a:xfrm>
              <a:custGeom>
                <a:avLst/>
                <a:gdLst>
                  <a:gd name="T0" fmla="*/ 90 w 90"/>
                  <a:gd name="T1" fmla="*/ 0 h 1336"/>
                  <a:gd name="T2" fmla="*/ 90 w 90"/>
                  <a:gd name="T3" fmla="*/ 465 h 1336"/>
                  <a:gd name="T4" fmla="*/ 0 w 90"/>
                  <a:gd name="T5" fmla="*/ 1336 h 1336"/>
                  <a:gd name="T6" fmla="*/ 0 w 90"/>
                  <a:gd name="T7" fmla="*/ 869 h 1336"/>
                  <a:gd name="T8" fmla="*/ 90 w 90"/>
                  <a:gd name="T9" fmla="*/ 0 h 1336"/>
                </a:gdLst>
                <a:ahLst/>
                <a:cxnLst>
                  <a:cxn ang="0">
                    <a:pos x="T0" y="T1"/>
                  </a:cxn>
                  <a:cxn ang="0">
                    <a:pos x="T2" y="T3"/>
                  </a:cxn>
                  <a:cxn ang="0">
                    <a:pos x="T4" y="T5"/>
                  </a:cxn>
                  <a:cxn ang="0">
                    <a:pos x="T6" y="T7"/>
                  </a:cxn>
                  <a:cxn ang="0">
                    <a:pos x="T8" y="T9"/>
                  </a:cxn>
                </a:cxnLst>
                <a:rect l="0" t="0" r="r" b="b"/>
                <a:pathLst>
                  <a:path w="90" h="1336">
                    <a:moveTo>
                      <a:pt x="90" y="0"/>
                    </a:moveTo>
                    <a:lnTo>
                      <a:pt x="90" y="465"/>
                    </a:lnTo>
                    <a:lnTo>
                      <a:pt x="0" y="1336"/>
                    </a:lnTo>
                    <a:lnTo>
                      <a:pt x="0" y="869"/>
                    </a:lnTo>
                    <a:lnTo>
                      <a:pt x="90"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63"/>
              <p:cNvSpPr>
                <a:spLocks/>
              </p:cNvSpPr>
              <p:nvPr/>
            </p:nvSpPr>
            <p:spPr bwMode="auto">
              <a:xfrm>
                <a:off x="1059" y="963"/>
                <a:ext cx="45" cy="243"/>
              </a:xfrm>
              <a:custGeom>
                <a:avLst/>
                <a:gdLst>
                  <a:gd name="T0" fmla="*/ 91 w 91"/>
                  <a:gd name="T1" fmla="*/ 19 h 484"/>
                  <a:gd name="T2" fmla="*/ 91 w 91"/>
                  <a:gd name="T3" fmla="*/ 484 h 484"/>
                  <a:gd name="T4" fmla="*/ 0 w 91"/>
                  <a:gd name="T5" fmla="*/ 465 h 484"/>
                  <a:gd name="T6" fmla="*/ 0 w 91"/>
                  <a:gd name="T7" fmla="*/ 0 h 484"/>
                  <a:gd name="T8" fmla="*/ 91 w 91"/>
                  <a:gd name="T9" fmla="*/ 19 h 484"/>
                </a:gdLst>
                <a:ahLst/>
                <a:cxnLst>
                  <a:cxn ang="0">
                    <a:pos x="T0" y="T1"/>
                  </a:cxn>
                  <a:cxn ang="0">
                    <a:pos x="T2" y="T3"/>
                  </a:cxn>
                  <a:cxn ang="0">
                    <a:pos x="T4" y="T5"/>
                  </a:cxn>
                  <a:cxn ang="0">
                    <a:pos x="T6" y="T7"/>
                  </a:cxn>
                  <a:cxn ang="0">
                    <a:pos x="T8" y="T9"/>
                  </a:cxn>
                </a:cxnLst>
                <a:rect l="0" t="0" r="r" b="b"/>
                <a:pathLst>
                  <a:path w="91" h="484">
                    <a:moveTo>
                      <a:pt x="91" y="19"/>
                    </a:moveTo>
                    <a:lnTo>
                      <a:pt x="91" y="484"/>
                    </a:lnTo>
                    <a:lnTo>
                      <a:pt x="0" y="465"/>
                    </a:lnTo>
                    <a:lnTo>
                      <a:pt x="0" y="0"/>
                    </a:lnTo>
                    <a:lnTo>
                      <a:pt x="91" y="19"/>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64"/>
              <p:cNvSpPr>
                <a:spLocks/>
              </p:cNvSpPr>
              <p:nvPr/>
            </p:nvSpPr>
            <p:spPr bwMode="auto">
              <a:xfrm>
                <a:off x="940" y="957"/>
                <a:ext cx="53" cy="253"/>
              </a:xfrm>
              <a:custGeom>
                <a:avLst/>
                <a:gdLst>
                  <a:gd name="T0" fmla="*/ 106 w 106"/>
                  <a:gd name="T1" fmla="*/ 0 h 506"/>
                  <a:gd name="T2" fmla="*/ 106 w 106"/>
                  <a:gd name="T3" fmla="*/ 465 h 506"/>
                  <a:gd name="T4" fmla="*/ 0 w 106"/>
                  <a:gd name="T5" fmla="*/ 506 h 506"/>
                  <a:gd name="T6" fmla="*/ 0 w 106"/>
                  <a:gd name="T7" fmla="*/ 41 h 506"/>
                  <a:gd name="T8" fmla="*/ 106 w 106"/>
                  <a:gd name="T9" fmla="*/ 0 h 506"/>
                </a:gdLst>
                <a:ahLst/>
                <a:cxnLst>
                  <a:cxn ang="0">
                    <a:pos x="T0" y="T1"/>
                  </a:cxn>
                  <a:cxn ang="0">
                    <a:pos x="T2" y="T3"/>
                  </a:cxn>
                  <a:cxn ang="0">
                    <a:pos x="T4" y="T5"/>
                  </a:cxn>
                  <a:cxn ang="0">
                    <a:pos x="T6" y="T7"/>
                  </a:cxn>
                  <a:cxn ang="0">
                    <a:pos x="T8" y="T9"/>
                  </a:cxn>
                </a:cxnLst>
                <a:rect l="0" t="0" r="r" b="b"/>
                <a:pathLst>
                  <a:path w="106" h="506">
                    <a:moveTo>
                      <a:pt x="106" y="0"/>
                    </a:moveTo>
                    <a:lnTo>
                      <a:pt x="106" y="465"/>
                    </a:lnTo>
                    <a:lnTo>
                      <a:pt x="0" y="506"/>
                    </a:lnTo>
                    <a:lnTo>
                      <a:pt x="0" y="41"/>
                    </a:lnTo>
                    <a:lnTo>
                      <a:pt x="106"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65"/>
              <p:cNvSpPr>
                <a:spLocks/>
              </p:cNvSpPr>
              <p:nvPr/>
            </p:nvSpPr>
            <p:spPr bwMode="auto">
              <a:xfrm>
                <a:off x="1104" y="973"/>
                <a:ext cx="35" cy="247"/>
              </a:xfrm>
              <a:custGeom>
                <a:avLst/>
                <a:gdLst>
                  <a:gd name="T0" fmla="*/ 70 w 70"/>
                  <a:gd name="T1" fmla="*/ 29 h 494"/>
                  <a:gd name="T2" fmla="*/ 70 w 70"/>
                  <a:gd name="T3" fmla="*/ 494 h 494"/>
                  <a:gd name="T4" fmla="*/ 0 w 70"/>
                  <a:gd name="T5" fmla="*/ 465 h 494"/>
                  <a:gd name="T6" fmla="*/ 0 w 70"/>
                  <a:gd name="T7" fmla="*/ 0 h 494"/>
                  <a:gd name="T8" fmla="*/ 70 w 70"/>
                  <a:gd name="T9" fmla="*/ 29 h 494"/>
                </a:gdLst>
                <a:ahLst/>
                <a:cxnLst>
                  <a:cxn ang="0">
                    <a:pos x="T0" y="T1"/>
                  </a:cxn>
                  <a:cxn ang="0">
                    <a:pos x="T2" y="T3"/>
                  </a:cxn>
                  <a:cxn ang="0">
                    <a:pos x="T4" y="T5"/>
                  </a:cxn>
                  <a:cxn ang="0">
                    <a:pos x="T6" y="T7"/>
                  </a:cxn>
                  <a:cxn ang="0">
                    <a:pos x="T8" y="T9"/>
                  </a:cxn>
                </a:cxnLst>
                <a:rect l="0" t="0" r="r" b="b"/>
                <a:pathLst>
                  <a:path w="70" h="494">
                    <a:moveTo>
                      <a:pt x="70" y="29"/>
                    </a:moveTo>
                    <a:lnTo>
                      <a:pt x="70" y="494"/>
                    </a:lnTo>
                    <a:lnTo>
                      <a:pt x="0" y="465"/>
                    </a:lnTo>
                    <a:lnTo>
                      <a:pt x="0" y="0"/>
                    </a:lnTo>
                    <a:lnTo>
                      <a:pt x="70" y="29"/>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66"/>
              <p:cNvSpPr>
                <a:spLocks/>
              </p:cNvSpPr>
              <p:nvPr/>
            </p:nvSpPr>
            <p:spPr bwMode="auto">
              <a:xfrm>
                <a:off x="1139" y="984"/>
                <a:ext cx="94" cy="236"/>
              </a:xfrm>
              <a:custGeom>
                <a:avLst/>
                <a:gdLst>
                  <a:gd name="T0" fmla="*/ 188 w 188"/>
                  <a:gd name="T1" fmla="*/ 0 h 472"/>
                  <a:gd name="T2" fmla="*/ 188 w 188"/>
                  <a:gd name="T3" fmla="*/ 465 h 472"/>
                  <a:gd name="T4" fmla="*/ 0 w 188"/>
                  <a:gd name="T5" fmla="*/ 472 h 472"/>
                  <a:gd name="T6" fmla="*/ 0 w 188"/>
                  <a:gd name="T7" fmla="*/ 7 h 472"/>
                  <a:gd name="T8" fmla="*/ 188 w 188"/>
                  <a:gd name="T9" fmla="*/ 0 h 472"/>
                </a:gdLst>
                <a:ahLst/>
                <a:cxnLst>
                  <a:cxn ang="0">
                    <a:pos x="T0" y="T1"/>
                  </a:cxn>
                  <a:cxn ang="0">
                    <a:pos x="T2" y="T3"/>
                  </a:cxn>
                  <a:cxn ang="0">
                    <a:pos x="T4" y="T5"/>
                  </a:cxn>
                  <a:cxn ang="0">
                    <a:pos x="T6" y="T7"/>
                  </a:cxn>
                  <a:cxn ang="0">
                    <a:pos x="T8" y="T9"/>
                  </a:cxn>
                </a:cxnLst>
                <a:rect l="0" t="0" r="r" b="b"/>
                <a:pathLst>
                  <a:path w="188" h="472">
                    <a:moveTo>
                      <a:pt x="188" y="0"/>
                    </a:moveTo>
                    <a:lnTo>
                      <a:pt x="188" y="465"/>
                    </a:lnTo>
                    <a:lnTo>
                      <a:pt x="0" y="472"/>
                    </a:lnTo>
                    <a:lnTo>
                      <a:pt x="0" y="7"/>
                    </a:lnTo>
                    <a:lnTo>
                      <a:pt x="188"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67"/>
              <p:cNvSpPr>
                <a:spLocks/>
              </p:cNvSpPr>
              <p:nvPr/>
            </p:nvSpPr>
            <p:spPr bwMode="auto">
              <a:xfrm>
                <a:off x="1054" y="963"/>
                <a:ext cx="5" cy="258"/>
              </a:xfrm>
              <a:custGeom>
                <a:avLst/>
                <a:gdLst>
                  <a:gd name="T0" fmla="*/ 10 w 10"/>
                  <a:gd name="T1" fmla="*/ 0 h 515"/>
                  <a:gd name="T2" fmla="*/ 10 w 10"/>
                  <a:gd name="T3" fmla="*/ 465 h 515"/>
                  <a:gd name="T4" fmla="*/ 0 w 10"/>
                  <a:gd name="T5" fmla="*/ 515 h 515"/>
                  <a:gd name="T6" fmla="*/ 0 w 10"/>
                  <a:gd name="T7" fmla="*/ 49 h 515"/>
                  <a:gd name="T8" fmla="*/ 10 w 10"/>
                  <a:gd name="T9" fmla="*/ 0 h 515"/>
                </a:gdLst>
                <a:ahLst/>
                <a:cxnLst>
                  <a:cxn ang="0">
                    <a:pos x="T0" y="T1"/>
                  </a:cxn>
                  <a:cxn ang="0">
                    <a:pos x="T2" y="T3"/>
                  </a:cxn>
                  <a:cxn ang="0">
                    <a:pos x="T4" y="T5"/>
                  </a:cxn>
                  <a:cxn ang="0">
                    <a:pos x="T6" y="T7"/>
                  </a:cxn>
                  <a:cxn ang="0">
                    <a:pos x="T8" y="T9"/>
                  </a:cxn>
                </a:cxnLst>
                <a:rect l="0" t="0" r="r" b="b"/>
                <a:pathLst>
                  <a:path w="10" h="515">
                    <a:moveTo>
                      <a:pt x="10" y="0"/>
                    </a:moveTo>
                    <a:lnTo>
                      <a:pt x="10" y="465"/>
                    </a:lnTo>
                    <a:lnTo>
                      <a:pt x="0" y="515"/>
                    </a:lnTo>
                    <a:lnTo>
                      <a:pt x="0" y="49"/>
                    </a:lnTo>
                    <a:lnTo>
                      <a:pt x="10"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68"/>
              <p:cNvSpPr>
                <a:spLocks/>
              </p:cNvSpPr>
              <p:nvPr/>
            </p:nvSpPr>
            <p:spPr bwMode="auto">
              <a:xfrm>
                <a:off x="1023" y="988"/>
                <a:ext cx="31" cy="243"/>
              </a:xfrm>
              <a:custGeom>
                <a:avLst/>
                <a:gdLst>
                  <a:gd name="T0" fmla="*/ 61 w 61"/>
                  <a:gd name="T1" fmla="*/ 0 h 486"/>
                  <a:gd name="T2" fmla="*/ 61 w 61"/>
                  <a:gd name="T3" fmla="*/ 466 h 486"/>
                  <a:gd name="T4" fmla="*/ 0 w 61"/>
                  <a:gd name="T5" fmla="*/ 486 h 486"/>
                  <a:gd name="T6" fmla="*/ 0 w 61"/>
                  <a:gd name="T7" fmla="*/ 21 h 486"/>
                  <a:gd name="T8" fmla="*/ 61 w 61"/>
                  <a:gd name="T9" fmla="*/ 0 h 486"/>
                </a:gdLst>
                <a:ahLst/>
                <a:cxnLst>
                  <a:cxn ang="0">
                    <a:pos x="T0" y="T1"/>
                  </a:cxn>
                  <a:cxn ang="0">
                    <a:pos x="T2" y="T3"/>
                  </a:cxn>
                  <a:cxn ang="0">
                    <a:pos x="T4" y="T5"/>
                  </a:cxn>
                  <a:cxn ang="0">
                    <a:pos x="T6" y="T7"/>
                  </a:cxn>
                  <a:cxn ang="0">
                    <a:pos x="T8" y="T9"/>
                  </a:cxn>
                </a:cxnLst>
                <a:rect l="0" t="0" r="r" b="b"/>
                <a:pathLst>
                  <a:path w="61" h="486">
                    <a:moveTo>
                      <a:pt x="61" y="0"/>
                    </a:moveTo>
                    <a:lnTo>
                      <a:pt x="61" y="466"/>
                    </a:lnTo>
                    <a:lnTo>
                      <a:pt x="0" y="486"/>
                    </a:lnTo>
                    <a:lnTo>
                      <a:pt x="0" y="21"/>
                    </a:lnTo>
                    <a:lnTo>
                      <a:pt x="61"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69"/>
              <p:cNvSpPr>
                <a:spLocks/>
              </p:cNvSpPr>
              <p:nvPr/>
            </p:nvSpPr>
            <p:spPr bwMode="auto">
              <a:xfrm>
                <a:off x="1233" y="984"/>
                <a:ext cx="60" cy="251"/>
              </a:xfrm>
              <a:custGeom>
                <a:avLst/>
                <a:gdLst>
                  <a:gd name="T0" fmla="*/ 120 w 120"/>
                  <a:gd name="T1" fmla="*/ 38 h 503"/>
                  <a:gd name="T2" fmla="*/ 120 w 120"/>
                  <a:gd name="T3" fmla="*/ 503 h 503"/>
                  <a:gd name="T4" fmla="*/ 0 w 120"/>
                  <a:gd name="T5" fmla="*/ 465 h 503"/>
                  <a:gd name="T6" fmla="*/ 0 w 120"/>
                  <a:gd name="T7" fmla="*/ 0 h 503"/>
                  <a:gd name="T8" fmla="*/ 120 w 120"/>
                  <a:gd name="T9" fmla="*/ 38 h 503"/>
                </a:gdLst>
                <a:ahLst/>
                <a:cxnLst>
                  <a:cxn ang="0">
                    <a:pos x="T0" y="T1"/>
                  </a:cxn>
                  <a:cxn ang="0">
                    <a:pos x="T2" y="T3"/>
                  </a:cxn>
                  <a:cxn ang="0">
                    <a:pos x="T4" y="T5"/>
                  </a:cxn>
                  <a:cxn ang="0">
                    <a:pos x="T6" y="T7"/>
                  </a:cxn>
                  <a:cxn ang="0">
                    <a:pos x="T8" y="T9"/>
                  </a:cxn>
                </a:cxnLst>
                <a:rect l="0" t="0" r="r" b="b"/>
                <a:pathLst>
                  <a:path w="120" h="503">
                    <a:moveTo>
                      <a:pt x="120" y="38"/>
                    </a:moveTo>
                    <a:lnTo>
                      <a:pt x="120" y="503"/>
                    </a:lnTo>
                    <a:lnTo>
                      <a:pt x="0" y="465"/>
                    </a:lnTo>
                    <a:lnTo>
                      <a:pt x="0" y="0"/>
                    </a:lnTo>
                    <a:lnTo>
                      <a:pt x="120" y="38"/>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70"/>
              <p:cNvSpPr>
                <a:spLocks/>
              </p:cNvSpPr>
              <p:nvPr/>
            </p:nvSpPr>
            <p:spPr bwMode="auto">
              <a:xfrm>
                <a:off x="1020" y="998"/>
                <a:ext cx="3" cy="242"/>
              </a:xfrm>
              <a:custGeom>
                <a:avLst/>
                <a:gdLst>
                  <a:gd name="T0" fmla="*/ 6 w 6"/>
                  <a:gd name="T1" fmla="*/ 0 h 483"/>
                  <a:gd name="T2" fmla="*/ 6 w 6"/>
                  <a:gd name="T3" fmla="*/ 465 h 483"/>
                  <a:gd name="T4" fmla="*/ 0 w 6"/>
                  <a:gd name="T5" fmla="*/ 483 h 483"/>
                  <a:gd name="T6" fmla="*/ 0 w 6"/>
                  <a:gd name="T7" fmla="*/ 17 h 483"/>
                  <a:gd name="T8" fmla="*/ 6 w 6"/>
                  <a:gd name="T9" fmla="*/ 0 h 483"/>
                </a:gdLst>
                <a:ahLst/>
                <a:cxnLst>
                  <a:cxn ang="0">
                    <a:pos x="T0" y="T1"/>
                  </a:cxn>
                  <a:cxn ang="0">
                    <a:pos x="T2" y="T3"/>
                  </a:cxn>
                  <a:cxn ang="0">
                    <a:pos x="T4" y="T5"/>
                  </a:cxn>
                  <a:cxn ang="0">
                    <a:pos x="T6" y="T7"/>
                  </a:cxn>
                  <a:cxn ang="0">
                    <a:pos x="T8" y="T9"/>
                  </a:cxn>
                </a:cxnLst>
                <a:rect l="0" t="0" r="r" b="b"/>
                <a:pathLst>
                  <a:path w="6" h="483">
                    <a:moveTo>
                      <a:pt x="6" y="0"/>
                    </a:moveTo>
                    <a:lnTo>
                      <a:pt x="6" y="465"/>
                    </a:lnTo>
                    <a:lnTo>
                      <a:pt x="0" y="483"/>
                    </a:lnTo>
                    <a:lnTo>
                      <a:pt x="0" y="17"/>
                    </a:lnTo>
                    <a:lnTo>
                      <a:pt x="6" y="0"/>
                    </a:lnTo>
                    <a:close/>
                  </a:path>
                </a:pathLst>
              </a:custGeom>
              <a:solidFill>
                <a:srgbClr val="001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71"/>
              <p:cNvSpPr>
                <a:spLocks/>
              </p:cNvSpPr>
              <p:nvPr/>
            </p:nvSpPr>
            <p:spPr bwMode="auto">
              <a:xfrm>
                <a:off x="613" y="995"/>
                <a:ext cx="71" cy="247"/>
              </a:xfrm>
              <a:custGeom>
                <a:avLst/>
                <a:gdLst>
                  <a:gd name="T0" fmla="*/ 143 w 143"/>
                  <a:gd name="T1" fmla="*/ 29 h 494"/>
                  <a:gd name="T2" fmla="*/ 143 w 143"/>
                  <a:gd name="T3" fmla="*/ 494 h 494"/>
                  <a:gd name="T4" fmla="*/ 0 w 143"/>
                  <a:gd name="T5" fmla="*/ 465 h 494"/>
                  <a:gd name="T6" fmla="*/ 0 w 143"/>
                  <a:gd name="T7" fmla="*/ 0 h 494"/>
                  <a:gd name="T8" fmla="*/ 143 w 143"/>
                  <a:gd name="T9" fmla="*/ 29 h 494"/>
                </a:gdLst>
                <a:ahLst/>
                <a:cxnLst>
                  <a:cxn ang="0">
                    <a:pos x="T0" y="T1"/>
                  </a:cxn>
                  <a:cxn ang="0">
                    <a:pos x="T2" y="T3"/>
                  </a:cxn>
                  <a:cxn ang="0">
                    <a:pos x="T4" y="T5"/>
                  </a:cxn>
                  <a:cxn ang="0">
                    <a:pos x="T6" y="T7"/>
                  </a:cxn>
                  <a:cxn ang="0">
                    <a:pos x="T8" y="T9"/>
                  </a:cxn>
                </a:cxnLst>
                <a:rect l="0" t="0" r="r" b="b"/>
                <a:pathLst>
                  <a:path w="143" h="494">
                    <a:moveTo>
                      <a:pt x="143" y="29"/>
                    </a:moveTo>
                    <a:lnTo>
                      <a:pt x="143" y="494"/>
                    </a:lnTo>
                    <a:lnTo>
                      <a:pt x="0" y="465"/>
                    </a:lnTo>
                    <a:lnTo>
                      <a:pt x="0" y="0"/>
                    </a:lnTo>
                    <a:lnTo>
                      <a:pt x="143" y="29"/>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72"/>
              <p:cNvSpPr>
                <a:spLocks/>
              </p:cNvSpPr>
              <p:nvPr/>
            </p:nvSpPr>
            <p:spPr bwMode="auto">
              <a:xfrm>
                <a:off x="884" y="977"/>
                <a:ext cx="56" cy="292"/>
              </a:xfrm>
              <a:custGeom>
                <a:avLst/>
                <a:gdLst>
                  <a:gd name="T0" fmla="*/ 113 w 113"/>
                  <a:gd name="T1" fmla="*/ 0 h 583"/>
                  <a:gd name="T2" fmla="*/ 113 w 113"/>
                  <a:gd name="T3" fmla="*/ 465 h 583"/>
                  <a:gd name="T4" fmla="*/ 0 w 113"/>
                  <a:gd name="T5" fmla="*/ 583 h 583"/>
                  <a:gd name="T6" fmla="*/ 0 w 113"/>
                  <a:gd name="T7" fmla="*/ 118 h 583"/>
                  <a:gd name="T8" fmla="*/ 113 w 113"/>
                  <a:gd name="T9" fmla="*/ 0 h 583"/>
                </a:gdLst>
                <a:ahLst/>
                <a:cxnLst>
                  <a:cxn ang="0">
                    <a:pos x="T0" y="T1"/>
                  </a:cxn>
                  <a:cxn ang="0">
                    <a:pos x="T2" y="T3"/>
                  </a:cxn>
                  <a:cxn ang="0">
                    <a:pos x="T4" y="T5"/>
                  </a:cxn>
                  <a:cxn ang="0">
                    <a:pos x="T6" y="T7"/>
                  </a:cxn>
                  <a:cxn ang="0">
                    <a:pos x="T8" y="T9"/>
                  </a:cxn>
                </a:cxnLst>
                <a:rect l="0" t="0" r="r" b="b"/>
                <a:pathLst>
                  <a:path w="113" h="583">
                    <a:moveTo>
                      <a:pt x="113" y="0"/>
                    </a:moveTo>
                    <a:lnTo>
                      <a:pt x="113" y="465"/>
                    </a:lnTo>
                    <a:lnTo>
                      <a:pt x="0" y="583"/>
                    </a:lnTo>
                    <a:lnTo>
                      <a:pt x="0" y="118"/>
                    </a:lnTo>
                    <a:lnTo>
                      <a:pt x="113"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73"/>
              <p:cNvSpPr>
                <a:spLocks/>
              </p:cNvSpPr>
              <p:nvPr/>
            </p:nvSpPr>
            <p:spPr bwMode="auto">
              <a:xfrm>
                <a:off x="934" y="1007"/>
                <a:ext cx="86" cy="262"/>
              </a:xfrm>
              <a:custGeom>
                <a:avLst/>
                <a:gdLst>
                  <a:gd name="T0" fmla="*/ 172 w 172"/>
                  <a:gd name="T1" fmla="*/ 0 h 524"/>
                  <a:gd name="T2" fmla="*/ 172 w 172"/>
                  <a:gd name="T3" fmla="*/ 466 h 524"/>
                  <a:gd name="T4" fmla="*/ 0 w 172"/>
                  <a:gd name="T5" fmla="*/ 524 h 524"/>
                  <a:gd name="T6" fmla="*/ 0 w 172"/>
                  <a:gd name="T7" fmla="*/ 59 h 524"/>
                  <a:gd name="T8" fmla="*/ 172 w 172"/>
                  <a:gd name="T9" fmla="*/ 0 h 524"/>
                </a:gdLst>
                <a:ahLst/>
                <a:cxnLst>
                  <a:cxn ang="0">
                    <a:pos x="T0" y="T1"/>
                  </a:cxn>
                  <a:cxn ang="0">
                    <a:pos x="T2" y="T3"/>
                  </a:cxn>
                  <a:cxn ang="0">
                    <a:pos x="T4" y="T5"/>
                  </a:cxn>
                  <a:cxn ang="0">
                    <a:pos x="T6" y="T7"/>
                  </a:cxn>
                  <a:cxn ang="0">
                    <a:pos x="T8" y="T9"/>
                  </a:cxn>
                </a:cxnLst>
                <a:rect l="0" t="0" r="r" b="b"/>
                <a:pathLst>
                  <a:path w="172" h="524">
                    <a:moveTo>
                      <a:pt x="172" y="0"/>
                    </a:moveTo>
                    <a:lnTo>
                      <a:pt x="172" y="466"/>
                    </a:lnTo>
                    <a:lnTo>
                      <a:pt x="0" y="524"/>
                    </a:lnTo>
                    <a:lnTo>
                      <a:pt x="0" y="59"/>
                    </a:lnTo>
                    <a:lnTo>
                      <a:pt x="172"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74"/>
              <p:cNvSpPr>
                <a:spLocks/>
              </p:cNvSpPr>
              <p:nvPr/>
            </p:nvSpPr>
            <p:spPr bwMode="auto">
              <a:xfrm>
                <a:off x="872" y="1036"/>
                <a:ext cx="12" cy="252"/>
              </a:xfrm>
              <a:custGeom>
                <a:avLst/>
                <a:gdLst>
                  <a:gd name="T0" fmla="*/ 23 w 23"/>
                  <a:gd name="T1" fmla="*/ 0 h 503"/>
                  <a:gd name="T2" fmla="*/ 23 w 23"/>
                  <a:gd name="T3" fmla="*/ 465 h 503"/>
                  <a:gd name="T4" fmla="*/ 0 w 23"/>
                  <a:gd name="T5" fmla="*/ 503 h 503"/>
                  <a:gd name="T6" fmla="*/ 0 w 23"/>
                  <a:gd name="T7" fmla="*/ 36 h 503"/>
                  <a:gd name="T8" fmla="*/ 23 w 23"/>
                  <a:gd name="T9" fmla="*/ 0 h 503"/>
                </a:gdLst>
                <a:ahLst/>
                <a:cxnLst>
                  <a:cxn ang="0">
                    <a:pos x="T0" y="T1"/>
                  </a:cxn>
                  <a:cxn ang="0">
                    <a:pos x="T2" y="T3"/>
                  </a:cxn>
                  <a:cxn ang="0">
                    <a:pos x="T4" y="T5"/>
                  </a:cxn>
                  <a:cxn ang="0">
                    <a:pos x="T6" y="T7"/>
                  </a:cxn>
                  <a:cxn ang="0">
                    <a:pos x="T8" y="T9"/>
                  </a:cxn>
                </a:cxnLst>
                <a:rect l="0" t="0" r="r" b="b"/>
                <a:pathLst>
                  <a:path w="23" h="503">
                    <a:moveTo>
                      <a:pt x="23" y="0"/>
                    </a:moveTo>
                    <a:lnTo>
                      <a:pt x="23" y="465"/>
                    </a:lnTo>
                    <a:lnTo>
                      <a:pt x="0" y="503"/>
                    </a:lnTo>
                    <a:lnTo>
                      <a:pt x="0" y="36"/>
                    </a:lnTo>
                    <a:lnTo>
                      <a:pt x="23"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75"/>
              <p:cNvSpPr>
                <a:spLocks/>
              </p:cNvSpPr>
              <p:nvPr/>
            </p:nvSpPr>
            <p:spPr bwMode="auto">
              <a:xfrm>
                <a:off x="1293" y="1003"/>
                <a:ext cx="79" cy="288"/>
              </a:xfrm>
              <a:custGeom>
                <a:avLst/>
                <a:gdLst>
                  <a:gd name="T0" fmla="*/ 159 w 159"/>
                  <a:gd name="T1" fmla="*/ 110 h 576"/>
                  <a:gd name="T2" fmla="*/ 159 w 159"/>
                  <a:gd name="T3" fmla="*/ 576 h 576"/>
                  <a:gd name="T4" fmla="*/ 0 w 159"/>
                  <a:gd name="T5" fmla="*/ 465 h 576"/>
                  <a:gd name="T6" fmla="*/ 0 w 159"/>
                  <a:gd name="T7" fmla="*/ 0 h 576"/>
                  <a:gd name="T8" fmla="*/ 159 w 159"/>
                  <a:gd name="T9" fmla="*/ 110 h 576"/>
                </a:gdLst>
                <a:ahLst/>
                <a:cxnLst>
                  <a:cxn ang="0">
                    <a:pos x="T0" y="T1"/>
                  </a:cxn>
                  <a:cxn ang="0">
                    <a:pos x="T2" y="T3"/>
                  </a:cxn>
                  <a:cxn ang="0">
                    <a:pos x="T4" y="T5"/>
                  </a:cxn>
                  <a:cxn ang="0">
                    <a:pos x="T6" y="T7"/>
                  </a:cxn>
                  <a:cxn ang="0">
                    <a:pos x="T8" y="T9"/>
                  </a:cxn>
                </a:cxnLst>
                <a:rect l="0" t="0" r="r" b="b"/>
                <a:pathLst>
                  <a:path w="159" h="576">
                    <a:moveTo>
                      <a:pt x="159" y="110"/>
                    </a:moveTo>
                    <a:lnTo>
                      <a:pt x="159" y="576"/>
                    </a:lnTo>
                    <a:lnTo>
                      <a:pt x="0" y="465"/>
                    </a:lnTo>
                    <a:lnTo>
                      <a:pt x="0" y="0"/>
                    </a:lnTo>
                    <a:lnTo>
                      <a:pt x="159" y="11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76"/>
              <p:cNvSpPr>
                <a:spLocks/>
              </p:cNvSpPr>
              <p:nvPr/>
            </p:nvSpPr>
            <p:spPr bwMode="auto">
              <a:xfrm>
                <a:off x="676" y="1063"/>
                <a:ext cx="3" cy="249"/>
              </a:xfrm>
              <a:custGeom>
                <a:avLst/>
                <a:gdLst>
                  <a:gd name="T0" fmla="*/ 4 w 4"/>
                  <a:gd name="T1" fmla="*/ 34 h 499"/>
                  <a:gd name="T2" fmla="*/ 4 w 4"/>
                  <a:gd name="T3" fmla="*/ 499 h 499"/>
                  <a:gd name="T4" fmla="*/ 0 w 4"/>
                  <a:gd name="T5" fmla="*/ 465 h 499"/>
                  <a:gd name="T6" fmla="*/ 0 w 4"/>
                  <a:gd name="T7" fmla="*/ 0 h 499"/>
                  <a:gd name="T8" fmla="*/ 4 w 4"/>
                  <a:gd name="T9" fmla="*/ 34 h 499"/>
                </a:gdLst>
                <a:ahLst/>
                <a:cxnLst>
                  <a:cxn ang="0">
                    <a:pos x="T0" y="T1"/>
                  </a:cxn>
                  <a:cxn ang="0">
                    <a:pos x="T2" y="T3"/>
                  </a:cxn>
                  <a:cxn ang="0">
                    <a:pos x="T4" y="T5"/>
                  </a:cxn>
                  <a:cxn ang="0">
                    <a:pos x="T6" y="T7"/>
                  </a:cxn>
                  <a:cxn ang="0">
                    <a:pos x="T8" y="T9"/>
                  </a:cxn>
                </a:cxnLst>
                <a:rect l="0" t="0" r="r" b="b"/>
                <a:pathLst>
                  <a:path w="4" h="499">
                    <a:moveTo>
                      <a:pt x="4" y="34"/>
                    </a:moveTo>
                    <a:lnTo>
                      <a:pt x="4" y="499"/>
                    </a:lnTo>
                    <a:lnTo>
                      <a:pt x="0" y="465"/>
                    </a:lnTo>
                    <a:lnTo>
                      <a:pt x="0" y="0"/>
                    </a:lnTo>
                    <a:lnTo>
                      <a:pt x="4" y="34"/>
                    </a:lnTo>
                    <a:close/>
                  </a:path>
                </a:pathLst>
              </a:custGeom>
              <a:solidFill>
                <a:srgbClr val="002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7"/>
              <p:cNvSpPr>
                <a:spLocks/>
              </p:cNvSpPr>
              <p:nvPr/>
            </p:nvSpPr>
            <p:spPr bwMode="auto">
              <a:xfrm>
                <a:off x="721" y="1076"/>
                <a:ext cx="55" cy="242"/>
              </a:xfrm>
              <a:custGeom>
                <a:avLst/>
                <a:gdLst>
                  <a:gd name="T0" fmla="*/ 109 w 109"/>
                  <a:gd name="T1" fmla="*/ 0 h 483"/>
                  <a:gd name="T2" fmla="*/ 109 w 109"/>
                  <a:gd name="T3" fmla="*/ 465 h 483"/>
                  <a:gd name="T4" fmla="*/ 0 w 109"/>
                  <a:gd name="T5" fmla="*/ 483 h 483"/>
                  <a:gd name="T6" fmla="*/ 0 w 109"/>
                  <a:gd name="T7" fmla="*/ 17 h 483"/>
                  <a:gd name="T8" fmla="*/ 109 w 109"/>
                  <a:gd name="T9" fmla="*/ 0 h 483"/>
                </a:gdLst>
                <a:ahLst/>
                <a:cxnLst>
                  <a:cxn ang="0">
                    <a:pos x="T0" y="T1"/>
                  </a:cxn>
                  <a:cxn ang="0">
                    <a:pos x="T2" y="T3"/>
                  </a:cxn>
                  <a:cxn ang="0">
                    <a:pos x="T4" y="T5"/>
                  </a:cxn>
                  <a:cxn ang="0">
                    <a:pos x="T6" y="T7"/>
                  </a:cxn>
                  <a:cxn ang="0">
                    <a:pos x="T8" y="T9"/>
                  </a:cxn>
                </a:cxnLst>
                <a:rect l="0" t="0" r="r" b="b"/>
                <a:pathLst>
                  <a:path w="109" h="483">
                    <a:moveTo>
                      <a:pt x="109" y="0"/>
                    </a:moveTo>
                    <a:lnTo>
                      <a:pt x="109" y="465"/>
                    </a:lnTo>
                    <a:lnTo>
                      <a:pt x="0" y="483"/>
                    </a:lnTo>
                    <a:lnTo>
                      <a:pt x="0" y="17"/>
                    </a:lnTo>
                    <a:lnTo>
                      <a:pt x="109"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78"/>
              <p:cNvSpPr>
                <a:spLocks/>
              </p:cNvSpPr>
              <p:nvPr/>
            </p:nvSpPr>
            <p:spPr bwMode="auto">
              <a:xfrm>
                <a:off x="679" y="1079"/>
                <a:ext cx="42" cy="239"/>
              </a:xfrm>
              <a:custGeom>
                <a:avLst/>
                <a:gdLst>
                  <a:gd name="T0" fmla="*/ 85 w 85"/>
                  <a:gd name="T1" fmla="*/ 11 h 477"/>
                  <a:gd name="T2" fmla="*/ 85 w 85"/>
                  <a:gd name="T3" fmla="*/ 477 h 477"/>
                  <a:gd name="T4" fmla="*/ 0 w 85"/>
                  <a:gd name="T5" fmla="*/ 465 h 477"/>
                  <a:gd name="T6" fmla="*/ 0 w 85"/>
                  <a:gd name="T7" fmla="*/ 0 h 477"/>
                  <a:gd name="T8" fmla="*/ 85 w 85"/>
                  <a:gd name="T9" fmla="*/ 11 h 477"/>
                </a:gdLst>
                <a:ahLst/>
                <a:cxnLst>
                  <a:cxn ang="0">
                    <a:pos x="T0" y="T1"/>
                  </a:cxn>
                  <a:cxn ang="0">
                    <a:pos x="T2" y="T3"/>
                  </a:cxn>
                  <a:cxn ang="0">
                    <a:pos x="T4" y="T5"/>
                  </a:cxn>
                  <a:cxn ang="0">
                    <a:pos x="T6" y="T7"/>
                  </a:cxn>
                  <a:cxn ang="0">
                    <a:pos x="T8" y="T9"/>
                  </a:cxn>
                </a:cxnLst>
                <a:rect l="0" t="0" r="r" b="b"/>
                <a:pathLst>
                  <a:path w="85" h="477">
                    <a:moveTo>
                      <a:pt x="85" y="11"/>
                    </a:moveTo>
                    <a:lnTo>
                      <a:pt x="85" y="477"/>
                    </a:lnTo>
                    <a:lnTo>
                      <a:pt x="0" y="465"/>
                    </a:lnTo>
                    <a:lnTo>
                      <a:pt x="0" y="0"/>
                    </a:lnTo>
                    <a:lnTo>
                      <a:pt x="85" y="11"/>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79"/>
              <p:cNvSpPr>
                <a:spLocks/>
              </p:cNvSpPr>
              <p:nvPr/>
            </p:nvSpPr>
            <p:spPr bwMode="auto">
              <a:xfrm>
                <a:off x="1372" y="1058"/>
                <a:ext cx="27" cy="274"/>
              </a:xfrm>
              <a:custGeom>
                <a:avLst/>
                <a:gdLst>
                  <a:gd name="T0" fmla="*/ 54 w 54"/>
                  <a:gd name="T1" fmla="*/ 82 h 547"/>
                  <a:gd name="T2" fmla="*/ 54 w 54"/>
                  <a:gd name="T3" fmla="*/ 547 h 547"/>
                  <a:gd name="T4" fmla="*/ 0 w 54"/>
                  <a:gd name="T5" fmla="*/ 466 h 547"/>
                  <a:gd name="T6" fmla="*/ 0 w 54"/>
                  <a:gd name="T7" fmla="*/ 0 h 547"/>
                  <a:gd name="T8" fmla="*/ 54 w 54"/>
                  <a:gd name="T9" fmla="*/ 82 h 547"/>
                </a:gdLst>
                <a:ahLst/>
                <a:cxnLst>
                  <a:cxn ang="0">
                    <a:pos x="T0" y="T1"/>
                  </a:cxn>
                  <a:cxn ang="0">
                    <a:pos x="T2" y="T3"/>
                  </a:cxn>
                  <a:cxn ang="0">
                    <a:pos x="T4" y="T5"/>
                  </a:cxn>
                  <a:cxn ang="0">
                    <a:pos x="T6" y="T7"/>
                  </a:cxn>
                  <a:cxn ang="0">
                    <a:pos x="T8" y="T9"/>
                  </a:cxn>
                </a:cxnLst>
                <a:rect l="0" t="0" r="r" b="b"/>
                <a:pathLst>
                  <a:path w="54" h="547">
                    <a:moveTo>
                      <a:pt x="54" y="82"/>
                    </a:moveTo>
                    <a:lnTo>
                      <a:pt x="54" y="547"/>
                    </a:lnTo>
                    <a:lnTo>
                      <a:pt x="0" y="466"/>
                    </a:lnTo>
                    <a:lnTo>
                      <a:pt x="0" y="0"/>
                    </a:lnTo>
                    <a:lnTo>
                      <a:pt x="54" y="82"/>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80"/>
              <p:cNvSpPr>
                <a:spLocks/>
              </p:cNvSpPr>
              <p:nvPr/>
            </p:nvSpPr>
            <p:spPr bwMode="auto">
              <a:xfrm>
                <a:off x="861" y="1059"/>
                <a:ext cx="35" cy="274"/>
              </a:xfrm>
              <a:custGeom>
                <a:avLst/>
                <a:gdLst>
                  <a:gd name="T0" fmla="*/ 70 w 70"/>
                  <a:gd name="T1" fmla="*/ 0 h 548"/>
                  <a:gd name="T2" fmla="*/ 70 w 70"/>
                  <a:gd name="T3" fmla="*/ 467 h 548"/>
                  <a:gd name="T4" fmla="*/ 0 w 70"/>
                  <a:gd name="T5" fmla="*/ 548 h 548"/>
                  <a:gd name="T6" fmla="*/ 0 w 70"/>
                  <a:gd name="T7" fmla="*/ 82 h 548"/>
                  <a:gd name="T8" fmla="*/ 70 w 70"/>
                  <a:gd name="T9" fmla="*/ 0 h 548"/>
                </a:gdLst>
                <a:ahLst/>
                <a:cxnLst>
                  <a:cxn ang="0">
                    <a:pos x="T0" y="T1"/>
                  </a:cxn>
                  <a:cxn ang="0">
                    <a:pos x="T2" y="T3"/>
                  </a:cxn>
                  <a:cxn ang="0">
                    <a:pos x="T4" y="T5"/>
                  </a:cxn>
                  <a:cxn ang="0">
                    <a:pos x="T6" y="T7"/>
                  </a:cxn>
                  <a:cxn ang="0">
                    <a:pos x="T8" y="T9"/>
                  </a:cxn>
                </a:cxnLst>
                <a:rect l="0" t="0" r="r" b="b"/>
                <a:pathLst>
                  <a:path w="70" h="548">
                    <a:moveTo>
                      <a:pt x="70" y="0"/>
                    </a:moveTo>
                    <a:lnTo>
                      <a:pt x="70" y="467"/>
                    </a:lnTo>
                    <a:lnTo>
                      <a:pt x="0" y="548"/>
                    </a:lnTo>
                    <a:lnTo>
                      <a:pt x="0" y="82"/>
                    </a:lnTo>
                    <a:lnTo>
                      <a:pt x="70"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81"/>
              <p:cNvSpPr>
                <a:spLocks/>
              </p:cNvSpPr>
              <p:nvPr/>
            </p:nvSpPr>
            <p:spPr bwMode="auto">
              <a:xfrm>
                <a:off x="1529" y="1074"/>
                <a:ext cx="12" cy="288"/>
              </a:xfrm>
              <a:custGeom>
                <a:avLst/>
                <a:gdLst>
                  <a:gd name="T0" fmla="*/ 23 w 23"/>
                  <a:gd name="T1" fmla="*/ 0 h 576"/>
                  <a:gd name="T2" fmla="*/ 23 w 23"/>
                  <a:gd name="T3" fmla="*/ 465 h 576"/>
                  <a:gd name="T4" fmla="*/ 0 w 23"/>
                  <a:gd name="T5" fmla="*/ 576 h 576"/>
                  <a:gd name="T6" fmla="*/ 0 w 23"/>
                  <a:gd name="T7" fmla="*/ 109 h 576"/>
                  <a:gd name="T8" fmla="*/ 23 w 23"/>
                  <a:gd name="T9" fmla="*/ 0 h 576"/>
                </a:gdLst>
                <a:ahLst/>
                <a:cxnLst>
                  <a:cxn ang="0">
                    <a:pos x="T0" y="T1"/>
                  </a:cxn>
                  <a:cxn ang="0">
                    <a:pos x="T2" y="T3"/>
                  </a:cxn>
                  <a:cxn ang="0">
                    <a:pos x="T4" y="T5"/>
                  </a:cxn>
                  <a:cxn ang="0">
                    <a:pos x="T6" y="T7"/>
                  </a:cxn>
                  <a:cxn ang="0">
                    <a:pos x="T8" y="T9"/>
                  </a:cxn>
                </a:cxnLst>
                <a:rect l="0" t="0" r="r" b="b"/>
                <a:pathLst>
                  <a:path w="23" h="576">
                    <a:moveTo>
                      <a:pt x="23" y="0"/>
                    </a:moveTo>
                    <a:lnTo>
                      <a:pt x="23" y="465"/>
                    </a:lnTo>
                    <a:lnTo>
                      <a:pt x="0" y="576"/>
                    </a:lnTo>
                    <a:lnTo>
                      <a:pt x="0" y="109"/>
                    </a:lnTo>
                    <a:lnTo>
                      <a:pt x="23"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82"/>
              <p:cNvSpPr>
                <a:spLocks/>
              </p:cNvSpPr>
              <p:nvPr/>
            </p:nvSpPr>
            <p:spPr bwMode="auto">
              <a:xfrm>
                <a:off x="1399" y="1099"/>
                <a:ext cx="49" cy="268"/>
              </a:xfrm>
              <a:custGeom>
                <a:avLst/>
                <a:gdLst>
                  <a:gd name="T0" fmla="*/ 98 w 98"/>
                  <a:gd name="T1" fmla="*/ 72 h 537"/>
                  <a:gd name="T2" fmla="*/ 98 w 98"/>
                  <a:gd name="T3" fmla="*/ 537 h 537"/>
                  <a:gd name="T4" fmla="*/ 0 w 98"/>
                  <a:gd name="T5" fmla="*/ 465 h 537"/>
                  <a:gd name="T6" fmla="*/ 0 w 98"/>
                  <a:gd name="T7" fmla="*/ 0 h 537"/>
                  <a:gd name="T8" fmla="*/ 98 w 98"/>
                  <a:gd name="T9" fmla="*/ 72 h 537"/>
                </a:gdLst>
                <a:ahLst/>
                <a:cxnLst>
                  <a:cxn ang="0">
                    <a:pos x="T0" y="T1"/>
                  </a:cxn>
                  <a:cxn ang="0">
                    <a:pos x="T2" y="T3"/>
                  </a:cxn>
                  <a:cxn ang="0">
                    <a:pos x="T4" y="T5"/>
                  </a:cxn>
                  <a:cxn ang="0">
                    <a:pos x="T6" y="T7"/>
                  </a:cxn>
                  <a:cxn ang="0">
                    <a:pos x="T8" y="T9"/>
                  </a:cxn>
                </a:cxnLst>
                <a:rect l="0" t="0" r="r" b="b"/>
                <a:pathLst>
                  <a:path w="98" h="537">
                    <a:moveTo>
                      <a:pt x="98" y="72"/>
                    </a:moveTo>
                    <a:lnTo>
                      <a:pt x="98" y="537"/>
                    </a:lnTo>
                    <a:lnTo>
                      <a:pt x="0" y="465"/>
                    </a:lnTo>
                    <a:lnTo>
                      <a:pt x="0" y="0"/>
                    </a:lnTo>
                    <a:lnTo>
                      <a:pt x="98" y="72"/>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83"/>
              <p:cNvSpPr>
                <a:spLocks/>
              </p:cNvSpPr>
              <p:nvPr/>
            </p:nvSpPr>
            <p:spPr bwMode="auto">
              <a:xfrm>
                <a:off x="1448" y="1128"/>
                <a:ext cx="81" cy="239"/>
              </a:xfrm>
              <a:custGeom>
                <a:avLst/>
                <a:gdLst>
                  <a:gd name="T0" fmla="*/ 162 w 162"/>
                  <a:gd name="T1" fmla="*/ 0 h 479"/>
                  <a:gd name="T2" fmla="*/ 162 w 162"/>
                  <a:gd name="T3" fmla="*/ 467 h 479"/>
                  <a:gd name="T4" fmla="*/ 0 w 162"/>
                  <a:gd name="T5" fmla="*/ 479 h 479"/>
                  <a:gd name="T6" fmla="*/ 0 w 162"/>
                  <a:gd name="T7" fmla="*/ 14 h 479"/>
                  <a:gd name="T8" fmla="*/ 162 w 162"/>
                  <a:gd name="T9" fmla="*/ 0 h 479"/>
                </a:gdLst>
                <a:ahLst/>
                <a:cxnLst>
                  <a:cxn ang="0">
                    <a:pos x="T0" y="T1"/>
                  </a:cxn>
                  <a:cxn ang="0">
                    <a:pos x="T2" y="T3"/>
                  </a:cxn>
                  <a:cxn ang="0">
                    <a:pos x="T4" y="T5"/>
                  </a:cxn>
                  <a:cxn ang="0">
                    <a:pos x="T6" y="T7"/>
                  </a:cxn>
                  <a:cxn ang="0">
                    <a:pos x="T8" y="T9"/>
                  </a:cxn>
                </a:cxnLst>
                <a:rect l="0" t="0" r="r" b="b"/>
                <a:pathLst>
                  <a:path w="162" h="479">
                    <a:moveTo>
                      <a:pt x="162" y="0"/>
                    </a:moveTo>
                    <a:lnTo>
                      <a:pt x="162" y="467"/>
                    </a:lnTo>
                    <a:lnTo>
                      <a:pt x="0" y="479"/>
                    </a:lnTo>
                    <a:lnTo>
                      <a:pt x="0" y="14"/>
                    </a:lnTo>
                    <a:lnTo>
                      <a:pt x="162"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84"/>
              <p:cNvSpPr>
                <a:spLocks/>
              </p:cNvSpPr>
              <p:nvPr/>
            </p:nvSpPr>
            <p:spPr bwMode="auto">
              <a:xfrm>
                <a:off x="677" y="1100"/>
                <a:ext cx="184" cy="342"/>
              </a:xfrm>
              <a:custGeom>
                <a:avLst/>
                <a:gdLst>
                  <a:gd name="T0" fmla="*/ 368 w 368"/>
                  <a:gd name="T1" fmla="*/ 0 h 684"/>
                  <a:gd name="T2" fmla="*/ 368 w 368"/>
                  <a:gd name="T3" fmla="*/ 466 h 684"/>
                  <a:gd name="T4" fmla="*/ 0 w 368"/>
                  <a:gd name="T5" fmla="*/ 684 h 684"/>
                  <a:gd name="T6" fmla="*/ 0 w 368"/>
                  <a:gd name="T7" fmla="*/ 217 h 684"/>
                  <a:gd name="T8" fmla="*/ 368 w 368"/>
                  <a:gd name="T9" fmla="*/ 0 h 684"/>
                </a:gdLst>
                <a:ahLst/>
                <a:cxnLst>
                  <a:cxn ang="0">
                    <a:pos x="T0" y="T1"/>
                  </a:cxn>
                  <a:cxn ang="0">
                    <a:pos x="T2" y="T3"/>
                  </a:cxn>
                  <a:cxn ang="0">
                    <a:pos x="T4" y="T5"/>
                  </a:cxn>
                  <a:cxn ang="0">
                    <a:pos x="T6" y="T7"/>
                  </a:cxn>
                  <a:cxn ang="0">
                    <a:pos x="T8" y="T9"/>
                  </a:cxn>
                </a:cxnLst>
                <a:rect l="0" t="0" r="r" b="b"/>
                <a:pathLst>
                  <a:path w="368" h="684">
                    <a:moveTo>
                      <a:pt x="368" y="0"/>
                    </a:moveTo>
                    <a:lnTo>
                      <a:pt x="368" y="466"/>
                    </a:lnTo>
                    <a:lnTo>
                      <a:pt x="0" y="684"/>
                    </a:lnTo>
                    <a:lnTo>
                      <a:pt x="0" y="217"/>
                    </a:lnTo>
                    <a:lnTo>
                      <a:pt x="368"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85"/>
              <p:cNvSpPr>
                <a:spLocks/>
              </p:cNvSpPr>
              <p:nvPr/>
            </p:nvSpPr>
            <p:spPr bwMode="auto">
              <a:xfrm>
                <a:off x="490" y="496"/>
                <a:ext cx="1051" cy="777"/>
              </a:xfrm>
              <a:custGeom>
                <a:avLst/>
                <a:gdLst>
                  <a:gd name="T0" fmla="*/ 1475 w 2101"/>
                  <a:gd name="T1" fmla="*/ 920 h 1553"/>
                  <a:gd name="T2" fmla="*/ 1577 w 2101"/>
                  <a:gd name="T3" fmla="*/ 920 h 1553"/>
                  <a:gd name="T4" fmla="*/ 1809 w 2101"/>
                  <a:gd name="T5" fmla="*/ 914 h 1553"/>
                  <a:gd name="T6" fmla="*/ 2070 w 2101"/>
                  <a:gd name="T7" fmla="*/ 1100 h 1553"/>
                  <a:gd name="T8" fmla="*/ 2078 w 2101"/>
                  <a:gd name="T9" fmla="*/ 1264 h 1553"/>
                  <a:gd name="T10" fmla="*/ 1818 w 2101"/>
                  <a:gd name="T11" fmla="*/ 1206 h 1553"/>
                  <a:gd name="T12" fmla="*/ 1605 w 2101"/>
                  <a:gd name="T13" fmla="*/ 1014 h 1553"/>
                  <a:gd name="T14" fmla="*/ 1297 w 2101"/>
                  <a:gd name="T15" fmla="*/ 983 h 1553"/>
                  <a:gd name="T16" fmla="*/ 1136 w 2101"/>
                  <a:gd name="T17" fmla="*/ 935 h 1553"/>
                  <a:gd name="T18" fmla="*/ 1065 w 2101"/>
                  <a:gd name="T19" fmla="*/ 1005 h 1553"/>
                  <a:gd name="T20" fmla="*/ 887 w 2101"/>
                  <a:gd name="T21" fmla="*/ 1081 h 1553"/>
                  <a:gd name="T22" fmla="*/ 966 w 2101"/>
                  <a:gd name="T23" fmla="*/ 983 h 1553"/>
                  <a:gd name="T24" fmla="*/ 899 w 2101"/>
                  <a:gd name="T25" fmla="*/ 963 h 1553"/>
                  <a:gd name="T26" fmla="*/ 763 w 2101"/>
                  <a:gd name="T27" fmla="*/ 1117 h 1553"/>
                  <a:gd name="T28" fmla="*/ 741 w 2101"/>
                  <a:gd name="T29" fmla="*/ 1208 h 1553"/>
                  <a:gd name="T30" fmla="*/ 0 w 2101"/>
                  <a:gd name="T31" fmla="*/ 1553 h 1553"/>
                  <a:gd name="T32" fmla="*/ 179 w 2101"/>
                  <a:gd name="T33" fmla="*/ 1432 h 1553"/>
                  <a:gd name="T34" fmla="*/ 382 w 2101"/>
                  <a:gd name="T35" fmla="*/ 1334 h 1553"/>
                  <a:gd name="T36" fmla="*/ 551 w 2101"/>
                  <a:gd name="T37" fmla="*/ 1235 h 1553"/>
                  <a:gd name="T38" fmla="*/ 461 w 2101"/>
                  <a:gd name="T39" fmla="*/ 1178 h 1553"/>
                  <a:gd name="T40" fmla="*/ 372 w 2101"/>
                  <a:gd name="T41" fmla="*/ 1133 h 1553"/>
                  <a:gd name="T42" fmla="*/ 245 w 2101"/>
                  <a:gd name="T43" fmla="*/ 998 h 1553"/>
                  <a:gd name="T44" fmla="*/ 421 w 2101"/>
                  <a:gd name="T45" fmla="*/ 755 h 1553"/>
                  <a:gd name="T46" fmla="*/ 575 w 2101"/>
                  <a:gd name="T47" fmla="*/ 656 h 1553"/>
                  <a:gd name="T48" fmla="*/ 417 w 2101"/>
                  <a:gd name="T49" fmla="*/ 599 h 1553"/>
                  <a:gd name="T50" fmla="*/ 398 w 2101"/>
                  <a:gd name="T51" fmla="*/ 459 h 1553"/>
                  <a:gd name="T52" fmla="*/ 591 w 2101"/>
                  <a:gd name="T53" fmla="*/ 470 h 1553"/>
                  <a:gd name="T54" fmla="*/ 659 w 2101"/>
                  <a:gd name="T55" fmla="*/ 384 h 1553"/>
                  <a:gd name="T56" fmla="*/ 608 w 2101"/>
                  <a:gd name="T57" fmla="*/ 315 h 1553"/>
                  <a:gd name="T58" fmla="*/ 651 w 2101"/>
                  <a:gd name="T59" fmla="*/ 191 h 1553"/>
                  <a:gd name="T60" fmla="*/ 833 w 2101"/>
                  <a:gd name="T61" fmla="*/ 64 h 1553"/>
                  <a:gd name="T62" fmla="*/ 1117 w 2101"/>
                  <a:gd name="T63" fmla="*/ 9 h 1553"/>
                  <a:gd name="T64" fmla="*/ 1272 w 2101"/>
                  <a:gd name="T65" fmla="*/ 23 h 1553"/>
                  <a:gd name="T66" fmla="*/ 1565 w 2101"/>
                  <a:gd name="T67" fmla="*/ 51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1" h="1553">
                    <a:moveTo>
                      <a:pt x="1565" y="51"/>
                    </a:moveTo>
                    <a:lnTo>
                      <a:pt x="1475" y="920"/>
                    </a:lnTo>
                    <a:lnTo>
                      <a:pt x="1587" y="890"/>
                    </a:lnTo>
                    <a:lnTo>
                      <a:pt x="1577" y="920"/>
                    </a:lnTo>
                    <a:lnTo>
                      <a:pt x="1697" y="984"/>
                    </a:lnTo>
                    <a:lnTo>
                      <a:pt x="1809" y="914"/>
                    </a:lnTo>
                    <a:lnTo>
                      <a:pt x="1993" y="1084"/>
                    </a:lnTo>
                    <a:lnTo>
                      <a:pt x="2070" y="1100"/>
                    </a:lnTo>
                    <a:lnTo>
                      <a:pt x="2101" y="1155"/>
                    </a:lnTo>
                    <a:lnTo>
                      <a:pt x="2078" y="1264"/>
                    </a:lnTo>
                    <a:lnTo>
                      <a:pt x="1916" y="1278"/>
                    </a:lnTo>
                    <a:lnTo>
                      <a:pt x="1818" y="1206"/>
                    </a:lnTo>
                    <a:lnTo>
                      <a:pt x="1764" y="1124"/>
                    </a:lnTo>
                    <a:lnTo>
                      <a:pt x="1605" y="1014"/>
                    </a:lnTo>
                    <a:lnTo>
                      <a:pt x="1485" y="976"/>
                    </a:lnTo>
                    <a:lnTo>
                      <a:pt x="1297" y="983"/>
                    </a:lnTo>
                    <a:lnTo>
                      <a:pt x="1227" y="954"/>
                    </a:lnTo>
                    <a:lnTo>
                      <a:pt x="1136" y="935"/>
                    </a:lnTo>
                    <a:lnTo>
                      <a:pt x="1126" y="984"/>
                    </a:lnTo>
                    <a:lnTo>
                      <a:pt x="1065" y="1005"/>
                    </a:lnTo>
                    <a:lnTo>
                      <a:pt x="1059" y="1022"/>
                    </a:lnTo>
                    <a:lnTo>
                      <a:pt x="887" y="1081"/>
                    </a:lnTo>
                    <a:lnTo>
                      <a:pt x="907" y="1025"/>
                    </a:lnTo>
                    <a:lnTo>
                      <a:pt x="966" y="983"/>
                    </a:lnTo>
                    <a:lnTo>
                      <a:pt x="1005" y="922"/>
                    </a:lnTo>
                    <a:lnTo>
                      <a:pt x="899" y="963"/>
                    </a:lnTo>
                    <a:lnTo>
                      <a:pt x="786" y="1081"/>
                    </a:lnTo>
                    <a:lnTo>
                      <a:pt x="763" y="1117"/>
                    </a:lnTo>
                    <a:lnTo>
                      <a:pt x="811" y="1126"/>
                    </a:lnTo>
                    <a:lnTo>
                      <a:pt x="741" y="1208"/>
                    </a:lnTo>
                    <a:lnTo>
                      <a:pt x="373" y="1425"/>
                    </a:lnTo>
                    <a:lnTo>
                      <a:pt x="0" y="1553"/>
                    </a:lnTo>
                    <a:lnTo>
                      <a:pt x="1" y="1476"/>
                    </a:lnTo>
                    <a:lnTo>
                      <a:pt x="179" y="1432"/>
                    </a:lnTo>
                    <a:lnTo>
                      <a:pt x="200" y="1404"/>
                    </a:lnTo>
                    <a:lnTo>
                      <a:pt x="382" y="1334"/>
                    </a:lnTo>
                    <a:lnTo>
                      <a:pt x="439" y="1307"/>
                    </a:lnTo>
                    <a:lnTo>
                      <a:pt x="551" y="1235"/>
                    </a:lnTo>
                    <a:lnTo>
                      <a:pt x="570" y="1161"/>
                    </a:lnTo>
                    <a:lnTo>
                      <a:pt x="461" y="1178"/>
                    </a:lnTo>
                    <a:lnTo>
                      <a:pt x="376" y="1167"/>
                    </a:lnTo>
                    <a:lnTo>
                      <a:pt x="372" y="1133"/>
                    </a:lnTo>
                    <a:lnTo>
                      <a:pt x="388" y="1027"/>
                    </a:lnTo>
                    <a:lnTo>
                      <a:pt x="245" y="998"/>
                    </a:lnTo>
                    <a:lnTo>
                      <a:pt x="248" y="878"/>
                    </a:lnTo>
                    <a:lnTo>
                      <a:pt x="421" y="755"/>
                    </a:lnTo>
                    <a:lnTo>
                      <a:pt x="594" y="681"/>
                    </a:lnTo>
                    <a:lnTo>
                      <a:pt x="575" y="656"/>
                    </a:lnTo>
                    <a:lnTo>
                      <a:pt x="582" y="595"/>
                    </a:lnTo>
                    <a:lnTo>
                      <a:pt x="417" y="599"/>
                    </a:lnTo>
                    <a:lnTo>
                      <a:pt x="376" y="569"/>
                    </a:lnTo>
                    <a:lnTo>
                      <a:pt x="398" y="459"/>
                    </a:lnTo>
                    <a:lnTo>
                      <a:pt x="544" y="427"/>
                    </a:lnTo>
                    <a:lnTo>
                      <a:pt x="591" y="470"/>
                    </a:lnTo>
                    <a:lnTo>
                      <a:pt x="643" y="436"/>
                    </a:lnTo>
                    <a:lnTo>
                      <a:pt x="659" y="384"/>
                    </a:lnTo>
                    <a:lnTo>
                      <a:pt x="623" y="334"/>
                    </a:lnTo>
                    <a:lnTo>
                      <a:pt x="608" y="315"/>
                    </a:lnTo>
                    <a:lnTo>
                      <a:pt x="580" y="265"/>
                    </a:lnTo>
                    <a:lnTo>
                      <a:pt x="651" y="191"/>
                    </a:lnTo>
                    <a:lnTo>
                      <a:pt x="707" y="174"/>
                    </a:lnTo>
                    <a:lnTo>
                      <a:pt x="833" y="64"/>
                    </a:lnTo>
                    <a:lnTo>
                      <a:pt x="953" y="0"/>
                    </a:lnTo>
                    <a:lnTo>
                      <a:pt x="1117" y="9"/>
                    </a:lnTo>
                    <a:lnTo>
                      <a:pt x="1164" y="51"/>
                    </a:lnTo>
                    <a:lnTo>
                      <a:pt x="1272" y="23"/>
                    </a:lnTo>
                    <a:lnTo>
                      <a:pt x="1418" y="64"/>
                    </a:lnTo>
                    <a:lnTo>
                      <a:pt x="1565" y="51"/>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86"/>
              <p:cNvSpPr>
                <a:spLocks/>
              </p:cNvSpPr>
              <p:nvPr/>
            </p:nvSpPr>
            <p:spPr bwMode="auto">
              <a:xfrm>
                <a:off x="490" y="1208"/>
                <a:ext cx="187" cy="297"/>
              </a:xfrm>
              <a:custGeom>
                <a:avLst/>
                <a:gdLst>
                  <a:gd name="T0" fmla="*/ 373 w 373"/>
                  <a:gd name="T1" fmla="*/ 0 h 593"/>
                  <a:gd name="T2" fmla="*/ 373 w 373"/>
                  <a:gd name="T3" fmla="*/ 467 h 593"/>
                  <a:gd name="T4" fmla="*/ 0 w 373"/>
                  <a:gd name="T5" fmla="*/ 593 h 593"/>
                  <a:gd name="T6" fmla="*/ 0 w 373"/>
                  <a:gd name="T7" fmla="*/ 128 h 593"/>
                  <a:gd name="T8" fmla="*/ 373 w 373"/>
                  <a:gd name="T9" fmla="*/ 0 h 593"/>
                </a:gdLst>
                <a:ahLst/>
                <a:cxnLst>
                  <a:cxn ang="0">
                    <a:pos x="T0" y="T1"/>
                  </a:cxn>
                  <a:cxn ang="0">
                    <a:pos x="T2" y="T3"/>
                  </a:cxn>
                  <a:cxn ang="0">
                    <a:pos x="T4" y="T5"/>
                  </a:cxn>
                  <a:cxn ang="0">
                    <a:pos x="T6" y="T7"/>
                  </a:cxn>
                  <a:cxn ang="0">
                    <a:pos x="T8" y="T9"/>
                  </a:cxn>
                </a:cxnLst>
                <a:rect l="0" t="0" r="r" b="b"/>
                <a:pathLst>
                  <a:path w="373" h="593">
                    <a:moveTo>
                      <a:pt x="373" y="0"/>
                    </a:moveTo>
                    <a:lnTo>
                      <a:pt x="373" y="467"/>
                    </a:lnTo>
                    <a:lnTo>
                      <a:pt x="0" y="593"/>
                    </a:lnTo>
                    <a:lnTo>
                      <a:pt x="0" y="128"/>
                    </a:lnTo>
                    <a:lnTo>
                      <a:pt x="373"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87"/>
              <p:cNvSpPr>
                <a:spLocks/>
              </p:cNvSpPr>
              <p:nvPr/>
            </p:nvSpPr>
            <p:spPr bwMode="auto">
              <a:xfrm>
                <a:off x="419" y="1293"/>
                <a:ext cx="47" cy="240"/>
              </a:xfrm>
              <a:custGeom>
                <a:avLst/>
                <a:gdLst>
                  <a:gd name="T0" fmla="*/ 93 w 93"/>
                  <a:gd name="T1" fmla="*/ 0 h 480"/>
                  <a:gd name="T2" fmla="*/ 93 w 93"/>
                  <a:gd name="T3" fmla="*/ 465 h 480"/>
                  <a:gd name="T4" fmla="*/ 0 w 93"/>
                  <a:gd name="T5" fmla="*/ 480 h 480"/>
                  <a:gd name="T6" fmla="*/ 0 w 93"/>
                  <a:gd name="T7" fmla="*/ 15 h 480"/>
                  <a:gd name="T8" fmla="*/ 93 w 93"/>
                  <a:gd name="T9" fmla="*/ 0 h 480"/>
                </a:gdLst>
                <a:ahLst/>
                <a:cxnLst>
                  <a:cxn ang="0">
                    <a:pos x="T0" y="T1"/>
                  </a:cxn>
                  <a:cxn ang="0">
                    <a:pos x="T2" y="T3"/>
                  </a:cxn>
                  <a:cxn ang="0">
                    <a:pos x="T4" y="T5"/>
                  </a:cxn>
                  <a:cxn ang="0">
                    <a:pos x="T6" y="T7"/>
                  </a:cxn>
                  <a:cxn ang="0">
                    <a:pos x="T8" y="T9"/>
                  </a:cxn>
                </a:cxnLst>
                <a:rect l="0" t="0" r="r" b="b"/>
                <a:pathLst>
                  <a:path w="93" h="480">
                    <a:moveTo>
                      <a:pt x="93" y="0"/>
                    </a:moveTo>
                    <a:lnTo>
                      <a:pt x="93" y="465"/>
                    </a:lnTo>
                    <a:lnTo>
                      <a:pt x="0" y="480"/>
                    </a:lnTo>
                    <a:lnTo>
                      <a:pt x="0" y="15"/>
                    </a:lnTo>
                    <a:lnTo>
                      <a:pt x="93"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88"/>
              <p:cNvSpPr>
                <a:spLocks/>
              </p:cNvSpPr>
              <p:nvPr/>
            </p:nvSpPr>
            <p:spPr bwMode="auto">
              <a:xfrm>
                <a:off x="244" y="1265"/>
                <a:ext cx="222" cy="91"/>
              </a:xfrm>
              <a:custGeom>
                <a:avLst/>
                <a:gdLst>
                  <a:gd name="T0" fmla="*/ 433 w 443"/>
                  <a:gd name="T1" fmla="*/ 3 h 184"/>
                  <a:gd name="T2" fmla="*/ 443 w 443"/>
                  <a:gd name="T3" fmla="*/ 57 h 184"/>
                  <a:gd name="T4" fmla="*/ 350 w 443"/>
                  <a:gd name="T5" fmla="*/ 72 h 184"/>
                  <a:gd name="T6" fmla="*/ 164 w 443"/>
                  <a:gd name="T7" fmla="*/ 184 h 184"/>
                  <a:gd name="T8" fmla="*/ 0 w 443"/>
                  <a:gd name="T9" fmla="*/ 168 h 184"/>
                  <a:gd name="T10" fmla="*/ 43 w 443"/>
                  <a:gd name="T11" fmla="*/ 137 h 184"/>
                  <a:gd name="T12" fmla="*/ 132 w 443"/>
                  <a:gd name="T13" fmla="*/ 130 h 184"/>
                  <a:gd name="T14" fmla="*/ 302 w 443"/>
                  <a:gd name="T15" fmla="*/ 0 h 184"/>
                  <a:gd name="T16" fmla="*/ 433 w 443"/>
                  <a:gd name="T1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84">
                    <a:moveTo>
                      <a:pt x="433" y="3"/>
                    </a:moveTo>
                    <a:lnTo>
                      <a:pt x="443" y="57"/>
                    </a:lnTo>
                    <a:lnTo>
                      <a:pt x="350" y="72"/>
                    </a:lnTo>
                    <a:lnTo>
                      <a:pt x="164" y="184"/>
                    </a:lnTo>
                    <a:lnTo>
                      <a:pt x="0" y="168"/>
                    </a:lnTo>
                    <a:lnTo>
                      <a:pt x="43" y="137"/>
                    </a:lnTo>
                    <a:lnTo>
                      <a:pt x="132" y="130"/>
                    </a:lnTo>
                    <a:lnTo>
                      <a:pt x="302" y="0"/>
                    </a:lnTo>
                    <a:lnTo>
                      <a:pt x="433" y="3"/>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89"/>
              <p:cNvSpPr>
                <a:spLocks/>
              </p:cNvSpPr>
              <p:nvPr/>
            </p:nvSpPr>
            <p:spPr bwMode="auto">
              <a:xfrm>
                <a:off x="326" y="1300"/>
                <a:ext cx="93" cy="289"/>
              </a:xfrm>
              <a:custGeom>
                <a:avLst/>
                <a:gdLst>
                  <a:gd name="T0" fmla="*/ 186 w 186"/>
                  <a:gd name="T1" fmla="*/ 0 h 577"/>
                  <a:gd name="T2" fmla="*/ 186 w 186"/>
                  <a:gd name="T3" fmla="*/ 465 h 577"/>
                  <a:gd name="T4" fmla="*/ 0 w 186"/>
                  <a:gd name="T5" fmla="*/ 577 h 577"/>
                  <a:gd name="T6" fmla="*/ 0 w 186"/>
                  <a:gd name="T7" fmla="*/ 112 h 577"/>
                  <a:gd name="T8" fmla="*/ 186 w 186"/>
                  <a:gd name="T9" fmla="*/ 0 h 577"/>
                </a:gdLst>
                <a:ahLst/>
                <a:cxnLst>
                  <a:cxn ang="0">
                    <a:pos x="T0" y="T1"/>
                  </a:cxn>
                  <a:cxn ang="0">
                    <a:pos x="T2" y="T3"/>
                  </a:cxn>
                  <a:cxn ang="0">
                    <a:pos x="T4" y="T5"/>
                  </a:cxn>
                  <a:cxn ang="0">
                    <a:pos x="T6" y="T7"/>
                  </a:cxn>
                  <a:cxn ang="0">
                    <a:pos x="T8" y="T9"/>
                  </a:cxn>
                </a:cxnLst>
                <a:rect l="0" t="0" r="r" b="b"/>
                <a:pathLst>
                  <a:path w="186" h="577">
                    <a:moveTo>
                      <a:pt x="186" y="0"/>
                    </a:moveTo>
                    <a:lnTo>
                      <a:pt x="186" y="465"/>
                    </a:lnTo>
                    <a:lnTo>
                      <a:pt x="0" y="577"/>
                    </a:lnTo>
                    <a:lnTo>
                      <a:pt x="0" y="112"/>
                    </a:lnTo>
                    <a:lnTo>
                      <a:pt x="186"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90"/>
              <p:cNvSpPr>
                <a:spLocks/>
              </p:cNvSpPr>
              <p:nvPr/>
            </p:nvSpPr>
            <p:spPr bwMode="auto">
              <a:xfrm>
                <a:off x="244" y="1348"/>
                <a:ext cx="82" cy="241"/>
              </a:xfrm>
              <a:custGeom>
                <a:avLst/>
                <a:gdLst>
                  <a:gd name="T0" fmla="*/ 164 w 164"/>
                  <a:gd name="T1" fmla="*/ 16 h 481"/>
                  <a:gd name="T2" fmla="*/ 164 w 164"/>
                  <a:gd name="T3" fmla="*/ 481 h 481"/>
                  <a:gd name="T4" fmla="*/ 0 w 164"/>
                  <a:gd name="T5" fmla="*/ 467 h 481"/>
                  <a:gd name="T6" fmla="*/ 0 w 164"/>
                  <a:gd name="T7" fmla="*/ 0 h 481"/>
                  <a:gd name="T8" fmla="*/ 164 w 164"/>
                  <a:gd name="T9" fmla="*/ 16 h 481"/>
                </a:gdLst>
                <a:ahLst/>
                <a:cxnLst>
                  <a:cxn ang="0">
                    <a:pos x="T0" y="T1"/>
                  </a:cxn>
                  <a:cxn ang="0">
                    <a:pos x="T2" y="T3"/>
                  </a:cxn>
                  <a:cxn ang="0">
                    <a:pos x="T4" y="T5"/>
                  </a:cxn>
                  <a:cxn ang="0">
                    <a:pos x="T6" y="T7"/>
                  </a:cxn>
                  <a:cxn ang="0">
                    <a:pos x="T8" y="T9"/>
                  </a:cxn>
                </a:cxnLst>
                <a:rect l="0" t="0" r="r" b="b"/>
                <a:pathLst>
                  <a:path w="164" h="481">
                    <a:moveTo>
                      <a:pt x="164" y="16"/>
                    </a:moveTo>
                    <a:lnTo>
                      <a:pt x="164" y="481"/>
                    </a:lnTo>
                    <a:lnTo>
                      <a:pt x="0" y="467"/>
                    </a:lnTo>
                    <a:lnTo>
                      <a:pt x="0" y="0"/>
                    </a:lnTo>
                    <a:lnTo>
                      <a:pt x="164" y="16"/>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91"/>
              <p:cNvSpPr>
                <a:spLocks/>
              </p:cNvSpPr>
              <p:nvPr/>
            </p:nvSpPr>
            <p:spPr bwMode="auto">
              <a:xfrm>
                <a:off x="108" y="1340"/>
                <a:ext cx="20" cy="234"/>
              </a:xfrm>
              <a:custGeom>
                <a:avLst/>
                <a:gdLst>
                  <a:gd name="T0" fmla="*/ 41 w 41"/>
                  <a:gd name="T1" fmla="*/ 3 h 468"/>
                  <a:gd name="T2" fmla="*/ 41 w 41"/>
                  <a:gd name="T3" fmla="*/ 468 h 468"/>
                  <a:gd name="T4" fmla="*/ 0 w 41"/>
                  <a:gd name="T5" fmla="*/ 466 h 468"/>
                  <a:gd name="T6" fmla="*/ 0 w 41"/>
                  <a:gd name="T7" fmla="*/ 0 h 468"/>
                  <a:gd name="T8" fmla="*/ 41 w 41"/>
                  <a:gd name="T9" fmla="*/ 3 h 468"/>
                </a:gdLst>
                <a:ahLst/>
                <a:cxnLst>
                  <a:cxn ang="0">
                    <a:pos x="T0" y="T1"/>
                  </a:cxn>
                  <a:cxn ang="0">
                    <a:pos x="T2" y="T3"/>
                  </a:cxn>
                  <a:cxn ang="0">
                    <a:pos x="T4" y="T5"/>
                  </a:cxn>
                  <a:cxn ang="0">
                    <a:pos x="T6" y="T7"/>
                  </a:cxn>
                  <a:cxn ang="0">
                    <a:pos x="T8" y="T9"/>
                  </a:cxn>
                </a:cxnLst>
                <a:rect l="0" t="0" r="r" b="b"/>
                <a:pathLst>
                  <a:path w="41" h="468">
                    <a:moveTo>
                      <a:pt x="41" y="3"/>
                    </a:moveTo>
                    <a:lnTo>
                      <a:pt x="41" y="468"/>
                    </a:lnTo>
                    <a:lnTo>
                      <a:pt x="0" y="466"/>
                    </a:lnTo>
                    <a:lnTo>
                      <a:pt x="0" y="0"/>
                    </a:lnTo>
                    <a:lnTo>
                      <a:pt x="41" y="3"/>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92"/>
              <p:cNvSpPr>
                <a:spLocks/>
              </p:cNvSpPr>
              <p:nvPr/>
            </p:nvSpPr>
            <p:spPr bwMode="auto">
              <a:xfrm>
                <a:off x="128" y="1331"/>
                <a:ext cx="16" cy="243"/>
              </a:xfrm>
              <a:custGeom>
                <a:avLst/>
                <a:gdLst>
                  <a:gd name="T0" fmla="*/ 31 w 31"/>
                  <a:gd name="T1" fmla="*/ 0 h 487"/>
                  <a:gd name="T2" fmla="*/ 31 w 31"/>
                  <a:gd name="T3" fmla="*/ 465 h 487"/>
                  <a:gd name="T4" fmla="*/ 0 w 31"/>
                  <a:gd name="T5" fmla="*/ 487 h 487"/>
                  <a:gd name="T6" fmla="*/ 0 w 31"/>
                  <a:gd name="T7" fmla="*/ 22 h 487"/>
                  <a:gd name="T8" fmla="*/ 31 w 31"/>
                  <a:gd name="T9" fmla="*/ 0 h 487"/>
                </a:gdLst>
                <a:ahLst/>
                <a:cxnLst>
                  <a:cxn ang="0">
                    <a:pos x="T0" y="T1"/>
                  </a:cxn>
                  <a:cxn ang="0">
                    <a:pos x="T2" y="T3"/>
                  </a:cxn>
                  <a:cxn ang="0">
                    <a:pos x="T4" y="T5"/>
                  </a:cxn>
                  <a:cxn ang="0">
                    <a:pos x="T6" y="T7"/>
                  </a:cxn>
                  <a:cxn ang="0">
                    <a:pos x="T8" y="T9"/>
                  </a:cxn>
                </a:cxnLst>
                <a:rect l="0" t="0" r="r" b="b"/>
                <a:pathLst>
                  <a:path w="31" h="487">
                    <a:moveTo>
                      <a:pt x="31" y="0"/>
                    </a:moveTo>
                    <a:lnTo>
                      <a:pt x="31" y="465"/>
                    </a:lnTo>
                    <a:lnTo>
                      <a:pt x="0" y="487"/>
                    </a:lnTo>
                    <a:lnTo>
                      <a:pt x="0" y="22"/>
                    </a:lnTo>
                    <a:lnTo>
                      <a:pt x="31"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93"/>
              <p:cNvSpPr>
                <a:spLocks/>
              </p:cNvSpPr>
              <p:nvPr/>
            </p:nvSpPr>
            <p:spPr bwMode="auto">
              <a:xfrm>
                <a:off x="108" y="1321"/>
                <a:ext cx="36" cy="21"/>
              </a:xfrm>
              <a:custGeom>
                <a:avLst/>
                <a:gdLst>
                  <a:gd name="T0" fmla="*/ 72 w 72"/>
                  <a:gd name="T1" fmla="*/ 19 h 41"/>
                  <a:gd name="T2" fmla="*/ 41 w 72"/>
                  <a:gd name="T3" fmla="*/ 41 h 41"/>
                  <a:gd name="T4" fmla="*/ 0 w 72"/>
                  <a:gd name="T5" fmla="*/ 38 h 41"/>
                  <a:gd name="T6" fmla="*/ 4 w 72"/>
                  <a:gd name="T7" fmla="*/ 16 h 41"/>
                  <a:gd name="T8" fmla="*/ 32 w 72"/>
                  <a:gd name="T9" fmla="*/ 0 h 41"/>
                  <a:gd name="T10" fmla="*/ 72 w 72"/>
                  <a:gd name="T11" fmla="*/ 19 h 41"/>
                </a:gdLst>
                <a:ahLst/>
                <a:cxnLst>
                  <a:cxn ang="0">
                    <a:pos x="T0" y="T1"/>
                  </a:cxn>
                  <a:cxn ang="0">
                    <a:pos x="T2" y="T3"/>
                  </a:cxn>
                  <a:cxn ang="0">
                    <a:pos x="T4" y="T5"/>
                  </a:cxn>
                  <a:cxn ang="0">
                    <a:pos x="T6" y="T7"/>
                  </a:cxn>
                  <a:cxn ang="0">
                    <a:pos x="T8" y="T9"/>
                  </a:cxn>
                  <a:cxn ang="0">
                    <a:pos x="T10" y="T11"/>
                  </a:cxn>
                </a:cxnLst>
                <a:rect l="0" t="0" r="r" b="b"/>
                <a:pathLst>
                  <a:path w="72" h="41">
                    <a:moveTo>
                      <a:pt x="72" y="19"/>
                    </a:moveTo>
                    <a:lnTo>
                      <a:pt x="41" y="41"/>
                    </a:lnTo>
                    <a:lnTo>
                      <a:pt x="0" y="38"/>
                    </a:lnTo>
                    <a:lnTo>
                      <a:pt x="4" y="16"/>
                    </a:lnTo>
                    <a:lnTo>
                      <a:pt x="32" y="0"/>
                    </a:lnTo>
                    <a:lnTo>
                      <a:pt x="72" y="19"/>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94"/>
              <p:cNvSpPr>
                <a:spLocks/>
              </p:cNvSpPr>
              <p:nvPr/>
            </p:nvSpPr>
            <p:spPr bwMode="auto">
              <a:xfrm>
                <a:off x="228" y="1340"/>
                <a:ext cx="7" cy="248"/>
              </a:xfrm>
              <a:custGeom>
                <a:avLst/>
                <a:gdLst>
                  <a:gd name="T0" fmla="*/ 13 w 13"/>
                  <a:gd name="T1" fmla="*/ 0 h 496"/>
                  <a:gd name="T2" fmla="*/ 13 w 13"/>
                  <a:gd name="T3" fmla="*/ 467 h 496"/>
                  <a:gd name="T4" fmla="*/ 0 w 13"/>
                  <a:gd name="T5" fmla="*/ 496 h 496"/>
                  <a:gd name="T6" fmla="*/ 0 w 13"/>
                  <a:gd name="T7" fmla="*/ 31 h 496"/>
                  <a:gd name="T8" fmla="*/ 13 w 13"/>
                  <a:gd name="T9" fmla="*/ 0 h 496"/>
                </a:gdLst>
                <a:ahLst/>
                <a:cxnLst>
                  <a:cxn ang="0">
                    <a:pos x="T0" y="T1"/>
                  </a:cxn>
                  <a:cxn ang="0">
                    <a:pos x="T2" y="T3"/>
                  </a:cxn>
                  <a:cxn ang="0">
                    <a:pos x="T4" y="T5"/>
                  </a:cxn>
                  <a:cxn ang="0">
                    <a:pos x="T6" y="T7"/>
                  </a:cxn>
                  <a:cxn ang="0">
                    <a:pos x="T8" y="T9"/>
                  </a:cxn>
                </a:cxnLst>
                <a:rect l="0" t="0" r="r" b="b"/>
                <a:pathLst>
                  <a:path w="13" h="496">
                    <a:moveTo>
                      <a:pt x="13" y="0"/>
                    </a:moveTo>
                    <a:lnTo>
                      <a:pt x="13" y="467"/>
                    </a:lnTo>
                    <a:lnTo>
                      <a:pt x="0" y="496"/>
                    </a:lnTo>
                    <a:lnTo>
                      <a:pt x="0" y="31"/>
                    </a:lnTo>
                    <a:lnTo>
                      <a:pt x="13"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95"/>
              <p:cNvSpPr>
                <a:spLocks/>
              </p:cNvSpPr>
              <p:nvPr/>
            </p:nvSpPr>
            <p:spPr bwMode="auto">
              <a:xfrm>
                <a:off x="194" y="1355"/>
                <a:ext cx="34" cy="245"/>
              </a:xfrm>
              <a:custGeom>
                <a:avLst/>
                <a:gdLst>
                  <a:gd name="T0" fmla="*/ 69 w 69"/>
                  <a:gd name="T1" fmla="*/ 0 h 490"/>
                  <a:gd name="T2" fmla="*/ 69 w 69"/>
                  <a:gd name="T3" fmla="*/ 465 h 490"/>
                  <a:gd name="T4" fmla="*/ 0 w 69"/>
                  <a:gd name="T5" fmla="*/ 490 h 490"/>
                  <a:gd name="T6" fmla="*/ 0 w 69"/>
                  <a:gd name="T7" fmla="*/ 25 h 490"/>
                  <a:gd name="T8" fmla="*/ 69 w 69"/>
                  <a:gd name="T9" fmla="*/ 0 h 490"/>
                </a:gdLst>
                <a:ahLst/>
                <a:cxnLst>
                  <a:cxn ang="0">
                    <a:pos x="T0" y="T1"/>
                  </a:cxn>
                  <a:cxn ang="0">
                    <a:pos x="T2" y="T3"/>
                  </a:cxn>
                  <a:cxn ang="0">
                    <a:pos x="T4" y="T5"/>
                  </a:cxn>
                  <a:cxn ang="0">
                    <a:pos x="T6" y="T7"/>
                  </a:cxn>
                  <a:cxn ang="0">
                    <a:pos x="T8" y="T9"/>
                  </a:cxn>
                </a:cxnLst>
                <a:rect l="0" t="0" r="r" b="b"/>
                <a:pathLst>
                  <a:path w="69" h="490">
                    <a:moveTo>
                      <a:pt x="69" y="0"/>
                    </a:moveTo>
                    <a:lnTo>
                      <a:pt x="69" y="465"/>
                    </a:lnTo>
                    <a:lnTo>
                      <a:pt x="0" y="490"/>
                    </a:lnTo>
                    <a:lnTo>
                      <a:pt x="0" y="25"/>
                    </a:lnTo>
                    <a:lnTo>
                      <a:pt x="69"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96"/>
              <p:cNvSpPr>
                <a:spLocks/>
              </p:cNvSpPr>
              <p:nvPr/>
            </p:nvSpPr>
            <p:spPr bwMode="auto">
              <a:xfrm>
                <a:off x="142" y="1340"/>
                <a:ext cx="93" cy="27"/>
              </a:xfrm>
              <a:custGeom>
                <a:avLst/>
                <a:gdLst>
                  <a:gd name="T0" fmla="*/ 143 w 185"/>
                  <a:gd name="T1" fmla="*/ 3 h 56"/>
                  <a:gd name="T2" fmla="*/ 185 w 185"/>
                  <a:gd name="T3" fmla="*/ 0 h 56"/>
                  <a:gd name="T4" fmla="*/ 172 w 185"/>
                  <a:gd name="T5" fmla="*/ 31 h 56"/>
                  <a:gd name="T6" fmla="*/ 103 w 185"/>
                  <a:gd name="T7" fmla="*/ 56 h 56"/>
                  <a:gd name="T8" fmla="*/ 0 w 185"/>
                  <a:gd name="T9" fmla="*/ 41 h 56"/>
                  <a:gd name="T10" fmla="*/ 17 w 185"/>
                  <a:gd name="T11" fmla="*/ 15 h 56"/>
                  <a:gd name="T12" fmla="*/ 143 w 185"/>
                  <a:gd name="T13" fmla="*/ 3 h 56"/>
                </a:gdLst>
                <a:ahLst/>
                <a:cxnLst>
                  <a:cxn ang="0">
                    <a:pos x="T0" y="T1"/>
                  </a:cxn>
                  <a:cxn ang="0">
                    <a:pos x="T2" y="T3"/>
                  </a:cxn>
                  <a:cxn ang="0">
                    <a:pos x="T4" y="T5"/>
                  </a:cxn>
                  <a:cxn ang="0">
                    <a:pos x="T6" y="T7"/>
                  </a:cxn>
                  <a:cxn ang="0">
                    <a:pos x="T8" y="T9"/>
                  </a:cxn>
                  <a:cxn ang="0">
                    <a:pos x="T10" y="T11"/>
                  </a:cxn>
                  <a:cxn ang="0">
                    <a:pos x="T12" y="T13"/>
                  </a:cxn>
                </a:cxnLst>
                <a:rect l="0" t="0" r="r" b="b"/>
                <a:pathLst>
                  <a:path w="185" h="56">
                    <a:moveTo>
                      <a:pt x="143" y="3"/>
                    </a:moveTo>
                    <a:lnTo>
                      <a:pt x="185" y="0"/>
                    </a:lnTo>
                    <a:lnTo>
                      <a:pt x="172" y="31"/>
                    </a:lnTo>
                    <a:lnTo>
                      <a:pt x="103" y="56"/>
                    </a:lnTo>
                    <a:lnTo>
                      <a:pt x="0" y="41"/>
                    </a:lnTo>
                    <a:lnTo>
                      <a:pt x="17" y="15"/>
                    </a:lnTo>
                    <a:lnTo>
                      <a:pt x="143" y="3"/>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97"/>
              <p:cNvSpPr>
                <a:spLocks/>
              </p:cNvSpPr>
              <p:nvPr/>
            </p:nvSpPr>
            <p:spPr bwMode="auto">
              <a:xfrm>
                <a:off x="142" y="1360"/>
                <a:ext cx="52" cy="240"/>
              </a:xfrm>
              <a:custGeom>
                <a:avLst/>
                <a:gdLst>
                  <a:gd name="T0" fmla="*/ 103 w 103"/>
                  <a:gd name="T1" fmla="*/ 15 h 480"/>
                  <a:gd name="T2" fmla="*/ 103 w 103"/>
                  <a:gd name="T3" fmla="*/ 480 h 480"/>
                  <a:gd name="T4" fmla="*/ 0 w 103"/>
                  <a:gd name="T5" fmla="*/ 467 h 480"/>
                  <a:gd name="T6" fmla="*/ 0 w 103"/>
                  <a:gd name="T7" fmla="*/ 0 h 480"/>
                  <a:gd name="T8" fmla="*/ 103 w 103"/>
                  <a:gd name="T9" fmla="*/ 15 h 480"/>
                </a:gdLst>
                <a:ahLst/>
                <a:cxnLst>
                  <a:cxn ang="0">
                    <a:pos x="T0" y="T1"/>
                  </a:cxn>
                  <a:cxn ang="0">
                    <a:pos x="T2" y="T3"/>
                  </a:cxn>
                  <a:cxn ang="0">
                    <a:pos x="T4" y="T5"/>
                  </a:cxn>
                  <a:cxn ang="0">
                    <a:pos x="T6" y="T7"/>
                  </a:cxn>
                  <a:cxn ang="0">
                    <a:pos x="T8" y="T9"/>
                  </a:cxn>
                </a:cxnLst>
                <a:rect l="0" t="0" r="r" b="b"/>
                <a:pathLst>
                  <a:path w="103" h="480">
                    <a:moveTo>
                      <a:pt x="103" y="15"/>
                    </a:moveTo>
                    <a:lnTo>
                      <a:pt x="103" y="480"/>
                    </a:lnTo>
                    <a:lnTo>
                      <a:pt x="0" y="467"/>
                    </a:lnTo>
                    <a:lnTo>
                      <a:pt x="0" y="0"/>
                    </a:lnTo>
                    <a:lnTo>
                      <a:pt x="103" y="15"/>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98"/>
              <p:cNvSpPr>
                <a:spLocks/>
              </p:cNvSpPr>
              <p:nvPr/>
            </p:nvSpPr>
            <p:spPr bwMode="auto">
              <a:xfrm>
                <a:off x="65" y="1273"/>
                <a:ext cx="22" cy="9"/>
              </a:xfrm>
              <a:custGeom>
                <a:avLst/>
                <a:gdLst>
                  <a:gd name="T0" fmla="*/ 0 w 44"/>
                  <a:gd name="T1" fmla="*/ 0 h 19"/>
                  <a:gd name="T2" fmla="*/ 44 w 44"/>
                  <a:gd name="T3" fmla="*/ 0 h 19"/>
                  <a:gd name="T4" fmla="*/ 13 w 44"/>
                  <a:gd name="T5" fmla="*/ 19 h 19"/>
                  <a:gd name="T6" fmla="*/ 0 w 44"/>
                  <a:gd name="T7" fmla="*/ 0 h 19"/>
                </a:gdLst>
                <a:ahLst/>
                <a:cxnLst>
                  <a:cxn ang="0">
                    <a:pos x="T0" y="T1"/>
                  </a:cxn>
                  <a:cxn ang="0">
                    <a:pos x="T2" y="T3"/>
                  </a:cxn>
                  <a:cxn ang="0">
                    <a:pos x="T4" y="T5"/>
                  </a:cxn>
                  <a:cxn ang="0">
                    <a:pos x="T6" y="T7"/>
                  </a:cxn>
                </a:cxnLst>
                <a:rect l="0" t="0" r="r" b="b"/>
                <a:pathLst>
                  <a:path w="44" h="19">
                    <a:moveTo>
                      <a:pt x="0" y="0"/>
                    </a:moveTo>
                    <a:lnTo>
                      <a:pt x="44" y="0"/>
                    </a:lnTo>
                    <a:lnTo>
                      <a:pt x="13" y="19"/>
                    </a:lnTo>
                    <a:lnTo>
                      <a:pt x="0" y="0"/>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99"/>
              <p:cNvSpPr>
                <a:spLocks/>
              </p:cNvSpPr>
              <p:nvPr/>
            </p:nvSpPr>
            <p:spPr bwMode="auto">
              <a:xfrm>
                <a:off x="72" y="1273"/>
                <a:ext cx="15" cy="242"/>
              </a:xfrm>
              <a:custGeom>
                <a:avLst/>
                <a:gdLst>
                  <a:gd name="T0" fmla="*/ 31 w 31"/>
                  <a:gd name="T1" fmla="*/ 0 h 484"/>
                  <a:gd name="T2" fmla="*/ 31 w 31"/>
                  <a:gd name="T3" fmla="*/ 465 h 484"/>
                  <a:gd name="T4" fmla="*/ 0 w 31"/>
                  <a:gd name="T5" fmla="*/ 484 h 484"/>
                  <a:gd name="T6" fmla="*/ 0 w 31"/>
                  <a:gd name="T7" fmla="*/ 19 h 484"/>
                  <a:gd name="T8" fmla="*/ 31 w 31"/>
                  <a:gd name="T9" fmla="*/ 0 h 484"/>
                </a:gdLst>
                <a:ahLst/>
                <a:cxnLst>
                  <a:cxn ang="0">
                    <a:pos x="T0" y="T1"/>
                  </a:cxn>
                  <a:cxn ang="0">
                    <a:pos x="T2" y="T3"/>
                  </a:cxn>
                  <a:cxn ang="0">
                    <a:pos x="T4" y="T5"/>
                  </a:cxn>
                  <a:cxn ang="0">
                    <a:pos x="T6" y="T7"/>
                  </a:cxn>
                  <a:cxn ang="0">
                    <a:pos x="T8" y="T9"/>
                  </a:cxn>
                </a:cxnLst>
                <a:rect l="0" t="0" r="r" b="b"/>
                <a:pathLst>
                  <a:path w="31" h="484">
                    <a:moveTo>
                      <a:pt x="31" y="0"/>
                    </a:moveTo>
                    <a:lnTo>
                      <a:pt x="31" y="465"/>
                    </a:lnTo>
                    <a:lnTo>
                      <a:pt x="0" y="484"/>
                    </a:lnTo>
                    <a:lnTo>
                      <a:pt x="0" y="19"/>
                    </a:lnTo>
                    <a:lnTo>
                      <a:pt x="31"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00"/>
              <p:cNvSpPr>
                <a:spLocks/>
              </p:cNvSpPr>
              <p:nvPr/>
            </p:nvSpPr>
            <p:spPr bwMode="auto">
              <a:xfrm>
                <a:off x="65" y="1273"/>
                <a:ext cx="7" cy="242"/>
              </a:xfrm>
              <a:custGeom>
                <a:avLst/>
                <a:gdLst>
                  <a:gd name="T0" fmla="*/ 13 w 13"/>
                  <a:gd name="T1" fmla="*/ 19 h 484"/>
                  <a:gd name="T2" fmla="*/ 13 w 13"/>
                  <a:gd name="T3" fmla="*/ 484 h 484"/>
                  <a:gd name="T4" fmla="*/ 0 w 13"/>
                  <a:gd name="T5" fmla="*/ 465 h 484"/>
                  <a:gd name="T6" fmla="*/ 0 w 13"/>
                  <a:gd name="T7" fmla="*/ 0 h 484"/>
                  <a:gd name="T8" fmla="*/ 13 w 13"/>
                  <a:gd name="T9" fmla="*/ 19 h 484"/>
                </a:gdLst>
                <a:ahLst/>
                <a:cxnLst>
                  <a:cxn ang="0">
                    <a:pos x="T0" y="T1"/>
                  </a:cxn>
                  <a:cxn ang="0">
                    <a:pos x="T2" y="T3"/>
                  </a:cxn>
                  <a:cxn ang="0">
                    <a:pos x="T4" y="T5"/>
                  </a:cxn>
                  <a:cxn ang="0">
                    <a:pos x="T6" y="T7"/>
                  </a:cxn>
                  <a:cxn ang="0">
                    <a:pos x="T8" y="T9"/>
                  </a:cxn>
                </a:cxnLst>
                <a:rect l="0" t="0" r="r" b="b"/>
                <a:pathLst>
                  <a:path w="13" h="484">
                    <a:moveTo>
                      <a:pt x="13" y="19"/>
                    </a:moveTo>
                    <a:lnTo>
                      <a:pt x="13" y="484"/>
                    </a:lnTo>
                    <a:lnTo>
                      <a:pt x="0" y="465"/>
                    </a:lnTo>
                    <a:lnTo>
                      <a:pt x="0" y="0"/>
                    </a:lnTo>
                    <a:lnTo>
                      <a:pt x="13" y="19"/>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01"/>
              <p:cNvSpPr>
                <a:spLocks/>
              </p:cNvSpPr>
              <p:nvPr/>
            </p:nvSpPr>
            <p:spPr bwMode="auto">
              <a:xfrm>
                <a:off x="93" y="1297"/>
                <a:ext cx="6" cy="240"/>
              </a:xfrm>
              <a:custGeom>
                <a:avLst/>
                <a:gdLst>
                  <a:gd name="T0" fmla="*/ 12 w 12"/>
                  <a:gd name="T1" fmla="*/ 0 h 480"/>
                  <a:gd name="T2" fmla="*/ 12 w 12"/>
                  <a:gd name="T3" fmla="*/ 465 h 480"/>
                  <a:gd name="T4" fmla="*/ 0 w 12"/>
                  <a:gd name="T5" fmla="*/ 480 h 480"/>
                  <a:gd name="T6" fmla="*/ 0 w 12"/>
                  <a:gd name="T7" fmla="*/ 14 h 480"/>
                  <a:gd name="T8" fmla="*/ 12 w 12"/>
                  <a:gd name="T9" fmla="*/ 0 h 480"/>
                </a:gdLst>
                <a:ahLst/>
                <a:cxnLst>
                  <a:cxn ang="0">
                    <a:pos x="T0" y="T1"/>
                  </a:cxn>
                  <a:cxn ang="0">
                    <a:pos x="T2" y="T3"/>
                  </a:cxn>
                  <a:cxn ang="0">
                    <a:pos x="T4" y="T5"/>
                  </a:cxn>
                  <a:cxn ang="0">
                    <a:pos x="T6" y="T7"/>
                  </a:cxn>
                  <a:cxn ang="0">
                    <a:pos x="T8" y="T9"/>
                  </a:cxn>
                </a:cxnLst>
                <a:rect l="0" t="0" r="r" b="b"/>
                <a:pathLst>
                  <a:path w="12" h="480">
                    <a:moveTo>
                      <a:pt x="12" y="0"/>
                    </a:moveTo>
                    <a:lnTo>
                      <a:pt x="12" y="465"/>
                    </a:lnTo>
                    <a:lnTo>
                      <a:pt x="0" y="480"/>
                    </a:lnTo>
                    <a:lnTo>
                      <a:pt x="0" y="14"/>
                    </a:lnTo>
                    <a:lnTo>
                      <a:pt x="12" y="0"/>
                    </a:lnTo>
                    <a:close/>
                  </a:path>
                </a:pathLst>
              </a:custGeom>
              <a:solidFill>
                <a:srgbClr val="000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02"/>
              <p:cNvSpPr>
                <a:spLocks/>
              </p:cNvSpPr>
              <p:nvPr/>
            </p:nvSpPr>
            <p:spPr bwMode="auto">
              <a:xfrm>
                <a:off x="65" y="1289"/>
                <a:ext cx="34" cy="18"/>
              </a:xfrm>
              <a:custGeom>
                <a:avLst/>
                <a:gdLst>
                  <a:gd name="T0" fmla="*/ 0 w 69"/>
                  <a:gd name="T1" fmla="*/ 17 h 35"/>
                  <a:gd name="T2" fmla="*/ 42 w 69"/>
                  <a:gd name="T3" fmla="*/ 0 h 35"/>
                  <a:gd name="T4" fmla="*/ 69 w 69"/>
                  <a:gd name="T5" fmla="*/ 16 h 35"/>
                  <a:gd name="T6" fmla="*/ 57 w 69"/>
                  <a:gd name="T7" fmla="*/ 30 h 35"/>
                  <a:gd name="T8" fmla="*/ 35 w 69"/>
                  <a:gd name="T9" fmla="*/ 35 h 35"/>
                  <a:gd name="T10" fmla="*/ 0 w 69"/>
                  <a:gd name="T11" fmla="*/ 17 h 35"/>
                </a:gdLst>
                <a:ahLst/>
                <a:cxnLst>
                  <a:cxn ang="0">
                    <a:pos x="T0" y="T1"/>
                  </a:cxn>
                  <a:cxn ang="0">
                    <a:pos x="T2" y="T3"/>
                  </a:cxn>
                  <a:cxn ang="0">
                    <a:pos x="T4" y="T5"/>
                  </a:cxn>
                  <a:cxn ang="0">
                    <a:pos x="T6" y="T7"/>
                  </a:cxn>
                  <a:cxn ang="0">
                    <a:pos x="T8" y="T9"/>
                  </a:cxn>
                  <a:cxn ang="0">
                    <a:pos x="T10" y="T11"/>
                  </a:cxn>
                </a:cxnLst>
                <a:rect l="0" t="0" r="r" b="b"/>
                <a:pathLst>
                  <a:path w="69" h="35">
                    <a:moveTo>
                      <a:pt x="0" y="17"/>
                    </a:moveTo>
                    <a:lnTo>
                      <a:pt x="42" y="0"/>
                    </a:lnTo>
                    <a:lnTo>
                      <a:pt x="69" y="16"/>
                    </a:lnTo>
                    <a:lnTo>
                      <a:pt x="57" y="30"/>
                    </a:lnTo>
                    <a:lnTo>
                      <a:pt x="35" y="35"/>
                    </a:lnTo>
                    <a:lnTo>
                      <a:pt x="0" y="17"/>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03"/>
              <p:cNvSpPr>
                <a:spLocks/>
              </p:cNvSpPr>
              <p:nvPr/>
            </p:nvSpPr>
            <p:spPr bwMode="auto">
              <a:xfrm>
                <a:off x="83" y="1305"/>
                <a:ext cx="10" cy="235"/>
              </a:xfrm>
              <a:custGeom>
                <a:avLst/>
                <a:gdLst>
                  <a:gd name="T0" fmla="*/ 22 w 22"/>
                  <a:gd name="T1" fmla="*/ 0 h 471"/>
                  <a:gd name="T2" fmla="*/ 22 w 22"/>
                  <a:gd name="T3" fmla="*/ 466 h 471"/>
                  <a:gd name="T4" fmla="*/ 0 w 22"/>
                  <a:gd name="T5" fmla="*/ 471 h 471"/>
                  <a:gd name="T6" fmla="*/ 0 w 22"/>
                  <a:gd name="T7" fmla="*/ 5 h 471"/>
                  <a:gd name="T8" fmla="*/ 22 w 22"/>
                  <a:gd name="T9" fmla="*/ 0 h 471"/>
                </a:gdLst>
                <a:ahLst/>
                <a:cxnLst>
                  <a:cxn ang="0">
                    <a:pos x="T0" y="T1"/>
                  </a:cxn>
                  <a:cxn ang="0">
                    <a:pos x="T2" y="T3"/>
                  </a:cxn>
                  <a:cxn ang="0">
                    <a:pos x="T4" y="T5"/>
                  </a:cxn>
                  <a:cxn ang="0">
                    <a:pos x="T6" y="T7"/>
                  </a:cxn>
                  <a:cxn ang="0">
                    <a:pos x="T8" y="T9"/>
                  </a:cxn>
                </a:cxnLst>
                <a:rect l="0" t="0" r="r" b="b"/>
                <a:pathLst>
                  <a:path w="22" h="471">
                    <a:moveTo>
                      <a:pt x="22" y="0"/>
                    </a:moveTo>
                    <a:lnTo>
                      <a:pt x="22" y="466"/>
                    </a:lnTo>
                    <a:lnTo>
                      <a:pt x="0" y="471"/>
                    </a:lnTo>
                    <a:lnTo>
                      <a:pt x="0" y="5"/>
                    </a:lnTo>
                    <a:lnTo>
                      <a:pt x="22" y="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04"/>
              <p:cNvSpPr>
                <a:spLocks/>
              </p:cNvSpPr>
              <p:nvPr/>
            </p:nvSpPr>
            <p:spPr bwMode="auto">
              <a:xfrm>
                <a:off x="65" y="1298"/>
                <a:ext cx="18" cy="242"/>
              </a:xfrm>
              <a:custGeom>
                <a:avLst/>
                <a:gdLst>
                  <a:gd name="T0" fmla="*/ 35 w 35"/>
                  <a:gd name="T1" fmla="*/ 18 h 484"/>
                  <a:gd name="T2" fmla="*/ 35 w 35"/>
                  <a:gd name="T3" fmla="*/ 484 h 484"/>
                  <a:gd name="T4" fmla="*/ 0 w 35"/>
                  <a:gd name="T5" fmla="*/ 465 h 484"/>
                  <a:gd name="T6" fmla="*/ 0 w 35"/>
                  <a:gd name="T7" fmla="*/ 0 h 484"/>
                  <a:gd name="T8" fmla="*/ 35 w 35"/>
                  <a:gd name="T9" fmla="*/ 18 h 484"/>
                </a:gdLst>
                <a:ahLst/>
                <a:cxnLst>
                  <a:cxn ang="0">
                    <a:pos x="T0" y="T1"/>
                  </a:cxn>
                  <a:cxn ang="0">
                    <a:pos x="T2" y="T3"/>
                  </a:cxn>
                  <a:cxn ang="0">
                    <a:pos x="T4" y="T5"/>
                  </a:cxn>
                  <a:cxn ang="0">
                    <a:pos x="T6" y="T7"/>
                  </a:cxn>
                  <a:cxn ang="0">
                    <a:pos x="T8" y="T9"/>
                  </a:cxn>
                </a:cxnLst>
                <a:rect l="0" t="0" r="r" b="b"/>
                <a:pathLst>
                  <a:path w="35" h="484">
                    <a:moveTo>
                      <a:pt x="35" y="18"/>
                    </a:moveTo>
                    <a:lnTo>
                      <a:pt x="35" y="484"/>
                    </a:lnTo>
                    <a:lnTo>
                      <a:pt x="0" y="465"/>
                    </a:lnTo>
                    <a:lnTo>
                      <a:pt x="0" y="0"/>
                    </a:lnTo>
                    <a:lnTo>
                      <a:pt x="35" y="18"/>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5666" name="Rectangle 2"/>
          <p:cNvSpPr>
            <a:spLocks noGrp="1" noChangeArrowheads="1"/>
          </p:cNvSpPr>
          <p:nvPr>
            <p:ph type="title"/>
          </p:nvPr>
        </p:nvSpPr>
        <p:spPr/>
        <p:txBody>
          <a:bodyPr/>
          <a:lstStyle/>
          <a:p>
            <a:r>
              <a:rPr lang="en-US" dirty="0" smtClean="0"/>
              <a:t>The community that will make transformation a reality for our network, continues to grow</a:t>
            </a:r>
            <a:endParaRPr lang="en-US" dirty="0"/>
          </a:p>
        </p:txBody>
      </p:sp>
      <p:sp>
        <p:nvSpPr>
          <p:cNvPr id="145" name="Slide Number Placeholder 144"/>
          <p:cNvSpPr>
            <a:spLocks noGrp="1"/>
          </p:cNvSpPr>
          <p:nvPr>
            <p:ph type="sldNum" sz="quarter" idx="12"/>
          </p:nvPr>
        </p:nvSpPr>
        <p:spPr/>
        <p:txBody>
          <a:bodyPr/>
          <a:lstStyle/>
          <a:p>
            <a:fld id="{250C7897-3FED-49DE-930C-887BCB3D0A78}" type="slidenum">
              <a:rPr lang="en-US" smtClean="0"/>
              <a:pPr/>
              <a:t>8</a:t>
            </a:fld>
            <a:endParaRPr lang="en-US"/>
          </a:p>
        </p:txBody>
      </p:sp>
      <p:sp>
        <p:nvSpPr>
          <p:cNvPr id="625667" name="Text Box 3"/>
          <p:cNvSpPr txBox="1">
            <a:spLocks noChangeArrowheads="1"/>
          </p:cNvSpPr>
          <p:nvPr/>
        </p:nvSpPr>
        <p:spPr bwMode="auto">
          <a:xfrm>
            <a:off x="9626657" y="5692914"/>
            <a:ext cx="2336743" cy="707886"/>
          </a:xfrm>
          <a:prstGeom prst="rect">
            <a:avLst/>
          </a:prstGeom>
          <a:solidFill>
            <a:schemeClr val="accent5"/>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0" hangingPunct="0"/>
            <a:r>
              <a:rPr lang="en-US" sz="1600" dirty="0">
                <a:solidFill>
                  <a:schemeClr val="bg1"/>
                </a:solidFill>
              </a:rPr>
              <a:t>Percent of Total CUs:  </a:t>
            </a:r>
            <a:r>
              <a:rPr lang="en-US" sz="2400" b="1" dirty="0">
                <a:solidFill>
                  <a:schemeClr val="bg1"/>
                </a:solidFill>
              </a:rPr>
              <a:t>60% </a:t>
            </a:r>
            <a:r>
              <a:rPr lang="en-US" sz="1600" dirty="0">
                <a:solidFill>
                  <a:schemeClr val="bg1"/>
                </a:solidFill>
              </a:rPr>
              <a:t> </a:t>
            </a:r>
          </a:p>
        </p:txBody>
      </p:sp>
      <p:sp>
        <p:nvSpPr>
          <p:cNvPr id="625782" name="Line 118"/>
          <p:cNvSpPr>
            <a:spLocks noChangeShapeType="1"/>
          </p:cNvSpPr>
          <p:nvPr/>
        </p:nvSpPr>
        <p:spPr bwMode="auto">
          <a:xfrm>
            <a:off x="10107608" y="3048000"/>
            <a:ext cx="38100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25802" name="Rectangle 138"/>
          <p:cNvSpPr>
            <a:spLocks noChangeArrowheads="1"/>
          </p:cNvSpPr>
          <p:nvPr/>
        </p:nvSpPr>
        <p:spPr bwMode="auto">
          <a:xfrm>
            <a:off x="9134843" y="4867471"/>
            <a:ext cx="2809875" cy="708528"/>
          </a:xfrm>
          <a:prstGeom prst="rect">
            <a:avLst/>
          </a:prstGeom>
          <a:solidFill>
            <a:schemeClr val="accent5"/>
          </a:solidFill>
          <a:ln w="9525">
            <a:noFill/>
            <a:miter lim="800000"/>
            <a:headEnd/>
            <a:tailEnd/>
          </a:ln>
          <a:effectLst>
            <a:outerShdw blurRad="50800" dist="38100" dir="2700000" algn="tl" rotWithShape="0">
              <a:prstClr val="black">
                <a:alpha val="40000"/>
              </a:prstClr>
            </a:outerShdw>
          </a:effectLst>
        </p:spPr>
        <p:txBody>
          <a:bodyPr wrap="square" lIns="92075" tIns="46038" rIns="92075" bIns="46038">
            <a:spAutoFit/>
          </a:bodyPr>
          <a:lstStyle/>
          <a:p>
            <a:pPr algn="ctr" eaLnBrk="0" hangingPunct="0"/>
            <a:r>
              <a:rPr lang="en-US" sz="2000" b="1" dirty="0" smtClean="0">
                <a:solidFill>
                  <a:schemeClr val="bg1"/>
                </a:solidFill>
              </a:rPr>
              <a:t>148 </a:t>
            </a:r>
            <a:r>
              <a:rPr lang="en-US" sz="1400" dirty="0" smtClean="0">
                <a:solidFill>
                  <a:schemeClr val="bg1"/>
                </a:solidFill>
              </a:rPr>
              <a:t>Credit </a:t>
            </a:r>
            <a:r>
              <a:rPr lang="en-US" sz="1400" dirty="0">
                <a:solidFill>
                  <a:schemeClr val="bg1"/>
                </a:solidFill>
              </a:rPr>
              <a:t>Union Owners</a:t>
            </a:r>
          </a:p>
          <a:p>
            <a:pPr algn="ctr" eaLnBrk="0" hangingPunct="0"/>
            <a:r>
              <a:rPr lang="en-US" sz="1400" dirty="0">
                <a:solidFill>
                  <a:schemeClr val="bg1"/>
                </a:solidFill>
              </a:rPr>
              <a:t>in </a:t>
            </a:r>
            <a:r>
              <a:rPr lang="en-US" sz="2000" b="1" dirty="0" smtClean="0">
                <a:solidFill>
                  <a:schemeClr val="bg1"/>
                </a:solidFill>
              </a:rPr>
              <a:t>24 </a:t>
            </a:r>
            <a:r>
              <a:rPr lang="en-US" sz="1400" dirty="0">
                <a:solidFill>
                  <a:schemeClr val="bg1"/>
                </a:solidFill>
              </a:rPr>
              <a:t>States</a:t>
            </a:r>
          </a:p>
        </p:txBody>
      </p:sp>
      <p:sp>
        <p:nvSpPr>
          <p:cNvPr id="147" name="Rectangle 25"/>
          <p:cNvSpPr>
            <a:spLocks noChangeArrowheads="1"/>
          </p:cNvSpPr>
          <p:nvPr/>
        </p:nvSpPr>
        <p:spPr bwMode="auto">
          <a:xfrm>
            <a:off x="2487608" y="5265738"/>
            <a:ext cx="2336800" cy="147955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pic>
        <p:nvPicPr>
          <p:cNvPr id="148" name="Picture 26" descr="cunorthwest-2_word"/>
          <p:cNvPicPr>
            <a:picLocks noChangeAspect="1" noChangeArrowheads="1"/>
          </p:cNvPicPr>
          <p:nvPr/>
        </p:nvPicPr>
        <p:blipFill>
          <a:blip r:embed="rId3" cstate="print"/>
          <a:srcRect/>
          <a:stretch>
            <a:fillRect/>
          </a:stretch>
        </p:blipFill>
        <p:spPr bwMode="auto">
          <a:xfrm>
            <a:off x="3243259" y="5788025"/>
            <a:ext cx="1420813" cy="450850"/>
          </a:xfrm>
          <a:prstGeom prst="rect">
            <a:avLst/>
          </a:prstGeom>
          <a:noFill/>
        </p:spPr>
      </p:pic>
      <p:pic>
        <p:nvPicPr>
          <p:cNvPr id="149" name="Picture 27" descr="cuanswers"/>
          <p:cNvPicPr>
            <a:picLocks noChangeAspect="1" noChangeArrowheads="1"/>
          </p:cNvPicPr>
          <p:nvPr/>
        </p:nvPicPr>
        <p:blipFill>
          <a:blip r:embed="rId4" cstate="print"/>
          <a:srcRect/>
          <a:stretch>
            <a:fillRect/>
          </a:stretch>
        </p:blipFill>
        <p:spPr bwMode="auto">
          <a:xfrm>
            <a:off x="3243259" y="5449888"/>
            <a:ext cx="1438275" cy="265112"/>
          </a:xfrm>
          <a:prstGeom prst="rect">
            <a:avLst/>
          </a:prstGeom>
          <a:noFill/>
        </p:spPr>
      </p:pic>
      <p:pic>
        <p:nvPicPr>
          <p:cNvPr id="150" name="Picture 28" descr="cusouth_colour"/>
          <p:cNvPicPr>
            <a:picLocks noChangeAspect="1" noChangeArrowheads="1"/>
          </p:cNvPicPr>
          <p:nvPr/>
        </p:nvPicPr>
        <p:blipFill>
          <a:blip r:embed="rId5" cstate="print"/>
          <a:srcRect/>
          <a:stretch>
            <a:fillRect/>
          </a:stretch>
        </p:blipFill>
        <p:spPr bwMode="auto">
          <a:xfrm>
            <a:off x="3243258" y="6299201"/>
            <a:ext cx="1441450" cy="360363"/>
          </a:xfrm>
          <a:prstGeom prst="rect">
            <a:avLst/>
          </a:prstGeom>
          <a:noFill/>
        </p:spPr>
      </p:pic>
      <p:grpSp>
        <p:nvGrpSpPr>
          <p:cNvPr id="12" name="Group 11"/>
          <p:cNvGrpSpPr/>
          <p:nvPr/>
        </p:nvGrpSpPr>
        <p:grpSpPr>
          <a:xfrm>
            <a:off x="2606675" y="2142682"/>
            <a:ext cx="7982199" cy="3581843"/>
            <a:chOff x="365693" y="1955357"/>
            <a:chExt cx="7982199" cy="3581843"/>
          </a:xfrm>
          <a:solidFill>
            <a:schemeClr val="accent2"/>
          </a:solidFill>
        </p:grpSpPr>
        <p:sp>
          <p:nvSpPr>
            <p:cNvPr id="625783" name="Rectangle 119"/>
            <p:cNvSpPr>
              <a:spLocks noChangeArrowheads="1"/>
            </p:cNvSpPr>
            <p:nvPr/>
          </p:nvSpPr>
          <p:spPr bwMode="auto">
            <a:xfrm>
              <a:off x="3641725" y="2332038"/>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3</a:t>
              </a:r>
            </a:p>
          </p:txBody>
        </p:sp>
        <p:sp>
          <p:nvSpPr>
            <p:cNvPr id="625784" name="Rectangle 120"/>
            <p:cNvSpPr>
              <a:spLocks noChangeArrowheads="1"/>
            </p:cNvSpPr>
            <p:nvPr/>
          </p:nvSpPr>
          <p:spPr bwMode="auto">
            <a:xfrm>
              <a:off x="5218113" y="3170238"/>
              <a:ext cx="285335"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smtClean="0">
                  <a:solidFill>
                    <a:schemeClr val="bg1"/>
                  </a:solidFill>
                </a:rPr>
                <a:t>5</a:t>
              </a:r>
              <a:endParaRPr lang="en-US" sz="1400" dirty="0">
                <a:solidFill>
                  <a:schemeClr val="bg1"/>
                </a:solidFill>
              </a:endParaRPr>
            </a:p>
          </p:txBody>
        </p:sp>
        <p:sp>
          <p:nvSpPr>
            <p:cNvPr id="625785" name="Rectangle 121"/>
            <p:cNvSpPr>
              <a:spLocks noChangeArrowheads="1"/>
            </p:cNvSpPr>
            <p:nvPr/>
          </p:nvSpPr>
          <p:spPr bwMode="auto">
            <a:xfrm>
              <a:off x="6346825" y="5227638"/>
              <a:ext cx="285335"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3</a:t>
              </a:r>
            </a:p>
          </p:txBody>
        </p:sp>
        <p:sp>
          <p:nvSpPr>
            <p:cNvPr id="625786" name="Rectangle 122"/>
            <p:cNvSpPr>
              <a:spLocks noChangeArrowheads="1"/>
            </p:cNvSpPr>
            <p:nvPr/>
          </p:nvSpPr>
          <p:spPr bwMode="auto">
            <a:xfrm>
              <a:off x="5216525" y="2400300"/>
              <a:ext cx="384721"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smtClean="0">
                  <a:solidFill>
                    <a:schemeClr val="bg1"/>
                  </a:solidFill>
                </a:rPr>
                <a:t>15</a:t>
              </a:r>
              <a:endParaRPr lang="en-US" sz="1400" dirty="0">
                <a:solidFill>
                  <a:schemeClr val="bg1"/>
                </a:solidFill>
              </a:endParaRPr>
            </a:p>
          </p:txBody>
        </p:sp>
        <p:sp>
          <p:nvSpPr>
            <p:cNvPr id="625787" name="Rectangle 123"/>
            <p:cNvSpPr>
              <a:spLocks noChangeArrowheads="1"/>
            </p:cNvSpPr>
            <p:nvPr/>
          </p:nvSpPr>
          <p:spPr bwMode="auto">
            <a:xfrm>
              <a:off x="5927725" y="2103438"/>
              <a:ext cx="384721"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smtClean="0">
                  <a:solidFill>
                    <a:schemeClr val="bg1"/>
                  </a:solidFill>
                </a:rPr>
                <a:t>69</a:t>
              </a:r>
              <a:endParaRPr lang="en-US" sz="1400" dirty="0">
                <a:solidFill>
                  <a:schemeClr val="bg1"/>
                </a:solidFill>
              </a:endParaRPr>
            </a:p>
          </p:txBody>
        </p:sp>
        <p:sp>
          <p:nvSpPr>
            <p:cNvPr id="625788" name="Rectangle 124"/>
            <p:cNvSpPr>
              <a:spLocks noChangeArrowheads="1"/>
            </p:cNvSpPr>
            <p:nvPr/>
          </p:nvSpPr>
          <p:spPr bwMode="auto">
            <a:xfrm>
              <a:off x="7161213" y="2555875"/>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4</a:t>
              </a:r>
            </a:p>
          </p:txBody>
        </p:sp>
        <p:sp>
          <p:nvSpPr>
            <p:cNvPr id="625789" name="Rectangle 125"/>
            <p:cNvSpPr>
              <a:spLocks noChangeArrowheads="1"/>
            </p:cNvSpPr>
            <p:nvPr/>
          </p:nvSpPr>
          <p:spPr bwMode="auto">
            <a:xfrm>
              <a:off x="8026400" y="3452813"/>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625790" name="Rectangle 126"/>
            <p:cNvSpPr>
              <a:spLocks noChangeArrowheads="1"/>
            </p:cNvSpPr>
            <p:nvPr/>
          </p:nvSpPr>
          <p:spPr bwMode="auto">
            <a:xfrm>
              <a:off x="5686425" y="3170238"/>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4</a:t>
              </a:r>
            </a:p>
          </p:txBody>
        </p:sp>
        <p:sp>
          <p:nvSpPr>
            <p:cNvPr id="625791" name="Rectangle 127"/>
            <p:cNvSpPr>
              <a:spLocks noChangeArrowheads="1"/>
            </p:cNvSpPr>
            <p:nvPr/>
          </p:nvSpPr>
          <p:spPr bwMode="auto">
            <a:xfrm>
              <a:off x="6095999" y="3112488"/>
              <a:ext cx="384721"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smtClean="0">
                  <a:solidFill>
                    <a:schemeClr val="bg1"/>
                  </a:solidFill>
                </a:rPr>
                <a:t>10</a:t>
              </a:r>
              <a:endParaRPr lang="en-US" sz="1400" dirty="0">
                <a:solidFill>
                  <a:schemeClr val="bg1"/>
                </a:solidFill>
              </a:endParaRPr>
            </a:p>
          </p:txBody>
        </p:sp>
        <p:sp>
          <p:nvSpPr>
            <p:cNvPr id="625792" name="Rectangle 128"/>
            <p:cNvSpPr>
              <a:spLocks noChangeArrowheads="1"/>
            </p:cNvSpPr>
            <p:nvPr/>
          </p:nvSpPr>
          <p:spPr bwMode="auto">
            <a:xfrm>
              <a:off x="3786188" y="4618038"/>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51" name="Rectangle 138"/>
            <p:cNvSpPr>
              <a:spLocks noChangeArrowheads="1"/>
            </p:cNvSpPr>
            <p:nvPr/>
          </p:nvSpPr>
          <p:spPr bwMode="auto">
            <a:xfrm>
              <a:off x="365693" y="5146675"/>
              <a:ext cx="517525" cy="390525"/>
            </a:xfrm>
            <a:prstGeom prst="rect">
              <a:avLst/>
            </a:prstGeom>
            <a:grpFill/>
            <a:ln w="9525">
              <a:noFill/>
              <a:miter lim="800000"/>
              <a:headEnd/>
              <a:tailEnd/>
            </a:ln>
            <a:effectLst/>
          </p:spPr>
          <p:txBody>
            <a:bodyPr wrap="none" anchor="ctr"/>
            <a:lstStyle/>
            <a:p>
              <a:pPr algn="r"/>
              <a:r>
                <a:rPr lang="en-US" sz="1400" dirty="0" smtClean="0">
                  <a:solidFill>
                    <a:schemeClr val="bg1"/>
                  </a:solidFill>
                </a:rPr>
                <a:t>123</a:t>
              </a:r>
              <a:endParaRPr lang="en-US" sz="1400" dirty="0">
                <a:solidFill>
                  <a:schemeClr val="bg1"/>
                </a:solidFill>
              </a:endParaRPr>
            </a:p>
          </p:txBody>
        </p:sp>
        <p:sp>
          <p:nvSpPr>
            <p:cNvPr id="141" name="Rectangle 125"/>
            <p:cNvSpPr>
              <a:spLocks noChangeArrowheads="1"/>
            </p:cNvSpPr>
            <p:nvPr/>
          </p:nvSpPr>
          <p:spPr bwMode="auto">
            <a:xfrm>
              <a:off x="8067366" y="2133600"/>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42" name="Rectangle 119"/>
            <p:cNvSpPr>
              <a:spLocks noChangeArrowheads="1"/>
            </p:cNvSpPr>
            <p:nvPr/>
          </p:nvSpPr>
          <p:spPr bwMode="auto">
            <a:xfrm>
              <a:off x="2133600" y="3276600"/>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44" name="Rectangle 127"/>
            <p:cNvSpPr>
              <a:spLocks noChangeArrowheads="1"/>
            </p:cNvSpPr>
            <p:nvPr/>
          </p:nvSpPr>
          <p:spPr bwMode="auto">
            <a:xfrm>
              <a:off x="6477000" y="3429000"/>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55" name="Rectangle 119"/>
            <p:cNvSpPr>
              <a:spLocks noChangeArrowheads="1"/>
            </p:cNvSpPr>
            <p:nvPr/>
          </p:nvSpPr>
          <p:spPr bwMode="auto">
            <a:xfrm>
              <a:off x="4671219" y="2812895"/>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3</a:t>
              </a:r>
            </a:p>
          </p:txBody>
        </p:sp>
        <p:sp>
          <p:nvSpPr>
            <p:cNvPr id="161" name="Rectangle 119"/>
            <p:cNvSpPr>
              <a:spLocks noChangeArrowheads="1"/>
            </p:cNvSpPr>
            <p:nvPr/>
          </p:nvSpPr>
          <p:spPr bwMode="auto">
            <a:xfrm>
              <a:off x="4517480" y="1955357"/>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65" name="Rectangle 127"/>
            <p:cNvSpPr>
              <a:spLocks noChangeArrowheads="1"/>
            </p:cNvSpPr>
            <p:nvPr/>
          </p:nvSpPr>
          <p:spPr bwMode="auto">
            <a:xfrm>
              <a:off x="6711390" y="3978493"/>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grpSp>
      <p:grpSp>
        <p:nvGrpSpPr>
          <p:cNvPr id="15" name="Group 14"/>
          <p:cNvGrpSpPr/>
          <p:nvPr/>
        </p:nvGrpSpPr>
        <p:grpSpPr>
          <a:xfrm>
            <a:off x="1601428" y="1650143"/>
            <a:ext cx="3854242" cy="4531582"/>
            <a:chOff x="-639553" y="1462818"/>
            <a:chExt cx="3854242" cy="4531582"/>
          </a:xfrm>
          <a:solidFill>
            <a:srgbClr val="92D050"/>
          </a:solidFill>
        </p:grpSpPr>
        <p:sp>
          <p:nvSpPr>
            <p:cNvPr id="625793" name="Rectangle 129"/>
            <p:cNvSpPr>
              <a:spLocks noChangeArrowheads="1"/>
            </p:cNvSpPr>
            <p:nvPr/>
          </p:nvSpPr>
          <p:spPr bwMode="auto">
            <a:xfrm>
              <a:off x="915988" y="1739900"/>
              <a:ext cx="384721"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smtClean="0">
                  <a:solidFill>
                    <a:schemeClr val="bg1"/>
                  </a:solidFill>
                </a:rPr>
                <a:t>12</a:t>
              </a:r>
              <a:endParaRPr lang="en-US" sz="1400" dirty="0">
                <a:solidFill>
                  <a:schemeClr val="bg1"/>
                </a:solidFill>
              </a:endParaRPr>
            </a:p>
          </p:txBody>
        </p:sp>
        <p:sp>
          <p:nvSpPr>
            <p:cNvPr id="625801" name="Rectangle 137"/>
            <p:cNvSpPr>
              <a:spLocks noChangeArrowheads="1"/>
            </p:cNvSpPr>
            <p:nvPr/>
          </p:nvSpPr>
          <p:spPr bwMode="auto">
            <a:xfrm>
              <a:off x="914400" y="2362200"/>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52" name="Rectangle 139"/>
            <p:cNvSpPr>
              <a:spLocks noChangeArrowheads="1"/>
            </p:cNvSpPr>
            <p:nvPr/>
          </p:nvSpPr>
          <p:spPr bwMode="auto">
            <a:xfrm>
              <a:off x="365694" y="5603875"/>
              <a:ext cx="517525" cy="390525"/>
            </a:xfrm>
            <a:prstGeom prst="rect">
              <a:avLst/>
            </a:prstGeom>
            <a:grpFill/>
            <a:ln w="9525">
              <a:noFill/>
              <a:miter lim="800000"/>
              <a:headEnd/>
              <a:tailEnd/>
            </a:ln>
            <a:effectLst/>
          </p:spPr>
          <p:txBody>
            <a:bodyPr wrap="none" anchor="ctr"/>
            <a:lstStyle/>
            <a:p>
              <a:pPr algn="r"/>
              <a:r>
                <a:rPr lang="en-US" sz="1400" dirty="0" smtClean="0">
                  <a:solidFill>
                    <a:schemeClr val="bg1"/>
                  </a:solidFill>
                </a:rPr>
                <a:t>18</a:t>
              </a:r>
              <a:endParaRPr lang="en-US" sz="1400" dirty="0">
                <a:solidFill>
                  <a:schemeClr val="bg1"/>
                </a:solidFill>
              </a:endParaRPr>
            </a:p>
          </p:txBody>
        </p:sp>
        <p:sp>
          <p:nvSpPr>
            <p:cNvPr id="154" name="Rectangle 137"/>
            <p:cNvSpPr>
              <a:spLocks noChangeArrowheads="1"/>
            </p:cNvSpPr>
            <p:nvPr/>
          </p:nvSpPr>
          <p:spPr bwMode="auto">
            <a:xfrm>
              <a:off x="773906" y="3211514"/>
              <a:ext cx="285335"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smtClean="0">
                  <a:solidFill>
                    <a:schemeClr val="bg1"/>
                  </a:solidFill>
                </a:rPr>
                <a:t>2</a:t>
              </a:r>
              <a:endParaRPr lang="en-US" sz="1400" dirty="0">
                <a:solidFill>
                  <a:schemeClr val="bg1"/>
                </a:solidFill>
              </a:endParaRPr>
            </a:p>
          </p:txBody>
        </p:sp>
        <p:sp>
          <p:nvSpPr>
            <p:cNvPr id="162" name="Rectangle 137"/>
            <p:cNvSpPr>
              <a:spLocks noChangeArrowheads="1"/>
            </p:cNvSpPr>
            <p:nvPr/>
          </p:nvSpPr>
          <p:spPr bwMode="auto">
            <a:xfrm>
              <a:off x="2375166" y="1843437"/>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63" name="Rectangle 137"/>
            <p:cNvSpPr>
              <a:spLocks noChangeArrowheads="1"/>
            </p:cNvSpPr>
            <p:nvPr/>
          </p:nvSpPr>
          <p:spPr bwMode="auto">
            <a:xfrm>
              <a:off x="2934163" y="3305304"/>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218" name="Rectangle 137"/>
            <p:cNvSpPr>
              <a:spLocks noChangeArrowheads="1"/>
            </p:cNvSpPr>
            <p:nvPr/>
          </p:nvSpPr>
          <p:spPr bwMode="auto">
            <a:xfrm>
              <a:off x="-639553" y="1462818"/>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grpSp>
      <p:pic>
        <p:nvPicPr>
          <p:cNvPr id="156" name="Picture 154" descr="cuasterisk"/>
          <p:cNvPicPr>
            <a:picLocks noChangeAspect="1" noChangeArrowheads="1"/>
          </p:cNvPicPr>
          <p:nvPr/>
        </p:nvPicPr>
        <p:blipFill>
          <a:blip r:embed="rId6" cstate="print"/>
          <a:srcRect/>
          <a:stretch>
            <a:fillRect/>
          </a:stretch>
        </p:blipFill>
        <p:spPr bwMode="auto">
          <a:xfrm>
            <a:off x="1382063" y="4277503"/>
            <a:ext cx="1611047" cy="1191503"/>
          </a:xfrm>
          <a:prstGeom prst="rect">
            <a:avLst/>
          </a:prstGeom>
          <a:noFill/>
        </p:spPr>
      </p:pic>
      <p:sp>
        <p:nvSpPr>
          <p:cNvPr id="157" name="Line 118"/>
          <p:cNvSpPr>
            <a:spLocks noChangeShapeType="1"/>
          </p:cNvSpPr>
          <p:nvPr/>
        </p:nvSpPr>
        <p:spPr bwMode="auto">
          <a:xfrm>
            <a:off x="9804396" y="3377146"/>
            <a:ext cx="38100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13" name="Group 12"/>
          <p:cNvGrpSpPr/>
          <p:nvPr/>
        </p:nvGrpSpPr>
        <p:grpSpPr>
          <a:xfrm>
            <a:off x="2606675" y="4111233"/>
            <a:ext cx="7618969" cy="2527692"/>
            <a:chOff x="365694" y="3923908"/>
            <a:chExt cx="7618969" cy="2527692"/>
          </a:xfrm>
          <a:solidFill>
            <a:schemeClr val="accent2">
              <a:lumMod val="50000"/>
            </a:schemeClr>
          </a:solidFill>
        </p:grpSpPr>
        <p:sp>
          <p:nvSpPr>
            <p:cNvPr id="158" name="Rectangle 125"/>
            <p:cNvSpPr>
              <a:spLocks noChangeArrowheads="1"/>
            </p:cNvSpPr>
            <p:nvPr/>
          </p:nvSpPr>
          <p:spPr bwMode="auto">
            <a:xfrm>
              <a:off x="7704137" y="3923908"/>
              <a:ext cx="280526" cy="308419"/>
            </a:xfrm>
            <a:prstGeom prst="rect">
              <a:avLst/>
            </a:prstGeom>
            <a:grpFill/>
            <a:ln w="9525">
              <a:noFill/>
              <a:miter lim="800000"/>
              <a:headEnd/>
              <a:tailEnd/>
            </a:ln>
            <a:effectLst/>
          </p:spPr>
          <p:txBody>
            <a:bodyPr wrap="none" lIns="92075" tIns="46038" rIns="92075" bIns="46038">
              <a:spAutoFit/>
            </a:bodyPr>
            <a:lstStyle/>
            <a:p>
              <a:pPr algn="l" eaLnBrk="0" hangingPunct="0"/>
              <a:r>
                <a:rPr lang="en-US" sz="1400" dirty="0">
                  <a:solidFill>
                    <a:schemeClr val="bg1"/>
                  </a:solidFill>
                </a:rPr>
                <a:t>1</a:t>
              </a:r>
            </a:p>
          </p:txBody>
        </p:sp>
        <p:sp>
          <p:nvSpPr>
            <p:cNvPr id="153" name="Rectangle 140"/>
            <p:cNvSpPr>
              <a:spLocks noChangeArrowheads="1"/>
            </p:cNvSpPr>
            <p:nvPr/>
          </p:nvSpPr>
          <p:spPr bwMode="auto">
            <a:xfrm>
              <a:off x="365694" y="6061075"/>
              <a:ext cx="517525" cy="390525"/>
            </a:xfrm>
            <a:prstGeom prst="rect">
              <a:avLst/>
            </a:prstGeom>
            <a:grpFill/>
            <a:ln w="9525">
              <a:noFill/>
              <a:miter lim="800000"/>
              <a:headEnd/>
              <a:tailEnd/>
            </a:ln>
            <a:effectLst/>
          </p:spPr>
          <p:txBody>
            <a:bodyPr wrap="none" anchor="ctr"/>
            <a:lstStyle/>
            <a:p>
              <a:pPr algn="r"/>
              <a:r>
                <a:rPr lang="en-US" sz="1400" dirty="0" smtClean="0">
                  <a:solidFill>
                    <a:schemeClr val="bg1"/>
                  </a:solidFill>
                </a:rPr>
                <a:t>7</a:t>
              </a:r>
              <a:endParaRPr lang="en-US" sz="1400" dirty="0">
                <a:solidFill>
                  <a:schemeClr val="bg1"/>
                </a:solidFill>
              </a:endParaRPr>
            </a:p>
          </p:txBody>
        </p:sp>
        <p:sp>
          <p:nvSpPr>
            <p:cNvPr id="159" name="Rectangle 140"/>
            <p:cNvSpPr>
              <a:spLocks noChangeArrowheads="1"/>
            </p:cNvSpPr>
            <p:nvPr/>
          </p:nvSpPr>
          <p:spPr bwMode="auto">
            <a:xfrm>
              <a:off x="5181600" y="4448175"/>
              <a:ext cx="280987" cy="301752"/>
            </a:xfrm>
            <a:prstGeom prst="rect">
              <a:avLst/>
            </a:prstGeom>
            <a:grpFill/>
            <a:ln w="9525">
              <a:noFill/>
              <a:miter lim="800000"/>
              <a:headEnd/>
              <a:tailEnd/>
            </a:ln>
            <a:effectLst/>
          </p:spPr>
          <p:txBody>
            <a:bodyPr wrap="none" anchor="ctr"/>
            <a:lstStyle/>
            <a:p>
              <a:pPr algn="r"/>
              <a:r>
                <a:rPr lang="en-US" sz="1400" dirty="0">
                  <a:solidFill>
                    <a:schemeClr val="bg1"/>
                  </a:solidFill>
                </a:rPr>
                <a:t>1</a:t>
              </a:r>
            </a:p>
          </p:txBody>
        </p:sp>
        <p:sp>
          <p:nvSpPr>
            <p:cNvPr id="160" name="Rectangle 140"/>
            <p:cNvSpPr>
              <a:spLocks noChangeArrowheads="1"/>
            </p:cNvSpPr>
            <p:nvPr/>
          </p:nvSpPr>
          <p:spPr bwMode="auto">
            <a:xfrm>
              <a:off x="5576888" y="4509167"/>
              <a:ext cx="280987" cy="301752"/>
            </a:xfrm>
            <a:prstGeom prst="rect">
              <a:avLst/>
            </a:prstGeom>
            <a:grpFill/>
            <a:ln w="9525">
              <a:noFill/>
              <a:miter lim="800000"/>
              <a:headEnd/>
              <a:tailEnd/>
            </a:ln>
            <a:effectLst/>
          </p:spPr>
          <p:txBody>
            <a:bodyPr wrap="none" anchor="ctr"/>
            <a:lstStyle/>
            <a:p>
              <a:pPr algn="r"/>
              <a:r>
                <a:rPr lang="en-US" sz="1400" dirty="0" smtClean="0">
                  <a:solidFill>
                    <a:schemeClr val="bg1"/>
                  </a:solidFill>
                </a:rPr>
                <a:t>2</a:t>
              </a:r>
              <a:endParaRPr lang="en-US" sz="1400" dirty="0">
                <a:solidFill>
                  <a:schemeClr val="bg1"/>
                </a:solidFill>
              </a:endParaRPr>
            </a:p>
          </p:txBody>
        </p:sp>
        <p:sp>
          <p:nvSpPr>
            <p:cNvPr id="164" name="Rectangle 140"/>
            <p:cNvSpPr>
              <a:spLocks noChangeArrowheads="1"/>
            </p:cNvSpPr>
            <p:nvPr/>
          </p:nvSpPr>
          <p:spPr bwMode="auto">
            <a:xfrm>
              <a:off x="4202115" y="4732212"/>
              <a:ext cx="280987" cy="301752"/>
            </a:xfrm>
            <a:prstGeom prst="rect">
              <a:avLst/>
            </a:prstGeom>
            <a:grpFill/>
            <a:ln w="9525">
              <a:noFill/>
              <a:miter lim="800000"/>
              <a:headEnd/>
              <a:tailEnd/>
            </a:ln>
            <a:effectLst/>
          </p:spPr>
          <p:txBody>
            <a:bodyPr wrap="none" anchor="ctr"/>
            <a:lstStyle/>
            <a:p>
              <a:pPr algn="r"/>
              <a:r>
                <a:rPr lang="en-US" sz="1400" dirty="0" smtClean="0">
                  <a:solidFill>
                    <a:schemeClr val="bg1"/>
                  </a:solidFill>
                </a:rPr>
                <a:t>2</a:t>
              </a:r>
              <a:endParaRPr lang="en-US" sz="1400" dirty="0">
                <a:solidFill>
                  <a:schemeClr val="bg1"/>
                </a:solidFill>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smtClean="0"/>
              <a:t>2013 Board Elections</a:t>
            </a:r>
            <a:endParaRPr lang="en-US" dirty="0"/>
          </a:p>
        </p:txBody>
      </p:sp>
      <p:sp>
        <p:nvSpPr>
          <p:cNvPr id="2" name="Subtitle 1"/>
          <p:cNvSpPr>
            <a:spLocks noGrp="1"/>
          </p:cNvSpPr>
          <p:nvPr>
            <p:ph type="subTitle" idx="1"/>
          </p:nvPr>
        </p:nvSpPr>
        <p:spPr/>
        <p:txBody>
          <a:bodyPr/>
          <a:lstStyle/>
          <a:p>
            <a:r>
              <a:rPr lang="en-US" smtClean="0"/>
              <a:t>2014 Nominating Committee Chair:  </a:t>
            </a:r>
          </a:p>
          <a:p>
            <a:r>
              <a:rPr lang="en-US" b="1" smtClean="0"/>
              <a:t>Don Mills</a:t>
            </a:r>
            <a:endParaRPr lang="en-US" dirty="0"/>
          </a:p>
        </p:txBody>
      </p:sp>
      <p:sp>
        <p:nvSpPr>
          <p:cNvPr id="4" name="Text Placeholder 3"/>
          <p:cNvSpPr>
            <a:spLocks noGrp="1"/>
          </p:cNvSpPr>
          <p:nvPr>
            <p:ph type="body" sz="quarter" idx="14"/>
          </p:nvPr>
        </p:nvSpPr>
        <p:spPr/>
        <p:txBody>
          <a:bodyPr/>
          <a:lstStyle/>
          <a:p>
            <a:r>
              <a:rPr lang="en-US" smtClean="0"/>
              <a:t>Let’s vote!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2524</TotalTime>
  <Words>3389</Words>
  <Application>Microsoft Office PowerPoint</Application>
  <PresentationFormat>Widescreen</PresentationFormat>
  <Paragraphs>522</Paragraphs>
  <Slides>43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Century Gothic</vt:lpstr>
      <vt:lpstr>Segoe</vt:lpstr>
      <vt:lpstr>Symbol</vt:lpstr>
      <vt:lpstr>Wingdings</vt:lpstr>
      <vt:lpstr>Wingdings 3</vt:lpstr>
      <vt:lpstr>Wisp</vt:lpstr>
      <vt:lpstr>Strategic Priority #1:  Reaching for More Opportunity</vt:lpstr>
      <vt:lpstr>Agenda</vt:lpstr>
      <vt:lpstr>Building a Cooperative 2</vt:lpstr>
      <vt:lpstr>Transformation can occur while no one’s watching...or be engineered by those looking forward</vt:lpstr>
      <vt:lpstr>Looking for a new future while maintaining  our core principles</vt:lpstr>
      <vt:lpstr>PowerPoint Presentation</vt:lpstr>
      <vt:lpstr>Speaking of thank yous... Welcome to 14 new owners in 5 states!</vt:lpstr>
      <vt:lpstr>The community that will make transformation a reality for our network, continues to grow</vt:lpstr>
      <vt:lpstr>2013 Board Elections</vt:lpstr>
      <vt:lpstr>Elections Market the Power of Ownership</vt:lpstr>
      <vt:lpstr>Special thanks to this year’s  Nominating Committee</vt:lpstr>
      <vt:lpstr>Let’s hear from the candidates (2 uncontested positions this year)</vt:lpstr>
      <vt:lpstr>Let’s hear from the candidates (2 uncontested positions this year)</vt:lpstr>
      <vt:lpstr>A Look at The Numbers</vt:lpstr>
      <vt:lpstr>Working with a community of financial planners: Our goal, Your future</vt:lpstr>
      <vt:lpstr>Working with a community of financial planners: Our goal, Your future</vt:lpstr>
      <vt:lpstr>Inventorying our Assets Can you see our strategy in the trends?</vt:lpstr>
      <vt:lpstr>2013 Numbers Worth Celebrating It’s still a party, but you can see the differences from year to year</vt:lpstr>
      <vt:lpstr>How do the proposed RBC and CUSO rules affect how we celebrate success?</vt:lpstr>
      <vt:lpstr>Year-end 2013 Dividend Payments These numbers can flex, and I predict they will again in the future</vt:lpstr>
      <vt:lpstr>Net Income &amp; Patronage Dividends What do shareholders get, and what are we putting away for our future?</vt:lpstr>
      <vt:lpstr>2013 Return on Investment</vt:lpstr>
      <vt:lpstr>Understanding this formula is important to how we set the boundaries for our future</vt:lpstr>
      <vt:lpstr>Thinking About 2014 Year-End  cuasterisk.com network revenue numbers continue to impress</vt:lpstr>
      <vt:lpstr>Investing in a Community and  Building a Network</vt:lpstr>
      <vt:lpstr>Projecting Shareholder Value Depending on when you bought in, your perspective is different</vt:lpstr>
      <vt:lpstr>The importance of our per-share price Balancing today’s payback against the value of your equity</vt:lpstr>
      <vt:lpstr>Balancing the perspective  of a growing company</vt:lpstr>
      <vt:lpstr>Working with a community of financial planners: Our goal, Your future</vt:lpstr>
      <vt:lpstr>Can we predict the future of how CUs will make money?</vt:lpstr>
      <vt:lpstr>Working with a community of financial planners: Our goal, Your future</vt:lpstr>
      <vt:lpstr>Can we predict the future of how we will make money?</vt:lpstr>
      <vt:lpstr>Strategic Priority #1:  Reaching for More Opportunity</vt:lpstr>
      <vt:lpstr>PowerPoint Presentation</vt:lpstr>
      <vt:lpstr>It can seem like everything is a priority  It gets really fuzzy between defense and offense</vt:lpstr>
      <vt:lpstr>Commitment to a priority can seem like stubbornness Empathy, while socially valuable, will not save you here</vt:lpstr>
      <vt:lpstr>Building an engine for selecting what to do Our ultimate challenge for the next decade</vt:lpstr>
      <vt:lpstr>Strategic Priority #1:  Reaching for More Opportunity</vt:lpstr>
      <vt:lpstr>Reaching for More Opportunity The next decade: Finding opportunities to put ourselves to work</vt:lpstr>
      <vt:lpstr>Reaching for More Opportunity The next decade: Finding opportunities to put ourselves to work</vt:lpstr>
      <vt:lpstr>The advantage of a cooperative  The drivers for reaching for opportunity </vt:lpstr>
      <vt:lpstr>PowerPoint Presentation</vt:lpstr>
      <vt:lpstr>Back to the party!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Moore</dc:creator>
  <cp:lastModifiedBy>Dawn Moore</cp:lastModifiedBy>
  <cp:revision>262</cp:revision>
  <cp:lastPrinted>2014-05-30T15:38:36Z</cp:lastPrinted>
  <dcterms:created xsi:type="dcterms:W3CDTF">2011-06-13T12:36:58Z</dcterms:created>
  <dcterms:modified xsi:type="dcterms:W3CDTF">2014-06-17T13:28:17Z</dcterms:modified>
</cp:coreProperties>
</file>