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18.xml" ContentType="application/vnd.openxmlformats-officedocument.theme+xml"/>
  <Override PartName="/ppt/slides/slide169.xml" ContentType="application/vnd.openxmlformats-officedocument.presentationml.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theme/theme12.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s/slide139.xml" ContentType="application/vnd.openxmlformats-officedocument.presentationml.slide+xml"/>
  <Override PartName="/ppt/slides/slide157.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theme/theme14.xml" ContentType="application/vnd.openxmlformats-officedocument.them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s/slide167.xml" ContentType="application/vnd.openxmlformats-officedocument.presentationml.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4" r:id="rId2"/>
    <p:sldMasterId id="2147483681" r:id="rId3"/>
    <p:sldMasterId id="2147483688" r:id="rId4"/>
    <p:sldMasterId id="2147483695" r:id="rId5"/>
    <p:sldMasterId id="2147483702" r:id="rId6"/>
    <p:sldMasterId id="2147483709" r:id="rId7"/>
    <p:sldMasterId id="2147483716" r:id="rId8"/>
    <p:sldMasterId id="2147483723" r:id="rId9"/>
    <p:sldMasterId id="2147483730" r:id="rId10"/>
    <p:sldMasterId id="2147483737" r:id="rId11"/>
    <p:sldMasterId id="2147483744" r:id="rId12"/>
    <p:sldMasterId id="2147483660" r:id="rId13"/>
    <p:sldMasterId id="2147483758" r:id="rId14"/>
    <p:sldMasterId id="2147483766" r:id="rId15"/>
    <p:sldMasterId id="2147483776" r:id="rId16"/>
  </p:sldMasterIdLst>
  <p:notesMasterIdLst>
    <p:notesMasterId r:id="rId194"/>
  </p:notesMasterIdLst>
  <p:handoutMasterIdLst>
    <p:handoutMasterId r:id="rId195"/>
  </p:handoutMasterIdLst>
  <p:sldIdLst>
    <p:sldId id="257" r:id="rId17"/>
    <p:sldId id="291" r:id="rId18"/>
    <p:sldId id="290" r:id="rId19"/>
    <p:sldId id="293" r:id="rId20"/>
    <p:sldId id="338" r:id="rId21"/>
    <p:sldId id="640" r:id="rId22"/>
    <p:sldId id="641" r:id="rId23"/>
    <p:sldId id="263" r:id="rId24"/>
    <p:sldId id="268" r:id="rId25"/>
    <p:sldId id="617" r:id="rId26"/>
    <p:sldId id="295" r:id="rId27"/>
    <p:sldId id="322" r:id="rId28"/>
    <p:sldId id="614" r:id="rId29"/>
    <p:sldId id="615" r:id="rId30"/>
    <p:sldId id="323" r:id="rId31"/>
    <p:sldId id="294" r:id="rId32"/>
    <p:sldId id="298" r:id="rId33"/>
    <p:sldId id="326" r:id="rId34"/>
    <p:sldId id="327" r:id="rId35"/>
    <p:sldId id="300" r:id="rId36"/>
    <p:sldId id="301" r:id="rId37"/>
    <p:sldId id="296" r:id="rId38"/>
    <p:sldId id="297" r:id="rId39"/>
    <p:sldId id="324" r:id="rId40"/>
    <p:sldId id="376" r:id="rId41"/>
    <p:sldId id="377" r:id="rId42"/>
    <p:sldId id="642" r:id="rId43"/>
    <p:sldId id="378" r:id="rId44"/>
    <p:sldId id="543" r:id="rId45"/>
    <p:sldId id="328" r:id="rId46"/>
    <p:sldId id="329" r:id="rId47"/>
    <p:sldId id="336" r:id="rId48"/>
    <p:sldId id="330" r:id="rId49"/>
    <p:sldId id="371" r:id="rId50"/>
    <p:sldId id="334" r:id="rId51"/>
    <p:sldId id="333" r:id="rId52"/>
    <p:sldId id="373" r:id="rId53"/>
    <p:sldId id="332" r:id="rId54"/>
    <p:sldId id="372" r:id="rId55"/>
    <p:sldId id="440" r:id="rId56"/>
    <p:sldId id="379" r:id="rId57"/>
    <p:sldId id="380" r:id="rId58"/>
    <p:sldId id="335" r:id="rId59"/>
    <p:sldId id="677" r:id="rId60"/>
    <p:sldId id="684" r:id="rId61"/>
    <p:sldId id="530" r:id="rId62"/>
    <p:sldId id="531" r:id="rId63"/>
    <p:sldId id="385" r:id="rId64"/>
    <p:sldId id="576" r:id="rId65"/>
    <p:sldId id="391" r:id="rId66"/>
    <p:sldId id="395" r:id="rId67"/>
    <p:sldId id="394" r:id="rId68"/>
    <p:sldId id="397" r:id="rId69"/>
    <p:sldId id="388" r:id="rId70"/>
    <p:sldId id="681" r:id="rId71"/>
    <p:sldId id="393" r:id="rId72"/>
    <p:sldId id="396" r:id="rId73"/>
    <p:sldId id="612" r:id="rId74"/>
    <p:sldId id="624" r:id="rId75"/>
    <p:sldId id="398" r:id="rId76"/>
    <p:sldId id="407" r:id="rId77"/>
    <p:sldId id="541" r:id="rId78"/>
    <p:sldId id="544" r:id="rId79"/>
    <p:sldId id="532" r:id="rId80"/>
    <p:sldId id="545" r:id="rId81"/>
    <p:sldId id="535" r:id="rId82"/>
    <p:sldId id="682" r:id="rId83"/>
    <p:sldId id="536" r:id="rId84"/>
    <p:sldId id="587" r:id="rId85"/>
    <p:sldId id="533" r:id="rId86"/>
    <p:sldId id="537" r:id="rId87"/>
    <p:sldId id="550" r:id="rId88"/>
    <p:sldId id="551" r:id="rId89"/>
    <p:sldId id="540" r:id="rId90"/>
    <p:sldId id="691" r:id="rId91"/>
    <p:sldId id="611" r:id="rId92"/>
    <p:sldId id="557" r:id="rId93"/>
    <p:sldId id="446" r:id="rId94"/>
    <p:sldId id="558" r:id="rId95"/>
    <p:sldId id="450" r:id="rId96"/>
    <p:sldId id="562" r:id="rId97"/>
    <p:sldId id="563" r:id="rId98"/>
    <p:sldId id="448" r:id="rId99"/>
    <p:sldId id="613" r:id="rId100"/>
    <p:sldId id="451" r:id="rId101"/>
    <p:sldId id="464" r:id="rId102"/>
    <p:sldId id="559" r:id="rId103"/>
    <p:sldId id="511" r:id="rId104"/>
    <p:sldId id="564" r:id="rId105"/>
    <p:sldId id="577" r:id="rId106"/>
    <p:sldId id="566" r:id="rId107"/>
    <p:sldId id="686" r:id="rId108"/>
    <p:sldId id="452" r:id="rId109"/>
    <p:sldId id="568" r:id="rId110"/>
    <p:sldId id="410" r:id="rId111"/>
    <p:sldId id="583" r:id="rId112"/>
    <p:sldId id="584" r:id="rId113"/>
    <p:sldId id="454" r:id="rId114"/>
    <p:sldId id="585" r:id="rId115"/>
    <p:sldId id="600" r:id="rId116"/>
    <p:sldId id="555" r:id="rId117"/>
    <p:sldId id="662" r:id="rId118"/>
    <p:sldId id="663" r:id="rId119"/>
    <p:sldId id="586" r:id="rId120"/>
    <p:sldId id="578" r:id="rId121"/>
    <p:sldId id="579" r:id="rId122"/>
    <p:sldId id="580" r:id="rId123"/>
    <p:sldId id="581" r:id="rId124"/>
    <p:sldId id="582" r:id="rId125"/>
    <p:sldId id="458" r:id="rId126"/>
    <p:sldId id="589" r:id="rId127"/>
    <p:sldId id="524" r:id="rId128"/>
    <p:sldId id="619" r:id="rId129"/>
    <p:sldId id="618" r:id="rId130"/>
    <p:sldId id="621" r:id="rId131"/>
    <p:sldId id="622" r:id="rId132"/>
    <p:sldId id="689" r:id="rId133"/>
    <p:sldId id="412" r:id="rId134"/>
    <p:sldId id="593" r:id="rId135"/>
    <p:sldId id="459" r:id="rId136"/>
    <p:sldId id="596" r:id="rId137"/>
    <p:sldId id="597" r:id="rId138"/>
    <p:sldId id="594" r:id="rId139"/>
    <p:sldId id="595" r:id="rId140"/>
    <p:sldId id="552" r:id="rId141"/>
    <p:sldId id="413" r:id="rId142"/>
    <p:sldId id="592" r:id="rId143"/>
    <p:sldId id="625" r:id="rId144"/>
    <p:sldId id="643" r:id="rId145"/>
    <p:sldId id="645" r:id="rId146"/>
    <p:sldId id="646" r:id="rId147"/>
    <p:sldId id="626" r:id="rId148"/>
    <p:sldId id="628" r:id="rId149"/>
    <p:sldId id="629" r:id="rId150"/>
    <p:sldId id="631" r:id="rId151"/>
    <p:sldId id="633" r:id="rId152"/>
    <p:sldId id="416" r:id="rId153"/>
    <p:sldId id="419" r:id="rId154"/>
    <p:sldId id="598" r:id="rId155"/>
    <p:sldId id="675" r:id="rId156"/>
    <p:sldId id="420" r:id="rId157"/>
    <p:sldId id="484" r:id="rId158"/>
    <p:sldId id="609" r:id="rId159"/>
    <p:sldId id="599" r:id="rId160"/>
    <p:sldId id="489" r:id="rId161"/>
    <p:sldId id="601" r:id="rId162"/>
    <p:sldId id="474" r:id="rId163"/>
    <p:sldId id="602" r:id="rId164"/>
    <p:sldId id="603" r:id="rId165"/>
    <p:sldId id="604" r:id="rId166"/>
    <p:sldId id="421" r:id="rId167"/>
    <p:sldId id="498" r:id="rId168"/>
    <p:sldId id="492" r:id="rId169"/>
    <p:sldId id="607" r:id="rId170"/>
    <p:sldId id="606" r:id="rId171"/>
    <p:sldId id="497" r:id="rId172"/>
    <p:sldId id="608" r:id="rId173"/>
    <p:sldId id="478" r:id="rId174"/>
    <p:sldId id="429" r:id="rId175"/>
    <p:sldId id="676" r:id="rId176"/>
    <p:sldId id="664" r:id="rId177"/>
    <p:sldId id="666" r:id="rId178"/>
    <p:sldId id="669" r:id="rId179"/>
    <p:sldId id="667" r:id="rId180"/>
    <p:sldId id="650" r:id="rId181"/>
    <p:sldId id="647" r:id="rId182"/>
    <p:sldId id="605" r:id="rId183"/>
    <p:sldId id="665" r:id="rId184"/>
    <p:sldId id="670" r:id="rId185"/>
    <p:sldId id="687" r:id="rId186"/>
    <p:sldId id="671" r:id="rId187"/>
    <p:sldId id="672" r:id="rId188"/>
    <p:sldId id="673" r:id="rId189"/>
    <p:sldId id="674" r:id="rId190"/>
    <p:sldId id="690" r:id="rId191"/>
    <p:sldId id="678" r:id="rId192"/>
    <p:sldId id="688" r:id="rId19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0000"/>
    <a:srgbClr val="292929"/>
    <a:srgbClr val="FFFFCC"/>
    <a:srgbClr val="99FF99"/>
    <a:srgbClr val="CCFFCC"/>
    <a:srgbClr val="6F6F6F"/>
  </p:clrMru>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9" autoAdjust="0"/>
    <p:restoredTop sz="94600" autoAdjust="0"/>
  </p:normalViewPr>
  <p:slideViewPr>
    <p:cSldViewPr>
      <p:cViewPr varScale="1">
        <p:scale>
          <a:sx n="70" d="100"/>
          <a:sy n="70" d="100"/>
        </p:scale>
        <p:origin x="-468" y="-102"/>
      </p:cViewPr>
      <p:guideLst>
        <p:guide orient="horz" pos="960"/>
        <p:guide pos="288"/>
      </p:guideLst>
    </p:cSldViewPr>
  </p:slideViewPr>
  <p:outlineViewPr>
    <p:cViewPr>
      <p:scale>
        <a:sx n="33" d="100"/>
        <a:sy n="33" d="100"/>
      </p:scale>
      <p:origin x="0" y="83346"/>
    </p:cViewPr>
  </p:outlineViewPr>
  <p:notesTextViewPr>
    <p:cViewPr>
      <p:scale>
        <a:sx n="100" d="100"/>
        <a:sy n="100" d="100"/>
      </p:scale>
      <p:origin x="0" y="0"/>
    </p:cViewPr>
  </p:notesTextViewPr>
  <p:sorterViewPr>
    <p:cViewPr>
      <p:scale>
        <a:sx n="66" d="100"/>
        <a:sy n="66" d="100"/>
      </p:scale>
      <p:origin x="0" y="19134"/>
    </p:cViewPr>
  </p:sorterViewPr>
  <p:notesViewPr>
    <p:cSldViewPr>
      <p:cViewPr varScale="1">
        <p:scale>
          <a:sx n="52" d="100"/>
          <a:sy n="52" d="100"/>
        </p:scale>
        <p:origin x="-1950" y="-10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196"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slide" Target="slides/slide149.xml"/><Relationship Id="rId181" Type="http://schemas.openxmlformats.org/officeDocument/2006/relationships/slide" Target="slides/slide165.xml"/><Relationship Id="rId186" Type="http://schemas.openxmlformats.org/officeDocument/2006/relationships/slide" Target="slides/slide170.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slide" Target="slides/slide155.xml"/><Relationship Id="rId176" Type="http://schemas.openxmlformats.org/officeDocument/2006/relationships/slide" Target="slides/slide160.xml"/><Relationship Id="rId192" Type="http://schemas.openxmlformats.org/officeDocument/2006/relationships/slide" Target="slides/slide176.xml"/><Relationship Id="rId197"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slide" Target="slides/slide166.xml"/><Relationship Id="rId187" Type="http://schemas.openxmlformats.org/officeDocument/2006/relationships/slide" Target="slides/slide1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theme" Target="theme/theme1.xml"/><Relationship Id="rId172" Type="http://schemas.openxmlformats.org/officeDocument/2006/relationships/slide" Target="slides/slide156.xml"/><Relationship Id="rId193" Type="http://schemas.openxmlformats.org/officeDocument/2006/relationships/slide" Target="slides/slide177.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handoutMaster" Target="handoutMasters/handoutMaster1.xml"/><Relationship Id="rId190"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6501240694789424"/>
          <c:y val="2.3866348448687452E-3"/>
          <c:w val="0.51985111662531891"/>
          <c:h val="1"/>
        </c:manualLayout>
      </c:layout>
      <c:pieChart>
        <c:varyColors val="1"/>
        <c:ser>
          <c:idx val="0"/>
          <c:order val="0"/>
          <c:tx>
            <c:strRef>
              <c:f>Sheet1!$B$1</c:f>
              <c:strCache>
                <c:ptCount val="1"/>
                <c:pt idx="0">
                  <c:v># Mbrs (rounded to nearest 100)</c:v>
                </c:pt>
              </c:strCache>
            </c:strRef>
          </c:tx>
          <c:spPr>
            <a:solidFill>
              <a:schemeClr val="accent1"/>
            </a:solidFill>
            <a:ln w="29784">
              <a:noFill/>
            </a:ln>
          </c:spPr>
          <c:dPt>
            <c:idx val="1"/>
            <c:spPr>
              <a:solidFill>
                <a:schemeClr val="accent2"/>
              </a:solidFill>
              <a:ln w="29784">
                <a:noFill/>
              </a:ln>
            </c:spPr>
          </c:dPt>
          <c:dPt>
            <c:idx val="2"/>
            <c:spPr>
              <a:solidFill>
                <a:schemeClr val="hlink"/>
              </a:solidFill>
              <a:ln w="29784">
                <a:noFill/>
              </a:ln>
            </c:spPr>
          </c:dPt>
          <c:dPt>
            <c:idx val="3"/>
            <c:spPr>
              <a:solidFill>
                <a:schemeClr val="folHlink"/>
              </a:solidFill>
              <a:ln w="29784">
                <a:noFill/>
              </a:ln>
            </c:spPr>
          </c:dPt>
          <c:dPt>
            <c:idx val="4"/>
            <c:spPr>
              <a:solidFill>
                <a:srgbClr val="A0627A"/>
              </a:solidFill>
              <a:ln w="29784">
                <a:noFill/>
              </a:ln>
            </c:spPr>
          </c:dPt>
          <c:dPt>
            <c:idx val="5"/>
            <c:spPr>
              <a:solidFill>
                <a:srgbClr val="DD9CB3"/>
              </a:solidFill>
              <a:ln w="29784">
                <a:noFill/>
              </a:ln>
            </c:spPr>
          </c:dPt>
          <c:dPt>
            <c:idx val="6"/>
            <c:spPr>
              <a:solidFill>
                <a:srgbClr val="0080C0"/>
              </a:solidFill>
              <a:ln w="29784">
                <a:noFill/>
              </a:ln>
            </c:spPr>
          </c:dPt>
          <c:dPt>
            <c:idx val="7"/>
            <c:spPr>
              <a:solidFill>
                <a:srgbClr val="C0C0FF"/>
              </a:solidFill>
              <a:ln w="29784">
                <a:noFill/>
              </a:ln>
            </c:spPr>
          </c:dPt>
          <c:dPt>
            <c:idx val="8"/>
            <c:spPr>
              <a:solidFill>
                <a:srgbClr val="FF0000"/>
              </a:solidFill>
              <a:ln w="29784">
                <a:noFill/>
              </a:ln>
            </c:spPr>
          </c:dPt>
          <c:dPt>
            <c:idx val="9"/>
            <c:spPr>
              <a:solidFill>
                <a:srgbClr val="FFFF00"/>
              </a:solidFill>
              <a:ln w="29784">
                <a:noFill/>
              </a:ln>
            </c:spPr>
          </c:dPt>
          <c:dPt>
            <c:idx val="10"/>
            <c:spPr>
              <a:solidFill>
                <a:srgbClr val="00FF00"/>
              </a:solidFill>
              <a:ln w="29784">
                <a:noFill/>
              </a:ln>
            </c:spPr>
          </c:dPt>
          <c:dPt>
            <c:idx val="11"/>
            <c:spPr>
              <a:solidFill>
                <a:srgbClr val="00FFFF"/>
              </a:solidFill>
              <a:ln w="29784">
                <a:noFill/>
              </a:ln>
            </c:spPr>
          </c:dPt>
          <c:dPt>
            <c:idx val="12"/>
            <c:spPr>
              <a:solidFill>
                <a:srgbClr val="800080"/>
              </a:solidFill>
              <a:ln w="29784">
                <a:noFill/>
              </a:ln>
            </c:spPr>
          </c:dPt>
          <c:dPt>
            <c:idx val="13"/>
            <c:spPr>
              <a:solidFill>
                <a:srgbClr val="FF00FF"/>
              </a:solidFill>
              <a:ln w="29784">
                <a:noFill/>
              </a:ln>
            </c:spPr>
          </c:dPt>
          <c:dPt>
            <c:idx val="14"/>
            <c:spPr>
              <a:solidFill>
                <a:srgbClr val="008080"/>
              </a:solidFill>
              <a:ln w="29784">
                <a:noFill/>
              </a:ln>
            </c:spPr>
          </c:dPt>
          <c:dPt>
            <c:idx val="15"/>
            <c:spPr>
              <a:solidFill>
                <a:srgbClr val="0000FF"/>
              </a:solidFill>
              <a:ln w="29784">
                <a:noFill/>
              </a:ln>
            </c:spPr>
          </c:dPt>
          <c:dPt>
            <c:idx val="16"/>
            <c:spPr>
              <a:solidFill>
                <a:srgbClr val="00CFFF"/>
              </a:solidFill>
              <a:ln w="29784">
                <a:noFill/>
              </a:ln>
            </c:spPr>
          </c:dPt>
          <c:dPt>
            <c:idx val="17"/>
            <c:spPr>
              <a:solidFill>
                <a:srgbClr val="69FFFF"/>
              </a:solidFill>
              <a:ln w="29784">
                <a:noFill/>
              </a:ln>
            </c:spPr>
          </c:dPt>
          <c:dPt>
            <c:idx val="18"/>
            <c:spPr>
              <a:solidFill>
                <a:srgbClr val="E0FFE0"/>
              </a:solidFill>
              <a:ln w="29784">
                <a:noFill/>
              </a:ln>
            </c:spPr>
          </c:dPt>
          <c:dPt>
            <c:idx val="19"/>
            <c:spPr>
              <a:solidFill>
                <a:srgbClr val="FFFF80"/>
              </a:solidFill>
              <a:ln w="29784">
                <a:noFill/>
              </a:ln>
            </c:spPr>
          </c:dPt>
          <c:dPt>
            <c:idx val="20"/>
            <c:spPr>
              <a:solidFill>
                <a:srgbClr val="A6CAF0"/>
              </a:solidFill>
              <a:ln w="29784">
                <a:noFill/>
              </a:ln>
            </c:spPr>
          </c:dPt>
          <c:dLbls>
            <c:delete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Sheet1!$B$2:$B$25</c:f>
              <c:numCache>
                <c:formatCode>#,##0</c:formatCode>
                <c:ptCount val="24"/>
                <c:pt idx="0">
                  <c:v>634100</c:v>
                </c:pt>
                <c:pt idx="1">
                  <c:v>254300</c:v>
                </c:pt>
                <c:pt idx="2">
                  <c:v>98600</c:v>
                </c:pt>
                <c:pt idx="3">
                  <c:v>63000</c:v>
                </c:pt>
                <c:pt idx="4">
                  <c:v>58900</c:v>
                </c:pt>
                <c:pt idx="5">
                  <c:v>57100</c:v>
                </c:pt>
                <c:pt idx="6">
                  <c:v>37700</c:v>
                </c:pt>
                <c:pt idx="7">
                  <c:v>34400</c:v>
                </c:pt>
                <c:pt idx="8">
                  <c:v>27300</c:v>
                </c:pt>
                <c:pt idx="9">
                  <c:v>23400</c:v>
                </c:pt>
                <c:pt idx="10">
                  <c:v>21800</c:v>
                </c:pt>
                <c:pt idx="11">
                  <c:v>21400</c:v>
                </c:pt>
                <c:pt idx="12">
                  <c:v>15600</c:v>
                </c:pt>
                <c:pt idx="13">
                  <c:v>15300</c:v>
                </c:pt>
                <c:pt idx="14">
                  <c:v>15200</c:v>
                </c:pt>
                <c:pt idx="15">
                  <c:v>15000</c:v>
                </c:pt>
                <c:pt idx="16">
                  <c:v>14000</c:v>
                </c:pt>
                <c:pt idx="17">
                  <c:v>11400</c:v>
                </c:pt>
                <c:pt idx="18">
                  <c:v>11200</c:v>
                </c:pt>
                <c:pt idx="19">
                  <c:v>9700</c:v>
                </c:pt>
                <c:pt idx="20">
                  <c:v>4900</c:v>
                </c:pt>
                <c:pt idx="21">
                  <c:v>4800</c:v>
                </c:pt>
                <c:pt idx="22">
                  <c:v>1900</c:v>
                </c:pt>
                <c:pt idx="23">
                  <c:v>1800</c:v>
                </c:pt>
              </c:numCache>
            </c:numRef>
          </c:val>
        </c:ser>
        <c:ser>
          <c:idx val="1"/>
          <c:order val="1"/>
          <c:tx>
            <c:strRef>
              <c:f>Sheet1!$C$1</c:f>
              <c:strCache>
                <c:ptCount val="1"/>
              </c:strCache>
            </c:strRef>
          </c:tx>
          <c:spPr>
            <a:solidFill>
              <a:schemeClr val="accent2"/>
            </a:solidFill>
            <a:ln w="14892">
              <a:solidFill>
                <a:srgbClr val="000000"/>
              </a:solidFill>
              <a:prstDash val="solid"/>
            </a:ln>
          </c:spPr>
          <c:dPt>
            <c:idx val="0"/>
            <c:spPr>
              <a:solidFill>
                <a:schemeClr val="accent1"/>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Sheet1!$C$2:$C$25</c:f>
              <c:numCache>
                <c:formatCode>General</c:formatCode>
                <c:ptCount val="24"/>
              </c:numCache>
            </c:numRef>
          </c:val>
        </c:ser>
        <c:ser>
          <c:idx val="2"/>
          <c:order val="2"/>
          <c:tx>
            <c:strRef>
              <c:f>Sheet1!$D$1</c:f>
              <c:strCache>
                <c:ptCount val="1"/>
              </c:strCache>
            </c:strRef>
          </c:tx>
          <c:spPr>
            <a:solidFill>
              <a:schemeClr val="hlink"/>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Sheet1!$D$2:$D$25</c:f>
              <c:numCache>
                <c:formatCode>General</c:formatCode>
                <c:ptCount val="24"/>
              </c:numCache>
            </c:numRef>
          </c:val>
        </c:ser>
        <c:ser>
          <c:idx val="3"/>
          <c:order val="3"/>
          <c:tx>
            <c:strRef>
              <c:f>Sheet1!$E$1</c:f>
              <c:strCache>
                <c:ptCount val="1"/>
              </c:strCache>
            </c:strRef>
          </c:tx>
          <c:spPr>
            <a:solidFill>
              <a:schemeClr val="folHlink"/>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Sheet1!$E$2:$E$25</c:f>
              <c:numCache>
                <c:formatCode>General</c:formatCode>
                <c:ptCount val="24"/>
              </c:numCache>
            </c:numRef>
          </c:val>
        </c:ser>
        <c:ser>
          <c:idx val="4"/>
          <c:order val="4"/>
          <c:tx>
            <c:strRef>
              <c:f>Sheet1!$F$1</c:f>
              <c:strCache>
                <c:ptCount val="1"/>
              </c:strCache>
            </c:strRef>
          </c:tx>
          <c:spPr>
            <a:solidFill>
              <a:schemeClr val="bg2"/>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Sheet1!$F$2:$F$25</c:f>
              <c:numCache>
                <c:formatCode>General</c:formatCode>
                <c:ptCount val="24"/>
              </c:numCache>
            </c:numRef>
          </c:val>
        </c:ser>
        <c:ser>
          <c:idx val="5"/>
          <c:order val="5"/>
          <c:tx>
            <c:strRef>
              <c:f>Sheet1!$G$1</c:f>
              <c:strCache>
                <c:ptCount val="1"/>
              </c:strCache>
            </c:strRef>
          </c:tx>
          <c:spPr>
            <a:solidFill>
              <a:schemeClr val="tx2"/>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Sheet1!$G$2:$G$25</c:f>
              <c:numCache>
                <c:formatCode>General</c:formatCode>
                <c:ptCount val="24"/>
              </c:numCache>
            </c:numRef>
          </c:val>
        </c:ser>
        <c:ser>
          <c:idx val="6"/>
          <c:order val="6"/>
          <c:tx>
            <c:strRef>
              <c:f>Sheet1!$H$1</c:f>
              <c:strCache>
                <c:ptCount val="1"/>
              </c:strCache>
            </c:strRef>
          </c:tx>
          <c:spPr>
            <a:solidFill>
              <a:srgbClr val="0080C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Sheet1!$H$2:$H$25</c:f>
              <c:numCache>
                <c:formatCode>General</c:formatCode>
                <c:ptCount val="24"/>
              </c:numCache>
            </c:numRef>
          </c:val>
        </c:ser>
        <c:ser>
          <c:idx val="7"/>
          <c:order val="7"/>
          <c:tx>
            <c:strRef>
              <c:f>Sheet1!$I$1</c:f>
              <c:strCache>
                <c:ptCount val="1"/>
              </c:strCache>
            </c:strRef>
          </c:tx>
          <c:spPr>
            <a:solidFill>
              <a:srgbClr val="C0C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Sheet1!$I$2:$I$25</c:f>
              <c:numCache>
                <c:formatCode>General</c:formatCode>
                <c:ptCount val="24"/>
              </c:numCache>
            </c:numRef>
          </c:val>
        </c:ser>
        <c:ser>
          <c:idx val="8"/>
          <c:order val="8"/>
          <c:tx>
            <c:strRef>
              <c:f>Sheet1!$J$1</c:f>
              <c:strCache>
                <c:ptCount val="1"/>
              </c:strCache>
            </c:strRef>
          </c:tx>
          <c:spPr>
            <a:solidFill>
              <a:srgbClr val="FF000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Sheet1!$J$2:$J$25</c:f>
              <c:numCache>
                <c:formatCode>General</c:formatCode>
                <c:ptCount val="24"/>
              </c:numCache>
            </c:numRef>
          </c:val>
        </c:ser>
        <c:ser>
          <c:idx val="9"/>
          <c:order val="9"/>
          <c:tx>
            <c:strRef>
              <c:f>Sheet1!$K$1</c:f>
              <c:strCache>
                <c:ptCount val="1"/>
              </c:strCache>
            </c:strRef>
          </c:tx>
          <c:spPr>
            <a:solidFill>
              <a:srgbClr val="FFFF0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Sheet1!$K$2:$K$25</c:f>
              <c:numCache>
                <c:formatCode>General</c:formatCode>
                <c:ptCount val="24"/>
              </c:numCache>
            </c:numRef>
          </c:val>
        </c:ser>
        <c:ser>
          <c:idx val="10"/>
          <c:order val="10"/>
          <c:tx>
            <c:strRef>
              <c:f>Sheet1!$L$1</c:f>
              <c:strCache>
                <c:ptCount val="1"/>
              </c:strCache>
            </c:strRef>
          </c:tx>
          <c:spPr>
            <a:solidFill>
              <a:srgbClr val="00FF0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Sheet1!$L$2:$L$25</c:f>
              <c:numCache>
                <c:formatCode>General</c:formatCode>
                <c:ptCount val="24"/>
              </c:numCache>
            </c:numRef>
          </c:val>
        </c:ser>
        <c:ser>
          <c:idx val="11"/>
          <c:order val="11"/>
          <c:tx>
            <c:strRef>
              <c:f>Sheet1!$M$1</c:f>
              <c:strCache>
                <c:ptCount val="1"/>
              </c:strCache>
            </c:strRef>
          </c:tx>
          <c:spPr>
            <a:solidFill>
              <a:srgbClr val="00FF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Sheet1!$M$2:$M$25</c:f>
              <c:numCache>
                <c:formatCode>General</c:formatCode>
                <c:ptCount val="24"/>
              </c:numCache>
            </c:numRef>
          </c:val>
        </c:ser>
        <c:ser>
          <c:idx val="12"/>
          <c:order val="12"/>
          <c:tx>
            <c:strRef>
              <c:f>Sheet1!$N$1</c:f>
              <c:strCache>
                <c:ptCount val="1"/>
              </c:strCache>
            </c:strRef>
          </c:tx>
          <c:spPr>
            <a:solidFill>
              <a:srgbClr val="000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Sheet1!$N$2:$N$25</c:f>
              <c:numCache>
                <c:formatCode>General</c:formatCode>
                <c:ptCount val="24"/>
              </c:numCache>
            </c:numRef>
          </c:val>
        </c:ser>
        <c:ser>
          <c:idx val="13"/>
          <c:order val="13"/>
          <c:tx>
            <c:strRef>
              <c:f>Sheet1!$O$1</c:f>
              <c:strCache>
                <c:ptCount val="1"/>
              </c:strCache>
            </c:strRef>
          </c:tx>
          <c:spPr>
            <a:solidFill>
              <a:srgbClr val="FF0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Sheet1!$O$2:$O$25</c:f>
              <c:numCache>
                <c:formatCode>General</c:formatCode>
                <c:ptCount val="24"/>
              </c:numCache>
            </c:numRef>
          </c:val>
        </c:ser>
        <c:ser>
          <c:idx val="14"/>
          <c:order val="14"/>
          <c:tx>
            <c:strRef>
              <c:f>Sheet1!$P$1</c:f>
              <c:strCache>
                <c:ptCount val="1"/>
              </c:strCache>
            </c:strRef>
          </c:tx>
          <c:spPr>
            <a:solidFill>
              <a:srgbClr val="00808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Sheet1!$P$2:$P$25</c:f>
              <c:numCache>
                <c:formatCode>General</c:formatCode>
                <c:ptCount val="24"/>
              </c:numCache>
            </c:numRef>
          </c:val>
        </c:ser>
        <c:ser>
          <c:idx val="15"/>
          <c:order val="15"/>
          <c:tx>
            <c:strRef>
              <c:f>Sheet1!$Q$1</c:f>
              <c:strCache>
                <c:ptCount val="1"/>
              </c:strCache>
            </c:strRef>
          </c:tx>
          <c:spPr>
            <a:solidFill>
              <a:srgbClr val="000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Sheet1!$A$2:$A$25</c:f>
              <c:strCache>
                <c:ptCount val="24"/>
                <c:pt idx="0">
                  <c:v>Michigan (634,100)</c:v>
                </c:pt>
                <c:pt idx="1">
                  <c:v>Wisconsin (254,300)</c:v>
                </c:pt>
                <c:pt idx="2">
                  <c:v>Ohio (98,600)</c:v>
                </c:pt>
                <c:pt idx="3">
                  <c:v>Illinois (63,000)</c:v>
                </c:pt>
                <c:pt idx="4">
                  <c:v>Indiana (58,900)</c:v>
                </c:pt>
                <c:pt idx="5">
                  <c:v>South Dakota (57,100)</c:v>
                </c:pt>
                <c:pt idx="6">
                  <c:v>New York (37,700)</c:v>
                </c:pt>
                <c:pt idx="7">
                  <c:v>Washington (34,400)</c:v>
                </c:pt>
                <c:pt idx="8">
                  <c:v>Massachusetts (27,300)</c:v>
                </c:pt>
                <c:pt idx="9">
                  <c:v>Oregon (23,400)</c:v>
                </c:pt>
                <c:pt idx="10">
                  <c:v>Connecticut (21,800)</c:v>
                </c:pt>
                <c:pt idx="11">
                  <c:v>California (21,400)</c:v>
                </c:pt>
                <c:pt idx="12">
                  <c:v>Texas (15,600)</c:v>
                </c:pt>
                <c:pt idx="13">
                  <c:v>Utah (15,300)</c:v>
                </c:pt>
                <c:pt idx="14">
                  <c:v>Maine (15,200)</c:v>
                </c:pt>
                <c:pt idx="15">
                  <c:v>Alabama (15,000)</c:v>
                </c:pt>
                <c:pt idx="16">
                  <c:v>Florida (14,000)</c:v>
                </c:pt>
                <c:pt idx="17">
                  <c:v>Iowa (11,400)</c:v>
                </c:pt>
                <c:pt idx="18">
                  <c:v>District of Columbia (11,200)</c:v>
                </c:pt>
                <c:pt idx="19">
                  <c:v>Mississippi (9,700)</c:v>
                </c:pt>
                <c:pt idx="20">
                  <c:v>Colorado (4,900)</c:v>
                </c:pt>
                <c:pt idx="21">
                  <c:v>West Virginia (4,800)</c:v>
                </c:pt>
                <c:pt idx="22">
                  <c:v>New Jersey (1,900)</c:v>
                </c:pt>
                <c:pt idx="23">
                  <c:v>Minnesota (1,800)</c:v>
                </c:pt>
              </c:strCache>
            </c:strRef>
          </c:cat>
          <c:val>
            <c:numRef>
              <c:f>Sheet1!$Q$2:$Q$25</c:f>
              <c:numCache>
                <c:formatCode>General</c:formatCode>
                <c:ptCount val="24"/>
              </c:numCache>
            </c:numRef>
          </c:val>
        </c:ser>
        <c:dLbls>
          <c:showVal val="1"/>
        </c:dLbls>
        <c:firstSliceAng val="125"/>
      </c:pieChart>
      <c:spPr>
        <a:noFill/>
        <a:ln w="29784">
          <a:noFill/>
        </a:ln>
      </c:spPr>
    </c:plotArea>
    <c:legend>
      <c:legendPos val="r"/>
      <c:layout>
        <c:manualLayout>
          <c:xMode val="edge"/>
          <c:yMode val="edge"/>
          <c:x val="0.71588089330024862"/>
          <c:y val="0"/>
          <c:w val="0.27745731271501645"/>
          <c:h val="0.98741116776670623"/>
        </c:manualLayout>
      </c:layout>
      <c:spPr>
        <a:noFill/>
        <a:ln w="3723">
          <a:solidFill>
            <a:schemeClr val="accent1"/>
          </a:solidFill>
          <a:prstDash val="solid"/>
        </a:ln>
      </c:spPr>
      <c:txPr>
        <a:bodyPr/>
        <a:lstStyle/>
        <a:p>
          <a:pPr>
            <a:defRPr sz="1200" b="0" i="0" u="none" strike="noStrike" baseline="0">
              <a:solidFill>
                <a:schemeClr val="tx1"/>
              </a:solidFill>
              <a:latin typeface="+mn-lt"/>
              <a:ea typeface="Arial"/>
              <a:cs typeface="Arial"/>
            </a:defRPr>
          </a:pPr>
          <a:endParaRPr lang="en-US"/>
        </a:p>
      </c:txPr>
    </c:legend>
    <c:plotVisOnly val="1"/>
    <c:dispBlanksAs val="zero"/>
  </c:chart>
  <c:spPr>
    <a:noFill/>
    <a:ln>
      <a:noFill/>
    </a:ln>
  </c:spPr>
  <c:txPr>
    <a:bodyPr/>
    <a:lstStyle/>
    <a:p>
      <a:pPr>
        <a:defRPr sz="2111" b="1" i="0" u="none" strike="noStrike" baseline="0">
          <a:solidFill>
            <a:schemeClr val="tx1"/>
          </a:solidFill>
          <a:latin typeface="Gill Sans"/>
          <a:ea typeface="Gill Sans"/>
          <a:cs typeface="Gill Sans"/>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9"/>
  <c:chart>
    <c:autoTitleDeleted val="1"/>
    <c:plotArea>
      <c:layout/>
      <c:barChart>
        <c:barDir val="col"/>
        <c:grouping val="clustered"/>
        <c:ser>
          <c:idx val="0"/>
          <c:order val="0"/>
          <c:tx>
            <c:strRef>
              <c:f>Sheet1!$B$1</c:f>
              <c:strCache>
                <c:ptCount val="1"/>
                <c:pt idx="0">
                  <c:v>Series 1</c:v>
                </c:pt>
              </c:strCache>
            </c:strRef>
          </c:tx>
          <c:spPr>
            <a:solidFill>
              <a:srgbClr val="0070C0"/>
            </a:solidFill>
            <a:scene3d>
              <a:camera prst="orthographicFront"/>
              <a:lightRig rig="threePt" dir="t"/>
            </a:scene3d>
            <a:sp3d prstMaterial="powder">
              <a:bevelT h="50800"/>
            </a:sp3d>
          </c:spPr>
          <c:cat>
            <c:numRef>
              <c:f>Sheet1!$A$2:$A$6</c:f>
              <c:numCache>
                <c:formatCode>d\-mmm\-yy</c:formatCode>
                <c:ptCount val="5"/>
                <c:pt idx="0">
                  <c:v>40695</c:v>
                </c:pt>
                <c:pt idx="1">
                  <c:v>40725</c:v>
                </c:pt>
                <c:pt idx="2">
                  <c:v>40817</c:v>
                </c:pt>
                <c:pt idx="3">
                  <c:v>40971</c:v>
                </c:pt>
                <c:pt idx="4">
                  <c:v>41279</c:v>
                </c:pt>
              </c:numCache>
            </c:numRef>
          </c:cat>
          <c:val>
            <c:numRef>
              <c:f>Sheet1!$B$2:$B$6</c:f>
              <c:numCache>
                <c:formatCode>General</c:formatCode>
                <c:ptCount val="5"/>
                <c:pt idx="0">
                  <c:v>677</c:v>
                </c:pt>
                <c:pt idx="1">
                  <c:v>715</c:v>
                </c:pt>
                <c:pt idx="2">
                  <c:v>678</c:v>
                </c:pt>
                <c:pt idx="3">
                  <c:v>788</c:v>
                </c:pt>
                <c:pt idx="4">
                  <c:v>747</c:v>
                </c:pt>
              </c:numCache>
            </c:numRef>
          </c:val>
        </c:ser>
        <c:gapWidth val="60"/>
        <c:axId val="104984960"/>
        <c:axId val="104986496"/>
      </c:barChart>
      <c:catAx>
        <c:axId val="104984960"/>
        <c:scaling>
          <c:orientation val="minMax"/>
        </c:scaling>
        <c:axPos val="b"/>
        <c:numFmt formatCode="d\-mmm\-yy" sourceLinked="1"/>
        <c:tickLblPos val="nextTo"/>
        <c:crossAx val="104986496"/>
        <c:crosses val="autoZero"/>
        <c:lblAlgn val="ctr"/>
        <c:lblOffset val="100"/>
      </c:catAx>
      <c:valAx>
        <c:axId val="104986496"/>
        <c:scaling>
          <c:orientation val="minMax"/>
        </c:scaling>
        <c:axPos val="l"/>
        <c:majorGridlines/>
        <c:numFmt formatCode="General" sourceLinked="1"/>
        <c:tickLblPos val="nextTo"/>
        <c:crossAx val="104984960"/>
        <c:crosses val="autoZero"/>
        <c:crossBetween val="between"/>
      </c:valAx>
    </c:plotArea>
    <c:plotVisOnly val="1"/>
  </c:chart>
  <c:spPr>
    <a:solidFill>
      <a:schemeClr val="bg1"/>
    </a:solidFill>
    <a:ln>
      <a:solidFill>
        <a:schemeClr val="accent1"/>
      </a:solidFill>
    </a:ln>
    <a:effectLst>
      <a:outerShdw blurRad="50800" dist="114300" dir="2700000" algn="tl" rotWithShape="0">
        <a:prstClr val="black">
          <a:alpha val="40000"/>
        </a:prstClr>
      </a:outerShdw>
    </a:effectLst>
  </c:spPr>
  <c:txPr>
    <a:bodyPr/>
    <a:lstStyle/>
    <a:p>
      <a:pPr>
        <a:defRPr sz="11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64820"/>
          </a:xfrm>
          <a:prstGeom prst="rect">
            <a:avLst/>
          </a:prstGeom>
        </p:spPr>
        <p:txBody>
          <a:bodyPr vert="horz" lIns="91415" tIns="45708" rIns="91415" bIns="45708" rtlCol="0"/>
          <a:lstStyle>
            <a:lvl1pPr algn="r">
              <a:defRPr sz="1200"/>
            </a:lvl1pPr>
          </a:lstStyle>
          <a:p>
            <a:r>
              <a:rPr lang="en-US" dirty="0" smtClean="0"/>
              <a:t>CU*Answers 2011 Leadership Conference</a:t>
            </a:r>
          </a:p>
          <a:p>
            <a:r>
              <a:rPr lang="en-US" dirty="0" smtClean="0"/>
              <a:t>June 22, 2011</a:t>
            </a:r>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15" tIns="45708" rIns="91415" bIns="45708" rtlCol="0" anchor="b"/>
          <a:lstStyle>
            <a:lvl1pPr algn="r">
              <a:defRPr sz="1200"/>
            </a:lvl1pPr>
          </a:lstStyle>
          <a:p>
            <a:fld id="{E5012010-5738-4C2C-9624-D466F93A3BF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800" cy="464820"/>
          </a:xfrm>
          <a:prstGeom prst="rect">
            <a:avLst/>
          </a:prstGeom>
        </p:spPr>
        <p:txBody>
          <a:bodyPr vert="horz" lIns="91415" tIns="45708" rIns="91415" bIns="45708"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15" tIns="45708" rIns="91415" bIns="45708" rtlCol="0"/>
          <a:lstStyle>
            <a:lvl1pPr algn="r">
              <a:defRPr sz="1200"/>
            </a:lvl1pPr>
          </a:lstStyle>
          <a:p>
            <a:fld id="{BCB2C3A3-2427-4C91-AB61-E6164E3E737F}" type="datetimeFigureOut">
              <a:rPr lang="en-US" smtClean="0"/>
              <a:pPr/>
              <a:t>6/21/2011</a:t>
            </a:fld>
            <a:endParaRPr lang="en-US"/>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1415" tIns="45708" rIns="91415" bIns="45708"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15" tIns="45708" rIns="91415" bIns="457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7"/>
            <a:ext cx="2971800" cy="464820"/>
          </a:xfrm>
          <a:prstGeom prst="rect">
            <a:avLst/>
          </a:prstGeom>
        </p:spPr>
        <p:txBody>
          <a:bodyPr vert="horz" lIns="91415" tIns="45708" rIns="91415" bIns="4570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15" tIns="45708" rIns="91415" bIns="45708" rtlCol="0" anchor="b"/>
          <a:lstStyle>
            <a:lvl1pPr algn="r">
              <a:defRPr sz="1200"/>
            </a:lvl1pPr>
          </a:lstStyle>
          <a:p>
            <a:fld id="{D6D030C6-1218-40D2-A5F8-EC299D9198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1BBB1-286B-41E0-84DD-0CCBE685F37B}" type="slidenum">
              <a:rPr lang="en-US"/>
              <a:pPr/>
              <a:t>6</a:t>
            </a:fld>
            <a:endParaRPr lang="en-US"/>
          </a:p>
        </p:txBody>
      </p:sp>
      <p:sp>
        <p:nvSpPr>
          <p:cNvPr id="622594" name="Rectangle 2"/>
          <p:cNvSpPr>
            <a:spLocks noGrp="1" noRot="1" noChangeAspect="1" noChangeArrowheads="1" noTextEdit="1"/>
          </p:cNvSpPr>
          <p:nvPr>
            <p:ph type="sldImg"/>
          </p:nvPr>
        </p:nvSpPr>
        <p:spPr>
          <a:xfrm>
            <a:off x="1106488" y="698500"/>
            <a:ext cx="4645025" cy="3484563"/>
          </a:xfrm>
          <a:ln/>
        </p:spPr>
      </p:sp>
      <p:sp>
        <p:nvSpPr>
          <p:cNvPr id="622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7D2D8-A342-4DF9-8FA1-9D425004F92C}" type="slidenum">
              <a:rPr lang="en-US"/>
              <a:pPr/>
              <a:t>7</a:t>
            </a:fld>
            <a:endParaRPr lang="en-US"/>
          </a:p>
        </p:txBody>
      </p:sp>
      <p:sp>
        <p:nvSpPr>
          <p:cNvPr id="628738" name="Rectangle 2"/>
          <p:cNvSpPr>
            <a:spLocks noGrp="1" noRot="1" noChangeAspect="1" noChangeArrowheads="1" noTextEdit="1"/>
          </p:cNvSpPr>
          <p:nvPr>
            <p:ph type="sldImg"/>
          </p:nvPr>
        </p:nvSpPr>
        <p:spPr>
          <a:xfrm>
            <a:off x="1106488" y="698500"/>
            <a:ext cx="4645025" cy="3484563"/>
          </a:xfrm>
          <a:ln/>
        </p:spPr>
      </p:sp>
      <p:sp>
        <p:nvSpPr>
          <p:cNvPr id="628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4C6BE-BEC9-4E91-97D5-38F64C253B11}" type="slidenum">
              <a:rPr lang="en-US"/>
              <a:pPr/>
              <a:t>8</a:t>
            </a:fld>
            <a:endParaRPr lang="en-US"/>
          </a:p>
        </p:txBody>
      </p:sp>
      <p:sp>
        <p:nvSpPr>
          <p:cNvPr id="820226" name="Rectangle 2"/>
          <p:cNvSpPr>
            <a:spLocks noGrp="1" noRot="1" noChangeAspect="1" noChangeArrowheads="1" noTextEdit="1"/>
          </p:cNvSpPr>
          <p:nvPr>
            <p:ph type="sldImg"/>
          </p:nvPr>
        </p:nvSpPr>
        <p:spPr>
          <a:ln/>
        </p:spPr>
      </p:sp>
      <p:sp>
        <p:nvSpPr>
          <p:cNvPr id="82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2ADAF-2E16-4690-88D9-8FF025BF6B91}" type="slidenum">
              <a:rPr lang="en-US"/>
              <a:pPr/>
              <a:t>27</a:t>
            </a:fld>
            <a:endParaRPr lang="en-US"/>
          </a:p>
        </p:txBody>
      </p:sp>
      <p:sp>
        <p:nvSpPr>
          <p:cNvPr id="624642" name="Rectangle 2"/>
          <p:cNvSpPr>
            <a:spLocks noGrp="1" noRot="1" noChangeAspect="1" noChangeArrowheads="1" noTextEdit="1"/>
          </p:cNvSpPr>
          <p:nvPr>
            <p:ph type="sldImg"/>
          </p:nvPr>
        </p:nvSpPr>
        <p:spPr>
          <a:xfrm>
            <a:off x="1106488" y="698500"/>
            <a:ext cx="4645025" cy="3484563"/>
          </a:xfrm>
          <a:ln/>
        </p:spPr>
      </p:sp>
      <p:sp>
        <p:nvSpPr>
          <p:cNvPr id="624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F2F26-B26D-43A5-BBC3-A0A31DBAFB4C}" type="slidenum">
              <a:rPr lang="en-US"/>
              <a:pPr/>
              <a:t>171</a:t>
            </a:fld>
            <a:endParaRPr lang="en-US"/>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39467-CA0F-4E7E-AD48-105BF3FDA602}" type="slidenum">
              <a:rPr lang="en-US"/>
              <a:pPr/>
              <a:t>172</a:t>
            </a:fld>
            <a:endParaRPr lang="en-US"/>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360B6-0FEB-4529-B99A-07673BD3D267}" type="slidenum">
              <a:rPr lang="en-US"/>
              <a:pPr/>
              <a:t>173</a:t>
            </a:fld>
            <a:endParaRPr lang="en-US"/>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D4E142-8228-44E7-82D5-AF3EBAEF9919}" type="slidenum">
              <a:rPr lang="en-US" smtClean="0"/>
              <a:pPr/>
              <a:t>‹#›</a:t>
            </a:fld>
            <a:endParaRPr lang="en-US" dirty="0"/>
          </a:p>
        </p:txBody>
      </p:sp>
      <p:sp>
        <p:nvSpPr>
          <p:cNvPr id="8"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1"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1"/>
            <a:ext cx="4038600" cy="4038600"/>
          </a:xfrm>
        </p:spPr>
        <p:txBody>
          <a:bodyPr>
            <a:norm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1"/>
            <a:ext cx="4038600" cy="4038600"/>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8229600" cy="1967753"/>
          </a:xfrm>
        </p:spPr>
        <p:txBody>
          <a:bodyPr>
            <a:norm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1"/>
            <a:ext cx="5562600" cy="1828800"/>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48D4E142-8228-44E7-82D5-AF3EBAEF9919}" type="slidenum">
              <a:rPr lang="en-US" smtClean="0"/>
              <a:pPr/>
              <a:t>‹#›</a:t>
            </a:fld>
            <a:endParaRPr lang="en-US"/>
          </a:p>
        </p:txBody>
      </p:sp>
      <p:sp>
        <p:nvSpPr>
          <p:cNvPr id="6" name="Text Placeholder 7"/>
          <p:cNvSpPr>
            <a:spLocks noGrp="1"/>
          </p:cNvSpPr>
          <p:nvPr>
            <p:ph type="body" sz="quarter" idx="13"/>
          </p:nvPr>
        </p:nvSpPr>
        <p:spPr>
          <a:xfrm>
            <a:off x="2362200" y="5715000"/>
            <a:ext cx="3657600" cy="685800"/>
          </a:xfrm>
        </p:spPr>
        <p:txBody>
          <a:bodyPr anchor="b" anchorCtr="0">
            <a:norm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8D4E142-8228-44E7-82D5-AF3EBAEF9919}" type="slidenum">
              <a:rPr lang="en-US" smtClean="0"/>
              <a:pPr/>
              <a:t>‹#›</a:t>
            </a:fld>
            <a:endParaRPr lang="en-US"/>
          </a:p>
        </p:txBody>
      </p:sp>
      <p:sp>
        <p:nvSpPr>
          <p:cNvPr id="6"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D4E142-8228-44E7-82D5-AF3EBAEF99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8194" name="Picture 2" descr="X:\Administration\Public\LeadershipConference\2011\ppt bgs\2b.jpg"/>
          <p:cNvPicPr>
            <a:picLocks noChangeAspect="1" noChangeArrowheads="1"/>
          </p:cNvPicPr>
          <p:nvPr userDrawn="1"/>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lvl1pPr>
              <a:defRPr sz="32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250C7897-3FED-49DE-930C-887BCB3D0A78}" type="slidenum">
              <a:rPr lang="en-US" smtClean="0"/>
              <a:pPr/>
              <a:t>‹#›</a:t>
            </a:fld>
            <a:endParaRPr lang="en-US"/>
          </a:p>
        </p:txBody>
      </p:sp>
      <p:pic>
        <p:nvPicPr>
          <p:cNvPr id="4" name="Picture 154" descr="cuasterisk"/>
          <p:cNvPicPr>
            <a:picLocks noChangeAspect="1" noChangeArrowheads="1"/>
          </p:cNvPicPr>
          <p:nvPr userDrawn="1"/>
        </p:nvPicPr>
        <p:blipFill>
          <a:blip r:embed="rId2" cstate="print"/>
          <a:srcRect/>
          <a:stretch>
            <a:fillRect/>
          </a:stretch>
        </p:blipFill>
        <p:spPr bwMode="auto">
          <a:xfrm>
            <a:off x="8001000" y="304800"/>
            <a:ext cx="824248" cy="609600"/>
          </a:xfrm>
          <a:prstGeom prst="rect">
            <a:avLst/>
          </a:prstGeom>
          <a:noFill/>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1"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lvl1pPr>
              <a:defRPr sz="32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250C7897-3FED-49DE-930C-887BCB3D0A78}" type="slidenum">
              <a:rPr lang="en-US" smtClean="0"/>
              <a:pPr/>
              <a:t>‹#›</a:t>
            </a:fld>
            <a:endParaRPr lang="en-US"/>
          </a:p>
        </p:txBody>
      </p:sp>
      <p:pic>
        <p:nvPicPr>
          <p:cNvPr id="4" name="Picture 154" descr="cuasterisk"/>
          <p:cNvPicPr>
            <a:picLocks noChangeAspect="1" noChangeArrowheads="1"/>
          </p:cNvPicPr>
          <p:nvPr userDrawn="1"/>
        </p:nvPicPr>
        <p:blipFill>
          <a:blip r:embed="rId2" cstate="print"/>
          <a:srcRect/>
          <a:stretch>
            <a:fillRect/>
          </a:stretch>
        </p:blipFill>
        <p:spPr bwMode="auto">
          <a:xfrm>
            <a:off x="8001000" y="304800"/>
            <a:ext cx="824248" cy="609600"/>
          </a:xfrm>
          <a:prstGeom prst="rect">
            <a:avLst/>
          </a:prstGeom>
          <a:noFill/>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lvl1pPr>
              <a:defRPr sz="32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250C7897-3FED-49DE-930C-887BCB3D0A78}" type="slidenum">
              <a:rPr lang="en-US" smtClean="0"/>
              <a:pPr/>
              <a:t>‹#›</a:t>
            </a:fld>
            <a:endParaRPr lang="en-US"/>
          </a:p>
        </p:txBody>
      </p:sp>
      <p:pic>
        <p:nvPicPr>
          <p:cNvPr id="4" name="Picture 154" descr="cuasterisk"/>
          <p:cNvPicPr>
            <a:picLocks noChangeAspect="1" noChangeArrowheads="1"/>
          </p:cNvPicPr>
          <p:nvPr userDrawn="1"/>
        </p:nvPicPr>
        <p:blipFill>
          <a:blip r:embed="rId2" cstate="print"/>
          <a:srcRect/>
          <a:stretch>
            <a:fillRect/>
          </a:stretch>
        </p:blipFill>
        <p:spPr bwMode="auto">
          <a:xfrm>
            <a:off x="8001000" y="304800"/>
            <a:ext cx="824248" cy="609600"/>
          </a:xfrm>
          <a:prstGeom prst="rect">
            <a:avLst/>
          </a:prstGeom>
          <a:noFill/>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lumMod val="75000"/>
                  </a:schemeClr>
                </a:solidFill>
              </a:defRPr>
            </a:lvl1pPr>
          </a:lstStyle>
          <a:p>
            <a:pPr lvl="0"/>
            <a:r>
              <a:rPr lang="en-US" dirty="0"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lumMod val="75000"/>
                  </a:schemeClr>
                </a:solidFill>
              </a:defRPr>
            </a:lvl1pPr>
          </a:lstStyle>
          <a:p>
            <a:pPr lvl="0"/>
            <a:r>
              <a:rPr lang="en-US" dirty="0"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lumMod val="75000"/>
                  </a:schemeClr>
                </a:solidFill>
              </a:defRPr>
            </a:lvl1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6"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lumMod val="75000"/>
                  </a:schemeClr>
                </a:solidFill>
              </a:defRPr>
            </a:lvl1pPr>
          </a:lstStyle>
          <a:p>
            <a:pPr lvl="0"/>
            <a:r>
              <a:rPr lang="en-US" dirty="0"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6" name="Text Placeholder 7"/>
          <p:cNvSpPr>
            <a:spLocks noGrp="1"/>
          </p:cNvSpPr>
          <p:nvPr>
            <p:ph type="body" sz="quarter" idx="13"/>
          </p:nvPr>
        </p:nvSpPr>
        <p:spPr>
          <a:xfrm>
            <a:off x="5181600" y="5715000"/>
            <a:ext cx="3657600" cy="685800"/>
          </a:xfrm>
        </p:spPr>
        <p:txBody>
          <a:bodyPr anchor="b" anchorCtr="0">
            <a:norm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20514" name="Picture 2" descr="X:\Administration\Public\LeadershipConference\2011\ppt bgs\9b.jpg"/>
          <p:cNvPicPr>
            <a:picLocks noChangeAspect="1" noChangeArrowheads="1"/>
          </p:cNvPicPr>
          <p:nvPr userDrawn="1"/>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solidFill>
              </a:defRPr>
            </a:lvl1pPr>
          </a:lstStyle>
          <a:p>
            <a:pPr lvl="0"/>
            <a:r>
              <a:rPr lang="en-US" dirty="0" smtClean="0"/>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solidFill>
              </a:defRPr>
            </a:lvl1pPr>
          </a:lstStyle>
          <a:p>
            <a:pPr lvl="0"/>
            <a:r>
              <a:rPr lang="en-US" dirty="0"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solidFill>
              </a:defRPr>
            </a:lvl1pPr>
          </a:lstStyle>
          <a:p>
            <a:pPr lvl="0"/>
            <a:r>
              <a:rPr lang="en-US" dirty="0" smtClean="0"/>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solidFill>
              </a:defRPr>
            </a:lvl1pPr>
          </a:lstStyle>
          <a:p>
            <a:pPr lvl="0"/>
            <a:r>
              <a:rPr lang="en-US" dirty="0" smtClean="0"/>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22562" name="Picture 2" descr="X:\Administration\Public\LeadershipConference\2011\ppt bgs\10b.jpg"/>
          <p:cNvPicPr>
            <a:picLocks noChangeAspect="1" noChangeArrowheads="1"/>
          </p:cNvPicPr>
          <p:nvPr userDrawn="1"/>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5"/>
                </a:solidFill>
              </a:defRPr>
            </a:lvl1pPr>
          </a:lstStyle>
          <a:p>
            <a:pPr lvl="0"/>
            <a:r>
              <a:rPr lang="en-US" dirty="0" smtClean="0"/>
              <a:t>Click to 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lumMod val="75000"/>
                  </a:schemeClr>
                </a:solidFill>
              </a:defRPr>
            </a:lvl1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lumMod val="75000"/>
                  </a:schemeClr>
                </a:solidFill>
              </a:defRPr>
            </a:lvl1pPr>
          </a:lstStyle>
          <a:p>
            <a:pPr lvl="0"/>
            <a:r>
              <a:rPr lang="en-US" dirty="0" smtClean="0"/>
              <a:t>Click to 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lumMod val="75000"/>
                  </a:schemeClr>
                </a:solidFill>
              </a:defRPr>
            </a:lvl1pPr>
          </a:lstStyle>
          <a:p>
            <a:pPr lvl="0"/>
            <a:r>
              <a:rPr lang="en-US" dirty="0" smtClean="0"/>
              <a:t>Click to 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7"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lumMod val="75000"/>
                  </a:schemeClr>
                </a:solidFill>
              </a:defRPr>
            </a:lvl1pPr>
          </a:lstStyle>
          <a:p>
            <a:pPr lvl="0"/>
            <a:r>
              <a:rPr lang="en-US" dirty="0" smtClean="0"/>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2130425"/>
            <a:ext cx="7772400" cy="1470025"/>
          </a:xfrm>
        </p:spPr>
        <p:txBody>
          <a:bodyPr>
            <a:normAutofit/>
          </a:bodyPr>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4876800" cy="1752600"/>
          </a:xfrm>
        </p:spPr>
        <p:txBody>
          <a:bodyPr>
            <a:noAutofit/>
          </a:bodyPr>
          <a:lstStyle>
            <a:lvl1pPr marL="0" indent="0" algn="l">
              <a:spcBef>
                <a:spcPts val="12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pull dir="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10"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2860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0"/>
            <a:ext cx="8229600" cy="21637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250C7897-3FED-49DE-930C-887BCB3D0A78}" type="slidenum">
              <a:rPr lang="en-US" smtClean="0"/>
              <a:pPr/>
              <a:t>‹#›</a:t>
            </a:fld>
            <a:endParaRPr lang="en-US"/>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2" descr="X:\Administration\Public\LeadershipConference\2011\community-graphic-2.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2590800" y="2971800"/>
            <a:ext cx="5791200" cy="1470025"/>
          </a:xfrm>
        </p:spPr>
        <p:txBody>
          <a:bodyPr>
            <a:normAutofit/>
          </a:bodyPr>
          <a:lstStyle>
            <a:lvl1pPr>
              <a:defRPr lang="en-US" sz="4000" dirty="0">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90800" y="4727575"/>
            <a:ext cx="5105400" cy="1752600"/>
          </a:xfrm>
        </p:spPr>
        <p:txBody>
          <a:bodyPr>
            <a:noAutofit/>
          </a:bodyPr>
          <a:lstStyle>
            <a:lvl1pPr marL="0" indent="0" algn="l">
              <a:spcBef>
                <a:spcPts val="900"/>
              </a:spcBef>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D4E142-8228-44E7-82D5-AF3EBAEF9919}" type="slidenum">
              <a:rPr lang="en-US" smtClean="0"/>
              <a:pPr/>
              <a:t>‹#›</a:t>
            </a:fld>
            <a:endParaRPr lang="en-US" dirty="0"/>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1"/>
            <a:ext cx="4038600" cy="40386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1"/>
            <a:ext cx="4038600" cy="4038600"/>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8229600" cy="196775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1"/>
            <a:ext cx="8229600" cy="1828800"/>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48D4E142-8228-44E7-82D5-AF3EBAEF9919}" type="slidenum">
              <a:rPr lang="en-US" smtClean="0"/>
              <a:pPr/>
              <a:t>‹#›</a:t>
            </a:fld>
            <a:endParaRPr lang="en-US"/>
          </a:p>
        </p:txBody>
      </p:sp>
      <p:sp>
        <p:nvSpPr>
          <p:cNvPr id="6"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8D4E142-8228-44E7-82D5-AF3EBAEF9919}" type="slidenum">
              <a:rPr lang="en-US" smtClean="0"/>
              <a:pPr/>
              <a:t>‹#›</a:t>
            </a:fld>
            <a:endParaRPr lang="en-US"/>
          </a:p>
        </p:txBody>
      </p:sp>
      <p:sp>
        <p:nvSpPr>
          <p:cNvPr id="6"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D4E142-8228-44E7-82D5-AF3EBAEF9919}"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4099" name="Picture 3" descr="X:\Administration\Public\LeadershipConference\2011\ppt bgs\3b.jpg"/>
          <p:cNvPicPr>
            <a:picLocks noChangeAspect="1" noChangeArrowheads="1"/>
          </p:cNvPicPr>
          <p:nvPr userDrawn="1"/>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a:xfrm>
            <a:off x="457200" y="228600"/>
            <a:ext cx="8229600" cy="762000"/>
          </a:xfrm>
        </p:spPr>
        <p:txBody>
          <a:bodyPr>
            <a:normAutofit/>
          </a:bodyPr>
          <a:lstStyle>
            <a:lvl1pPr>
              <a:defRPr sz="32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2971800"/>
            <a:ext cx="5791200" cy="1470025"/>
          </a:xfrm>
        </p:spPr>
        <p:txBody>
          <a:bodyPr>
            <a:normAutofit/>
          </a:bodyPr>
          <a:lstStyle>
            <a:lvl1pPr>
              <a:defRPr lang="en-US" sz="4000" dirty="0">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90800" y="4727575"/>
            <a:ext cx="5105400" cy="1752600"/>
          </a:xfrm>
        </p:spPr>
        <p:txBody>
          <a:bodyPr>
            <a:noAutofit/>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D4E142-8228-44E7-82D5-AF3EBAEF9919}" type="slidenum">
              <a:rPr lang="en-US" smtClean="0"/>
              <a:pPr/>
              <a:t>‹#›</a:t>
            </a:fld>
            <a:endParaRPr lang="en-US" dirty="0"/>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8D4E142-8228-44E7-82D5-AF3EBAEF9919}" type="slidenum">
              <a:rPr lang="en-US" smtClean="0"/>
              <a:pPr/>
              <a:t>‹#›</a:t>
            </a:fld>
            <a:endParaRPr lang="en-US"/>
          </a:p>
        </p:txBody>
      </p:sp>
      <p:sp>
        <p:nvSpPr>
          <p:cNvPr id="6"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2971800"/>
            <a:ext cx="5791200" cy="1470025"/>
          </a:xfrm>
        </p:spPr>
        <p:txBody>
          <a:bodyPr>
            <a:normAutofit/>
          </a:bodyPr>
          <a:lstStyle>
            <a:lvl1pPr>
              <a:defRPr lang="en-US" sz="4000" dirty="0">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90800" y="4727575"/>
            <a:ext cx="5105400" cy="1752600"/>
          </a:xfrm>
        </p:spPr>
        <p:txBody>
          <a:bodyPr>
            <a:normAutofit/>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D4E142-8228-44E7-82D5-AF3EBAEF9919}" type="slidenum">
              <a:rPr lang="en-US" smtClean="0"/>
              <a:pPr/>
              <a:t>‹#›</a:t>
            </a:fld>
            <a:endParaRPr lang="en-US" dirty="0"/>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1"/>
            <a:ext cx="4038600" cy="4038600"/>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1"/>
            <a:ext cx="4038600" cy="4038600"/>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50C7897-3FED-49DE-930C-887BCB3D0A78}" type="slidenum">
              <a:rPr lang="en-US" smtClean="0"/>
              <a:pPr/>
              <a:t>‹#›</a:t>
            </a:fld>
            <a:endParaRPr lang="en-US"/>
          </a:p>
        </p:txBody>
      </p:sp>
      <p:sp>
        <p:nvSpPr>
          <p:cNvPr id="9"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8229600" cy="196775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962401"/>
            <a:ext cx="5562600" cy="1828800"/>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48D4E142-8228-44E7-82D5-AF3EBAEF9919}" type="slidenum">
              <a:rPr lang="en-US" smtClean="0"/>
              <a:pPr/>
              <a:t>‹#›</a:t>
            </a:fld>
            <a:endParaRPr lang="en-US"/>
          </a:p>
        </p:txBody>
      </p:sp>
      <p:sp>
        <p:nvSpPr>
          <p:cNvPr id="6" name="Text Placeholder 7"/>
          <p:cNvSpPr>
            <a:spLocks noGrp="1"/>
          </p:cNvSpPr>
          <p:nvPr>
            <p:ph type="body" sz="quarter" idx="13"/>
          </p:nvPr>
        </p:nvSpPr>
        <p:spPr>
          <a:xfrm>
            <a:off x="23622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pic>
        <p:nvPicPr>
          <p:cNvPr id="182274" name="Picture 2" descr="X:\Administration\Public\LeadershipConference\2011\ppt bgs\7c.jpg"/>
          <p:cNvPicPr>
            <a:picLocks noChangeAspect="1" noChangeArrowheads="1"/>
          </p:cNvPicPr>
          <p:nvPr userDrawn="1"/>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a:xfrm>
            <a:off x="457200" y="5334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D4E142-8228-44E7-82D5-AF3EBAEF9919}" type="slidenum">
              <a:rPr lang="en-US" smtClean="0"/>
              <a:pPr/>
              <a:t>‹#›</a:t>
            </a:fld>
            <a:endParaRPr lang="en-US" dirty="0"/>
          </a:p>
        </p:txBody>
      </p:sp>
      <p:sp>
        <p:nvSpPr>
          <p:cNvPr id="8"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
        <p:nvSpPr>
          <p:cNvPr id="7" name="Rectangle 6"/>
          <p:cNvSpPr/>
          <p:nvPr userDrawn="1"/>
        </p:nvSpPr>
        <p:spPr>
          <a:xfrm>
            <a:off x="304800" y="149423"/>
            <a:ext cx="2115579" cy="30777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Step 3: </a:t>
            </a:r>
            <a:r>
              <a:rPr lang="en-US" sz="1400" b="1" dirty="0" smtClean="0"/>
              <a:t>Introducing SCORE</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pic>
        <p:nvPicPr>
          <p:cNvPr id="13" name="Picture 2" descr="X:\Administration\Public\LeadershipConference\2011\ppt bgs\7c.jpg"/>
          <p:cNvPicPr>
            <a:picLocks noChangeAspect="1" noChangeArrowheads="1"/>
          </p:cNvPicPr>
          <p:nvPr userDrawn="1"/>
        </p:nvPicPr>
        <p:blipFill>
          <a:blip r:embed="rId2" cstate="print"/>
          <a:srcRect/>
          <a:stretch>
            <a:fillRect/>
          </a:stretch>
        </p:blipFill>
        <p:spPr bwMode="auto">
          <a:xfrm flipH="1">
            <a:off x="0" y="0"/>
            <a:ext cx="9144000" cy="6858000"/>
          </a:xfrm>
          <a:prstGeom prst="rect">
            <a:avLst/>
          </a:prstGeom>
          <a:noFill/>
        </p:spPr>
      </p:pic>
      <p:sp>
        <p:nvSpPr>
          <p:cNvPr id="9" name="Rectangle 8"/>
          <p:cNvSpPr/>
          <p:nvPr userDrawn="1"/>
        </p:nvSpPr>
        <p:spPr>
          <a:xfrm>
            <a:off x="304800" y="149423"/>
            <a:ext cx="2115579" cy="30777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sz="1400" dirty="0" smtClean="0"/>
              <a:t>Step 3: </a:t>
            </a:r>
            <a:r>
              <a:rPr lang="en-US" sz="1400" b="1" dirty="0" smtClean="0"/>
              <a:t>Introducing SCORE</a:t>
            </a:r>
            <a:endParaRPr lang="en-US" sz="1400" b="1" dirty="0"/>
          </a:p>
        </p:txBody>
      </p:sp>
      <p:sp>
        <p:nvSpPr>
          <p:cNvPr id="2" name="Title 1"/>
          <p:cNvSpPr>
            <a:spLocks noGrp="1"/>
          </p:cNvSpPr>
          <p:nvPr>
            <p:ph type="title"/>
          </p:nvPr>
        </p:nvSpPr>
        <p:spPr>
          <a:xfrm>
            <a:off x="457200" y="533400"/>
            <a:ext cx="8229600" cy="9144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29600" cy="1967753"/>
          </a:xfrm>
        </p:spPr>
        <p:txBody>
          <a:bodyPr>
            <a:no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581401"/>
            <a:ext cx="8229600" cy="1828800"/>
          </a:xfrm>
        </p:spPr>
        <p:txBody>
          <a:bodyPr>
            <a:no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48D4E142-8228-44E7-82D5-AF3EBAEF9919}" type="slidenum">
              <a:rPr lang="en-US" smtClean="0"/>
              <a:pPr/>
              <a:t>‹#›</a:t>
            </a:fld>
            <a:endParaRPr lang="en-US"/>
          </a:p>
        </p:txBody>
      </p:sp>
      <p:sp>
        <p:nvSpPr>
          <p:cNvPr id="10" name="Text Placeholder 7"/>
          <p:cNvSpPr>
            <a:spLocks noGrp="1"/>
          </p:cNvSpPr>
          <p:nvPr>
            <p:ph type="body" sz="quarter" idx="14"/>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8D4E142-8228-44E7-82D5-AF3EBAEF9919}" type="slidenum">
              <a:rPr lang="en-US" smtClean="0"/>
              <a:pPr/>
              <a:t>‹#›</a:t>
            </a:fld>
            <a:endParaRPr lang="en-US"/>
          </a:p>
        </p:txBody>
      </p:sp>
      <p:sp>
        <p:nvSpPr>
          <p:cNvPr id="6" name="Text Placeholder 7"/>
          <p:cNvSpPr>
            <a:spLocks noGrp="1"/>
          </p:cNvSpPr>
          <p:nvPr>
            <p:ph type="body" sz="quarter" idx="13"/>
          </p:nvPr>
        </p:nvSpPr>
        <p:spPr>
          <a:xfrm>
            <a:off x="5181600" y="5715000"/>
            <a:ext cx="3657600" cy="685800"/>
          </a:xfrm>
        </p:spPr>
        <p:txBody>
          <a:bodyPr anchor="b" anchorCtr="0">
            <a:noAutofit/>
          </a:bodyPr>
          <a:lstStyle>
            <a:lvl1pPr marL="0" indent="0" algn="r">
              <a:spcBef>
                <a:spcPts val="600"/>
              </a:spcBef>
              <a:buNone/>
              <a:defRPr sz="1600" b="1">
                <a:solidFill>
                  <a:schemeClr val="accent2"/>
                </a:solidFill>
              </a:defRPr>
            </a:lvl1pPr>
          </a:lstStyle>
          <a:p>
            <a:pPr lvl="0"/>
            <a:r>
              <a:rPr lang="en-US" dirty="0" smtClean="0"/>
              <a:t>Click to edit Master text styles</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D4E142-8228-44E7-82D5-AF3EBAEF9919}"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lvl1pPr>
              <a:defRPr sz="32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250C7897-3FED-49DE-930C-887BCB3D0A78}"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2971800"/>
            <a:ext cx="5791200" cy="1470025"/>
          </a:xfrm>
        </p:spPr>
        <p:txBody>
          <a:bodyPr>
            <a:normAutofit/>
          </a:bodyPr>
          <a:lstStyle>
            <a:lvl1pPr>
              <a:defRPr lang="en-US" sz="4000" dirty="0">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90800" y="4727575"/>
            <a:ext cx="5105400" cy="1752600"/>
          </a:xfrm>
        </p:spPr>
        <p:txBody>
          <a:bodyPr>
            <a:normAutofit/>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21.jpe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70.xml"/><Relationship Id="rId7" Type="http://schemas.openxmlformats.org/officeDocument/2006/relationships/theme" Target="../theme/theme1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6.xml"/><Relationship Id="rId7" Type="http://schemas.openxmlformats.org/officeDocument/2006/relationships/theme" Target="../theme/theme12.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image" Target="../media/image28.jpe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5" Type="http://schemas.openxmlformats.org/officeDocument/2006/relationships/image" Target="../media/image30.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31.jpeg"/><Relationship Id="rId5" Type="http://schemas.openxmlformats.org/officeDocument/2006/relationships/slideLayout" Target="../slideLayouts/slideLayout94.xml"/><Relationship Id="rId10" Type="http://schemas.openxmlformats.org/officeDocument/2006/relationships/theme" Target="../theme/theme15.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6.jpe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0.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38.xml"/><Relationship Id="rId7"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4.xml"/><Relationship Id="rId7"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50.xml"/><Relationship Id="rId7"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1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8862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ransition/>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88" r:id="rId6"/>
    <p:sldLayoutId id="2147483736" r:id="rId7"/>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lumMod val="75000"/>
          </a:schemeClr>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lumMod val="75000"/>
          </a:schemeClr>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4801" name="Picture 1" descr="X:\Administration\Public\LeadershipConference\2011\ppt bgs\13.jpg"/>
          <p:cNvPicPr>
            <a:picLocks noChangeAspect="1" noChangeArrowheads="1"/>
          </p:cNvPicPr>
          <p:nvPr userDrawn="1"/>
        </p:nvPicPr>
        <p:blipFill>
          <a:blip r:embed="rId9"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5000"/>
            <a:ext cx="8229600" cy="42211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accent1"/>
                </a:solidFill>
              </a:defRPr>
            </a:lvl1pPr>
          </a:lstStyle>
          <a:p>
            <a:fld id="{48D4E142-8228-44E7-82D5-AF3EBAEF99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757" r:id="rId3"/>
    <p:sldLayoutId id="2147483664" r:id="rId4"/>
    <p:sldLayoutId id="2147483665" r:id="rId5"/>
    <p:sldLayoutId id="2147483666" r:id="rId6"/>
    <p:sldLayoutId id="2147483791" r:id="rId7"/>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6609" name="Picture 1" descr="X:\Administration\Public\LeadershipConference\2011\ppt bgs\15.jpg"/>
          <p:cNvPicPr>
            <a:picLocks noChangeAspect="1" noChangeArrowheads="1"/>
          </p:cNvPicPr>
          <p:nvPr userDrawn="1"/>
        </p:nvPicPr>
        <p:blipFill>
          <a:blip r:embed="rId5"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5000"/>
            <a:ext cx="8229600" cy="42211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accent1"/>
                </a:solidFill>
              </a:defRPr>
            </a:lvl1pPr>
          </a:lstStyle>
          <a:p>
            <a:fld id="{48D4E142-8228-44E7-82D5-AF3EBAEF99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4" r:id="rId3"/>
  </p:sldLayoutIdLst>
  <p:hf hdr="0" ftr="0" dt="0"/>
  <p:txStyles>
    <p:titleStyle>
      <a:lvl1pPr algn="l" defTabSz="914400" rtl="0" eaLnBrk="1" latinLnBrk="0" hangingPunct="1">
        <a:spcBef>
          <a:spcPct val="0"/>
        </a:spcBef>
        <a:buNone/>
        <a:defRPr sz="3200" b="1" strike="noStrike" kern="1200">
          <a:solidFill>
            <a:schemeClr val="accent5">
              <a:lumMod val="75000"/>
            </a:schemeClr>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8417" name="Picture 1" descr="X:\Administration\Public\LeadershipConference\2011\ppt bgs\14.jpg"/>
          <p:cNvPicPr>
            <a:picLocks noChangeAspect="1" noChangeArrowheads="1"/>
          </p:cNvPicPr>
          <p:nvPr userDrawn="1"/>
        </p:nvPicPr>
        <p:blipFill>
          <a:blip r:embed="rId11"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5000"/>
            <a:ext cx="8229600" cy="42211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accent1"/>
                </a:solidFill>
              </a:defRPr>
            </a:lvl1pPr>
          </a:lstStyle>
          <a:p>
            <a:fld id="{48D4E142-8228-44E7-82D5-AF3EBAEF99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70" r:id="rId3"/>
    <p:sldLayoutId id="2147483771" r:id="rId4"/>
    <p:sldLayoutId id="2147483774" r:id="rId5"/>
    <p:sldLayoutId id="2147483775" r:id="rId6"/>
    <p:sldLayoutId id="2147483772" r:id="rId7"/>
    <p:sldLayoutId id="2147483773" r:id="rId8"/>
    <p:sldLayoutId id="2147483792" r:id="rId9"/>
  </p:sldLayoutIdLst>
  <p:hf hdr="0" ftr="0" dt="0"/>
  <p:txStyles>
    <p:titleStyle>
      <a:lvl1pPr algn="l" defTabSz="914400" rtl="0" eaLnBrk="1" latinLnBrk="0" hangingPunct="1">
        <a:spcBef>
          <a:spcPct val="0"/>
        </a:spcBef>
        <a:buNone/>
        <a:defRPr sz="3200" b="1" strike="noStrike" kern="1200">
          <a:solidFill>
            <a:schemeClr val="accent2"/>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5000"/>
            <a:ext cx="8229600" cy="42211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accent1"/>
                </a:solidFill>
              </a:defRPr>
            </a:lvl1pPr>
          </a:lstStyle>
          <a:p>
            <a:fld id="{48D4E142-8228-44E7-82D5-AF3EBAEF99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4" r:id="rId6"/>
    <p:sldLayoutId id="2147483785" r:id="rId7"/>
  </p:sldLayoutIdLst>
  <p:hf hdr="0" ftr="0" dt="0"/>
  <p:txStyles>
    <p:titleStyle>
      <a:lvl1pPr algn="l" defTabSz="914400" rtl="0" eaLnBrk="1" latinLnBrk="0" hangingPunct="1">
        <a:spcBef>
          <a:spcPct val="0"/>
        </a:spcBef>
        <a:buNone/>
        <a:defRPr sz="3200" b="1" strike="noStrike" kern="1200">
          <a:solidFill>
            <a:schemeClr val="accent2"/>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266" name="Picture 2" descr="X:\Administration\Public\LeadershipConference\2011\ppt bgs\2b.jpg"/>
          <p:cNvPicPr>
            <a:picLocks noChangeAspect="1" noChangeArrowheads="1"/>
          </p:cNvPicPr>
          <p:nvPr userDrawn="1"/>
        </p:nvPicPr>
        <p:blipFill>
          <a:blip r:embed="rId10" cstate="print"/>
          <a:srcRect/>
          <a:stretch>
            <a:fillRect/>
          </a:stretch>
        </p:blipFill>
        <p:spPr bwMode="auto">
          <a:xfrm flipH="1">
            <a:off x="0" y="0"/>
            <a:ext cx="9144000" cy="6858000"/>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9624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789" r:id="rId6"/>
    <p:sldLayoutId id="2147483680" r:id="rId7"/>
    <p:sldLayoutId id="2147483755" r:id="rId8"/>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lumMod val="75000"/>
          </a:schemeClr>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42" name="Picture 2" descr="X:\Administration\Public\LeadershipConference\2011\ppt bgs\3b.jpg"/>
          <p:cNvPicPr>
            <a:picLocks noChangeAspect="1" noChangeArrowheads="1"/>
          </p:cNvPicPr>
          <p:nvPr userDrawn="1"/>
        </p:nvPicPr>
        <p:blipFill>
          <a:blip r:embed="rId10" cstate="print"/>
          <a:srcRect/>
          <a:stretch>
            <a:fillRect/>
          </a:stretch>
        </p:blipFill>
        <p:spPr bwMode="auto">
          <a:xfrm flipH="1">
            <a:off x="0" y="0"/>
            <a:ext cx="9144000" cy="6858000"/>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7338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753" r:id="rId7"/>
    <p:sldLayoutId id="2147483754" r:id="rId8"/>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X:\Administration\Public\LeadershipConference\2011\ppt bgs\4x.jpg"/>
          <p:cNvPicPr>
            <a:picLocks noChangeAspect="1" noChangeArrowheads="1"/>
          </p:cNvPicPr>
          <p:nvPr/>
        </p:nvPicPr>
        <p:blipFill>
          <a:blip r:embed="rId8" cstate="print"/>
          <a:srcRect/>
          <a:stretch>
            <a:fillRect/>
          </a:stretch>
        </p:blipFill>
        <p:spPr bwMode="auto">
          <a:xfrm flipH="1">
            <a:off x="0" y="0"/>
            <a:ext cx="9144000" cy="6858000"/>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148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86" r:id="rId7"/>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rgbClr val="81C9E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148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9624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2"/>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flipH="1">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8862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382000" y="6492875"/>
            <a:ext cx="762000" cy="365125"/>
          </a:xfrm>
          <a:prstGeom prst="rect">
            <a:avLst/>
          </a:prstGeom>
        </p:spPr>
        <p:txBody>
          <a:bodyPr vert="horz" lIns="91440" tIns="45720" rIns="91440" bIns="45720" rtlCol="0" anchor="ctr"/>
          <a:lstStyle>
            <a:lvl1pPr algn="r">
              <a:defRPr sz="1600" b="1">
                <a:solidFill>
                  <a:schemeClr val="bg1"/>
                </a:solidFill>
              </a:defRPr>
            </a:lvl1pPr>
          </a:lstStyle>
          <a:p>
            <a:fld id="{250C7897-3FED-49DE-930C-887BCB3D0A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87" r:id="rId6"/>
    <p:sldLayoutId id="2147483729" r:id="rId7"/>
  </p:sldLayoutIdLst>
  <p:hf hdr="0" ftr="0" dt="0"/>
  <p:txStyles>
    <p:titleStyle>
      <a:lvl1pPr algn="l" defTabSz="914400" rtl="0" eaLnBrk="1" latinLnBrk="0" hangingPunct="1">
        <a:spcBef>
          <a:spcPct val="0"/>
        </a:spcBef>
        <a:buNone/>
        <a:defRPr sz="3200" b="1" strike="noStrike" kern="1200">
          <a:solidFill>
            <a:schemeClr val="accent1"/>
          </a:solidFill>
          <a:effectLst/>
          <a:latin typeface="+mj-lt"/>
          <a:ea typeface="+mj-ea"/>
          <a:cs typeface="+mj-cs"/>
        </a:defRPr>
      </a:lvl1pPr>
    </p:titleStyle>
    <p:bodyStyle>
      <a:lvl1pPr marL="342900" indent="-342900" algn="l" defTabSz="914400" rtl="0" eaLnBrk="1" latinLnBrk="0" hangingPunct="1">
        <a:spcBef>
          <a:spcPct val="20000"/>
        </a:spcBef>
        <a:buClr>
          <a:schemeClr val="accent4"/>
        </a:buClr>
        <a:buSzPct val="80000"/>
        <a:buFont typeface="Monotype Sorts" pitchFamily="2" charset="2"/>
        <a:buChar char="l"/>
        <a:defRPr sz="2000" kern="1200">
          <a:solidFill>
            <a:schemeClr val="tx1"/>
          </a:solidFill>
          <a:latin typeface="+mn-lt"/>
          <a:ea typeface="+mn-ea"/>
          <a:cs typeface="+mn-cs"/>
        </a:defRPr>
      </a:lvl1pPr>
      <a:lvl2pPr marL="685800" indent="-285750" algn="l" defTabSz="914400" rtl="0" eaLnBrk="1" latinLnBrk="0" hangingPunct="1">
        <a:spcBef>
          <a:spcPct val="20000"/>
        </a:spcBef>
        <a:buClr>
          <a:schemeClr val="accent3"/>
        </a:buClr>
        <a:buFont typeface="Wingdings" pitchFamily="2" charset="2"/>
        <a:buChar char="n"/>
        <a:defRPr sz="1800" kern="1200">
          <a:solidFill>
            <a:schemeClr val="tx1"/>
          </a:solidFill>
          <a:latin typeface="+mn-lt"/>
          <a:ea typeface="+mn-ea"/>
          <a:cs typeface="+mn-cs"/>
        </a:defRPr>
      </a:lvl2pPr>
      <a:lvl3pPr marL="97155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84.xml"/><Relationship Id="rId4" Type="http://schemas.openxmlformats.org/officeDocument/2006/relationships/image" Target="../media/image42.png"/></Relationships>
</file>

<file path=ppt/slides/_rels/slide10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8.png"/><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58.xml"/><Relationship Id="rId4" Type="http://schemas.openxmlformats.org/officeDocument/2006/relationships/image" Target="../media/image191.png"/></Relationships>
</file>

<file path=ppt/slides/_rels/slide1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Layout" Target="../slideLayouts/slideLayout58.xml"/><Relationship Id="rId4" Type="http://schemas.openxmlformats.org/officeDocument/2006/relationships/image" Target="../media/image193.png"/></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105.xml.rels><?xml version="1.0" encoding="UTF-8" standalone="yes"?>
<Relationships xmlns="http://schemas.openxmlformats.org/package/2006/relationships"><Relationship Id="rId2" Type="http://schemas.openxmlformats.org/officeDocument/2006/relationships/image" Target="../media/image194.gif"/><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gif"/><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2" Type="http://schemas.openxmlformats.org/officeDocument/2006/relationships/image" Target="../media/image197.gif"/><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2" Type="http://schemas.openxmlformats.org/officeDocument/2006/relationships/image" Target="../media/image199.gif"/><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jpeg"/><Relationship Id="rId1" Type="http://schemas.openxmlformats.org/officeDocument/2006/relationships/slideLayout" Target="../slideLayouts/slideLayout5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image" Target="../media/image204.png"/><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127.wmf"/></Relationships>
</file>

<file path=ppt/slides/_rels/slide11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4.xml"/><Relationship Id="rId4" Type="http://schemas.openxmlformats.org/officeDocument/2006/relationships/image" Target="../media/image209.png"/></Relationships>
</file>

<file path=ppt/slides/_rels/slide11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3" Type="http://schemas.openxmlformats.org/officeDocument/2006/relationships/image" Target="../media/image213.gif"/><Relationship Id="rId7" Type="http://schemas.openxmlformats.org/officeDocument/2006/relationships/image" Target="../media/image217.gif"/><Relationship Id="rId2" Type="http://schemas.openxmlformats.org/officeDocument/2006/relationships/image" Target="../media/image212.gif"/><Relationship Id="rId1" Type="http://schemas.openxmlformats.org/officeDocument/2006/relationships/slideLayout" Target="../slideLayouts/slideLayout62.xml"/><Relationship Id="rId6" Type="http://schemas.openxmlformats.org/officeDocument/2006/relationships/image" Target="../media/image216.gif"/><Relationship Id="rId5" Type="http://schemas.openxmlformats.org/officeDocument/2006/relationships/image" Target="../media/image215.gif"/><Relationship Id="rId4" Type="http://schemas.openxmlformats.org/officeDocument/2006/relationships/image" Target="../media/image2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image" Target="../media/image220.gif"/><Relationship Id="rId1" Type="http://schemas.openxmlformats.org/officeDocument/2006/relationships/slideLayout" Target="../slideLayouts/slideLayout65.xml"/><Relationship Id="rId6" Type="http://schemas.openxmlformats.org/officeDocument/2006/relationships/image" Target="../media/image126.png"/><Relationship Id="rId5" Type="http://schemas.openxmlformats.org/officeDocument/2006/relationships/image" Target="../media/image223.gif"/><Relationship Id="rId4" Type="http://schemas.openxmlformats.org/officeDocument/2006/relationships/image" Target="../media/image222.png"/></Relationships>
</file>

<file path=ppt/slides/_rels/slide12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62.xml"/></Relationships>
</file>

<file path=ppt/slides/_rels/slide123.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2.xml"/></Relationships>
</file>

<file path=ppt/slides/_rels/slide12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6.xml"/></Relationships>
</file>

<file path=ppt/slides/_rels/slide12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www.nerdwallet.com/credit-union/" TargetMode="External"/><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66.xml"/></Relationships>
</file>

<file path=ppt/slides/_rels/slide12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4.xml"/></Relationships>
</file>

<file path=ppt/slides/_rels/slide13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16.xml"/><Relationship Id="rId5" Type="http://schemas.openxmlformats.org/officeDocument/2006/relationships/image" Target="../media/image236.jpeg"/><Relationship Id="rId4" Type="http://schemas.openxmlformats.org/officeDocument/2006/relationships/image" Target="../media/image235.png"/></Relationships>
</file>

<file path=ppt/slides/_rels/slide13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6.xml"/><Relationship Id="rId4" Type="http://schemas.openxmlformats.org/officeDocument/2006/relationships/image" Target="../media/image242.png"/></Relationships>
</file>

<file path=ppt/slides/_rels/slide1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hyperlink" Target="http://www.cuanswers.com/kitchen/#top10_lenderVP" TargetMode="Externa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4.xml"/><Relationship Id="rId4" Type="http://schemas.openxmlformats.org/officeDocument/2006/relationships/image" Target="../media/image47.png"/></Relationships>
</file>

<file path=ppt/slides/_rels/slide14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2.xml"/><Relationship Id="rId4" Type="http://schemas.openxmlformats.org/officeDocument/2006/relationships/image" Target="../media/image246.png"/></Relationships>
</file>

<file path=ppt/slides/_rels/slide14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4.jpeg"/><Relationship Id="rId1" Type="http://schemas.openxmlformats.org/officeDocument/2006/relationships/slideLayout" Target="../slideLayouts/slideLayout72.xml"/><Relationship Id="rId4" Type="http://schemas.openxmlformats.org/officeDocument/2006/relationships/image" Target="../media/image248.jpeg"/></Relationships>
</file>

<file path=ppt/slides/_rels/slide14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9.png"/><Relationship Id="rId1" Type="http://schemas.openxmlformats.org/officeDocument/2006/relationships/slideLayout" Target="../slideLayouts/slideLayout72.xml"/></Relationships>
</file>

<file path=ppt/slides/_rels/slide14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2.xml"/><Relationship Id="rId5" Type="http://schemas.openxmlformats.org/officeDocument/2006/relationships/image" Target="../media/image244.jpeg"/><Relationship Id="rId4" Type="http://schemas.openxmlformats.org/officeDocument/2006/relationships/image" Target="../media/image60.png"/></Relationships>
</file>

<file path=ppt/slides/_rels/slide14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69.xml"/><Relationship Id="rId5" Type="http://schemas.openxmlformats.org/officeDocument/2006/relationships/image" Target="../media/image253.png"/><Relationship Id="rId4" Type="http://schemas.openxmlformats.org/officeDocument/2006/relationships/image" Target="../media/image244.jpeg"/></Relationships>
</file>

<file path=ppt/slides/_rels/slide14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44.jpeg"/><Relationship Id="rId1" Type="http://schemas.openxmlformats.org/officeDocument/2006/relationships/slideLayout" Target="../slideLayouts/slideLayout71.xml"/><Relationship Id="rId4" Type="http://schemas.openxmlformats.org/officeDocument/2006/relationships/image" Target="../media/image60.png"/></Relationships>
</file>

<file path=ppt/slides/_rels/slide146.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69.xml"/></Relationships>
</file>

<file path=ppt/slides/_rels/slide14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1.xml"/></Relationships>
</file>

<file path=ppt/slides/_rels/slide14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2.xml"/></Relationships>
</file>

<file path=ppt/slides/_rels/slide14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72.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chart" Target="../charts/chart2.xml"/><Relationship Id="rId1" Type="http://schemas.openxmlformats.org/officeDocument/2006/relationships/slideLayout" Target="../slideLayouts/slideLayout72.xml"/><Relationship Id="rId6" Type="http://schemas.openxmlformats.org/officeDocument/2006/relationships/image" Target="../media/image128.png"/><Relationship Id="rId5" Type="http://schemas.openxmlformats.org/officeDocument/2006/relationships/image" Target="../media/image261.jpeg"/><Relationship Id="rId4" Type="http://schemas.openxmlformats.org/officeDocument/2006/relationships/image" Target="../media/image127.wm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263.gif"/><Relationship Id="rId2" Type="http://schemas.openxmlformats.org/officeDocument/2006/relationships/image" Target="../media/image262.png"/><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265.gif"/><Relationship Id="rId4" Type="http://schemas.openxmlformats.org/officeDocument/2006/relationships/image" Target="../media/image264.png"/></Relationships>
</file>

<file path=ppt/slides/_rels/slide154.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70.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3" Type="http://schemas.openxmlformats.org/officeDocument/2006/relationships/hyperlink" Target="http://www.cuanswers.com/client_release_summaries.php" TargetMode="External"/><Relationship Id="rId2" Type="http://schemas.openxmlformats.org/officeDocument/2006/relationships/image" Target="../media/image271.pn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3" Type="http://schemas.openxmlformats.org/officeDocument/2006/relationships/image" Target="../media/image273.gif"/><Relationship Id="rId2" Type="http://schemas.openxmlformats.org/officeDocument/2006/relationships/image" Target="../media/image272.png"/><Relationship Id="rId1" Type="http://schemas.openxmlformats.org/officeDocument/2006/relationships/slideLayout" Target="../slideLayouts/slideLayout24.xml"/><Relationship Id="rId4" Type="http://schemas.openxmlformats.org/officeDocument/2006/relationships/image" Target="../media/image274.gif"/></Relationships>
</file>

<file path=ppt/slides/_rels/slide16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277.gif"/><Relationship Id="rId2" Type="http://schemas.openxmlformats.org/officeDocument/2006/relationships/image" Target="../media/image276.gif"/><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7.xml"/><Relationship Id="rId4" Type="http://schemas.openxmlformats.org/officeDocument/2006/relationships/image" Target="../media/image144.jpeg"/></Relationships>
</file>

<file path=ppt/slides/_rels/slide16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7.xml"/></Relationships>
</file>

<file path=ppt/slides/_rels/slide167.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4.xml"/><Relationship Id="rId4" Type="http://schemas.openxmlformats.org/officeDocument/2006/relationships/image" Target="../media/image28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1.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7.png"/><Relationship Id="rId7" Type="http://schemas.openxmlformats.org/officeDocument/2006/relationships/image" Target="../media/image291.jpe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290.png"/><Relationship Id="rId5" Type="http://schemas.openxmlformats.org/officeDocument/2006/relationships/image" Target="../media/image289.png"/><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s>
</file>

<file path=ppt/slides/_rels/slide17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17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7.xml"/><Relationship Id="rId1" Type="http://schemas.openxmlformats.org/officeDocument/2006/relationships/slideLayout" Target="../slideLayouts/slideLayout82.xml"/><Relationship Id="rId4" Type="http://schemas.openxmlformats.org/officeDocument/2006/relationships/image" Target="../media/image297.png"/></Relationships>
</file>

<file path=ppt/slides/_rels/slide174.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80.xml"/></Relationships>
</file>

<file path=ppt/slides/_rels/slide175.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8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98.xml"/><Relationship Id="rId5" Type="http://schemas.openxmlformats.org/officeDocument/2006/relationships/image" Target="../media/image5.png"/><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wmf"/><Relationship Id="rId1" Type="http://schemas.openxmlformats.org/officeDocument/2006/relationships/slideLayout" Target="../slideLayouts/slideLayout95.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61.jpeg"/><Relationship Id="rId1" Type="http://schemas.openxmlformats.org/officeDocument/2006/relationships/slideLayout" Target="../slideLayouts/slideLayout94.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94.xml"/><Relationship Id="rId4" Type="http://schemas.openxmlformats.org/officeDocument/2006/relationships/image" Target="../media/image63.wmf"/></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4.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9.pn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3" Type="http://schemas.openxmlformats.org/officeDocument/2006/relationships/hyperlink" Target="http://rmrg.cuanswers.com/" TargetMode="External"/><Relationship Id="rId2" Type="http://schemas.openxmlformats.org/officeDocument/2006/relationships/image" Target="../media/image70.png"/><Relationship Id="rId1" Type="http://schemas.openxmlformats.org/officeDocument/2006/relationships/slideLayout" Target="../slideLayouts/slideLayout94.xml"/><Relationship Id="rId5" Type="http://schemas.openxmlformats.org/officeDocument/2006/relationships/image" Target="../media/image57.png"/><Relationship Id="rId4" Type="http://schemas.openxmlformats.org/officeDocument/2006/relationships/image" Target="../media/image71.gif"/></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63.wmf"/><Relationship Id="rId2" Type="http://schemas.openxmlformats.org/officeDocument/2006/relationships/image" Target="../media/image75.png"/><Relationship Id="rId1" Type="http://schemas.openxmlformats.org/officeDocument/2006/relationships/slideLayout" Target="../slideLayouts/slideLayout94.xml"/><Relationship Id="rId6" Type="http://schemas.openxmlformats.org/officeDocument/2006/relationships/image" Target="../media/image78.png"/><Relationship Id="rId5" Type="http://schemas.openxmlformats.org/officeDocument/2006/relationships/image" Target="../media/image57.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94.xml"/><Relationship Id="rId6" Type="http://schemas.openxmlformats.org/officeDocument/2006/relationships/image" Target="../media/image83.png"/><Relationship Id="rId11" Type="http://schemas.openxmlformats.org/officeDocument/2006/relationships/image" Target="../media/image88.gif"/><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8.gif"/><Relationship Id="rId7" Type="http://schemas.openxmlformats.org/officeDocument/2006/relationships/image" Target="../media/image82.png"/><Relationship Id="rId2" Type="http://schemas.openxmlformats.org/officeDocument/2006/relationships/image" Target="../media/image87.png"/><Relationship Id="rId1" Type="http://schemas.openxmlformats.org/officeDocument/2006/relationships/slideLayout" Target="../slideLayouts/slideLayout94.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image" Target="../media/image86.png"/><Relationship Id="rId4" Type="http://schemas.openxmlformats.org/officeDocument/2006/relationships/image" Target="../media/image79.png"/><Relationship Id="rId9"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ofcourse.cuanswers.com/" TargetMode="External"/><Relationship Id="rId1" Type="http://schemas.openxmlformats.org/officeDocument/2006/relationships/slideLayout" Target="../slideLayouts/slideLayout94.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hyperlink" Target="http://ondemand.cuanswers.com/" TargetMode="External"/><Relationship Id="rId2" Type="http://schemas.openxmlformats.org/officeDocument/2006/relationships/image" Target="../media/image94.png"/><Relationship Id="rId1" Type="http://schemas.openxmlformats.org/officeDocument/2006/relationships/slideLayout" Target="../slideLayouts/slideLayout94.xml"/><Relationship Id="rId5" Type="http://schemas.openxmlformats.org/officeDocument/2006/relationships/image" Target="../media/image57.png"/><Relationship Id="rId4" Type="http://schemas.openxmlformats.org/officeDocument/2006/relationships/image" Target="../media/image95.gif"/></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8.png"/><Relationship Id="rId1" Type="http://schemas.openxmlformats.org/officeDocument/2006/relationships/slideLayout" Target="../slideLayouts/slideLayout94.xml"/><Relationship Id="rId5" Type="http://schemas.openxmlformats.org/officeDocument/2006/relationships/image" Target="../media/image100.gif"/><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1.jpe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2.png"/><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2.png"/><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57.png"/><Relationship Id="rId1" Type="http://schemas.openxmlformats.org/officeDocument/2006/relationships/slideLayout" Target="../slideLayouts/slideLayout94.xml"/><Relationship Id="rId6" Type="http://schemas.openxmlformats.org/officeDocument/2006/relationships/hyperlink" Target="http://www.cuanswers.com/kitchen/" TargetMode="External"/><Relationship Id="rId5" Type="http://schemas.openxmlformats.org/officeDocument/2006/relationships/hyperlink" Target="http://www.cuanswers.com/client_release_planning.php" TargetMode="Externa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86.xml"/><Relationship Id="rId5" Type="http://schemas.openxmlformats.org/officeDocument/2006/relationships/image" Target="../media/image36.jpeg"/><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3.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3.xml"/><Relationship Id="rId5" Type="http://schemas.openxmlformats.org/officeDocument/2006/relationships/image" Target="../media/image119.jpeg"/><Relationship Id="rId4" Type="http://schemas.openxmlformats.org/officeDocument/2006/relationships/image" Target="../media/image118.jpeg"/></Relationships>
</file>

<file path=ppt/slides/_rels/slide6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33.xml"/><Relationship Id="rId6" Type="http://schemas.openxmlformats.org/officeDocument/2006/relationships/image" Target="../media/image128.png"/><Relationship Id="rId5" Type="http://schemas.openxmlformats.org/officeDocument/2006/relationships/image" Target="../media/image127.wmf"/><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30.png"/><Relationship Id="rId7"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33.xml"/><Relationship Id="rId6" Type="http://schemas.openxmlformats.org/officeDocument/2006/relationships/image" Target="../media/image128.png"/><Relationship Id="rId5" Type="http://schemas.openxmlformats.org/officeDocument/2006/relationships/image" Target="../media/image127.wmf"/><Relationship Id="rId4" Type="http://schemas.openxmlformats.org/officeDocument/2006/relationships/image" Target="../media/image124.png"/><Relationship Id="rId9" Type="http://schemas.openxmlformats.org/officeDocument/2006/relationships/image" Target="../media/image12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3.xml"/><Relationship Id="rId6" Type="http://schemas.openxmlformats.org/officeDocument/2006/relationships/image" Target="../media/image135.png"/><Relationship Id="rId5" Type="http://schemas.openxmlformats.org/officeDocument/2006/relationships/image" Target="../media/image127.wmf"/><Relationship Id="rId4" Type="http://schemas.openxmlformats.org/officeDocument/2006/relationships/image" Target="../media/image134.jpeg"/></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image" Target="../media/image139.jpeg"/><Relationship Id="rId1" Type="http://schemas.openxmlformats.org/officeDocument/2006/relationships/slideLayout" Target="../slideLayouts/slideLayout32.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80.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jpeg"/><Relationship Id="rId3" Type="http://schemas.openxmlformats.org/officeDocument/2006/relationships/image" Target="../media/image145.jpeg"/><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image" Target="../media/image144.jpeg"/><Relationship Id="rId1" Type="http://schemas.openxmlformats.org/officeDocument/2006/relationships/slideLayout" Target="../slideLayouts/slideLayout30.xml"/><Relationship Id="rId6" Type="http://schemas.openxmlformats.org/officeDocument/2006/relationships/image" Target="../media/image148.jpeg"/><Relationship Id="rId11" Type="http://schemas.openxmlformats.org/officeDocument/2006/relationships/image" Target="../media/image153.jpeg"/><Relationship Id="rId5" Type="http://schemas.openxmlformats.org/officeDocument/2006/relationships/image" Target="../media/image147.jpeg"/><Relationship Id="rId10" Type="http://schemas.openxmlformats.org/officeDocument/2006/relationships/image" Target="../media/image152.jpeg"/><Relationship Id="rId4" Type="http://schemas.openxmlformats.org/officeDocument/2006/relationships/image" Target="../media/image146.jpeg"/><Relationship Id="rId9" Type="http://schemas.openxmlformats.org/officeDocument/2006/relationships/image" Target="../media/image151.jpeg"/></Relationships>
</file>

<file path=ppt/slides/_rels/slide8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3.xml"/><Relationship Id="rId5" Type="http://schemas.openxmlformats.org/officeDocument/2006/relationships/image" Target="../media/image165.png"/><Relationship Id="rId4" Type="http://schemas.openxmlformats.org/officeDocument/2006/relationships/image" Target="../media/image164.png"/></Relationships>
</file>

<file path=ppt/slides/_rels/slide8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gif"/><Relationship Id="rId1" Type="http://schemas.openxmlformats.org/officeDocument/2006/relationships/slideLayout" Target="../slideLayouts/slideLayout33.xml"/><Relationship Id="rId5" Type="http://schemas.openxmlformats.org/officeDocument/2006/relationships/image" Target="../media/image127.wmf"/><Relationship Id="rId4" Type="http://schemas.openxmlformats.org/officeDocument/2006/relationships/image" Target="../media/image17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2" Type="http://schemas.openxmlformats.org/officeDocument/2006/relationships/image" Target="../media/image172.gif"/><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83.xml"/></Relationships>
</file>

<file path=ppt/slides/_rels/slide9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0.xml"/><Relationship Id="rId5" Type="http://schemas.openxmlformats.org/officeDocument/2006/relationships/image" Target="../media/image178.png"/><Relationship Id="rId4" Type="http://schemas.openxmlformats.org/officeDocument/2006/relationships/image" Target="../media/image177.png"/></Relationships>
</file>

<file path=ppt/slides/_rels/slide9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3.xml"/><Relationship Id="rId4" Type="http://schemas.openxmlformats.org/officeDocument/2006/relationships/image" Target="../media/image18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55.xml"/><Relationship Id="rId4" Type="http://schemas.openxmlformats.org/officeDocument/2006/relationships/image" Target="../media/image184.png"/></Relationships>
</file>

<file path=ppt/slides/_rels/slide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43200" y="4953000"/>
            <a:ext cx="6019800"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9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Welcome!</a:t>
            </a:r>
            <a:endParaRPr lang="en-US" sz="9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Local is In</a:t>
            </a:r>
            <a:br>
              <a:rPr lang="en-US" dirty="0" smtClean="0"/>
            </a:br>
            <a:r>
              <a:rPr lang="en-US" sz="2000" dirty="0" smtClean="0"/>
              <a:t>Where communities are at their most intense</a:t>
            </a:r>
            <a:endParaRPr lang="en-US" sz="2000"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10</a:t>
            </a:fld>
            <a:endParaRPr lang="en-US"/>
          </a:p>
        </p:txBody>
      </p:sp>
      <p:sp>
        <p:nvSpPr>
          <p:cNvPr id="15" name="Text Placeholder 14"/>
          <p:cNvSpPr>
            <a:spLocks noGrp="1"/>
          </p:cNvSpPr>
          <p:nvPr>
            <p:ph type="body" sz="quarter" idx="13"/>
          </p:nvPr>
        </p:nvSpPr>
        <p:spPr>
          <a:xfrm>
            <a:off x="6781800" y="5715000"/>
            <a:ext cx="2057400" cy="685800"/>
          </a:xfrm>
        </p:spPr>
        <p:txBody>
          <a:bodyPr>
            <a:noAutofit/>
          </a:bodyPr>
          <a:lstStyle/>
          <a:p>
            <a:r>
              <a:rPr lang="en-US" dirty="0" smtClean="0"/>
              <a:t>Beyond marketing, people are starting to build on the sense that we have to do it at home first to turn things around</a:t>
            </a:r>
            <a:endParaRPr lang="en-US" dirty="0"/>
          </a:p>
        </p:txBody>
      </p:sp>
      <p:pic>
        <p:nvPicPr>
          <p:cNvPr id="4098" name="Picture 2" descr="X:\Administration\Public\LeadershipConference\2011\Temp place for all graphics\2011-06-01-bankdepositsshare.gif"/>
          <p:cNvPicPr>
            <a:picLocks noChangeAspect="1" noChangeArrowheads="1"/>
          </p:cNvPicPr>
          <p:nvPr/>
        </p:nvPicPr>
        <p:blipFill>
          <a:blip r:embed="rId2" cstate="print"/>
          <a:srcRect/>
          <a:stretch>
            <a:fillRect/>
          </a:stretch>
        </p:blipFill>
        <p:spPr bwMode="auto">
          <a:xfrm>
            <a:off x="228600" y="1981200"/>
            <a:ext cx="3372004" cy="4029075"/>
          </a:xfrm>
          <a:prstGeom prst="rect">
            <a:avLst/>
          </a:prstGeom>
          <a:ln>
            <a:noFill/>
          </a:ln>
          <a:effectLst>
            <a:outerShdw blurRad="292100" dist="139700" dir="2700000" algn="tl" rotWithShape="0">
              <a:srgbClr val="333333">
                <a:alpha val="65000"/>
              </a:srgbClr>
            </a:outerShdw>
          </a:effectLst>
        </p:spPr>
      </p:pic>
      <p:pic>
        <p:nvPicPr>
          <p:cNvPr id="17" name="Picture 9"/>
          <p:cNvPicPr>
            <a:picLocks noChangeAspect="1" noChangeArrowheads="1"/>
          </p:cNvPicPr>
          <p:nvPr/>
        </p:nvPicPr>
        <p:blipFill>
          <a:blip r:embed="rId3" cstate="print"/>
          <a:srcRect/>
          <a:stretch>
            <a:fillRect/>
          </a:stretch>
        </p:blipFill>
        <p:spPr bwMode="auto">
          <a:xfrm>
            <a:off x="5105400" y="1828800"/>
            <a:ext cx="3657600" cy="2743200"/>
          </a:xfrm>
          <a:prstGeom prst="rect">
            <a:avLst/>
          </a:prstGeom>
          <a:ln>
            <a:noFill/>
          </a:ln>
          <a:effectLst>
            <a:outerShdw blurRad="292100" dist="139700" dir="2700000" algn="tl" rotWithShape="0">
              <a:srgbClr val="333333">
                <a:alpha val="65000"/>
              </a:srgbClr>
            </a:outerShdw>
          </a:effectLst>
        </p:spPr>
      </p:pic>
      <p:pic>
        <p:nvPicPr>
          <p:cNvPr id="18" name="Picture 4"/>
          <p:cNvPicPr>
            <a:picLocks noChangeAspect="1" noChangeArrowheads="1"/>
          </p:cNvPicPr>
          <p:nvPr/>
        </p:nvPicPr>
        <p:blipFill>
          <a:blip r:embed="rId4" cstate="print"/>
          <a:srcRect/>
          <a:stretch>
            <a:fillRect/>
          </a:stretch>
        </p:blipFill>
        <p:spPr bwMode="auto">
          <a:xfrm>
            <a:off x="3810000" y="4191000"/>
            <a:ext cx="2743200" cy="2057400"/>
          </a:xfrm>
          <a:prstGeom prst="rect">
            <a:avLst/>
          </a:prstGeom>
          <a:ln>
            <a:solidFill>
              <a:srgbClr val="990000"/>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X:\Administration\Public\LeadershipConference\2011\Temp place for all graphics\lenderhub_list.png"/>
          <p:cNvPicPr>
            <a:picLocks noChangeAspect="1" noChangeArrowheads="1"/>
          </p:cNvPicPr>
          <p:nvPr/>
        </p:nvPicPr>
        <p:blipFill>
          <a:blip r:embed="rId2" cstate="print"/>
          <a:srcRect/>
          <a:stretch>
            <a:fillRect/>
          </a:stretch>
        </p:blipFill>
        <p:spPr bwMode="auto">
          <a:xfrm>
            <a:off x="3200400" y="1447800"/>
            <a:ext cx="5571885" cy="4876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fontScale="90000"/>
          </a:bodyPr>
          <a:lstStyle/>
          <a:p>
            <a:r>
              <a:rPr lang="en-US" sz="2000" dirty="0" smtClean="0"/>
              <a:t>Special Note from Lender*VP Development Teams</a:t>
            </a:r>
            <a:br>
              <a:rPr lang="en-US" sz="2000" dirty="0" smtClean="0"/>
            </a:br>
            <a:r>
              <a:rPr lang="en-US" dirty="0" smtClean="0"/>
              <a:t>Helping You Take the Lead on Adding New Communities</a:t>
            </a:r>
            <a:endParaRPr lang="en-US" sz="20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100</a:t>
            </a:fld>
            <a:endParaRPr lang="en-US"/>
          </a:p>
        </p:txBody>
      </p:sp>
      <p:pic>
        <p:nvPicPr>
          <p:cNvPr id="35842" name="Picture 2" descr="X:\Administration\Public\LeadershipConference\2011\Temp place for all graphics\lenderhub.png"/>
          <p:cNvPicPr>
            <a:picLocks noChangeAspect="1" noChangeArrowheads="1"/>
          </p:cNvPicPr>
          <p:nvPr/>
        </p:nvPicPr>
        <p:blipFill>
          <a:blip r:embed="rId3" cstate="print"/>
          <a:srcRect/>
          <a:stretch>
            <a:fillRect/>
          </a:stretch>
        </p:blipFill>
        <p:spPr bwMode="auto">
          <a:xfrm rot="21117329">
            <a:off x="1294541" y="2779739"/>
            <a:ext cx="1772276" cy="2290381"/>
          </a:xfrm>
          <a:prstGeom prst="rect">
            <a:avLst/>
          </a:prstGeom>
          <a:ln>
            <a:noFill/>
          </a:ln>
          <a:effectLst>
            <a:outerShdw blurRad="292100" dist="139700" dir="2700000" algn="tl" rotWithShape="0">
              <a:srgbClr val="333333">
                <a:alpha val="65000"/>
              </a:srgbClr>
            </a:outerShdw>
          </a:effectLst>
        </p:spPr>
      </p:pic>
      <p:sp>
        <p:nvSpPr>
          <p:cNvPr id="6" name="5-Point Star 5"/>
          <p:cNvSpPr/>
          <p:nvPr/>
        </p:nvSpPr>
        <p:spPr>
          <a:xfrm>
            <a:off x="1219200" y="44958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effectLst>
                  <a:outerShdw blurRad="38100" dist="38100" dir="2700000" algn="tl">
                    <a:srgbClr val="000000">
                      <a:alpha val="43137"/>
                    </a:srgbClr>
                  </a:outerShdw>
                </a:effectLst>
              </a:rPr>
              <a:t>It’s Me 247 </a:t>
            </a:r>
            <a:r>
              <a:rPr lang="en-US" sz="2000" dirty="0" smtClean="0"/>
              <a:t>and CU*BASE GOLD </a:t>
            </a:r>
            <a:br>
              <a:rPr lang="en-US" sz="2000" dirty="0" smtClean="0"/>
            </a:br>
            <a:r>
              <a:rPr lang="en-US" dirty="0" smtClean="0"/>
              <a:t>Connecting to the World</a:t>
            </a:r>
            <a:endParaRPr lang="en-US" dirty="0"/>
          </a:p>
        </p:txBody>
      </p:sp>
      <p:sp>
        <p:nvSpPr>
          <p:cNvPr id="3" name="Content Placeholder 2"/>
          <p:cNvSpPr>
            <a:spLocks noGrp="1"/>
          </p:cNvSpPr>
          <p:nvPr>
            <p:ph idx="1"/>
          </p:nvPr>
        </p:nvSpPr>
        <p:spPr/>
        <p:txBody>
          <a:bodyPr/>
          <a:lstStyle/>
          <a:p>
            <a:r>
              <a:rPr lang="en-US" dirty="0" smtClean="0"/>
              <a:t>GOLD SSO connections:</a:t>
            </a:r>
          </a:p>
          <a:p>
            <a:pPr lvl="1"/>
            <a:r>
              <a:rPr lang="en-US" dirty="0" smtClean="0"/>
              <a:t>Statements</a:t>
            </a:r>
          </a:p>
          <a:p>
            <a:pPr lvl="1"/>
            <a:r>
              <a:rPr lang="en-US" dirty="0" smtClean="0"/>
              <a:t>Receipts</a:t>
            </a:r>
          </a:p>
          <a:p>
            <a:pPr lvl="1"/>
            <a:r>
              <a:rPr lang="en-US" dirty="0" smtClean="0"/>
              <a:t>ID Verification</a:t>
            </a:r>
          </a:p>
          <a:p>
            <a:pPr lvl="1"/>
            <a:r>
              <a:rPr lang="en-US" dirty="0" smtClean="0"/>
              <a:t>ProDOC</a:t>
            </a:r>
          </a:p>
          <a:p>
            <a:pPr lvl="1"/>
            <a:r>
              <a:rPr lang="en-US" dirty="0" smtClean="0"/>
              <a:t>Check Ordering</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101</a:t>
            </a:fld>
            <a:endParaRPr lang="en-US"/>
          </a:p>
        </p:txBody>
      </p:sp>
      <p:pic>
        <p:nvPicPr>
          <p:cNvPr id="317442" name="Picture 2" descr="X:\Administration\Public\LeadershipConference\2011\Temp place for all graphics\SMTS.PNG"/>
          <p:cNvPicPr>
            <a:picLocks noChangeAspect="1" noChangeArrowheads="1"/>
          </p:cNvPicPr>
          <p:nvPr/>
        </p:nvPicPr>
        <p:blipFill>
          <a:blip r:embed="rId2" cstate="print"/>
          <a:srcRect/>
          <a:stretch>
            <a:fillRect/>
          </a:stretch>
        </p:blipFill>
        <p:spPr bwMode="auto">
          <a:xfrm>
            <a:off x="4343400" y="1324400"/>
            <a:ext cx="4236864" cy="50002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133600" y="4572000"/>
            <a:ext cx="2133600" cy="646331"/>
          </a:xfrm>
          <a:prstGeom prst="rect">
            <a:avLst/>
          </a:prstGeom>
          <a:noFill/>
        </p:spPr>
        <p:txBody>
          <a:bodyPr wrap="square" rtlCol="0">
            <a:spAutoFit/>
          </a:bodyPr>
          <a:lstStyle/>
          <a:p>
            <a:pPr algn="r"/>
            <a:r>
              <a:rPr lang="en-US" dirty="0" smtClean="0"/>
              <a:t>Other links from CU*BASE GOLD:</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X:\Administration\Public\LeadershipConference\2011\Temp place for all graphics\Download3.png"/>
          <p:cNvPicPr>
            <a:picLocks noChangeAspect="1" noChangeArrowheads="1"/>
          </p:cNvPicPr>
          <p:nvPr/>
        </p:nvPicPr>
        <p:blipFill>
          <a:blip r:embed="rId2" cstate="print"/>
          <a:srcRect/>
          <a:stretch>
            <a:fillRect/>
          </a:stretch>
        </p:blipFill>
        <p:spPr bwMode="auto">
          <a:xfrm>
            <a:off x="2057401" y="3733800"/>
            <a:ext cx="5867429" cy="18262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smtClean="0"/>
              <a:t>Passing Data Between CU*BASE and the World</a:t>
            </a:r>
            <a:br>
              <a:rPr lang="en-US" sz="2000" dirty="0" smtClean="0"/>
            </a:br>
            <a:r>
              <a:rPr lang="en-US" dirty="0" smtClean="0"/>
              <a:t>File Downloads (CU*BASE to your PC) </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102</a:t>
            </a:fld>
            <a:endParaRPr lang="en-US"/>
          </a:p>
        </p:txBody>
      </p:sp>
      <p:sp>
        <p:nvSpPr>
          <p:cNvPr id="13" name="Text Placeholder 12"/>
          <p:cNvSpPr>
            <a:spLocks noGrp="1"/>
          </p:cNvSpPr>
          <p:nvPr>
            <p:ph type="body" sz="quarter" idx="13"/>
          </p:nvPr>
        </p:nvSpPr>
        <p:spPr>
          <a:xfrm>
            <a:off x="6934200" y="2743200"/>
            <a:ext cx="1905000" cy="685800"/>
          </a:xfrm>
        </p:spPr>
        <p:txBody>
          <a:bodyPr>
            <a:noAutofit/>
          </a:bodyPr>
          <a:lstStyle/>
          <a:p>
            <a:r>
              <a:rPr lang="en-US" dirty="0" smtClean="0"/>
              <a:t>Taking the geeky out of using your data with other systems and vendors</a:t>
            </a:r>
            <a:endParaRPr lang="en-US" dirty="0"/>
          </a:p>
        </p:txBody>
      </p:sp>
      <p:pic>
        <p:nvPicPr>
          <p:cNvPr id="20485" name="Picture 5" descr="X:\Administration\Public\LeadershipConference\2011\Temp place for all graphics\Download4(signonwindow).png"/>
          <p:cNvPicPr>
            <a:picLocks noChangeAspect="1" noChangeArrowheads="1"/>
          </p:cNvPicPr>
          <p:nvPr/>
        </p:nvPicPr>
        <p:blipFill>
          <a:blip r:embed="rId3" cstate="print"/>
          <a:srcRect/>
          <a:stretch>
            <a:fillRect/>
          </a:stretch>
        </p:blipFill>
        <p:spPr bwMode="auto">
          <a:xfrm>
            <a:off x="3276600" y="5705238"/>
            <a:ext cx="2499810" cy="1152762"/>
          </a:xfrm>
          <a:prstGeom prst="rect">
            <a:avLst/>
          </a:prstGeom>
          <a:ln>
            <a:noFill/>
          </a:ln>
          <a:effectLst>
            <a:outerShdw blurRad="292100" dist="139700" dir="2700000" algn="tl" rotWithShape="0">
              <a:srgbClr val="333333">
                <a:alpha val="65000"/>
              </a:srgbClr>
            </a:outerShdw>
          </a:effectLst>
        </p:spPr>
      </p:pic>
      <p:pic>
        <p:nvPicPr>
          <p:cNvPr id="20487" name="Picture 7" descr="X:\Administration\Public\LeadershipConference\2011\Temp place for all graphics\Download2.png"/>
          <p:cNvPicPr>
            <a:picLocks noChangeAspect="1" noChangeArrowheads="1"/>
          </p:cNvPicPr>
          <p:nvPr/>
        </p:nvPicPr>
        <p:blipFill>
          <a:blip r:embed="rId4" cstate="print"/>
          <a:srcRect/>
          <a:stretch>
            <a:fillRect/>
          </a:stretch>
        </p:blipFill>
        <p:spPr bwMode="auto">
          <a:xfrm>
            <a:off x="533401" y="1295400"/>
            <a:ext cx="5867429" cy="2279619"/>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5334000" y="1143000"/>
            <a:ext cx="53572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1</a:t>
            </a:r>
            <a:endParaRPr lang="en-US" sz="5400" b="1" dirty="0">
              <a:ln/>
              <a:solidFill>
                <a:schemeClr val="accent3"/>
              </a:solidFill>
            </a:endParaRPr>
          </a:p>
        </p:txBody>
      </p:sp>
      <p:sp>
        <p:nvSpPr>
          <p:cNvPr id="17" name="Rectangle 16"/>
          <p:cNvSpPr/>
          <p:nvPr/>
        </p:nvSpPr>
        <p:spPr>
          <a:xfrm>
            <a:off x="7066400" y="3352800"/>
            <a:ext cx="53572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2</a:t>
            </a:r>
            <a:endParaRPr lang="en-US" sz="5400" b="1" dirty="0">
              <a:ln/>
              <a:solidFill>
                <a:schemeClr val="accent3"/>
              </a:solidFill>
            </a:endParaRPr>
          </a:p>
        </p:txBody>
      </p:sp>
      <p:sp>
        <p:nvSpPr>
          <p:cNvPr id="18" name="Rectangle 17"/>
          <p:cNvSpPr/>
          <p:nvPr/>
        </p:nvSpPr>
        <p:spPr>
          <a:xfrm>
            <a:off x="5486400" y="5638800"/>
            <a:ext cx="53572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3</a:t>
            </a:r>
            <a:endParaRPr lang="en-US" sz="5400" b="1" dirty="0">
              <a:ln/>
              <a:solidFill>
                <a:schemeClr val="accent3"/>
              </a:solidFill>
            </a:endParaRPr>
          </a:p>
        </p:txBody>
      </p:sp>
      <p:sp>
        <p:nvSpPr>
          <p:cNvPr id="12" name="Explosion 1 11"/>
          <p:cNvSpPr/>
          <p:nvPr/>
        </p:nvSpPr>
        <p:spPr>
          <a:xfrm>
            <a:off x="7620000" y="0"/>
            <a:ext cx="1266825" cy="10668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dirty="0" smtClean="0">
                <a:solidFill>
                  <a:schemeClr val="tx1"/>
                </a:solidFill>
              </a:rPr>
              <a:t>Coming in 11.3!</a:t>
            </a:r>
            <a:endParaRPr lang="en-US" sz="1100" dirty="0">
              <a:solidFill>
                <a:schemeClr val="tx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X:\Administration\Public\LeadershipConference\2011\Temp place for all graphics\Download4(signonwindow).png"/>
          <p:cNvPicPr>
            <a:picLocks noChangeAspect="1" noChangeArrowheads="1"/>
          </p:cNvPicPr>
          <p:nvPr/>
        </p:nvPicPr>
        <p:blipFill>
          <a:blip r:embed="rId2" cstate="print"/>
          <a:srcRect/>
          <a:stretch>
            <a:fillRect/>
          </a:stretch>
        </p:blipFill>
        <p:spPr bwMode="auto">
          <a:xfrm>
            <a:off x="3276600" y="5705238"/>
            <a:ext cx="2499810" cy="115276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smtClean="0"/>
              <a:t>Passing Data Between CU*BASE and the World</a:t>
            </a:r>
            <a:br>
              <a:rPr lang="en-US" sz="2000" dirty="0" smtClean="0"/>
            </a:br>
            <a:r>
              <a:rPr lang="en-US" dirty="0" smtClean="0"/>
              <a:t>File Uploads (your PC to CU*BASE) </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103</a:t>
            </a:fld>
            <a:endParaRPr lang="en-US"/>
          </a:p>
        </p:txBody>
      </p:sp>
      <p:sp>
        <p:nvSpPr>
          <p:cNvPr id="17" name="Text Placeholder 16"/>
          <p:cNvSpPr>
            <a:spLocks noGrp="1"/>
          </p:cNvSpPr>
          <p:nvPr>
            <p:ph type="body" sz="quarter" idx="13"/>
          </p:nvPr>
        </p:nvSpPr>
        <p:spPr>
          <a:xfrm>
            <a:off x="6705600" y="2286000"/>
            <a:ext cx="2133600" cy="1219200"/>
          </a:xfrm>
        </p:spPr>
        <p:txBody>
          <a:bodyPr>
            <a:noAutofit/>
          </a:bodyPr>
          <a:lstStyle/>
          <a:p>
            <a:r>
              <a:rPr lang="en-US" dirty="0" smtClean="0"/>
              <a:t>Sets the stage for some new “Upload Your Work” tools coming in 2012 (have you tried Direct/Mail Post imports yet?)</a:t>
            </a:r>
            <a:endParaRPr lang="en-US" dirty="0"/>
          </a:p>
        </p:txBody>
      </p:sp>
      <p:pic>
        <p:nvPicPr>
          <p:cNvPr id="20482" name="Picture 2" descr="X:\Administration\Public\LeadershipConference\2011\Temp place for all graphics\Upload3.png"/>
          <p:cNvPicPr>
            <a:picLocks noChangeAspect="1" noChangeArrowheads="1"/>
          </p:cNvPicPr>
          <p:nvPr/>
        </p:nvPicPr>
        <p:blipFill>
          <a:blip r:embed="rId3" cstate="print"/>
          <a:srcRect/>
          <a:stretch>
            <a:fillRect/>
          </a:stretch>
        </p:blipFill>
        <p:spPr bwMode="auto">
          <a:xfrm>
            <a:off x="2057401" y="3733800"/>
            <a:ext cx="5867429" cy="1826286"/>
          </a:xfrm>
          <a:prstGeom prst="rect">
            <a:avLst/>
          </a:prstGeom>
          <a:ln>
            <a:noFill/>
          </a:ln>
          <a:effectLst>
            <a:outerShdw blurRad="292100" dist="139700" dir="2700000" algn="tl" rotWithShape="0">
              <a:srgbClr val="333333">
                <a:alpha val="65000"/>
              </a:srgbClr>
            </a:outerShdw>
          </a:effectLst>
        </p:spPr>
      </p:pic>
      <p:pic>
        <p:nvPicPr>
          <p:cNvPr id="20484" name="Picture 4" descr="X:\Administration\Public\LeadershipConference\2011\Temp place for all graphics\Upload2.png"/>
          <p:cNvPicPr>
            <a:picLocks noChangeAspect="1" noChangeArrowheads="1"/>
          </p:cNvPicPr>
          <p:nvPr/>
        </p:nvPicPr>
        <p:blipFill>
          <a:blip r:embed="rId4" cstate="print"/>
          <a:srcRect/>
          <a:stretch>
            <a:fillRect/>
          </a:stretch>
        </p:blipFill>
        <p:spPr bwMode="auto">
          <a:xfrm>
            <a:off x="533401" y="1295400"/>
            <a:ext cx="5867429" cy="2279619"/>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5486400" y="5638800"/>
            <a:ext cx="53572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3</a:t>
            </a:r>
            <a:endParaRPr lang="en-US" sz="5400" b="1" dirty="0">
              <a:ln/>
              <a:solidFill>
                <a:schemeClr val="accent3"/>
              </a:solidFill>
            </a:endParaRPr>
          </a:p>
        </p:txBody>
      </p:sp>
      <p:sp>
        <p:nvSpPr>
          <p:cNvPr id="15" name="Rectangle 14"/>
          <p:cNvSpPr/>
          <p:nvPr/>
        </p:nvSpPr>
        <p:spPr>
          <a:xfrm>
            <a:off x="5334000" y="1143000"/>
            <a:ext cx="53572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1</a:t>
            </a:r>
            <a:endParaRPr lang="en-US" sz="5400" b="1" dirty="0">
              <a:ln/>
              <a:solidFill>
                <a:schemeClr val="accent3"/>
              </a:solidFill>
            </a:endParaRPr>
          </a:p>
        </p:txBody>
      </p:sp>
      <p:sp>
        <p:nvSpPr>
          <p:cNvPr id="16" name="Rectangle 15"/>
          <p:cNvSpPr/>
          <p:nvPr/>
        </p:nvSpPr>
        <p:spPr>
          <a:xfrm>
            <a:off x="7066400" y="3352800"/>
            <a:ext cx="53572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2</a:t>
            </a:r>
            <a:endParaRPr lang="en-US" sz="5400" b="1" dirty="0">
              <a:ln/>
              <a:solidFill>
                <a:schemeClr val="accent3"/>
              </a:solidFill>
            </a:endParaRPr>
          </a:p>
        </p:txBody>
      </p:sp>
      <p:sp>
        <p:nvSpPr>
          <p:cNvPr id="13" name="Explosion 1 12"/>
          <p:cNvSpPr/>
          <p:nvPr/>
        </p:nvSpPr>
        <p:spPr>
          <a:xfrm>
            <a:off x="7620000" y="0"/>
            <a:ext cx="1266825" cy="10668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dirty="0" smtClean="0">
                <a:solidFill>
                  <a:schemeClr val="tx1"/>
                </a:solidFill>
              </a:rPr>
              <a:t>Coming in 11.3!</a:t>
            </a:r>
            <a:endParaRPr lang="en-US" sz="1100" dirty="0">
              <a:solidFill>
                <a:schemeClr val="tx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8466" name="Picture 2" descr="X:\Administration\Public\LeadershipConference\2011\ppt bgs\9b.jpg"/>
          <p:cNvPicPr>
            <a:picLocks noChangeAspect="1" noChangeArrowheads="1"/>
          </p:cNvPicPr>
          <p:nvPr/>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p:txBody>
          <a:bodyPr/>
          <a:lstStyle/>
          <a:p>
            <a:r>
              <a:rPr lang="en-US" sz="2000" dirty="0" smtClean="0">
                <a:effectLst>
                  <a:outerShdw blurRad="38100" dist="38100" dir="2700000" algn="tl">
                    <a:srgbClr val="000000">
                      <a:alpha val="43137"/>
                    </a:srgbClr>
                  </a:outerShdw>
                </a:effectLst>
              </a:rPr>
              <a:t>It’s Me 247</a:t>
            </a:r>
            <a:r>
              <a:rPr lang="en-US" sz="2000" dirty="0" smtClean="0"/>
              <a:t> and CU*BASE GOLD </a:t>
            </a:r>
            <a:br>
              <a:rPr lang="en-US" sz="2000" dirty="0" smtClean="0"/>
            </a:br>
            <a:r>
              <a:rPr lang="en-US" dirty="0" smtClean="0"/>
              <a:t>Connecting to the World</a:t>
            </a:r>
            <a:endParaRPr lang="en-US" dirty="0"/>
          </a:p>
        </p:txBody>
      </p:sp>
      <p:sp>
        <p:nvSpPr>
          <p:cNvPr id="11" name="Content Placeholder 10"/>
          <p:cNvSpPr>
            <a:spLocks noGrp="1"/>
          </p:cNvSpPr>
          <p:nvPr>
            <p:ph sz="half" idx="1"/>
          </p:nvPr>
        </p:nvSpPr>
        <p:spPr>
          <a:xfrm>
            <a:off x="457200" y="1600200"/>
            <a:ext cx="4038600" cy="4724400"/>
          </a:xfrm>
          <a:noFill/>
        </p:spPr>
        <p:txBody>
          <a:bodyPr/>
          <a:lstStyle/>
          <a:p>
            <a:r>
              <a:rPr lang="en-US" dirty="0" smtClean="0"/>
              <a:t>SSOs:</a:t>
            </a:r>
          </a:p>
          <a:p>
            <a:pPr lvl="1"/>
            <a:r>
              <a:rPr lang="en-US" dirty="0" smtClean="0"/>
              <a:t>2 – Bill Pay</a:t>
            </a:r>
          </a:p>
          <a:p>
            <a:pPr lvl="1"/>
            <a:r>
              <a:rPr lang="en-US" dirty="0" smtClean="0"/>
              <a:t>3 – eDOC/Statement/Portal</a:t>
            </a:r>
          </a:p>
          <a:p>
            <a:r>
              <a:rPr lang="en-US" dirty="0" smtClean="0"/>
              <a:t>Secure Communication APIs:</a:t>
            </a:r>
          </a:p>
          <a:p>
            <a:pPr lvl="1"/>
            <a:r>
              <a:rPr lang="en-US" dirty="0" smtClean="0"/>
              <a:t>20 – Check Image</a:t>
            </a:r>
          </a:p>
          <a:p>
            <a:pPr lvl="1"/>
            <a:r>
              <a:rPr lang="en-US" dirty="0" smtClean="0"/>
              <a:t>1 – A2A Middleware</a:t>
            </a:r>
          </a:p>
          <a:p>
            <a:pPr lvl="1"/>
            <a:r>
              <a:rPr lang="en-US" dirty="0" smtClean="0"/>
              <a:t>1 – SMS Middleware</a:t>
            </a:r>
          </a:p>
          <a:p>
            <a:pPr lvl="1"/>
            <a:r>
              <a:rPr lang="en-US" dirty="0" smtClean="0"/>
              <a:t>1 – iPay enrollment middleware</a:t>
            </a:r>
          </a:p>
          <a:p>
            <a:pPr lvl="1"/>
            <a:r>
              <a:rPr lang="en-US" dirty="0" smtClean="0"/>
              <a:t>1 – cuchecks.itsme247.com API to CUA IP platform</a:t>
            </a:r>
          </a:p>
          <a:p>
            <a:r>
              <a:rPr lang="en-US" dirty="0" smtClean="0"/>
              <a:t>Other internal APIs:</a:t>
            </a:r>
          </a:p>
          <a:p>
            <a:pPr lvl="1"/>
            <a:r>
              <a:rPr lang="en-US" dirty="0" smtClean="0"/>
              <a:t>1 – Satellite rate boards</a:t>
            </a:r>
          </a:p>
          <a:p>
            <a:pPr lvl="1"/>
            <a:r>
              <a:rPr lang="en-US" dirty="0" smtClean="0"/>
              <a:t>1 – Satellite credit union info feed for OBC</a:t>
            </a:r>
          </a:p>
          <a:p>
            <a:endParaRPr lang="en-US" dirty="0"/>
          </a:p>
        </p:txBody>
      </p:sp>
      <p:sp>
        <p:nvSpPr>
          <p:cNvPr id="12" name="Content Placeholder 11"/>
          <p:cNvSpPr>
            <a:spLocks noGrp="1"/>
          </p:cNvSpPr>
          <p:nvPr>
            <p:ph sz="half" idx="2"/>
          </p:nvPr>
        </p:nvSpPr>
        <p:spPr/>
        <p:txBody>
          <a:bodyPr/>
          <a:lstStyle/>
          <a:p>
            <a:r>
              <a:rPr lang="en-US" dirty="0" smtClean="0"/>
              <a:t>Internal SSOs:</a:t>
            </a:r>
          </a:p>
          <a:p>
            <a:pPr lvl="1"/>
            <a:r>
              <a:rPr lang="en-US" dirty="0" smtClean="0"/>
              <a:t>1 – to Online Loan App</a:t>
            </a:r>
          </a:p>
          <a:p>
            <a:pPr lvl="1"/>
            <a:r>
              <a:rPr lang="en-US" dirty="0" smtClean="0"/>
              <a:t>1 – to Mobile Web (on Try Mobile page)</a:t>
            </a:r>
          </a:p>
          <a:p>
            <a:pPr>
              <a:buNone/>
            </a:pPr>
            <a:r>
              <a:rPr lang="en-US" sz="1600" b="1" i="1" dirty="0" smtClean="0"/>
              <a:t>In the pipeline:</a:t>
            </a:r>
          </a:p>
          <a:p>
            <a:r>
              <a:rPr lang="en-US" dirty="0" smtClean="0"/>
              <a:t>Secure Communication API:</a:t>
            </a:r>
          </a:p>
          <a:p>
            <a:pPr lvl="1"/>
            <a:r>
              <a:rPr lang="en-US" dirty="0" smtClean="0"/>
              <a:t>2 – Mobile Web Bill Pay</a:t>
            </a:r>
          </a:p>
          <a:p>
            <a:pPr lvl="1"/>
            <a:r>
              <a:rPr lang="en-US" dirty="0" smtClean="0"/>
              <a:t>1 – OFM (Money Desktop)</a:t>
            </a:r>
          </a:p>
          <a:p>
            <a:r>
              <a:rPr lang="en-US" dirty="0" smtClean="0"/>
              <a:t>In the future:</a:t>
            </a:r>
          </a:p>
          <a:p>
            <a:pPr lvl="1"/>
            <a:r>
              <a:rPr lang="en-US" dirty="0" smtClean="0"/>
              <a:t>1 – Mobile App API</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104</a:t>
            </a:fld>
            <a:endParaRPr lang="en-US"/>
          </a:p>
        </p:txBody>
      </p:sp>
      <p:sp>
        <p:nvSpPr>
          <p:cNvPr id="13" name="Text Placeholder 12"/>
          <p:cNvSpPr>
            <a:spLocks noGrp="1"/>
          </p:cNvSpPr>
          <p:nvPr>
            <p:ph type="body" sz="quarter" idx="13"/>
          </p:nvPr>
        </p:nvSpPr>
        <p:spPr/>
        <p:txBody>
          <a:bodyPr>
            <a:noAutofit/>
          </a:bodyPr>
          <a:lstStyle/>
          <a:p>
            <a:r>
              <a:rPr lang="en-US" dirty="0" smtClean="0"/>
              <a:t>If you are doing things manually and you haven’t wondered if there was already a connection, do your work...call us</a:t>
            </a:r>
          </a:p>
          <a:p>
            <a:r>
              <a:rPr lang="en-US" dirty="0" smtClean="0"/>
              <a:t>This area is expanding rapidly</a:t>
            </a:r>
          </a:p>
        </p:txBody>
      </p:sp>
      <p:pic>
        <p:nvPicPr>
          <p:cNvPr id="3074" name="Picture 2" descr="X:\Web Services\Public\logos\its_me_247\online_banking\im247_online_banking.png"/>
          <p:cNvPicPr>
            <a:picLocks noChangeAspect="1" noChangeArrowheads="1"/>
          </p:cNvPicPr>
          <p:nvPr/>
        </p:nvPicPr>
        <p:blipFill>
          <a:blip r:embed="rId3" cstate="print"/>
          <a:srcRect/>
          <a:stretch>
            <a:fillRect/>
          </a:stretch>
        </p:blipFill>
        <p:spPr bwMode="auto">
          <a:xfrm>
            <a:off x="6248400" y="381000"/>
            <a:ext cx="2177075" cy="691832"/>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OTB Accounts &amp; Online Banking</a:t>
            </a:r>
            <a:br>
              <a:rPr lang="en-US" dirty="0" smtClean="0"/>
            </a:br>
            <a:r>
              <a:rPr lang="en-US" sz="2000" dirty="0" smtClean="0"/>
              <a:t>Connecting CU*BASE and </a:t>
            </a:r>
            <a:r>
              <a:rPr lang="en-US" sz="2000" dirty="0" smtClean="0">
                <a:effectLst>
                  <a:outerShdw blurRad="38100" dist="38100" dir="2700000" algn="tl">
                    <a:srgbClr val="000000">
                      <a:alpha val="43137"/>
                    </a:srgbClr>
                  </a:outerShdw>
                </a:effectLst>
              </a:rPr>
              <a:t>It’s Me 247 </a:t>
            </a:r>
            <a:r>
              <a:rPr lang="en-US" sz="2000" dirty="0" smtClean="0"/>
              <a:t>to the World</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105</a:t>
            </a:fld>
            <a:endParaRPr lang="en-US"/>
          </a:p>
        </p:txBody>
      </p:sp>
      <p:sp>
        <p:nvSpPr>
          <p:cNvPr id="17" name="Text Placeholder 4"/>
          <p:cNvSpPr>
            <a:spLocks noGrp="1"/>
          </p:cNvSpPr>
          <p:nvPr>
            <p:ph type="body" sz="quarter" idx="13"/>
          </p:nvPr>
        </p:nvSpPr>
        <p:spPr>
          <a:xfrm>
            <a:off x="3733800" y="5715000"/>
            <a:ext cx="5105400" cy="685800"/>
          </a:xfrm>
        </p:spPr>
        <p:txBody>
          <a:bodyPr>
            <a:noAutofit/>
          </a:bodyPr>
          <a:lstStyle/>
          <a:p>
            <a:r>
              <a:rPr lang="en-US" dirty="0" smtClean="0"/>
              <a:t>This is another form of account aggregation, but this time we’re aggregating your member relationships across multiple servicing platforms</a:t>
            </a:r>
            <a:endParaRPr lang="en-US" dirty="0"/>
          </a:p>
        </p:txBody>
      </p:sp>
      <p:pic>
        <p:nvPicPr>
          <p:cNvPr id="8" name="Content Placeholder 4" descr="summary - delin.gif"/>
          <p:cNvPicPr>
            <a:picLocks noChangeAspect="1"/>
          </p:cNvPicPr>
          <p:nvPr/>
        </p:nvPicPr>
        <p:blipFill>
          <a:blip r:embed="rId2" cstate="print"/>
          <a:srcRect r="2830" b="10235"/>
          <a:stretch>
            <a:fillRect/>
          </a:stretch>
        </p:blipFill>
        <p:spPr>
          <a:xfrm>
            <a:off x="762000" y="1476375"/>
            <a:ext cx="7848600" cy="4010025"/>
          </a:xfrm>
          <a:prstGeom prst="rect">
            <a:avLst/>
          </a:prstGeom>
          <a:ln>
            <a:noFill/>
          </a:ln>
          <a:effectLst>
            <a:outerShdw blurRad="292100" dist="139700" dir="2700000" algn="tl" rotWithShape="0">
              <a:srgbClr val="333333">
                <a:alpha val="65000"/>
              </a:srgbClr>
            </a:outerShdw>
          </a:effectLst>
        </p:spPr>
      </p:pic>
      <p:sp>
        <p:nvSpPr>
          <p:cNvPr id="9" name="Cloud Callout 8"/>
          <p:cNvSpPr/>
          <p:nvPr/>
        </p:nvSpPr>
        <p:spPr>
          <a:xfrm>
            <a:off x="228600" y="3352800"/>
            <a:ext cx="2667000" cy="1447800"/>
          </a:xfrm>
          <a:prstGeom prst="cloudCallout">
            <a:avLst>
              <a:gd name="adj1" fmla="val 38551"/>
              <a:gd name="adj2" fmla="val 67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Optional display of OTB account data to members in online banking</a:t>
            </a:r>
            <a:endParaRPr lang="en-US" sz="1600" dirty="0"/>
          </a:p>
        </p:txBody>
      </p:sp>
      <p:sp>
        <p:nvSpPr>
          <p:cNvPr id="21" name="Up Ribbon 20"/>
          <p:cNvSpPr/>
          <p:nvPr/>
        </p:nvSpPr>
        <p:spPr>
          <a:xfrm>
            <a:off x="6477000" y="12192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Fox </a:t>
            </a:r>
            <a:br>
              <a:rPr lang="en-US" sz="1200" b="1" dirty="0" smtClean="0">
                <a:solidFill>
                  <a:schemeClr val="bg1"/>
                </a:solidFill>
              </a:rPr>
            </a:br>
            <a:r>
              <a:rPr lang="en-US" sz="1200" b="1" dirty="0" smtClean="0">
                <a:solidFill>
                  <a:schemeClr val="bg1"/>
                </a:solidFill>
              </a:rPr>
              <a:t>Communities CU</a:t>
            </a:r>
            <a:endParaRPr lang="en-US" sz="1200" b="1" dirty="0">
              <a:solidFill>
                <a:schemeClr val="bg1"/>
              </a:solidFill>
            </a:endParaRPr>
          </a:p>
        </p:txBody>
      </p:sp>
      <p:sp>
        <p:nvSpPr>
          <p:cNvPr id="11" name="Explosion 1 10"/>
          <p:cNvSpPr/>
          <p:nvPr/>
        </p:nvSpPr>
        <p:spPr>
          <a:xfrm>
            <a:off x="7620000" y="0"/>
            <a:ext cx="1266825" cy="10668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dirty="0" smtClean="0">
                <a:solidFill>
                  <a:schemeClr val="tx1"/>
                </a:solidFill>
              </a:rPr>
              <a:t>Coming in 11.3!</a:t>
            </a:r>
            <a:endParaRPr lang="en-US" sz="1100" dirty="0">
              <a:solidFill>
                <a:schemeClr val="tx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8" descr="loan detail with pay now.gif"/>
          <p:cNvPicPr>
            <a:picLocks noChangeAspect="1"/>
          </p:cNvPicPr>
          <p:nvPr/>
        </p:nvPicPr>
        <p:blipFill>
          <a:blip r:embed="rId2" cstate="print"/>
          <a:srcRect l="1850" t="7333"/>
          <a:stretch>
            <a:fillRect/>
          </a:stretch>
        </p:blipFill>
        <p:spPr>
          <a:xfrm>
            <a:off x="762000" y="1434107"/>
            <a:ext cx="7924800" cy="481429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OTB Accounts &amp; Online Banking</a:t>
            </a:r>
            <a:br>
              <a:rPr lang="en-US" dirty="0" smtClean="0"/>
            </a:br>
            <a:r>
              <a:rPr lang="en-US" sz="2000" dirty="0" smtClean="0"/>
              <a:t>Connecting CU*BASE and </a:t>
            </a:r>
            <a:r>
              <a:rPr lang="en-US" sz="2000" dirty="0" smtClean="0">
                <a:effectLst>
                  <a:outerShdw blurRad="38100" dist="38100" dir="2700000" algn="tl">
                    <a:srgbClr val="000000">
                      <a:alpha val="43137"/>
                    </a:srgbClr>
                  </a:outerShdw>
                </a:effectLst>
              </a:rPr>
              <a:t>It’s Me 247 </a:t>
            </a:r>
            <a:r>
              <a:rPr lang="en-US" sz="2000" dirty="0" smtClean="0"/>
              <a:t>to the World</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106</a:t>
            </a:fld>
            <a:endParaRPr lang="en-US"/>
          </a:p>
        </p:txBody>
      </p:sp>
      <p:sp>
        <p:nvSpPr>
          <p:cNvPr id="12" name="Cloud Callout 11"/>
          <p:cNvSpPr/>
          <p:nvPr/>
        </p:nvSpPr>
        <p:spPr>
          <a:xfrm>
            <a:off x="5638800" y="685800"/>
            <a:ext cx="2743200" cy="1828800"/>
          </a:xfrm>
          <a:prstGeom prst="cloudCallout">
            <a:avLst>
              <a:gd name="adj1" fmla="val -56404"/>
              <a:gd name="adj2" fmla="val 50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As of date shows the last time you received an upload with status details from your vendor</a:t>
            </a:r>
            <a:endParaRPr lang="en-US" sz="1600" dirty="0"/>
          </a:p>
        </p:txBody>
      </p:sp>
      <p:sp>
        <p:nvSpPr>
          <p:cNvPr id="13" name="Cloud Callout 12"/>
          <p:cNvSpPr/>
          <p:nvPr/>
        </p:nvSpPr>
        <p:spPr>
          <a:xfrm>
            <a:off x="3505200" y="5791200"/>
            <a:ext cx="2971800" cy="914400"/>
          </a:xfrm>
          <a:prstGeom prst="cloudCallout">
            <a:avLst>
              <a:gd name="adj1" fmla="val -55534"/>
              <a:gd name="adj2" fmla="val -2447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Pay Now button jumps to the Transfer Wizard</a:t>
            </a:r>
            <a:endParaRPr lang="en-US" sz="1600" dirty="0"/>
          </a:p>
        </p:txBody>
      </p:sp>
      <p:sp>
        <p:nvSpPr>
          <p:cNvPr id="14" name="Cloud Callout 13"/>
          <p:cNvSpPr/>
          <p:nvPr/>
        </p:nvSpPr>
        <p:spPr>
          <a:xfrm>
            <a:off x="6096000" y="3962400"/>
            <a:ext cx="2514600" cy="1600200"/>
          </a:xfrm>
          <a:prstGeom prst="cloudCallout">
            <a:avLst>
              <a:gd name="adj1" fmla="val -5017"/>
              <a:gd name="adj2" fmla="val 7722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Next up: “Jump to my account” feature with SSO connectivity</a:t>
            </a:r>
            <a:endParaRPr lang="en-US" sz="1600" dirty="0"/>
          </a:p>
        </p:txBody>
      </p:sp>
      <p:pic>
        <p:nvPicPr>
          <p:cNvPr id="8" name="Picture 7"/>
          <p:cNvPicPr/>
          <p:nvPr/>
        </p:nvPicPr>
        <p:blipFill rotWithShape="1">
          <a:blip r:embed="rId3" cstate="print"/>
          <a:srcRect l="15152" t="50232" r="61418" b="42936"/>
          <a:stretch/>
        </p:blipFill>
        <p:spPr bwMode="auto">
          <a:xfrm>
            <a:off x="2514600" y="2653352"/>
            <a:ext cx="5715000" cy="609600"/>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OTB Accounts &amp; Online Banking </a:t>
            </a:r>
            <a:br>
              <a:rPr lang="en-US" dirty="0" smtClean="0"/>
            </a:br>
            <a:r>
              <a:rPr lang="en-US" sz="2000" dirty="0" smtClean="0"/>
              <a:t>Connecting CU*BASE and </a:t>
            </a:r>
            <a:r>
              <a:rPr lang="en-US" sz="2000" dirty="0" smtClean="0">
                <a:effectLst>
                  <a:outerShdw blurRad="38100" dist="38100" dir="2700000" algn="tl">
                    <a:srgbClr val="000000">
                      <a:alpha val="43137"/>
                    </a:srgbClr>
                  </a:outerShdw>
                </a:effectLst>
              </a:rPr>
              <a:t>It’s Me 247 </a:t>
            </a:r>
            <a:r>
              <a:rPr lang="en-US" sz="2000" dirty="0" smtClean="0"/>
              <a:t>to the World</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107</a:t>
            </a:fld>
            <a:endParaRPr lang="en-US"/>
          </a:p>
        </p:txBody>
      </p:sp>
      <p:pic>
        <p:nvPicPr>
          <p:cNvPr id="8" name="Content Placeholder 5" descr="Transfer Wizard.gif"/>
          <p:cNvPicPr>
            <a:picLocks noChangeAspect="1"/>
          </p:cNvPicPr>
          <p:nvPr/>
        </p:nvPicPr>
        <p:blipFill>
          <a:blip r:embed="rId2" cstate="print"/>
          <a:stretch>
            <a:fillRect/>
          </a:stretch>
        </p:blipFill>
        <p:spPr>
          <a:xfrm>
            <a:off x="1492921" y="1295400"/>
            <a:ext cx="6203279" cy="5312510"/>
          </a:xfrm>
          <a:prstGeom prst="rect">
            <a:avLst/>
          </a:prstGeom>
          <a:ln>
            <a:noFill/>
          </a:ln>
          <a:effectLst>
            <a:outerShdw blurRad="292100" dist="139700" dir="2700000" algn="tl" rotWithShape="0">
              <a:srgbClr val="333333">
                <a:alpha val="65000"/>
              </a:srgbClr>
            </a:outerShdw>
          </a:effectLst>
        </p:spPr>
      </p:pic>
      <p:sp>
        <p:nvSpPr>
          <p:cNvPr id="9" name="Cloud Callout 8"/>
          <p:cNvSpPr/>
          <p:nvPr/>
        </p:nvSpPr>
        <p:spPr>
          <a:xfrm>
            <a:off x="502321" y="2895600"/>
            <a:ext cx="2590800" cy="1828800"/>
          </a:xfrm>
          <a:prstGeom prst="cloudCallout">
            <a:avLst>
              <a:gd name="adj1" fmla="val 48788"/>
              <a:gd name="adj2" fmla="val 650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Members can transfer funds to their OTB account via the Transfer Wizard</a:t>
            </a:r>
            <a:endParaRPr lang="en-US" sz="16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OTB Accounts &amp; CU*BASE</a:t>
            </a:r>
            <a:br>
              <a:rPr lang="en-US" dirty="0" smtClean="0"/>
            </a:br>
            <a:r>
              <a:rPr lang="en-US" sz="2000" dirty="0" smtClean="0"/>
              <a:t>Connecting CU*BASE and </a:t>
            </a:r>
            <a:r>
              <a:rPr lang="en-US" sz="2000" dirty="0" smtClean="0">
                <a:effectLst>
                  <a:outerShdw blurRad="38100" dist="38100" dir="2700000" algn="tl">
                    <a:srgbClr val="000000">
                      <a:alpha val="43137"/>
                    </a:srgbClr>
                  </a:outerShdw>
                </a:effectLst>
              </a:rPr>
              <a:t>It’s Me 247 </a:t>
            </a:r>
            <a:r>
              <a:rPr lang="en-US" sz="2000" dirty="0" smtClean="0"/>
              <a:t>to the World</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108</a:t>
            </a:fld>
            <a:endParaRPr lang="en-US"/>
          </a:p>
        </p:txBody>
      </p:sp>
      <p:pic>
        <p:nvPicPr>
          <p:cNvPr id="8" name="Content Placeholder 12" descr="Teller 3.gif"/>
          <p:cNvPicPr>
            <a:picLocks noChangeAspect="1"/>
          </p:cNvPicPr>
          <p:nvPr/>
        </p:nvPicPr>
        <p:blipFill>
          <a:blip r:embed="rId2" cstate="print"/>
          <a:stretch>
            <a:fillRect/>
          </a:stretch>
        </p:blipFill>
        <p:spPr>
          <a:xfrm>
            <a:off x="1066800" y="1524000"/>
            <a:ext cx="6953844" cy="5019572"/>
          </a:xfrm>
          <a:prstGeom prst="rect">
            <a:avLst/>
          </a:prstGeom>
          <a:ln>
            <a:noFill/>
          </a:ln>
          <a:effectLst>
            <a:outerShdw blurRad="292100" dist="139700" dir="2700000" algn="tl" rotWithShape="0">
              <a:srgbClr val="333333">
                <a:alpha val="65000"/>
              </a:srgbClr>
            </a:outerShdw>
          </a:effectLst>
        </p:spPr>
      </p:pic>
      <p:sp>
        <p:nvSpPr>
          <p:cNvPr id="9" name="Cloud Callout 8"/>
          <p:cNvSpPr/>
          <p:nvPr/>
        </p:nvSpPr>
        <p:spPr>
          <a:xfrm>
            <a:off x="3657600" y="4087031"/>
            <a:ext cx="3798595" cy="1704169"/>
          </a:xfrm>
          <a:prstGeom prst="cloudCallout">
            <a:avLst>
              <a:gd name="adj1" fmla="val -43683"/>
              <a:gd name="adj2" fmla="val -6379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After choosing a special M/R posting code, system prompts employee to choose the specific OTB account for the transfer</a:t>
            </a:r>
            <a:endParaRPr lang="en-US" sz="1600" dirty="0"/>
          </a:p>
        </p:txBody>
      </p:sp>
      <p:sp>
        <p:nvSpPr>
          <p:cNvPr id="11" name="Cloud Callout 10"/>
          <p:cNvSpPr/>
          <p:nvPr/>
        </p:nvSpPr>
        <p:spPr>
          <a:xfrm>
            <a:off x="6477000" y="152400"/>
            <a:ext cx="2514600" cy="1627969"/>
          </a:xfrm>
          <a:prstGeom prst="cloudCallout">
            <a:avLst>
              <a:gd name="adj1" fmla="val -56269"/>
              <a:gd name="adj2" fmla="val 6279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Payments directly to OTB accounts via a Teller or Phone Misc. Receipts</a:t>
            </a:r>
            <a:endParaRPr lang="en-US" sz="16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OTB Accounts &amp; CU*BASE</a:t>
            </a:r>
            <a:br>
              <a:rPr lang="en-US" dirty="0" smtClean="0"/>
            </a:br>
            <a:r>
              <a:rPr lang="en-US" sz="2000" dirty="0" smtClean="0"/>
              <a:t>Connecting CU*BASE and </a:t>
            </a:r>
            <a:r>
              <a:rPr lang="en-US" sz="2000" dirty="0" smtClean="0">
                <a:effectLst>
                  <a:outerShdw blurRad="38100" dist="38100" dir="2700000" algn="tl">
                    <a:srgbClr val="000000">
                      <a:alpha val="43137"/>
                    </a:srgbClr>
                  </a:outerShdw>
                </a:effectLst>
              </a:rPr>
              <a:t>It’s Me 247 </a:t>
            </a:r>
            <a:r>
              <a:rPr lang="en-US" sz="2000" dirty="0" smtClean="0"/>
              <a:t>to the World</a:t>
            </a:r>
            <a:endParaRPr lang="en-US" sz="2000"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109</a:t>
            </a:fld>
            <a:endParaRPr lang="en-US"/>
          </a:p>
        </p:txBody>
      </p:sp>
      <p:sp>
        <p:nvSpPr>
          <p:cNvPr id="4" name="Text Placeholder 3"/>
          <p:cNvSpPr>
            <a:spLocks noGrp="1"/>
          </p:cNvSpPr>
          <p:nvPr>
            <p:ph type="body" sz="quarter" idx="13"/>
          </p:nvPr>
        </p:nvSpPr>
        <p:spPr>
          <a:xfrm>
            <a:off x="3733800" y="5715000"/>
            <a:ext cx="5105400" cy="685800"/>
          </a:xfrm>
        </p:spPr>
        <p:txBody>
          <a:bodyPr>
            <a:noAutofit/>
          </a:bodyPr>
          <a:lstStyle/>
          <a:p>
            <a:r>
              <a:rPr lang="en-US" dirty="0" smtClean="0"/>
              <a:t>If you don’t know about OTB, you need to learn</a:t>
            </a:r>
          </a:p>
          <a:p>
            <a:r>
              <a:rPr lang="en-US" dirty="0" smtClean="0"/>
              <a:t>If you currently are using OTB, these new features should pump a little life into your program</a:t>
            </a:r>
          </a:p>
        </p:txBody>
      </p:sp>
      <p:pic>
        <p:nvPicPr>
          <p:cNvPr id="5" name="Picture 3" descr="H:\Graphics\_temp shots\for Dawn Secondary.gif"/>
          <p:cNvPicPr>
            <a:picLocks noChangeAspect="1" noChangeArrowheads="1"/>
          </p:cNvPicPr>
          <p:nvPr/>
        </p:nvPicPr>
        <p:blipFill>
          <a:blip r:embed="rId2" cstate="print"/>
          <a:srcRect/>
          <a:stretch>
            <a:fillRect/>
          </a:stretch>
        </p:blipFill>
        <p:spPr bwMode="auto">
          <a:xfrm>
            <a:off x="914400" y="2514600"/>
            <a:ext cx="7239000" cy="2812503"/>
          </a:xfrm>
          <a:prstGeom prst="rect">
            <a:avLst/>
          </a:prstGeom>
          <a:ln>
            <a:noFill/>
          </a:ln>
          <a:effectLst>
            <a:outerShdw blurRad="292100" dist="139700" dir="2700000" algn="tl" rotWithShape="0">
              <a:srgbClr val="333333">
                <a:alpha val="65000"/>
              </a:srgbClr>
            </a:outerShdw>
          </a:effectLst>
        </p:spPr>
      </p:pic>
      <p:sp>
        <p:nvSpPr>
          <p:cNvPr id="6" name="Cloud Callout 5"/>
          <p:cNvSpPr/>
          <p:nvPr/>
        </p:nvSpPr>
        <p:spPr>
          <a:xfrm>
            <a:off x="4343400" y="1219200"/>
            <a:ext cx="4267200" cy="1627969"/>
          </a:xfrm>
          <a:prstGeom prst="cloudCallout">
            <a:avLst>
              <a:gd name="adj1" fmla="val -24600"/>
              <a:gd name="adj2" fmla="val 7369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A $0 memo transaction is recorded on the base share account , advising that the member paid another account servicing vendor</a:t>
            </a:r>
            <a:endParaRPr 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Building Communities as a Cooperative</a:t>
            </a:r>
            <a:br>
              <a:rPr lang="en-US" dirty="0" smtClean="0"/>
            </a:br>
            <a:r>
              <a:rPr lang="en-US" sz="2000" dirty="0" smtClean="0"/>
              <a:t>Inspiring Painters to Paint</a:t>
            </a:r>
            <a:endParaRPr lang="en-US" dirty="0"/>
          </a:p>
        </p:txBody>
      </p:sp>
      <p:sp>
        <p:nvSpPr>
          <p:cNvPr id="7" name="Content Placeholder 6"/>
          <p:cNvSpPr>
            <a:spLocks noGrp="1"/>
          </p:cNvSpPr>
          <p:nvPr>
            <p:ph idx="1"/>
          </p:nvPr>
        </p:nvSpPr>
        <p:spPr/>
        <p:txBody>
          <a:bodyPr/>
          <a:lstStyle/>
          <a:p>
            <a:r>
              <a:rPr lang="en-US" dirty="0" smtClean="0"/>
              <a:t>I’m not talking about </a:t>
            </a:r>
            <a:r>
              <a:rPr lang="en-US" i="1" dirty="0" smtClean="0"/>
              <a:t>being cooperative</a:t>
            </a:r>
            <a:endParaRPr lang="en-US" dirty="0" smtClean="0"/>
          </a:p>
          <a:p>
            <a:r>
              <a:rPr lang="en-US" dirty="0" smtClean="0"/>
              <a:t>I’m talking about being </a:t>
            </a:r>
            <a:r>
              <a:rPr lang="en-US" b="1" i="1" dirty="0" smtClean="0"/>
              <a:t>a </a:t>
            </a:r>
            <a:r>
              <a:rPr lang="en-US" i="1" dirty="0" smtClean="0"/>
              <a:t>cooperative</a:t>
            </a:r>
          </a:p>
          <a:p>
            <a:r>
              <a:rPr lang="en-US" dirty="0" smtClean="0"/>
              <a:t>There’s a difference between cooperation and the cooperative business design</a:t>
            </a:r>
          </a:p>
          <a:p>
            <a:pPr lvl="1"/>
            <a:r>
              <a:rPr lang="en-US" dirty="0" smtClean="0"/>
              <a:t>One is about getting along</a:t>
            </a:r>
          </a:p>
          <a:p>
            <a:pPr lvl="1"/>
            <a:r>
              <a:rPr lang="en-US" dirty="0" smtClean="0"/>
              <a:t>The other is about maximizing a business design to get ahead</a:t>
            </a:r>
          </a:p>
          <a:p>
            <a:r>
              <a:rPr lang="en-US" dirty="0" smtClean="0"/>
              <a:t>There’s a difference between the social and the specifics of an economic license or charter that defines a business</a:t>
            </a:r>
          </a:p>
          <a:p>
            <a:pPr lvl="1"/>
            <a:r>
              <a:rPr lang="en-US" dirty="0" smtClean="0"/>
              <a:t>One is about being socially acceptable</a:t>
            </a:r>
          </a:p>
          <a:p>
            <a:pPr lvl="1"/>
            <a:r>
              <a:rPr lang="en-US" dirty="0" smtClean="0"/>
              <a:t>The other is about a business design to gain competitive advantage for your membership</a:t>
            </a:r>
          </a:p>
          <a:p>
            <a:endParaRPr lang="en-US" i="1"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11</a:t>
            </a:fld>
            <a:endParaRPr lang="en-US" dirty="0"/>
          </a:p>
        </p:txBody>
      </p:sp>
      <p:sp>
        <p:nvSpPr>
          <p:cNvPr id="5" name="Text Placeholder 4"/>
          <p:cNvSpPr>
            <a:spLocks noGrp="1"/>
          </p:cNvSpPr>
          <p:nvPr>
            <p:ph type="body" sz="quarter" idx="13"/>
          </p:nvPr>
        </p:nvSpPr>
        <p:spPr>
          <a:xfrm>
            <a:off x="3429000" y="5715000"/>
            <a:ext cx="5410200" cy="685800"/>
          </a:xfrm>
        </p:spPr>
        <p:txBody>
          <a:bodyPr>
            <a:noAutofit/>
          </a:bodyPr>
          <a:lstStyle/>
          <a:p>
            <a:r>
              <a:rPr lang="en-US" dirty="0" smtClean="0"/>
              <a:t>We will investigate the difference between the credit union elevator speech and the cooperative elevator speech </a:t>
            </a:r>
          </a:p>
          <a:p>
            <a:r>
              <a:rPr lang="en-US" dirty="0" smtClean="0"/>
              <a:t>Are there any hints to light a fire?</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Packaging Loans for Sale</a:t>
            </a:r>
            <a:br>
              <a:rPr lang="en-US" dirty="0" smtClean="0"/>
            </a:br>
            <a:r>
              <a:rPr lang="en-US" sz="2000" dirty="0" smtClean="0"/>
              <a:t>Buying and brokering opportunities to each other</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110</a:t>
            </a:fld>
            <a:endParaRPr lang="en-US"/>
          </a:p>
        </p:txBody>
      </p:sp>
      <p:sp>
        <p:nvSpPr>
          <p:cNvPr id="11" name="Text Placeholder 10"/>
          <p:cNvSpPr>
            <a:spLocks noGrp="1"/>
          </p:cNvSpPr>
          <p:nvPr>
            <p:ph type="body" sz="quarter" idx="13"/>
          </p:nvPr>
        </p:nvSpPr>
        <p:spPr>
          <a:xfrm>
            <a:off x="6781800" y="3505200"/>
            <a:ext cx="2057400" cy="685800"/>
          </a:xfrm>
        </p:spPr>
        <p:txBody>
          <a:bodyPr>
            <a:noAutofit/>
          </a:bodyPr>
          <a:lstStyle/>
          <a:p>
            <a:r>
              <a:rPr lang="en-US" dirty="0" smtClean="0"/>
              <a:t>17 ways to combine loan portfolio parameters in a way to find the perfect block of loans for your partner...a precursor to concentration risk selections</a:t>
            </a:r>
            <a:endParaRPr lang="en-US" dirty="0"/>
          </a:p>
        </p:txBody>
      </p:sp>
      <p:sp>
        <p:nvSpPr>
          <p:cNvPr id="7" name="Up Ribbon 6"/>
          <p:cNvSpPr/>
          <p:nvPr/>
        </p:nvSpPr>
        <p:spPr>
          <a:xfrm>
            <a:off x="6553200" y="2286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Progressive CU</a:t>
            </a:r>
            <a:endParaRPr lang="en-US" sz="1200" b="1" dirty="0">
              <a:solidFill>
                <a:schemeClr val="bg1"/>
              </a:solidFill>
            </a:endParaRPr>
          </a:p>
        </p:txBody>
      </p:sp>
      <p:pic>
        <p:nvPicPr>
          <p:cNvPr id="86019" name="Picture 3" descr="X:\Administration\Public\LeadershipConference\2011\Temp place for all graphics\packaging1.png"/>
          <p:cNvPicPr>
            <a:picLocks noChangeAspect="1" noChangeArrowheads="1"/>
          </p:cNvPicPr>
          <p:nvPr/>
        </p:nvPicPr>
        <p:blipFill>
          <a:blip r:embed="rId2" cstate="print"/>
          <a:srcRect/>
          <a:stretch>
            <a:fillRect/>
          </a:stretch>
        </p:blipFill>
        <p:spPr bwMode="auto">
          <a:xfrm>
            <a:off x="762000" y="1524000"/>
            <a:ext cx="5851429" cy="4222858"/>
          </a:xfrm>
          <a:prstGeom prst="rect">
            <a:avLst/>
          </a:prstGeom>
          <a:ln>
            <a:noFill/>
          </a:ln>
          <a:effectLst>
            <a:outerShdw blurRad="292100" dist="139700" dir="2700000" algn="tl" rotWithShape="0">
              <a:srgbClr val="333333">
                <a:alpha val="65000"/>
              </a:srgbClr>
            </a:outerShdw>
          </a:effectLst>
        </p:spPr>
      </p:pic>
      <p:pic>
        <p:nvPicPr>
          <p:cNvPr id="6" name="Picture 3" descr="X:\Administration\Public\LeadershipConference\2011\Temp place for all graphics\packaging3.png"/>
          <p:cNvPicPr>
            <a:picLocks noChangeAspect="1" noChangeArrowheads="1"/>
          </p:cNvPicPr>
          <p:nvPr/>
        </p:nvPicPr>
        <p:blipFill>
          <a:blip r:embed="rId3" cstate="print"/>
          <a:srcRect/>
          <a:stretch>
            <a:fillRect/>
          </a:stretch>
        </p:blipFill>
        <p:spPr bwMode="auto">
          <a:xfrm>
            <a:off x="3048000" y="4343400"/>
            <a:ext cx="5211429" cy="203428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3" descr="X:\Administration\Public\LeadershipConference\2011\ppt bgs\9b.jpg"/>
          <p:cNvPicPr>
            <a:picLocks noChangeAspect="1" noChangeArrowheads="1"/>
          </p:cNvPicPr>
          <p:nvPr/>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p:txBody>
          <a:bodyPr/>
          <a:lstStyle/>
          <a:p>
            <a:r>
              <a:rPr lang="en-US" dirty="0" smtClean="0"/>
              <a:t>Packaging Loans for Sale</a:t>
            </a:r>
            <a:br>
              <a:rPr lang="en-US" dirty="0" smtClean="0"/>
            </a:br>
            <a:r>
              <a:rPr lang="en-US" sz="2000" dirty="0" smtClean="0"/>
              <a:t>Buying and brokering opportunities to each other</a:t>
            </a:r>
            <a:endParaRPr lang="en-US" dirty="0"/>
          </a:p>
        </p:txBody>
      </p:sp>
      <p:sp>
        <p:nvSpPr>
          <p:cNvPr id="8" name="Content Placeholder 7"/>
          <p:cNvSpPr>
            <a:spLocks noGrp="1"/>
          </p:cNvSpPr>
          <p:nvPr>
            <p:ph idx="1"/>
          </p:nvPr>
        </p:nvSpPr>
        <p:spPr/>
        <p:txBody>
          <a:bodyPr/>
          <a:lstStyle/>
          <a:p>
            <a:r>
              <a:rPr lang="en-US" dirty="0" smtClean="0"/>
              <a:t>Do you have a profile of some loans you’d like to buy?  Do you have some loans you’d like to sell?  </a:t>
            </a:r>
          </a:p>
          <a:p>
            <a:r>
              <a:rPr lang="en-US" dirty="0" smtClean="0"/>
              <a:t>There is opportunity everywhere in our network if we simply get busy and talk to each other, and now the software makes it easier than ever</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111</a:t>
            </a:fld>
            <a:endParaRPr lang="en-US"/>
          </a:p>
        </p:txBody>
      </p:sp>
      <p:sp>
        <p:nvSpPr>
          <p:cNvPr id="7" name="Up Ribbon 6"/>
          <p:cNvSpPr/>
          <p:nvPr/>
        </p:nvSpPr>
        <p:spPr>
          <a:xfrm>
            <a:off x="6553200" y="2286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Progressive CU</a:t>
            </a:r>
            <a:endParaRPr lang="en-US" sz="1200" b="1" dirty="0">
              <a:solidFill>
                <a:schemeClr val="bg1"/>
              </a:solidFill>
            </a:endParaRPr>
          </a:p>
        </p:txBody>
      </p:sp>
      <p:pic>
        <p:nvPicPr>
          <p:cNvPr id="321538" name="Picture 2" descr="X:\Administration\Public\LeadershipConference\2011\Temp place for all graphics\packaging4.png"/>
          <p:cNvPicPr>
            <a:picLocks noChangeAspect="1" noChangeArrowheads="1"/>
          </p:cNvPicPr>
          <p:nvPr/>
        </p:nvPicPr>
        <p:blipFill>
          <a:blip r:embed="rId3" cstate="print"/>
          <a:srcRect/>
          <a:stretch>
            <a:fillRect/>
          </a:stretch>
        </p:blipFill>
        <p:spPr bwMode="auto">
          <a:xfrm>
            <a:off x="2073304" y="3304860"/>
            <a:ext cx="6531726" cy="31721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Connecting With Your Business Communities</a:t>
            </a:r>
            <a:endParaRPr lang="en-US" dirty="0"/>
          </a:p>
        </p:txBody>
      </p:sp>
      <p:sp>
        <p:nvSpPr>
          <p:cNvPr id="6" name="Subtitle 5"/>
          <p:cNvSpPr>
            <a:spLocks noGrp="1"/>
          </p:cNvSpPr>
          <p:nvPr>
            <p:ph type="subTitle" idx="1"/>
          </p:nvPr>
        </p:nvSpPr>
        <p:spPr/>
        <p:txBody>
          <a:bodyPr>
            <a:noAutofit/>
          </a:bodyPr>
          <a:lstStyle/>
          <a:p>
            <a:r>
              <a:rPr lang="en-US" dirty="0" smtClean="0"/>
              <a:t>Everyone asks what we have, but few are saying “I’m aggressively wanting to roll something out by xx/xx/xx”</a:t>
            </a:r>
          </a:p>
          <a:p>
            <a:r>
              <a:rPr lang="en-US" dirty="0" smtClean="0"/>
              <a:t>Here are some things we plan to do in 2012</a:t>
            </a:r>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112</a:t>
            </a:fld>
            <a:endParaRPr lang="en-US"/>
          </a:p>
        </p:txBody>
      </p:sp>
    </p:spTree>
  </p:cSld>
  <p:clrMapOvr>
    <a:masterClrMapping/>
  </p:clrMapOvr>
  <p:transition>
    <p:pull dir="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Connecting with Business Communities</a:t>
            </a:r>
            <a:r>
              <a:rPr lang="en-US" dirty="0" smtClean="0"/>
              <a:t/>
            </a:r>
            <a:br>
              <a:rPr lang="en-US" dirty="0" smtClean="0"/>
            </a:br>
            <a:r>
              <a:rPr lang="en-US" dirty="0" smtClean="0"/>
              <a:t>When do pieces and parts equal a major focus?</a:t>
            </a:r>
            <a:endParaRPr lang="en-US" dirty="0"/>
          </a:p>
        </p:txBody>
      </p:sp>
      <p:sp>
        <p:nvSpPr>
          <p:cNvPr id="3" name="Content Placeholder 2"/>
          <p:cNvSpPr>
            <a:spLocks noGrp="1"/>
          </p:cNvSpPr>
          <p:nvPr>
            <p:ph idx="1"/>
          </p:nvPr>
        </p:nvSpPr>
        <p:spPr/>
        <p:txBody>
          <a:bodyPr/>
          <a:lstStyle/>
          <a:p>
            <a:r>
              <a:rPr lang="en-US" dirty="0" smtClean="0"/>
              <a:t>Can CU*Answers and your credit union declare a plan for business members?  Can we show a body of work that says this is a focus of our organizations?</a:t>
            </a:r>
          </a:p>
          <a:p>
            <a:pPr lvl="1"/>
            <a:r>
              <a:rPr lang="en-US" dirty="0" smtClean="0"/>
              <a:t>What do we have to change to say this is one of our network’s specialties?</a:t>
            </a:r>
          </a:p>
          <a:p>
            <a:r>
              <a:rPr lang="en-US" dirty="0" smtClean="0"/>
              <a:t>Here are some stakes we wish to put in the ground in 2012</a:t>
            </a:r>
          </a:p>
          <a:p>
            <a:pPr lvl="1"/>
            <a:r>
              <a:rPr lang="en-US" dirty="0" smtClean="0"/>
              <a:t>Launch a credit union focus group/think tank for serving businesses</a:t>
            </a:r>
          </a:p>
          <a:p>
            <a:pPr lvl="1"/>
            <a:r>
              <a:rPr lang="en-US" dirty="0" smtClean="0"/>
              <a:t>Develop a certification process to allow a credit union to be designated as Business-certified (Business-ready?  Business-friendly?)</a:t>
            </a:r>
          </a:p>
          <a:p>
            <a:pPr lvl="1"/>
            <a:r>
              <a:rPr lang="en-US" dirty="0" smtClean="0"/>
              <a:t>Launch and complete three marketed business solutions as part of the program</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113</a:t>
            </a:fld>
            <a:endParaRPr lang="en-US"/>
          </a:p>
        </p:txBody>
      </p:sp>
      <p:sp>
        <p:nvSpPr>
          <p:cNvPr id="5" name="Text Placeholder 4"/>
          <p:cNvSpPr>
            <a:spLocks noGrp="1"/>
          </p:cNvSpPr>
          <p:nvPr>
            <p:ph type="body" sz="quarter" idx="13"/>
          </p:nvPr>
        </p:nvSpPr>
        <p:spPr>
          <a:xfrm>
            <a:off x="3886200" y="5715000"/>
            <a:ext cx="4953000" cy="685800"/>
          </a:xfrm>
        </p:spPr>
        <p:txBody>
          <a:bodyPr>
            <a:noAutofit/>
          </a:bodyPr>
          <a:lstStyle/>
          <a:p>
            <a:r>
              <a:rPr lang="en-US" dirty="0" smtClean="0"/>
              <a:t>CU*BASE has always had the building blocks for servicing businesses, as long as you could put them in the right configuration</a:t>
            </a:r>
          </a:p>
          <a:p>
            <a:r>
              <a:rPr lang="en-US" dirty="0" smtClean="0"/>
              <a:t>In 2012 we want tailored packages and the recognition from the marketplace that we have business solutions</a:t>
            </a:r>
            <a:endParaRPr lang="en-US"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X:\Administration\Public\LeadershipConference\2011\ppt bgs\1b.jpg"/>
          <p:cNvPicPr>
            <a:picLocks noChangeAspect="1" noChangeArrowheads="1"/>
          </p:cNvPicPr>
          <p:nvPr/>
        </p:nvPicPr>
        <p:blipFill>
          <a:blip r:embed="rId2"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p:txBody>
          <a:bodyPr/>
          <a:lstStyle/>
          <a:p>
            <a:r>
              <a:rPr lang="en-US" dirty="0" smtClean="0"/>
              <a:t>Project #1: Business Servicing Fee Packages</a:t>
            </a:r>
            <a:br>
              <a:rPr lang="en-US" dirty="0" smtClean="0"/>
            </a:br>
            <a:r>
              <a:rPr lang="en-US" sz="2000" dirty="0" smtClean="0"/>
              <a:t>Replacing Marketing Clubs as the Business Aggregator</a:t>
            </a:r>
            <a:endParaRPr lang="en-US" dirty="0"/>
          </a:p>
        </p:txBody>
      </p:sp>
      <p:sp>
        <p:nvSpPr>
          <p:cNvPr id="3" name="Content Placeholder 2"/>
          <p:cNvSpPr>
            <a:spLocks noGrp="1"/>
          </p:cNvSpPr>
          <p:nvPr>
            <p:ph idx="1"/>
          </p:nvPr>
        </p:nvSpPr>
        <p:spPr/>
        <p:txBody>
          <a:bodyPr>
            <a:noAutofit/>
          </a:bodyPr>
          <a:lstStyle/>
          <a:p>
            <a:r>
              <a:rPr lang="en-US" dirty="0" smtClean="0"/>
              <a:t>Configure Business Servicing Packages </a:t>
            </a:r>
            <a:br>
              <a:rPr lang="en-US" dirty="0" smtClean="0"/>
            </a:br>
            <a:r>
              <a:rPr lang="en-US" sz="1600" dirty="0" smtClean="0">
                <a:solidFill>
                  <a:schemeClr val="accent1"/>
                </a:solidFill>
              </a:rPr>
              <a:t>(“Low Volume Checking,” “High Volume Checking with Cash Management Services,” “Small Employers,” “Big Employers,” as many as you want)</a:t>
            </a:r>
            <a:endParaRPr lang="en-US" dirty="0" smtClean="0">
              <a:solidFill>
                <a:schemeClr val="accent1"/>
              </a:solidFill>
            </a:endParaRPr>
          </a:p>
          <a:p>
            <a:r>
              <a:rPr lang="en-US" dirty="0" smtClean="0"/>
              <a:t>Link sub-accounts to the package</a:t>
            </a:r>
          </a:p>
          <a:p>
            <a:r>
              <a:rPr lang="en-US" dirty="0" smtClean="0"/>
              <a:t>Package multiple fees and process monthly with unique offsets</a:t>
            </a:r>
          </a:p>
          <a:p>
            <a:pPr lvl="1"/>
            <a:r>
              <a:rPr lang="en-US" dirty="0" smtClean="0"/>
              <a:t>Can post two separate transactions (total fees debit and offsetting credit) or post a single net transaction</a:t>
            </a:r>
          </a:p>
          <a:p>
            <a:pPr lvl="1"/>
            <a:r>
              <a:rPr lang="en-US" dirty="0" smtClean="0"/>
              <a:t>Can include fees for deposited items, checks cleared, ACH incoming credits, and ACH incoming debits...sets the foundation for innovation</a:t>
            </a:r>
          </a:p>
          <a:p>
            <a:pPr lvl="1"/>
            <a:r>
              <a:rPr lang="en-US" dirty="0" smtClean="0"/>
              <a:t>Includes ability to add special fees manually, one CU at a time...blend direct charges with automated calculations</a:t>
            </a:r>
          </a:p>
          <a:p>
            <a:r>
              <a:rPr lang="en-US" dirty="0" smtClean="0"/>
              <a:t>Analysis inquiry – take the guesswork out of fees for your business members</a:t>
            </a:r>
          </a:p>
          <a:p>
            <a:pPr lvl="1"/>
            <a:r>
              <a:rPr lang="en-US" dirty="0" smtClean="0"/>
              <a:t>3 months of posted fee data available online</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114</a:t>
            </a:fld>
            <a:endParaRPr lang="en-US"/>
          </a:p>
        </p:txBody>
      </p:sp>
      <p:sp>
        <p:nvSpPr>
          <p:cNvPr id="10" name="Text Placeholder 9"/>
          <p:cNvSpPr>
            <a:spLocks noGrp="1"/>
          </p:cNvSpPr>
          <p:nvPr>
            <p:ph type="body" sz="quarter" idx="13"/>
          </p:nvPr>
        </p:nvSpPr>
        <p:spPr/>
        <p:txBody>
          <a:bodyPr>
            <a:noAutofit/>
          </a:bodyPr>
          <a:lstStyle/>
          <a:p>
            <a:r>
              <a:rPr lang="en-US" dirty="0" smtClean="0"/>
              <a:t>How can we take old-school banking ideas and show businesses how a Cooperative might play the game?</a:t>
            </a:r>
            <a:endParaRPr lang="en-US"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#2: Multiple Logons for </a:t>
            </a:r>
            <a:r>
              <a:rPr lang="en-US" dirty="0" smtClean="0">
                <a:effectLst>
                  <a:outerShdw blurRad="38100" dist="38100" dir="2700000" algn="tl">
                    <a:srgbClr val="000000">
                      <a:alpha val="43137"/>
                    </a:srgbClr>
                  </a:outerShdw>
                </a:effectLst>
              </a:rPr>
              <a:t>It’s Me 247 </a:t>
            </a:r>
            <a:br>
              <a:rPr lang="en-US" dirty="0" smtClean="0">
                <a:effectLst>
                  <a:outerShdw blurRad="38100" dist="38100" dir="2700000" algn="tl">
                    <a:srgbClr val="000000">
                      <a:alpha val="43137"/>
                    </a:srgbClr>
                  </a:outerShdw>
                </a:effectLst>
              </a:rPr>
            </a:br>
            <a:r>
              <a:rPr lang="en-US" sz="2000" dirty="0" smtClean="0"/>
              <a:t>Tailored authority for teams to use online banking</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4191000" cy="3886200"/>
          </a:xfrm>
        </p:spPr>
        <p:txBody>
          <a:bodyPr/>
          <a:lstStyle/>
          <a:p>
            <a:pPr>
              <a:buNone/>
            </a:pPr>
            <a:r>
              <a:rPr lang="en-US" i="1" dirty="0" smtClean="0"/>
              <a:t>Our current vision:</a:t>
            </a:r>
          </a:p>
          <a:p>
            <a:r>
              <a:rPr lang="en-US" dirty="0" smtClean="0"/>
              <a:t>Up to 6 logons IDs per membership, each with its own password and security questions</a:t>
            </a:r>
          </a:p>
          <a:p>
            <a:r>
              <a:rPr lang="en-US" dirty="0" smtClean="0"/>
              <a:t>Control access by ID</a:t>
            </a:r>
          </a:p>
          <a:p>
            <a:pPr lvl="1"/>
            <a:r>
              <a:rPr lang="en-US" dirty="0" smtClean="0"/>
              <a:t>Who can post transfers?</a:t>
            </a:r>
          </a:p>
          <a:p>
            <a:pPr lvl="1"/>
            <a:r>
              <a:rPr lang="en-US" dirty="0" smtClean="0"/>
              <a:t>Who can see which sub-accounts?</a:t>
            </a:r>
          </a:p>
          <a:p>
            <a:pPr lvl="1"/>
            <a:r>
              <a:rPr lang="en-US" dirty="0" smtClean="0"/>
              <a:t>Who can do maintenance-type functions?</a:t>
            </a:r>
          </a:p>
          <a:p>
            <a:pPr lvl="1"/>
            <a:r>
              <a:rPr lang="en-US" dirty="0" smtClean="0"/>
              <a:t>Who can jump via SSO links? </a:t>
            </a:r>
            <a:br>
              <a:rPr lang="en-US" dirty="0" smtClean="0"/>
            </a:br>
            <a:r>
              <a:rPr lang="en-US" dirty="0" smtClean="0"/>
              <a:t>(bill pay, etc.)</a:t>
            </a:r>
          </a:p>
          <a:p>
            <a:pPr lvl="1"/>
            <a:endParaRPr lang="en-US" dirty="0" smtClean="0"/>
          </a:p>
          <a:p>
            <a:pPr lvl="2"/>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115</a:t>
            </a:fld>
            <a:endParaRPr lang="en-US"/>
          </a:p>
        </p:txBody>
      </p:sp>
      <p:sp>
        <p:nvSpPr>
          <p:cNvPr id="5" name="Text Placeholder 4"/>
          <p:cNvSpPr>
            <a:spLocks noGrp="1"/>
          </p:cNvSpPr>
          <p:nvPr>
            <p:ph type="body" sz="quarter" idx="13"/>
          </p:nvPr>
        </p:nvSpPr>
        <p:spPr>
          <a:xfrm>
            <a:off x="4648200" y="4572000"/>
            <a:ext cx="4191000" cy="1828800"/>
          </a:xfrm>
        </p:spPr>
        <p:txBody>
          <a:bodyPr/>
          <a:lstStyle/>
          <a:p>
            <a:r>
              <a:rPr lang="en-US" dirty="0" smtClean="0"/>
              <a:t>This will take an active and interested </a:t>
            </a:r>
            <a:br>
              <a:rPr lang="en-US" dirty="0" smtClean="0"/>
            </a:br>
            <a:r>
              <a:rPr lang="en-US" dirty="0" smtClean="0"/>
              <a:t>set of CUs to work through what is </a:t>
            </a:r>
            <a:br>
              <a:rPr lang="en-US" dirty="0" smtClean="0"/>
            </a:br>
            <a:r>
              <a:rPr lang="en-US" dirty="0" smtClean="0"/>
              <a:t>enough but not too much </a:t>
            </a:r>
          </a:p>
          <a:p>
            <a:r>
              <a:rPr lang="en-US" dirty="0" smtClean="0"/>
              <a:t>Security and your examiner’s perspective will be an important part of how we build this</a:t>
            </a:r>
          </a:p>
          <a:p>
            <a:r>
              <a:rPr lang="en-US" dirty="0" smtClean="0"/>
              <a:t>Hope to be in beta this time next year</a:t>
            </a:r>
            <a:endParaRPr lang="en-US" dirty="0"/>
          </a:p>
        </p:txBody>
      </p:sp>
      <p:pic>
        <p:nvPicPr>
          <p:cNvPr id="12291" name="Picture 3" descr="H:\Graphics\Online Banking shots\blue.png"/>
          <p:cNvPicPr>
            <a:picLocks noChangeAspect="1" noChangeArrowheads="1"/>
          </p:cNvPicPr>
          <p:nvPr/>
        </p:nvPicPr>
        <p:blipFill>
          <a:blip r:embed="rId2" cstate="print"/>
          <a:srcRect/>
          <a:stretch>
            <a:fillRect/>
          </a:stretch>
        </p:blipFill>
        <p:spPr bwMode="auto">
          <a:xfrm>
            <a:off x="6248400" y="1600200"/>
            <a:ext cx="2540000" cy="1905000"/>
          </a:xfrm>
          <a:prstGeom prst="rect">
            <a:avLst/>
          </a:prstGeom>
          <a:ln>
            <a:noFill/>
          </a:ln>
          <a:effectLst>
            <a:outerShdw blurRad="292100" dist="139700" dir="2700000" algn="tl" rotWithShape="0">
              <a:srgbClr val="333333">
                <a:alpha val="65000"/>
              </a:srgbClr>
            </a:outerShdw>
          </a:effectLst>
        </p:spPr>
      </p:pic>
      <p:pic>
        <p:nvPicPr>
          <p:cNvPr id="12292" name="Picture 4" descr="C:\Documents and Settings\dmoore\Local Settings\Temporary Internet Files\Content.IE5\BZ5CDZB3\MC900434603[1].wmf"/>
          <p:cNvPicPr>
            <a:picLocks noChangeAspect="1" noChangeArrowheads="1"/>
          </p:cNvPicPr>
          <p:nvPr/>
        </p:nvPicPr>
        <p:blipFill>
          <a:blip r:embed="rId3" cstate="print"/>
          <a:srcRect/>
          <a:stretch>
            <a:fillRect/>
          </a:stretch>
        </p:blipFill>
        <p:spPr bwMode="auto">
          <a:xfrm flipH="1">
            <a:off x="4953000" y="1447800"/>
            <a:ext cx="899410" cy="1494020"/>
          </a:xfrm>
          <a:prstGeom prst="rect">
            <a:avLst/>
          </a:prstGeom>
          <a:ln>
            <a:noFill/>
          </a:ln>
          <a:effectLst>
            <a:outerShdw blurRad="292100" dist="139700" dir="2700000" algn="tl" rotWithShape="0">
              <a:srgbClr val="333333">
                <a:alpha val="65000"/>
              </a:srgbClr>
            </a:outerShdw>
          </a:effectLst>
        </p:spPr>
      </p:pic>
      <p:pic>
        <p:nvPicPr>
          <p:cNvPr id="12293" name="Picture 5" descr="C:\Documents and Settings\dmoore\Local Settings\Temporary Internet Files\Content.IE5\3HRYYTRM\MC900434609[1].wmf"/>
          <p:cNvPicPr>
            <a:picLocks noChangeAspect="1" noChangeArrowheads="1"/>
          </p:cNvPicPr>
          <p:nvPr/>
        </p:nvPicPr>
        <p:blipFill>
          <a:blip r:embed="rId4" cstate="print"/>
          <a:srcRect/>
          <a:stretch>
            <a:fillRect/>
          </a:stretch>
        </p:blipFill>
        <p:spPr bwMode="auto">
          <a:xfrm flipH="1">
            <a:off x="5181600" y="2971800"/>
            <a:ext cx="1031823" cy="1524000"/>
          </a:xfrm>
          <a:prstGeom prst="rect">
            <a:avLst/>
          </a:prstGeom>
          <a:ln>
            <a:noFill/>
          </a:ln>
          <a:effectLst>
            <a:outerShdw blurRad="292100" dist="139700" dir="2700000" algn="tl" rotWithShape="0">
              <a:srgbClr val="333333">
                <a:alpha val="65000"/>
              </a:srgbClr>
            </a:outerShdw>
          </a:effectLst>
        </p:spPr>
      </p:pic>
      <p:pic>
        <p:nvPicPr>
          <p:cNvPr id="12305" name="Picture 17" descr="C:\Documents and Settings\dmoore\My Documents\My Pictures\Microsoft Clip Organizer\MCj04398050000[1].png"/>
          <p:cNvPicPr>
            <a:picLocks noChangeAspect="1" noChangeArrowheads="1"/>
          </p:cNvPicPr>
          <p:nvPr/>
        </p:nvPicPr>
        <p:blipFill>
          <a:blip r:embed="rId5" cstate="print"/>
          <a:srcRect/>
          <a:stretch>
            <a:fillRect/>
          </a:stretch>
        </p:blipFill>
        <p:spPr bwMode="auto">
          <a:xfrm rot="3910031">
            <a:off x="5516344" y="1463268"/>
            <a:ext cx="908969" cy="908969"/>
          </a:xfrm>
          <a:prstGeom prst="rect">
            <a:avLst/>
          </a:prstGeom>
          <a:noFill/>
        </p:spPr>
      </p:pic>
      <p:pic>
        <p:nvPicPr>
          <p:cNvPr id="22" name="Picture 17" descr="C:\Documents and Settings\dmoore\My Documents\My Pictures\Microsoft Clip Organizer\MCj04398050000[1].png"/>
          <p:cNvPicPr>
            <a:picLocks noChangeAspect="1" noChangeArrowheads="1"/>
          </p:cNvPicPr>
          <p:nvPr/>
        </p:nvPicPr>
        <p:blipFill>
          <a:blip r:embed="rId5" cstate="print"/>
          <a:srcRect/>
          <a:stretch>
            <a:fillRect/>
          </a:stretch>
        </p:blipFill>
        <p:spPr bwMode="auto">
          <a:xfrm rot="6631639" flipH="1">
            <a:off x="5976511" y="3066148"/>
            <a:ext cx="908969" cy="908969"/>
          </a:xfrm>
          <a:prstGeom prst="rect">
            <a:avLst/>
          </a:prstGeom>
          <a:noFill/>
        </p:spPr>
      </p:pic>
      <p:sp>
        <p:nvSpPr>
          <p:cNvPr id="23" name="TextBox 22"/>
          <p:cNvSpPr txBox="1"/>
          <p:nvPr/>
        </p:nvSpPr>
        <p:spPr>
          <a:xfrm>
            <a:off x="4648200" y="1600200"/>
            <a:ext cx="914400" cy="307777"/>
          </a:xfrm>
          <a:prstGeom prst="rect">
            <a:avLst/>
          </a:prstGeom>
          <a:noFill/>
        </p:spPr>
        <p:txBody>
          <a:bodyPr wrap="square" rtlCol="0">
            <a:spAutoFit/>
          </a:bodyPr>
          <a:lstStyle/>
          <a:p>
            <a:r>
              <a:rPr lang="en-US" sz="1400" dirty="0" smtClean="0">
                <a:solidFill>
                  <a:schemeClr val="accent1"/>
                </a:solidFill>
              </a:rPr>
              <a:t>CEO</a:t>
            </a:r>
            <a:endParaRPr lang="en-US" sz="1400" dirty="0">
              <a:solidFill>
                <a:schemeClr val="accent1"/>
              </a:solidFill>
            </a:endParaRPr>
          </a:p>
        </p:txBody>
      </p:sp>
      <p:sp>
        <p:nvSpPr>
          <p:cNvPr id="24" name="TextBox 23"/>
          <p:cNvSpPr txBox="1"/>
          <p:nvPr/>
        </p:nvSpPr>
        <p:spPr>
          <a:xfrm>
            <a:off x="4876800" y="3124200"/>
            <a:ext cx="914400" cy="307777"/>
          </a:xfrm>
          <a:prstGeom prst="rect">
            <a:avLst/>
          </a:prstGeom>
          <a:noFill/>
        </p:spPr>
        <p:txBody>
          <a:bodyPr wrap="square" rtlCol="0">
            <a:spAutoFit/>
          </a:bodyPr>
          <a:lstStyle/>
          <a:p>
            <a:r>
              <a:rPr lang="en-US" sz="1400" dirty="0" smtClean="0">
                <a:solidFill>
                  <a:schemeClr val="accent1"/>
                </a:solidFill>
              </a:rPr>
              <a:t>CFO</a:t>
            </a:r>
            <a:endParaRPr lang="en-US" sz="1400" dirty="0">
              <a:solidFill>
                <a:schemeClr val="accent1"/>
              </a:solidFill>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Administration\Public\LeadershipConference\2011\Temp place for all graphics\checklogic.png"/>
          <p:cNvPicPr>
            <a:picLocks noChangeAspect="1" noChangeArrowheads="1"/>
          </p:cNvPicPr>
          <p:nvPr/>
        </p:nvPicPr>
        <p:blipFill>
          <a:blip r:embed="rId2" cstate="print"/>
          <a:srcRect/>
          <a:stretch>
            <a:fillRect/>
          </a:stretch>
        </p:blipFill>
        <p:spPr bwMode="auto">
          <a:xfrm rot="365346">
            <a:off x="6902649" y="1081178"/>
            <a:ext cx="1834193" cy="237611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Project #3: eDOC Mobility</a:t>
            </a:r>
            <a:br>
              <a:rPr lang="en-US" dirty="0" smtClean="0"/>
            </a:br>
            <a:r>
              <a:rPr lang="en-US" sz="2000" dirty="0" smtClean="0"/>
              <a:t>Remote Capture of Deposits</a:t>
            </a:r>
            <a:endParaRPr lang="en-US" dirty="0"/>
          </a:p>
        </p:txBody>
      </p:sp>
      <p:sp>
        <p:nvSpPr>
          <p:cNvPr id="3" name="Content Placeholder 2"/>
          <p:cNvSpPr>
            <a:spLocks noGrp="1"/>
          </p:cNvSpPr>
          <p:nvPr>
            <p:ph sz="half" idx="1"/>
          </p:nvPr>
        </p:nvSpPr>
        <p:spPr>
          <a:xfrm>
            <a:off x="457200" y="1600201"/>
            <a:ext cx="6400800" cy="2286000"/>
          </a:xfrm>
        </p:spPr>
        <p:txBody>
          <a:bodyPr/>
          <a:lstStyle/>
          <a:p>
            <a:r>
              <a:rPr lang="en-US" dirty="0" smtClean="0"/>
              <a:t>We need the network to go active and start developing working foundations for the evolution of remote activities with members</a:t>
            </a:r>
          </a:p>
          <a:p>
            <a:pPr lvl="1"/>
            <a:r>
              <a:rPr lang="en-US" dirty="0" smtClean="0"/>
              <a:t>Building an active set of users of Remote Check 21 solutions</a:t>
            </a:r>
          </a:p>
          <a:p>
            <a:pPr lvl="2"/>
            <a:r>
              <a:rPr lang="en-US" dirty="0" smtClean="0"/>
              <a:t>Merchant Deposit Capture</a:t>
            </a:r>
          </a:p>
          <a:p>
            <a:pPr lvl="2"/>
            <a:r>
              <a:rPr lang="en-US" dirty="0" smtClean="0"/>
              <a:t>Member Deposit Capture – via PC and phone</a:t>
            </a:r>
          </a:p>
          <a:p>
            <a:endParaRPr lang="en-US" dirty="0"/>
          </a:p>
        </p:txBody>
      </p:sp>
      <p:sp>
        <p:nvSpPr>
          <p:cNvPr id="8" name="Content Placeholder 7"/>
          <p:cNvSpPr>
            <a:spLocks noGrp="1"/>
          </p:cNvSpPr>
          <p:nvPr>
            <p:ph sz="half" idx="2"/>
          </p:nvPr>
        </p:nvSpPr>
        <p:spPr>
          <a:xfrm>
            <a:off x="457200" y="3864592"/>
            <a:ext cx="4953000" cy="2163763"/>
          </a:xfrm>
        </p:spPr>
        <p:txBody>
          <a:bodyPr/>
          <a:lstStyle/>
          <a:p>
            <a:pPr lvl="1"/>
            <a:r>
              <a:rPr lang="en-US" dirty="0" smtClean="0"/>
              <a:t>Working with eDOC Innovations and their new e-Sign initiative</a:t>
            </a:r>
          </a:p>
          <a:p>
            <a:pPr lvl="1"/>
            <a:endParaRPr lang="en-US" dirty="0" smtClean="0"/>
          </a:p>
        </p:txBody>
      </p:sp>
      <p:sp>
        <p:nvSpPr>
          <p:cNvPr id="4" name="Slide Number Placeholder 3"/>
          <p:cNvSpPr>
            <a:spLocks noGrp="1"/>
          </p:cNvSpPr>
          <p:nvPr>
            <p:ph type="sldNum" sz="quarter" idx="12"/>
          </p:nvPr>
        </p:nvSpPr>
        <p:spPr/>
        <p:txBody>
          <a:bodyPr/>
          <a:lstStyle/>
          <a:p>
            <a:fld id="{250C7897-3FED-49DE-930C-887BCB3D0A78}" type="slidenum">
              <a:rPr lang="en-US" smtClean="0"/>
              <a:pPr/>
              <a:t>116</a:t>
            </a:fld>
            <a:endParaRPr lang="en-US"/>
          </a:p>
        </p:txBody>
      </p:sp>
      <p:sp>
        <p:nvSpPr>
          <p:cNvPr id="5" name="Text Placeholder 4"/>
          <p:cNvSpPr>
            <a:spLocks noGrp="1"/>
          </p:cNvSpPr>
          <p:nvPr>
            <p:ph type="body" sz="quarter" idx="13"/>
          </p:nvPr>
        </p:nvSpPr>
        <p:spPr>
          <a:xfrm>
            <a:off x="1676400" y="5715000"/>
            <a:ext cx="3200400" cy="685800"/>
          </a:xfrm>
        </p:spPr>
        <p:txBody>
          <a:bodyPr>
            <a:noAutofit/>
          </a:bodyPr>
          <a:lstStyle/>
          <a:p>
            <a:r>
              <a:rPr lang="en-US" dirty="0" smtClean="0"/>
              <a:t>Remember these? </a:t>
            </a:r>
          </a:p>
          <a:p>
            <a:r>
              <a:rPr lang="en-US" dirty="0" smtClean="0"/>
              <a:t>Is this a matter of wine before its time? What do we have left to do so you will launch these important member services?</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5791200" y="3657600"/>
            <a:ext cx="3200400" cy="2400300"/>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cstate="print"/>
          <a:srcRect/>
          <a:stretch>
            <a:fillRect/>
          </a:stretch>
        </p:blipFill>
        <p:spPr bwMode="auto">
          <a:xfrm>
            <a:off x="4953000" y="5029200"/>
            <a:ext cx="2057400" cy="1589809"/>
          </a:xfrm>
          <a:prstGeom prst="rect">
            <a:avLst/>
          </a:prstGeom>
          <a:ln>
            <a:noFill/>
          </a:ln>
          <a:effectLst>
            <a:outerShdw blurRad="292100" dist="139700" dir="2700000" algn="tl" rotWithShape="0">
              <a:srgbClr val="333333">
                <a:alpha val="65000"/>
              </a:srgbClr>
            </a:outerShdw>
          </a:effectLst>
        </p:spPr>
      </p:pic>
      <p:sp>
        <p:nvSpPr>
          <p:cNvPr id="11" name="5-Point Star 10"/>
          <p:cNvSpPr/>
          <p:nvPr/>
        </p:nvSpPr>
        <p:spPr>
          <a:xfrm>
            <a:off x="6705600" y="2667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Administration\Public\LeadershipConference\2011\Temp place for all graphics\eDocSignature.png"/>
          <p:cNvPicPr>
            <a:picLocks noChangeAspect="1" noChangeArrowheads="1"/>
          </p:cNvPicPr>
          <p:nvPr/>
        </p:nvPicPr>
        <p:blipFill>
          <a:blip r:embed="rId2" cstate="print"/>
          <a:srcRect b="25224"/>
          <a:stretch>
            <a:fillRect/>
          </a:stretch>
        </p:blipFill>
        <p:spPr bwMode="auto">
          <a:xfrm>
            <a:off x="228600" y="1371600"/>
            <a:ext cx="4311429" cy="4114800"/>
          </a:xfrm>
          <a:prstGeom prst="rect">
            <a:avLst/>
          </a:prstGeom>
          <a:ln>
            <a:noFill/>
          </a:ln>
          <a:effectLst>
            <a:outerShdw blurRad="292100" dist="139700" dir="2700000" algn="tl" rotWithShape="0">
              <a:srgbClr val="333333">
                <a:alpha val="65000"/>
              </a:srgbClr>
            </a:outerShdw>
          </a:effectLst>
        </p:spPr>
      </p:pic>
      <p:pic>
        <p:nvPicPr>
          <p:cNvPr id="1027" name="Picture 3" descr="X:\Administration\Public\LeadershipConference\2011\Temp place for all graphics\prodoc packages.png"/>
          <p:cNvPicPr>
            <a:picLocks noChangeAspect="1" noChangeArrowheads="1"/>
          </p:cNvPicPr>
          <p:nvPr/>
        </p:nvPicPr>
        <p:blipFill>
          <a:blip r:embed="rId3" cstate="print"/>
          <a:srcRect b="24873"/>
          <a:stretch>
            <a:fillRect/>
          </a:stretch>
        </p:blipFill>
        <p:spPr bwMode="auto">
          <a:xfrm>
            <a:off x="4724400" y="1371600"/>
            <a:ext cx="4285715" cy="4114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Project #3: eDOC Mobility</a:t>
            </a:r>
            <a:br>
              <a:rPr lang="en-US" dirty="0" smtClean="0"/>
            </a:br>
            <a:r>
              <a:rPr lang="en-US" sz="2000" dirty="0" smtClean="0"/>
              <a:t>Remote Capture of Signatures and Managing Packages of Forms</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117</a:t>
            </a:fld>
            <a:endParaRPr lang="en-US"/>
          </a:p>
        </p:txBody>
      </p:sp>
      <p:sp>
        <p:nvSpPr>
          <p:cNvPr id="5" name="Text Placeholder 4"/>
          <p:cNvSpPr>
            <a:spLocks noGrp="1"/>
          </p:cNvSpPr>
          <p:nvPr>
            <p:ph type="body" sz="quarter" idx="13"/>
          </p:nvPr>
        </p:nvSpPr>
        <p:spPr>
          <a:xfrm>
            <a:off x="3581400" y="5715000"/>
            <a:ext cx="5257800" cy="685800"/>
          </a:xfrm>
        </p:spPr>
        <p:txBody>
          <a:bodyPr/>
          <a:lstStyle/>
          <a:p>
            <a:r>
              <a:rPr lang="en-US" dirty="0" smtClean="0"/>
              <a:t>I know this is on your radar, and I believe you will need this capability in the future...start working with eDOC today</a:t>
            </a:r>
            <a:endParaRPr lang="en-US" dirty="0"/>
          </a:p>
        </p:txBody>
      </p:sp>
      <p:sp>
        <p:nvSpPr>
          <p:cNvPr id="9" name="5-Point Star 8"/>
          <p:cNvSpPr/>
          <p:nvPr/>
        </p:nvSpPr>
        <p:spPr>
          <a:xfrm>
            <a:off x="152400" y="3276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8839200" y="4648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Continuing to Learn in the CU*BASE Community</a:t>
            </a:r>
            <a:endParaRPr lang="en-US" dirty="0"/>
          </a:p>
        </p:txBody>
      </p:sp>
      <p:sp>
        <p:nvSpPr>
          <p:cNvPr id="7" name="Subtitle 6"/>
          <p:cNvSpPr>
            <a:spLocks noGrp="1"/>
          </p:cNvSpPr>
          <p:nvPr>
            <p:ph type="subTitle" idx="1"/>
          </p:nvPr>
        </p:nvSpPr>
        <p:spPr>
          <a:xfrm>
            <a:off x="457200" y="3886200"/>
            <a:ext cx="3886200" cy="1752600"/>
          </a:xfrm>
        </p:spPr>
        <p:txBody>
          <a:bodyPr>
            <a:noAutofit/>
          </a:bodyPr>
          <a:lstStyle/>
          <a:p>
            <a:r>
              <a:rPr lang="en-US" dirty="0" smtClean="0"/>
              <a:t>With over 1.4 million members, 189 credit unions, and 3,000+ CU professionals, we still have a lot to share</a:t>
            </a:r>
          </a:p>
          <a:p>
            <a:r>
              <a:rPr lang="en-US" dirty="0" smtClean="0"/>
              <a:t>Will you use the speed of a click?</a:t>
            </a:r>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118</a:t>
            </a:fld>
            <a:endParaRPr lang="en-US"/>
          </a:p>
        </p:txBody>
      </p:sp>
    </p:spTree>
  </p:cSld>
  <p:clrMapOvr>
    <a:masterClrMapping/>
  </p:clrMapOvr>
  <p:transition>
    <p:pull dir="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118g.gif"/>
          <p:cNvPicPr>
            <a:picLocks noChangeAspect="1"/>
          </p:cNvPicPr>
          <p:nvPr/>
        </p:nvPicPr>
        <p:blipFill>
          <a:blip r:embed="rId2" cstate="print"/>
          <a:srcRect b="58591"/>
          <a:stretch>
            <a:fillRect/>
          </a:stretch>
        </p:blipFill>
        <p:spPr>
          <a:xfrm>
            <a:off x="0" y="2743200"/>
            <a:ext cx="3901440" cy="116592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mtClean="0"/>
              <a:t>A New Programming Team</a:t>
            </a:r>
            <a:br>
              <a:rPr lang="en-US" smtClean="0"/>
            </a:br>
            <a:r>
              <a:rPr lang="en-US" smtClean="0"/>
              <a:t>Analytics at a click: a dedicated effort</a:t>
            </a:r>
            <a:endParaRPr lang="en-US" dirty="0"/>
          </a:p>
        </p:txBody>
      </p:sp>
      <p:sp>
        <p:nvSpPr>
          <p:cNvPr id="3" name="Content Placeholder 2"/>
          <p:cNvSpPr>
            <a:spLocks noGrp="1"/>
          </p:cNvSpPr>
          <p:nvPr>
            <p:ph idx="1"/>
          </p:nvPr>
        </p:nvSpPr>
        <p:spPr/>
        <p:txBody>
          <a:bodyPr/>
          <a:lstStyle/>
          <a:p>
            <a:r>
              <a:rPr lang="en-US" dirty="0" smtClean="0"/>
              <a:t>What started with the Know Your... (Member, Operations, Identity) dashboard projects has now grown to a full-time team driving a new kind of answer into CU*BASE</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119</a:t>
            </a:fld>
            <a:endParaRPr lang="en-US"/>
          </a:p>
        </p:txBody>
      </p:sp>
      <p:sp>
        <p:nvSpPr>
          <p:cNvPr id="5" name="Text Placeholder 4"/>
          <p:cNvSpPr>
            <a:spLocks noGrp="1"/>
          </p:cNvSpPr>
          <p:nvPr>
            <p:ph type="body" sz="quarter" idx="13"/>
          </p:nvPr>
        </p:nvSpPr>
        <p:spPr>
          <a:xfrm>
            <a:off x="5715000" y="5715000"/>
            <a:ext cx="3124200" cy="685800"/>
          </a:xfrm>
        </p:spPr>
        <p:txBody>
          <a:bodyPr>
            <a:noAutofit/>
          </a:bodyPr>
          <a:lstStyle/>
          <a:p>
            <a:r>
              <a:rPr lang="en-US" dirty="0" smtClean="0"/>
              <a:t>This team is directly linked to credit union CEOs through the CEO Strategies focus group, but their work is raising the standards inside CU*BASE</a:t>
            </a:r>
            <a:endParaRPr lang="en-US" dirty="0"/>
          </a:p>
        </p:txBody>
      </p:sp>
      <p:pic>
        <p:nvPicPr>
          <p:cNvPr id="8194" name="Picture 2" descr="X:\Writing Team\Private\Help Files Backup\_NGS_Screenshots\3764g.gif"/>
          <p:cNvPicPr>
            <a:picLocks noChangeAspect="1" noChangeArrowheads="1"/>
          </p:cNvPicPr>
          <p:nvPr/>
        </p:nvPicPr>
        <p:blipFill>
          <a:blip r:embed="rId3" cstate="print"/>
          <a:srcRect b="62111"/>
          <a:stretch>
            <a:fillRect/>
          </a:stretch>
        </p:blipFill>
        <p:spPr bwMode="auto">
          <a:xfrm>
            <a:off x="4419600" y="2514600"/>
            <a:ext cx="3901440" cy="1066800"/>
          </a:xfrm>
          <a:prstGeom prst="rect">
            <a:avLst/>
          </a:prstGeom>
          <a:ln w="28575">
            <a:solidFill>
              <a:schemeClr val="bg1"/>
            </a:solidFill>
          </a:ln>
          <a:effectLst>
            <a:outerShdw blurRad="292100" dist="139700" dir="2700000" algn="tl" rotWithShape="0">
              <a:srgbClr val="333333">
                <a:alpha val="65000"/>
              </a:srgbClr>
            </a:outerShdw>
          </a:effectLst>
        </p:spPr>
      </p:pic>
      <p:pic>
        <p:nvPicPr>
          <p:cNvPr id="8196" name="Picture 4" descr="X:\Writing Team\Private\Help Files Backup\_NGS_Screenshots\3769g.gif"/>
          <p:cNvPicPr>
            <a:picLocks noChangeAspect="1" noChangeArrowheads="1"/>
          </p:cNvPicPr>
          <p:nvPr/>
        </p:nvPicPr>
        <p:blipFill>
          <a:blip r:embed="rId4" cstate="print"/>
          <a:srcRect b="43166"/>
          <a:stretch>
            <a:fillRect/>
          </a:stretch>
        </p:blipFill>
        <p:spPr bwMode="auto">
          <a:xfrm>
            <a:off x="304800" y="3733800"/>
            <a:ext cx="3901440" cy="1600200"/>
          </a:xfrm>
          <a:prstGeom prst="rect">
            <a:avLst/>
          </a:prstGeom>
          <a:ln w="28575">
            <a:solidFill>
              <a:schemeClr val="bg1"/>
            </a:solidFill>
          </a:ln>
          <a:effectLst>
            <a:outerShdw blurRad="292100" dist="139700" dir="2700000" algn="tl" rotWithShape="0">
              <a:srgbClr val="333333">
                <a:alpha val="65000"/>
              </a:srgbClr>
            </a:outerShdw>
          </a:effectLst>
        </p:spPr>
      </p:pic>
      <p:pic>
        <p:nvPicPr>
          <p:cNvPr id="8197" name="Picture 5" descr="X:\Writing Team\Private\Help Files Backup\_NGS_Screenshots\3928g.gif"/>
          <p:cNvPicPr>
            <a:picLocks noChangeAspect="1" noChangeArrowheads="1"/>
          </p:cNvPicPr>
          <p:nvPr/>
        </p:nvPicPr>
        <p:blipFill>
          <a:blip r:embed="rId5" cstate="print"/>
          <a:srcRect r="8203" b="53992"/>
          <a:stretch>
            <a:fillRect/>
          </a:stretch>
        </p:blipFill>
        <p:spPr bwMode="auto">
          <a:xfrm>
            <a:off x="5562600" y="3048000"/>
            <a:ext cx="3581400" cy="1295400"/>
          </a:xfrm>
          <a:prstGeom prst="rect">
            <a:avLst/>
          </a:prstGeom>
          <a:ln w="28575">
            <a:solidFill>
              <a:schemeClr val="bg1"/>
            </a:solidFill>
          </a:ln>
          <a:effectLst>
            <a:outerShdw blurRad="292100" dist="139700" dir="2700000" algn="tl" rotWithShape="0">
              <a:srgbClr val="333333">
                <a:alpha val="65000"/>
              </a:srgbClr>
            </a:outerShdw>
          </a:effectLst>
        </p:spPr>
      </p:pic>
      <p:pic>
        <p:nvPicPr>
          <p:cNvPr id="8199" name="Picture 7" descr="X:\Writing Team\Private\Help Files Backup\_NGS_Screenshots\3136g.gif"/>
          <p:cNvPicPr>
            <a:picLocks noChangeAspect="1" noChangeArrowheads="1"/>
          </p:cNvPicPr>
          <p:nvPr/>
        </p:nvPicPr>
        <p:blipFill>
          <a:blip r:embed="rId6" cstate="print"/>
          <a:srcRect b="13532"/>
          <a:stretch>
            <a:fillRect/>
          </a:stretch>
        </p:blipFill>
        <p:spPr bwMode="auto">
          <a:xfrm>
            <a:off x="1600200" y="4423410"/>
            <a:ext cx="3901440" cy="2434590"/>
          </a:xfrm>
          <a:prstGeom prst="rect">
            <a:avLst/>
          </a:prstGeom>
          <a:ln w="28575">
            <a:solidFill>
              <a:schemeClr val="bg1"/>
            </a:solidFill>
          </a:ln>
          <a:effectLst>
            <a:outerShdw blurRad="292100" dist="139700" dir="2700000" algn="tl" rotWithShape="0">
              <a:srgbClr val="333333">
                <a:alpha val="65000"/>
              </a:srgbClr>
            </a:outerShdw>
          </a:effectLst>
        </p:spPr>
      </p:pic>
      <p:pic>
        <p:nvPicPr>
          <p:cNvPr id="8198" name="Picture 6" descr="X:\Writing Team\Private\Help Files Backup\_NGS_Screenshots\410g.gif"/>
          <p:cNvPicPr>
            <a:picLocks noChangeAspect="1" noChangeArrowheads="1"/>
          </p:cNvPicPr>
          <p:nvPr/>
        </p:nvPicPr>
        <p:blipFill>
          <a:blip r:embed="rId7" cstate="print"/>
          <a:srcRect r="391" b="64818"/>
          <a:stretch>
            <a:fillRect/>
          </a:stretch>
        </p:blipFill>
        <p:spPr bwMode="auto">
          <a:xfrm>
            <a:off x="5257800" y="3810000"/>
            <a:ext cx="3886200" cy="990600"/>
          </a:xfrm>
          <a:prstGeom prst="rect">
            <a:avLst/>
          </a:prstGeom>
          <a:ln w="28575">
            <a:solidFill>
              <a:schemeClr val="bg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passionate are you about the cooperative design?</a:t>
            </a:r>
            <a:endParaRPr lang="en-US" dirty="0"/>
          </a:p>
        </p:txBody>
      </p:sp>
      <p:sp>
        <p:nvSpPr>
          <p:cNvPr id="3" name="Content Placeholder 2"/>
          <p:cNvSpPr>
            <a:spLocks noGrp="1"/>
          </p:cNvSpPr>
          <p:nvPr>
            <p:ph idx="1"/>
          </p:nvPr>
        </p:nvSpPr>
        <p:spPr/>
        <p:txBody>
          <a:bodyPr/>
          <a:lstStyle/>
          <a:p>
            <a:r>
              <a:rPr lang="en-US" dirty="0" smtClean="0"/>
              <a:t>Many of us run businesses that have been around for 25, 30, 40+ years</a:t>
            </a:r>
          </a:p>
          <a:p>
            <a:pPr lvl="1"/>
            <a:r>
              <a:rPr lang="en-US" dirty="0" smtClean="0"/>
              <a:t>The decision to organize our firms as cooperatives was several leadership generations ago</a:t>
            </a:r>
          </a:p>
          <a:p>
            <a:r>
              <a:rPr lang="en-US" dirty="0" smtClean="0"/>
              <a:t>The day-to-day mission in running our businesses seems to drown out these ideals, and during interactions with our consumers never seems like a good time to bring them up</a:t>
            </a:r>
          </a:p>
          <a:p>
            <a:pPr lvl="1"/>
            <a:r>
              <a:rPr lang="en-US" dirty="0" smtClean="0"/>
              <a:t>It’s not uncommon for organizations to have a been-there, done-that attitude... “today’s consumers just don’t care”</a:t>
            </a:r>
          </a:p>
          <a:p>
            <a:r>
              <a:rPr lang="en-US" dirty="0" smtClean="0"/>
              <a:t>But today we’re not talking about consumers – I’m talking to you as stakeholders challenged to design a business and constantly ignite the enthusiasm needed to propel your business into the future</a:t>
            </a:r>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12</a:t>
            </a:fld>
            <a:endParaRPr lang="en-US" dirty="0"/>
          </a:p>
        </p:txBody>
      </p:sp>
      <p:sp>
        <p:nvSpPr>
          <p:cNvPr id="4" name="Text Placeholder 3"/>
          <p:cNvSpPr>
            <a:spLocks noGrp="1"/>
          </p:cNvSpPr>
          <p:nvPr>
            <p:ph type="body" sz="quarter" idx="13"/>
          </p:nvPr>
        </p:nvSpPr>
        <p:spPr>
          <a:xfrm>
            <a:off x="3733800" y="5715000"/>
            <a:ext cx="5105400" cy="685800"/>
          </a:xfrm>
        </p:spPr>
        <p:txBody>
          <a:bodyPr>
            <a:noAutofit/>
          </a:bodyPr>
          <a:lstStyle/>
          <a:p>
            <a:r>
              <a:rPr lang="en-US" dirty="0" smtClean="0"/>
              <a:t>You may have to say it differently, but the ideals that create the foundation for cooperative business designs are eerily close to the ideals that drive the </a:t>
            </a:r>
            <a:r>
              <a:rPr lang="en-US" dirty="0" smtClean="0">
                <a:solidFill>
                  <a:schemeClr val="accent3"/>
                </a:solidFill>
              </a:rPr>
              <a:t>Internet world</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from a Peer</a:t>
            </a:r>
            <a:br>
              <a:rPr lang="en-US" dirty="0" smtClean="0"/>
            </a:br>
            <a:r>
              <a:rPr lang="en-US" sz="2000" dirty="0" smtClean="0"/>
              <a:t>Another focus for the Analytics team</a:t>
            </a:r>
            <a:endParaRPr lang="en-US" sz="2000" dirty="0"/>
          </a:p>
        </p:txBody>
      </p:sp>
      <p:sp>
        <p:nvSpPr>
          <p:cNvPr id="6" name="Content Placeholder 5"/>
          <p:cNvSpPr>
            <a:spLocks noGrp="1"/>
          </p:cNvSpPr>
          <p:nvPr>
            <p:ph idx="1"/>
          </p:nvPr>
        </p:nvSpPr>
        <p:spPr/>
        <p:txBody>
          <a:bodyPr/>
          <a:lstStyle/>
          <a:p>
            <a:r>
              <a:rPr lang="en-US" dirty="0" smtClean="0"/>
              <a:t>Existing tools</a:t>
            </a:r>
          </a:p>
          <a:p>
            <a:pPr lvl="1"/>
            <a:r>
              <a:rPr lang="en-US" dirty="0" smtClean="0"/>
              <a:t>Tiered Service Peer Analysis</a:t>
            </a:r>
          </a:p>
          <a:p>
            <a:pPr lvl="1"/>
            <a:r>
              <a:rPr lang="en-US" dirty="0" smtClean="0"/>
              <a:t>Cashed Check Fee Config</a:t>
            </a:r>
          </a:p>
          <a:p>
            <a:r>
              <a:rPr lang="en-US" dirty="0" smtClean="0"/>
              <a:t>Coming in 11.3</a:t>
            </a:r>
          </a:p>
          <a:p>
            <a:pPr lvl="1"/>
            <a:r>
              <a:rPr lang="en-US" dirty="0" smtClean="0"/>
              <a:t>Deposit Item Fee Config</a:t>
            </a:r>
          </a:p>
          <a:p>
            <a:pPr lvl="1"/>
            <a:r>
              <a:rPr lang="en-US" dirty="0" smtClean="0"/>
              <a:t>Printed Check Fee Config</a:t>
            </a:r>
          </a:p>
          <a:p>
            <a:pPr lvl="1"/>
            <a:r>
              <a:rPr lang="en-US" dirty="0" smtClean="0"/>
              <a:t>Money Order Fee Config</a:t>
            </a:r>
          </a:p>
          <a:p>
            <a:pPr lvl="1"/>
            <a:r>
              <a:rPr lang="en-US" dirty="0" smtClean="0"/>
              <a:t>Phone Transfer Fee Config</a:t>
            </a:r>
          </a:p>
          <a:p>
            <a:pPr lvl="1"/>
            <a:r>
              <a:rPr lang="en-US" dirty="0" smtClean="0"/>
              <a:t>Self-Service Fee Config</a:t>
            </a:r>
          </a:p>
          <a:p>
            <a:pPr lvl="1"/>
            <a:r>
              <a:rPr lang="en-US" dirty="0" smtClean="0"/>
              <a:t>Online Bill Payment Fee </a:t>
            </a:r>
            <a:br>
              <a:rPr lang="en-US" dirty="0" smtClean="0"/>
            </a:br>
            <a:r>
              <a:rPr lang="en-US" dirty="0" smtClean="0"/>
              <a:t>Config</a:t>
            </a:r>
          </a:p>
          <a:p>
            <a:pPr lvl="1"/>
            <a:r>
              <a:rPr lang="en-US" dirty="0" smtClean="0"/>
              <a:t>Starter Check Fee Config</a:t>
            </a:r>
          </a:p>
          <a:p>
            <a:pPr lvl="1"/>
            <a:endParaRPr lang="en-US" dirty="0" smtClean="0"/>
          </a:p>
          <a:p>
            <a:pPr lvl="2"/>
            <a:endParaRPr lang="en-US" dirty="0" smtClean="0"/>
          </a:p>
          <a:p>
            <a:pPr lvl="1"/>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120</a:t>
            </a:fld>
            <a:endParaRPr lang="en-US"/>
          </a:p>
        </p:txBody>
      </p:sp>
      <p:pic>
        <p:nvPicPr>
          <p:cNvPr id="80900" name="Picture 4" descr="X:\Administration\Public\LeadershipConference\2011\Temp place for all graphics\learnpeer1.png"/>
          <p:cNvPicPr>
            <a:picLocks noChangeAspect="1" noChangeArrowheads="1"/>
          </p:cNvPicPr>
          <p:nvPr/>
        </p:nvPicPr>
        <p:blipFill>
          <a:blip r:embed="rId2" cstate="print"/>
          <a:srcRect/>
          <a:stretch>
            <a:fillRect/>
          </a:stretch>
        </p:blipFill>
        <p:spPr bwMode="auto">
          <a:xfrm>
            <a:off x="4755428" y="762000"/>
            <a:ext cx="4388572" cy="3167143"/>
          </a:xfrm>
          <a:prstGeom prst="rect">
            <a:avLst/>
          </a:prstGeom>
          <a:ln>
            <a:noFill/>
          </a:ln>
          <a:effectLst>
            <a:outerShdw blurRad="292100" dist="139700" dir="2700000" algn="tl" rotWithShape="0">
              <a:srgbClr val="333333">
                <a:alpha val="65000"/>
              </a:srgbClr>
            </a:outerShdw>
          </a:effectLst>
        </p:spPr>
      </p:pic>
      <p:pic>
        <p:nvPicPr>
          <p:cNvPr id="80899" name="Picture 3" descr="X:\Administration\Public\LeadershipConference\2011\Temp place for all graphics\learnpeer2.png"/>
          <p:cNvPicPr>
            <a:picLocks noChangeAspect="1" noChangeArrowheads="1"/>
          </p:cNvPicPr>
          <p:nvPr/>
        </p:nvPicPr>
        <p:blipFill>
          <a:blip r:embed="rId3" cstate="print"/>
          <a:srcRect/>
          <a:stretch>
            <a:fillRect/>
          </a:stretch>
        </p:blipFill>
        <p:spPr bwMode="auto">
          <a:xfrm>
            <a:off x="3962400" y="3124200"/>
            <a:ext cx="4388572" cy="3167143"/>
          </a:xfrm>
          <a:prstGeom prst="rect">
            <a:avLst/>
          </a:prstGeom>
          <a:ln>
            <a:noFill/>
          </a:ln>
          <a:effectLst>
            <a:outerShdw blurRad="292100" dist="139700" dir="2700000" algn="tl" rotWithShape="0">
              <a:srgbClr val="333333">
                <a:alpha val="65000"/>
              </a:srgbClr>
            </a:outerShdw>
          </a:effectLst>
        </p:spPr>
      </p:pic>
      <p:sp>
        <p:nvSpPr>
          <p:cNvPr id="8" name="Text Placeholder 7"/>
          <p:cNvSpPr>
            <a:spLocks noGrp="1"/>
          </p:cNvSpPr>
          <p:nvPr>
            <p:ph type="body" sz="quarter" idx="13"/>
          </p:nvPr>
        </p:nvSpPr>
        <p:spPr>
          <a:xfrm>
            <a:off x="5715000" y="5715000"/>
            <a:ext cx="3124200" cy="685800"/>
          </a:xfrm>
        </p:spPr>
        <p:style>
          <a:lnRef idx="1">
            <a:schemeClr val="accent1"/>
          </a:lnRef>
          <a:fillRef idx="2">
            <a:schemeClr val="accent1"/>
          </a:fillRef>
          <a:effectRef idx="1">
            <a:schemeClr val="accent1"/>
          </a:effectRef>
          <a:fontRef idx="minor">
            <a:schemeClr val="dk1"/>
          </a:fontRef>
        </p:style>
        <p:txBody>
          <a:bodyPr/>
          <a:lstStyle/>
          <a:p>
            <a:r>
              <a:rPr lang="en-US" dirty="0" smtClean="0">
                <a:solidFill>
                  <a:sysClr val="windowText" lastClr="000000"/>
                </a:solidFill>
              </a:rPr>
              <a:t>In 2012 cuasterisk.com will focus on partner-to-partner exchange</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New/Closed Membership Dashboard</a:t>
            </a:r>
            <a:br>
              <a:rPr lang="en-US" dirty="0" smtClean="0"/>
            </a:br>
            <a:r>
              <a:rPr lang="en-US" sz="2000" dirty="0" smtClean="0"/>
              <a:t>One of our recent favorites from the team</a:t>
            </a:r>
            <a:endParaRPr lang="en-US"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121</a:t>
            </a:fld>
            <a:endParaRPr lang="en-US"/>
          </a:p>
        </p:txBody>
      </p:sp>
      <p:sp>
        <p:nvSpPr>
          <p:cNvPr id="13" name="Text Placeholder 12"/>
          <p:cNvSpPr>
            <a:spLocks noGrp="1"/>
          </p:cNvSpPr>
          <p:nvPr>
            <p:ph type="body" sz="quarter" idx="13"/>
          </p:nvPr>
        </p:nvSpPr>
        <p:spPr>
          <a:xfrm>
            <a:off x="5867400" y="1828800"/>
            <a:ext cx="2971800" cy="685800"/>
          </a:xfrm>
        </p:spPr>
        <p:txBody>
          <a:bodyPr/>
          <a:lstStyle/>
          <a:p>
            <a:r>
              <a:rPr lang="en-US" dirty="0" smtClean="0"/>
              <a:t>Watch for the companion New/Closed </a:t>
            </a:r>
            <a:r>
              <a:rPr lang="en-US" u="sng" dirty="0" smtClean="0"/>
              <a:t>Accounts</a:t>
            </a:r>
            <a:r>
              <a:rPr lang="en-US" dirty="0" smtClean="0"/>
              <a:t> Dashboard coming later this year</a:t>
            </a:r>
            <a:endParaRPr lang="en-US" dirty="0"/>
          </a:p>
        </p:txBody>
      </p:sp>
      <p:sp>
        <p:nvSpPr>
          <p:cNvPr id="10" name="TextBox 9"/>
          <p:cNvSpPr txBox="1"/>
          <p:nvPr/>
        </p:nvSpPr>
        <p:spPr>
          <a:xfrm>
            <a:off x="1828800" y="2667000"/>
            <a:ext cx="533400" cy="369332"/>
          </a:xfrm>
          <a:prstGeom prst="rect">
            <a:avLst/>
          </a:prstGeom>
          <a:solidFill>
            <a:srgbClr val="FFFF00"/>
          </a:solidFill>
        </p:spPr>
        <p:txBody>
          <a:bodyPr wrap="square" rtlCol="0">
            <a:spAutoFit/>
          </a:bodyPr>
          <a:lstStyle/>
          <a:p>
            <a:r>
              <a:rPr lang="en-US" dirty="0" err="1" smtClean="0"/>
              <a:t>pdf</a:t>
            </a:r>
            <a:endParaRPr lang="en-US" dirty="0"/>
          </a:p>
        </p:txBody>
      </p:sp>
      <p:pic>
        <p:nvPicPr>
          <p:cNvPr id="9218" name="Picture 2" descr="X:\Writing Team\Private\Help Files Backup\_NGS_Screenshots\4034g.gif"/>
          <p:cNvPicPr>
            <a:picLocks noChangeAspect="1" noChangeArrowheads="1"/>
          </p:cNvPicPr>
          <p:nvPr/>
        </p:nvPicPr>
        <p:blipFill>
          <a:blip r:embed="rId2" cstate="print"/>
          <a:srcRect/>
          <a:stretch>
            <a:fillRect/>
          </a:stretch>
        </p:blipFill>
        <p:spPr bwMode="auto">
          <a:xfrm>
            <a:off x="304800" y="1371600"/>
            <a:ext cx="4876800" cy="3519488"/>
          </a:xfrm>
          <a:prstGeom prst="rect">
            <a:avLst/>
          </a:prstGeom>
          <a:ln>
            <a:noFill/>
          </a:ln>
          <a:effectLst>
            <a:outerShdw blurRad="292100" dist="139700" dir="2700000" algn="tl" rotWithShape="0">
              <a:srgbClr val="333333">
                <a:alpha val="65000"/>
              </a:srgbClr>
            </a:outerShdw>
          </a:effectLst>
        </p:spPr>
      </p:pic>
      <p:pic>
        <p:nvPicPr>
          <p:cNvPr id="9219" name="Picture 3" descr="X:\Writing Team\Private\Help Files Backup\_NGS_Screenshots\4023Cg.gif"/>
          <p:cNvPicPr>
            <a:picLocks noChangeAspect="1" noChangeArrowheads="1"/>
          </p:cNvPicPr>
          <p:nvPr/>
        </p:nvPicPr>
        <p:blipFill>
          <a:blip r:embed="rId3" cstate="print"/>
          <a:srcRect/>
          <a:stretch>
            <a:fillRect/>
          </a:stretch>
        </p:blipFill>
        <p:spPr bwMode="auto">
          <a:xfrm>
            <a:off x="4038600" y="2652712"/>
            <a:ext cx="4876800" cy="3519488"/>
          </a:xfrm>
          <a:prstGeom prst="rect">
            <a:avLst/>
          </a:prstGeom>
          <a:ln>
            <a:noFill/>
          </a:ln>
          <a:effectLst>
            <a:outerShdw blurRad="292100" dist="139700" dir="2700000" algn="tl" rotWithShape="0">
              <a:srgbClr val="333333">
                <a:alpha val="65000"/>
              </a:srgbClr>
            </a:outerShdw>
          </a:effectLst>
        </p:spPr>
      </p:pic>
      <p:pic>
        <p:nvPicPr>
          <p:cNvPr id="9220" name="Picture 4" descr="X:\Administration\Public\LeadershipConference\2011\Temp place for all graphics\dashboard pdf.png"/>
          <p:cNvPicPr>
            <a:picLocks noChangeAspect="1" noChangeArrowheads="1"/>
          </p:cNvPicPr>
          <p:nvPr/>
        </p:nvPicPr>
        <p:blipFill>
          <a:blip r:embed="rId4" cstate="print"/>
          <a:srcRect/>
          <a:stretch>
            <a:fillRect/>
          </a:stretch>
        </p:blipFill>
        <p:spPr bwMode="auto">
          <a:xfrm rot="21093865">
            <a:off x="1668050" y="3910672"/>
            <a:ext cx="3583608" cy="2772052"/>
          </a:xfrm>
          <a:prstGeom prst="rect">
            <a:avLst/>
          </a:prstGeom>
          <a:ln>
            <a:noFill/>
          </a:ln>
          <a:effectLst>
            <a:outerShdw blurRad="292100" dist="139700" dir="2700000" algn="tl" rotWithShape="0">
              <a:srgbClr val="333333">
                <a:alpha val="65000"/>
              </a:srgbClr>
            </a:outerShdw>
          </a:effectLst>
        </p:spPr>
      </p:pic>
      <p:pic>
        <p:nvPicPr>
          <p:cNvPr id="9221" name="Picture 5" descr="H:\Graphics\GOLD\pdf.gif"/>
          <p:cNvPicPr>
            <a:picLocks noChangeAspect="1" noChangeArrowheads="1"/>
          </p:cNvPicPr>
          <p:nvPr/>
        </p:nvPicPr>
        <p:blipFill>
          <a:blip r:embed="rId5" cstate="print"/>
          <a:srcRect/>
          <a:stretch>
            <a:fillRect/>
          </a:stretch>
        </p:blipFill>
        <p:spPr bwMode="auto">
          <a:xfrm>
            <a:off x="1219200" y="4648200"/>
            <a:ext cx="600075" cy="685800"/>
          </a:xfrm>
          <a:prstGeom prst="rect">
            <a:avLst/>
          </a:prstGeom>
          <a:noFill/>
        </p:spPr>
      </p:pic>
      <p:pic>
        <p:nvPicPr>
          <p:cNvPr id="9222" name="Picture 6" descr="H:\Graphics\mouse pointer - hand.png"/>
          <p:cNvPicPr>
            <a:picLocks noChangeAspect="1" noChangeArrowheads="1"/>
          </p:cNvPicPr>
          <p:nvPr/>
        </p:nvPicPr>
        <p:blipFill>
          <a:blip r:embed="rId6" cstate="print"/>
          <a:srcRect/>
          <a:stretch>
            <a:fillRect/>
          </a:stretch>
        </p:blipFill>
        <p:spPr bwMode="auto">
          <a:xfrm>
            <a:off x="1295400" y="5181600"/>
            <a:ext cx="316877" cy="408311"/>
          </a:xfrm>
          <a:prstGeom prst="rect">
            <a:avLst/>
          </a:prstGeom>
          <a:noFill/>
        </p:spPr>
      </p:pic>
      <p:sp>
        <p:nvSpPr>
          <p:cNvPr id="11" name="Cloud Callout 10"/>
          <p:cNvSpPr/>
          <p:nvPr/>
        </p:nvSpPr>
        <p:spPr>
          <a:xfrm>
            <a:off x="4800600" y="5029200"/>
            <a:ext cx="2667000" cy="1828800"/>
          </a:xfrm>
          <a:prstGeom prst="cloudCallout">
            <a:avLst>
              <a:gd name="adj1" fmla="val -49143"/>
              <a:gd name="adj2" fmla="val -4794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Want to improve your Board literacy and grasp? Start with presentation</a:t>
            </a:r>
            <a:endParaRPr lang="en-US" sz="16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Analytics Ready for Publishing</a:t>
            </a:r>
            <a:br>
              <a:rPr lang="en-US" dirty="0" smtClean="0"/>
            </a:br>
            <a:r>
              <a:rPr lang="en-US" sz="2000" dirty="0" smtClean="0"/>
              <a:t>Show it on a screen, email it, impress everyone</a:t>
            </a:r>
            <a:endParaRPr lang="en-US" dirty="0"/>
          </a:p>
        </p:txBody>
      </p:sp>
      <p:sp>
        <p:nvSpPr>
          <p:cNvPr id="5" name="Content Placeholder 4"/>
          <p:cNvSpPr>
            <a:spLocks noGrp="1"/>
          </p:cNvSpPr>
          <p:nvPr>
            <p:ph idx="1"/>
          </p:nvPr>
        </p:nvSpPr>
        <p:spPr/>
        <p:txBody>
          <a:bodyPr/>
          <a:lstStyle/>
          <a:p>
            <a:r>
              <a:rPr lang="en-US" dirty="0" smtClean="0"/>
              <a:t>For the next few years we will focus on building a system with the lowest cost of converting data into knowledge that leads to action</a:t>
            </a:r>
            <a:endParaRPr lang="en-US"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122</a:t>
            </a:fld>
            <a:endParaRPr lang="en-US"/>
          </a:p>
        </p:txBody>
      </p:sp>
      <p:sp>
        <p:nvSpPr>
          <p:cNvPr id="6" name="Text Placeholder 5"/>
          <p:cNvSpPr>
            <a:spLocks noGrp="1"/>
          </p:cNvSpPr>
          <p:nvPr>
            <p:ph type="body" sz="quarter" idx="13"/>
          </p:nvPr>
        </p:nvSpPr>
        <p:spPr>
          <a:xfrm>
            <a:off x="4495800" y="5715000"/>
            <a:ext cx="4343400" cy="685800"/>
          </a:xfrm>
        </p:spPr>
        <p:txBody>
          <a:bodyPr/>
          <a:lstStyle/>
          <a:p>
            <a:r>
              <a:rPr lang="en-US" dirty="0" smtClean="0"/>
              <a:t>For the small cost of some software for a PC and some color print capabilities, you can change the way people see your grasp of the situation</a:t>
            </a:r>
            <a:endParaRPr lang="en-US" dirty="0"/>
          </a:p>
        </p:txBody>
      </p:sp>
      <p:pic>
        <p:nvPicPr>
          <p:cNvPr id="7" name="Picture 2" descr="X:\Administration\Public\LeadershipConference\2011\Temp place for all graphics\pdf flyer.png"/>
          <p:cNvPicPr>
            <a:picLocks noChangeAspect="1" noChangeArrowheads="1"/>
          </p:cNvPicPr>
          <p:nvPr/>
        </p:nvPicPr>
        <p:blipFill>
          <a:blip r:embed="rId2" cstate="print"/>
          <a:srcRect/>
          <a:stretch>
            <a:fillRect/>
          </a:stretch>
        </p:blipFill>
        <p:spPr bwMode="auto">
          <a:xfrm rot="176917">
            <a:off x="6835764" y="2544499"/>
            <a:ext cx="2235478" cy="2886314"/>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609600" y="2514600"/>
            <a:ext cx="6019800" cy="76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tabLst>
                <a:tab pos="6342063" algn="r"/>
              </a:tabLst>
            </a:pPr>
            <a:r>
              <a:rPr lang="en-US" sz="2800" dirty="0" smtClean="0"/>
              <a:t>Gathering Data	</a:t>
            </a:r>
            <a:r>
              <a:rPr lang="en-US" sz="2800" b="1" dirty="0" smtClean="0"/>
              <a:t>(reduce $ cost)</a:t>
            </a:r>
            <a:endParaRPr lang="en-US" sz="2800" b="1" dirty="0"/>
          </a:p>
        </p:txBody>
      </p:sp>
      <p:sp>
        <p:nvSpPr>
          <p:cNvPr id="9" name="Rounded Rectangle 8"/>
          <p:cNvSpPr/>
          <p:nvPr/>
        </p:nvSpPr>
        <p:spPr>
          <a:xfrm>
            <a:off x="609600" y="3429000"/>
            <a:ext cx="6019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tabLst>
                <a:tab pos="6342063" algn="r"/>
              </a:tabLst>
            </a:pPr>
            <a:r>
              <a:rPr lang="en-US" sz="2800" dirty="0" smtClean="0"/>
              <a:t>Analyzing Data   	</a:t>
            </a:r>
            <a:r>
              <a:rPr lang="en-US" sz="2800" b="1" dirty="0" smtClean="0"/>
              <a:t>(increase time)</a:t>
            </a:r>
          </a:p>
        </p:txBody>
      </p:sp>
      <p:sp>
        <p:nvSpPr>
          <p:cNvPr id="10" name="Rounded Rectangle 9"/>
          <p:cNvSpPr/>
          <p:nvPr/>
        </p:nvSpPr>
        <p:spPr>
          <a:xfrm>
            <a:off x="609600" y="4343400"/>
            <a:ext cx="60198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tabLst>
                <a:tab pos="6342063" algn="r"/>
              </a:tabLst>
            </a:pPr>
            <a:r>
              <a:rPr lang="en-US" sz="2800" dirty="0" smtClean="0"/>
              <a:t>Acting on Data	</a:t>
            </a:r>
            <a:r>
              <a:rPr lang="en-US" sz="2800" b="1" dirty="0" smtClean="0"/>
              <a:t>(multiply the events)</a:t>
            </a:r>
            <a:endParaRPr lang="en-US" sz="2800" b="1" dirty="0"/>
          </a:p>
        </p:txBody>
      </p:sp>
      <p:sp>
        <p:nvSpPr>
          <p:cNvPr id="11" name="5-Point Star 10"/>
          <p:cNvSpPr/>
          <p:nvPr/>
        </p:nvSpPr>
        <p:spPr>
          <a:xfrm>
            <a:off x="6629400" y="5105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Concentration Risk</a:t>
            </a:r>
            <a:br>
              <a:rPr lang="en-US" dirty="0" smtClean="0"/>
            </a:br>
            <a:r>
              <a:rPr lang="en-US" sz="2000" dirty="0" smtClean="0"/>
              <a:t>Understanding the components of your loan portfolio</a:t>
            </a:r>
            <a:endParaRPr lang="en-US" sz="2000" dirty="0"/>
          </a:p>
        </p:txBody>
      </p:sp>
      <p:sp>
        <p:nvSpPr>
          <p:cNvPr id="10" name="Content Placeholder 9"/>
          <p:cNvSpPr>
            <a:spLocks noGrp="1"/>
          </p:cNvSpPr>
          <p:nvPr>
            <p:ph idx="1"/>
          </p:nvPr>
        </p:nvSpPr>
        <p:spPr/>
        <p:txBody>
          <a:bodyPr/>
          <a:lstStyle/>
          <a:p>
            <a:r>
              <a:rPr lang="en-US" dirty="0" smtClean="0"/>
              <a:t>It’s a simple formula: select loans or borrowers from your portfolio and then have the system draw a picture of your risk, one member, or one loan segment, at a time</a:t>
            </a:r>
          </a:p>
          <a:p>
            <a:r>
              <a:rPr lang="en-US" dirty="0" smtClean="0"/>
              <a:t>Our first Concentration Risk tool looks at members and the risk they represent when they have very large balances or a lot of loan relationships</a:t>
            </a:r>
          </a:p>
          <a:p>
            <a:r>
              <a:rPr lang="en-US" dirty="0" smtClean="0"/>
              <a:t>Our full portfolio concentration risk tool will be previewed at this year’s CEO Strategies conference, and released early in 2012</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123</a:t>
            </a:fld>
            <a:endParaRPr lang="en-US"/>
          </a:p>
        </p:txBody>
      </p:sp>
      <p:sp>
        <p:nvSpPr>
          <p:cNvPr id="7" name="Up Ribbon 6"/>
          <p:cNvSpPr/>
          <p:nvPr/>
        </p:nvSpPr>
        <p:spPr>
          <a:xfrm>
            <a:off x="6553200" y="2286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Progressive CU</a:t>
            </a:r>
            <a:endParaRPr lang="en-US" sz="1200" b="1" dirty="0">
              <a:solidFill>
                <a:schemeClr val="bg1"/>
              </a:solidFill>
            </a:endParaRPr>
          </a:p>
        </p:txBody>
      </p:sp>
      <p:pic>
        <p:nvPicPr>
          <p:cNvPr id="2050" name="Picture 2" descr="X:\Administration\Public\LeadershipConference\2011\Temp place for all graphics\Concentration1.png"/>
          <p:cNvPicPr>
            <a:picLocks noChangeAspect="1" noChangeArrowheads="1"/>
          </p:cNvPicPr>
          <p:nvPr/>
        </p:nvPicPr>
        <p:blipFill>
          <a:blip r:embed="rId2" cstate="print"/>
          <a:srcRect b="58858"/>
          <a:stretch>
            <a:fillRect/>
          </a:stretch>
        </p:blipFill>
        <p:spPr bwMode="auto">
          <a:xfrm>
            <a:off x="1676400" y="4038600"/>
            <a:ext cx="7162800" cy="212672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28600" y="152400"/>
            <a:ext cx="2785763" cy="307777"/>
          </a:xfrm>
          <a:prstGeom prst="rect">
            <a:avLst/>
          </a:prstGeom>
        </p:spPr>
        <p:txBody>
          <a:bodyPr wrap="none">
            <a:spAutoFit/>
          </a:bodyPr>
          <a:lstStyle/>
          <a:p>
            <a:r>
              <a:rPr lang="en-US" sz="1400" i="1" dirty="0" smtClean="0"/>
              <a:t>What’s next for the Analytics team?</a:t>
            </a:r>
            <a:endParaRPr lang="en-US" sz="14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Concentration Risk</a:t>
            </a:r>
            <a:br>
              <a:rPr lang="en-US" dirty="0" smtClean="0"/>
            </a:br>
            <a:r>
              <a:rPr lang="en-US" sz="2000" dirty="0" smtClean="0"/>
              <a:t>Understanding the components of your loan portfolio</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124</a:t>
            </a:fld>
            <a:endParaRPr lang="en-US"/>
          </a:p>
        </p:txBody>
      </p:sp>
      <p:sp>
        <p:nvSpPr>
          <p:cNvPr id="8" name="Text Placeholder 7"/>
          <p:cNvSpPr>
            <a:spLocks noGrp="1"/>
          </p:cNvSpPr>
          <p:nvPr>
            <p:ph type="body" sz="quarter" idx="13"/>
          </p:nvPr>
        </p:nvSpPr>
        <p:spPr>
          <a:xfrm>
            <a:off x="7543800" y="5715000"/>
            <a:ext cx="1295400" cy="685800"/>
          </a:xfrm>
        </p:spPr>
        <p:txBody>
          <a:bodyPr>
            <a:noAutofit/>
          </a:bodyPr>
          <a:lstStyle/>
          <a:p>
            <a:r>
              <a:rPr lang="en-US" dirty="0" smtClean="0"/>
              <a:t>26 different facts and totals about your borrower in a single click (along with some pretty graphs)</a:t>
            </a:r>
          </a:p>
        </p:txBody>
      </p:sp>
      <p:pic>
        <p:nvPicPr>
          <p:cNvPr id="84994" name="Picture 2" descr="X:\Administration\Public\LeadershipConference\2011\Temp place for all graphics\Concentration1.png"/>
          <p:cNvPicPr>
            <a:picLocks noChangeAspect="1" noChangeArrowheads="1"/>
          </p:cNvPicPr>
          <p:nvPr/>
        </p:nvPicPr>
        <p:blipFill>
          <a:blip r:embed="rId2" cstate="print"/>
          <a:stretch>
            <a:fillRect/>
          </a:stretch>
        </p:blipFill>
        <p:spPr bwMode="auto">
          <a:xfrm>
            <a:off x="457200" y="1371600"/>
            <a:ext cx="6826667" cy="4926666"/>
          </a:xfrm>
          <a:prstGeom prst="rect">
            <a:avLst/>
          </a:prstGeom>
          <a:ln>
            <a:noFill/>
          </a:ln>
          <a:effectLst>
            <a:outerShdw blurRad="292100" dist="139700" dir="2700000" algn="tl" rotWithShape="0">
              <a:srgbClr val="333333">
                <a:alpha val="65000"/>
              </a:srgbClr>
            </a:outerShdw>
          </a:effectLst>
        </p:spPr>
      </p:pic>
      <p:sp>
        <p:nvSpPr>
          <p:cNvPr id="7" name="Up Ribbon 6"/>
          <p:cNvSpPr/>
          <p:nvPr/>
        </p:nvSpPr>
        <p:spPr>
          <a:xfrm>
            <a:off x="6553200" y="2286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Progressive CU</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From A Peer</a:t>
            </a:r>
            <a:br>
              <a:rPr lang="en-US" dirty="0" smtClean="0"/>
            </a:br>
            <a:r>
              <a:rPr lang="en-US" sz="2000" dirty="0" smtClean="0"/>
              <a:t>Consumers do it, why shouldn’t we?</a:t>
            </a:r>
            <a:endParaRPr lang="en-US" dirty="0"/>
          </a:p>
        </p:txBody>
      </p:sp>
      <p:sp>
        <p:nvSpPr>
          <p:cNvPr id="3" name="Content Placeholder 2"/>
          <p:cNvSpPr>
            <a:spLocks noGrp="1"/>
          </p:cNvSpPr>
          <p:nvPr>
            <p:ph idx="1"/>
          </p:nvPr>
        </p:nvSpPr>
        <p:spPr>
          <a:xfrm>
            <a:off x="457200" y="1600201"/>
            <a:ext cx="3886200" cy="4191000"/>
          </a:xfrm>
        </p:spPr>
        <p:txBody>
          <a:bodyPr/>
          <a:lstStyle/>
          <a:p>
            <a:r>
              <a:rPr lang="en-US" dirty="0" smtClean="0"/>
              <a:t>There are dozens of sites on the web that help consumers understand how products are being designed, priced, and sold</a:t>
            </a:r>
          </a:p>
          <a:p>
            <a:r>
              <a:rPr lang="en-US" dirty="0" smtClean="0"/>
              <a:t>They can see a complete marketplace with a single click - why can’t we see ours?  And if we could, would we look at it?  Would we think it through? And would we help each other put our best forward</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125</a:t>
            </a:fld>
            <a:endParaRPr lang="en-US"/>
          </a:p>
        </p:txBody>
      </p:sp>
      <p:sp>
        <p:nvSpPr>
          <p:cNvPr id="8" name="Text Placeholder 7"/>
          <p:cNvSpPr>
            <a:spLocks noGrp="1"/>
          </p:cNvSpPr>
          <p:nvPr>
            <p:ph type="body" sz="quarter" idx="13"/>
          </p:nvPr>
        </p:nvSpPr>
        <p:spPr/>
        <p:txBody>
          <a:bodyPr>
            <a:noAutofit/>
          </a:bodyPr>
          <a:lstStyle/>
          <a:p>
            <a:r>
              <a:rPr lang="en-US" dirty="0" smtClean="0"/>
              <a:t>David Damstra wants to know why we are not feeding all of your great rates to this site (or others)</a:t>
            </a:r>
            <a:endParaRPr lang="en-US" dirty="0"/>
          </a:p>
        </p:txBody>
      </p:sp>
      <p:sp>
        <p:nvSpPr>
          <p:cNvPr id="6" name="Rectangle 5"/>
          <p:cNvSpPr/>
          <p:nvPr/>
        </p:nvSpPr>
        <p:spPr>
          <a:xfrm>
            <a:off x="5722307" y="914400"/>
            <a:ext cx="3269293" cy="307777"/>
          </a:xfrm>
          <a:prstGeom prst="rect">
            <a:avLst/>
          </a:prstGeom>
        </p:spPr>
        <p:txBody>
          <a:bodyPr wrap="none">
            <a:spAutoFit/>
          </a:bodyPr>
          <a:lstStyle/>
          <a:p>
            <a:pPr algn="r"/>
            <a:r>
              <a:rPr lang="en-US" sz="1400" u="sng" dirty="0" smtClean="0">
                <a:hlinkClick r:id="rId2"/>
              </a:rPr>
              <a:t>http://www.nerdwallet.com/credit-union/</a:t>
            </a:r>
            <a:endParaRPr lang="en-US" sz="1400" u="sng" dirty="0" smtClean="0"/>
          </a:p>
        </p:txBody>
      </p:sp>
      <p:pic>
        <p:nvPicPr>
          <p:cNvPr id="4098" name="Picture 1" descr="image001"/>
          <p:cNvPicPr>
            <a:picLocks noChangeAspect="1" noChangeArrowheads="1"/>
          </p:cNvPicPr>
          <p:nvPr/>
        </p:nvPicPr>
        <p:blipFill>
          <a:blip r:embed="rId3" cstate="print"/>
          <a:srcRect/>
          <a:stretch>
            <a:fillRect/>
          </a:stretch>
        </p:blipFill>
        <p:spPr bwMode="auto">
          <a:xfrm>
            <a:off x="4639760" y="1295400"/>
            <a:ext cx="4504240" cy="40094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Savings Rate Services</a:t>
            </a:r>
            <a:br>
              <a:rPr lang="en-US" dirty="0" smtClean="0"/>
            </a:br>
            <a:r>
              <a:rPr lang="en-US" sz="2000" dirty="0" smtClean="0"/>
              <a:t>Learn From A Peer teaming with Xtend for a new product</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126</a:t>
            </a:fld>
            <a:endParaRPr lang="en-US"/>
          </a:p>
        </p:txBody>
      </p:sp>
      <p:sp>
        <p:nvSpPr>
          <p:cNvPr id="9" name="Text Placeholder 8"/>
          <p:cNvSpPr>
            <a:spLocks noGrp="1"/>
          </p:cNvSpPr>
          <p:nvPr>
            <p:ph type="body" sz="quarter" idx="13"/>
          </p:nvPr>
        </p:nvSpPr>
        <p:spPr>
          <a:xfrm>
            <a:off x="7315200" y="5715000"/>
            <a:ext cx="1524000" cy="685800"/>
          </a:xfrm>
        </p:spPr>
        <p:txBody>
          <a:bodyPr>
            <a:noAutofit/>
          </a:bodyPr>
          <a:lstStyle/>
          <a:p>
            <a:r>
              <a:rPr lang="en-US" dirty="0" smtClean="0"/>
              <a:t>CU*BASE creates the benchmark, Xtend helps deliver the local community competitive perspective</a:t>
            </a:r>
            <a:endParaRPr lang="en-US" dirty="0"/>
          </a:p>
        </p:txBody>
      </p:sp>
      <p:pic>
        <p:nvPicPr>
          <p:cNvPr id="3076" name="Picture 4" descr="X:\Administration\Public\LeadershipConference\2011\Temp place for all graphics\29215 CD portfolio - all CUs.png"/>
          <p:cNvPicPr>
            <a:picLocks noChangeAspect="1" noChangeArrowheads="1"/>
          </p:cNvPicPr>
          <p:nvPr/>
        </p:nvPicPr>
        <p:blipFill>
          <a:blip r:embed="rId2" cstate="print"/>
          <a:srcRect/>
          <a:stretch>
            <a:fillRect/>
          </a:stretch>
        </p:blipFill>
        <p:spPr bwMode="auto">
          <a:xfrm>
            <a:off x="457200" y="1371600"/>
            <a:ext cx="6863156" cy="4953000"/>
          </a:xfrm>
          <a:prstGeom prst="rect">
            <a:avLst/>
          </a:prstGeom>
          <a:ln>
            <a:noFill/>
          </a:ln>
          <a:effectLst>
            <a:outerShdw blurRad="292100" dist="139700" dir="2700000" algn="tl" rotWithShape="0">
              <a:srgbClr val="333333">
                <a:alpha val="65000"/>
              </a:srgbClr>
            </a:outerShdw>
          </a:effectLst>
        </p:spPr>
      </p:pic>
      <p:pic>
        <p:nvPicPr>
          <p:cNvPr id="18434" name="Picture 2" descr="X:\Administration\Public\LeadershipConference\2011\Temp place for all graphics\xtend rate proof.png"/>
          <p:cNvPicPr>
            <a:picLocks noChangeAspect="1" noChangeArrowheads="1"/>
          </p:cNvPicPr>
          <p:nvPr/>
        </p:nvPicPr>
        <p:blipFill>
          <a:blip r:embed="rId3" cstate="print"/>
          <a:srcRect/>
          <a:stretch>
            <a:fillRect/>
          </a:stretch>
        </p:blipFill>
        <p:spPr bwMode="auto">
          <a:xfrm rot="306915">
            <a:off x="7744961" y="2462801"/>
            <a:ext cx="1180953" cy="1526191"/>
          </a:xfrm>
          <a:prstGeom prst="rect">
            <a:avLst/>
          </a:prstGeom>
          <a:ln>
            <a:noFill/>
          </a:ln>
          <a:effectLst>
            <a:outerShdw blurRad="292100" dist="139700" dir="2700000" algn="tl" rotWithShape="0">
              <a:srgbClr val="333333">
                <a:alpha val="65000"/>
              </a:srgbClr>
            </a:outerShdw>
          </a:effectLst>
        </p:spPr>
      </p:pic>
      <p:sp>
        <p:nvSpPr>
          <p:cNvPr id="7" name="5-Point Star 6"/>
          <p:cNvSpPr/>
          <p:nvPr/>
        </p:nvSpPr>
        <p:spPr>
          <a:xfrm>
            <a:off x="7543800" y="3505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7"/>
          <p:cNvSpPr/>
          <p:nvPr/>
        </p:nvSpPr>
        <p:spPr>
          <a:xfrm>
            <a:off x="7772400" y="76200"/>
            <a:ext cx="1266825" cy="10668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dirty="0" smtClean="0">
                <a:solidFill>
                  <a:schemeClr val="tx1"/>
                </a:solidFill>
              </a:rPr>
              <a:t>Coming soon</a:t>
            </a:r>
            <a:endParaRPr lang="en-US" sz="1100" dirty="0">
              <a:solidFill>
                <a:schemeClr val="tx1"/>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Savings Rate Services</a:t>
            </a:r>
            <a:br>
              <a:rPr lang="en-US" dirty="0" smtClean="0"/>
            </a:br>
            <a:r>
              <a:rPr lang="en-US" sz="2000" dirty="0" smtClean="0"/>
              <a:t>Learn From A Peer teaming with Xtend for a new product</a:t>
            </a:r>
            <a:endParaRPr lang="en-US" dirty="0"/>
          </a:p>
        </p:txBody>
      </p:sp>
      <p:sp>
        <p:nvSpPr>
          <p:cNvPr id="6" name="Content Placeholder 5"/>
          <p:cNvSpPr>
            <a:spLocks noGrp="1"/>
          </p:cNvSpPr>
          <p:nvPr>
            <p:ph sz="half" idx="1"/>
          </p:nvPr>
        </p:nvSpPr>
        <p:spPr/>
        <p:txBody>
          <a:bodyPr/>
          <a:lstStyle/>
          <a:p>
            <a:r>
              <a:rPr lang="en-US" dirty="0" smtClean="0"/>
              <a:t>Starting with CDs, then savings and loan rates are next</a:t>
            </a:r>
          </a:p>
          <a:p>
            <a:r>
              <a:rPr lang="en-US" dirty="0" smtClean="0"/>
              <a:t>This is Learn From A Peer at the highest level – what products have we</a:t>
            </a:r>
            <a:endParaRPr lang="en-US" dirty="0"/>
          </a:p>
        </p:txBody>
      </p:sp>
      <p:sp>
        <p:nvSpPr>
          <p:cNvPr id="8" name="Content Placeholder 7"/>
          <p:cNvSpPr>
            <a:spLocks noGrp="1"/>
          </p:cNvSpPr>
          <p:nvPr>
            <p:ph sz="half" idx="2"/>
          </p:nvPr>
        </p:nvSpPr>
        <p:spPr>
          <a:xfrm>
            <a:off x="457200" y="2269485"/>
            <a:ext cx="3505200" cy="3840163"/>
          </a:xfrm>
        </p:spPr>
        <p:txBody>
          <a:bodyPr/>
          <a:lstStyle/>
          <a:p>
            <a:pPr>
              <a:buNone/>
            </a:pPr>
            <a:r>
              <a:rPr lang="en-US" dirty="0" smtClean="0"/>
              <a:t>	designed in our network?  How are they priced?  What might we be thinking about in the future as individuals but viewed as a collective?</a:t>
            </a:r>
          </a:p>
          <a:p>
            <a:r>
              <a:rPr lang="en-US" dirty="0" smtClean="0"/>
              <a:t>At the 2011 CEO Strategies event in November we will talk about what it means to us all to see these numbers with a single click</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127</a:t>
            </a:fld>
            <a:endParaRPr lang="en-US"/>
          </a:p>
        </p:txBody>
      </p:sp>
      <p:sp>
        <p:nvSpPr>
          <p:cNvPr id="10" name="Text Placeholder 9"/>
          <p:cNvSpPr>
            <a:spLocks noGrp="1"/>
          </p:cNvSpPr>
          <p:nvPr>
            <p:ph type="body" sz="quarter" idx="13"/>
          </p:nvPr>
        </p:nvSpPr>
        <p:spPr/>
        <p:txBody>
          <a:bodyPr/>
          <a:lstStyle/>
          <a:p>
            <a:endParaRPr lang="en-US"/>
          </a:p>
        </p:txBody>
      </p:sp>
      <p:pic>
        <p:nvPicPr>
          <p:cNvPr id="3074" name="Picture 2" descr="X:\Administration\Public\LeadershipConference\2011\Temp place for all graphics\29215 CD portfolio - detail.png"/>
          <p:cNvPicPr>
            <a:picLocks noChangeAspect="1" noChangeArrowheads="1"/>
          </p:cNvPicPr>
          <p:nvPr/>
        </p:nvPicPr>
        <p:blipFill>
          <a:blip r:embed="rId2" cstate="print"/>
          <a:srcRect r="25673" b="12373"/>
          <a:stretch>
            <a:fillRect/>
          </a:stretch>
        </p:blipFill>
        <p:spPr bwMode="auto">
          <a:xfrm>
            <a:off x="4069933" y="2540933"/>
            <a:ext cx="5074067" cy="4317067"/>
          </a:xfrm>
          <a:prstGeom prst="rect">
            <a:avLst/>
          </a:prstGeom>
          <a:ln>
            <a:noFill/>
          </a:ln>
          <a:effectLst>
            <a:outerShdw blurRad="292100" dist="139700" dir="2700000" algn="tl" rotWithShape="0">
              <a:srgbClr val="333333">
                <a:alpha val="65000"/>
              </a:srgbClr>
            </a:outerShdw>
          </a:effectLst>
        </p:spPr>
      </p:pic>
      <p:sp>
        <p:nvSpPr>
          <p:cNvPr id="9" name="Explosion 1 8"/>
          <p:cNvSpPr/>
          <p:nvPr/>
        </p:nvSpPr>
        <p:spPr>
          <a:xfrm>
            <a:off x="7772400" y="76200"/>
            <a:ext cx="1266825" cy="10668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dirty="0" smtClean="0">
                <a:solidFill>
                  <a:schemeClr val="tx1"/>
                </a:solidFill>
              </a:rPr>
              <a:t>Coming soon</a:t>
            </a:r>
            <a:endParaRPr lang="en-US" sz="1100" dirty="0">
              <a:solidFill>
                <a:schemeClr val="tx1"/>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Building a Healthy $$ Community</a:t>
            </a:r>
            <a:endParaRPr lang="en-US" dirty="0"/>
          </a:p>
        </p:txBody>
      </p:sp>
      <p:sp>
        <p:nvSpPr>
          <p:cNvPr id="7" name="Subtitle 6"/>
          <p:cNvSpPr>
            <a:spLocks noGrp="1"/>
          </p:cNvSpPr>
          <p:nvPr>
            <p:ph type="subTitle" idx="1"/>
          </p:nvPr>
        </p:nvSpPr>
        <p:spPr/>
        <p:txBody>
          <a:bodyPr>
            <a:noAutofit/>
          </a:bodyPr>
          <a:lstStyle/>
          <a:p>
            <a:r>
              <a:rPr lang="en-US" dirty="0" smtClean="0"/>
              <a:t>We all need to think about whether the businesses in our community are healthy, and what we could do to increase our GCUP economic indicator</a:t>
            </a:r>
          </a:p>
          <a:p>
            <a:r>
              <a:rPr lang="en-US" sz="2000" i="1" dirty="0" smtClean="0"/>
              <a:t>Gross Credit Union Product </a:t>
            </a:r>
            <a:endParaRPr lang="en-US" sz="2000" i="1"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128</a:t>
            </a:fld>
            <a:endParaRPr lang="en-US"/>
          </a:p>
        </p:txBody>
      </p:sp>
    </p:spTree>
  </p:cSld>
  <p:clrMapOvr>
    <a:masterClrMapping/>
  </p:clrMapOvr>
  <p:transition>
    <p:pull dir="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Christmas in June:  </a:t>
            </a:r>
            <a:r>
              <a:rPr lang="en-US" dirty="0" smtClean="0">
                <a:solidFill>
                  <a:schemeClr val="accent3"/>
                </a:solidFill>
              </a:rPr>
              <a:t>$466K/year</a:t>
            </a:r>
            <a:r>
              <a:rPr lang="en-US" dirty="0" smtClean="0"/>
              <a:t/>
            </a:r>
            <a:br>
              <a:rPr lang="en-US" dirty="0" smtClean="0"/>
            </a:br>
            <a:r>
              <a:rPr lang="en-US" sz="2000" dirty="0" smtClean="0"/>
              <a:t>Do smaller CU*Answers invoices lead to healthy communities?</a:t>
            </a:r>
            <a:endParaRPr lang="en-US" dirty="0"/>
          </a:p>
        </p:txBody>
      </p:sp>
      <p:sp>
        <p:nvSpPr>
          <p:cNvPr id="3" name="Content Placeholder 2"/>
          <p:cNvSpPr>
            <a:spLocks noGrp="1"/>
          </p:cNvSpPr>
          <p:nvPr>
            <p:ph idx="1"/>
          </p:nvPr>
        </p:nvSpPr>
        <p:spPr/>
        <p:txBody>
          <a:bodyPr>
            <a:noAutofit/>
          </a:bodyPr>
          <a:lstStyle/>
          <a:p>
            <a:r>
              <a:rPr lang="en-US" dirty="0" smtClean="0"/>
              <a:t>I believe so, and based on some recent Senate action, I imagine you do too... so let’s get to it</a:t>
            </a:r>
          </a:p>
          <a:p>
            <a:r>
              <a:rPr lang="en-US" dirty="0" smtClean="0"/>
              <a:t>Announcing a </a:t>
            </a:r>
            <a:r>
              <a:rPr lang="en-US" b="1" dirty="0" smtClean="0">
                <a:solidFill>
                  <a:schemeClr val="accent3"/>
                </a:solidFill>
              </a:rPr>
              <a:t>10% price decrease</a:t>
            </a:r>
            <a:r>
              <a:rPr lang="en-US" b="1" dirty="0" smtClean="0">
                <a:solidFill>
                  <a:schemeClr val="accent2"/>
                </a:solidFill>
              </a:rPr>
              <a:t> </a:t>
            </a:r>
            <a:r>
              <a:rPr lang="en-US" dirty="0" smtClean="0"/>
              <a:t>for online ATM/Debit transactions, effective October 1, 2011</a:t>
            </a:r>
          </a:p>
          <a:p>
            <a:pPr lvl="1"/>
            <a:r>
              <a:rPr lang="en-US" sz="1600" dirty="0" smtClean="0"/>
              <a:t>CUs with online credit cards:  $0.0563 per transaction </a:t>
            </a:r>
          </a:p>
          <a:p>
            <a:pPr lvl="1"/>
            <a:r>
              <a:rPr lang="en-US" sz="1600" dirty="0" smtClean="0"/>
              <a:t>CUs without online credit cards:  $0.0608 per transaction</a:t>
            </a:r>
          </a:p>
          <a:p>
            <a:pPr lvl="1"/>
            <a:r>
              <a:rPr lang="en-US" sz="1600" dirty="0" smtClean="0"/>
              <a:t>Caps on EFT processing remain the same</a:t>
            </a:r>
          </a:p>
          <a:p>
            <a:pPr lvl="1"/>
            <a:r>
              <a:rPr lang="en-US" sz="1600" dirty="0" smtClean="0"/>
              <a:t>Total savings for all CUs:  ~$341,000 in the 2012 business year</a:t>
            </a:r>
          </a:p>
          <a:p>
            <a:r>
              <a:rPr lang="en-US" dirty="0" smtClean="0"/>
              <a:t>Announcing... COLA increase for 2012 will be </a:t>
            </a:r>
            <a:r>
              <a:rPr lang="en-US" b="1" dirty="0" smtClean="0">
                <a:solidFill>
                  <a:schemeClr val="accent3"/>
                </a:solidFill>
              </a:rPr>
              <a:t>cut by 50%</a:t>
            </a:r>
          </a:p>
          <a:p>
            <a:pPr lvl="1"/>
            <a:r>
              <a:rPr lang="en-US" sz="1600" dirty="0" smtClean="0"/>
              <a:t>Total savings for all CUs:  ~$107,000 next year and every year after that</a:t>
            </a:r>
          </a:p>
          <a:p>
            <a:r>
              <a:rPr lang="en-US" dirty="0" smtClean="0"/>
              <a:t>Announcing...</a:t>
            </a:r>
            <a:r>
              <a:rPr lang="en-US" b="1" dirty="0" smtClean="0">
                <a:solidFill>
                  <a:schemeClr val="accent3"/>
                </a:solidFill>
              </a:rPr>
              <a:t>eliminating minimum </a:t>
            </a:r>
            <a:r>
              <a:rPr lang="en-US" dirty="0" smtClean="0"/>
              <a:t>for check transaction fees</a:t>
            </a:r>
          </a:p>
          <a:p>
            <a:pPr lvl="1"/>
            <a:r>
              <a:rPr lang="en-US" sz="1600" dirty="0" smtClean="0"/>
              <a:t>Totals savings for all CUs: ~$18,000 annually</a:t>
            </a:r>
          </a:p>
          <a:p>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250C7897-3FED-49DE-930C-887BCB3D0A78}" type="slidenum">
              <a:rPr lang="en-US" smtClean="0"/>
              <a:pPr/>
              <a:t>129</a:t>
            </a:fld>
            <a:endParaRPr lang="en-US"/>
          </a:p>
        </p:txBody>
      </p:sp>
      <p:sp>
        <p:nvSpPr>
          <p:cNvPr id="7" name="Text Placeholder 6"/>
          <p:cNvSpPr>
            <a:spLocks noGrp="1"/>
          </p:cNvSpPr>
          <p:nvPr>
            <p:ph type="body" sz="quarter" idx="13"/>
          </p:nvPr>
        </p:nvSpPr>
        <p:spPr>
          <a:xfrm>
            <a:off x="3429000" y="5715000"/>
            <a:ext cx="5410200" cy="685800"/>
          </a:xfrm>
        </p:spPr>
        <p:txBody>
          <a:bodyPr>
            <a:noAutofit/>
          </a:bodyPr>
          <a:lstStyle/>
          <a:p>
            <a:r>
              <a:rPr lang="en-US" dirty="0" smtClean="0"/>
              <a:t>Disruptive pricing must be a significant goal, but the biggest goal needs to be expanding opportunity and creating the highest possible GCUP for everyone</a:t>
            </a:r>
            <a:endParaRPr lang="en-US" dirty="0"/>
          </a:p>
        </p:txBody>
      </p:sp>
      <p:pic>
        <p:nvPicPr>
          <p:cNvPr id="3075" name="Picture 3" descr="C:\Documents and Settings\dmoore\Local Settings\Temporary Internet Files\Content.IE5\ZBN7RM21\MC900436274[1].png"/>
          <p:cNvPicPr>
            <a:picLocks noChangeAspect="1" noChangeArrowheads="1"/>
          </p:cNvPicPr>
          <p:nvPr/>
        </p:nvPicPr>
        <p:blipFill>
          <a:blip r:embed="rId2" cstate="print"/>
          <a:srcRect/>
          <a:stretch>
            <a:fillRect/>
          </a:stretch>
        </p:blipFill>
        <p:spPr bwMode="auto">
          <a:xfrm>
            <a:off x="-228600" y="5410200"/>
            <a:ext cx="2057400" cy="1600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passionate are you about the cooperative design?</a:t>
            </a:r>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13</a:t>
            </a:fld>
            <a:endParaRPr lang="en-US" dirty="0"/>
          </a:p>
        </p:txBody>
      </p:sp>
      <p:pic>
        <p:nvPicPr>
          <p:cNvPr id="1026" name="Picture 2" descr="X:\Administration\Public\LeadershipConference\2011\Temp place for all graphics\cbjsmcu.png"/>
          <p:cNvPicPr>
            <a:picLocks noChangeAspect="1" noChangeArrowheads="1"/>
          </p:cNvPicPr>
          <p:nvPr/>
        </p:nvPicPr>
        <p:blipFill>
          <a:blip r:embed="rId2" cstate="print"/>
          <a:srcRect b="42511"/>
          <a:stretch>
            <a:fillRect/>
          </a:stretch>
        </p:blipFill>
        <p:spPr bwMode="auto">
          <a:xfrm>
            <a:off x="2286000" y="1876738"/>
            <a:ext cx="6704657" cy="4981262"/>
          </a:xfrm>
          <a:prstGeom prst="rect">
            <a:avLst/>
          </a:prstGeom>
          <a:ln>
            <a:noFill/>
          </a:ln>
          <a:effectLst>
            <a:outerShdw blurRad="292100" dist="139700" dir="2700000" algn="tl" rotWithShape="0">
              <a:srgbClr val="333333">
                <a:alpha val="65000"/>
              </a:srgbClr>
            </a:outerShdw>
          </a:effectLst>
        </p:spPr>
      </p:pic>
      <p:pic>
        <p:nvPicPr>
          <p:cNvPr id="1027" name="Picture 3" descr="X:\Administration\Public\LeadershipConference\2011\Temp place for all graphics\ncb.png"/>
          <p:cNvPicPr>
            <a:picLocks noChangeAspect="1" noChangeArrowheads="1"/>
          </p:cNvPicPr>
          <p:nvPr/>
        </p:nvPicPr>
        <p:blipFill>
          <a:blip r:embed="rId3" cstate="print"/>
          <a:srcRect/>
          <a:stretch>
            <a:fillRect/>
          </a:stretch>
        </p:blipFill>
        <p:spPr bwMode="auto">
          <a:xfrm>
            <a:off x="304800" y="3009900"/>
            <a:ext cx="4114800" cy="3086100"/>
          </a:xfrm>
          <a:prstGeom prst="rect">
            <a:avLst/>
          </a:prstGeom>
          <a:ln>
            <a:noFill/>
          </a:ln>
          <a:effectLst>
            <a:outerShdw blurRad="292100" dist="139700" dir="2700000" algn="tl" rotWithShape="0">
              <a:srgbClr val="333333">
                <a:alpha val="65000"/>
              </a:srgbClr>
            </a:outerShdw>
          </a:effectLst>
        </p:spPr>
      </p:pic>
      <p:sp>
        <p:nvSpPr>
          <p:cNvPr id="6" name="5-Point Star 5"/>
          <p:cNvSpPr/>
          <p:nvPr/>
        </p:nvSpPr>
        <p:spPr>
          <a:xfrm>
            <a:off x="8077200" y="1676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33800" cy="1143000"/>
          </a:xfrm>
        </p:spPr>
        <p:txBody>
          <a:bodyPr/>
          <a:lstStyle/>
          <a:p>
            <a:r>
              <a:rPr lang="en-US" dirty="0" smtClean="0"/>
              <a:t>Who doesn’t love a sale?</a:t>
            </a:r>
            <a:endParaRPr lang="en-US" dirty="0"/>
          </a:p>
        </p:txBody>
      </p:sp>
      <p:sp>
        <p:nvSpPr>
          <p:cNvPr id="3" name="Content Placeholder 2"/>
          <p:cNvSpPr>
            <a:spLocks noGrp="1"/>
          </p:cNvSpPr>
          <p:nvPr>
            <p:ph idx="1"/>
          </p:nvPr>
        </p:nvSpPr>
        <p:spPr>
          <a:xfrm>
            <a:off x="457200" y="1600201"/>
            <a:ext cx="3581400" cy="3733800"/>
          </a:xfrm>
        </p:spPr>
        <p:txBody>
          <a:bodyPr/>
          <a:lstStyle/>
          <a:p>
            <a:r>
              <a:rPr lang="en-US" dirty="0" smtClean="0"/>
              <a:t>Add any service on this list that you don’t currently use, and we’ll waive the ongoing service fees for 2 years</a:t>
            </a:r>
          </a:p>
          <a:p>
            <a:r>
              <a:rPr lang="en-US" dirty="0" smtClean="0"/>
              <a:t>2012 could be a lean year, and at the same time, demand that you innovate for new opportunity</a:t>
            </a:r>
          </a:p>
          <a:p>
            <a:r>
              <a:rPr lang="en-US" dirty="0" smtClean="0"/>
              <a:t>If you’ve been waiting for some reason, maybe FREE will get you up and moving</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130</a:t>
            </a:fld>
            <a:endParaRPr lang="en-US"/>
          </a:p>
        </p:txBody>
      </p:sp>
      <p:sp>
        <p:nvSpPr>
          <p:cNvPr id="5" name="Text Placeholder 4"/>
          <p:cNvSpPr>
            <a:spLocks noGrp="1"/>
          </p:cNvSpPr>
          <p:nvPr>
            <p:ph type="body" sz="quarter" idx="13"/>
          </p:nvPr>
        </p:nvSpPr>
        <p:spPr/>
        <p:txBody>
          <a:bodyPr/>
          <a:lstStyle/>
          <a:p>
            <a:endParaRPr lang="en-US"/>
          </a:p>
        </p:txBody>
      </p:sp>
      <p:pic>
        <p:nvPicPr>
          <p:cNvPr id="9218" name="Picture 2" descr="X:\Administration\Public\LeadershipConference\2011\Temp place for all graphics\lenderVP sale.png"/>
          <p:cNvPicPr>
            <a:picLocks noChangeAspect="1" noChangeArrowheads="1"/>
          </p:cNvPicPr>
          <p:nvPr/>
        </p:nvPicPr>
        <p:blipFill>
          <a:blip r:embed="rId2" cstate="print"/>
          <a:srcRect/>
          <a:stretch>
            <a:fillRect/>
          </a:stretch>
        </p:blipFill>
        <p:spPr bwMode="auto">
          <a:xfrm>
            <a:off x="4267200" y="381000"/>
            <a:ext cx="4602495" cy="5947982"/>
          </a:xfrm>
          <a:prstGeom prst="rect">
            <a:avLst/>
          </a:prstGeom>
          <a:ln>
            <a:noFill/>
          </a:ln>
          <a:effectLst>
            <a:outerShdw blurRad="292100" dist="139700" dir="2700000" algn="tl" rotWithShape="0">
              <a:srgbClr val="333333">
                <a:alpha val="65000"/>
              </a:srgbClr>
            </a:outerShdw>
          </a:effectLst>
        </p:spPr>
      </p:pic>
      <p:sp>
        <p:nvSpPr>
          <p:cNvPr id="7" name="5-Point Star 6"/>
          <p:cNvSpPr/>
          <p:nvPr/>
        </p:nvSpPr>
        <p:spPr>
          <a:xfrm>
            <a:off x="4038600" y="5562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 or Filling a Hole?</a:t>
            </a:r>
            <a:br>
              <a:rPr lang="en-US" dirty="0" smtClean="0"/>
            </a:br>
            <a:r>
              <a:rPr lang="en-US" sz="2000" dirty="0" smtClean="0"/>
              <a:t>How will CU*BASE service income programs change in 2012?</a:t>
            </a:r>
            <a:endParaRPr lang="en-US" dirty="0"/>
          </a:p>
        </p:txBody>
      </p:sp>
      <p:sp>
        <p:nvSpPr>
          <p:cNvPr id="3" name="Content Placeholder 2"/>
          <p:cNvSpPr>
            <a:spLocks noGrp="1"/>
          </p:cNvSpPr>
          <p:nvPr>
            <p:ph idx="1"/>
          </p:nvPr>
        </p:nvSpPr>
        <p:spPr/>
        <p:txBody>
          <a:bodyPr>
            <a:noAutofit/>
          </a:bodyPr>
          <a:lstStyle/>
          <a:p>
            <a:r>
              <a:rPr lang="en-US" dirty="0" smtClean="0"/>
              <a:t>For years, we have taught how to configure service income programs in CU*BASE...the software is rich in the ability to mix and match service income concepts for new ways to earn revenue</a:t>
            </a:r>
          </a:p>
          <a:p>
            <a:r>
              <a:rPr lang="en-US" dirty="0" smtClean="0"/>
              <a:t>For last year’s CEO School, we did a research project to document custom fees we had written over the years for CUs – fees that CU*BASE standard programs could not handle</a:t>
            </a:r>
          </a:p>
          <a:p>
            <a:pPr lvl="1"/>
            <a:r>
              <a:rPr lang="en-US" dirty="0" smtClean="0"/>
              <a:t>For the balance of this year, we are researching all of the standard fee programs you have set up using CU*BASE tools (Minimum Balance, Account, and Transaction Service Charges) for a complete inventory of fee program ideas throughout the network</a:t>
            </a:r>
          </a:p>
          <a:p>
            <a:pPr lvl="1"/>
            <a:r>
              <a:rPr lang="en-US" dirty="0" smtClean="0"/>
              <a:t>Next, we will begin writing some enhancements to our standard programs to include the best and brightest ideas from the custom programs</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131</a:t>
            </a:fld>
            <a:endParaRPr lang="en-US"/>
          </a:p>
        </p:txBody>
      </p:sp>
      <p:sp>
        <p:nvSpPr>
          <p:cNvPr id="5" name="Text Placeholder 4"/>
          <p:cNvSpPr>
            <a:spLocks noGrp="1"/>
          </p:cNvSpPr>
          <p:nvPr>
            <p:ph type="body" sz="quarter" idx="13"/>
          </p:nvPr>
        </p:nvSpPr>
        <p:spPr>
          <a:xfrm>
            <a:off x="2590800" y="5715000"/>
            <a:ext cx="6248400" cy="685800"/>
          </a:xfrm>
        </p:spPr>
        <p:txBody>
          <a:bodyPr>
            <a:noAutofit/>
          </a:bodyPr>
          <a:lstStyle/>
          <a:p>
            <a:r>
              <a:rPr lang="en-US" dirty="0" smtClean="0"/>
              <a:t>If the point is to generate service revenue, don’t fall in love with the specifics and pay for a wrinkle, when 90% of the automation is free!</a:t>
            </a:r>
          </a:p>
          <a:p>
            <a:r>
              <a:rPr lang="en-US" dirty="0" smtClean="0"/>
              <a:t>Get creative, know your configurations</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Building a Healthy $$ Community </a:t>
            </a:r>
            <a:br>
              <a:rPr lang="en-US" sz="2000" dirty="0" smtClean="0"/>
            </a:br>
            <a:r>
              <a:rPr lang="en-US" sz="2800" dirty="0" smtClean="0"/>
              <a:t>One of my favorite GCUP initiatives...</a:t>
            </a:r>
            <a:endParaRPr lang="en-US" sz="2800" dirty="0"/>
          </a:p>
        </p:txBody>
      </p:sp>
      <p:sp>
        <p:nvSpPr>
          <p:cNvPr id="3" name="Content Placeholder 2"/>
          <p:cNvSpPr>
            <a:spLocks noGrp="1"/>
          </p:cNvSpPr>
          <p:nvPr>
            <p:ph idx="1"/>
          </p:nvPr>
        </p:nvSpPr>
        <p:spPr>
          <a:xfrm>
            <a:off x="457200" y="1600201"/>
            <a:ext cx="5334000" cy="4191000"/>
          </a:xfrm>
        </p:spPr>
        <p:txBody>
          <a:bodyPr>
            <a:noAutofit/>
          </a:bodyPr>
          <a:lstStyle/>
          <a:p>
            <a:r>
              <a:rPr lang="en-US" dirty="0" smtClean="0"/>
              <a:t>Network redundancies can cause collaborating businesses to fail at a win-win propositions, by creating an environment of “it’s us or you”</a:t>
            </a:r>
          </a:p>
          <a:p>
            <a:r>
              <a:rPr lang="en-US" dirty="0" smtClean="0"/>
              <a:t>The best chance for our network not to fall into this trap is peer-to-peer businesses and shared resources, instead of overlapping ones</a:t>
            </a:r>
          </a:p>
          <a:p>
            <a:r>
              <a:rPr lang="en-US" dirty="0" smtClean="0"/>
              <a:t>This initiative has two payoffs to CU*Answers: </a:t>
            </a:r>
          </a:p>
          <a:p>
            <a:pPr lvl="1"/>
            <a:r>
              <a:rPr lang="en-US" dirty="0" smtClean="0"/>
              <a:t>Use a collective to design businesses, document them, and create development think tanks</a:t>
            </a:r>
          </a:p>
          <a:p>
            <a:pPr lvl="1"/>
            <a:r>
              <a:rPr lang="en-US" dirty="0" smtClean="0"/>
              <a:t>To put credit union resources to work and focus on generating direct credit union income from making everyone important to the economic activity inside our network</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132</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6507480" y="381000"/>
            <a:ext cx="2331720" cy="174879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cstate="print"/>
          <a:srcRect/>
          <a:stretch>
            <a:fillRect/>
          </a:stretch>
        </p:blipFill>
        <p:spPr bwMode="auto">
          <a:xfrm>
            <a:off x="6507480" y="2209800"/>
            <a:ext cx="2331720" cy="1748790"/>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6507480" y="4038600"/>
            <a:ext cx="2331720" cy="1748790"/>
          </a:xfrm>
          <a:prstGeom prst="rect">
            <a:avLst/>
          </a:prstGeom>
          <a:ln>
            <a:noFill/>
          </a:ln>
          <a:effectLst>
            <a:outerShdw blurRad="292100" dist="139700" dir="2700000" algn="tl" rotWithShape="0">
              <a:srgbClr val="333333">
                <a:alpha val="65000"/>
              </a:srgbClr>
            </a:outerShdw>
          </a:effectLst>
        </p:spPr>
      </p:pic>
      <p:pic>
        <p:nvPicPr>
          <p:cNvPr id="9" name="Picture 2" descr="X:\Administration\Public\LeadershipConference\2011\Temp place for all graphics\Starting_a_Business_Flyer_2011.jpg"/>
          <p:cNvPicPr>
            <a:picLocks noChangeAspect="1" noChangeArrowheads="1"/>
          </p:cNvPicPr>
          <p:nvPr/>
        </p:nvPicPr>
        <p:blipFill>
          <a:blip r:embed="rId5" cstate="print"/>
          <a:srcRect/>
          <a:stretch>
            <a:fillRect/>
          </a:stretch>
        </p:blipFill>
        <p:spPr bwMode="auto">
          <a:xfrm rot="340966">
            <a:off x="5786493" y="5159158"/>
            <a:ext cx="1160318" cy="1501588"/>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0" name="5-Point Star 9"/>
          <p:cNvSpPr/>
          <p:nvPr/>
        </p:nvSpPr>
        <p:spPr>
          <a:xfrm>
            <a:off x="5638800" y="5943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Building a Healthy $$ Community </a:t>
            </a:r>
            <a:br>
              <a:rPr lang="en-US" sz="2000" dirty="0" smtClean="0"/>
            </a:br>
            <a:r>
              <a:rPr lang="en-US" dirty="0" smtClean="0"/>
              <a:t>Working Example: NMS</a:t>
            </a:r>
            <a:endParaRPr lang="en-US" dirty="0"/>
          </a:p>
        </p:txBody>
      </p:sp>
      <p:sp>
        <p:nvSpPr>
          <p:cNvPr id="3" name="Content Placeholder 2"/>
          <p:cNvSpPr>
            <a:spLocks noGrp="1"/>
          </p:cNvSpPr>
          <p:nvPr>
            <p:ph idx="1"/>
          </p:nvPr>
        </p:nvSpPr>
        <p:spPr/>
        <p:txBody>
          <a:bodyPr/>
          <a:lstStyle/>
          <a:p>
            <a:pPr lvl="0"/>
            <a:r>
              <a:rPr lang="en-US" dirty="0" smtClean="0"/>
              <a:t>Neighborhood Mortgage Solutions is a peer start-up that sets the bar for what can be done</a:t>
            </a:r>
          </a:p>
          <a:p>
            <a:pPr lvl="0"/>
            <a:r>
              <a:rPr lang="en-US" dirty="0" smtClean="0"/>
              <a:t>Started in November 2008, here’s a look at NMS today:</a:t>
            </a:r>
          </a:p>
          <a:p>
            <a:pPr lvl="1"/>
            <a:r>
              <a:rPr lang="en-US" b="1" dirty="0" smtClean="0">
                <a:solidFill>
                  <a:schemeClr val="accent3"/>
                </a:solidFill>
              </a:rPr>
              <a:t>30 </a:t>
            </a:r>
            <a:r>
              <a:rPr lang="en-US" dirty="0" smtClean="0"/>
              <a:t>member credit unions in </a:t>
            </a:r>
            <a:r>
              <a:rPr lang="en-US" b="1" dirty="0" smtClean="0">
                <a:solidFill>
                  <a:schemeClr val="accent3"/>
                </a:solidFill>
              </a:rPr>
              <a:t>7 </a:t>
            </a:r>
            <a:r>
              <a:rPr lang="en-US" dirty="0" smtClean="0"/>
              <a:t>states, owned by </a:t>
            </a:r>
            <a:r>
              <a:rPr lang="en-US" b="1" dirty="0" smtClean="0">
                <a:solidFill>
                  <a:schemeClr val="accent3"/>
                </a:solidFill>
              </a:rPr>
              <a:t>3</a:t>
            </a:r>
            <a:r>
              <a:rPr lang="en-US" dirty="0" smtClean="0"/>
              <a:t> CUs, </a:t>
            </a:r>
            <a:r>
              <a:rPr lang="en-US" b="1" dirty="0" smtClean="0">
                <a:solidFill>
                  <a:schemeClr val="accent3"/>
                </a:solidFill>
              </a:rPr>
              <a:t>12</a:t>
            </a:r>
            <a:r>
              <a:rPr lang="en-US" dirty="0" smtClean="0"/>
              <a:t> employees</a:t>
            </a:r>
          </a:p>
          <a:p>
            <a:pPr lvl="1"/>
            <a:r>
              <a:rPr lang="en-US" dirty="0" smtClean="0"/>
              <a:t>The network generated </a:t>
            </a:r>
            <a:r>
              <a:rPr lang="en-US" b="1" dirty="0" smtClean="0">
                <a:solidFill>
                  <a:schemeClr val="accent3"/>
                </a:solidFill>
              </a:rPr>
              <a:t>2,916 </a:t>
            </a:r>
            <a:r>
              <a:rPr lang="en-US" dirty="0" smtClean="0"/>
              <a:t>loans totaling </a:t>
            </a:r>
            <a:r>
              <a:rPr lang="en-US" b="1" dirty="0" smtClean="0">
                <a:solidFill>
                  <a:schemeClr val="accent3"/>
                </a:solidFill>
              </a:rPr>
              <a:t>$310 million</a:t>
            </a:r>
          </a:p>
          <a:p>
            <a:pPr lvl="1"/>
            <a:r>
              <a:rPr lang="en-US" dirty="0" smtClean="0"/>
              <a:t>Income on selling loans to FNMA has generated </a:t>
            </a:r>
            <a:r>
              <a:rPr lang="en-US" b="1" dirty="0" smtClean="0">
                <a:solidFill>
                  <a:schemeClr val="accent3"/>
                </a:solidFill>
              </a:rPr>
              <a:t>$3.8 million </a:t>
            </a:r>
            <a:r>
              <a:rPr lang="en-US" dirty="0" smtClean="0"/>
              <a:t>in revenue</a:t>
            </a:r>
          </a:p>
          <a:p>
            <a:pPr lvl="1"/>
            <a:r>
              <a:rPr lang="en-US" b="1" dirty="0" smtClean="0">
                <a:solidFill>
                  <a:schemeClr val="accent3"/>
                </a:solidFill>
              </a:rPr>
              <a:t>7</a:t>
            </a:r>
            <a:r>
              <a:rPr lang="en-US" dirty="0" smtClean="0"/>
              <a:t> delinquent loans, </a:t>
            </a:r>
            <a:r>
              <a:rPr lang="en-US" b="1" dirty="0" smtClean="0">
                <a:solidFill>
                  <a:schemeClr val="accent3"/>
                </a:solidFill>
              </a:rPr>
              <a:t>0</a:t>
            </a:r>
            <a:r>
              <a:rPr lang="en-US" dirty="0" smtClean="0"/>
              <a:t> buybacks from FNMA</a:t>
            </a:r>
          </a:p>
          <a:p>
            <a:pPr lvl="1"/>
            <a:endParaRPr lang="en-US" dirty="0" smtClean="0"/>
          </a:p>
          <a:p>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133</a:t>
            </a:fld>
            <a:endParaRPr lang="en-US" dirty="0"/>
          </a:p>
        </p:txBody>
      </p:sp>
      <p:sp>
        <p:nvSpPr>
          <p:cNvPr id="4" name="Text Placeholder 3"/>
          <p:cNvSpPr>
            <a:spLocks noGrp="1"/>
          </p:cNvSpPr>
          <p:nvPr>
            <p:ph type="body" sz="quarter" idx="13"/>
          </p:nvPr>
        </p:nvSpPr>
        <p:spPr>
          <a:xfrm>
            <a:off x="7086600" y="5715000"/>
            <a:ext cx="1752600" cy="685800"/>
          </a:xfrm>
        </p:spPr>
        <p:txBody>
          <a:bodyPr/>
          <a:lstStyle/>
          <a:p>
            <a:r>
              <a:rPr lang="en-US" dirty="0" smtClean="0"/>
              <a:t>NMS </a:t>
            </a:r>
            <a:br>
              <a:rPr lang="en-US" dirty="0" smtClean="0"/>
            </a:br>
            <a:r>
              <a:rPr lang="en-US" dirty="0" smtClean="0"/>
              <a:t>represents bright entrepreneurs riding a shared distribution network...what might you do in this community?</a:t>
            </a:r>
            <a:endParaRPr lang="en-US" dirty="0"/>
          </a:p>
        </p:txBody>
      </p:sp>
      <p:pic>
        <p:nvPicPr>
          <p:cNvPr id="7" name="Picture 2" descr="H:\Graphics\Network Communities\call unetctl _ selecting something.gif"/>
          <p:cNvPicPr>
            <a:picLocks noChangeAspect="1" noChangeArrowheads="1"/>
          </p:cNvPicPr>
          <p:nvPr/>
        </p:nvPicPr>
        <p:blipFill>
          <a:blip r:embed="rId2" cstate="print"/>
          <a:srcRect b="50280"/>
          <a:stretch>
            <a:fillRect/>
          </a:stretch>
        </p:blipFill>
        <p:spPr bwMode="auto">
          <a:xfrm>
            <a:off x="76200" y="4451917"/>
            <a:ext cx="6705600" cy="240608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X:\Administration\Public\LeadershipConference\2011\Temp place for all graphics\mi-cpr1.png"/>
          <p:cNvPicPr>
            <a:picLocks noChangeAspect="1" noChangeArrowheads="1"/>
          </p:cNvPicPr>
          <p:nvPr/>
        </p:nvPicPr>
        <p:blipFill>
          <a:blip r:embed="rId2" cstate="print"/>
          <a:srcRect/>
          <a:stretch>
            <a:fillRect/>
          </a:stretch>
        </p:blipFill>
        <p:spPr bwMode="auto">
          <a:xfrm rot="20776671">
            <a:off x="1252068" y="4760069"/>
            <a:ext cx="1878095" cy="243047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smtClean="0"/>
              <a:t>Building a Healthy $$ Community </a:t>
            </a:r>
            <a:br>
              <a:rPr lang="en-US" sz="2000" dirty="0" smtClean="0"/>
            </a:br>
            <a:r>
              <a:rPr lang="en-US" dirty="0" smtClean="0"/>
              <a:t>Working Example: Mi-CPR</a:t>
            </a:r>
            <a:endParaRPr lang="en-US" dirty="0"/>
          </a:p>
        </p:txBody>
      </p:sp>
      <p:sp>
        <p:nvSpPr>
          <p:cNvPr id="3" name="Content Placeholder 2"/>
          <p:cNvSpPr>
            <a:spLocks noGrp="1"/>
          </p:cNvSpPr>
          <p:nvPr>
            <p:ph idx="1"/>
          </p:nvPr>
        </p:nvSpPr>
        <p:spPr/>
        <p:txBody>
          <a:bodyPr/>
          <a:lstStyle/>
          <a:p>
            <a:r>
              <a:rPr lang="en-US" dirty="0" smtClean="0"/>
              <a:t>What if your community could make a very special </a:t>
            </a:r>
            <a:br>
              <a:rPr lang="en-US" dirty="0" smtClean="0"/>
            </a:br>
            <a:r>
              <a:rPr lang="en-US" dirty="0" smtClean="0"/>
              <a:t>workforce visible to everyone that needed a new HR design?  </a:t>
            </a:r>
          </a:p>
          <a:p>
            <a:r>
              <a:rPr lang="en-US" dirty="0" smtClean="0"/>
              <a:t>What if you took what we’ve learned from shared branching and members and applied it to a network of employees and credit union leaders?</a:t>
            </a:r>
          </a:p>
          <a:p>
            <a:pPr lvl="1"/>
            <a:r>
              <a:rPr lang="en-US" dirty="0" smtClean="0"/>
              <a:t>Do you need temporary coverage?  Are you overstaffed today just because of emergencies?  Do you wish you could share training?  </a:t>
            </a:r>
          </a:p>
          <a:p>
            <a:pPr lvl="1"/>
            <a:r>
              <a:rPr lang="en-US" dirty="0" smtClean="0"/>
              <a:t>Do you wish you could match your capabilities with other people’s challenges, and vice versa?</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134</a:t>
            </a:fld>
            <a:endParaRPr lang="en-US"/>
          </a:p>
        </p:txBody>
      </p:sp>
      <p:sp>
        <p:nvSpPr>
          <p:cNvPr id="5" name="Text Placeholder 4"/>
          <p:cNvSpPr>
            <a:spLocks noGrp="1"/>
          </p:cNvSpPr>
          <p:nvPr>
            <p:ph type="body" sz="quarter" idx="13"/>
          </p:nvPr>
        </p:nvSpPr>
        <p:spPr>
          <a:xfrm>
            <a:off x="4495800" y="5715000"/>
            <a:ext cx="4343400" cy="685800"/>
          </a:xfrm>
        </p:spPr>
        <p:txBody>
          <a:bodyPr/>
          <a:lstStyle/>
          <a:p>
            <a:r>
              <a:rPr lang="en-US" dirty="0" smtClean="0"/>
              <a:t>“Start a Business” templates and the experience of CU*Answers and Xtend in building processes to share employees might be the catalyst you need to going into business</a:t>
            </a:r>
            <a:endParaRPr lang="en-US" dirty="0"/>
          </a:p>
        </p:txBody>
      </p:sp>
      <p:pic>
        <p:nvPicPr>
          <p:cNvPr id="3074" name="Picture 2" descr="X:\Administration\Public\LeadershipConference\2011\Temp place for all graphics\mi-cpr2.png"/>
          <p:cNvPicPr>
            <a:picLocks noChangeAspect="1" noChangeArrowheads="1"/>
          </p:cNvPicPr>
          <p:nvPr/>
        </p:nvPicPr>
        <p:blipFill>
          <a:blip r:embed="rId3" cstate="print"/>
          <a:srcRect/>
          <a:stretch>
            <a:fillRect/>
          </a:stretch>
        </p:blipFill>
        <p:spPr bwMode="auto">
          <a:xfrm>
            <a:off x="2531399" y="4250009"/>
            <a:ext cx="1878095" cy="2430476"/>
          </a:xfrm>
          <a:prstGeom prst="rect">
            <a:avLst/>
          </a:prstGeom>
          <a:ln>
            <a:noFill/>
          </a:ln>
          <a:effectLst>
            <a:outerShdw blurRad="292100" dist="139700" dir="2700000" algn="tl" rotWithShape="0">
              <a:srgbClr val="333333">
                <a:alpha val="65000"/>
              </a:srgbClr>
            </a:outerShdw>
          </a:effectLst>
        </p:spPr>
      </p:pic>
      <p:sp>
        <p:nvSpPr>
          <p:cNvPr id="42" name="5-Point Star 41"/>
          <p:cNvSpPr/>
          <p:nvPr/>
        </p:nvSpPr>
        <p:spPr>
          <a:xfrm>
            <a:off x="1066800" y="5867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2362200" y="52578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6934200" y="76200"/>
            <a:ext cx="1766808" cy="1828800"/>
            <a:chOff x="5307012" y="0"/>
            <a:chExt cx="1447801" cy="1498600"/>
          </a:xfrm>
        </p:grpSpPr>
        <p:sp>
          <p:nvSpPr>
            <p:cNvPr id="96" name="Freeform 54"/>
            <p:cNvSpPr>
              <a:spLocks/>
            </p:cNvSpPr>
            <p:nvPr/>
          </p:nvSpPr>
          <p:spPr bwMode="auto">
            <a:xfrm>
              <a:off x="5307012" y="0"/>
              <a:ext cx="1268413" cy="620713"/>
            </a:xfrm>
            <a:custGeom>
              <a:avLst/>
              <a:gdLst/>
              <a:ahLst/>
              <a:cxnLst>
                <a:cxn ang="0">
                  <a:pos x="0" y="278"/>
                </a:cxn>
                <a:cxn ang="0">
                  <a:pos x="154" y="192"/>
                </a:cxn>
                <a:cxn ang="0">
                  <a:pos x="208" y="180"/>
                </a:cxn>
                <a:cxn ang="0">
                  <a:pos x="450" y="14"/>
                </a:cxn>
                <a:cxn ang="0">
                  <a:pos x="610" y="0"/>
                </a:cxn>
                <a:cxn ang="0">
                  <a:pos x="625" y="7"/>
                </a:cxn>
                <a:cxn ang="0">
                  <a:pos x="575" y="37"/>
                </a:cxn>
                <a:cxn ang="0">
                  <a:pos x="438" y="192"/>
                </a:cxn>
                <a:cxn ang="0">
                  <a:pos x="528" y="181"/>
                </a:cxn>
                <a:cxn ang="0">
                  <a:pos x="610" y="194"/>
                </a:cxn>
                <a:cxn ang="0">
                  <a:pos x="692" y="314"/>
                </a:cxn>
                <a:cxn ang="0">
                  <a:pos x="749" y="311"/>
                </a:cxn>
                <a:cxn ang="0">
                  <a:pos x="841" y="342"/>
                </a:cxn>
                <a:cxn ang="0">
                  <a:pos x="1000" y="270"/>
                </a:cxn>
                <a:cxn ang="0">
                  <a:pos x="1251" y="246"/>
                </a:cxn>
                <a:cxn ang="0">
                  <a:pos x="1226" y="289"/>
                </a:cxn>
                <a:cxn ang="0">
                  <a:pos x="1259" y="348"/>
                </a:cxn>
                <a:cxn ang="0">
                  <a:pos x="1412" y="365"/>
                </a:cxn>
                <a:cxn ang="0">
                  <a:pos x="1496" y="470"/>
                </a:cxn>
                <a:cxn ang="0">
                  <a:pos x="1548" y="463"/>
                </a:cxn>
                <a:cxn ang="0">
                  <a:pos x="1599" y="481"/>
                </a:cxn>
                <a:cxn ang="0">
                  <a:pos x="1516" y="513"/>
                </a:cxn>
                <a:cxn ang="0">
                  <a:pos x="1484" y="496"/>
                </a:cxn>
                <a:cxn ang="0">
                  <a:pos x="1305" y="525"/>
                </a:cxn>
                <a:cxn ang="0">
                  <a:pos x="1294" y="536"/>
                </a:cxn>
                <a:cxn ang="0">
                  <a:pos x="1250" y="495"/>
                </a:cxn>
                <a:cxn ang="0">
                  <a:pos x="1129" y="465"/>
                </a:cxn>
                <a:cxn ang="0">
                  <a:pos x="1064" y="501"/>
                </a:cxn>
                <a:cxn ang="0">
                  <a:pos x="934" y="515"/>
                </a:cxn>
                <a:cxn ang="0">
                  <a:pos x="834" y="611"/>
                </a:cxn>
                <a:cxn ang="0">
                  <a:pos x="817" y="594"/>
                </a:cxn>
                <a:cxn ang="0">
                  <a:pos x="855" y="558"/>
                </a:cxn>
                <a:cxn ang="0">
                  <a:pos x="816" y="533"/>
                </a:cxn>
                <a:cxn ang="0">
                  <a:pos x="794" y="567"/>
                </a:cxn>
                <a:cxn ang="0">
                  <a:pos x="755" y="532"/>
                </a:cxn>
                <a:cxn ang="0">
                  <a:pos x="738" y="602"/>
                </a:cxn>
                <a:cxn ang="0">
                  <a:pos x="663" y="690"/>
                </a:cxn>
                <a:cxn ang="0">
                  <a:pos x="608" y="781"/>
                </a:cxn>
                <a:cxn ang="0">
                  <a:pos x="577" y="755"/>
                </a:cxn>
                <a:cxn ang="0">
                  <a:pos x="588" y="685"/>
                </a:cxn>
                <a:cxn ang="0">
                  <a:pos x="542" y="682"/>
                </a:cxn>
                <a:cxn ang="0">
                  <a:pos x="559" y="629"/>
                </a:cxn>
                <a:cxn ang="0">
                  <a:pos x="559" y="551"/>
                </a:cxn>
                <a:cxn ang="0">
                  <a:pos x="502" y="518"/>
                </a:cxn>
                <a:cxn ang="0">
                  <a:pos x="503" y="486"/>
                </a:cxn>
                <a:cxn ang="0">
                  <a:pos x="341" y="465"/>
                </a:cxn>
                <a:cxn ang="0">
                  <a:pos x="301" y="421"/>
                </a:cxn>
                <a:cxn ang="0">
                  <a:pos x="66" y="351"/>
                </a:cxn>
                <a:cxn ang="0">
                  <a:pos x="47" y="302"/>
                </a:cxn>
                <a:cxn ang="0">
                  <a:pos x="0" y="278"/>
                </a:cxn>
              </a:cxnLst>
              <a:rect l="0" t="0" r="r" b="b"/>
              <a:pathLst>
                <a:path w="1599" h="781">
                  <a:moveTo>
                    <a:pt x="0" y="278"/>
                  </a:moveTo>
                  <a:lnTo>
                    <a:pt x="154" y="192"/>
                  </a:lnTo>
                  <a:lnTo>
                    <a:pt x="208" y="180"/>
                  </a:lnTo>
                  <a:lnTo>
                    <a:pt x="450" y="14"/>
                  </a:lnTo>
                  <a:lnTo>
                    <a:pt x="610" y="0"/>
                  </a:lnTo>
                  <a:lnTo>
                    <a:pt x="625" y="7"/>
                  </a:lnTo>
                  <a:lnTo>
                    <a:pt x="575" y="37"/>
                  </a:lnTo>
                  <a:lnTo>
                    <a:pt x="438" y="192"/>
                  </a:lnTo>
                  <a:lnTo>
                    <a:pt x="528" y="181"/>
                  </a:lnTo>
                  <a:lnTo>
                    <a:pt x="610" y="194"/>
                  </a:lnTo>
                  <a:lnTo>
                    <a:pt x="692" y="314"/>
                  </a:lnTo>
                  <a:lnTo>
                    <a:pt x="749" y="311"/>
                  </a:lnTo>
                  <a:lnTo>
                    <a:pt x="841" y="342"/>
                  </a:lnTo>
                  <a:lnTo>
                    <a:pt x="1000" y="270"/>
                  </a:lnTo>
                  <a:lnTo>
                    <a:pt x="1251" y="246"/>
                  </a:lnTo>
                  <a:lnTo>
                    <a:pt x="1226" y="289"/>
                  </a:lnTo>
                  <a:lnTo>
                    <a:pt x="1259" y="348"/>
                  </a:lnTo>
                  <a:lnTo>
                    <a:pt x="1412" y="365"/>
                  </a:lnTo>
                  <a:lnTo>
                    <a:pt x="1496" y="470"/>
                  </a:lnTo>
                  <a:lnTo>
                    <a:pt x="1548" y="463"/>
                  </a:lnTo>
                  <a:lnTo>
                    <a:pt x="1599" y="481"/>
                  </a:lnTo>
                  <a:lnTo>
                    <a:pt x="1516" y="513"/>
                  </a:lnTo>
                  <a:lnTo>
                    <a:pt x="1484" y="496"/>
                  </a:lnTo>
                  <a:lnTo>
                    <a:pt x="1305" y="525"/>
                  </a:lnTo>
                  <a:lnTo>
                    <a:pt x="1294" y="536"/>
                  </a:lnTo>
                  <a:lnTo>
                    <a:pt x="1250" y="495"/>
                  </a:lnTo>
                  <a:lnTo>
                    <a:pt x="1129" y="465"/>
                  </a:lnTo>
                  <a:lnTo>
                    <a:pt x="1064" y="501"/>
                  </a:lnTo>
                  <a:lnTo>
                    <a:pt x="934" y="515"/>
                  </a:lnTo>
                  <a:lnTo>
                    <a:pt x="834" y="611"/>
                  </a:lnTo>
                  <a:lnTo>
                    <a:pt x="817" y="594"/>
                  </a:lnTo>
                  <a:lnTo>
                    <a:pt x="855" y="558"/>
                  </a:lnTo>
                  <a:lnTo>
                    <a:pt x="816" y="533"/>
                  </a:lnTo>
                  <a:lnTo>
                    <a:pt x="794" y="567"/>
                  </a:lnTo>
                  <a:lnTo>
                    <a:pt x="755" y="532"/>
                  </a:lnTo>
                  <a:lnTo>
                    <a:pt x="738" y="602"/>
                  </a:lnTo>
                  <a:lnTo>
                    <a:pt x="663" y="690"/>
                  </a:lnTo>
                  <a:lnTo>
                    <a:pt x="608" y="781"/>
                  </a:lnTo>
                  <a:lnTo>
                    <a:pt x="577" y="755"/>
                  </a:lnTo>
                  <a:lnTo>
                    <a:pt x="588" y="685"/>
                  </a:lnTo>
                  <a:lnTo>
                    <a:pt x="542" y="682"/>
                  </a:lnTo>
                  <a:lnTo>
                    <a:pt x="559" y="629"/>
                  </a:lnTo>
                  <a:lnTo>
                    <a:pt x="559" y="551"/>
                  </a:lnTo>
                  <a:lnTo>
                    <a:pt x="502" y="518"/>
                  </a:lnTo>
                  <a:lnTo>
                    <a:pt x="503" y="486"/>
                  </a:lnTo>
                  <a:lnTo>
                    <a:pt x="341" y="465"/>
                  </a:lnTo>
                  <a:lnTo>
                    <a:pt x="301" y="421"/>
                  </a:lnTo>
                  <a:lnTo>
                    <a:pt x="66" y="351"/>
                  </a:lnTo>
                  <a:lnTo>
                    <a:pt x="47" y="302"/>
                  </a:lnTo>
                  <a:lnTo>
                    <a:pt x="0" y="278"/>
                  </a:lnTo>
                  <a:close/>
                </a:path>
              </a:pathLst>
            </a:custGeom>
            <a:solidFill>
              <a:srgbClr val="1E60D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55"/>
            <p:cNvSpPr>
              <a:spLocks/>
            </p:cNvSpPr>
            <p:nvPr/>
          </p:nvSpPr>
          <p:spPr bwMode="auto">
            <a:xfrm>
              <a:off x="5867400" y="438150"/>
              <a:ext cx="887413" cy="1060450"/>
            </a:xfrm>
            <a:custGeom>
              <a:avLst/>
              <a:gdLst/>
              <a:ahLst/>
              <a:cxnLst>
                <a:cxn ang="0">
                  <a:pos x="0" y="1323"/>
                </a:cxn>
                <a:cxn ang="0">
                  <a:pos x="56" y="1287"/>
                </a:cxn>
                <a:cxn ang="0">
                  <a:pos x="192" y="1019"/>
                </a:cxn>
                <a:cxn ang="0">
                  <a:pos x="179" y="1002"/>
                </a:cxn>
                <a:cxn ang="0">
                  <a:pos x="190" y="937"/>
                </a:cxn>
                <a:cxn ang="0">
                  <a:pos x="125" y="715"/>
                </a:cxn>
                <a:cxn ang="0">
                  <a:pos x="145" y="673"/>
                </a:cxn>
                <a:cxn ang="0">
                  <a:pos x="133" y="597"/>
                </a:cxn>
                <a:cxn ang="0">
                  <a:pos x="183" y="506"/>
                </a:cxn>
                <a:cxn ang="0">
                  <a:pos x="220" y="338"/>
                </a:cxn>
                <a:cxn ang="0">
                  <a:pos x="320" y="279"/>
                </a:cxn>
                <a:cxn ang="0">
                  <a:pos x="376" y="203"/>
                </a:cxn>
                <a:cxn ang="0">
                  <a:pos x="395" y="246"/>
                </a:cxn>
                <a:cxn ang="0">
                  <a:pos x="380" y="264"/>
                </a:cxn>
                <a:cxn ang="0">
                  <a:pos x="363" y="321"/>
                </a:cxn>
                <a:cxn ang="0">
                  <a:pos x="421" y="276"/>
                </a:cxn>
                <a:cxn ang="0">
                  <a:pos x="421" y="205"/>
                </a:cxn>
                <a:cxn ang="0">
                  <a:pos x="482" y="143"/>
                </a:cxn>
                <a:cxn ang="0">
                  <a:pos x="512" y="121"/>
                </a:cxn>
                <a:cxn ang="0">
                  <a:pos x="506" y="65"/>
                </a:cxn>
                <a:cxn ang="0">
                  <a:pos x="587" y="0"/>
                </a:cxn>
                <a:cxn ang="0">
                  <a:pos x="636" y="37"/>
                </a:cxn>
                <a:cxn ang="0">
                  <a:pos x="710" y="66"/>
                </a:cxn>
                <a:cxn ang="0">
                  <a:pos x="866" y="153"/>
                </a:cxn>
                <a:cxn ang="0">
                  <a:pos x="916" y="233"/>
                </a:cxn>
                <a:cxn ang="0">
                  <a:pos x="871" y="267"/>
                </a:cxn>
                <a:cxn ang="0">
                  <a:pos x="926" y="364"/>
                </a:cxn>
                <a:cxn ang="0">
                  <a:pos x="894" y="492"/>
                </a:cxn>
                <a:cxn ang="0">
                  <a:pos x="844" y="531"/>
                </a:cxn>
                <a:cxn ang="0">
                  <a:pos x="826" y="570"/>
                </a:cxn>
                <a:cxn ang="0">
                  <a:pos x="780" y="591"/>
                </a:cxn>
                <a:cxn ang="0">
                  <a:pos x="743" y="661"/>
                </a:cxn>
                <a:cxn ang="0">
                  <a:pos x="759" y="702"/>
                </a:cxn>
                <a:cxn ang="0">
                  <a:pos x="831" y="725"/>
                </a:cxn>
                <a:cxn ang="0">
                  <a:pos x="859" y="668"/>
                </a:cxn>
                <a:cxn ang="0">
                  <a:pos x="982" y="570"/>
                </a:cxn>
                <a:cxn ang="0">
                  <a:pos x="1049" y="600"/>
                </a:cxn>
                <a:cxn ang="0">
                  <a:pos x="1094" y="791"/>
                </a:cxn>
                <a:cxn ang="0">
                  <a:pos x="1118" y="853"/>
                </a:cxn>
                <a:cxn ang="0">
                  <a:pos x="1091" y="945"/>
                </a:cxn>
                <a:cxn ang="0">
                  <a:pos x="1069" y="1040"/>
                </a:cxn>
                <a:cxn ang="0">
                  <a:pos x="1013" y="1038"/>
                </a:cxn>
                <a:cxn ang="0">
                  <a:pos x="992" y="1111"/>
                </a:cxn>
                <a:cxn ang="0">
                  <a:pos x="946" y="1136"/>
                </a:cxn>
                <a:cxn ang="0">
                  <a:pos x="844" y="1337"/>
                </a:cxn>
                <a:cxn ang="0">
                  <a:pos x="518" y="1337"/>
                </a:cxn>
                <a:cxn ang="0">
                  <a:pos x="519" y="1323"/>
                </a:cxn>
                <a:cxn ang="0">
                  <a:pos x="0" y="1323"/>
                </a:cxn>
              </a:cxnLst>
              <a:rect l="0" t="0" r="r" b="b"/>
              <a:pathLst>
                <a:path w="1118" h="1337">
                  <a:moveTo>
                    <a:pt x="0" y="1323"/>
                  </a:moveTo>
                  <a:lnTo>
                    <a:pt x="56" y="1287"/>
                  </a:lnTo>
                  <a:lnTo>
                    <a:pt x="192" y="1019"/>
                  </a:lnTo>
                  <a:lnTo>
                    <a:pt x="179" y="1002"/>
                  </a:lnTo>
                  <a:lnTo>
                    <a:pt x="190" y="937"/>
                  </a:lnTo>
                  <a:lnTo>
                    <a:pt x="125" y="715"/>
                  </a:lnTo>
                  <a:lnTo>
                    <a:pt x="145" y="673"/>
                  </a:lnTo>
                  <a:lnTo>
                    <a:pt x="133" y="597"/>
                  </a:lnTo>
                  <a:lnTo>
                    <a:pt x="183" y="506"/>
                  </a:lnTo>
                  <a:lnTo>
                    <a:pt x="220" y="338"/>
                  </a:lnTo>
                  <a:lnTo>
                    <a:pt x="320" y="279"/>
                  </a:lnTo>
                  <a:lnTo>
                    <a:pt x="376" y="203"/>
                  </a:lnTo>
                  <a:lnTo>
                    <a:pt x="395" y="246"/>
                  </a:lnTo>
                  <a:lnTo>
                    <a:pt x="380" y="264"/>
                  </a:lnTo>
                  <a:lnTo>
                    <a:pt x="363" y="321"/>
                  </a:lnTo>
                  <a:lnTo>
                    <a:pt x="421" y="276"/>
                  </a:lnTo>
                  <a:lnTo>
                    <a:pt x="421" y="205"/>
                  </a:lnTo>
                  <a:lnTo>
                    <a:pt x="482" y="143"/>
                  </a:lnTo>
                  <a:lnTo>
                    <a:pt x="512" y="121"/>
                  </a:lnTo>
                  <a:lnTo>
                    <a:pt x="506" y="65"/>
                  </a:lnTo>
                  <a:lnTo>
                    <a:pt x="587" y="0"/>
                  </a:lnTo>
                  <a:lnTo>
                    <a:pt x="636" y="37"/>
                  </a:lnTo>
                  <a:lnTo>
                    <a:pt x="710" y="66"/>
                  </a:lnTo>
                  <a:lnTo>
                    <a:pt x="866" y="153"/>
                  </a:lnTo>
                  <a:lnTo>
                    <a:pt x="916" y="233"/>
                  </a:lnTo>
                  <a:lnTo>
                    <a:pt x="871" y="267"/>
                  </a:lnTo>
                  <a:lnTo>
                    <a:pt x="926" y="364"/>
                  </a:lnTo>
                  <a:lnTo>
                    <a:pt x="894" y="492"/>
                  </a:lnTo>
                  <a:lnTo>
                    <a:pt x="844" y="531"/>
                  </a:lnTo>
                  <a:lnTo>
                    <a:pt x="826" y="570"/>
                  </a:lnTo>
                  <a:lnTo>
                    <a:pt x="780" y="591"/>
                  </a:lnTo>
                  <a:lnTo>
                    <a:pt x="743" y="661"/>
                  </a:lnTo>
                  <a:lnTo>
                    <a:pt x="759" y="702"/>
                  </a:lnTo>
                  <a:lnTo>
                    <a:pt x="831" y="725"/>
                  </a:lnTo>
                  <a:lnTo>
                    <a:pt x="859" y="668"/>
                  </a:lnTo>
                  <a:lnTo>
                    <a:pt x="982" y="570"/>
                  </a:lnTo>
                  <a:lnTo>
                    <a:pt x="1049" y="600"/>
                  </a:lnTo>
                  <a:lnTo>
                    <a:pt x="1094" y="791"/>
                  </a:lnTo>
                  <a:lnTo>
                    <a:pt x="1118" y="853"/>
                  </a:lnTo>
                  <a:lnTo>
                    <a:pt x="1091" y="945"/>
                  </a:lnTo>
                  <a:lnTo>
                    <a:pt x="1069" y="1040"/>
                  </a:lnTo>
                  <a:lnTo>
                    <a:pt x="1013" y="1038"/>
                  </a:lnTo>
                  <a:lnTo>
                    <a:pt x="992" y="1111"/>
                  </a:lnTo>
                  <a:lnTo>
                    <a:pt x="946" y="1136"/>
                  </a:lnTo>
                  <a:lnTo>
                    <a:pt x="844" y="1337"/>
                  </a:lnTo>
                  <a:lnTo>
                    <a:pt x="518" y="1337"/>
                  </a:lnTo>
                  <a:lnTo>
                    <a:pt x="519" y="1323"/>
                  </a:lnTo>
                  <a:lnTo>
                    <a:pt x="0" y="1323"/>
                  </a:lnTo>
                  <a:close/>
                </a:path>
              </a:pathLst>
            </a:custGeom>
            <a:solidFill>
              <a:srgbClr val="1E60D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66" name="Group 42"/>
          <p:cNvGrpSpPr>
            <a:grpSpLocks noChangeAspect="1"/>
          </p:cNvGrpSpPr>
          <p:nvPr/>
        </p:nvGrpSpPr>
        <p:grpSpPr bwMode="auto">
          <a:xfrm>
            <a:off x="7010412" y="1066802"/>
            <a:ext cx="1122368" cy="762007"/>
            <a:chOff x="4464" y="672"/>
            <a:chExt cx="707" cy="480"/>
          </a:xfrm>
        </p:grpSpPr>
        <p:sp>
          <p:nvSpPr>
            <p:cNvPr id="1065" name="AutoShape 41"/>
            <p:cNvSpPr>
              <a:spLocks noChangeAspect="1" noChangeArrowheads="1" noTextEdit="1"/>
            </p:cNvSpPr>
            <p:nvPr/>
          </p:nvSpPr>
          <p:spPr bwMode="auto">
            <a:xfrm>
              <a:off x="4464" y="672"/>
              <a:ext cx="707" cy="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44"/>
            <p:cNvSpPr>
              <a:spLocks/>
            </p:cNvSpPr>
            <p:nvPr/>
          </p:nvSpPr>
          <p:spPr bwMode="auto">
            <a:xfrm>
              <a:off x="4486" y="712"/>
              <a:ext cx="684" cy="439"/>
            </a:xfrm>
            <a:custGeom>
              <a:avLst/>
              <a:gdLst/>
              <a:ahLst/>
              <a:cxnLst>
                <a:cxn ang="0">
                  <a:pos x="858" y="618"/>
                </a:cxn>
                <a:cxn ang="0">
                  <a:pos x="1" y="1208"/>
                </a:cxn>
                <a:cxn ang="0">
                  <a:pos x="3" y="1268"/>
                </a:cxn>
                <a:cxn ang="0">
                  <a:pos x="22" y="1303"/>
                </a:cxn>
                <a:cxn ang="0">
                  <a:pos x="37" y="1312"/>
                </a:cxn>
                <a:cxn ang="0">
                  <a:pos x="56" y="1316"/>
                </a:cxn>
                <a:cxn ang="0">
                  <a:pos x="81" y="1318"/>
                </a:cxn>
                <a:cxn ang="0">
                  <a:pos x="110" y="1317"/>
                </a:cxn>
                <a:cxn ang="0">
                  <a:pos x="637" y="1068"/>
                </a:cxn>
                <a:cxn ang="0">
                  <a:pos x="1023" y="757"/>
                </a:cxn>
                <a:cxn ang="0">
                  <a:pos x="1236" y="787"/>
                </a:cxn>
                <a:cxn ang="0">
                  <a:pos x="1311" y="789"/>
                </a:cxn>
                <a:cxn ang="0">
                  <a:pos x="1377" y="788"/>
                </a:cxn>
                <a:cxn ang="0">
                  <a:pos x="1438" y="784"/>
                </a:cxn>
                <a:cxn ang="0">
                  <a:pos x="1495" y="775"/>
                </a:cxn>
                <a:cxn ang="0">
                  <a:pos x="1552" y="765"/>
                </a:cxn>
                <a:cxn ang="0">
                  <a:pos x="1612" y="750"/>
                </a:cxn>
                <a:cxn ang="0">
                  <a:pos x="1677" y="732"/>
                </a:cxn>
                <a:cxn ang="0">
                  <a:pos x="1751" y="712"/>
                </a:cxn>
                <a:cxn ang="0">
                  <a:pos x="1892" y="655"/>
                </a:cxn>
                <a:cxn ang="0">
                  <a:pos x="1930" y="635"/>
                </a:cxn>
                <a:cxn ang="0">
                  <a:pos x="1966" y="615"/>
                </a:cxn>
                <a:cxn ang="0">
                  <a:pos x="2002" y="595"/>
                </a:cxn>
                <a:cxn ang="0">
                  <a:pos x="2025" y="569"/>
                </a:cxn>
                <a:cxn ang="0">
                  <a:pos x="2036" y="536"/>
                </a:cxn>
                <a:cxn ang="0">
                  <a:pos x="2046" y="503"/>
                </a:cxn>
                <a:cxn ang="0">
                  <a:pos x="2053" y="470"/>
                </a:cxn>
                <a:cxn ang="0">
                  <a:pos x="2053" y="275"/>
                </a:cxn>
                <a:cxn ang="0">
                  <a:pos x="2045" y="241"/>
                </a:cxn>
                <a:cxn ang="0">
                  <a:pos x="2026" y="205"/>
                </a:cxn>
                <a:cxn ang="0">
                  <a:pos x="1998" y="167"/>
                </a:cxn>
                <a:cxn ang="0">
                  <a:pos x="1957" y="130"/>
                </a:cxn>
                <a:cxn ang="0">
                  <a:pos x="1908" y="93"/>
                </a:cxn>
                <a:cxn ang="0">
                  <a:pos x="1849" y="62"/>
                </a:cxn>
                <a:cxn ang="0">
                  <a:pos x="1780" y="35"/>
                </a:cxn>
                <a:cxn ang="0">
                  <a:pos x="1702" y="16"/>
                </a:cxn>
                <a:cxn ang="0">
                  <a:pos x="1628" y="5"/>
                </a:cxn>
                <a:cxn ang="0">
                  <a:pos x="1557" y="1"/>
                </a:cxn>
                <a:cxn ang="0">
                  <a:pos x="1489" y="0"/>
                </a:cxn>
                <a:cxn ang="0">
                  <a:pos x="1424" y="4"/>
                </a:cxn>
                <a:cxn ang="0">
                  <a:pos x="1362" y="12"/>
                </a:cxn>
                <a:cxn ang="0">
                  <a:pos x="1305" y="23"/>
                </a:cxn>
                <a:cxn ang="0">
                  <a:pos x="1249" y="38"/>
                </a:cxn>
                <a:cxn ang="0">
                  <a:pos x="1198" y="56"/>
                </a:cxn>
                <a:cxn ang="0">
                  <a:pos x="1136" y="85"/>
                </a:cxn>
                <a:cxn ang="0">
                  <a:pos x="1079" y="117"/>
                </a:cxn>
                <a:cxn ang="0">
                  <a:pos x="1032" y="153"/>
                </a:cxn>
                <a:cxn ang="0">
                  <a:pos x="992" y="191"/>
                </a:cxn>
                <a:cxn ang="0">
                  <a:pos x="959" y="232"/>
                </a:cxn>
                <a:cxn ang="0">
                  <a:pos x="935" y="273"/>
                </a:cxn>
                <a:cxn ang="0">
                  <a:pos x="918" y="316"/>
                </a:cxn>
                <a:cxn ang="0">
                  <a:pos x="908" y="361"/>
                </a:cxn>
                <a:cxn ang="0">
                  <a:pos x="912" y="553"/>
                </a:cxn>
                <a:cxn ang="0">
                  <a:pos x="930" y="594"/>
                </a:cxn>
                <a:cxn ang="0">
                  <a:pos x="956" y="628"/>
                </a:cxn>
                <a:cxn ang="0">
                  <a:pos x="984" y="653"/>
                </a:cxn>
                <a:cxn ang="0">
                  <a:pos x="955" y="673"/>
                </a:cxn>
              </a:cxnLst>
              <a:rect l="0" t="0" r="r" b="b"/>
              <a:pathLst>
                <a:path w="2053" h="1318">
                  <a:moveTo>
                    <a:pt x="955" y="673"/>
                  </a:moveTo>
                  <a:lnTo>
                    <a:pt x="858" y="618"/>
                  </a:lnTo>
                  <a:lnTo>
                    <a:pt x="480" y="838"/>
                  </a:lnTo>
                  <a:lnTo>
                    <a:pt x="1" y="1208"/>
                  </a:lnTo>
                  <a:lnTo>
                    <a:pt x="0" y="1242"/>
                  </a:lnTo>
                  <a:lnTo>
                    <a:pt x="3" y="1268"/>
                  </a:lnTo>
                  <a:lnTo>
                    <a:pt x="10" y="1288"/>
                  </a:lnTo>
                  <a:lnTo>
                    <a:pt x="22" y="1303"/>
                  </a:lnTo>
                  <a:lnTo>
                    <a:pt x="29" y="1307"/>
                  </a:lnTo>
                  <a:lnTo>
                    <a:pt x="37" y="1312"/>
                  </a:lnTo>
                  <a:lnTo>
                    <a:pt x="46" y="1315"/>
                  </a:lnTo>
                  <a:lnTo>
                    <a:pt x="56" y="1316"/>
                  </a:lnTo>
                  <a:lnTo>
                    <a:pt x="68" y="1318"/>
                  </a:lnTo>
                  <a:lnTo>
                    <a:pt x="81" y="1318"/>
                  </a:lnTo>
                  <a:lnTo>
                    <a:pt x="94" y="1318"/>
                  </a:lnTo>
                  <a:lnTo>
                    <a:pt x="110" y="1317"/>
                  </a:lnTo>
                  <a:lnTo>
                    <a:pt x="536" y="1115"/>
                  </a:lnTo>
                  <a:lnTo>
                    <a:pt x="637" y="1068"/>
                  </a:lnTo>
                  <a:lnTo>
                    <a:pt x="1008" y="859"/>
                  </a:lnTo>
                  <a:lnTo>
                    <a:pt x="1023" y="757"/>
                  </a:lnTo>
                  <a:lnTo>
                    <a:pt x="1071" y="727"/>
                  </a:lnTo>
                  <a:lnTo>
                    <a:pt x="1236" y="787"/>
                  </a:lnTo>
                  <a:lnTo>
                    <a:pt x="1275" y="789"/>
                  </a:lnTo>
                  <a:lnTo>
                    <a:pt x="1311" y="789"/>
                  </a:lnTo>
                  <a:lnTo>
                    <a:pt x="1345" y="789"/>
                  </a:lnTo>
                  <a:lnTo>
                    <a:pt x="1377" y="788"/>
                  </a:lnTo>
                  <a:lnTo>
                    <a:pt x="1408" y="786"/>
                  </a:lnTo>
                  <a:lnTo>
                    <a:pt x="1438" y="784"/>
                  </a:lnTo>
                  <a:lnTo>
                    <a:pt x="1466" y="779"/>
                  </a:lnTo>
                  <a:lnTo>
                    <a:pt x="1495" y="775"/>
                  </a:lnTo>
                  <a:lnTo>
                    <a:pt x="1524" y="770"/>
                  </a:lnTo>
                  <a:lnTo>
                    <a:pt x="1552" y="765"/>
                  </a:lnTo>
                  <a:lnTo>
                    <a:pt x="1581" y="757"/>
                  </a:lnTo>
                  <a:lnTo>
                    <a:pt x="1612" y="750"/>
                  </a:lnTo>
                  <a:lnTo>
                    <a:pt x="1644" y="741"/>
                  </a:lnTo>
                  <a:lnTo>
                    <a:pt x="1677" y="732"/>
                  </a:lnTo>
                  <a:lnTo>
                    <a:pt x="1713" y="722"/>
                  </a:lnTo>
                  <a:lnTo>
                    <a:pt x="1751" y="712"/>
                  </a:lnTo>
                  <a:lnTo>
                    <a:pt x="1874" y="665"/>
                  </a:lnTo>
                  <a:lnTo>
                    <a:pt x="1892" y="655"/>
                  </a:lnTo>
                  <a:lnTo>
                    <a:pt x="1910" y="645"/>
                  </a:lnTo>
                  <a:lnTo>
                    <a:pt x="1930" y="635"/>
                  </a:lnTo>
                  <a:lnTo>
                    <a:pt x="1948" y="624"/>
                  </a:lnTo>
                  <a:lnTo>
                    <a:pt x="1966" y="615"/>
                  </a:lnTo>
                  <a:lnTo>
                    <a:pt x="1984" y="605"/>
                  </a:lnTo>
                  <a:lnTo>
                    <a:pt x="2002" y="595"/>
                  </a:lnTo>
                  <a:lnTo>
                    <a:pt x="2020" y="585"/>
                  </a:lnTo>
                  <a:lnTo>
                    <a:pt x="2025" y="569"/>
                  </a:lnTo>
                  <a:lnTo>
                    <a:pt x="2030" y="552"/>
                  </a:lnTo>
                  <a:lnTo>
                    <a:pt x="2036" y="536"/>
                  </a:lnTo>
                  <a:lnTo>
                    <a:pt x="2042" y="519"/>
                  </a:lnTo>
                  <a:lnTo>
                    <a:pt x="2046" y="503"/>
                  </a:lnTo>
                  <a:lnTo>
                    <a:pt x="2051" y="487"/>
                  </a:lnTo>
                  <a:lnTo>
                    <a:pt x="2053" y="470"/>
                  </a:lnTo>
                  <a:lnTo>
                    <a:pt x="2053" y="455"/>
                  </a:lnTo>
                  <a:lnTo>
                    <a:pt x="2053" y="275"/>
                  </a:lnTo>
                  <a:lnTo>
                    <a:pt x="2051" y="259"/>
                  </a:lnTo>
                  <a:lnTo>
                    <a:pt x="2045" y="241"/>
                  </a:lnTo>
                  <a:lnTo>
                    <a:pt x="2037" y="223"/>
                  </a:lnTo>
                  <a:lnTo>
                    <a:pt x="2026" y="205"/>
                  </a:lnTo>
                  <a:lnTo>
                    <a:pt x="2012" y="186"/>
                  </a:lnTo>
                  <a:lnTo>
                    <a:pt x="1998" y="167"/>
                  </a:lnTo>
                  <a:lnTo>
                    <a:pt x="1978" y="148"/>
                  </a:lnTo>
                  <a:lnTo>
                    <a:pt x="1957" y="130"/>
                  </a:lnTo>
                  <a:lnTo>
                    <a:pt x="1934" y="112"/>
                  </a:lnTo>
                  <a:lnTo>
                    <a:pt x="1908" y="93"/>
                  </a:lnTo>
                  <a:lnTo>
                    <a:pt x="1880" y="78"/>
                  </a:lnTo>
                  <a:lnTo>
                    <a:pt x="1849" y="62"/>
                  </a:lnTo>
                  <a:lnTo>
                    <a:pt x="1816" y="48"/>
                  </a:lnTo>
                  <a:lnTo>
                    <a:pt x="1780" y="35"/>
                  </a:lnTo>
                  <a:lnTo>
                    <a:pt x="1743" y="24"/>
                  </a:lnTo>
                  <a:lnTo>
                    <a:pt x="1702" y="16"/>
                  </a:lnTo>
                  <a:lnTo>
                    <a:pt x="1665" y="11"/>
                  </a:lnTo>
                  <a:lnTo>
                    <a:pt x="1628" y="5"/>
                  </a:lnTo>
                  <a:lnTo>
                    <a:pt x="1592" y="3"/>
                  </a:lnTo>
                  <a:lnTo>
                    <a:pt x="1557" y="1"/>
                  </a:lnTo>
                  <a:lnTo>
                    <a:pt x="1523" y="0"/>
                  </a:lnTo>
                  <a:lnTo>
                    <a:pt x="1489" y="0"/>
                  </a:lnTo>
                  <a:lnTo>
                    <a:pt x="1456" y="2"/>
                  </a:lnTo>
                  <a:lnTo>
                    <a:pt x="1424" y="4"/>
                  </a:lnTo>
                  <a:lnTo>
                    <a:pt x="1393" y="7"/>
                  </a:lnTo>
                  <a:lnTo>
                    <a:pt x="1362" y="12"/>
                  </a:lnTo>
                  <a:lnTo>
                    <a:pt x="1333" y="17"/>
                  </a:lnTo>
                  <a:lnTo>
                    <a:pt x="1305" y="23"/>
                  </a:lnTo>
                  <a:lnTo>
                    <a:pt x="1277" y="31"/>
                  </a:lnTo>
                  <a:lnTo>
                    <a:pt x="1249" y="38"/>
                  </a:lnTo>
                  <a:lnTo>
                    <a:pt x="1224" y="47"/>
                  </a:lnTo>
                  <a:lnTo>
                    <a:pt x="1198" y="56"/>
                  </a:lnTo>
                  <a:lnTo>
                    <a:pt x="1166" y="70"/>
                  </a:lnTo>
                  <a:lnTo>
                    <a:pt x="1136" y="85"/>
                  </a:lnTo>
                  <a:lnTo>
                    <a:pt x="1107" y="101"/>
                  </a:lnTo>
                  <a:lnTo>
                    <a:pt x="1079" y="117"/>
                  </a:lnTo>
                  <a:lnTo>
                    <a:pt x="1055" y="135"/>
                  </a:lnTo>
                  <a:lnTo>
                    <a:pt x="1032" y="153"/>
                  </a:lnTo>
                  <a:lnTo>
                    <a:pt x="1011" y="171"/>
                  </a:lnTo>
                  <a:lnTo>
                    <a:pt x="992" y="191"/>
                  </a:lnTo>
                  <a:lnTo>
                    <a:pt x="975" y="210"/>
                  </a:lnTo>
                  <a:lnTo>
                    <a:pt x="959" y="232"/>
                  </a:lnTo>
                  <a:lnTo>
                    <a:pt x="947" y="252"/>
                  </a:lnTo>
                  <a:lnTo>
                    <a:pt x="935" y="273"/>
                  </a:lnTo>
                  <a:lnTo>
                    <a:pt x="925" y="295"/>
                  </a:lnTo>
                  <a:lnTo>
                    <a:pt x="918" y="316"/>
                  </a:lnTo>
                  <a:lnTo>
                    <a:pt x="913" y="339"/>
                  </a:lnTo>
                  <a:lnTo>
                    <a:pt x="908" y="361"/>
                  </a:lnTo>
                  <a:lnTo>
                    <a:pt x="908" y="531"/>
                  </a:lnTo>
                  <a:lnTo>
                    <a:pt x="912" y="553"/>
                  </a:lnTo>
                  <a:lnTo>
                    <a:pt x="919" y="575"/>
                  </a:lnTo>
                  <a:lnTo>
                    <a:pt x="930" y="594"/>
                  </a:lnTo>
                  <a:lnTo>
                    <a:pt x="942" y="612"/>
                  </a:lnTo>
                  <a:lnTo>
                    <a:pt x="956" y="628"/>
                  </a:lnTo>
                  <a:lnTo>
                    <a:pt x="971" y="641"/>
                  </a:lnTo>
                  <a:lnTo>
                    <a:pt x="984" y="653"/>
                  </a:lnTo>
                  <a:lnTo>
                    <a:pt x="996" y="662"/>
                  </a:lnTo>
                  <a:lnTo>
                    <a:pt x="955" y="673"/>
                  </a:lnTo>
                  <a:close/>
                </a:path>
              </a:pathLst>
            </a:custGeom>
            <a:solidFill>
              <a:srgbClr val="0033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9" name="Freeform 45"/>
            <p:cNvSpPr>
              <a:spLocks/>
            </p:cNvSpPr>
            <p:nvPr/>
          </p:nvSpPr>
          <p:spPr bwMode="auto">
            <a:xfrm>
              <a:off x="4805" y="724"/>
              <a:ext cx="353" cy="125"/>
            </a:xfrm>
            <a:custGeom>
              <a:avLst/>
              <a:gdLst/>
              <a:ahLst/>
              <a:cxnLst>
                <a:cxn ang="0">
                  <a:pos x="1" y="374"/>
                </a:cxn>
                <a:cxn ang="0">
                  <a:pos x="0" y="345"/>
                </a:cxn>
                <a:cxn ang="0">
                  <a:pos x="2" y="319"/>
                </a:cxn>
                <a:cxn ang="0">
                  <a:pos x="6" y="293"/>
                </a:cxn>
                <a:cxn ang="0">
                  <a:pos x="12" y="270"/>
                </a:cxn>
                <a:cxn ang="0">
                  <a:pos x="19" y="248"/>
                </a:cxn>
                <a:cxn ang="0">
                  <a:pos x="29" y="226"/>
                </a:cxn>
                <a:cxn ang="0">
                  <a:pos x="39" y="207"/>
                </a:cxn>
                <a:cxn ang="0">
                  <a:pos x="51" y="189"/>
                </a:cxn>
                <a:cxn ang="0">
                  <a:pos x="64" y="173"/>
                </a:cxn>
                <a:cxn ang="0">
                  <a:pos x="78" y="157"/>
                </a:cxn>
                <a:cxn ang="0">
                  <a:pos x="92" y="144"/>
                </a:cxn>
                <a:cxn ang="0">
                  <a:pos x="107" y="131"/>
                </a:cxn>
                <a:cxn ang="0">
                  <a:pos x="122" y="118"/>
                </a:cxn>
                <a:cxn ang="0">
                  <a:pos x="137" y="107"/>
                </a:cxn>
                <a:cxn ang="0">
                  <a:pos x="153" y="98"/>
                </a:cxn>
                <a:cxn ang="0">
                  <a:pos x="168" y="88"/>
                </a:cxn>
                <a:cxn ang="0">
                  <a:pos x="211" y="70"/>
                </a:cxn>
                <a:cxn ang="0">
                  <a:pos x="252" y="54"/>
                </a:cxn>
                <a:cxn ang="0">
                  <a:pos x="294" y="39"/>
                </a:cxn>
                <a:cxn ang="0">
                  <a:pos x="334" y="28"/>
                </a:cxn>
                <a:cxn ang="0">
                  <a:pos x="373" y="18"/>
                </a:cxn>
                <a:cxn ang="0">
                  <a:pos x="413" y="11"/>
                </a:cxn>
                <a:cxn ang="0">
                  <a:pos x="453" y="5"/>
                </a:cxn>
                <a:cxn ang="0">
                  <a:pos x="492" y="1"/>
                </a:cxn>
                <a:cxn ang="0">
                  <a:pos x="533" y="0"/>
                </a:cxn>
                <a:cxn ang="0">
                  <a:pos x="574" y="0"/>
                </a:cxn>
                <a:cxn ang="0">
                  <a:pos x="616" y="2"/>
                </a:cxn>
                <a:cxn ang="0">
                  <a:pos x="659" y="5"/>
                </a:cxn>
                <a:cxn ang="0">
                  <a:pos x="703" y="11"/>
                </a:cxn>
                <a:cxn ang="0">
                  <a:pos x="748" y="18"/>
                </a:cxn>
                <a:cxn ang="0">
                  <a:pos x="796" y="27"/>
                </a:cxn>
                <a:cxn ang="0">
                  <a:pos x="845" y="37"/>
                </a:cxn>
                <a:cxn ang="0">
                  <a:pos x="867" y="48"/>
                </a:cxn>
                <a:cxn ang="0">
                  <a:pos x="889" y="59"/>
                </a:cxn>
                <a:cxn ang="0">
                  <a:pos x="910" y="70"/>
                </a:cxn>
                <a:cxn ang="0">
                  <a:pos x="930" y="81"/>
                </a:cxn>
                <a:cxn ang="0">
                  <a:pos x="948" y="93"/>
                </a:cxn>
                <a:cxn ang="0">
                  <a:pos x="966" y="104"/>
                </a:cxn>
                <a:cxn ang="0">
                  <a:pos x="983" y="117"/>
                </a:cxn>
                <a:cxn ang="0">
                  <a:pos x="998" y="130"/>
                </a:cxn>
                <a:cxn ang="0">
                  <a:pos x="1012" y="145"/>
                </a:cxn>
                <a:cxn ang="0">
                  <a:pos x="1024" y="159"/>
                </a:cxn>
                <a:cxn ang="0">
                  <a:pos x="1034" y="176"/>
                </a:cxn>
                <a:cxn ang="0">
                  <a:pos x="1043" y="193"/>
                </a:cxn>
                <a:cxn ang="0">
                  <a:pos x="1050" y="214"/>
                </a:cxn>
                <a:cxn ang="0">
                  <a:pos x="1055" y="234"/>
                </a:cxn>
                <a:cxn ang="0">
                  <a:pos x="1059" y="257"/>
                </a:cxn>
                <a:cxn ang="0">
                  <a:pos x="1060" y="282"/>
                </a:cxn>
                <a:cxn ang="0">
                  <a:pos x="1" y="374"/>
                </a:cxn>
              </a:cxnLst>
              <a:rect l="0" t="0" r="r" b="b"/>
              <a:pathLst>
                <a:path w="1060" h="374">
                  <a:moveTo>
                    <a:pt x="1" y="374"/>
                  </a:moveTo>
                  <a:lnTo>
                    <a:pt x="0" y="345"/>
                  </a:lnTo>
                  <a:lnTo>
                    <a:pt x="2" y="319"/>
                  </a:lnTo>
                  <a:lnTo>
                    <a:pt x="6" y="293"/>
                  </a:lnTo>
                  <a:lnTo>
                    <a:pt x="12" y="270"/>
                  </a:lnTo>
                  <a:lnTo>
                    <a:pt x="19" y="248"/>
                  </a:lnTo>
                  <a:lnTo>
                    <a:pt x="29" y="226"/>
                  </a:lnTo>
                  <a:lnTo>
                    <a:pt x="39" y="207"/>
                  </a:lnTo>
                  <a:lnTo>
                    <a:pt x="51" y="189"/>
                  </a:lnTo>
                  <a:lnTo>
                    <a:pt x="64" y="173"/>
                  </a:lnTo>
                  <a:lnTo>
                    <a:pt x="78" y="157"/>
                  </a:lnTo>
                  <a:lnTo>
                    <a:pt x="92" y="144"/>
                  </a:lnTo>
                  <a:lnTo>
                    <a:pt x="107" y="131"/>
                  </a:lnTo>
                  <a:lnTo>
                    <a:pt x="122" y="118"/>
                  </a:lnTo>
                  <a:lnTo>
                    <a:pt x="137" y="107"/>
                  </a:lnTo>
                  <a:lnTo>
                    <a:pt x="153" y="98"/>
                  </a:lnTo>
                  <a:lnTo>
                    <a:pt x="168" y="88"/>
                  </a:lnTo>
                  <a:lnTo>
                    <a:pt x="211" y="70"/>
                  </a:lnTo>
                  <a:lnTo>
                    <a:pt x="252" y="54"/>
                  </a:lnTo>
                  <a:lnTo>
                    <a:pt x="294" y="39"/>
                  </a:lnTo>
                  <a:lnTo>
                    <a:pt x="334" y="28"/>
                  </a:lnTo>
                  <a:lnTo>
                    <a:pt x="373" y="18"/>
                  </a:lnTo>
                  <a:lnTo>
                    <a:pt x="413" y="11"/>
                  </a:lnTo>
                  <a:lnTo>
                    <a:pt x="453" y="5"/>
                  </a:lnTo>
                  <a:lnTo>
                    <a:pt x="492" y="1"/>
                  </a:lnTo>
                  <a:lnTo>
                    <a:pt x="533" y="0"/>
                  </a:lnTo>
                  <a:lnTo>
                    <a:pt x="574" y="0"/>
                  </a:lnTo>
                  <a:lnTo>
                    <a:pt x="616" y="2"/>
                  </a:lnTo>
                  <a:lnTo>
                    <a:pt x="659" y="5"/>
                  </a:lnTo>
                  <a:lnTo>
                    <a:pt x="703" y="11"/>
                  </a:lnTo>
                  <a:lnTo>
                    <a:pt x="748" y="18"/>
                  </a:lnTo>
                  <a:lnTo>
                    <a:pt x="796" y="27"/>
                  </a:lnTo>
                  <a:lnTo>
                    <a:pt x="845" y="37"/>
                  </a:lnTo>
                  <a:lnTo>
                    <a:pt x="867" y="48"/>
                  </a:lnTo>
                  <a:lnTo>
                    <a:pt x="889" y="59"/>
                  </a:lnTo>
                  <a:lnTo>
                    <a:pt x="910" y="70"/>
                  </a:lnTo>
                  <a:lnTo>
                    <a:pt x="930" y="81"/>
                  </a:lnTo>
                  <a:lnTo>
                    <a:pt x="948" y="93"/>
                  </a:lnTo>
                  <a:lnTo>
                    <a:pt x="966" y="104"/>
                  </a:lnTo>
                  <a:lnTo>
                    <a:pt x="983" y="117"/>
                  </a:lnTo>
                  <a:lnTo>
                    <a:pt x="998" y="130"/>
                  </a:lnTo>
                  <a:lnTo>
                    <a:pt x="1012" y="145"/>
                  </a:lnTo>
                  <a:lnTo>
                    <a:pt x="1024" y="159"/>
                  </a:lnTo>
                  <a:lnTo>
                    <a:pt x="1034" y="176"/>
                  </a:lnTo>
                  <a:lnTo>
                    <a:pt x="1043" y="193"/>
                  </a:lnTo>
                  <a:lnTo>
                    <a:pt x="1050" y="214"/>
                  </a:lnTo>
                  <a:lnTo>
                    <a:pt x="1055" y="234"/>
                  </a:lnTo>
                  <a:lnTo>
                    <a:pt x="1059" y="257"/>
                  </a:lnTo>
                  <a:lnTo>
                    <a:pt x="1060" y="282"/>
                  </a:lnTo>
                  <a:lnTo>
                    <a:pt x="1" y="374"/>
                  </a:lnTo>
                  <a:close/>
                </a:path>
              </a:pathLst>
            </a:custGeom>
            <a:solidFill>
              <a:srgbClr val="8C44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0" name="Freeform 46"/>
            <p:cNvSpPr>
              <a:spLocks/>
            </p:cNvSpPr>
            <p:nvPr/>
          </p:nvSpPr>
          <p:spPr bwMode="auto">
            <a:xfrm>
              <a:off x="4809" y="747"/>
              <a:ext cx="349" cy="175"/>
            </a:xfrm>
            <a:custGeom>
              <a:avLst/>
              <a:gdLst/>
              <a:ahLst/>
              <a:cxnLst>
                <a:cxn ang="0">
                  <a:pos x="967" y="114"/>
                </a:cxn>
                <a:cxn ang="0">
                  <a:pos x="1004" y="147"/>
                </a:cxn>
                <a:cxn ang="0">
                  <a:pos x="1029" y="175"/>
                </a:cxn>
                <a:cxn ang="0">
                  <a:pos x="1041" y="207"/>
                </a:cxn>
                <a:cxn ang="0">
                  <a:pos x="1038" y="247"/>
                </a:cxn>
                <a:cxn ang="0">
                  <a:pos x="1018" y="284"/>
                </a:cxn>
                <a:cxn ang="0">
                  <a:pos x="993" y="319"/>
                </a:cxn>
                <a:cxn ang="0">
                  <a:pos x="961" y="353"/>
                </a:cxn>
                <a:cxn ang="0">
                  <a:pos x="925" y="383"/>
                </a:cxn>
                <a:cxn ang="0">
                  <a:pos x="883" y="411"/>
                </a:cxn>
                <a:cxn ang="0">
                  <a:pos x="837" y="437"/>
                </a:cxn>
                <a:cxn ang="0">
                  <a:pos x="787" y="460"/>
                </a:cxn>
                <a:cxn ang="0">
                  <a:pos x="734" y="479"/>
                </a:cxn>
                <a:cxn ang="0">
                  <a:pos x="678" y="496"/>
                </a:cxn>
                <a:cxn ang="0">
                  <a:pos x="619" y="509"/>
                </a:cxn>
                <a:cxn ang="0">
                  <a:pos x="556" y="517"/>
                </a:cxn>
                <a:cxn ang="0">
                  <a:pos x="491" y="523"/>
                </a:cxn>
                <a:cxn ang="0">
                  <a:pos x="425" y="524"/>
                </a:cxn>
                <a:cxn ang="0">
                  <a:pos x="357" y="519"/>
                </a:cxn>
                <a:cxn ang="0">
                  <a:pos x="288" y="512"/>
                </a:cxn>
                <a:cxn ang="0">
                  <a:pos x="235" y="499"/>
                </a:cxn>
                <a:cxn ang="0">
                  <a:pos x="199" y="487"/>
                </a:cxn>
                <a:cxn ang="0">
                  <a:pos x="165" y="472"/>
                </a:cxn>
                <a:cxn ang="0">
                  <a:pos x="132" y="455"/>
                </a:cxn>
                <a:cxn ang="0">
                  <a:pos x="100" y="434"/>
                </a:cxn>
                <a:cxn ang="0">
                  <a:pos x="70" y="410"/>
                </a:cxn>
                <a:cxn ang="0">
                  <a:pos x="42" y="381"/>
                </a:cxn>
                <a:cxn ang="0">
                  <a:pos x="14" y="347"/>
                </a:cxn>
                <a:cxn ang="0">
                  <a:pos x="2" y="296"/>
                </a:cxn>
                <a:cxn ang="0">
                  <a:pos x="17" y="237"/>
                </a:cxn>
                <a:cxn ang="0">
                  <a:pos x="47" y="185"/>
                </a:cxn>
                <a:cxn ang="0">
                  <a:pos x="88" y="139"/>
                </a:cxn>
                <a:cxn ang="0">
                  <a:pos x="141" y="101"/>
                </a:cxn>
                <a:cxn ang="0">
                  <a:pos x="203" y="68"/>
                </a:cxn>
                <a:cxn ang="0">
                  <a:pos x="272" y="43"/>
                </a:cxn>
                <a:cxn ang="0">
                  <a:pos x="346" y="22"/>
                </a:cxn>
                <a:cxn ang="0">
                  <a:pos x="424" y="9"/>
                </a:cxn>
                <a:cxn ang="0">
                  <a:pos x="504" y="1"/>
                </a:cxn>
                <a:cxn ang="0">
                  <a:pos x="583" y="0"/>
                </a:cxn>
                <a:cxn ang="0">
                  <a:pos x="661" y="4"/>
                </a:cxn>
                <a:cxn ang="0">
                  <a:pos x="735" y="14"/>
                </a:cxn>
                <a:cxn ang="0">
                  <a:pos x="804" y="30"/>
                </a:cxn>
                <a:cxn ang="0">
                  <a:pos x="867" y="51"/>
                </a:cxn>
                <a:cxn ang="0">
                  <a:pos x="920" y="78"/>
                </a:cxn>
              </a:cxnLst>
              <a:rect l="0" t="0" r="r" b="b"/>
              <a:pathLst>
                <a:path w="1046" h="524">
                  <a:moveTo>
                    <a:pt x="943" y="93"/>
                  </a:moveTo>
                  <a:lnTo>
                    <a:pt x="967" y="114"/>
                  </a:lnTo>
                  <a:lnTo>
                    <a:pt x="988" y="131"/>
                  </a:lnTo>
                  <a:lnTo>
                    <a:pt x="1004" y="147"/>
                  </a:lnTo>
                  <a:lnTo>
                    <a:pt x="1018" y="162"/>
                  </a:lnTo>
                  <a:lnTo>
                    <a:pt x="1029" y="175"/>
                  </a:lnTo>
                  <a:lnTo>
                    <a:pt x="1036" y="190"/>
                  </a:lnTo>
                  <a:lnTo>
                    <a:pt x="1041" y="207"/>
                  </a:lnTo>
                  <a:lnTo>
                    <a:pt x="1046" y="227"/>
                  </a:lnTo>
                  <a:lnTo>
                    <a:pt x="1038" y="247"/>
                  </a:lnTo>
                  <a:lnTo>
                    <a:pt x="1029" y="266"/>
                  </a:lnTo>
                  <a:lnTo>
                    <a:pt x="1018" y="284"/>
                  </a:lnTo>
                  <a:lnTo>
                    <a:pt x="1006" y="302"/>
                  </a:lnTo>
                  <a:lnTo>
                    <a:pt x="993" y="319"/>
                  </a:lnTo>
                  <a:lnTo>
                    <a:pt x="978" y="336"/>
                  </a:lnTo>
                  <a:lnTo>
                    <a:pt x="961" y="353"/>
                  </a:lnTo>
                  <a:lnTo>
                    <a:pt x="944" y="368"/>
                  </a:lnTo>
                  <a:lnTo>
                    <a:pt x="925" y="383"/>
                  </a:lnTo>
                  <a:lnTo>
                    <a:pt x="904" y="397"/>
                  </a:lnTo>
                  <a:lnTo>
                    <a:pt x="883" y="411"/>
                  </a:lnTo>
                  <a:lnTo>
                    <a:pt x="861" y="425"/>
                  </a:lnTo>
                  <a:lnTo>
                    <a:pt x="837" y="437"/>
                  </a:lnTo>
                  <a:lnTo>
                    <a:pt x="813" y="449"/>
                  </a:lnTo>
                  <a:lnTo>
                    <a:pt x="787" y="460"/>
                  </a:lnTo>
                  <a:lnTo>
                    <a:pt x="762" y="470"/>
                  </a:lnTo>
                  <a:lnTo>
                    <a:pt x="734" y="479"/>
                  </a:lnTo>
                  <a:lnTo>
                    <a:pt x="707" y="488"/>
                  </a:lnTo>
                  <a:lnTo>
                    <a:pt x="678" y="496"/>
                  </a:lnTo>
                  <a:lnTo>
                    <a:pt x="648" y="502"/>
                  </a:lnTo>
                  <a:lnTo>
                    <a:pt x="619" y="509"/>
                  </a:lnTo>
                  <a:lnTo>
                    <a:pt x="588" y="513"/>
                  </a:lnTo>
                  <a:lnTo>
                    <a:pt x="556" y="517"/>
                  </a:lnTo>
                  <a:lnTo>
                    <a:pt x="524" y="520"/>
                  </a:lnTo>
                  <a:lnTo>
                    <a:pt x="491" y="523"/>
                  </a:lnTo>
                  <a:lnTo>
                    <a:pt x="458" y="524"/>
                  </a:lnTo>
                  <a:lnTo>
                    <a:pt x="425" y="524"/>
                  </a:lnTo>
                  <a:lnTo>
                    <a:pt x="391" y="522"/>
                  </a:lnTo>
                  <a:lnTo>
                    <a:pt x="357" y="519"/>
                  </a:lnTo>
                  <a:lnTo>
                    <a:pt x="322" y="516"/>
                  </a:lnTo>
                  <a:lnTo>
                    <a:pt x="288" y="512"/>
                  </a:lnTo>
                  <a:lnTo>
                    <a:pt x="253" y="506"/>
                  </a:lnTo>
                  <a:lnTo>
                    <a:pt x="235" y="499"/>
                  </a:lnTo>
                  <a:lnTo>
                    <a:pt x="217" y="493"/>
                  </a:lnTo>
                  <a:lnTo>
                    <a:pt x="199" y="487"/>
                  </a:lnTo>
                  <a:lnTo>
                    <a:pt x="182" y="479"/>
                  </a:lnTo>
                  <a:lnTo>
                    <a:pt x="165" y="472"/>
                  </a:lnTo>
                  <a:lnTo>
                    <a:pt x="148" y="463"/>
                  </a:lnTo>
                  <a:lnTo>
                    <a:pt x="132" y="455"/>
                  </a:lnTo>
                  <a:lnTo>
                    <a:pt x="116" y="445"/>
                  </a:lnTo>
                  <a:lnTo>
                    <a:pt x="100" y="434"/>
                  </a:lnTo>
                  <a:lnTo>
                    <a:pt x="85" y="423"/>
                  </a:lnTo>
                  <a:lnTo>
                    <a:pt x="70" y="410"/>
                  </a:lnTo>
                  <a:lnTo>
                    <a:pt x="55" y="396"/>
                  </a:lnTo>
                  <a:lnTo>
                    <a:pt x="42" y="381"/>
                  </a:lnTo>
                  <a:lnTo>
                    <a:pt x="27" y="365"/>
                  </a:lnTo>
                  <a:lnTo>
                    <a:pt x="14" y="347"/>
                  </a:lnTo>
                  <a:lnTo>
                    <a:pt x="0" y="328"/>
                  </a:lnTo>
                  <a:lnTo>
                    <a:pt x="2" y="296"/>
                  </a:lnTo>
                  <a:lnTo>
                    <a:pt x="7" y="266"/>
                  </a:lnTo>
                  <a:lnTo>
                    <a:pt x="17" y="237"/>
                  </a:lnTo>
                  <a:lnTo>
                    <a:pt x="30" y="210"/>
                  </a:lnTo>
                  <a:lnTo>
                    <a:pt x="47" y="185"/>
                  </a:lnTo>
                  <a:lnTo>
                    <a:pt x="66" y="162"/>
                  </a:lnTo>
                  <a:lnTo>
                    <a:pt x="88" y="139"/>
                  </a:lnTo>
                  <a:lnTo>
                    <a:pt x="114" y="119"/>
                  </a:lnTo>
                  <a:lnTo>
                    <a:pt x="141" y="101"/>
                  </a:lnTo>
                  <a:lnTo>
                    <a:pt x="171" y="84"/>
                  </a:lnTo>
                  <a:lnTo>
                    <a:pt x="203" y="68"/>
                  </a:lnTo>
                  <a:lnTo>
                    <a:pt x="237" y="54"/>
                  </a:lnTo>
                  <a:lnTo>
                    <a:pt x="272" y="43"/>
                  </a:lnTo>
                  <a:lnTo>
                    <a:pt x="308" y="32"/>
                  </a:lnTo>
                  <a:lnTo>
                    <a:pt x="346" y="22"/>
                  </a:lnTo>
                  <a:lnTo>
                    <a:pt x="385" y="15"/>
                  </a:lnTo>
                  <a:lnTo>
                    <a:pt x="424" y="9"/>
                  </a:lnTo>
                  <a:lnTo>
                    <a:pt x="463" y="4"/>
                  </a:lnTo>
                  <a:lnTo>
                    <a:pt x="504" y="1"/>
                  </a:lnTo>
                  <a:lnTo>
                    <a:pt x="544" y="0"/>
                  </a:lnTo>
                  <a:lnTo>
                    <a:pt x="583" y="0"/>
                  </a:lnTo>
                  <a:lnTo>
                    <a:pt x="623" y="1"/>
                  </a:lnTo>
                  <a:lnTo>
                    <a:pt x="661" y="4"/>
                  </a:lnTo>
                  <a:lnTo>
                    <a:pt x="699" y="9"/>
                  </a:lnTo>
                  <a:lnTo>
                    <a:pt x="735" y="14"/>
                  </a:lnTo>
                  <a:lnTo>
                    <a:pt x="772" y="21"/>
                  </a:lnTo>
                  <a:lnTo>
                    <a:pt x="804" y="30"/>
                  </a:lnTo>
                  <a:lnTo>
                    <a:pt x="837" y="39"/>
                  </a:lnTo>
                  <a:lnTo>
                    <a:pt x="867" y="51"/>
                  </a:lnTo>
                  <a:lnTo>
                    <a:pt x="895" y="63"/>
                  </a:lnTo>
                  <a:lnTo>
                    <a:pt x="920" y="78"/>
                  </a:lnTo>
                  <a:lnTo>
                    <a:pt x="943" y="93"/>
                  </a:lnTo>
                  <a:close/>
                </a:path>
              </a:pathLst>
            </a:custGeom>
            <a:solidFill>
              <a:srgbClr val="D18E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47"/>
            <p:cNvSpPr>
              <a:spLocks/>
            </p:cNvSpPr>
            <p:nvPr/>
          </p:nvSpPr>
          <p:spPr bwMode="auto">
            <a:xfrm>
              <a:off x="4891" y="809"/>
              <a:ext cx="279" cy="174"/>
            </a:xfrm>
            <a:custGeom>
              <a:avLst/>
              <a:gdLst/>
              <a:ahLst/>
              <a:cxnLst>
                <a:cxn ang="0">
                  <a:pos x="0" y="486"/>
                </a:cxn>
                <a:cxn ang="0">
                  <a:pos x="41" y="499"/>
                </a:cxn>
                <a:cxn ang="0">
                  <a:pos x="92" y="510"/>
                </a:cxn>
                <a:cxn ang="0">
                  <a:pos x="150" y="517"/>
                </a:cxn>
                <a:cxn ang="0">
                  <a:pos x="214" y="520"/>
                </a:cxn>
                <a:cxn ang="0">
                  <a:pos x="283" y="520"/>
                </a:cxn>
                <a:cxn ang="0">
                  <a:pos x="356" y="516"/>
                </a:cxn>
                <a:cxn ang="0">
                  <a:pos x="429" y="507"/>
                </a:cxn>
                <a:cxn ang="0">
                  <a:pos x="502" y="491"/>
                </a:cxn>
                <a:cxn ang="0">
                  <a:pos x="560" y="473"/>
                </a:cxn>
                <a:cxn ang="0">
                  <a:pos x="616" y="448"/>
                </a:cxn>
                <a:cxn ang="0">
                  <a:pos x="671" y="418"/>
                </a:cxn>
                <a:cxn ang="0">
                  <a:pos x="722" y="383"/>
                </a:cxn>
                <a:cxn ang="0">
                  <a:pos x="766" y="344"/>
                </a:cxn>
                <a:cxn ang="0">
                  <a:pos x="800" y="301"/>
                </a:cxn>
                <a:cxn ang="0">
                  <a:pos x="823" y="252"/>
                </a:cxn>
                <a:cxn ang="0">
                  <a:pos x="833" y="201"/>
                </a:cxn>
                <a:cxn ang="0">
                  <a:pos x="835" y="25"/>
                </a:cxn>
                <a:cxn ang="0">
                  <a:pos x="821" y="76"/>
                </a:cxn>
                <a:cxn ang="0">
                  <a:pos x="794" y="127"/>
                </a:cxn>
                <a:cxn ang="0">
                  <a:pos x="756" y="176"/>
                </a:cxn>
                <a:cxn ang="0">
                  <a:pos x="709" y="221"/>
                </a:cxn>
                <a:cxn ang="0">
                  <a:pos x="654" y="262"/>
                </a:cxn>
                <a:cxn ang="0">
                  <a:pos x="592" y="296"/>
                </a:cxn>
                <a:cxn ang="0">
                  <a:pos x="527" y="324"/>
                </a:cxn>
                <a:cxn ang="0">
                  <a:pos x="468" y="342"/>
                </a:cxn>
                <a:cxn ang="0">
                  <a:pos x="421" y="354"/>
                </a:cxn>
                <a:cxn ang="0">
                  <a:pos x="377" y="364"/>
                </a:cxn>
                <a:cxn ang="0">
                  <a:pos x="331" y="371"/>
                </a:cxn>
                <a:cxn ang="0">
                  <a:pos x="279" y="375"/>
                </a:cxn>
                <a:cxn ang="0">
                  <a:pos x="217" y="376"/>
                </a:cxn>
                <a:cxn ang="0">
                  <a:pos x="143" y="372"/>
                </a:cxn>
                <a:cxn ang="0">
                  <a:pos x="53" y="364"/>
                </a:cxn>
              </a:cxnLst>
              <a:rect l="0" t="0" r="r" b="b"/>
              <a:pathLst>
                <a:path w="836" h="521">
                  <a:moveTo>
                    <a:pt x="0" y="359"/>
                  </a:moveTo>
                  <a:lnTo>
                    <a:pt x="0" y="486"/>
                  </a:lnTo>
                  <a:lnTo>
                    <a:pt x="19" y="493"/>
                  </a:lnTo>
                  <a:lnTo>
                    <a:pt x="41" y="499"/>
                  </a:lnTo>
                  <a:lnTo>
                    <a:pt x="65" y="504"/>
                  </a:lnTo>
                  <a:lnTo>
                    <a:pt x="92" y="510"/>
                  </a:lnTo>
                  <a:lnTo>
                    <a:pt x="120" y="513"/>
                  </a:lnTo>
                  <a:lnTo>
                    <a:pt x="150" y="517"/>
                  </a:lnTo>
                  <a:lnTo>
                    <a:pt x="181" y="519"/>
                  </a:lnTo>
                  <a:lnTo>
                    <a:pt x="214" y="520"/>
                  </a:lnTo>
                  <a:lnTo>
                    <a:pt x="248" y="521"/>
                  </a:lnTo>
                  <a:lnTo>
                    <a:pt x="283" y="520"/>
                  </a:lnTo>
                  <a:lnTo>
                    <a:pt x="319" y="519"/>
                  </a:lnTo>
                  <a:lnTo>
                    <a:pt x="356" y="516"/>
                  </a:lnTo>
                  <a:lnTo>
                    <a:pt x="393" y="512"/>
                  </a:lnTo>
                  <a:lnTo>
                    <a:pt x="429" y="507"/>
                  </a:lnTo>
                  <a:lnTo>
                    <a:pt x="466" y="499"/>
                  </a:lnTo>
                  <a:lnTo>
                    <a:pt x="502" y="491"/>
                  </a:lnTo>
                  <a:lnTo>
                    <a:pt x="531" y="482"/>
                  </a:lnTo>
                  <a:lnTo>
                    <a:pt x="560" y="473"/>
                  </a:lnTo>
                  <a:lnTo>
                    <a:pt x="588" y="461"/>
                  </a:lnTo>
                  <a:lnTo>
                    <a:pt x="616" y="448"/>
                  </a:lnTo>
                  <a:lnTo>
                    <a:pt x="645" y="434"/>
                  </a:lnTo>
                  <a:lnTo>
                    <a:pt x="671" y="418"/>
                  </a:lnTo>
                  <a:lnTo>
                    <a:pt x="697" y="402"/>
                  </a:lnTo>
                  <a:lnTo>
                    <a:pt x="722" y="383"/>
                  </a:lnTo>
                  <a:lnTo>
                    <a:pt x="744" y="364"/>
                  </a:lnTo>
                  <a:lnTo>
                    <a:pt x="766" y="344"/>
                  </a:lnTo>
                  <a:lnTo>
                    <a:pt x="784" y="323"/>
                  </a:lnTo>
                  <a:lnTo>
                    <a:pt x="800" y="301"/>
                  </a:lnTo>
                  <a:lnTo>
                    <a:pt x="813" y="276"/>
                  </a:lnTo>
                  <a:lnTo>
                    <a:pt x="823" y="252"/>
                  </a:lnTo>
                  <a:lnTo>
                    <a:pt x="829" y="227"/>
                  </a:lnTo>
                  <a:lnTo>
                    <a:pt x="833" y="201"/>
                  </a:lnTo>
                  <a:lnTo>
                    <a:pt x="836" y="0"/>
                  </a:lnTo>
                  <a:lnTo>
                    <a:pt x="835" y="25"/>
                  </a:lnTo>
                  <a:lnTo>
                    <a:pt x="829" y="51"/>
                  </a:lnTo>
                  <a:lnTo>
                    <a:pt x="821" y="76"/>
                  </a:lnTo>
                  <a:lnTo>
                    <a:pt x="809" y="102"/>
                  </a:lnTo>
                  <a:lnTo>
                    <a:pt x="794" y="127"/>
                  </a:lnTo>
                  <a:lnTo>
                    <a:pt x="776" y="152"/>
                  </a:lnTo>
                  <a:lnTo>
                    <a:pt x="756" y="176"/>
                  </a:lnTo>
                  <a:lnTo>
                    <a:pt x="734" y="199"/>
                  </a:lnTo>
                  <a:lnTo>
                    <a:pt x="709" y="221"/>
                  </a:lnTo>
                  <a:lnTo>
                    <a:pt x="683" y="242"/>
                  </a:lnTo>
                  <a:lnTo>
                    <a:pt x="654" y="262"/>
                  </a:lnTo>
                  <a:lnTo>
                    <a:pt x="624" y="280"/>
                  </a:lnTo>
                  <a:lnTo>
                    <a:pt x="592" y="296"/>
                  </a:lnTo>
                  <a:lnTo>
                    <a:pt x="561" y="311"/>
                  </a:lnTo>
                  <a:lnTo>
                    <a:pt x="527" y="324"/>
                  </a:lnTo>
                  <a:lnTo>
                    <a:pt x="493" y="334"/>
                  </a:lnTo>
                  <a:lnTo>
                    <a:pt x="468" y="342"/>
                  </a:lnTo>
                  <a:lnTo>
                    <a:pt x="444" y="348"/>
                  </a:lnTo>
                  <a:lnTo>
                    <a:pt x="421" y="354"/>
                  </a:lnTo>
                  <a:lnTo>
                    <a:pt x="399" y="359"/>
                  </a:lnTo>
                  <a:lnTo>
                    <a:pt x="377" y="364"/>
                  </a:lnTo>
                  <a:lnTo>
                    <a:pt x="354" y="367"/>
                  </a:lnTo>
                  <a:lnTo>
                    <a:pt x="331" y="371"/>
                  </a:lnTo>
                  <a:lnTo>
                    <a:pt x="306" y="374"/>
                  </a:lnTo>
                  <a:lnTo>
                    <a:pt x="279" y="375"/>
                  </a:lnTo>
                  <a:lnTo>
                    <a:pt x="249" y="376"/>
                  </a:lnTo>
                  <a:lnTo>
                    <a:pt x="217" y="376"/>
                  </a:lnTo>
                  <a:lnTo>
                    <a:pt x="182" y="375"/>
                  </a:lnTo>
                  <a:lnTo>
                    <a:pt x="143" y="372"/>
                  </a:lnTo>
                  <a:lnTo>
                    <a:pt x="100" y="368"/>
                  </a:lnTo>
                  <a:lnTo>
                    <a:pt x="53" y="364"/>
                  </a:lnTo>
                  <a:lnTo>
                    <a:pt x="0" y="359"/>
                  </a:lnTo>
                  <a:close/>
                </a:path>
              </a:pathLst>
            </a:custGeom>
            <a:solidFill>
              <a:srgbClr val="8C44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48"/>
            <p:cNvSpPr>
              <a:spLocks/>
            </p:cNvSpPr>
            <p:nvPr/>
          </p:nvSpPr>
          <p:spPr bwMode="auto">
            <a:xfrm>
              <a:off x="4821" y="741"/>
              <a:ext cx="335" cy="83"/>
            </a:xfrm>
            <a:custGeom>
              <a:avLst/>
              <a:gdLst/>
              <a:ahLst/>
              <a:cxnLst>
                <a:cxn ang="0">
                  <a:pos x="18" y="196"/>
                </a:cxn>
                <a:cxn ang="0">
                  <a:pos x="62" y="153"/>
                </a:cxn>
                <a:cxn ang="0">
                  <a:pos x="115" y="114"/>
                </a:cxn>
                <a:cxn ang="0">
                  <a:pos x="175" y="80"/>
                </a:cxn>
                <a:cxn ang="0">
                  <a:pos x="241" y="50"/>
                </a:cxn>
                <a:cxn ang="0">
                  <a:pos x="311" y="27"/>
                </a:cxn>
                <a:cxn ang="0">
                  <a:pos x="385" y="11"/>
                </a:cxn>
                <a:cxn ang="0">
                  <a:pos x="459" y="1"/>
                </a:cxn>
                <a:cxn ang="0">
                  <a:pos x="534" y="1"/>
                </a:cxn>
                <a:cxn ang="0">
                  <a:pos x="608" y="6"/>
                </a:cxn>
                <a:cxn ang="0">
                  <a:pos x="680" y="19"/>
                </a:cxn>
                <a:cxn ang="0">
                  <a:pos x="751" y="40"/>
                </a:cxn>
                <a:cxn ang="0">
                  <a:pos x="818" y="69"/>
                </a:cxn>
                <a:cxn ang="0">
                  <a:pos x="880" y="107"/>
                </a:cxn>
                <a:cxn ang="0">
                  <a:pos x="936" y="156"/>
                </a:cxn>
                <a:cxn ang="0">
                  <a:pos x="986" y="216"/>
                </a:cxn>
                <a:cxn ang="0">
                  <a:pos x="986" y="220"/>
                </a:cxn>
                <a:cxn ang="0">
                  <a:pos x="938" y="168"/>
                </a:cxn>
                <a:cxn ang="0">
                  <a:pos x="885" y="127"/>
                </a:cxn>
                <a:cxn ang="0">
                  <a:pos x="825" y="98"/>
                </a:cxn>
                <a:cxn ang="0">
                  <a:pos x="759" y="74"/>
                </a:cxn>
                <a:cxn ang="0">
                  <a:pos x="685" y="59"/>
                </a:cxn>
                <a:cxn ang="0">
                  <a:pos x="606" y="49"/>
                </a:cxn>
                <a:cxn ang="0">
                  <a:pos x="519" y="44"/>
                </a:cxn>
                <a:cxn ang="0">
                  <a:pos x="438" y="41"/>
                </a:cxn>
                <a:cxn ang="0">
                  <a:pos x="369" y="50"/>
                </a:cxn>
                <a:cxn ang="0">
                  <a:pos x="300" y="67"/>
                </a:cxn>
                <a:cxn ang="0">
                  <a:pos x="233" y="90"/>
                </a:cxn>
                <a:cxn ang="0">
                  <a:pos x="170" y="118"/>
                </a:cxn>
                <a:cxn ang="0">
                  <a:pos x="112" y="148"/>
                </a:cxn>
                <a:cxn ang="0">
                  <a:pos x="61" y="177"/>
                </a:cxn>
                <a:cxn ang="0">
                  <a:pos x="17" y="206"/>
                </a:cxn>
              </a:cxnLst>
              <a:rect l="0" t="0" r="r" b="b"/>
              <a:pathLst>
                <a:path w="1007" h="250">
                  <a:moveTo>
                    <a:pt x="0" y="219"/>
                  </a:moveTo>
                  <a:lnTo>
                    <a:pt x="18" y="196"/>
                  </a:lnTo>
                  <a:lnTo>
                    <a:pt x="39" y="174"/>
                  </a:lnTo>
                  <a:lnTo>
                    <a:pt x="62" y="153"/>
                  </a:lnTo>
                  <a:lnTo>
                    <a:pt x="87" y="133"/>
                  </a:lnTo>
                  <a:lnTo>
                    <a:pt x="115" y="114"/>
                  </a:lnTo>
                  <a:lnTo>
                    <a:pt x="145" y="97"/>
                  </a:lnTo>
                  <a:lnTo>
                    <a:pt x="175" y="80"/>
                  </a:lnTo>
                  <a:lnTo>
                    <a:pt x="207" y="64"/>
                  </a:lnTo>
                  <a:lnTo>
                    <a:pt x="241" y="50"/>
                  </a:lnTo>
                  <a:lnTo>
                    <a:pt x="276" y="37"/>
                  </a:lnTo>
                  <a:lnTo>
                    <a:pt x="311" y="27"/>
                  </a:lnTo>
                  <a:lnTo>
                    <a:pt x="348" y="17"/>
                  </a:lnTo>
                  <a:lnTo>
                    <a:pt x="385" y="11"/>
                  </a:lnTo>
                  <a:lnTo>
                    <a:pt x="422" y="4"/>
                  </a:lnTo>
                  <a:lnTo>
                    <a:pt x="459" y="1"/>
                  </a:lnTo>
                  <a:lnTo>
                    <a:pt x="496" y="0"/>
                  </a:lnTo>
                  <a:lnTo>
                    <a:pt x="534" y="1"/>
                  </a:lnTo>
                  <a:lnTo>
                    <a:pt x="571" y="3"/>
                  </a:lnTo>
                  <a:lnTo>
                    <a:pt x="608" y="6"/>
                  </a:lnTo>
                  <a:lnTo>
                    <a:pt x="644" y="12"/>
                  </a:lnTo>
                  <a:lnTo>
                    <a:pt x="680" y="19"/>
                  </a:lnTo>
                  <a:lnTo>
                    <a:pt x="716" y="29"/>
                  </a:lnTo>
                  <a:lnTo>
                    <a:pt x="751" y="40"/>
                  </a:lnTo>
                  <a:lnTo>
                    <a:pt x="785" y="53"/>
                  </a:lnTo>
                  <a:lnTo>
                    <a:pt x="818" y="69"/>
                  </a:lnTo>
                  <a:lnTo>
                    <a:pt x="849" y="87"/>
                  </a:lnTo>
                  <a:lnTo>
                    <a:pt x="880" y="107"/>
                  </a:lnTo>
                  <a:lnTo>
                    <a:pt x="909" y="131"/>
                  </a:lnTo>
                  <a:lnTo>
                    <a:pt x="936" y="156"/>
                  </a:lnTo>
                  <a:lnTo>
                    <a:pt x="962" y="185"/>
                  </a:lnTo>
                  <a:lnTo>
                    <a:pt x="986" y="216"/>
                  </a:lnTo>
                  <a:lnTo>
                    <a:pt x="1007" y="250"/>
                  </a:lnTo>
                  <a:lnTo>
                    <a:pt x="986" y="220"/>
                  </a:lnTo>
                  <a:lnTo>
                    <a:pt x="963" y="192"/>
                  </a:lnTo>
                  <a:lnTo>
                    <a:pt x="938" y="168"/>
                  </a:lnTo>
                  <a:lnTo>
                    <a:pt x="913" y="147"/>
                  </a:lnTo>
                  <a:lnTo>
                    <a:pt x="885" y="127"/>
                  </a:lnTo>
                  <a:lnTo>
                    <a:pt x="855" y="112"/>
                  </a:lnTo>
                  <a:lnTo>
                    <a:pt x="825" y="98"/>
                  </a:lnTo>
                  <a:lnTo>
                    <a:pt x="793" y="85"/>
                  </a:lnTo>
                  <a:lnTo>
                    <a:pt x="759" y="74"/>
                  </a:lnTo>
                  <a:lnTo>
                    <a:pt x="723" y="66"/>
                  </a:lnTo>
                  <a:lnTo>
                    <a:pt x="685" y="59"/>
                  </a:lnTo>
                  <a:lnTo>
                    <a:pt x="646" y="53"/>
                  </a:lnTo>
                  <a:lnTo>
                    <a:pt x="606" y="49"/>
                  </a:lnTo>
                  <a:lnTo>
                    <a:pt x="562" y="46"/>
                  </a:lnTo>
                  <a:lnTo>
                    <a:pt x="519" y="44"/>
                  </a:lnTo>
                  <a:lnTo>
                    <a:pt x="472" y="41"/>
                  </a:lnTo>
                  <a:lnTo>
                    <a:pt x="438" y="41"/>
                  </a:lnTo>
                  <a:lnTo>
                    <a:pt x="404" y="45"/>
                  </a:lnTo>
                  <a:lnTo>
                    <a:pt x="369" y="50"/>
                  </a:lnTo>
                  <a:lnTo>
                    <a:pt x="335" y="57"/>
                  </a:lnTo>
                  <a:lnTo>
                    <a:pt x="300" y="67"/>
                  </a:lnTo>
                  <a:lnTo>
                    <a:pt x="267" y="78"/>
                  </a:lnTo>
                  <a:lnTo>
                    <a:pt x="233" y="90"/>
                  </a:lnTo>
                  <a:lnTo>
                    <a:pt x="201" y="103"/>
                  </a:lnTo>
                  <a:lnTo>
                    <a:pt x="170" y="118"/>
                  </a:lnTo>
                  <a:lnTo>
                    <a:pt x="140" y="133"/>
                  </a:lnTo>
                  <a:lnTo>
                    <a:pt x="112" y="148"/>
                  </a:lnTo>
                  <a:lnTo>
                    <a:pt x="85" y="162"/>
                  </a:lnTo>
                  <a:lnTo>
                    <a:pt x="61" y="177"/>
                  </a:lnTo>
                  <a:lnTo>
                    <a:pt x="37" y="192"/>
                  </a:lnTo>
                  <a:lnTo>
                    <a:pt x="17" y="206"/>
                  </a:lnTo>
                  <a:lnTo>
                    <a:pt x="0" y="219"/>
                  </a:lnTo>
                  <a:close/>
                </a:path>
              </a:pathLst>
            </a:custGeom>
            <a:solidFill>
              <a:srgbClr val="B76B0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49"/>
            <p:cNvSpPr>
              <a:spLocks/>
            </p:cNvSpPr>
            <p:nvPr/>
          </p:nvSpPr>
          <p:spPr bwMode="auto">
            <a:xfrm>
              <a:off x="4522" y="949"/>
              <a:ext cx="309" cy="201"/>
            </a:xfrm>
            <a:custGeom>
              <a:avLst/>
              <a:gdLst/>
              <a:ahLst/>
              <a:cxnLst>
                <a:cxn ang="0">
                  <a:pos x="2" y="529"/>
                </a:cxn>
                <a:cxn ang="0">
                  <a:pos x="535" y="232"/>
                </a:cxn>
                <a:cxn ang="0">
                  <a:pos x="926" y="0"/>
                </a:cxn>
                <a:cxn ang="0">
                  <a:pos x="926" y="167"/>
                </a:cxn>
                <a:cxn ang="0">
                  <a:pos x="574" y="350"/>
                </a:cxn>
                <a:cxn ang="0">
                  <a:pos x="0" y="605"/>
                </a:cxn>
                <a:cxn ang="0">
                  <a:pos x="2" y="529"/>
                </a:cxn>
              </a:cxnLst>
              <a:rect l="0" t="0" r="r" b="b"/>
              <a:pathLst>
                <a:path w="926" h="605">
                  <a:moveTo>
                    <a:pt x="2" y="529"/>
                  </a:moveTo>
                  <a:lnTo>
                    <a:pt x="535" y="232"/>
                  </a:lnTo>
                  <a:lnTo>
                    <a:pt x="926" y="0"/>
                  </a:lnTo>
                  <a:lnTo>
                    <a:pt x="926" y="167"/>
                  </a:lnTo>
                  <a:lnTo>
                    <a:pt x="574" y="350"/>
                  </a:lnTo>
                  <a:lnTo>
                    <a:pt x="0" y="605"/>
                  </a:lnTo>
                  <a:lnTo>
                    <a:pt x="2" y="529"/>
                  </a:lnTo>
                  <a:close/>
                </a:path>
              </a:pathLst>
            </a:custGeom>
            <a:solidFill>
              <a:srgbClr val="8C44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50"/>
            <p:cNvSpPr>
              <a:spLocks/>
            </p:cNvSpPr>
            <p:nvPr/>
          </p:nvSpPr>
          <p:spPr bwMode="auto">
            <a:xfrm>
              <a:off x="4814" y="764"/>
              <a:ext cx="190" cy="114"/>
            </a:xfrm>
            <a:custGeom>
              <a:avLst/>
              <a:gdLst/>
              <a:ahLst/>
              <a:cxnLst>
                <a:cxn ang="0">
                  <a:pos x="144" y="328"/>
                </a:cxn>
                <a:cxn ang="0">
                  <a:pos x="175" y="316"/>
                </a:cxn>
                <a:cxn ang="0">
                  <a:pos x="206" y="303"/>
                </a:cxn>
                <a:cxn ang="0">
                  <a:pos x="238" y="290"/>
                </a:cxn>
                <a:cxn ang="0">
                  <a:pos x="269" y="276"/>
                </a:cxn>
                <a:cxn ang="0">
                  <a:pos x="301" y="261"/>
                </a:cxn>
                <a:cxn ang="0">
                  <a:pos x="331" y="245"/>
                </a:cxn>
                <a:cxn ang="0">
                  <a:pos x="361" y="228"/>
                </a:cxn>
                <a:cxn ang="0">
                  <a:pos x="391" y="211"/>
                </a:cxn>
                <a:cxn ang="0">
                  <a:pos x="420" y="192"/>
                </a:cxn>
                <a:cxn ang="0">
                  <a:pos x="446" y="171"/>
                </a:cxn>
                <a:cxn ang="0">
                  <a:pos x="472" y="149"/>
                </a:cxn>
                <a:cxn ang="0">
                  <a:pos x="496" y="125"/>
                </a:cxn>
                <a:cxn ang="0">
                  <a:pos x="518" y="99"/>
                </a:cxn>
                <a:cxn ang="0">
                  <a:pos x="537" y="71"/>
                </a:cxn>
                <a:cxn ang="0">
                  <a:pos x="556" y="42"/>
                </a:cxn>
                <a:cxn ang="0">
                  <a:pos x="570" y="9"/>
                </a:cxn>
                <a:cxn ang="0">
                  <a:pos x="536" y="3"/>
                </a:cxn>
                <a:cxn ang="0">
                  <a:pos x="498" y="0"/>
                </a:cxn>
                <a:cxn ang="0">
                  <a:pos x="456" y="0"/>
                </a:cxn>
                <a:cxn ang="0">
                  <a:pos x="410" y="3"/>
                </a:cxn>
                <a:cxn ang="0">
                  <a:pos x="363" y="9"/>
                </a:cxn>
                <a:cxn ang="0">
                  <a:pos x="316" y="17"/>
                </a:cxn>
                <a:cxn ang="0">
                  <a:pos x="269" y="29"/>
                </a:cxn>
                <a:cxn ang="0">
                  <a:pos x="222" y="43"/>
                </a:cxn>
                <a:cxn ang="0">
                  <a:pos x="177" y="61"/>
                </a:cxn>
                <a:cxn ang="0">
                  <a:pos x="136" y="82"/>
                </a:cxn>
                <a:cxn ang="0">
                  <a:pos x="99" y="106"/>
                </a:cxn>
                <a:cxn ang="0">
                  <a:pos x="66" y="134"/>
                </a:cxn>
                <a:cxn ang="0">
                  <a:pos x="38" y="165"/>
                </a:cxn>
                <a:cxn ang="0">
                  <a:pos x="18" y="199"/>
                </a:cxn>
                <a:cxn ang="0">
                  <a:pos x="4" y="237"/>
                </a:cxn>
                <a:cxn ang="0">
                  <a:pos x="0" y="278"/>
                </a:cxn>
                <a:cxn ang="0">
                  <a:pos x="14" y="301"/>
                </a:cxn>
                <a:cxn ang="0">
                  <a:pos x="25" y="319"/>
                </a:cxn>
                <a:cxn ang="0">
                  <a:pos x="38" y="330"/>
                </a:cxn>
                <a:cxn ang="0">
                  <a:pos x="51" y="339"/>
                </a:cxn>
                <a:cxn ang="0">
                  <a:pos x="67" y="342"/>
                </a:cxn>
                <a:cxn ang="0">
                  <a:pos x="87" y="341"/>
                </a:cxn>
                <a:cxn ang="0">
                  <a:pos x="112" y="337"/>
                </a:cxn>
                <a:cxn ang="0">
                  <a:pos x="144" y="328"/>
                </a:cxn>
              </a:cxnLst>
              <a:rect l="0" t="0" r="r" b="b"/>
              <a:pathLst>
                <a:path w="570" h="342">
                  <a:moveTo>
                    <a:pt x="144" y="328"/>
                  </a:moveTo>
                  <a:lnTo>
                    <a:pt x="175" y="316"/>
                  </a:lnTo>
                  <a:lnTo>
                    <a:pt x="206" y="303"/>
                  </a:lnTo>
                  <a:lnTo>
                    <a:pt x="238" y="290"/>
                  </a:lnTo>
                  <a:lnTo>
                    <a:pt x="269" y="276"/>
                  </a:lnTo>
                  <a:lnTo>
                    <a:pt x="301" y="261"/>
                  </a:lnTo>
                  <a:lnTo>
                    <a:pt x="331" y="245"/>
                  </a:lnTo>
                  <a:lnTo>
                    <a:pt x="361" y="228"/>
                  </a:lnTo>
                  <a:lnTo>
                    <a:pt x="391" y="211"/>
                  </a:lnTo>
                  <a:lnTo>
                    <a:pt x="420" y="192"/>
                  </a:lnTo>
                  <a:lnTo>
                    <a:pt x="446" y="171"/>
                  </a:lnTo>
                  <a:lnTo>
                    <a:pt x="472" y="149"/>
                  </a:lnTo>
                  <a:lnTo>
                    <a:pt x="496" y="125"/>
                  </a:lnTo>
                  <a:lnTo>
                    <a:pt x="518" y="99"/>
                  </a:lnTo>
                  <a:lnTo>
                    <a:pt x="537" y="71"/>
                  </a:lnTo>
                  <a:lnTo>
                    <a:pt x="556" y="42"/>
                  </a:lnTo>
                  <a:lnTo>
                    <a:pt x="570" y="9"/>
                  </a:lnTo>
                  <a:lnTo>
                    <a:pt x="536" y="3"/>
                  </a:lnTo>
                  <a:lnTo>
                    <a:pt x="498" y="0"/>
                  </a:lnTo>
                  <a:lnTo>
                    <a:pt x="456" y="0"/>
                  </a:lnTo>
                  <a:lnTo>
                    <a:pt x="410" y="3"/>
                  </a:lnTo>
                  <a:lnTo>
                    <a:pt x="363" y="9"/>
                  </a:lnTo>
                  <a:lnTo>
                    <a:pt x="316" y="17"/>
                  </a:lnTo>
                  <a:lnTo>
                    <a:pt x="269" y="29"/>
                  </a:lnTo>
                  <a:lnTo>
                    <a:pt x="222" y="43"/>
                  </a:lnTo>
                  <a:lnTo>
                    <a:pt x="177" y="61"/>
                  </a:lnTo>
                  <a:lnTo>
                    <a:pt x="136" y="82"/>
                  </a:lnTo>
                  <a:lnTo>
                    <a:pt x="99" y="106"/>
                  </a:lnTo>
                  <a:lnTo>
                    <a:pt x="66" y="134"/>
                  </a:lnTo>
                  <a:lnTo>
                    <a:pt x="38" y="165"/>
                  </a:lnTo>
                  <a:lnTo>
                    <a:pt x="18" y="199"/>
                  </a:lnTo>
                  <a:lnTo>
                    <a:pt x="4" y="237"/>
                  </a:lnTo>
                  <a:lnTo>
                    <a:pt x="0" y="278"/>
                  </a:lnTo>
                  <a:lnTo>
                    <a:pt x="14" y="301"/>
                  </a:lnTo>
                  <a:lnTo>
                    <a:pt x="25" y="319"/>
                  </a:lnTo>
                  <a:lnTo>
                    <a:pt x="38" y="330"/>
                  </a:lnTo>
                  <a:lnTo>
                    <a:pt x="51" y="339"/>
                  </a:lnTo>
                  <a:lnTo>
                    <a:pt x="67" y="342"/>
                  </a:lnTo>
                  <a:lnTo>
                    <a:pt x="87" y="341"/>
                  </a:lnTo>
                  <a:lnTo>
                    <a:pt x="112" y="337"/>
                  </a:lnTo>
                  <a:lnTo>
                    <a:pt x="144" y="328"/>
                  </a:lnTo>
                  <a:close/>
                </a:path>
              </a:pathLst>
            </a:custGeom>
            <a:solidFill>
              <a:srgbClr val="FFC9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51"/>
            <p:cNvSpPr>
              <a:spLocks/>
            </p:cNvSpPr>
            <p:nvPr/>
          </p:nvSpPr>
          <p:spPr bwMode="auto">
            <a:xfrm>
              <a:off x="4857" y="777"/>
              <a:ext cx="72" cy="59"/>
            </a:xfrm>
            <a:custGeom>
              <a:avLst/>
              <a:gdLst/>
              <a:ahLst/>
              <a:cxnLst>
                <a:cxn ang="0">
                  <a:pos x="5" y="176"/>
                </a:cxn>
                <a:cxn ang="0">
                  <a:pos x="0" y="95"/>
                </a:cxn>
                <a:cxn ang="0">
                  <a:pos x="79" y="27"/>
                </a:cxn>
                <a:cxn ang="0">
                  <a:pos x="217" y="0"/>
                </a:cxn>
                <a:cxn ang="0">
                  <a:pos x="209" y="73"/>
                </a:cxn>
                <a:cxn ang="0">
                  <a:pos x="97" y="162"/>
                </a:cxn>
                <a:cxn ang="0">
                  <a:pos x="5" y="176"/>
                </a:cxn>
              </a:cxnLst>
              <a:rect l="0" t="0" r="r" b="b"/>
              <a:pathLst>
                <a:path w="217" h="176">
                  <a:moveTo>
                    <a:pt x="5" y="176"/>
                  </a:moveTo>
                  <a:lnTo>
                    <a:pt x="0" y="95"/>
                  </a:lnTo>
                  <a:lnTo>
                    <a:pt x="79" y="27"/>
                  </a:lnTo>
                  <a:lnTo>
                    <a:pt x="217" y="0"/>
                  </a:lnTo>
                  <a:lnTo>
                    <a:pt x="209" y="73"/>
                  </a:lnTo>
                  <a:lnTo>
                    <a:pt x="97" y="162"/>
                  </a:lnTo>
                  <a:lnTo>
                    <a:pt x="5" y="176"/>
                  </a:lnTo>
                  <a:close/>
                </a:path>
              </a:pathLst>
            </a:custGeom>
            <a:solidFill>
              <a:srgbClr val="FFC9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52"/>
            <p:cNvSpPr>
              <a:spLocks/>
            </p:cNvSpPr>
            <p:nvPr/>
          </p:nvSpPr>
          <p:spPr bwMode="auto">
            <a:xfrm>
              <a:off x="4859" y="779"/>
              <a:ext cx="68" cy="53"/>
            </a:xfrm>
            <a:custGeom>
              <a:avLst/>
              <a:gdLst/>
              <a:ahLst/>
              <a:cxnLst>
                <a:cxn ang="0">
                  <a:pos x="3" y="161"/>
                </a:cxn>
                <a:cxn ang="0">
                  <a:pos x="2" y="143"/>
                </a:cxn>
                <a:cxn ang="0">
                  <a:pos x="2" y="125"/>
                </a:cxn>
                <a:cxn ang="0">
                  <a:pos x="1" y="107"/>
                </a:cxn>
                <a:cxn ang="0">
                  <a:pos x="0" y="89"/>
                </a:cxn>
                <a:cxn ang="0">
                  <a:pos x="9" y="80"/>
                </a:cxn>
                <a:cxn ang="0">
                  <a:pos x="19" y="73"/>
                </a:cxn>
                <a:cxn ang="0">
                  <a:pos x="29" y="64"/>
                </a:cxn>
                <a:cxn ang="0">
                  <a:pos x="37" y="57"/>
                </a:cxn>
                <a:cxn ang="0">
                  <a:pos x="47" y="48"/>
                </a:cxn>
                <a:cxn ang="0">
                  <a:pos x="55" y="41"/>
                </a:cxn>
                <a:cxn ang="0">
                  <a:pos x="65" y="33"/>
                </a:cxn>
                <a:cxn ang="0">
                  <a:pos x="73" y="25"/>
                </a:cxn>
                <a:cxn ang="0">
                  <a:pos x="89" y="22"/>
                </a:cxn>
                <a:cxn ang="0">
                  <a:pos x="105" y="19"/>
                </a:cxn>
                <a:cxn ang="0">
                  <a:pos x="121" y="16"/>
                </a:cxn>
                <a:cxn ang="0">
                  <a:pos x="138" y="12"/>
                </a:cxn>
                <a:cxn ang="0">
                  <a:pos x="154" y="9"/>
                </a:cxn>
                <a:cxn ang="0">
                  <a:pos x="170" y="6"/>
                </a:cxn>
                <a:cxn ang="0">
                  <a:pos x="186" y="3"/>
                </a:cxn>
                <a:cxn ang="0">
                  <a:pos x="202" y="0"/>
                </a:cxn>
                <a:cxn ang="0">
                  <a:pos x="200" y="17"/>
                </a:cxn>
                <a:cxn ang="0">
                  <a:pos x="199" y="35"/>
                </a:cxn>
                <a:cxn ang="0">
                  <a:pos x="196" y="52"/>
                </a:cxn>
                <a:cxn ang="0">
                  <a:pos x="194" y="69"/>
                </a:cxn>
                <a:cxn ang="0">
                  <a:pos x="182" y="79"/>
                </a:cxn>
                <a:cxn ang="0">
                  <a:pos x="168" y="90"/>
                </a:cxn>
                <a:cxn ang="0">
                  <a:pos x="155" y="102"/>
                </a:cxn>
                <a:cxn ang="0">
                  <a:pos x="141" y="112"/>
                </a:cxn>
                <a:cxn ang="0">
                  <a:pos x="127" y="123"/>
                </a:cxn>
                <a:cxn ang="0">
                  <a:pos x="115" y="135"/>
                </a:cxn>
                <a:cxn ang="0">
                  <a:pos x="101" y="145"/>
                </a:cxn>
                <a:cxn ang="0">
                  <a:pos x="88" y="156"/>
                </a:cxn>
                <a:cxn ang="0">
                  <a:pos x="77" y="156"/>
                </a:cxn>
                <a:cxn ang="0">
                  <a:pos x="67" y="157"/>
                </a:cxn>
                <a:cxn ang="0">
                  <a:pos x="56" y="157"/>
                </a:cxn>
                <a:cxn ang="0">
                  <a:pos x="46" y="158"/>
                </a:cxn>
                <a:cxn ang="0">
                  <a:pos x="35" y="159"/>
                </a:cxn>
                <a:cxn ang="0">
                  <a:pos x="24" y="160"/>
                </a:cxn>
                <a:cxn ang="0">
                  <a:pos x="14" y="160"/>
                </a:cxn>
                <a:cxn ang="0">
                  <a:pos x="3" y="161"/>
                </a:cxn>
              </a:cxnLst>
              <a:rect l="0" t="0" r="r" b="b"/>
              <a:pathLst>
                <a:path w="202" h="161">
                  <a:moveTo>
                    <a:pt x="3" y="161"/>
                  </a:moveTo>
                  <a:lnTo>
                    <a:pt x="2" y="143"/>
                  </a:lnTo>
                  <a:lnTo>
                    <a:pt x="2" y="125"/>
                  </a:lnTo>
                  <a:lnTo>
                    <a:pt x="1" y="107"/>
                  </a:lnTo>
                  <a:lnTo>
                    <a:pt x="0" y="89"/>
                  </a:lnTo>
                  <a:lnTo>
                    <a:pt x="9" y="80"/>
                  </a:lnTo>
                  <a:lnTo>
                    <a:pt x="19" y="73"/>
                  </a:lnTo>
                  <a:lnTo>
                    <a:pt x="29" y="64"/>
                  </a:lnTo>
                  <a:lnTo>
                    <a:pt x="37" y="57"/>
                  </a:lnTo>
                  <a:lnTo>
                    <a:pt x="47" y="48"/>
                  </a:lnTo>
                  <a:lnTo>
                    <a:pt x="55" y="41"/>
                  </a:lnTo>
                  <a:lnTo>
                    <a:pt x="65" y="33"/>
                  </a:lnTo>
                  <a:lnTo>
                    <a:pt x="73" y="25"/>
                  </a:lnTo>
                  <a:lnTo>
                    <a:pt x="89" y="22"/>
                  </a:lnTo>
                  <a:lnTo>
                    <a:pt x="105" y="19"/>
                  </a:lnTo>
                  <a:lnTo>
                    <a:pt x="121" y="16"/>
                  </a:lnTo>
                  <a:lnTo>
                    <a:pt x="138" y="12"/>
                  </a:lnTo>
                  <a:lnTo>
                    <a:pt x="154" y="9"/>
                  </a:lnTo>
                  <a:lnTo>
                    <a:pt x="170" y="6"/>
                  </a:lnTo>
                  <a:lnTo>
                    <a:pt x="186" y="3"/>
                  </a:lnTo>
                  <a:lnTo>
                    <a:pt x="202" y="0"/>
                  </a:lnTo>
                  <a:lnTo>
                    <a:pt x="200" y="17"/>
                  </a:lnTo>
                  <a:lnTo>
                    <a:pt x="199" y="35"/>
                  </a:lnTo>
                  <a:lnTo>
                    <a:pt x="196" y="52"/>
                  </a:lnTo>
                  <a:lnTo>
                    <a:pt x="194" y="69"/>
                  </a:lnTo>
                  <a:lnTo>
                    <a:pt x="182" y="79"/>
                  </a:lnTo>
                  <a:lnTo>
                    <a:pt x="168" y="90"/>
                  </a:lnTo>
                  <a:lnTo>
                    <a:pt x="155" y="102"/>
                  </a:lnTo>
                  <a:lnTo>
                    <a:pt x="141" y="112"/>
                  </a:lnTo>
                  <a:lnTo>
                    <a:pt x="127" y="123"/>
                  </a:lnTo>
                  <a:lnTo>
                    <a:pt x="115" y="135"/>
                  </a:lnTo>
                  <a:lnTo>
                    <a:pt x="101" y="145"/>
                  </a:lnTo>
                  <a:lnTo>
                    <a:pt x="88" y="156"/>
                  </a:lnTo>
                  <a:lnTo>
                    <a:pt x="77" y="156"/>
                  </a:lnTo>
                  <a:lnTo>
                    <a:pt x="67" y="157"/>
                  </a:lnTo>
                  <a:lnTo>
                    <a:pt x="56" y="157"/>
                  </a:lnTo>
                  <a:lnTo>
                    <a:pt x="46" y="158"/>
                  </a:lnTo>
                  <a:lnTo>
                    <a:pt x="35" y="159"/>
                  </a:lnTo>
                  <a:lnTo>
                    <a:pt x="24" y="160"/>
                  </a:lnTo>
                  <a:lnTo>
                    <a:pt x="14" y="160"/>
                  </a:lnTo>
                  <a:lnTo>
                    <a:pt x="3" y="161"/>
                  </a:lnTo>
                  <a:close/>
                </a:path>
              </a:pathLst>
            </a:custGeom>
            <a:solidFill>
              <a:srgbClr val="FFCE0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7" name="Freeform 53"/>
            <p:cNvSpPr>
              <a:spLocks/>
            </p:cNvSpPr>
            <p:nvPr/>
          </p:nvSpPr>
          <p:spPr bwMode="auto">
            <a:xfrm>
              <a:off x="4862" y="780"/>
              <a:ext cx="62" cy="50"/>
            </a:xfrm>
            <a:custGeom>
              <a:avLst/>
              <a:gdLst/>
              <a:ahLst/>
              <a:cxnLst>
                <a:cxn ang="0">
                  <a:pos x="0" y="146"/>
                </a:cxn>
                <a:cxn ang="0">
                  <a:pos x="0" y="131"/>
                </a:cxn>
                <a:cxn ang="0">
                  <a:pos x="0" y="115"/>
                </a:cxn>
                <a:cxn ang="0">
                  <a:pos x="0" y="99"/>
                </a:cxn>
                <a:cxn ang="0">
                  <a:pos x="0" y="83"/>
                </a:cxn>
                <a:cxn ang="0">
                  <a:pos x="9" y="75"/>
                </a:cxn>
                <a:cxn ang="0">
                  <a:pos x="17" y="68"/>
                </a:cxn>
                <a:cxn ang="0">
                  <a:pos x="25" y="60"/>
                </a:cxn>
                <a:cxn ang="0">
                  <a:pos x="33" y="53"/>
                </a:cxn>
                <a:cxn ang="0">
                  <a:pos x="42" y="46"/>
                </a:cxn>
                <a:cxn ang="0">
                  <a:pos x="49" y="38"/>
                </a:cxn>
                <a:cxn ang="0">
                  <a:pos x="58" y="31"/>
                </a:cxn>
                <a:cxn ang="0">
                  <a:pos x="66" y="23"/>
                </a:cxn>
                <a:cxn ang="0">
                  <a:pos x="81" y="20"/>
                </a:cxn>
                <a:cxn ang="0">
                  <a:pos x="96" y="17"/>
                </a:cxn>
                <a:cxn ang="0">
                  <a:pos x="111" y="14"/>
                </a:cxn>
                <a:cxn ang="0">
                  <a:pos x="126" y="12"/>
                </a:cxn>
                <a:cxn ang="0">
                  <a:pos x="141" y="8"/>
                </a:cxn>
                <a:cxn ang="0">
                  <a:pos x="156" y="5"/>
                </a:cxn>
                <a:cxn ang="0">
                  <a:pos x="170" y="3"/>
                </a:cxn>
                <a:cxn ang="0">
                  <a:pos x="185" y="0"/>
                </a:cxn>
                <a:cxn ang="0">
                  <a:pos x="184" y="16"/>
                </a:cxn>
                <a:cxn ang="0">
                  <a:pos x="183" y="33"/>
                </a:cxn>
                <a:cxn ang="0">
                  <a:pos x="182" y="49"/>
                </a:cxn>
                <a:cxn ang="0">
                  <a:pos x="181" y="66"/>
                </a:cxn>
                <a:cxn ang="0">
                  <a:pos x="168" y="76"/>
                </a:cxn>
                <a:cxn ang="0">
                  <a:pos x="156" y="86"/>
                </a:cxn>
                <a:cxn ang="0">
                  <a:pos x="143" y="97"/>
                </a:cxn>
                <a:cxn ang="0">
                  <a:pos x="130" y="107"/>
                </a:cxn>
                <a:cxn ang="0">
                  <a:pos x="117" y="118"/>
                </a:cxn>
                <a:cxn ang="0">
                  <a:pos x="105" y="127"/>
                </a:cxn>
                <a:cxn ang="0">
                  <a:pos x="92" y="138"/>
                </a:cxn>
                <a:cxn ang="0">
                  <a:pos x="79" y="149"/>
                </a:cxn>
                <a:cxn ang="0">
                  <a:pos x="69" y="149"/>
                </a:cxn>
                <a:cxn ang="0">
                  <a:pos x="60" y="148"/>
                </a:cxn>
                <a:cxn ang="0">
                  <a:pos x="49" y="148"/>
                </a:cxn>
                <a:cxn ang="0">
                  <a:pos x="40" y="148"/>
                </a:cxn>
                <a:cxn ang="0">
                  <a:pos x="30" y="148"/>
                </a:cxn>
                <a:cxn ang="0">
                  <a:pos x="21" y="148"/>
                </a:cxn>
                <a:cxn ang="0">
                  <a:pos x="11" y="146"/>
                </a:cxn>
                <a:cxn ang="0">
                  <a:pos x="0" y="146"/>
                </a:cxn>
              </a:cxnLst>
              <a:rect l="0" t="0" r="r" b="b"/>
              <a:pathLst>
                <a:path w="185" h="149">
                  <a:moveTo>
                    <a:pt x="0" y="146"/>
                  </a:moveTo>
                  <a:lnTo>
                    <a:pt x="0" y="131"/>
                  </a:lnTo>
                  <a:lnTo>
                    <a:pt x="0" y="115"/>
                  </a:lnTo>
                  <a:lnTo>
                    <a:pt x="0" y="99"/>
                  </a:lnTo>
                  <a:lnTo>
                    <a:pt x="0" y="83"/>
                  </a:lnTo>
                  <a:lnTo>
                    <a:pt x="9" y="75"/>
                  </a:lnTo>
                  <a:lnTo>
                    <a:pt x="17" y="68"/>
                  </a:lnTo>
                  <a:lnTo>
                    <a:pt x="25" y="60"/>
                  </a:lnTo>
                  <a:lnTo>
                    <a:pt x="33" y="53"/>
                  </a:lnTo>
                  <a:lnTo>
                    <a:pt x="42" y="46"/>
                  </a:lnTo>
                  <a:lnTo>
                    <a:pt x="49" y="38"/>
                  </a:lnTo>
                  <a:lnTo>
                    <a:pt x="58" y="31"/>
                  </a:lnTo>
                  <a:lnTo>
                    <a:pt x="66" y="23"/>
                  </a:lnTo>
                  <a:lnTo>
                    <a:pt x="81" y="20"/>
                  </a:lnTo>
                  <a:lnTo>
                    <a:pt x="96" y="17"/>
                  </a:lnTo>
                  <a:lnTo>
                    <a:pt x="111" y="14"/>
                  </a:lnTo>
                  <a:lnTo>
                    <a:pt x="126" y="12"/>
                  </a:lnTo>
                  <a:lnTo>
                    <a:pt x="141" y="8"/>
                  </a:lnTo>
                  <a:lnTo>
                    <a:pt x="156" y="5"/>
                  </a:lnTo>
                  <a:lnTo>
                    <a:pt x="170" y="3"/>
                  </a:lnTo>
                  <a:lnTo>
                    <a:pt x="185" y="0"/>
                  </a:lnTo>
                  <a:lnTo>
                    <a:pt x="184" y="16"/>
                  </a:lnTo>
                  <a:lnTo>
                    <a:pt x="183" y="33"/>
                  </a:lnTo>
                  <a:lnTo>
                    <a:pt x="182" y="49"/>
                  </a:lnTo>
                  <a:lnTo>
                    <a:pt x="181" y="66"/>
                  </a:lnTo>
                  <a:lnTo>
                    <a:pt x="168" y="76"/>
                  </a:lnTo>
                  <a:lnTo>
                    <a:pt x="156" y="86"/>
                  </a:lnTo>
                  <a:lnTo>
                    <a:pt x="143" y="97"/>
                  </a:lnTo>
                  <a:lnTo>
                    <a:pt x="130" y="107"/>
                  </a:lnTo>
                  <a:lnTo>
                    <a:pt x="117" y="118"/>
                  </a:lnTo>
                  <a:lnTo>
                    <a:pt x="105" y="127"/>
                  </a:lnTo>
                  <a:lnTo>
                    <a:pt x="92" y="138"/>
                  </a:lnTo>
                  <a:lnTo>
                    <a:pt x="79" y="149"/>
                  </a:lnTo>
                  <a:lnTo>
                    <a:pt x="69" y="149"/>
                  </a:lnTo>
                  <a:lnTo>
                    <a:pt x="60" y="148"/>
                  </a:lnTo>
                  <a:lnTo>
                    <a:pt x="49" y="148"/>
                  </a:lnTo>
                  <a:lnTo>
                    <a:pt x="40" y="148"/>
                  </a:lnTo>
                  <a:lnTo>
                    <a:pt x="30" y="148"/>
                  </a:lnTo>
                  <a:lnTo>
                    <a:pt x="21" y="148"/>
                  </a:lnTo>
                  <a:lnTo>
                    <a:pt x="11" y="146"/>
                  </a:lnTo>
                  <a:lnTo>
                    <a:pt x="0" y="146"/>
                  </a:lnTo>
                  <a:close/>
                </a:path>
              </a:pathLst>
            </a:custGeom>
            <a:solidFill>
              <a:srgbClr val="FFD31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54"/>
            <p:cNvSpPr>
              <a:spLocks/>
            </p:cNvSpPr>
            <p:nvPr/>
          </p:nvSpPr>
          <p:spPr bwMode="auto">
            <a:xfrm>
              <a:off x="4864" y="781"/>
              <a:ext cx="57" cy="47"/>
            </a:xfrm>
            <a:custGeom>
              <a:avLst/>
              <a:gdLst/>
              <a:ahLst/>
              <a:cxnLst>
                <a:cxn ang="0">
                  <a:pos x="0" y="133"/>
                </a:cxn>
                <a:cxn ang="0">
                  <a:pos x="0" y="119"/>
                </a:cxn>
                <a:cxn ang="0">
                  <a:pos x="0" y="105"/>
                </a:cxn>
                <a:cxn ang="0">
                  <a:pos x="0" y="91"/>
                </a:cxn>
                <a:cxn ang="0">
                  <a:pos x="1" y="78"/>
                </a:cxn>
                <a:cxn ang="0">
                  <a:pos x="8" y="70"/>
                </a:cxn>
                <a:cxn ang="0">
                  <a:pos x="16" y="64"/>
                </a:cxn>
                <a:cxn ang="0">
                  <a:pos x="23" y="56"/>
                </a:cxn>
                <a:cxn ang="0">
                  <a:pos x="31" y="49"/>
                </a:cxn>
                <a:cxn ang="0">
                  <a:pos x="38" y="43"/>
                </a:cxn>
                <a:cxn ang="0">
                  <a:pos x="45" y="35"/>
                </a:cxn>
                <a:cxn ang="0">
                  <a:pos x="54" y="29"/>
                </a:cxn>
                <a:cxn ang="0">
                  <a:pos x="61" y="21"/>
                </a:cxn>
                <a:cxn ang="0">
                  <a:pos x="75" y="18"/>
                </a:cxn>
                <a:cxn ang="0">
                  <a:pos x="89" y="16"/>
                </a:cxn>
                <a:cxn ang="0">
                  <a:pos x="103" y="13"/>
                </a:cxn>
                <a:cxn ang="0">
                  <a:pos x="117" y="11"/>
                </a:cxn>
                <a:cxn ang="0">
                  <a:pos x="129" y="9"/>
                </a:cxn>
                <a:cxn ang="0">
                  <a:pos x="143" y="5"/>
                </a:cxn>
                <a:cxn ang="0">
                  <a:pos x="157" y="3"/>
                </a:cxn>
                <a:cxn ang="0">
                  <a:pos x="171" y="0"/>
                </a:cxn>
                <a:cxn ang="0">
                  <a:pos x="170" y="16"/>
                </a:cxn>
                <a:cxn ang="0">
                  <a:pos x="170" y="32"/>
                </a:cxn>
                <a:cxn ang="0">
                  <a:pos x="169" y="48"/>
                </a:cxn>
                <a:cxn ang="0">
                  <a:pos x="168" y="64"/>
                </a:cxn>
                <a:cxn ang="0">
                  <a:pos x="156" y="73"/>
                </a:cxn>
                <a:cxn ang="0">
                  <a:pos x="143" y="84"/>
                </a:cxn>
                <a:cxn ang="0">
                  <a:pos x="132" y="94"/>
                </a:cxn>
                <a:cxn ang="0">
                  <a:pos x="120" y="103"/>
                </a:cxn>
                <a:cxn ang="0">
                  <a:pos x="108" y="113"/>
                </a:cxn>
                <a:cxn ang="0">
                  <a:pos x="95" y="122"/>
                </a:cxn>
                <a:cxn ang="0">
                  <a:pos x="84" y="133"/>
                </a:cxn>
                <a:cxn ang="0">
                  <a:pos x="71" y="142"/>
                </a:cxn>
                <a:cxn ang="0">
                  <a:pos x="61" y="141"/>
                </a:cxn>
                <a:cxn ang="0">
                  <a:pos x="53" y="140"/>
                </a:cxn>
                <a:cxn ang="0">
                  <a:pos x="44" y="139"/>
                </a:cxn>
                <a:cxn ang="0">
                  <a:pos x="36" y="137"/>
                </a:cxn>
                <a:cxn ang="0">
                  <a:pos x="26" y="136"/>
                </a:cxn>
                <a:cxn ang="0">
                  <a:pos x="18" y="135"/>
                </a:cxn>
                <a:cxn ang="0">
                  <a:pos x="9" y="134"/>
                </a:cxn>
                <a:cxn ang="0">
                  <a:pos x="0" y="133"/>
                </a:cxn>
              </a:cxnLst>
              <a:rect l="0" t="0" r="r" b="b"/>
              <a:pathLst>
                <a:path w="171" h="142">
                  <a:moveTo>
                    <a:pt x="0" y="133"/>
                  </a:moveTo>
                  <a:lnTo>
                    <a:pt x="0" y="119"/>
                  </a:lnTo>
                  <a:lnTo>
                    <a:pt x="0" y="105"/>
                  </a:lnTo>
                  <a:lnTo>
                    <a:pt x="0" y="91"/>
                  </a:lnTo>
                  <a:lnTo>
                    <a:pt x="1" y="78"/>
                  </a:lnTo>
                  <a:lnTo>
                    <a:pt x="8" y="70"/>
                  </a:lnTo>
                  <a:lnTo>
                    <a:pt x="16" y="64"/>
                  </a:lnTo>
                  <a:lnTo>
                    <a:pt x="23" y="56"/>
                  </a:lnTo>
                  <a:lnTo>
                    <a:pt x="31" y="49"/>
                  </a:lnTo>
                  <a:lnTo>
                    <a:pt x="38" y="43"/>
                  </a:lnTo>
                  <a:lnTo>
                    <a:pt x="45" y="35"/>
                  </a:lnTo>
                  <a:lnTo>
                    <a:pt x="54" y="29"/>
                  </a:lnTo>
                  <a:lnTo>
                    <a:pt x="61" y="21"/>
                  </a:lnTo>
                  <a:lnTo>
                    <a:pt x="75" y="18"/>
                  </a:lnTo>
                  <a:lnTo>
                    <a:pt x="89" y="16"/>
                  </a:lnTo>
                  <a:lnTo>
                    <a:pt x="103" y="13"/>
                  </a:lnTo>
                  <a:lnTo>
                    <a:pt x="117" y="11"/>
                  </a:lnTo>
                  <a:lnTo>
                    <a:pt x="129" y="9"/>
                  </a:lnTo>
                  <a:lnTo>
                    <a:pt x="143" y="5"/>
                  </a:lnTo>
                  <a:lnTo>
                    <a:pt x="157" y="3"/>
                  </a:lnTo>
                  <a:lnTo>
                    <a:pt x="171" y="0"/>
                  </a:lnTo>
                  <a:lnTo>
                    <a:pt x="170" y="16"/>
                  </a:lnTo>
                  <a:lnTo>
                    <a:pt x="170" y="32"/>
                  </a:lnTo>
                  <a:lnTo>
                    <a:pt x="169" y="48"/>
                  </a:lnTo>
                  <a:lnTo>
                    <a:pt x="168" y="64"/>
                  </a:lnTo>
                  <a:lnTo>
                    <a:pt x="156" y="73"/>
                  </a:lnTo>
                  <a:lnTo>
                    <a:pt x="143" y="84"/>
                  </a:lnTo>
                  <a:lnTo>
                    <a:pt x="132" y="94"/>
                  </a:lnTo>
                  <a:lnTo>
                    <a:pt x="120" y="103"/>
                  </a:lnTo>
                  <a:lnTo>
                    <a:pt x="108" y="113"/>
                  </a:lnTo>
                  <a:lnTo>
                    <a:pt x="95" y="122"/>
                  </a:lnTo>
                  <a:lnTo>
                    <a:pt x="84" y="133"/>
                  </a:lnTo>
                  <a:lnTo>
                    <a:pt x="71" y="142"/>
                  </a:lnTo>
                  <a:lnTo>
                    <a:pt x="61" y="141"/>
                  </a:lnTo>
                  <a:lnTo>
                    <a:pt x="53" y="140"/>
                  </a:lnTo>
                  <a:lnTo>
                    <a:pt x="44" y="139"/>
                  </a:lnTo>
                  <a:lnTo>
                    <a:pt x="36" y="137"/>
                  </a:lnTo>
                  <a:lnTo>
                    <a:pt x="26" y="136"/>
                  </a:lnTo>
                  <a:lnTo>
                    <a:pt x="18" y="135"/>
                  </a:lnTo>
                  <a:lnTo>
                    <a:pt x="9" y="134"/>
                  </a:lnTo>
                  <a:lnTo>
                    <a:pt x="0" y="133"/>
                  </a:lnTo>
                  <a:close/>
                </a:path>
              </a:pathLst>
            </a:custGeom>
            <a:solidFill>
              <a:srgbClr val="FFD81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55"/>
            <p:cNvSpPr>
              <a:spLocks/>
            </p:cNvSpPr>
            <p:nvPr/>
          </p:nvSpPr>
          <p:spPr bwMode="auto">
            <a:xfrm>
              <a:off x="4866" y="782"/>
              <a:ext cx="52" cy="46"/>
            </a:xfrm>
            <a:custGeom>
              <a:avLst/>
              <a:gdLst/>
              <a:ahLst/>
              <a:cxnLst>
                <a:cxn ang="0">
                  <a:pos x="0" y="120"/>
                </a:cxn>
                <a:cxn ang="0">
                  <a:pos x="1" y="109"/>
                </a:cxn>
                <a:cxn ang="0">
                  <a:pos x="2" y="96"/>
                </a:cxn>
                <a:cxn ang="0">
                  <a:pos x="2" y="84"/>
                </a:cxn>
                <a:cxn ang="0">
                  <a:pos x="3" y="72"/>
                </a:cxn>
                <a:cxn ang="0">
                  <a:pos x="11" y="66"/>
                </a:cxn>
                <a:cxn ang="0">
                  <a:pos x="17" y="60"/>
                </a:cxn>
                <a:cxn ang="0">
                  <a:pos x="25" y="53"/>
                </a:cxn>
                <a:cxn ang="0">
                  <a:pos x="31" y="46"/>
                </a:cxn>
                <a:cxn ang="0">
                  <a:pos x="37" y="40"/>
                </a:cxn>
                <a:cxn ang="0">
                  <a:pos x="45" y="33"/>
                </a:cxn>
                <a:cxn ang="0">
                  <a:pos x="51" y="27"/>
                </a:cxn>
                <a:cxn ang="0">
                  <a:pos x="59" y="20"/>
                </a:cxn>
                <a:cxn ang="0">
                  <a:pos x="71" y="18"/>
                </a:cxn>
                <a:cxn ang="0">
                  <a:pos x="83" y="15"/>
                </a:cxn>
                <a:cxn ang="0">
                  <a:pos x="96" y="13"/>
                </a:cxn>
                <a:cxn ang="0">
                  <a:pos x="108" y="10"/>
                </a:cxn>
                <a:cxn ang="0">
                  <a:pos x="120" y="8"/>
                </a:cxn>
                <a:cxn ang="0">
                  <a:pos x="133" y="6"/>
                </a:cxn>
                <a:cxn ang="0">
                  <a:pos x="145" y="2"/>
                </a:cxn>
                <a:cxn ang="0">
                  <a:pos x="157" y="0"/>
                </a:cxn>
                <a:cxn ang="0">
                  <a:pos x="157" y="15"/>
                </a:cxn>
                <a:cxn ang="0">
                  <a:pos x="157" y="30"/>
                </a:cxn>
                <a:cxn ang="0">
                  <a:pos x="157" y="46"/>
                </a:cxn>
                <a:cxn ang="0">
                  <a:pos x="157" y="61"/>
                </a:cxn>
                <a:cxn ang="0">
                  <a:pos x="146" y="70"/>
                </a:cxn>
                <a:cxn ang="0">
                  <a:pos x="134" y="80"/>
                </a:cxn>
                <a:cxn ang="0">
                  <a:pos x="123" y="89"/>
                </a:cxn>
                <a:cxn ang="0">
                  <a:pos x="112" y="99"/>
                </a:cxn>
                <a:cxn ang="0">
                  <a:pos x="100" y="109"/>
                </a:cxn>
                <a:cxn ang="0">
                  <a:pos x="89" y="118"/>
                </a:cxn>
                <a:cxn ang="0">
                  <a:pos x="78" y="128"/>
                </a:cxn>
                <a:cxn ang="0">
                  <a:pos x="66" y="137"/>
                </a:cxn>
                <a:cxn ang="0">
                  <a:pos x="57" y="135"/>
                </a:cxn>
                <a:cxn ang="0">
                  <a:pos x="50" y="133"/>
                </a:cxn>
                <a:cxn ang="0">
                  <a:pos x="42" y="131"/>
                </a:cxn>
                <a:cxn ang="0">
                  <a:pos x="33" y="129"/>
                </a:cxn>
                <a:cxn ang="0">
                  <a:pos x="26" y="127"/>
                </a:cxn>
                <a:cxn ang="0">
                  <a:pos x="17" y="125"/>
                </a:cxn>
                <a:cxn ang="0">
                  <a:pos x="9" y="122"/>
                </a:cxn>
                <a:cxn ang="0">
                  <a:pos x="0" y="120"/>
                </a:cxn>
              </a:cxnLst>
              <a:rect l="0" t="0" r="r" b="b"/>
              <a:pathLst>
                <a:path w="157" h="137">
                  <a:moveTo>
                    <a:pt x="0" y="120"/>
                  </a:moveTo>
                  <a:lnTo>
                    <a:pt x="1" y="109"/>
                  </a:lnTo>
                  <a:lnTo>
                    <a:pt x="2" y="96"/>
                  </a:lnTo>
                  <a:lnTo>
                    <a:pt x="2" y="84"/>
                  </a:lnTo>
                  <a:lnTo>
                    <a:pt x="3" y="72"/>
                  </a:lnTo>
                  <a:lnTo>
                    <a:pt x="11" y="66"/>
                  </a:lnTo>
                  <a:lnTo>
                    <a:pt x="17" y="60"/>
                  </a:lnTo>
                  <a:lnTo>
                    <a:pt x="25" y="53"/>
                  </a:lnTo>
                  <a:lnTo>
                    <a:pt x="31" y="46"/>
                  </a:lnTo>
                  <a:lnTo>
                    <a:pt x="37" y="40"/>
                  </a:lnTo>
                  <a:lnTo>
                    <a:pt x="45" y="33"/>
                  </a:lnTo>
                  <a:lnTo>
                    <a:pt x="51" y="27"/>
                  </a:lnTo>
                  <a:lnTo>
                    <a:pt x="59" y="20"/>
                  </a:lnTo>
                  <a:lnTo>
                    <a:pt x="71" y="18"/>
                  </a:lnTo>
                  <a:lnTo>
                    <a:pt x="83" y="15"/>
                  </a:lnTo>
                  <a:lnTo>
                    <a:pt x="96" y="13"/>
                  </a:lnTo>
                  <a:lnTo>
                    <a:pt x="108" y="10"/>
                  </a:lnTo>
                  <a:lnTo>
                    <a:pt x="120" y="8"/>
                  </a:lnTo>
                  <a:lnTo>
                    <a:pt x="133" y="6"/>
                  </a:lnTo>
                  <a:lnTo>
                    <a:pt x="145" y="2"/>
                  </a:lnTo>
                  <a:lnTo>
                    <a:pt x="157" y="0"/>
                  </a:lnTo>
                  <a:lnTo>
                    <a:pt x="157" y="15"/>
                  </a:lnTo>
                  <a:lnTo>
                    <a:pt x="157" y="30"/>
                  </a:lnTo>
                  <a:lnTo>
                    <a:pt x="157" y="46"/>
                  </a:lnTo>
                  <a:lnTo>
                    <a:pt x="157" y="61"/>
                  </a:lnTo>
                  <a:lnTo>
                    <a:pt x="146" y="70"/>
                  </a:lnTo>
                  <a:lnTo>
                    <a:pt x="134" y="80"/>
                  </a:lnTo>
                  <a:lnTo>
                    <a:pt x="123" y="89"/>
                  </a:lnTo>
                  <a:lnTo>
                    <a:pt x="112" y="99"/>
                  </a:lnTo>
                  <a:lnTo>
                    <a:pt x="100" y="109"/>
                  </a:lnTo>
                  <a:lnTo>
                    <a:pt x="89" y="118"/>
                  </a:lnTo>
                  <a:lnTo>
                    <a:pt x="78" y="128"/>
                  </a:lnTo>
                  <a:lnTo>
                    <a:pt x="66" y="137"/>
                  </a:lnTo>
                  <a:lnTo>
                    <a:pt x="57" y="135"/>
                  </a:lnTo>
                  <a:lnTo>
                    <a:pt x="50" y="133"/>
                  </a:lnTo>
                  <a:lnTo>
                    <a:pt x="42" y="131"/>
                  </a:lnTo>
                  <a:lnTo>
                    <a:pt x="33" y="129"/>
                  </a:lnTo>
                  <a:lnTo>
                    <a:pt x="26" y="127"/>
                  </a:lnTo>
                  <a:lnTo>
                    <a:pt x="17" y="125"/>
                  </a:lnTo>
                  <a:lnTo>
                    <a:pt x="9" y="122"/>
                  </a:lnTo>
                  <a:lnTo>
                    <a:pt x="0" y="120"/>
                  </a:lnTo>
                  <a:close/>
                </a:path>
              </a:pathLst>
            </a:custGeom>
            <a:solidFill>
              <a:srgbClr val="FFDD2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56"/>
            <p:cNvSpPr>
              <a:spLocks/>
            </p:cNvSpPr>
            <p:nvPr/>
          </p:nvSpPr>
          <p:spPr bwMode="auto">
            <a:xfrm>
              <a:off x="4868" y="783"/>
              <a:ext cx="48" cy="44"/>
            </a:xfrm>
            <a:custGeom>
              <a:avLst/>
              <a:gdLst/>
              <a:ahLst/>
              <a:cxnLst>
                <a:cxn ang="0">
                  <a:pos x="0" y="107"/>
                </a:cxn>
                <a:cxn ang="0">
                  <a:pos x="2" y="97"/>
                </a:cxn>
                <a:cxn ang="0">
                  <a:pos x="3" y="86"/>
                </a:cxn>
                <a:cxn ang="0">
                  <a:pos x="4" y="77"/>
                </a:cxn>
                <a:cxn ang="0">
                  <a:pos x="5" y="67"/>
                </a:cxn>
                <a:cxn ang="0">
                  <a:pos x="11" y="61"/>
                </a:cxn>
                <a:cxn ang="0">
                  <a:pos x="17" y="56"/>
                </a:cxn>
                <a:cxn ang="0">
                  <a:pos x="23" y="49"/>
                </a:cxn>
                <a:cxn ang="0">
                  <a:pos x="29" y="43"/>
                </a:cxn>
                <a:cxn ang="0">
                  <a:pos x="36" y="38"/>
                </a:cxn>
                <a:cxn ang="0">
                  <a:pos x="42" y="31"/>
                </a:cxn>
                <a:cxn ang="0">
                  <a:pos x="48" y="25"/>
                </a:cxn>
                <a:cxn ang="0">
                  <a:pos x="55" y="19"/>
                </a:cxn>
                <a:cxn ang="0">
                  <a:pos x="66" y="16"/>
                </a:cxn>
                <a:cxn ang="0">
                  <a:pos x="77" y="14"/>
                </a:cxn>
                <a:cxn ang="0">
                  <a:pos x="89" y="12"/>
                </a:cxn>
                <a:cxn ang="0">
                  <a:pos x="99" y="10"/>
                </a:cxn>
                <a:cxn ang="0">
                  <a:pos x="111" y="8"/>
                </a:cxn>
                <a:cxn ang="0">
                  <a:pos x="122" y="5"/>
                </a:cxn>
                <a:cxn ang="0">
                  <a:pos x="133" y="3"/>
                </a:cxn>
                <a:cxn ang="0">
                  <a:pos x="144" y="0"/>
                </a:cxn>
                <a:cxn ang="0">
                  <a:pos x="144" y="15"/>
                </a:cxn>
                <a:cxn ang="0">
                  <a:pos x="145" y="30"/>
                </a:cxn>
                <a:cxn ang="0">
                  <a:pos x="145" y="44"/>
                </a:cxn>
                <a:cxn ang="0">
                  <a:pos x="145" y="59"/>
                </a:cxn>
                <a:cxn ang="0">
                  <a:pos x="134" y="68"/>
                </a:cxn>
                <a:cxn ang="0">
                  <a:pos x="124" y="77"/>
                </a:cxn>
                <a:cxn ang="0">
                  <a:pos x="113" y="86"/>
                </a:cxn>
                <a:cxn ang="0">
                  <a:pos x="102" y="95"/>
                </a:cxn>
                <a:cxn ang="0">
                  <a:pos x="91" y="103"/>
                </a:cxn>
                <a:cxn ang="0">
                  <a:pos x="80" y="113"/>
                </a:cxn>
                <a:cxn ang="0">
                  <a:pos x="70" y="122"/>
                </a:cxn>
                <a:cxn ang="0">
                  <a:pos x="59" y="131"/>
                </a:cxn>
                <a:cxn ang="0">
                  <a:pos x="51" y="128"/>
                </a:cxn>
                <a:cxn ang="0">
                  <a:pos x="44" y="125"/>
                </a:cxn>
                <a:cxn ang="0">
                  <a:pos x="37" y="122"/>
                </a:cxn>
                <a:cxn ang="0">
                  <a:pos x="30" y="118"/>
                </a:cxn>
                <a:cxn ang="0">
                  <a:pos x="23" y="115"/>
                </a:cxn>
                <a:cxn ang="0">
                  <a:pos x="15" y="112"/>
                </a:cxn>
                <a:cxn ang="0">
                  <a:pos x="8" y="110"/>
                </a:cxn>
                <a:cxn ang="0">
                  <a:pos x="0" y="107"/>
                </a:cxn>
              </a:cxnLst>
              <a:rect l="0" t="0" r="r" b="b"/>
              <a:pathLst>
                <a:path w="145" h="131">
                  <a:moveTo>
                    <a:pt x="0" y="107"/>
                  </a:moveTo>
                  <a:lnTo>
                    <a:pt x="2" y="97"/>
                  </a:lnTo>
                  <a:lnTo>
                    <a:pt x="3" y="86"/>
                  </a:lnTo>
                  <a:lnTo>
                    <a:pt x="4" y="77"/>
                  </a:lnTo>
                  <a:lnTo>
                    <a:pt x="5" y="67"/>
                  </a:lnTo>
                  <a:lnTo>
                    <a:pt x="11" y="61"/>
                  </a:lnTo>
                  <a:lnTo>
                    <a:pt x="17" y="56"/>
                  </a:lnTo>
                  <a:lnTo>
                    <a:pt x="23" y="49"/>
                  </a:lnTo>
                  <a:lnTo>
                    <a:pt x="29" y="43"/>
                  </a:lnTo>
                  <a:lnTo>
                    <a:pt x="36" y="38"/>
                  </a:lnTo>
                  <a:lnTo>
                    <a:pt x="42" y="31"/>
                  </a:lnTo>
                  <a:lnTo>
                    <a:pt x="48" y="25"/>
                  </a:lnTo>
                  <a:lnTo>
                    <a:pt x="55" y="19"/>
                  </a:lnTo>
                  <a:lnTo>
                    <a:pt x="66" y="16"/>
                  </a:lnTo>
                  <a:lnTo>
                    <a:pt x="77" y="14"/>
                  </a:lnTo>
                  <a:lnTo>
                    <a:pt x="89" y="12"/>
                  </a:lnTo>
                  <a:lnTo>
                    <a:pt x="99" y="10"/>
                  </a:lnTo>
                  <a:lnTo>
                    <a:pt x="111" y="8"/>
                  </a:lnTo>
                  <a:lnTo>
                    <a:pt x="122" y="5"/>
                  </a:lnTo>
                  <a:lnTo>
                    <a:pt x="133" y="3"/>
                  </a:lnTo>
                  <a:lnTo>
                    <a:pt x="144" y="0"/>
                  </a:lnTo>
                  <a:lnTo>
                    <a:pt x="144" y="15"/>
                  </a:lnTo>
                  <a:lnTo>
                    <a:pt x="145" y="30"/>
                  </a:lnTo>
                  <a:lnTo>
                    <a:pt x="145" y="44"/>
                  </a:lnTo>
                  <a:lnTo>
                    <a:pt x="145" y="59"/>
                  </a:lnTo>
                  <a:lnTo>
                    <a:pt x="134" y="68"/>
                  </a:lnTo>
                  <a:lnTo>
                    <a:pt x="124" y="77"/>
                  </a:lnTo>
                  <a:lnTo>
                    <a:pt x="113" y="86"/>
                  </a:lnTo>
                  <a:lnTo>
                    <a:pt x="102" y="95"/>
                  </a:lnTo>
                  <a:lnTo>
                    <a:pt x="91" y="103"/>
                  </a:lnTo>
                  <a:lnTo>
                    <a:pt x="80" y="113"/>
                  </a:lnTo>
                  <a:lnTo>
                    <a:pt x="70" y="122"/>
                  </a:lnTo>
                  <a:lnTo>
                    <a:pt x="59" y="131"/>
                  </a:lnTo>
                  <a:lnTo>
                    <a:pt x="51" y="128"/>
                  </a:lnTo>
                  <a:lnTo>
                    <a:pt x="44" y="125"/>
                  </a:lnTo>
                  <a:lnTo>
                    <a:pt x="37" y="122"/>
                  </a:lnTo>
                  <a:lnTo>
                    <a:pt x="30" y="118"/>
                  </a:lnTo>
                  <a:lnTo>
                    <a:pt x="23" y="115"/>
                  </a:lnTo>
                  <a:lnTo>
                    <a:pt x="15" y="112"/>
                  </a:lnTo>
                  <a:lnTo>
                    <a:pt x="8" y="110"/>
                  </a:lnTo>
                  <a:lnTo>
                    <a:pt x="0" y="107"/>
                  </a:lnTo>
                  <a:close/>
                </a:path>
              </a:pathLst>
            </a:custGeom>
            <a:solidFill>
              <a:srgbClr val="FFE22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57"/>
            <p:cNvSpPr>
              <a:spLocks/>
            </p:cNvSpPr>
            <p:nvPr/>
          </p:nvSpPr>
          <p:spPr bwMode="auto">
            <a:xfrm>
              <a:off x="4870" y="785"/>
              <a:ext cx="45" cy="41"/>
            </a:xfrm>
            <a:custGeom>
              <a:avLst/>
              <a:gdLst/>
              <a:ahLst/>
              <a:cxnLst>
                <a:cxn ang="0">
                  <a:pos x="0" y="91"/>
                </a:cxn>
                <a:cxn ang="0">
                  <a:pos x="2" y="84"/>
                </a:cxn>
                <a:cxn ang="0">
                  <a:pos x="3" y="75"/>
                </a:cxn>
                <a:cxn ang="0">
                  <a:pos x="5" y="68"/>
                </a:cxn>
                <a:cxn ang="0">
                  <a:pos x="6" y="60"/>
                </a:cxn>
                <a:cxn ang="0">
                  <a:pos x="11" y="55"/>
                </a:cxn>
                <a:cxn ang="0">
                  <a:pos x="17" y="49"/>
                </a:cxn>
                <a:cxn ang="0">
                  <a:pos x="22" y="43"/>
                </a:cxn>
                <a:cxn ang="0">
                  <a:pos x="27" y="38"/>
                </a:cxn>
                <a:cxn ang="0">
                  <a:pos x="33" y="33"/>
                </a:cxn>
                <a:cxn ang="0">
                  <a:pos x="39" y="26"/>
                </a:cxn>
                <a:cxn ang="0">
                  <a:pos x="44" y="21"/>
                </a:cxn>
                <a:cxn ang="0">
                  <a:pos x="50" y="16"/>
                </a:cxn>
                <a:cxn ang="0">
                  <a:pos x="59" y="14"/>
                </a:cxn>
                <a:cxn ang="0">
                  <a:pos x="70" y="11"/>
                </a:cxn>
                <a:cxn ang="0">
                  <a:pos x="79" y="9"/>
                </a:cxn>
                <a:cxn ang="0">
                  <a:pos x="90" y="7"/>
                </a:cxn>
                <a:cxn ang="0">
                  <a:pos x="100" y="6"/>
                </a:cxn>
                <a:cxn ang="0">
                  <a:pos x="109" y="4"/>
                </a:cxn>
                <a:cxn ang="0">
                  <a:pos x="120" y="2"/>
                </a:cxn>
                <a:cxn ang="0">
                  <a:pos x="129" y="0"/>
                </a:cxn>
                <a:cxn ang="0">
                  <a:pos x="130" y="14"/>
                </a:cxn>
                <a:cxn ang="0">
                  <a:pos x="132" y="27"/>
                </a:cxn>
                <a:cxn ang="0">
                  <a:pos x="133" y="41"/>
                </a:cxn>
                <a:cxn ang="0">
                  <a:pos x="134" y="55"/>
                </a:cxn>
                <a:cxn ang="0">
                  <a:pos x="124" y="63"/>
                </a:cxn>
                <a:cxn ang="0">
                  <a:pos x="113" y="72"/>
                </a:cxn>
                <a:cxn ang="0">
                  <a:pos x="104" y="80"/>
                </a:cxn>
                <a:cxn ang="0">
                  <a:pos x="93" y="89"/>
                </a:cxn>
                <a:cxn ang="0">
                  <a:pos x="83" y="97"/>
                </a:cxn>
                <a:cxn ang="0">
                  <a:pos x="72" y="106"/>
                </a:cxn>
                <a:cxn ang="0">
                  <a:pos x="62" y="114"/>
                </a:cxn>
                <a:cxn ang="0">
                  <a:pos x="52" y="123"/>
                </a:cxn>
                <a:cxn ang="0">
                  <a:pos x="45" y="119"/>
                </a:cxn>
                <a:cxn ang="0">
                  <a:pos x="39" y="114"/>
                </a:cxn>
                <a:cxn ang="0">
                  <a:pos x="33" y="111"/>
                </a:cxn>
                <a:cxn ang="0">
                  <a:pos x="26" y="107"/>
                </a:cxn>
                <a:cxn ang="0">
                  <a:pos x="19" y="103"/>
                </a:cxn>
                <a:cxn ang="0">
                  <a:pos x="13" y="98"/>
                </a:cxn>
                <a:cxn ang="0">
                  <a:pos x="6" y="95"/>
                </a:cxn>
                <a:cxn ang="0">
                  <a:pos x="0" y="91"/>
                </a:cxn>
              </a:cxnLst>
              <a:rect l="0" t="0" r="r" b="b"/>
              <a:pathLst>
                <a:path w="134" h="123">
                  <a:moveTo>
                    <a:pt x="0" y="91"/>
                  </a:moveTo>
                  <a:lnTo>
                    <a:pt x="2" y="84"/>
                  </a:lnTo>
                  <a:lnTo>
                    <a:pt x="3" y="75"/>
                  </a:lnTo>
                  <a:lnTo>
                    <a:pt x="5" y="68"/>
                  </a:lnTo>
                  <a:lnTo>
                    <a:pt x="6" y="60"/>
                  </a:lnTo>
                  <a:lnTo>
                    <a:pt x="11" y="55"/>
                  </a:lnTo>
                  <a:lnTo>
                    <a:pt x="17" y="49"/>
                  </a:lnTo>
                  <a:lnTo>
                    <a:pt x="22" y="43"/>
                  </a:lnTo>
                  <a:lnTo>
                    <a:pt x="27" y="38"/>
                  </a:lnTo>
                  <a:lnTo>
                    <a:pt x="33" y="33"/>
                  </a:lnTo>
                  <a:lnTo>
                    <a:pt x="39" y="26"/>
                  </a:lnTo>
                  <a:lnTo>
                    <a:pt x="44" y="21"/>
                  </a:lnTo>
                  <a:lnTo>
                    <a:pt x="50" y="16"/>
                  </a:lnTo>
                  <a:lnTo>
                    <a:pt x="59" y="14"/>
                  </a:lnTo>
                  <a:lnTo>
                    <a:pt x="70" y="11"/>
                  </a:lnTo>
                  <a:lnTo>
                    <a:pt x="79" y="9"/>
                  </a:lnTo>
                  <a:lnTo>
                    <a:pt x="90" y="7"/>
                  </a:lnTo>
                  <a:lnTo>
                    <a:pt x="100" y="6"/>
                  </a:lnTo>
                  <a:lnTo>
                    <a:pt x="109" y="4"/>
                  </a:lnTo>
                  <a:lnTo>
                    <a:pt x="120" y="2"/>
                  </a:lnTo>
                  <a:lnTo>
                    <a:pt x="129" y="0"/>
                  </a:lnTo>
                  <a:lnTo>
                    <a:pt x="130" y="14"/>
                  </a:lnTo>
                  <a:lnTo>
                    <a:pt x="132" y="27"/>
                  </a:lnTo>
                  <a:lnTo>
                    <a:pt x="133" y="41"/>
                  </a:lnTo>
                  <a:lnTo>
                    <a:pt x="134" y="55"/>
                  </a:lnTo>
                  <a:lnTo>
                    <a:pt x="124" y="63"/>
                  </a:lnTo>
                  <a:lnTo>
                    <a:pt x="113" y="72"/>
                  </a:lnTo>
                  <a:lnTo>
                    <a:pt x="104" y="80"/>
                  </a:lnTo>
                  <a:lnTo>
                    <a:pt x="93" y="89"/>
                  </a:lnTo>
                  <a:lnTo>
                    <a:pt x="83" y="97"/>
                  </a:lnTo>
                  <a:lnTo>
                    <a:pt x="72" y="106"/>
                  </a:lnTo>
                  <a:lnTo>
                    <a:pt x="62" y="114"/>
                  </a:lnTo>
                  <a:lnTo>
                    <a:pt x="52" y="123"/>
                  </a:lnTo>
                  <a:lnTo>
                    <a:pt x="45" y="119"/>
                  </a:lnTo>
                  <a:lnTo>
                    <a:pt x="39" y="114"/>
                  </a:lnTo>
                  <a:lnTo>
                    <a:pt x="33" y="111"/>
                  </a:lnTo>
                  <a:lnTo>
                    <a:pt x="26" y="107"/>
                  </a:lnTo>
                  <a:lnTo>
                    <a:pt x="19" y="103"/>
                  </a:lnTo>
                  <a:lnTo>
                    <a:pt x="13" y="98"/>
                  </a:lnTo>
                  <a:lnTo>
                    <a:pt x="6" y="95"/>
                  </a:lnTo>
                  <a:lnTo>
                    <a:pt x="0" y="91"/>
                  </a:lnTo>
                  <a:close/>
                </a:path>
              </a:pathLst>
            </a:custGeom>
            <a:solidFill>
              <a:srgbClr val="FFE53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58"/>
            <p:cNvSpPr>
              <a:spLocks/>
            </p:cNvSpPr>
            <p:nvPr/>
          </p:nvSpPr>
          <p:spPr bwMode="auto">
            <a:xfrm>
              <a:off x="4872" y="786"/>
              <a:ext cx="40" cy="39"/>
            </a:xfrm>
            <a:custGeom>
              <a:avLst/>
              <a:gdLst/>
              <a:ahLst/>
              <a:cxnLst>
                <a:cxn ang="0">
                  <a:pos x="0" y="77"/>
                </a:cxn>
                <a:cxn ang="0">
                  <a:pos x="2" y="72"/>
                </a:cxn>
                <a:cxn ang="0">
                  <a:pos x="4" y="66"/>
                </a:cxn>
                <a:cxn ang="0">
                  <a:pos x="5" y="60"/>
                </a:cxn>
                <a:cxn ang="0">
                  <a:pos x="8" y="55"/>
                </a:cxn>
                <a:cxn ang="0">
                  <a:pos x="12" y="50"/>
                </a:cxn>
                <a:cxn ang="0">
                  <a:pos x="16" y="46"/>
                </a:cxn>
                <a:cxn ang="0">
                  <a:pos x="21" y="40"/>
                </a:cxn>
                <a:cxn ang="0">
                  <a:pos x="26" y="35"/>
                </a:cxn>
                <a:cxn ang="0">
                  <a:pos x="31" y="31"/>
                </a:cxn>
                <a:cxn ang="0">
                  <a:pos x="35" y="25"/>
                </a:cxn>
                <a:cxn ang="0">
                  <a:pos x="41" y="20"/>
                </a:cxn>
                <a:cxn ang="0">
                  <a:pos x="46" y="15"/>
                </a:cxn>
                <a:cxn ang="0">
                  <a:pos x="54" y="13"/>
                </a:cxn>
                <a:cxn ang="0">
                  <a:pos x="64" y="11"/>
                </a:cxn>
                <a:cxn ang="0">
                  <a:pos x="72" y="8"/>
                </a:cxn>
                <a:cxn ang="0">
                  <a:pos x="81" y="7"/>
                </a:cxn>
                <a:cxn ang="0">
                  <a:pos x="89" y="5"/>
                </a:cxn>
                <a:cxn ang="0">
                  <a:pos x="99" y="3"/>
                </a:cxn>
                <a:cxn ang="0">
                  <a:pos x="107" y="2"/>
                </a:cxn>
                <a:cxn ang="0">
                  <a:pos x="116" y="0"/>
                </a:cxn>
                <a:cxn ang="0">
                  <a:pos x="117" y="13"/>
                </a:cxn>
                <a:cxn ang="0">
                  <a:pos x="119" y="25"/>
                </a:cxn>
                <a:cxn ang="0">
                  <a:pos x="120" y="39"/>
                </a:cxn>
                <a:cxn ang="0">
                  <a:pos x="121" y="52"/>
                </a:cxn>
                <a:cxn ang="0">
                  <a:pos x="112" y="60"/>
                </a:cxn>
                <a:cxn ang="0">
                  <a:pos x="102" y="69"/>
                </a:cxn>
                <a:cxn ang="0">
                  <a:pos x="93" y="76"/>
                </a:cxn>
                <a:cxn ang="0">
                  <a:pos x="83" y="85"/>
                </a:cxn>
                <a:cxn ang="0">
                  <a:pos x="73" y="92"/>
                </a:cxn>
                <a:cxn ang="0">
                  <a:pos x="64" y="101"/>
                </a:cxn>
                <a:cxn ang="0">
                  <a:pos x="54" y="108"/>
                </a:cxn>
                <a:cxn ang="0">
                  <a:pos x="45" y="117"/>
                </a:cxn>
                <a:cxn ang="0">
                  <a:pos x="39" y="111"/>
                </a:cxn>
                <a:cxn ang="0">
                  <a:pos x="33" y="107"/>
                </a:cxn>
                <a:cxn ang="0">
                  <a:pos x="28" y="102"/>
                </a:cxn>
                <a:cxn ang="0">
                  <a:pos x="22" y="98"/>
                </a:cxn>
                <a:cxn ang="0">
                  <a:pos x="16" y="92"/>
                </a:cxn>
                <a:cxn ang="0">
                  <a:pos x="11" y="88"/>
                </a:cxn>
                <a:cxn ang="0">
                  <a:pos x="5" y="83"/>
                </a:cxn>
                <a:cxn ang="0">
                  <a:pos x="0" y="77"/>
                </a:cxn>
              </a:cxnLst>
              <a:rect l="0" t="0" r="r" b="b"/>
              <a:pathLst>
                <a:path w="121" h="117">
                  <a:moveTo>
                    <a:pt x="0" y="77"/>
                  </a:moveTo>
                  <a:lnTo>
                    <a:pt x="2" y="72"/>
                  </a:lnTo>
                  <a:lnTo>
                    <a:pt x="4" y="66"/>
                  </a:lnTo>
                  <a:lnTo>
                    <a:pt x="5" y="60"/>
                  </a:lnTo>
                  <a:lnTo>
                    <a:pt x="8" y="55"/>
                  </a:lnTo>
                  <a:lnTo>
                    <a:pt x="12" y="50"/>
                  </a:lnTo>
                  <a:lnTo>
                    <a:pt x="16" y="46"/>
                  </a:lnTo>
                  <a:lnTo>
                    <a:pt x="21" y="40"/>
                  </a:lnTo>
                  <a:lnTo>
                    <a:pt x="26" y="35"/>
                  </a:lnTo>
                  <a:lnTo>
                    <a:pt x="31" y="31"/>
                  </a:lnTo>
                  <a:lnTo>
                    <a:pt x="35" y="25"/>
                  </a:lnTo>
                  <a:lnTo>
                    <a:pt x="41" y="20"/>
                  </a:lnTo>
                  <a:lnTo>
                    <a:pt x="46" y="15"/>
                  </a:lnTo>
                  <a:lnTo>
                    <a:pt x="54" y="13"/>
                  </a:lnTo>
                  <a:lnTo>
                    <a:pt x="64" y="11"/>
                  </a:lnTo>
                  <a:lnTo>
                    <a:pt x="72" y="8"/>
                  </a:lnTo>
                  <a:lnTo>
                    <a:pt x="81" y="7"/>
                  </a:lnTo>
                  <a:lnTo>
                    <a:pt x="89" y="5"/>
                  </a:lnTo>
                  <a:lnTo>
                    <a:pt x="99" y="3"/>
                  </a:lnTo>
                  <a:lnTo>
                    <a:pt x="107" y="2"/>
                  </a:lnTo>
                  <a:lnTo>
                    <a:pt x="116" y="0"/>
                  </a:lnTo>
                  <a:lnTo>
                    <a:pt x="117" y="13"/>
                  </a:lnTo>
                  <a:lnTo>
                    <a:pt x="119" y="25"/>
                  </a:lnTo>
                  <a:lnTo>
                    <a:pt x="120" y="39"/>
                  </a:lnTo>
                  <a:lnTo>
                    <a:pt x="121" y="52"/>
                  </a:lnTo>
                  <a:lnTo>
                    <a:pt x="112" y="60"/>
                  </a:lnTo>
                  <a:lnTo>
                    <a:pt x="102" y="69"/>
                  </a:lnTo>
                  <a:lnTo>
                    <a:pt x="93" y="76"/>
                  </a:lnTo>
                  <a:lnTo>
                    <a:pt x="83" y="85"/>
                  </a:lnTo>
                  <a:lnTo>
                    <a:pt x="73" y="92"/>
                  </a:lnTo>
                  <a:lnTo>
                    <a:pt x="64" y="101"/>
                  </a:lnTo>
                  <a:lnTo>
                    <a:pt x="54" y="108"/>
                  </a:lnTo>
                  <a:lnTo>
                    <a:pt x="45" y="117"/>
                  </a:lnTo>
                  <a:lnTo>
                    <a:pt x="39" y="111"/>
                  </a:lnTo>
                  <a:lnTo>
                    <a:pt x="33" y="107"/>
                  </a:lnTo>
                  <a:lnTo>
                    <a:pt x="28" y="102"/>
                  </a:lnTo>
                  <a:lnTo>
                    <a:pt x="22" y="98"/>
                  </a:lnTo>
                  <a:lnTo>
                    <a:pt x="16" y="92"/>
                  </a:lnTo>
                  <a:lnTo>
                    <a:pt x="11" y="88"/>
                  </a:lnTo>
                  <a:lnTo>
                    <a:pt x="5" y="83"/>
                  </a:lnTo>
                  <a:lnTo>
                    <a:pt x="0" y="77"/>
                  </a:lnTo>
                  <a:close/>
                </a:path>
              </a:pathLst>
            </a:custGeom>
            <a:solidFill>
              <a:srgbClr val="FFEA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59"/>
            <p:cNvSpPr>
              <a:spLocks/>
            </p:cNvSpPr>
            <p:nvPr/>
          </p:nvSpPr>
          <p:spPr bwMode="auto">
            <a:xfrm>
              <a:off x="4874" y="787"/>
              <a:ext cx="37" cy="37"/>
            </a:xfrm>
            <a:custGeom>
              <a:avLst/>
              <a:gdLst/>
              <a:ahLst/>
              <a:cxnLst>
                <a:cxn ang="0">
                  <a:pos x="0" y="64"/>
                </a:cxn>
                <a:cxn ang="0">
                  <a:pos x="3" y="61"/>
                </a:cxn>
                <a:cxn ang="0">
                  <a:pos x="5" y="57"/>
                </a:cxn>
                <a:cxn ang="0">
                  <a:pos x="7" y="54"/>
                </a:cxn>
                <a:cxn ang="0">
                  <a:pos x="8" y="50"/>
                </a:cxn>
                <a:cxn ang="0">
                  <a:pos x="12" y="46"/>
                </a:cxn>
                <a:cxn ang="0">
                  <a:pos x="16" y="41"/>
                </a:cxn>
                <a:cxn ang="0">
                  <a:pos x="21" y="36"/>
                </a:cxn>
                <a:cxn ang="0">
                  <a:pos x="26" y="32"/>
                </a:cxn>
                <a:cxn ang="0">
                  <a:pos x="30" y="27"/>
                </a:cxn>
                <a:cxn ang="0">
                  <a:pos x="34" y="22"/>
                </a:cxn>
                <a:cxn ang="0">
                  <a:pos x="39" y="17"/>
                </a:cxn>
                <a:cxn ang="0">
                  <a:pos x="43" y="13"/>
                </a:cxn>
                <a:cxn ang="0">
                  <a:pos x="50" y="11"/>
                </a:cxn>
                <a:cxn ang="0">
                  <a:pos x="58" y="10"/>
                </a:cxn>
                <a:cxn ang="0">
                  <a:pos x="65" y="8"/>
                </a:cxn>
                <a:cxn ang="0">
                  <a:pos x="73" y="6"/>
                </a:cxn>
                <a:cxn ang="0">
                  <a:pos x="80" y="4"/>
                </a:cxn>
                <a:cxn ang="0">
                  <a:pos x="88" y="3"/>
                </a:cxn>
                <a:cxn ang="0">
                  <a:pos x="95" y="1"/>
                </a:cxn>
                <a:cxn ang="0">
                  <a:pos x="102" y="0"/>
                </a:cxn>
                <a:cxn ang="0">
                  <a:pos x="105" y="13"/>
                </a:cxn>
                <a:cxn ang="0">
                  <a:pos x="107" y="24"/>
                </a:cxn>
                <a:cxn ang="0">
                  <a:pos x="109" y="37"/>
                </a:cxn>
                <a:cxn ang="0">
                  <a:pos x="111" y="50"/>
                </a:cxn>
                <a:cxn ang="0">
                  <a:pos x="101" y="57"/>
                </a:cxn>
                <a:cxn ang="0">
                  <a:pos x="93" y="65"/>
                </a:cxn>
                <a:cxn ang="0">
                  <a:pos x="83" y="73"/>
                </a:cxn>
                <a:cxn ang="0">
                  <a:pos x="75" y="81"/>
                </a:cxn>
                <a:cxn ang="0">
                  <a:pos x="66" y="88"/>
                </a:cxn>
                <a:cxn ang="0">
                  <a:pos x="58" y="97"/>
                </a:cxn>
                <a:cxn ang="0">
                  <a:pos x="48" y="104"/>
                </a:cxn>
                <a:cxn ang="0">
                  <a:pos x="40" y="112"/>
                </a:cxn>
                <a:cxn ang="0">
                  <a:pos x="34" y="105"/>
                </a:cxn>
                <a:cxn ang="0">
                  <a:pos x="29" y="100"/>
                </a:cxn>
                <a:cxn ang="0">
                  <a:pos x="24" y="94"/>
                </a:cxn>
                <a:cxn ang="0">
                  <a:pos x="20" y="87"/>
                </a:cxn>
                <a:cxn ang="0">
                  <a:pos x="14" y="82"/>
                </a:cxn>
                <a:cxn ang="0">
                  <a:pos x="10" y="75"/>
                </a:cxn>
                <a:cxn ang="0">
                  <a:pos x="5" y="70"/>
                </a:cxn>
                <a:cxn ang="0">
                  <a:pos x="0" y="64"/>
                </a:cxn>
              </a:cxnLst>
              <a:rect l="0" t="0" r="r" b="b"/>
              <a:pathLst>
                <a:path w="111" h="112">
                  <a:moveTo>
                    <a:pt x="0" y="64"/>
                  </a:moveTo>
                  <a:lnTo>
                    <a:pt x="3" y="61"/>
                  </a:lnTo>
                  <a:lnTo>
                    <a:pt x="5" y="57"/>
                  </a:lnTo>
                  <a:lnTo>
                    <a:pt x="7" y="54"/>
                  </a:lnTo>
                  <a:lnTo>
                    <a:pt x="8" y="50"/>
                  </a:lnTo>
                  <a:lnTo>
                    <a:pt x="12" y="46"/>
                  </a:lnTo>
                  <a:lnTo>
                    <a:pt x="16" y="41"/>
                  </a:lnTo>
                  <a:lnTo>
                    <a:pt x="21" y="36"/>
                  </a:lnTo>
                  <a:lnTo>
                    <a:pt x="26" y="32"/>
                  </a:lnTo>
                  <a:lnTo>
                    <a:pt x="30" y="27"/>
                  </a:lnTo>
                  <a:lnTo>
                    <a:pt x="34" y="22"/>
                  </a:lnTo>
                  <a:lnTo>
                    <a:pt x="39" y="17"/>
                  </a:lnTo>
                  <a:lnTo>
                    <a:pt x="43" y="13"/>
                  </a:lnTo>
                  <a:lnTo>
                    <a:pt x="50" y="11"/>
                  </a:lnTo>
                  <a:lnTo>
                    <a:pt x="58" y="10"/>
                  </a:lnTo>
                  <a:lnTo>
                    <a:pt x="65" y="8"/>
                  </a:lnTo>
                  <a:lnTo>
                    <a:pt x="73" y="6"/>
                  </a:lnTo>
                  <a:lnTo>
                    <a:pt x="80" y="4"/>
                  </a:lnTo>
                  <a:lnTo>
                    <a:pt x="88" y="3"/>
                  </a:lnTo>
                  <a:lnTo>
                    <a:pt x="95" y="1"/>
                  </a:lnTo>
                  <a:lnTo>
                    <a:pt x="102" y="0"/>
                  </a:lnTo>
                  <a:lnTo>
                    <a:pt x="105" y="13"/>
                  </a:lnTo>
                  <a:lnTo>
                    <a:pt x="107" y="24"/>
                  </a:lnTo>
                  <a:lnTo>
                    <a:pt x="109" y="37"/>
                  </a:lnTo>
                  <a:lnTo>
                    <a:pt x="111" y="50"/>
                  </a:lnTo>
                  <a:lnTo>
                    <a:pt x="101" y="57"/>
                  </a:lnTo>
                  <a:lnTo>
                    <a:pt x="93" y="65"/>
                  </a:lnTo>
                  <a:lnTo>
                    <a:pt x="83" y="73"/>
                  </a:lnTo>
                  <a:lnTo>
                    <a:pt x="75" y="81"/>
                  </a:lnTo>
                  <a:lnTo>
                    <a:pt x="66" y="88"/>
                  </a:lnTo>
                  <a:lnTo>
                    <a:pt x="58" y="97"/>
                  </a:lnTo>
                  <a:lnTo>
                    <a:pt x="48" y="104"/>
                  </a:lnTo>
                  <a:lnTo>
                    <a:pt x="40" y="112"/>
                  </a:lnTo>
                  <a:lnTo>
                    <a:pt x="34" y="105"/>
                  </a:lnTo>
                  <a:lnTo>
                    <a:pt x="29" y="100"/>
                  </a:lnTo>
                  <a:lnTo>
                    <a:pt x="24" y="94"/>
                  </a:lnTo>
                  <a:lnTo>
                    <a:pt x="20" y="87"/>
                  </a:lnTo>
                  <a:lnTo>
                    <a:pt x="14" y="82"/>
                  </a:lnTo>
                  <a:lnTo>
                    <a:pt x="10" y="75"/>
                  </a:lnTo>
                  <a:lnTo>
                    <a:pt x="5" y="70"/>
                  </a:lnTo>
                  <a:lnTo>
                    <a:pt x="0" y="64"/>
                  </a:lnTo>
                  <a:close/>
                </a:path>
              </a:pathLst>
            </a:custGeom>
            <a:solidFill>
              <a:srgbClr val="FFEF4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60"/>
            <p:cNvSpPr>
              <a:spLocks/>
            </p:cNvSpPr>
            <p:nvPr/>
          </p:nvSpPr>
          <p:spPr bwMode="auto">
            <a:xfrm>
              <a:off x="4876" y="788"/>
              <a:ext cx="33" cy="35"/>
            </a:xfrm>
            <a:custGeom>
              <a:avLst/>
              <a:gdLst/>
              <a:ahLst/>
              <a:cxnLst>
                <a:cxn ang="0">
                  <a:pos x="0" y="50"/>
                </a:cxn>
                <a:cxn ang="0">
                  <a:pos x="2" y="49"/>
                </a:cxn>
                <a:cxn ang="0">
                  <a:pos x="4" y="48"/>
                </a:cxn>
                <a:cxn ang="0">
                  <a:pos x="6" y="47"/>
                </a:cxn>
                <a:cxn ang="0">
                  <a:pos x="8" y="46"/>
                </a:cxn>
                <a:cxn ang="0">
                  <a:pos x="16" y="37"/>
                </a:cxn>
                <a:cxn ang="0">
                  <a:pos x="23" y="29"/>
                </a:cxn>
                <a:cxn ang="0">
                  <a:pos x="31" y="20"/>
                </a:cxn>
                <a:cxn ang="0">
                  <a:pos x="38" y="12"/>
                </a:cxn>
                <a:cxn ang="0">
                  <a:pos x="44" y="11"/>
                </a:cxn>
                <a:cxn ang="0">
                  <a:pos x="50" y="9"/>
                </a:cxn>
                <a:cxn ang="0">
                  <a:pos x="56" y="8"/>
                </a:cxn>
                <a:cxn ang="0">
                  <a:pos x="63" y="6"/>
                </a:cxn>
                <a:cxn ang="0">
                  <a:pos x="69" y="5"/>
                </a:cxn>
                <a:cxn ang="0">
                  <a:pos x="75" y="3"/>
                </a:cxn>
                <a:cxn ang="0">
                  <a:pos x="83" y="1"/>
                </a:cxn>
                <a:cxn ang="0">
                  <a:pos x="89" y="0"/>
                </a:cxn>
                <a:cxn ang="0">
                  <a:pos x="91" y="12"/>
                </a:cxn>
                <a:cxn ang="0">
                  <a:pos x="93" y="24"/>
                </a:cxn>
                <a:cxn ang="0">
                  <a:pos x="95" y="36"/>
                </a:cxn>
                <a:cxn ang="0">
                  <a:pos x="98" y="48"/>
                </a:cxn>
                <a:cxn ang="0">
                  <a:pos x="89" y="55"/>
                </a:cxn>
                <a:cxn ang="0">
                  <a:pos x="81" y="62"/>
                </a:cxn>
                <a:cxn ang="0">
                  <a:pos x="73" y="69"/>
                </a:cxn>
                <a:cxn ang="0">
                  <a:pos x="65" y="77"/>
                </a:cxn>
                <a:cxn ang="0">
                  <a:pos x="56" y="84"/>
                </a:cxn>
                <a:cxn ang="0">
                  <a:pos x="49" y="91"/>
                </a:cxn>
                <a:cxn ang="0">
                  <a:pos x="40" y="98"/>
                </a:cxn>
                <a:cxn ang="0">
                  <a:pos x="32" y="105"/>
                </a:cxn>
                <a:cxn ang="0">
                  <a:pos x="27" y="99"/>
                </a:cxn>
                <a:cxn ang="0">
                  <a:pos x="23" y="92"/>
                </a:cxn>
                <a:cxn ang="0">
                  <a:pos x="19" y="85"/>
                </a:cxn>
                <a:cxn ang="0">
                  <a:pos x="15" y="78"/>
                </a:cxn>
                <a:cxn ang="0">
                  <a:pos x="12" y="71"/>
                </a:cxn>
                <a:cxn ang="0">
                  <a:pos x="7" y="64"/>
                </a:cxn>
                <a:cxn ang="0">
                  <a:pos x="3" y="58"/>
                </a:cxn>
                <a:cxn ang="0">
                  <a:pos x="0" y="50"/>
                </a:cxn>
              </a:cxnLst>
              <a:rect l="0" t="0" r="r" b="b"/>
              <a:pathLst>
                <a:path w="98" h="105">
                  <a:moveTo>
                    <a:pt x="0" y="50"/>
                  </a:moveTo>
                  <a:lnTo>
                    <a:pt x="2" y="49"/>
                  </a:lnTo>
                  <a:lnTo>
                    <a:pt x="4" y="48"/>
                  </a:lnTo>
                  <a:lnTo>
                    <a:pt x="6" y="47"/>
                  </a:lnTo>
                  <a:lnTo>
                    <a:pt x="8" y="46"/>
                  </a:lnTo>
                  <a:lnTo>
                    <a:pt x="16" y="37"/>
                  </a:lnTo>
                  <a:lnTo>
                    <a:pt x="23" y="29"/>
                  </a:lnTo>
                  <a:lnTo>
                    <a:pt x="31" y="20"/>
                  </a:lnTo>
                  <a:lnTo>
                    <a:pt x="38" y="12"/>
                  </a:lnTo>
                  <a:lnTo>
                    <a:pt x="44" y="11"/>
                  </a:lnTo>
                  <a:lnTo>
                    <a:pt x="50" y="9"/>
                  </a:lnTo>
                  <a:lnTo>
                    <a:pt x="56" y="8"/>
                  </a:lnTo>
                  <a:lnTo>
                    <a:pt x="63" y="6"/>
                  </a:lnTo>
                  <a:lnTo>
                    <a:pt x="69" y="5"/>
                  </a:lnTo>
                  <a:lnTo>
                    <a:pt x="75" y="3"/>
                  </a:lnTo>
                  <a:lnTo>
                    <a:pt x="83" y="1"/>
                  </a:lnTo>
                  <a:lnTo>
                    <a:pt x="89" y="0"/>
                  </a:lnTo>
                  <a:lnTo>
                    <a:pt x="91" y="12"/>
                  </a:lnTo>
                  <a:lnTo>
                    <a:pt x="93" y="24"/>
                  </a:lnTo>
                  <a:lnTo>
                    <a:pt x="95" y="36"/>
                  </a:lnTo>
                  <a:lnTo>
                    <a:pt x="98" y="48"/>
                  </a:lnTo>
                  <a:lnTo>
                    <a:pt x="89" y="55"/>
                  </a:lnTo>
                  <a:lnTo>
                    <a:pt x="81" y="62"/>
                  </a:lnTo>
                  <a:lnTo>
                    <a:pt x="73" y="69"/>
                  </a:lnTo>
                  <a:lnTo>
                    <a:pt x="65" y="77"/>
                  </a:lnTo>
                  <a:lnTo>
                    <a:pt x="56" y="84"/>
                  </a:lnTo>
                  <a:lnTo>
                    <a:pt x="49" y="91"/>
                  </a:lnTo>
                  <a:lnTo>
                    <a:pt x="40" y="98"/>
                  </a:lnTo>
                  <a:lnTo>
                    <a:pt x="32" y="105"/>
                  </a:lnTo>
                  <a:lnTo>
                    <a:pt x="27" y="99"/>
                  </a:lnTo>
                  <a:lnTo>
                    <a:pt x="23" y="92"/>
                  </a:lnTo>
                  <a:lnTo>
                    <a:pt x="19" y="85"/>
                  </a:lnTo>
                  <a:lnTo>
                    <a:pt x="15" y="78"/>
                  </a:lnTo>
                  <a:lnTo>
                    <a:pt x="12" y="71"/>
                  </a:lnTo>
                  <a:lnTo>
                    <a:pt x="7" y="64"/>
                  </a:lnTo>
                  <a:lnTo>
                    <a:pt x="3" y="58"/>
                  </a:lnTo>
                  <a:lnTo>
                    <a:pt x="0" y="50"/>
                  </a:lnTo>
                  <a:close/>
                </a:path>
              </a:pathLst>
            </a:custGeom>
            <a:solidFill>
              <a:srgbClr val="FFF45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61"/>
            <p:cNvSpPr>
              <a:spLocks/>
            </p:cNvSpPr>
            <p:nvPr/>
          </p:nvSpPr>
          <p:spPr bwMode="auto">
            <a:xfrm>
              <a:off x="4877" y="789"/>
              <a:ext cx="30" cy="33"/>
            </a:xfrm>
            <a:custGeom>
              <a:avLst/>
              <a:gdLst/>
              <a:ahLst/>
              <a:cxnLst>
                <a:cxn ang="0">
                  <a:pos x="0" y="36"/>
                </a:cxn>
                <a:cxn ang="0">
                  <a:pos x="3" y="37"/>
                </a:cxn>
                <a:cxn ang="0">
                  <a:pos x="6" y="37"/>
                </a:cxn>
                <a:cxn ang="0">
                  <a:pos x="10" y="38"/>
                </a:cxn>
                <a:cxn ang="0">
                  <a:pos x="13" y="39"/>
                </a:cxn>
                <a:cxn ang="0">
                  <a:pos x="18" y="31"/>
                </a:cxn>
                <a:cxn ang="0">
                  <a:pos x="25" y="24"/>
                </a:cxn>
                <a:cxn ang="0">
                  <a:pos x="30" y="16"/>
                </a:cxn>
                <a:cxn ang="0">
                  <a:pos x="35" y="9"/>
                </a:cxn>
                <a:cxn ang="0">
                  <a:pos x="40" y="8"/>
                </a:cxn>
                <a:cxn ang="0">
                  <a:pos x="46" y="7"/>
                </a:cxn>
                <a:cxn ang="0">
                  <a:pos x="51" y="6"/>
                </a:cxn>
                <a:cxn ang="0">
                  <a:pos x="56" y="4"/>
                </a:cxn>
                <a:cxn ang="0">
                  <a:pos x="62" y="3"/>
                </a:cxn>
                <a:cxn ang="0">
                  <a:pos x="66" y="2"/>
                </a:cxn>
                <a:cxn ang="0">
                  <a:pos x="71" y="1"/>
                </a:cxn>
                <a:cxn ang="0">
                  <a:pos x="76" y="0"/>
                </a:cxn>
                <a:cxn ang="0">
                  <a:pos x="79" y="10"/>
                </a:cxn>
                <a:cxn ang="0">
                  <a:pos x="82" y="21"/>
                </a:cxn>
                <a:cxn ang="0">
                  <a:pos x="85" y="32"/>
                </a:cxn>
                <a:cxn ang="0">
                  <a:pos x="88" y="43"/>
                </a:cxn>
                <a:cxn ang="0">
                  <a:pos x="81" y="49"/>
                </a:cxn>
                <a:cxn ang="0">
                  <a:pos x="72" y="57"/>
                </a:cxn>
                <a:cxn ang="0">
                  <a:pos x="65" y="63"/>
                </a:cxn>
                <a:cxn ang="0">
                  <a:pos x="57" y="70"/>
                </a:cxn>
                <a:cxn ang="0">
                  <a:pos x="49" y="77"/>
                </a:cxn>
                <a:cxn ang="0">
                  <a:pos x="42" y="83"/>
                </a:cxn>
                <a:cxn ang="0">
                  <a:pos x="34" y="91"/>
                </a:cxn>
                <a:cxn ang="0">
                  <a:pos x="27" y="97"/>
                </a:cxn>
                <a:cxn ang="0">
                  <a:pos x="20" y="82"/>
                </a:cxn>
                <a:cxn ang="0">
                  <a:pos x="14" y="66"/>
                </a:cxn>
                <a:cxn ang="0">
                  <a:pos x="6" y="50"/>
                </a:cxn>
                <a:cxn ang="0">
                  <a:pos x="0" y="36"/>
                </a:cxn>
              </a:cxnLst>
              <a:rect l="0" t="0" r="r" b="b"/>
              <a:pathLst>
                <a:path w="88" h="97">
                  <a:moveTo>
                    <a:pt x="0" y="36"/>
                  </a:moveTo>
                  <a:lnTo>
                    <a:pt x="3" y="37"/>
                  </a:lnTo>
                  <a:lnTo>
                    <a:pt x="6" y="37"/>
                  </a:lnTo>
                  <a:lnTo>
                    <a:pt x="10" y="38"/>
                  </a:lnTo>
                  <a:lnTo>
                    <a:pt x="13" y="39"/>
                  </a:lnTo>
                  <a:lnTo>
                    <a:pt x="18" y="31"/>
                  </a:lnTo>
                  <a:lnTo>
                    <a:pt x="25" y="24"/>
                  </a:lnTo>
                  <a:lnTo>
                    <a:pt x="30" y="16"/>
                  </a:lnTo>
                  <a:lnTo>
                    <a:pt x="35" y="9"/>
                  </a:lnTo>
                  <a:lnTo>
                    <a:pt x="40" y="8"/>
                  </a:lnTo>
                  <a:lnTo>
                    <a:pt x="46" y="7"/>
                  </a:lnTo>
                  <a:lnTo>
                    <a:pt x="51" y="6"/>
                  </a:lnTo>
                  <a:lnTo>
                    <a:pt x="56" y="4"/>
                  </a:lnTo>
                  <a:lnTo>
                    <a:pt x="62" y="3"/>
                  </a:lnTo>
                  <a:lnTo>
                    <a:pt x="66" y="2"/>
                  </a:lnTo>
                  <a:lnTo>
                    <a:pt x="71" y="1"/>
                  </a:lnTo>
                  <a:lnTo>
                    <a:pt x="76" y="0"/>
                  </a:lnTo>
                  <a:lnTo>
                    <a:pt x="79" y="10"/>
                  </a:lnTo>
                  <a:lnTo>
                    <a:pt x="82" y="21"/>
                  </a:lnTo>
                  <a:lnTo>
                    <a:pt x="85" y="32"/>
                  </a:lnTo>
                  <a:lnTo>
                    <a:pt x="88" y="43"/>
                  </a:lnTo>
                  <a:lnTo>
                    <a:pt x="81" y="49"/>
                  </a:lnTo>
                  <a:lnTo>
                    <a:pt x="72" y="57"/>
                  </a:lnTo>
                  <a:lnTo>
                    <a:pt x="65" y="63"/>
                  </a:lnTo>
                  <a:lnTo>
                    <a:pt x="57" y="70"/>
                  </a:lnTo>
                  <a:lnTo>
                    <a:pt x="49" y="77"/>
                  </a:lnTo>
                  <a:lnTo>
                    <a:pt x="42" y="83"/>
                  </a:lnTo>
                  <a:lnTo>
                    <a:pt x="34" y="91"/>
                  </a:lnTo>
                  <a:lnTo>
                    <a:pt x="27" y="97"/>
                  </a:lnTo>
                  <a:lnTo>
                    <a:pt x="20" y="82"/>
                  </a:lnTo>
                  <a:lnTo>
                    <a:pt x="14" y="66"/>
                  </a:lnTo>
                  <a:lnTo>
                    <a:pt x="6" y="50"/>
                  </a:lnTo>
                  <a:lnTo>
                    <a:pt x="0" y="36"/>
                  </a:lnTo>
                  <a:close/>
                </a:path>
              </a:pathLst>
            </a:custGeom>
            <a:solidFill>
              <a:srgbClr val="FFF9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62"/>
            <p:cNvSpPr>
              <a:spLocks/>
            </p:cNvSpPr>
            <p:nvPr/>
          </p:nvSpPr>
          <p:spPr bwMode="auto">
            <a:xfrm>
              <a:off x="4879" y="790"/>
              <a:ext cx="26" cy="31"/>
            </a:xfrm>
            <a:custGeom>
              <a:avLst/>
              <a:gdLst/>
              <a:ahLst/>
              <a:cxnLst>
                <a:cxn ang="0">
                  <a:pos x="0" y="22"/>
                </a:cxn>
                <a:cxn ang="0">
                  <a:pos x="15" y="34"/>
                </a:cxn>
                <a:cxn ang="0">
                  <a:pos x="32" y="7"/>
                </a:cxn>
                <a:cxn ang="0">
                  <a:pos x="63" y="0"/>
                </a:cxn>
                <a:cxn ang="0">
                  <a:pos x="77" y="41"/>
                </a:cxn>
                <a:cxn ang="0">
                  <a:pos x="21" y="92"/>
                </a:cxn>
                <a:cxn ang="0">
                  <a:pos x="0" y="22"/>
                </a:cxn>
              </a:cxnLst>
              <a:rect l="0" t="0" r="r" b="b"/>
              <a:pathLst>
                <a:path w="77" h="92">
                  <a:moveTo>
                    <a:pt x="0" y="22"/>
                  </a:moveTo>
                  <a:lnTo>
                    <a:pt x="15" y="34"/>
                  </a:lnTo>
                  <a:lnTo>
                    <a:pt x="32" y="7"/>
                  </a:lnTo>
                  <a:lnTo>
                    <a:pt x="63" y="0"/>
                  </a:lnTo>
                  <a:lnTo>
                    <a:pt x="77" y="41"/>
                  </a:lnTo>
                  <a:lnTo>
                    <a:pt x="21" y="92"/>
                  </a:lnTo>
                  <a:lnTo>
                    <a:pt x="0" y="22"/>
                  </a:lnTo>
                  <a:close/>
                </a:path>
              </a:pathLst>
            </a:custGeom>
            <a:solidFill>
              <a:srgbClr val="FFFF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63"/>
            <p:cNvSpPr>
              <a:spLocks/>
            </p:cNvSpPr>
            <p:nvPr/>
          </p:nvSpPr>
          <p:spPr bwMode="auto">
            <a:xfrm>
              <a:off x="4896" y="830"/>
              <a:ext cx="228" cy="75"/>
            </a:xfrm>
            <a:custGeom>
              <a:avLst/>
              <a:gdLst/>
              <a:ahLst/>
              <a:cxnLst>
                <a:cxn ang="0">
                  <a:pos x="0" y="221"/>
                </a:cxn>
                <a:cxn ang="0">
                  <a:pos x="47" y="211"/>
                </a:cxn>
                <a:cxn ang="0">
                  <a:pos x="93" y="201"/>
                </a:cxn>
                <a:cxn ang="0">
                  <a:pos x="138" y="191"/>
                </a:cxn>
                <a:cxn ang="0">
                  <a:pos x="181" y="180"/>
                </a:cxn>
                <a:cxn ang="0">
                  <a:pos x="224" y="170"/>
                </a:cxn>
                <a:cxn ang="0">
                  <a:pos x="266" y="157"/>
                </a:cxn>
                <a:cxn ang="0">
                  <a:pos x="308" y="145"/>
                </a:cxn>
                <a:cxn ang="0">
                  <a:pos x="349" y="131"/>
                </a:cxn>
                <a:cxn ang="0">
                  <a:pos x="390" y="118"/>
                </a:cxn>
                <a:cxn ang="0">
                  <a:pos x="432" y="104"/>
                </a:cxn>
                <a:cxn ang="0">
                  <a:pos x="472" y="88"/>
                </a:cxn>
                <a:cxn ang="0">
                  <a:pos x="514" y="72"/>
                </a:cxn>
                <a:cxn ang="0">
                  <a:pos x="555" y="55"/>
                </a:cxn>
                <a:cxn ang="0">
                  <a:pos x="598" y="38"/>
                </a:cxn>
                <a:cxn ang="0">
                  <a:pos x="639" y="19"/>
                </a:cxn>
                <a:cxn ang="0">
                  <a:pos x="683" y="0"/>
                </a:cxn>
                <a:cxn ang="0">
                  <a:pos x="656" y="41"/>
                </a:cxn>
                <a:cxn ang="0">
                  <a:pos x="625" y="77"/>
                </a:cxn>
                <a:cxn ang="0">
                  <a:pos x="591" y="108"/>
                </a:cxn>
                <a:cxn ang="0">
                  <a:pos x="553" y="136"/>
                </a:cxn>
                <a:cxn ang="0">
                  <a:pos x="514" y="158"/>
                </a:cxn>
                <a:cxn ang="0">
                  <a:pos x="471" y="177"/>
                </a:cxn>
                <a:cxn ang="0">
                  <a:pos x="427" y="192"/>
                </a:cxn>
                <a:cxn ang="0">
                  <a:pos x="381" y="204"/>
                </a:cxn>
                <a:cxn ang="0">
                  <a:pos x="334" y="213"/>
                </a:cxn>
                <a:cxn ang="0">
                  <a:pos x="286" y="219"/>
                </a:cxn>
                <a:cxn ang="0">
                  <a:pos x="237" y="223"/>
                </a:cxn>
                <a:cxn ang="0">
                  <a:pos x="189" y="225"/>
                </a:cxn>
                <a:cxn ang="0">
                  <a:pos x="141" y="226"/>
                </a:cxn>
                <a:cxn ang="0">
                  <a:pos x="93" y="225"/>
                </a:cxn>
                <a:cxn ang="0">
                  <a:pos x="46" y="223"/>
                </a:cxn>
                <a:cxn ang="0">
                  <a:pos x="0" y="221"/>
                </a:cxn>
              </a:cxnLst>
              <a:rect l="0" t="0" r="r" b="b"/>
              <a:pathLst>
                <a:path w="683" h="226">
                  <a:moveTo>
                    <a:pt x="0" y="221"/>
                  </a:moveTo>
                  <a:lnTo>
                    <a:pt x="47" y="211"/>
                  </a:lnTo>
                  <a:lnTo>
                    <a:pt x="93" y="201"/>
                  </a:lnTo>
                  <a:lnTo>
                    <a:pt x="138" y="191"/>
                  </a:lnTo>
                  <a:lnTo>
                    <a:pt x="181" y="180"/>
                  </a:lnTo>
                  <a:lnTo>
                    <a:pt x="224" y="170"/>
                  </a:lnTo>
                  <a:lnTo>
                    <a:pt x="266" y="157"/>
                  </a:lnTo>
                  <a:lnTo>
                    <a:pt x="308" y="145"/>
                  </a:lnTo>
                  <a:lnTo>
                    <a:pt x="349" y="131"/>
                  </a:lnTo>
                  <a:lnTo>
                    <a:pt x="390" y="118"/>
                  </a:lnTo>
                  <a:lnTo>
                    <a:pt x="432" y="104"/>
                  </a:lnTo>
                  <a:lnTo>
                    <a:pt x="472" y="88"/>
                  </a:lnTo>
                  <a:lnTo>
                    <a:pt x="514" y="72"/>
                  </a:lnTo>
                  <a:lnTo>
                    <a:pt x="555" y="55"/>
                  </a:lnTo>
                  <a:lnTo>
                    <a:pt x="598" y="38"/>
                  </a:lnTo>
                  <a:lnTo>
                    <a:pt x="639" y="19"/>
                  </a:lnTo>
                  <a:lnTo>
                    <a:pt x="683" y="0"/>
                  </a:lnTo>
                  <a:lnTo>
                    <a:pt x="656" y="41"/>
                  </a:lnTo>
                  <a:lnTo>
                    <a:pt x="625" y="77"/>
                  </a:lnTo>
                  <a:lnTo>
                    <a:pt x="591" y="108"/>
                  </a:lnTo>
                  <a:lnTo>
                    <a:pt x="553" y="136"/>
                  </a:lnTo>
                  <a:lnTo>
                    <a:pt x="514" y="158"/>
                  </a:lnTo>
                  <a:lnTo>
                    <a:pt x="471" y="177"/>
                  </a:lnTo>
                  <a:lnTo>
                    <a:pt x="427" y="192"/>
                  </a:lnTo>
                  <a:lnTo>
                    <a:pt x="381" y="204"/>
                  </a:lnTo>
                  <a:lnTo>
                    <a:pt x="334" y="213"/>
                  </a:lnTo>
                  <a:lnTo>
                    <a:pt x="286" y="219"/>
                  </a:lnTo>
                  <a:lnTo>
                    <a:pt x="237" y="223"/>
                  </a:lnTo>
                  <a:lnTo>
                    <a:pt x="189" y="225"/>
                  </a:lnTo>
                  <a:lnTo>
                    <a:pt x="141" y="226"/>
                  </a:lnTo>
                  <a:lnTo>
                    <a:pt x="93" y="225"/>
                  </a:lnTo>
                  <a:lnTo>
                    <a:pt x="46" y="223"/>
                  </a:lnTo>
                  <a:lnTo>
                    <a:pt x="0" y="221"/>
                  </a:lnTo>
                  <a:close/>
                </a:path>
              </a:pathLst>
            </a:custGeom>
            <a:solidFill>
              <a:srgbClr val="B76B0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8" name="Freeform 64"/>
            <p:cNvSpPr>
              <a:spLocks/>
            </p:cNvSpPr>
            <p:nvPr/>
          </p:nvSpPr>
          <p:spPr bwMode="auto">
            <a:xfrm>
              <a:off x="5003" y="843"/>
              <a:ext cx="157" cy="139"/>
            </a:xfrm>
            <a:custGeom>
              <a:avLst/>
              <a:gdLst/>
              <a:ahLst/>
              <a:cxnLst>
                <a:cxn ang="0">
                  <a:pos x="0" y="264"/>
                </a:cxn>
                <a:cxn ang="0">
                  <a:pos x="39" y="260"/>
                </a:cxn>
                <a:cxn ang="0">
                  <a:pos x="77" y="254"/>
                </a:cxn>
                <a:cxn ang="0">
                  <a:pos x="113" y="246"/>
                </a:cxn>
                <a:cxn ang="0">
                  <a:pos x="148" y="238"/>
                </a:cxn>
                <a:cxn ang="0">
                  <a:pos x="183" y="228"/>
                </a:cxn>
                <a:cxn ang="0">
                  <a:pos x="216" y="217"/>
                </a:cxn>
                <a:cxn ang="0">
                  <a:pos x="247" y="203"/>
                </a:cxn>
                <a:cxn ang="0">
                  <a:pos x="278" y="188"/>
                </a:cxn>
                <a:cxn ang="0">
                  <a:pos x="306" y="172"/>
                </a:cxn>
                <a:cxn ang="0">
                  <a:pos x="335" y="153"/>
                </a:cxn>
                <a:cxn ang="0">
                  <a:pos x="360" y="133"/>
                </a:cxn>
                <a:cxn ang="0">
                  <a:pos x="386" y="110"/>
                </a:cxn>
                <a:cxn ang="0">
                  <a:pos x="409" y="86"/>
                </a:cxn>
                <a:cxn ang="0">
                  <a:pos x="432" y="59"/>
                </a:cxn>
                <a:cxn ang="0">
                  <a:pos x="453" y="31"/>
                </a:cxn>
                <a:cxn ang="0">
                  <a:pos x="472" y="0"/>
                </a:cxn>
                <a:cxn ang="0">
                  <a:pos x="472" y="186"/>
                </a:cxn>
                <a:cxn ang="0">
                  <a:pos x="450" y="214"/>
                </a:cxn>
                <a:cxn ang="0">
                  <a:pos x="427" y="240"/>
                </a:cxn>
                <a:cxn ang="0">
                  <a:pos x="402" y="264"/>
                </a:cxn>
                <a:cxn ang="0">
                  <a:pos x="376" y="286"/>
                </a:cxn>
                <a:cxn ang="0">
                  <a:pos x="349" y="305"/>
                </a:cxn>
                <a:cxn ang="0">
                  <a:pos x="321" y="322"/>
                </a:cxn>
                <a:cxn ang="0">
                  <a:pos x="292" y="338"/>
                </a:cxn>
                <a:cxn ang="0">
                  <a:pos x="262" y="350"/>
                </a:cxn>
                <a:cxn ang="0">
                  <a:pos x="231" y="363"/>
                </a:cxn>
                <a:cxn ang="0">
                  <a:pos x="200" y="374"/>
                </a:cxn>
                <a:cxn ang="0">
                  <a:pos x="167" y="383"/>
                </a:cxn>
                <a:cxn ang="0">
                  <a:pos x="135" y="392"/>
                </a:cxn>
                <a:cxn ang="0">
                  <a:pos x="101" y="399"/>
                </a:cxn>
                <a:cxn ang="0">
                  <a:pos x="68" y="406"/>
                </a:cxn>
                <a:cxn ang="0">
                  <a:pos x="34" y="412"/>
                </a:cxn>
                <a:cxn ang="0">
                  <a:pos x="0" y="417"/>
                </a:cxn>
                <a:cxn ang="0">
                  <a:pos x="0" y="264"/>
                </a:cxn>
              </a:cxnLst>
              <a:rect l="0" t="0" r="r" b="b"/>
              <a:pathLst>
                <a:path w="472" h="417">
                  <a:moveTo>
                    <a:pt x="0" y="264"/>
                  </a:moveTo>
                  <a:lnTo>
                    <a:pt x="39" y="260"/>
                  </a:lnTo>
                  <a:lnTo>
                    <a:pt x="77" y="254"/>
                  </a:lnTo>
                  <a:lnTo>
                    <a:pt x="113" y="246"/>
                  </a:lnTo>
                  <a:lnTo>
                    <a:pt x="148" y="238"/>
                  </a:lnTo>
                  <a:lnTo>
                    <a:pt x="183" y="228"/>
                  </a:lnTo>
                  <a:lnTo>
                    <a:pt x="216" y="217"/>
                  </a:lnTo>
                  <a:lnTo>
                    <a:pt x="247" y="203"/>
                  </a:lnTo>
                  <a:lnTo>
                    <a:pt x="278" y="188"/>
                  </a:lnTo>
                  <a:lnTo>
                    <a:pt x="306" y="172"/>
                  </a:lnTo>
                  <a:lnTo>
                    <a:pt x="335" y="153"/>
                  </a:lnTo>
                  <a:lnTo>
                    <a:pt x="360" y="133"/>
                  </a:lnTo>
                  <a:lnTo>
                    <a:pt x="386" y="110"/>
                  </a:lnTo>
                  <a:lnTo>
                    <a:pt x="409" y="86"/>
                  </a:lnTo>
                  <a:lnTo>
                    <a:pt x="432" y="59"/>
                  </a:lnTo>
                  <a:lnTo>
                    <a:pt x="453" y="31"/>
                  </a:lnTo>
                  <a:lnTo>
                    <a:pt x="472" y="0"/>
                  </a:lnTo>
                  <a:lnTo>
                    <a:pt x="472" y="186"/>
                  </a:lnTo>
                  <a:lnTo>
                    <a:pt x="450" y="214"/>
                  </a:lnTo>
                  <a:lnTo>
                    <a:pt x="427" y="240"/>
                  </a:lnTo>
                  <a:lnTo>
                    <a:pt x="402" y="264"/>
                  </a:lnTo>
                  <a:lnTo>
                    <a:pt x="376" y="286"/>
                  </a:lnTo>
                  <a:lnTo>
                    <a:pt x="349" y="305"/>
                  </a:lnTo>
                  <a:lnTo>
                    <a:pt x="321" y="322"/>
                  </a:lnTo>
                  <a:lnTo>
                    <a:pt x="292" y="338"/>
                  </a:lnTo>
                  <a:lnTo>
                    <a:pt x="262" y="350"/>
                  </a:lnTo>
                  <a:lnTo>
                    <a:pt x="231" y="363"/>
                  </a:lnTo>
                  <a:lnTo>
                    <a:pt x="200" y="374"/>
                  </a:lnTo>
                  <a:lnTo>
                    <a:pt x="167" y="383"/>
                  </a:lnTo>
                  <a:lnTo>
                    <a:pt x="135" y="392"/>
                  </a:lnTo>
                  <a:lnTo>
                    <a:pt x="101" y="399"/>
                  </a:lnTo>
                  <a:lnTo>
                    <a:pt x="68" y="406"/>
                  </a:lnTo>
                  <a:lnTo>
                    <a:pt x="34" y="412"/>
                  </a:lnTo>
                  <a:lnTo>
                    <a:pt x="0" y="417"/>
                  </a:lnTo>
                  <a:lnTo>
                    <a:pt x="0" y="264"/>
                  </a:lnTo>
                  <a:close/>
                </a:path>
              </a:pathLst>
            </a:custGeom>
            <a:solidFill>
              <a:srgbClr val="B76B0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65"/>
            <p:cNvSpPr>
              <a:spLocks/>
            </p:cNvSpPr>
            <p:nvPr/>
          </p:nvSpPr>
          <p:spPr bwMode="auto">
            <a:xfrm>
              <a:off x="5054" y="880"/>
              <a:ext cx="77" cy="93"/>
            </a:xfrm>
            <a:custGeom>
              <a:avLst/>
              <a:gdLst/>
              <a:ahLst/>
              <a:cxnLst>
                <a:cxn ang="0">
                  <a:pos x="0" y="124"/>
                </a:cxn>
                <a:cxn ang="0">
                  <a:pos x="17" y="118"/>
                </a:cxn>
                <a:cxn ang="0">
                  <a:pos x="33" y="112"/>
                </a:cxn>
                <a:cxn ang="0">
                  <a:pos x="48" y="106"/>
                </a:cxn>
                <a:cxn ang="0">
                  <a:pos x="63" y="100"/>
                </a:cxn>
                <a:cxn ang="0">
                  <a:pos x="78" y="94"/>
                </a:cxn>
                <a:cxn ang="0">
                  <a:pos x="92" y="88"/>
                </a:cxn>
                <a:cxn ang="0">
                  <a:pos x="106" y="81"/>
                </a:cxn>
                <a:cxn ang="0">
                  <a:pos x="119" y="74"/>
                </a:cxn>
                <a:cxn ang="0">
                  <a:pos x="132" y="66"/>
                </a:cxn>
                <a:cxn ang="0">
                  <a:pos x="146" y="59"/>
                </a:cxn>
                <a:cxn ang="0">
                  <a:pos x="160" y="50"/>
                </a:cxn>
                <a:cxn ang="0">
                  <a:pos x="173" y="42"/>
                </a:cxn>
                <a:cxn ang="0">
                  <a:pos x="186" y="32"/>
                </a:cxn>
                <a:cxn ang="0">
                  <a:pos x="200" y="22"/>
                </a:cxn>
                <a:cxn ang="0">
                  <a:pos x="215" y="12"/>
                </a:cxn>
                <a:cxn ang="0">
                  <a:pos x="230" y="0"/>
                </a:cxn>
                <a:cxn ang="0">
                  <a:pos x="230" y="169"/>
                </a:cxn>
                <a:cxn ang="0">
                  <a:pos x="216" y="180"/>
                </a:cxn>
                <a:cxn ang="0">
                  <a:pos x="202" y="190"/>
                </a:cxn>
                <a:cxn ang="0">
                  <a:pos x="188" y="198"/>
                </a:cxn>
                <a:cxn ang="0">
                  <a:pos x="175" y="207"/>
                </a:cxn>
                <a:cxn ang="0">
                  <a:pos x="161" y="215"/>
                </a:cxn>
                <a:cxn ang="0">
                  <a:pos x="147" y="222"/>
                </a:cxn>
                <a:cxn ang="0">
                  <a:pos x="133" y="229"/>
                </a:cxn>
                <a:cxn ang="0">
                  <a:pos x="119" y="235"/>
                </a:cxn>
                <a:cxn ang="0">
                  <a:pos x="106" y="242"/>
                </a:cxn>
                <a:cxn ang="0">
                  <a:pos x="92" y="247"/>
                </a:cxn>
                <a:cxn ang="0">
                  <a:pos x="77" y="253"/>
                </a:cxn>
                <a:cxn ang="0">
                  <a:pos x="62" y="259"/>
                </a:cxn>
                <a:cxn ang="0">
                  <a:pos x="47" y="263"/>
                </a:cxn>
                <a:cxn ang="0">
                  <a:pos x="32" y="268"/>
                </a:cxn>
                <a:cxn ang="0">
                  <a:pos x="16" y="272"/>
                </a:cxn>
                <a:cxn ang="0">
                  <a:pos x="0" y="278"/>
                </a:cxn>
                <a:cxn ang="0">
                  <a:pos x="0" y="124"/>
                </a:cxn>
              </a:cxnLst>
              <a:rect l="0" t="0" r="r" b="b"/>
              <a:pathLst>
                <a:path w="230" h="278">
                  <a:moveTo>
                    <a:pt x="0" y="124"/>
                  </a:moveTo>
                  <a:lnTo>
                    <a:pt x="17" y="118"/>
                  </a:lnTo>
                  <a:lnTo>
                    <a:pt x="33" y="112"/>
                  </a:lnTo>
                  <a:lnTo>
                    <a:pt x="48" y="106"/>
                  </a:lnTo>
                  <a:lnTo>
                    <a:pt x="63" y="100"/>
                  </a:lnTo>
                  <a:lnTo>
                    <a:pt x="78" y="94"/>
                  </a:lnTo>
                  <a:lnTo>
                    <a:pt x="92" y="88"/>
                  </a:lnTo>
                  <a:lnTo>
                    <a:pt x="106" y="81"/>
                  </a:lnTo>
                  <a:lnTo>
                    <a:pt x="119" y="74"/>
                  </a:lnTo>
                  <a:lnTo>
                    <a:pt x="132" y="66"/>
                  </a:lnTo>
                  <a:lnTo>
                    <a:pt x="146" y="59"/>
                  </a:lnTo>
                  <a:lnTo>
                    <a:pt x="160" y="50"/>
                  </a:lnTo>
                  <a:lnTo>
                    <a:pt x="173" y="42"/>
                  </a:lnTo>
                  <a:lnTo>
                    <a:pt x="186" y="32"/>
                  </a:lnTo>
                  <a:lnTo>
                    <a:pt x="200" y="22"/>
                  </a:lnTo>
                  <a:lnTo>
                    <a:pt x="215" y="12"/>
                  </a:lnTo>
                  <a:lnTo>
                    <a:pt x="230" y="0"/>
                  </a:lnTo>
                  <a:lnTo>
                    <a:pt x="230" y="169"/>
                  </a:lnTo>
                  <a:lnTo>
                    <a:pt x="216" y="180"/>
                  </a:lnTo>
                  <a:lnTo>
                    <a:pt x="202" y="190"/>
                  </a:lnTo>
                  <a:lnTo>
                    <a:pt x="188" y="198"/>
                  </a:lnTo>
                  <a:lnTo>
                    <a:pt x="175" y="207"/>
                  </a:lnTo>
                  <a:lnTo>
                    <a:pt x="161" y="215"/>
                  </a:lnTo>
                  <a:lnTo>
                    <a:pt x="147" y="222"/>
                  </a:lnTo>
                  <a:lnTo>
                    <a:pt x="133" y="229"/>
                  </a:lnTo>
                  <a:lnTo>
                    <a:pt x="119" y="235"/>
                  </a:lnTo>
                  <a:lnTo>
                    <a:pt x="106" y="242"/>
                  </a:lnTo>
                  <a:lnTo>
                    <a:pt x="92" y="247"/>
                  </a:lnTo>
                  <a:lnTo>
                    <a:pt x="77" y="253"/>
                  </a:lnTo>
                  <a:lnTo>
                    <a:pt x="62" y="259"/>
                  </a:lnTo>
                  <a:lnTo>
                    <a:pt x="47" y="263"/>
                  </a:lnTo>
                  <a:lnTo>
                    <a:pt x="32" y="268"/>
                  </a:lnTo>
                  <a:lnTo>
                    <a:pt x="16" y="272"/>
                  </a:lnTo>
                  <a:lnTo>
                    <a:pt x="0" y="278"/>
                  </a:lnTo>
                  <a:lnTo>
                    <a:pt x="0" y="124"/>
                  </a:lnTo>
                  <a:close/>
                </a:path>
              </a:pathLst>
            </a:custGeom>
            <a:solidFill>
              <a:srgbClr val="D18E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66"/>
            <p:cNvSpPr>
              <a:spLocks/>
            </p:cNvSpPr>
            <p:nvPr/>
          </p:nvSpPr>
          <p:spPr bwMode="auto">
            <a:xfrm>
              <a:off x="5149" y="850"/>
              <a:ext cx="8" cy="66"/>
            </a:xfrm>
            <a:custGeom>
              <a:avLst/>
              <a:gdLst/>
              <a:ahLst/>
              <a:cxnLst>
                <a:cxn ang="0">
                  <a:pos x="0" y="37"/>
                </a:cxn>
                <a:cxn ang="0">
                  <a:pos x="0" y="199"/>
                </a:cxn>
                <a:cxn ang="0">
                  <a:pos x="25" y="173"/>
                </a:cxn>
                <a:cxn ang="0">
                  <a:pos x="25" y="0"/>
                </a:cxn>
                <a:cxn ang="0">
                  <a:pos x="0" y="37"/>
                </a:cxn>
              </a:cxnLst>
              <a:rect l="0" t="0" r="r" b="b"/>
              <a:pathLst>
                <a:path w="25" h="199">
                  <a:moveTo>
                    <a:pt x="0" y="37"/>
                  </a:moveTo>
                  <a:lnTo>
                    <a:pt x="0" y="199"/>
                  </a:lnTo>
                  <a:lnTo>
                    <a:pt x="25" y="173"/>
                  </a:lnTo>
                  <a:lnTo>
                    <a:pt x="25" y="0"/>
                  </a:lnTo>
                  <a:lnTo>
                    <a:pt x="0" y="37"/>
                  </a:lnTo>
                  <a:close/>
                </a:path>
              </a:pathLst>
            </a:custGeom>
            <a:solidFill>
              <a:srgbClr val="D18E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1" name="Freeform 67"/>
            <p:cNvSpPr>
              <a:spLocks/>
            </p:cNvSpPr>
            <p:nvPr/>
          </p:nvSpPr>
          <p:spPr bwMode="auto">
            <a:xfrm>
              <a:off x="5086" y="905"/>
              <a:ext cx="11" cy="58"/>
            </a:xfrm>
            <a:custGeom>
              <a:avLst/>
              <a:gdLst/>
              <a:ahLst/>
              <a:cxnLst>
                <a:cxn ang="0">
                  <a:pos x="0" y="16"/>
                </a:cxn>
                <a:cxn ang="0">
                  <a:pos x="0" y="173"/>
                </a:cxn>
                <a:cxn ang="0">
                  <a:pos x="34" y="152"/>
                </a:cxn>
                <a:cxn ang="0">
                  <a:pos x="34" y="0"/>
                </a:cxn>
                <a:cxn ang="0">
                  <a:pos x="0" y="16"/>
                </a:cxn>
              </a:cxnLst>
              <a:rect l="0" t="0" r="r" b="b"/>
              <a:pathLst>
                <a:path w="34" h="173">
                  <a:moveTo>
                    <a:pt x="0" y="16"/>
                  </a:moveTo>
                  <a:lnTo>
                    <a:pt x="0" y="173"/>
                  </a:lnTo>
                  <a:lnTo>
                    <a:pt x="34" y="152"/>
                  </a:lnTo>
                  <a:lnTo>
                    <a:pt x="34" y="0"/>
                  </a:lnTo>
                  <a:lnTo>
                    <a:pt x="0" y="16"/>
                  </a:lnTo>
                  <a:close/>
                </a:path>
              </a:pathLst>
            </a:custGeom>
            <a:solidFill>
              <a:srgbClr val="FFC9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2" name="Freeform 68"/>
            <p:cNvSpPr>
              <a:spLocks/>
            </p:cNvSpPr>
            <p:nvPr/>
          </p:nvSpPr>
          <p:spPr bwMode="auto">
            <a:xfrm>
              <a:off x="4853" y="741"/>
              <a:ext cx="41" cy="37"/>
            </a:xfrm>
            <a:custGeom>
              <a:avLst/>
              <a:gdLst/>
              <a:ahLst/>
              <a:cxnLst>
                <a:cxn ang="0">
                  <a:pos x="0" y="54"/>
                </a:cxn>
                <a:cxn ang="0">
                  <a:pos x="49" y="26"/>
                </a:cxn>
                <a:cxn ang="0">
                  <a:pos x="122" y="0"/>
                </a:cxn>
                <a:cxn ang="0">
                  <a:pos x="122" y="51"/>
                </a:cxn>
                <a:cxn ang="0">
                  <a:pos x="54" y="85"/>
                </a:cxn>
                <a:cxn ang="0">
                  <a:pos x="3" y="112"/>
                </a:cxn>
                <a:cxn ang="0">
                  <a:pos x="0" y="54"/>
                </a:cxn>
              </a:cxnLst>
              <a:rect l="0" t="0" r="r" b="b"/>
              <a:pathLst>
                <a:path w="122" h="112">
                  <a:moveTo>
                    <a:pt x="0" y="54"/>
                  </a:moveTo>
                  <a:lnTo>
                    <a:pt x="49" y="26"/>
                  </a:lnTo>
                  <a:lnTo>
                    <a:pt x="122" y="0"/>
                  </a:lnTo>
                  <a:lnTo>
                    <a:pt x="122" y="51"/>
                  </a:lnTo>
                  <a:lnTo>
                    <a:pt x="54" y="85"/>
                  </a:lnTo>
                  <a:lnTo>
                    <a:pt x="3" y="112"/>
                  </a:lnTo>
                  <a:lnTo>
                    <a:pt x="0" y="54"/>
                  </a:lnTo>
                  <a:close/>
                </a:path>
              </a:pathLst>
            </a:custGeom>
            <a:solidFill>
              <a:srgbClr val="B76B0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3" name="Freeform 69"/>
            <p:cNvSpPr>
              <a:spLocks/>
            </p:cNvSpPr>
            <p:nvPr/>
          </p:nvSpPr>
          <p:spPr bwMode="auto">
            <a:xfrm>
              <a:off x="4861" y="745"/>
              <a:ext cx="22" cy="29"/>
            </a:xfrm>
            <a:custGeom>
              <a:avLst/>
              <a:gdLst/>
              <a:ahLst/>
              <a:cxnLst>
                <a:cxn ang="0">
                  <a:pos x="0" y="28"/>
                </a:cxn>
                <a:cxn ang="0">
                  <a:pos x="66" y="0"/>
                </a:cxn>
                <a:cxn ang="0">
                  <a:pos x="62" y="50"/>
                </a:cxn>
                <a:cxn ang="0">
                  <a:pos x="0" y="87"/>
                </a:cxn>
                <a:cxn ang="0">
                  <a:pos x="0" y="28"/>
                </a:cxn>
              </a:cxnLst>
              <a:rect l="0" t="0" r="r" b="b"/>
              <a:pathLst>
                <a:path w="66" h="87">
                  <a:moveTo>
                    <a:pt x="0" y="28"/>
                  </a:moveTo>
                  <a:lnTo>
                    <a:pt x="66" y="0"/>
                  </a:lnTo>
                  <a:lnTo>
                    <a:pt x="62" y="50"/>
                  </a:lnTo>
                  <a:lnTo>
                    <a:pt x="0" y="87"/>
                  </a:lnTo>
                  <a:lnTo>
                    <a:pt x="0" y="28"/>
                  </a:lnTo>
                  <a:close/>
                </a:path>
              </a:pathLst>
            </a:custGeom>
            <a:solidFill>
              <a:srgbClr val="D18E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70"/>
            <p:cNvSpPr>
              <a:spLocks/>
            </p:cNvSpPr>
            <p:nvPr/>
          </p:nvSpPr>
          <p:spPr bwMode="auto">
            <a:xfrm>
              <a:off x="4870" y="748"/>
              <a:ext cx="6" cy="21"/>
            </a:xfrm>
            <a:custGeom>
              <a:avLst/>
              <a:gdLst/>
              <a:ahLst/>
              <a:cxnLst>
                <a:cxn ang="0">
                  <a:pos x="1" y="10"/>
                </a:cxn>
                <a:cxn ang="0">
                  <a:pos x="0" y="63"/>
                </a:cxn>
                <a:cxn ang="0">
                  <a:pos x="18" y="52"/>
                </a:cxn>
                <a:cxn ang="0">
                  <a:pos x="18" y="0"/>
                </a:cxn>
                <a:cxn ang="0">
                  <a:pos x="15" y="1"/>
                </a:cxn>
                <a:cxn ang="0">
                  <a:pos x="8" y="5"/>
                </a:cxn>
                <a:cxn ang="0">
                  <a:pos x="2" y="9"/>
                </a:cxn>
                <a:cxn ang="0">
                  <a:pos x="1" y="10"/>
                </a:cxn>
              </a:cxnLst>
              <a:rect l="0" t="0" r="r" b="b"/>
              <a:pathLst>
                <a:path w="18" h="63">
                  <a:moveTo>
                    <a:pt x="1" y="10"/>
                  </a:moveTo>
                  <a:lnTo>
                    <a:pt x="0" y="63"/>
                  </a:lnTo>
                  <a:lnTo>
                    <a:pt x="18" y="52"/>
                  </a:lnTo>
                  <a:lnTo>
                    <a:pt x="18" y="0"/>
                  </a:lnTo>
                  <a:lnTo>
                    <a:pt x="15" y="1"/>
                  </a:lnTo>
                  <a:lnTo>
                    <a:pt x="8" y="5"/>
                  </a:lnTo>
                  <a:lnTo>
                    <a:pt x="2" y="9"/>
                  </a:lnTo>
                  <a:lnTo>
                    <a:pt x="1" y="10"/>
                  </a:lnTo>
                  <a:close/>
                </a:path>
              </a:pathLst>
            </a:custGeom>
            <a:solidFill>
              <a:srgbClr val="FFC9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5" name="Freeform 71"/>
            <p:cNvSpPr>
              <a:spLocks/>
            </p:cNvSpPr>
            <p:nvPr/>
          </p:nvSpPr>
          <p:spPr bwMode="auto">
            <a:xfrm>
              <a:off x="4846" y="914"/>
              <a:ext cx="54" cy="61"/>
            </a:xfrm>
            <a:custGeom>
              <a:avLst/>
              <a:gdLst/>
              <a:ahLst/>
              <a:cxnLst>
                <a:cxn ang="0">
                  <a:pos x="35" y="0"/>
                </a:cxn>
                <a:cxn ang="0">
                  <a:pos x="161" y="42"/>
                </a:cxn>
                <a:cxn ang="0">
                  <a:pos x="161" y="176"/>
                </a:cxn>
                <a:cxn ang="0">
                  <a:pos x="150" y="181"/>
                </a:cxn>
                <a:cxn ang="0">
                  <a:pos x="138" y="183"/>
                </a:cxn>
                <a:cxn ang="0">
                  <a:pos x="123" y="182"/>
                </a:cxn>
                <a:cxn ang="0">
                  <a:pos x="106" y="178"/>
                </a:cxn>
                <a:cxn ang="0">
                  <a:pos x="85" y="169"/>
                </a:cxn>
                <a:cxn ang="0">
                  <a:pos x="61" y="158"/>
                </a:cxn>
                <a:cxn ang="0">
                  <a:pos x="32" y="143"/>
                </a:cxn>
                <a:cxn ang="0">
                  <a:pos x="0" y="124"/>
                </a:cxn>
                <a:cxn ang="0">
                  <a:pos x="35" y="107"/>
                </a:cxn>
                <a:cxn ang="0">
                  <a:pos x="35" y="54"/>
                </a:cxn>
                <a:cxn ang="0">
                  <a:pos x="35" y="0"/>
                </a:cxn>
              </a:cxnLst>
              <a:rect l="0" t="0" r="r" b="b"/>
              <a:pathLst>
                <a:path w="161" h="183">
                  <a:moveTo>
                    <a:pt x="35" y="0"/>
                  </a:moveTo>
                  <a:lnTo>
                    <a:pt x="161" y="42"/>
                  </a:lnTo>
                  <a:lnTo>
                    <a:pt x="161" y="176"/>
                  </a:lnTo>
                  <a:lnTo>
                    <a:pt x="150" y="181"/>
                  </a:lnTo>
                  <a:lnTo>
                    <a:pt x="138" y="183"/>
                  </a:lnTo>
                  <a:lnTo>
                    <a:pt x="123" y="182"/>
                  </a:lnTo>
                  <a:lnTo>
                    <a:pt x="106" y="178"/>
                  </a:lnTo>
                  <a:lnTo>
                    <a:pt x="85" y="169"/>
                  </a:lnTo>
                  <a:lnTo>
                    <a:pt x="61" y="158"/>
                  </a:lnTo>
                  <a:lnTo>
                    <a:pt x="32" y="143"/>
                  </a:lnTo>
                  <a:lnTo>
                    <a:pt x="0" y="124"/>
                  </a:lnTo>
                  <a:lnTo>
                    <a:pt x="35" y="107"/>
                  </a:lnTo>
                  <a:lnTo>
                    <a:pt x="35" y="54"/>
                  </a:lnTo>
                  <a:lnTo>
                    <a:pt x="35" y="0"/>
                  </a:lnTo>
                  <a:close/>
                </a:path>
              </a:pathLst>
            </a:custGeom>
            <a:solidFill>
              <a:srgbClr val="8C44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6" name="Freeform 72"/>
            <p:cNvSpPr>
              <a:spLocks/>
            </p:cNvSpPr>
            <p:nvPr/>
          </p:nvSpPr>
          <p:spPr bwMode="auto">
            <a:xfrm>
              <a:off x="4523" y="945"/>
              <a:ext cx="308" cy="186"/>
            </a:xfrm>
            <a:custGeom>
              <a:avLst/>
              <a:gdLst/>
              <a:ahLst/>
              <a:cxnLst>
                <a:cxn ang="0">
                  <a:pos x="923" y="43"/>
                </a:cxn>
                <a:cxn ang="0">
                  <a:pos x="505" y="302"/>
                </a:cxn>
                <a:cxn ang="0">
                  <a:pos x="0" y="560"/>
                </a:cxn>
                <a:cxn ang="0">
                  <a:pos x="0" y="524"/>
                </a:cxn>
                <a:cxn ang="0">
                  <a:pos x="494" y="247"/>
                </a:cxn>
                <a:cxn ang="0">
                  <a:pos x="924" y="0"/>
                </a:cxn>
                <a:cxn ang="0">
                  <a:pos x="923" y="43"/>
                </a:cxn>
              </a:cxnLst>
              <a:rect l="0" t="0" r="r" b="b"/>
              <a:pathLst>
                <a:path w="924" h="560">
                  <a:moveTo>
                    <a:pt x="923" y="43"/>
                  </a:moveTo>
                  <a:lnTo>
                    <a:pt x="505" y="302"/>
                  </a:lnTo>
                  <a:lnTo>
                    <a:pt x="0" y="560"/>
                  </a:lnTo>
                  <a:lnTo>
                    <a:pt x="0" y="524"/>
                  </a:lnTo>
                  <a:lnTo>
                    <a:pt x="494" y="247"/>
                  </a:lnTo>
                  <a:lnTo>
                    <a:pt x="924" y="0"/>
                  </a:lnTo>
                  <a:lnTo>
                    <a:pt x="923" y="43"/>
                  </a:lnTo>
                  <a:close/>
                </a:path>
              </a:pathLst>
            </a:custGeom>
            <a:solidFill>
              <a:srgbClr val="B76B0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73"/>
            <p:cNvSpPr>
              <a:spLocks/>
            </p:cNvSpPr>
            <p:nvPr/>
          </p:nvSpPr>
          <p:spPr bwMode="auto">
            <a:xfrm>
              <a:off x="4526" y="951"/>
              <a:ext cx="303" cy="177"/>
            </a:xfrm>
            <a:custGeom>
              <a:avLst/>
              <a:gdLst/>
              <a:ahLst/>
              <a:cxnLst>
                <a:cxn ang="0">
                  <a:pos x="496" y="234"/>
                </a:cxn>
                <a:cxn ang="0">
                  <a:pos x="907" y="0"/>
                </a:cxn>
                <a:cxn ang="0">
                  <a:pos x="910" y="15"/>
                </a:cxn>
                <a:cxn ang="0">
                  <a:pos x="500" y="248"/>
                </a:cxn>
                <a:cxn ang="0">
                  <a:pos x="0" y="529"/>
                </a:cxn>
                <a:cxn ang="0">
                  <a:pos x="1" y="513"/>
                </a:cxn>
                <a:cxn ang="0">
                  <a:pos x="496" y="234"/>
                </a:cxn>
              </a:cxnLst>
              <a:rect l="0" t="0" r="r" b="b"/>
              <a:pathLst>
                <a:path w="910" h="529">
                  <a:moveTo>
                    <a:pt x="496" y="234"/>
                  </a:moveTo>
                  <a:lnTo>
                    <a:pt x="907" y="0"/>
                  </a:lnTo>
                  <a:lnTo>
                    <a:pt x="910" y="15"/>
                  </a:lnTo>
                  <a:lnTo>
                    <a:pt x="500" y="248"/>
                  </a:lnTo>
                  <a:lnTo>
                    <a:pt x="0" y="529"/>
                  </a:lnTo>
                  <a:lnTo>
                    <a:pt x="1" y="513"/>
                  </a:lnTo>
                  <a:lnTo>
                    <a:pt x="496" y="234"/>
                  </a:lnTo>
                  <a:close/>
                </a:path>
              </a:pathLst>
            </a:custGeom>
            <a:solidFill>
              <a:srgbClr val="D18E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Building a Healthy $$ Community </a:t>
            </a:r>
            <a:r>
              <a:rPr lang="en-US" dirty="0" smtClean="0"/>
              <a:t/>
            </a:r>
            <a:br>
              <a:rPr lang="en-US" dirty="0" smtClean="0"/>
            </a:br>
            <a:r>
              <a:rPr lang="en-US" dirty="0" smtClean="0"/>
              <a:t>Working Example: Social Media Consulting</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135</a:t>
            </a:fld>
            <a:endParaRPr lang="en-US"/>
          </a:p>
        </p:txBody>
      </p:sp>
      <p:sp>
        <p:nvSpPr>
          <p:cNvPr id="5" name="Text Placeholder 4"/>
          <p:cNvSpPr>
            <a:spLocks noGrp="1"/>
          </p:cNvSpPr>
          <p:nvPr>
            <p:ph type="body" sz="quarter" idx="13"/>
          </p:nvPr>
        </p:nvSpPr>
        <p:spPr/>
        <p:txBody>
          <a:bodyPr/>
          <a:lstStyle/>
          <a:p>
            <a:r>
              <a:rPr lang="en-US" dirty="0" smtClean="0"/>
              <a:t>Many of us think we know what this is, have teams honing their own skills, and are sure it’s something we should be paying attention to</a:t>
            </a:r>
          </a:p>
          <a:p>
            <a:r>
              <a:rPr lang="en-US" dirty="0" smtClean="0"/>
              <a:t>Now it’s time for a network to tackle this</a:t>
            </a:r>
            <a:endParaRPr lang="en-US" dirty="0"/>
          </a:p>
        </p:txBody>
      </p:sp>
      <p:pic>
        <p:nvPicPr>
          <p:cNvPr id="2050" name="Picture 2" descr="X:\Administration\Public\LeadershipConference\2011\Temp place for all graphics\CAS Board Advisor.png"/>
          <p:cNvPicPr>
            <a:picLocks noChangeAspect="1" noChangeArrowheads="1"/>
          </p:cNvPicPr>
          <p:nvPr/>
        </p:nvPicPr>
        <p:blipFill>
          <a:blip r:embed="rId2" cstate="print"/>
          <a:srcRect/>
          <a:stretch>
            <a:fillRect/>
          </a:stretch>
        </p:blipFill>
        <p:spPr bwMode="auto">
          <a:xfrm>
            <a:off x="304800" y="1524000"/>
            <a:ext cx="5266903" cy="3429000"/>
          </a:xfrm>
          <a:prstGeom prst="rect">
            <a:avLst/>
          </a:prstGeom>
          <a:ln>
            <a:noFill/>
          </a:ln>
          <a:effectLst>
            <a:outerShdw blurRad="292100" dist="139700" dir="2700000" algn="tl" rotWithShape="0">
              <a:srgbClr val="333333">
                <a:alpha val="65000"/>
              </a:srgbClr>
            </a:outerShdw>
          </a:effectLst>
        </p:spPr>
      </p:pic>
      <p:pic>
        <p:nvPicPr>
          <p:cNvPr id="2051" name="Picture 3" descr="X:\Administration\Public\LeadershipConference\2011\Temp place for all graphics\vacationland case study.png"/>
          <p:cNvPicPr>
            <a:picLocks noChangeAspect="1" noChangeArrowheads="1"/>
          </p:cNvPicPr>
          <p:nvPr/>
        </p:nvPicPr>
        <p:blipFill>
          <a:blip r:embed="rId3" cstate="print"/>
          <a:srcRect b="16530"/>
          <a:stretch>
            <a:fillRect/>
          </a:stretch>
        </p:blipFill>
        <p:spPr bwMode="auto">
          <a:xfrm rot="20926687">
            <a:off x="2665200" y="4321212"/>
            <a:ext cx="2373191" cy="2563980"/>
          </a:xfrm>
          <a:prstGeom prst="rect">
            <a:avLst/>
          </a:prstGeom>
          <a:ln>
            <a:noFill/>
          </a:ln>
          <a:effectLst>
            <a:outerShdw blurRad="292100" dist="139700" dir="2700000" algn="tl" rotWithShape="0">
              <a:srgbClr val="333333">
                <a:alpha val="65000"/>
              </a:srgbClr>
            </a:outerShdw>
          </a:effectLst>
        </p:spPr>
      </p:pic>
      <p:pic>
        <p:nvPicPr>
          <p:cNvPr id="2052" name="Picture 4" descr="X:\Administration\Public\LeadershipConference\2011\Temp place for all graphics\vacationland press release.png"/>
          <p:cNvPicPr>
            <a:picLocks noChangeAspect="1" noChangeArrowheads="1"/>
          </p:cNvPicPr>
          <p:nvPr/>
        </p:nvPicPr>
        <p:blipFill>
          <a:blip r:embed="rId4" cstate="print"/>
          <a:srcRect/>
          <a:stretch>
            <a:fillRect/>
          </a:stretch>
        </p:blipFill>
        <p:spPr bwMode="auto">
          <a:xfrm>
            <a:off x="5867400" y="2819400"/>
            <a:ext cx="3125041" cy="2057400"/>
          </a:xfrm>
          <a:prstGeom prst="rect">
            <a:avLst/>
          </a:prstGeom>
          <a:ln>
            <a:noFill/>
          </a:ln>
          <a:effectLst>
            <a:outerShdw blurRad="292100" dist="139700" dir="2700000" algn="tl" rotWithShape="0">
              <a:srgbClr val="333333">
                <a:alpha val="65000"/>
              </a:srgbClr>
            </a:outerShdw>
          </a:effectLst>
        </p:spPr>
      </p:pic>
      <p:sp>
        <p:nvSpPr>
          <p:cNvPr id="10" name="5-Point Star 9"/>
          <p:cNvSpPr/>
          <p:nvPr/>
        </p:nvSpPr>
        <p:spPr>
          <a:xfrm>
            <a:off x="2667000" y="6248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791200" y="4267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2362200"/>
            <a:ext cx="2819400" cy="578882"/>
          </a:xfrm>
          <a:prstGeom prst="round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800" dirty="0" smtClean="0"/>
              <a:t>Chatter Yak</a:t>
            </a:r>
            <a:endParaRPr lang="en-US" sz="28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2011 “Spirit of CU*Answers” Award</a:t>
            </a:r>
            <a:endParaRPr lang="en-US" dirty="0"/>
          </a:p>
        </p:txBody>
      </p:sp>
      <p:sp>
        <p:nvSpPr>
          <p:cNvPr id="3" name="Content Placeholder 2"/>
          <p:cNvSpPr>
            <a:spLocks noGrp="1"/>
          </p:cNvSpPr>
          <p:nvPr>
            <p:ph idx="1"/>
          </p:nvPr>
        </p:nvSpPr>
        <p:spPr>
          <a:xfrm>
            <a:off x="457200" y="1219200"/>
            <a:ext cx="6400800" cy="4114801"/>
          </a:xfrm>
        </p:spPr>
        <p:txBody>
          <a:bodyPr/>
          <a:lstStyle/>
          <a:p>
            <a:pPr>
              <a:buNone/>
            </a:pPr>
            <a:r>
              <a:rPr lang="en-US" dirty="0" smtClean="0"/>
              <a:t>This new award lets us recognize a client for excellence:</a:t>
            </a:r>
          </a:p>
          <a:p>
            <a:pPr marL="285750" lvl="1"/>
            <a:r>
              <a:rPr lang="en-US" sz="1600" dirty="0" smtClean="0"/>
              <a:t>The CU that best exemplifies our Leadership Conference </a:t>
            </a:r>
            <a:r>
              <a:rPr lang="en-US" sz="1600" b="1" dirty="0" smtClean="0">
                <a:solidFill>
                  <a:schemeClr val="accent3"/>
                </a:solidFill>
              </a:rPr>
              <a:t>theme</a:t>
            </a:r>
            <a:r>
              <a:rPr lang="en-US" sz="1600" b="1" dirty="0" smtClean="0"/>
              <a:t> </a:t>
            </a:r>
            <a:r>
              <a:rPr lang="en-US" sz="1600" dirty="0" smtClean="0"/>
              <a:t>for the year, or</a:t>
            </a:r>
          </a:p>
          <a:p>
            <a:pPr marL="285750" lvl="1"/>
            <a:r>
              <a:rPr lang="en-US" sz="1600" dirty="0" smtClean="0"/>
              <a:t>A CU with an especially strong and vital </a:t>
            </a:r>
            <a:r>
              <a:rPr lang="en-US" sz="1600" b="1" dirty="0" smtClean="0">
                <a:solidFill>
                  <a:schemeClr val="accent3"/>
                </a:solidFill>
              </a:rPr>
              <a:t>volunteer program</a:t>
            </a:r>
            <a:r>
              <a:rPr lang="en-US" sz="1600" dirty="0" smtClean="0"/>
              <a:t>, or</a:t>
            </a:r>
          </a:p>
          <a:p>
            <a:pPr marL="285750" lvl="1"/>
            <a:r>
              <a:rPr lang="en-US" sz="1600" dirty="0" smtClean="0"/>
              <a:t>A CU that demonstrates the principle of being “</a:t>
            </a:r>
            <a:r>
              <a:rPr lang="en-US" sz="1600" b="1" dirty="0" smtClean="0">
                <a:solidFill>
                  <a:schemeClr val="accent3"/>
                </a:solidFill>
              </a:rPr>
              <a:t>all about the member</a:t>
            </a:r>
            <a:r>
              <a:rPr lang="en-US" sz="1600" dirty="0" smtClean="0"/>
              <a:t>,” or </a:t>
            </a:r>
          </a:p>
          <a:p>
            <a:pPr marL="285750" lvl="1"/>
            <a:r>
              <a:rPr lang="en-US" sz="1600" dirty="0" smtClean="0"/>
              <a:t>A CU with an innovative example of </a:t>
            </a:r>
            <a:r>
              <a:rPr lang="en-US" sz="1600" b="1" dirty="0" smtClean="0">
                <a:solidFill>
                  <a:schemeClr val="accent3"/>
                </a:solidFill>
              </a:rPr>
              <a:t>collaboration and cooperation </a:t>
            </a:r>
            <a:r>
              <a:rPr lang="en-US" sz="1600" dirty="0" smtClean="0"/>
              <a:t>(the highest Collaborative Score), or</a:t>
            </a:r>
          </a:p>
          <a:p>
            <a:pPr marL="285750" lvl="1"/>
            <a:r>
              <a:rPr lang="en-US" sz="1600" dirty="0" smtClean="0"/>
              <a:t>A CU that has </a:t>
            </a:r>
            <a:r>
              <a:rPr lang="en-US" sz="1600" b="1" dirty="0" smtClean="0">
                <a:solidFill>
                  <a:schemeClr val="accent3"/>
                </a:solidFill>
              </a:rPr>
              <a:t>started a business </a:t>
            </a:r>
            <a:r>
              <a:rPr lang="en-US" sz="1600" dirty="0" smtClean="0"/>
              <a:t>in the network, or</a:t>
            </a:r>
          </a:p>
          <a:p>
            <a:pPr marL="285750" lvl="1"/>
            <a:r>
              <a:rPr lang="en-US" sz="1600" dirty="0" smtClean="0"/>
              <a:t>A CU that shows strong </a:t>
            </a:r>
            <a:r>
              <a:rPr lang="en-US" sz="1600" b="1" dirty="0" smtClean="0">
                <a:solidFill>
                  <a:schemeClr val="accent3"/>
                </a:solidFill>
              </a:rPr>
              <a:t>execution and performance</a:t>
            </a:r>
            <a:r>
              <a:rPr lang="en-US" sz="1600" dirty="0" smtClean="0"/>
              <a:t>, especially in the face of adversity or despite overcoming a significant challenge, or</a:t>
            </a:r>
          </a:p>
          <a:p>
            <a:pPr marL="285750" lvl="1"/>
            <a:r>
              <a:rPr lang="en-US" sz="1600" dirty="0" smtClean="0"/>
              <a:t>A newly-converted CU that really hit the ground running with </a:t>
            </a:r>
            <a:r>
              <a:rPr lang="en-US" sz="1600" b="1" dirty="0" smtClean="0">
                <a:solidFill>
                  <a:schemeClr val="accent3"/>
                </a:solidFill>
              </a:rPr>
              <a:t>adoption of CU*BASE tools </a:t>
            </a:r>
            <a:r>
              <a:rPr lang="en-US" sz="1600" dirty="0" smtClean="0"/>
              <a:t>(or an existing CU that has really plunged into the tools in a new way), or</a:t>
            </a:r>
          </a:p>
          <a:p>
            <a:pPr marL="285750" lvl="1"/>
            <a:r>
              <a:rPr lang="en-US" sz="1600" dirty="0" smtClean="0"/>
              <a:t>A CU that started a new initiative that really demonstrates the </a:t>
            </a:r>
            <a:r>
              <a:rPr lang="en-US" sz="1600" b="1" dirty="0" smtClean="0">
                <a:solidFill>
                  <a:schemeClr val="accent3"/>
                </a:solidFill>
              </a:rPr>
              <a:t>credit union spirit</a:t>
            </a:r>
            <a:r>
              <a:rPr lang="en-US" sz="1600" dirty="0" smtClean="0"/>
              <a:t>, or that moves the industry in a positive direction, or that is </a:t>
            </a:r>
            <a:r>
              <a:rPr lang="en-US" sz="1600" b="1" dirty="0" smtClean="0">
                <a:solidFill>
                  <a:schemeClr val="accent3"/>
                </a:solidFill>
              </a:rPr>
              <a:t>inspirational </a:t>
            </a:r>
            <a:r>
              <a:rPr lang="en-US" sz="1600" dirty="0" smtClean="0"/>
              <a:t>to other CUs in some way</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136</a:t>
            </a:fld>
            <a:endParaRPr lang="en-US"/>
          </a:p>
        </p:txBody>
      </p:sp>
      <p:pic>
        <p:nvPicPr>
          <p:cNvPr id="13314" name="Picture 2" descr="H:\Graphics\Clipart\applause3.jpg"/>
          <p:cNvPicPr>
            <a:picLocks noChangeAspect="1" noChangeArrowheads="1"/>
          </p:cNvPicPr>
          <p:nvPr/>
        </p:nvPicPr>
        <p:blipFill>
          <a:blip r:embed="rId2" cstate="print"/>
          <a:srcRect/>
          <a:stretch>
            <a:fillRect/>
          </a:stretch>
        </p:blipFill>
        <p:spPr bwMode="auto">
          <a:xfrm>
            <a:off x="6934200" y="1524000"/>
            <a:ext cx="1937351" cy="2914650"/>
          </a:xfrm>
          <a:prstGeom prst="rect">
            <a:avLst/>
          </a:prstGeom>
          <a:noFill/>
        </p:spPr>
      </p:pic>
      <p:sp>
        <p:nvSpPr>
          <p:cNvPr id="9" name="Horizontal Scroll 8"/>
          <p:cNvSpPr/>
          <p:nvPr/>
        </p:nvSpPr>
        <p:spPr>
          <a:xfrm>
            <a:off x="7239000" y="5181600"/>
            <a:ext cx="1524000" cy="10668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 the winner is...</a:t>
            </a: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Big Concepts and Big Projects</a:t>
            </a:r>
            <a:endParaRPr lang="en-US" dirty="0"/>
          </a:p>
        </p:txBody>
      </p:sp>
      <p:sp>
        <p:nvSpPr>
          <p:cNvPr id="7" name="Subtitle 6"/>
          <p:cNvSpPr>
            <a:spLocks noGrp="1"/>
          </p:cNvSpPr>
          <p:nvPr>
            <p:ph type="subTitle" idx="1"/>
          </p:nvPr>
        </p:nvSpPr>
        <p:spPr/>
        <p:txBody>
          <a:bodyPr/>
          <a:lstStyle/>
          <a:p>
            <a:r>
              <a:rPr lang="en-US" dirty="0" smtClean="0"/>
              <a:t>Whether by discipline or department or new concept, some projects grow into a portfolio of projects around a good idea</a:t>
            </a:r>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137</a:t>
            </a:fld>
            <a:endParaRPr lang="en-US"/>
          </a:p>
        </p:txBody>
      </p:sp>
    </p:spTree>
  </p:cSld>
  <p:clrMapOvr>
    <a:masterClrMapping/>
  </p:clrMapOvr>
  <p:transition>
    <p:fade thruBlk="1"/>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mtClean="0"/>
              <a:t>Lender*VP Top 10 </a:t>
            </a:r>
            <a:endParaRPr lang="en-US" dirty="0"/>
          </a:p>
        </p:txBody>
      </p:sp>
      <p:sp>
        <p:nvSpPr>
          <p:cNvPr id="7" name="Subtitle 6"/>
          <p:cNvSpPr>
            <a:spLocks noGrp="1"/>
          </p:cNvSpPr>
          <p:nvPr>
            <p:ph type="subTitle" idx="1"/>
          </p:nvPr>
        </p:nvSpPr>
        <p:spPr/>
        <p:txBody>
          <a:bodyPr/>
          <a:lstStyle/>
          <a:p>
            <a:r>
              <a:rPr lang="en-US" dirty="0" smtClean="0"/>
              <a:t>The first CMS initiative and the most advanced...when was the last time you took a hard look at Lender*VP?</a:t>
            </a:r>
          </a:p>
          <a:p>
            <a:r>
              <a:rPr lang="en-US" dirty="0" smtClean="0"/>
              <a:t>Designed with building tools in mind, but its purpose is to put our network in the loan business</a:t>
            </a:r>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138</a:t>
            </a:fld>
            <a:endParaRPr lang="en-US"/>
          </a:p>
        </p:txBody>
      </p:sp>
    </p:spTree>
  </p:cSld>
  <p:clrMapOvr>
    <a:masterClrMapping/>
  </p:clrMapOvr>
  <p:transition>
    <p:pull dir="r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Lender*VP Top 10</a:t>
            </a:r>
            <a:br>
              <a:rPr lang="en-US" dirty="0" smtClean="0"/>
            </a:br>
            <a:r>
              <a:rPr lang="en-US" sz="2000" dirty="0" smtClean="0"/>
              <a:t>Development Priorities for 2011</a:t>
            </a:r>
            <a:endParaRPr lang="en-US" dirty="0"/>
          </a:p>
        </p:txBody>
      </p:sp>
      <p:sp>
        <p:nvSpPr>
          <p:cNvPr id="3" name="Content Placeholder 2"/>
          <p:cNvSpPr>
            <a:spLocks noGrp="1"/>
          </p:cNvSpPr>
          <p:nvPr>
            <p:ph idx="1"/>
          </p:nvPr>
        </p:nvSpPr>
        <p:spPr>
          <a:xfrm>
            <a:off x="457200" y="1600201"/>
            <a:ext cx="3733800" cy="4038600"/>
          </a:xfrm>
        </p:spPr>
        <p:txBody>
          <a:bodyPr/>
          <a:lstStyle/>
          <a:p>
            <a:r>
              <a:rPr lang="en-US" dirty="0" smtClean="0"/>
              <a:t>Have you been tracking these and adding your comments?</a:t>
            </a:r>
          </a:p>
          <a:p>
            <a:r>
              <a:rPr lang="en-US" dirty="0" smtClean="0"/>
              <a:t>Visit the Kitchen to stay in the loop</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139</a:t>
            </a:fld>
            <a:endParaRPr lang="en-US"/>
          </a:p>
        </p:txBody>
      </p:sp>
      <p:sp>
        <p:nvSpPr>
          <p:cNvPr id="5" name="Text Placeholder 4"/>
          <p:cNvSpPr>
            <a:spLocks noGrp="1"/>
          </p:cNvSpPr>
          <p:nvPr>
            <p:ph type="body" sz="quarter" idx="13"/>
          </p:nvPr>
        </p:nvSpPr>
        <p:spPr>
          <a:xfrm>
            <a:off x="2057400" y="5715000"/>
            <a:ext cx="1981200" cy="685800"/>
          </a:xfrm>
        </p:spPr>
        <p:txBody>
          <a:bodyPr/>
          <a:lstStyle/>
          <a:p>
            <a:r>
              <a:rPr lang="en-US" dirty="0" smtClean="0"/>
              <a:t>Let’s get a progress report on just a few of these...</a:t>
            </a:r>
            <a:endParaRPr lang="en-US" dirty="0"/>
          </a:p>
        </p:txBody>
      </p:sp>
      <p:sp>
        <p:nvSpPr>
          <p:cNvPr id="8" name="Rectangle 7"/>
          <p:cNvSpPr/>
          <p:nvPr/>
        </p:nvSpPr>
        <p:spPr>
          <a:xfrm>
            <a:off x="838200" y="2971800"/>
            <a:ext cx="3352800" cy="338554"/>
          </a:xfrm>
          <a:prstGeom prst="rect">
            <a:avLst/>
          </a:prstGeom>
        </p:spPr>
        <p:txBody>
          <a:bodyPr wrap="square">
            <a:spAutoFit/>
          </a:bodyPr>
          <a:lstStyle/>
          <a:p>
            <a:r>
              <a:rPr lang="en-US" sz="1600" dirty="0" smtClean="0">
                <a:hlinkClick r:id="rId2"/>
              </a:rPr>
              <a:t>http://www.cuanswers.com/kitchen</a:t>
            </a:r>
            <a:endParaRPr lang="en-US" sz="1600" dirty="0"/>
          </a:p>
        </p:txBody>
      </p:sp>
      <p:pic>
        <p:nvPicPr>
          <p:cNvPr id="15362" name="Picture 2" descr="X:\Administration\Public\LeadershipConference\2011\Temp place for all graphics\lender vp top 10.png"/>
          <p:cNvPicPr>
            <a:picLocks noChangeAspect="1" noChangeArrowheads="1"/>
          </p:cNvPicPr>
          <p:nvPr/>
        </p:nvPicPr>
        <p:blipFill>
          <a:blip r:embed="rId3" cstate="print"/>
          <a:srcRect r="21951" b="4739"/>
          <a:stretch>
            <a:fillRect/>
          </a:stretch>
        </p:blipFill>
        <p:spPr bwMode="auto">
          <a:xfrm>
            <a:off x="4267200" y="990600"/>
            <a:ext cx="4876800" cy="5867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X:\Administration\Public\LeadershipConference\2011\Temp place for all graphics\callahan rpt 2.png"/>
          <p:cNvPicPr>
            <a:picLocks noChangeAspect="1" noChangeArrowheads="1"/>
          </p:cNvPicPr>
          <p:nvPr/>
        </p:nvPicPr>
        <p:blipFill>
          <a:blip r:embed="rId2" cstate="print"/>
          <a:srcRect/>
          <a:stretch>
            <a:fillRect/>
          </a:stretch>
        </p:blipFill>
        <p:spPr bwMode="auto">
          <a:xfrm>
            <a:off x="5562600" y="1676400"/>
            <a:ext cx="3385715" cy="4371429"/>
          </a:xfrm>
          <a:prstGeom prst="rect">
            <a:avLst/>
          </a:prstGeom>
          <a:ln>
            <a:solidFill>
              <a:schemeClr val="bg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fontScale="90000"/>
          </a:bodyPr>
          <a:lstStyle/>
          <a:p>
            <a:r>
              <a:rPr lang="en-US" dirty="0" smtClean="0"/>
              <a:t>How passionate are you about the cooperative design?</a:t>
            </a:r>
            <a:endParaRPr lang="en-US" dirty="0"/>
          </a:p>
        </p:txBody>
      </p:sp>
      <p:sp>
        <p:nvSpPr>
          <p:cNvPr id="3" name="Slide Number Placeholder 2"/>
          <p:cNvSpPr>
            <a:spLocks noGrp="1"/>
          </p:cNvSpPr>
          <p:nvPr>
            <p:ph type="sldNum" sz="quarter" idx="12"/>
          </p:nvPr>
        </p:nvSpPr>
        <p:spPr/>
        <p:txBody>
          <a:bodyPr/>
          <a:lstStyle/>
          <a:p>
            <a:fld id="{48D4E142-8228-44E7-82D5-AF3EBAEF9919}" type="slidenum">
              <a:rPr lang="en-US" smtClean="0"/>
              <a:pPr/>
              <a:t>14</a:t>
            </a:fld>
            <a:endParaRPr lang="en-US"/>
          </a:p>
        </p:txBody>
      </p:sp>
      <p:pic>
        <p:nvPicPr>
          <p:cNvPr id="2051" name="Picture 3" descr="X:\Administration\Public\LeadershipConference\2011\Temp place for all graphics\cbjcover.png"/>
          <p:cNvPicPr>
            <a:picLocks noChangeAspect="1" noChangeArrowheads="1"/>
          </p:cNvPicPr>
          <p:nvPr/>
        </p:nvPicPr>
        <p:blipFill>
          <a:blip r:embed="rId3" cstate="print"/>
          <a:srcRect/>
          <a:stretch>
            <a:fillRect/>
          </a:stretch>
        </p:blipFill>
        <p:spPr bwMode="auto">
          <a:xfrm>
            <a:off x="685800" y="2048638"/>
            <a:ext cx="3721441" cy="4809362"/>
          </a:xfrm>
          <a:prstGeom prst="rect">
            <a:avLst/>
          </a:prstGeom>
          <a:ln>
            <a:noFill/>
          </a:ln>
          <a:effectLst>
            <a:outerShdw blurRad="292100" dist="139700" dir="2700000" algn="tl" rotWithShape="0">
              <a:srgbClr val="333333">
                <a:alpha val="65000"/>
              </a:srgbClr>
            </a:outerShdw>
          </a:effectLst>
        </p:spPr>
      </p:pic>
      <p:pic>
        <p:nvPicPr>
          <p:cNvPr id="7" name="Picture 3" descr="X:\Administration\Public\LeadershipConference\2011\Temp place for all graphics\callahan rpt 1.png"/>
          <p:cNvPicPr>
            <a:picLocks noChangeAspect="1" noChangeArrowheads="1"/>
          </p:cNvPicPr>
          <p:nvPr/>
        </p:nvPicPr>
        <p:blipFill>
          <a:blip r:embed="rId4" cstate="print"/>
          <a:srcRect b="32018"/>
          <a:stretch>
            <a:fillRect/>
          </a:stretch>
        </p:blipFill>
        <p:spPr bwMode="auto">
          <a:xfrm>
            <a:off x="5029200" y="3886200"/>
            <a:ext cx="3385715" cy="2971800"/>
          </a:xfrm>
          <a:prstGeom prst="rect">
            <a:avLst/>
          </a:prstGeom>
          <a:ln>
            <a:solidFill>
              <a:schemeClr val="bg1"/>
            </a:solidFill>
          </a:ln>
          <a:effectLst>
            <a:outerShdw blurRad="292100" dist="139700" dir="2700000" algn="tl" rotWithShape="0">
              <a:srgbClr val="333333">
                <a:alpha val="65000"/>
              </a:srgbClr>
            </a:outerShdw>
          </a:effectLst>
        </p:spPr>
      </p:pic>
      <p:sp>
        <p:nvSpPr>
          <p:cNvPr id="9" name="5-Point Star 8"/>
          <p:cNvSpPr/>
          <p:nvPr/>
        </p:nvSpPr>
        <p:spPr>
          <a:xfrm>
            <a:off x="533400" y="5410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 new vision for how credit report </a:t>
            </a:r>
            <a:br>
              <a:rPr lang="en-US" sz="2800" dirty="0" smtClean="0"/>
            </a:br>
            <a:r>
              <a:rPr lang="en-US" sz="2800" dirty="0" smtClean="0"/>
              <a:t>data interacts with applications and CU*BASE</a:t>
            </a:r>
            <a:endParaRPr lang="en-US" sz="28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140</a:t>
            </a:fld>
            <a:endParaRPr lang="en-US"/>
          </a:p>
        </p:txBody>
      </p:sp>
      <p:pic>
        <p:nvPicPr>
          <p:cNvPr id="17410" name="Picture 2"/>
          <p:cNvPicPr>
            <a:picLocks noChangeAspect="1" noChangeArrowheads="1"/>
          </p:cNvPicPr>
          <p:nvPr/>
        </p:nvPicPr>
        <p:blipFill>
          <a:blip r:embed="rId2" cstate="print"/>
          <a:srcRect/>
          <a:stretch>
            <a:fillRect/>
          </a:stretch>
        </p:blipFill>
        <p:spPr bwMode="auto">
          <a:xfrm>
            <a:off x="7696200" y="228600"/>
            <a:ext cx="1276350" cy="913466"/>
          </a:xfrm>
          <a:prstGeom prst="rect">
            <a:avLst/>
          </a:prstGeom>
          <a:noFill/>
          <a:ln w="9525">
            <a:noFill/>
            <a:miter lim="800000"/>
            <a:headEnd/>
            <a:tailEnd/>
          </a:ln>
        </p:spPr>
      </p:pic>
      <p:sp>
        <p:nvSpPr>
          <p:cNvPr id="9" name="Rectangle 8"/>
          <p:cNvSpPr/>
          <p:nvPr/>
        </p:nvSpPr>
        <p:spPr>
          <a:xfrm>
            <a:off x="7683500" y="793750"/>
            <a:ext cx="1308100" cy="304800"/>
          </a:xfrm>
          <a:prstGeom prst="rect">
            <a:avLst/>
          </a:prstGeom>
          <a:noFill/>
          <a:ln>
            <a:noFill/>
          </a:ln>
        </p:spPr>
        <p:style>
          <a:lnRef idx="1">
            <a:schemeClr val="accent2"/>
          </a:lnRef>
          <a:fillRef idx="1001">
            <a:schemeClr val="lt1"/>
          </a:fillRef>
          <a:effectRef idx="1">
            <a:schemeClr val="accent2"/>
          </a:effectRef>
          <a:fontRef idx="minor">
            <a:schemeClr val="dk1"/>
          </a:fontRef>
        </p:style>
        <p:txBody>
          <a:bodyPr rtlCol="0" anchor="ctr"/>
          <a:lstStyle/>
          <a:p>
            <a:pPr algn="ctr"/>
            <a:r>
              <a:rPr lang="en-US" sz="1400" dirty="0" smtClean="0">
                <a:solidFill>
                  <a:schemeClr val="bg1"/>
                </a:solidFill>
              </a:rPr>
              <a:t>Project 1</a:t>
            </a:r>
            <a:endParaRPr lang="en-US" sz="1400" dirty="0">
              <a:solidFill>
                <a:schemeClr val="bg1"/>
              </a:solidFill>
            </a:endParaRPr>
          </a:p>
        </p:txBody>
      </p:sp>
      <p:pic>
        <p:nvPicPr>
          <p:cNvPr id="14338" name="Picture 2" descr="X:\Administration\Public\LeadershipConference\2011\Temp place for all graphics\loanapp_debts2.jpg"/>
          <p:cNvPicPr>
            <a:picLocks noChangeAspect="1" noChangeArrowheads="1"/>
          </p:cNvPicPr>
          <p:nvPr/>
        </p:nvPicPr>
        <p:blipFill>
          <a:blip r:embed="rId3" cstate="print"/>
          <a:srcRect/>
          <a:stretch>
            <a:fillRect/>
          </a:stretch>
        </p:blipFill>
        <p:spPr bwMode="auto">
          <a:xfrm>
            <a:off x="304800" y="1371600"/>
            <a:ext cx="7162800" cy="5139135"/>
          </a:xfrm>
          <a:prstGeom prst="rect">
            <a:avLst/>
          </a:prstGeom>
          <a:ln>
            <a:noFill/>
          </a:ln>
          <a:effectLst>
            <a:outerShdw blurRad="292100" dist="139700" dir="2700000" algn="tl" rotWithShape="0">
              <a:srgbClr val="333333">
                <a:alpha val="65000"/>
              </a:srgbClr>
            </a:outerShdw>
          </a:effectLst>
        </p:spPr>
      </p:pic>
      <p:sp>
        <p:nvSpPr>
          <p:cNvPr id="10" name="Cloud Callout 9"/>
          <p:cNvSpPr/>
          <p:nvPr/>
        </p:nvSpPr>
        <p:spPr>
          <a:xfrm>
            <a:off x="1905000" y="3810000"/>
            <a:ext cx="2819400" cy="1447800"/>
          </a:xfrm>
          <a:prstGeom prst="cloudCallout">
            <a:avLst>
              <a:gd name="adj1" fmla="val -24197"/>
              <a:gd name="adj2" fmla="val -68098"/>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1600" dirty="0" smtClean="0"/>
              <a:t>View trade line detail directly from the credit report while working an app</a:t>
            </a:r>
            <a:endParaRPr lang="en-US" sz="1600" dirty="0"/>
          </a:p>
        </p:txBody>
      </p:sp>
      <p:pic>
        <p:nvPicPr>
          <p:cNvPr id="3074" name="Picture 2" descr="X:\Administration\Public\LeadershipConference\2011\Temp place for all graphics\trade.png"/>
          <p:cNvPicPr>
            <a:picLocks noChangeAspect="1" noChangeArrowheads="1"/>
          </p:cNvPicPr>
          <p:nvPr/>
        </p:nvPicPr>
        <p:blipFill>
          <a:blip r:embed="rId4" cstate="print"/>
          <a:srcRect b="18750"/>
          <a:stretch>
            <a:fillRect/>
          </a:stretch>
        </p:blipFill>
        <p:spPr bwMode="auto">
          <a:xfrm>
            <a:off x="4629511" y="4038600"/>
            <a:ext cx="4209689" cy="990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 new vision for how credit report </a:t>
            </a:r>
            <a:br>
              <a:rPr lang="en-US" sz="2800" dirty="0" smtClean="0"/>
            </a:br>
            <a:r>
              <a:rPr lang="en-US" sz="2800" dirty="0" smtClean="0"/>
              <a:t>data interacts with applications and CU*BASE</a:t>
            </a:r>
            <a:endParaRPr lang="en-US" sz="28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141</a:t>
            </a:fld>
            <a:endParaRPr lang="en-US"/>
          </a:p>
        </p:txBody>
      </p:sp>
      <p:sp>
        <p:nvSpPr>
          <p:cNvPr id="16" name="Text Placeholder 15"/>
          <p:cNvSpPr>
            <a:spLocks noGrp="1"/>
          </p:cNvSpPr>
          <p:nvPr>
            <p:ph type="body" sz="quarter" idx="13"/>
          </p:nvPr>
        </p:nvSpPr>
        <p:spPr>
          <a:xfrm>
            <a:off x="6096000" y="5715000"/>
            <a:ext cx="2743200" cy="685800"/>
          </a:xfrm>
        </p:spPr>
        <p:txBody>
          <a:bodyPr/>
          <a:lstStyle/>
          <a:p>
            <a:r>
              <a:rPr lang="en-US" dirty="0" smtClean="0"/>
              <a:t>Plus about eight other projects related to storing and accessing credit report data</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7696200" y="228600"/>
            <a:ext cx="1276350" cy="913466"/>
          </a:xfrm>
          <a:prstGeom prst="rect">
            <a:avLst/>
          </a:prstGeom>
          <a:noFill/>
          <a:ln w="9525">
            <a:noFill/>
            <a:miter lim="800000"/>
            <a:headEnd/>
            <a:tailEnd/>
          </a:ln>
        </p:spPr>
      </p:pic>
      <p:sp>
        <p:nvSpPr>
          <p:cNvPr id="9" name="Rectangle 8"/>
          <p:cNvSpPr/>
          <p:nvPr/>
        </p:nvSpPr>
        <p:spPr>
          <a:xfrm>
            <a:off x="7683500" y="793750"/>
            <a:ext cx="1308100" cy="304800"/>
          </a:xfrm>
          <a:prstGeom prst="rect">
            <a:avLst/>
          </a:prstGeom>
          <a:noFill/>
          <a:ln>
            <a:noFill/>
          </a:ln>
        </p:spPr>
        <p:style>
          <a:lnRef idx="1">
            <a:schemeClr val="accent2"/>
          </a:lnRef>
          <a:fillRef idx="1001">
            <a:schemeClr val="lt1"/>
          </a:fillRef>
          <a:effectRef idx="1">
            <a:schemeClr val="accent2"/>
          </a:effectRef>
          <a:fontRef idx="minor">
            <a:schemeClr val="dk1"/>
          </a:fontRef>
        </p:style>
        <p:txBody>
          <a:bodyPr rtlCol="0" anchor="ctr"/>
          <a:lstStyle/>
          <a:p>
            <a:pPr algn="ctr"/>
            <a:r>
              <a:rPr lang="en-US" sz="1400" dirty="0" smtClean="0">
                <a:solidFill>
                  <a:schemeClr val="bg1"/>
                </a:solidFill>
              </a:rPr>
              <a:t>Project 1</a:t>
            </a:r>
            <a:endParaRPr lang="en-US" sz="1400" dirty="0">
              <a:solidFill>
                <a:schemeClr val="bg1"/>
              </a:solidFill>
            </a:endParaRPr>
          </a:p>
        </p:txBody>
      </p:sp>
      <p:pic>
        <p:nvPicPr>
          <p:cNvPr id="14340" name="Picture 4" descr="X:\Programming\Public\GOLD\CreditReportScreenshots\creditrpt_analysis.jpg"/>
          <p:cNvPicPr>
            <a:picLocks noChangeAspect="1" noChangeArrowheads="1"/>
          </p:cNvPicPr>
          <p:nvPr/>
        </p:nvPicPr>
        <p:blipFill>
          <a:blip r:embed="rId3" cstate="print"/>
          <a:srcRect/>
          <a:stretch>
            <a:fillRect/>
          </a:stretch>
        </p:blipFill>
        <p:spPr bwMode="auto">
          <a:xfrm>
            <a:off x="76200" y="2976880"/>
            <a:ext cx="5283200" cy="3804920"/>
          </a:xfrm>
          <a:prstGeom prst="rect">
            <a:avLst/>
          </a:prstGeom>
          <a:ln>
            <a:noFill/>
          </a:ln>
          <a:effectLst>
            <a:outerShdw blurRad="292100" dist="139700" dir="2700000" algn="tl" rotWithShape="0">
              <a:srgbClr val="333333">
                <a:alpha val="65000"/>
              </a:srgbClr>
            </a:outerShdw>
          </a:effectLst>
        </p:spPr>
      </p:pic>
      <p:pic>
        <p:nvPicPr>
          <p:cNvPr id="14341" name="Picture 5" descr="X:\Programming\Public\GOLD\CreditReportScreenshots\creditrpt_detail.jpg"/>
          <p:cNvPicPr>
            <a:picLocks noChangeAspect="1" noChangeArrowheads="1"/>
          </p:cNvPicPr>
          <p:nvPr/>
        </p:nvPicPr>
        <p:blipFill>
          <a:blip r:embed="rId4" cstate="print"/>
          <a:srcRect/>
          <a:stretch>
            <a:fillRect/>
          </a:stretch>
        </p:blipFill>
        <p:spPr bwMode="auto">
          <a:xfrm>
            <a:off x="3581400" y="1524000"/>
            <a:ext cx="5283200" cy="3804920"/>
          </a:xfrm>
          <a:prstGeom prst="rect">
            <a:avLst/>
          </a:prstGeom>
          <a:ln>
            <a:noFill/>
          </a:ln>
          <a:effectLst>
            <a:outerShdw blurRad="292100" dist="139700" dir="2700000" algn="tl" rotWithShape="0">
              <a:srgbClr val="333333">
                <a:alpha val="65000"/>
              </a:srgbClr>
            </a:outerShdw>
          </a:effectLst>
        </p:spPr>
      </p:pic>
      <p:sp>
        <p:nvSpPr>
          <p:cNvPr id="17" name="Cloud Callout 16"/>
          <p:cNvSpPr/>
          <p:nvPr/>
        </p:nvSpPr>
        <p:spPr>
          <a:xfrm>
            <a:off x="4648200" y="3886200"/>
            <a:ext cx="2209800" cy="1447800"/>
          </a:xfrm>
          <a:prstGeom prst="cloudCallout">
            <a:avLst>
              <a:gd name="adj1" fmla="val -48384"/>
              <a:gd name="adj2" fmla="val -6199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Search for a trade line in the detailed report</a:t>
            </a:r>
            <a:endParaRPr lang="en-US" sz="1600" dirty="0"/>
          </a:p>
        </p:txBody>
      </p:sp>
      <p:sp>
        <p:nvSpPr>
          <p:cNvPr id="18" name="Cloud Callout 17"/>
          <p:cNvSpPr/>
          <p:nvPr/>
        </p:nvSpPr>
        <p:spPr>
          <a:xfrm>
            <a:off x="685800" y="1524000"/>
            <a:ext cx="2819400" cy="1447800"/>
          </a:xfrm>
          <a:prstGeom prst="cloudCallout">
            <a:avLst>
              <a:gd name="adj1" fmla="val -37573"/>
              <a:gd name="adj2" fmla="val 7635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More comprehensive analysis of key credit report indicators</a:t>
            </a:r>
            <a:endParaRPr lang="en-US" sz="1600"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Slicing and Dicing Your Loan Portfolio</a:t>
            </a:r>
            <a:br>
              <a:rPr lang="en-US" dirty="0" smtClean="0"/>
            </a:br>
            <a:r>
              <a:rPr lang="en-US" sz="2000" dirty="0" smtClean="0"/>
              <a:t>Improvements to the Loan Queue</a:t>
            </a:r>
            <a:endParaRPr lang="en-US" sz="20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142</a:t>
            </a:fld>
            <a:endParaRPr lang="en-US"/>
          </a:p>
        </p:txBody>
      </p:sp>
      <p:pic>
        <p:nvPicPr>
          <p:cNvPr id="5123" name="Picture 3" descr="X:\Administration\Public\LeadershipConference\2011\Temp place for all graphics\26774_loanqueue1.png"/>
          <p:cNvPicPr>
            <a:picLocks noChangeAspect="1" noChangeArrowheads="1"/>
          </p:cNvPicPr>
          <p:nvPr/>
        </p:nvPicPr>
        <p:blipFill>
          <a:blip r:embed="rId2" cstate="print"/>
          <a:srcRect/>
          <a:stretch>
            <a:fillRect/>
          </a:stretch>
        </p:blipFill>
        <p:spPr bwMode="auto">
          <a:xfrm>
            <a:off x="838200" y="1371600"/>
            <a:ext cx="6826667" cy="4926667"/>
          </a:xfrm>
          <a:prstGeom prst="rect">
            <a:avLst/>
          </a:prstGeom>
          <a:ln>
            <a:noFill/>
          </a:ln>
          <a:effectLst>
            <a:outerShdw blurRad="292100" dist="139700" dir="2700000" algn="tl" rotWithShape="0">
              <a:srgbClr val="333333">
                <a:alpha val="65000"/>
              </a:srgbClr>
            </a:outerShdw>
          </a:effectLst>
        </p:spPr>
      </p:pic>
      <p:sp>
        <p:nvSpPr>
          <p:cNvPr id="13" name="Cloud Callout 12"/>
          <p:cNvSpPr/>
          <p:nvPr/>
        </p:nvSpPr>
        <p:spPr>
          <a:xfrm>
            <a:off x="6934200" y="2133600"/>
            <a:ext cx="1981200" cy="1371600"/>
          </a:xfrm>
          <a:prstGeom prst="cloudCallout">
            <a:avLst>
              <a:gd name="adj1" fmla="val -72094"/>
              <a:gd name="adj2" fmla="val -658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solidFill>
                  <a:sysClr val="windowText" lastClr="000000"/>
                </a:solidFill>
              </a:rPr>
              <a:t>Maximum flexibility for selecting which apps to work</a:t>
            </a:r>
            <a:endParaRPr lang="en-US" sz="1400" dirty="0">
              <a:solidFill>
                <a:sysClr val="windowText" lastClr="000000"/>
              </a:solidFill>
            </a:endParaRPr>
          </a:p>
        </p:txBody>
      </p:sp>
      <p:pic>
        <p:nvPicPr>
          <p:cNvPr id="18" name="Picture 2"/>
          <p:cNvPicPr>
            <a:picLocks noChangeAspect="1" noChangeArrowheads="1"/>
          </p:cNvPicPr>
          <p:nvPr/>
        </p:nvPicPr>
        <p:blipFill>
          <a:blip r:embed="rId3" cstate="print"/>
          <a:srcRect/>
          <a:stretch>
            <a:fillRect/>
          </a:stretch>
        </p:blipFill>
        <p:spPr bwMode="auto">
          <a:xfrm>
            <a:off x="7696200" y="228600"/>
            <a:ext cx="1276350" cy="913466"/>
          </a:xfrm>
          <a:prstGeom prst="rect">
            <a:avLst/>
          </a:prstGeom>
          <a:noFill/>
          <a:ln w="9525">
            <a:noFill/>
            <a:miter lim="800000"/>
            <a:headEnd/>
            <a:tailEnd/>
          </a:ln>
        </p:spPr>
      </p:pic>
      <p:sp>
        <p:nvSpPr>
          <p:cNvPr id="19" name="Rectangle 18"/>
          <p:cNvSpPr/>
          <p:nvPr/>
        </p:nvSpPr>
        <p:spPr>
          <a:xfrm>
            <a:off x="7683500" y="793750"/>
            <a:ext cx="1308100" cy="304800"/>
          </a:xfrm>
          <a:prstGeom prst="rect">
            <a:avLst/>
          </a:prstGeom>
          <a:noFill/>
          <a:ln>
            <a:noFill/>
          </a:ln>
        </p:spPr>
        <p:style>
          <a:lnRef idx="1">
            <a:schemeClr val="accent2"/>
          </a:lnRef>
          <a:fillRef idx="1001">
            <a:schemeClr val="lt1"/>
          </a:fillRef>
          <a:effectRef idx="1">
            <a:schemeClr val="accent2"/>
          </a:effectRef>
          <a:fontRef idx="minor">
            <a:schemeClr val="dk1"/>
          </a:fontRef>
        </p:style>
        <p:txBody>
          <a:bodyPr rtlCol="0" anchor="ctr"/>
          <a:lstStyle/>
          <a:p>
            <a:pPr algn="ctr"/>
            <a:r>
              <a:rPr lang="en-US" sz="1400" dirty="0" smtClean="0">
                <a:solidFill>
                  <a:schemeClr val="bg1"/>
                </a:solidFill>
              </a:rPr>
              <a:t>Projects 3 &amp; 4</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Slicing and Dicing Your Loan Portfolio</a:t>
            </a:r>
            <a:br>
              <a:rPr lang="en-US" dirty="0" smtClean="0"/>
            </a:br>
            <a:r>
              <a:rPr lang="en-US" sz="2000" dirty="0" smtClean="0"/>
              <a:t>Organizing loans by Business Unit</a:t>
            </a:r>
            <a:endParaRPr lang="en-US" sz="14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143</a:t>
            </a:fld>
            <a:endParaRPr lang="en-US"/>
          </a:p>
        </p:txBody>
      </p:sp>
      <p:pic>
        <p:nvPicPr>
          <p:cNvPr id="5123" name="Picture 3" descr="X:\Administration\Public\LeadershipConference\2011\Temp place for all graphics\26774_loanqueue1.png"/>
          <p:cNvPicPr>
            <a:picLocks noChangeAspect="1" noChangeArrowheads="1"/>
          </p:cNvPicPr>
          <p:nvPr/>
        </p:nvPicPr>
        <p:blipFill>
          <a:blip r:embed="rId2" cstate="print"/>
          <a:srcRect/>
          <a:stretch>
            <a:fillRect/>
          </a:stretch>
        </p:blipFill>
        <p:spPr bwMode="auto">
          <a:xfrm>
            <a:off x="838200" y="1371600"/>
            <a:ext cx="6826667" cy="4926667"/>
          </a:xfrm>
          <a:prstGeom prst="rect">
            <a:avLst/>
          </a:prstGeom>
          <a:ln>
            <a:noFill/>
          </a:ln>
          <a:effectLst>
            <a:outerShdw blurRad="292100" dist="139700" dir="2700000" algn="tl" rotWithShape="0">
              <a:srgbClr val="333333">
                <a:alpha val="65000"/>
              </a:srgbClr>
            </a:outerShdw>
          </a:effectLst>
        </p:spPr>
      </p:pic>
      <p:pic>
        <p:nvPicPr>
          <p:cNvPr id="5124" name="Picture 4" descr="X:\Administration\Public\LeadershipConference\2011\Temp place for all graphics\business unit.png"/>
          <p:cNvPicPr>
            <a:picLocks noChangeAspect="1" noChangeArrowheads="1"/>
          </p:cNvPicPr>
          <p:nvPr/>
        </p:nvPicPr>
        <p:blipFill>
          <a:blip r:embed="rId3" cstate="print"/>
          <a:srcRect/>
          <a:stretch>
            <a:fillRect/>
          </a:stretch>
        </p:blipFill>
        <p:spPr bwMode="auto">
          <a:xfrm>
            <a:off x="1143000" y="3328333"/>
            <a:ext cx="6080001" cy="2386667"/>
          </a:xfrm>
          <a:prstGeom prst="rect">
            <a:avLst/>
          </a:prstGeom>
          <a:ln>
            <a:noFill/>
          </a:ln>
          <a:effectLst>
            <a:outerShdw blurRad="292100" dist="139700" dir="2700000" algn="tl" rotWithShape="0">
              <a:srgbClr val="333333">
                <a:alpha val="65000"/>
              </a:srgbClr>
            </a:outerShdw>
          </a:effectLst>
        </p:spPr>
      </p:pic>
      <p:pic>
        <p:nvPicPr>
          <p:cNvPr id="5125" name="Picture 5" descr="C:\Documents and Settings\dmoore\My Documents\My Pictures\Microsoft Clip Organizer\MCj04398050000[1].png"/>
          <p:cNvPicPr>
            <a:picLocks noChangeAspect="1" noChangeArrowheads="1"/>
          </p:cNvPicPr>
          <p:nvPr/>
        </p:nvPicPr>
        <p:blipFill>
          <a:blip r:embed="rId4" cstate="print"/>
          <a:srcRect/>
          <a:stretch>
            <a:fillRect/>
          </a:stretch>
        </p:blipFill>
        <p:spPr bwMode="auto">
          <a:xfrm rot="11034868">
            <a:off x="4920342" y="3091542"/>
            <a:ext cx="990600" cy="990600"/>
          </a:xfrm>
          <a:prstGeom prst="rect">
            <a:avLst/>
          </a:prstGeom>
          <a:noFill/>
        </p:spPr>
      </p:pic>
      <p:sp>
        <p:nvSpPr>
          <p:cNvPr id="12" name="Cloud Callout 11"/>
          <p:cNvSpPr/>
          <p:nvPr/>
        </p:nvSpPr>
        <p:spPr>
          <a:xfrm>
            <a:off x="5791200" y="3352800"/>
            <a:ext cx="2209800" cy="1219200"/>
          </a:xfrm>
          <a:prstGeom prst="cloudCallout">
            <a:avLst>
              <a:gd name="adj1" fmla="val -36891"/>
              <a:gd name="adj2" fmla="val -6287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solidFill>
                  <a:sysClr val="windowText" lastClr="000000"/>
                </a:solidFill>
              </a:rPr>
              <a:t>Configure Business Units to group your loan categories</a:t>
            </a:r>
            <a:endParaRPr lang="en-US" sz="1400" dirty="0">
              <a:solidFill>
                <a:sysClr val="windowText" lastClr="000000"/>
              </a:solidFill>
            </a:endParaRPr>
          </a:p>
        </p:txBody>
      </p:sp>
      <p:pic>
        <p:nvPicPr>
          <p:cNvPr id="11" name="Picture 2"/>
          <p:cNvPicPr>
            <a:picLocks noChangeAspect="1" noChangeArrowheads="1"/>
          </p:cNvPicPr>
          <p:nvPr/>
        </p:nvPicPr>
        <p:blipFill>
          <a:blip r:embed="rId5" cstate="print"/>
          <a:srcRect/>
          <a:stretch>
            <a:fillRect/>
          </a:stretch>
        </p:blipFill>
        <p:spPr bwMode="auto">
          <a:xfrm>
            <a:off x="7696200" y="228600"/>
            <a:ext cx="1276350" cy="913466"/>
          </a:xfrm>
          <a:prstGeom prst="rect">
            <a:avLst/>
          </a:prstGeom>
          <a:noFill/>
          <a:ln w="9525">
            <a:noFill/>
            <a:miter lim="800000"/>
            <a:headEnd/>
            <a:tailEnd/>
          </a:ln>
        </p:spPr>
      </p:pic>
      <p:sp>
        <p:nvSpPr>
          <p:cNvPr id="13" name="Rectangle 12"/>
          <p:cNvSpPr/>
          <p:nvPr/>
        </p:nvSpPr>
        <p:spPr>
          <a:xfrm>
            <a:off x="7683500" y="793750"/>
            <a:ext cx="1308100" cy="304800"/>
          </a:xfrm>
          <a:prstGeom prst="rect">
            <a:avLst/>
          </a:prstGeom>
          <a:noFill/>
          <a:ln>
            <a:noFill/>
          </a:ln>
        </p:spPr>
        <p:style>
          <a:lnRef idx="1">
            <a:schemeClr val="accent2"/>
          </a:lnRef>
          <a:fillRef idx="1001">
            <a:schemeClr val="lt1"/>
          </a:fillRef>
          <a:effectRef idx="1">
            <a:schemeClr val="accent2"/>
          </a:effectRef>
          <a:fontRef idx="minor">
            <a:schemeClr val="dk1"/>
          </a:fontRef>
        </p:style>
        <p:txBody>
          <a:bodyPr rtlCol="0" anchor="ctr"/>
          <a:lstStyle/>
          <a:p>
            <a:pPr algn="ctr"/>
            <a:r>
              <a:rPr lang="en-US" sz="1400" dirty="0" smtClean="0">
                <a:solidFill>
                  <a:schemeClr val="bg1"/>
                </a:solidFill>
              </a:rPr>
              <a:t>Projects 3 &amp; 4</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X:\Administration\Public\LeadershipConference\2011\Temp place for all graphics\rpt_loansec.png"/>
          <p:cNvPicPr>
            <a:picLocks noChangeAspect="1" noChangeArrowheads="1"/>
          </p:cNvPicPr>
          <p:nvPr/>
        </p:nvPicPr>
        <p:blipFill>
          <a:blip r:embed="rId2" cstate="print"/>
          <a:srcRect r="10032" b="-2119"/>
          <a:stretch>
            <a:fillRect/>
          </a:stretch>
        </p:blipFill>
        <p:spPr bwMode="auto">
          <a:xfrm>
            <a:off x="1295400" y="4876800"/>
            <a:ext cx="4572000" cy="1676400"/>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Slicing and Dicing Your Loan Portfolio</a:t>
            </a:r>
            <a:br>
              <a:rPr lang="en-US" dirty="0" smtClean="0"/>
            </a:br>
            <a:r>
              <a:rPr lang="en-US" sz="2000" dirty="0" smtClean="0"/>
              <a:t>Changing the way you use some of your favorite loan reports</a:t>
            </a:r>
            <a:endParaRPr lang="en-US" dirty="0"/>
          </a:p>
        </p:txBody>
      </p:sp>
      <p:sp>
        <p:nvSpPr>
          <p:cNvPr id="3" name="Content Placeholder 2"/>
          <p:cNvSpPr>
            <a:spLocks noGrp="1"/>
          </p:cNvSpPr>
          <p:nvPr>
            <p:ph idx="1"/>
          </p:nvPr>
        </p:nvSpPr>
        <p:spPr/>
        <p:txBody>
          <a:bodyPr/>
          <a:lstStyle/>
          <a:p>
            <a:r>
              <a:rPr lang="en-US" dirty="0" smtClean="0"/>
              <a:t>When we expanded the database and put in new selection criteria, it causes a wave throughout the rest of the software, leading us to improve things you’ve counted on for a long time</a:t>
            </a:r>
          </a:p>
          <a:p>
            <a:r>
              <a:rPr lang="en-US" dirty="0" smtClean="0"/>
              <a:t>Where we could only handle things one category at a time, we now have a new level of flexibility</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144</a:t>
            </a:fld>
            <a:endParaRPr lang="en-US"/>
          </a:p>
        </p:txBody>
      </p:sp>
      <p:sp>
        <p:nvSpPr>
          <p:cNvPr id="5" name="Text Placeholder 4"/>
          <p:cNvSpPr>
            <a:spLocks noGrp="1"/>
          </p:cNvSpPr>
          <p:nvPr>
            <p:ph type="body" sz="quarter" idx="13"/>
          </p:nvPr>
        </p:nvSpPr>
        <p:spPr>
          <a:xfrm>
            <a:off x="5791200" y="5715000"/>
            <a:ext cx="3048000" cy="685800"/>
          </a:xfrm>
        </p:spPr>
        <p:txBody>
          <a:bodyPr/>
          <a:lstStyle/>
          <a:p>
            <a:r>
              <a:rPr lang="en-US" dirty="0" smtClean="0"/>
              <a:t>Has your team revisited these reports, or are they still working Queries and other workarounds when they could simply press a key and get what they want?</a:t>
            </a:r>
            <a:endParaRPr lang="en-US" dirty="0"/>
          </a:p>
        </p:txBody>
      </p:sp>
      <p:pic>
        <p:nvPicPr>
          <p:cNvPr id="16387" name="Picture 3" descr="X:\Administration\Public\LeadershipConference\2011\Temp place for all graphics\rpt_loanpurp.png"/>
          <p:cNvPicPr>
            <a:picLocks noChangeAspect="1" noChangeArrowheads="1"/>
          </p:cNvPicPr>
          <p:nvPr/>
        </p:nvPicPr>
        <p:blipFill>
          <a:blip r:embed="rId3" cstate="print"/>
          <a:srcRect/>
          <a:stretch>
            <a:fillRect/>
          </a:stretch>
        </p:blipFill>
        <p:spPr bwMode="auto">
          <a:xfrm>
            <a:off x="4029498" y="3124200"/>
            <a:ext cx="5114502" cy="1700474"/>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srcRect/>
          <a:stretch>
            <a:fillRect/>
          </a:stretch>
        </p:blipFill>
        <p:spPr bwMode="auto">
          <a:xfrm>
            <a:off x="7696200" y="228600"/>
            <a:ext cx="1276350" cy="913466"/>
          </a:xfrm>
          <a:prstGeom prst="rect">
            <a:avLst/>
          </a:prstGeom>
          <a:noFill/>
          <a:ln w="9525">
            <a:noFill/>
            <a:miter lim="800000"/>
            <a:headEnd/>
            <a:tailEnd/>
          </a:ln>
        </p:spPr>
      </p:pic>
      <p:sp>
        <p:nvSpPr>
          <p:cNvPr id="11" name="Rectangle 10"/>
          <p:cNvSpPr/>
          <p:nvPr/>
        </p:nvSpPr>
        <p:spPr>
          <a:xfrm>
            <a:off x="7683500" y="793750"/>
            <a:ext cx="1308100" cy="304800"/>
          </a:xfrm>
          <a:prstGeom prst="rect">
            <a:avLst/>
          </a:prstGeom>
          <a:noFill/>
          <a:ln>
            <a:noFill/>
          </a:ln>
        </p:spPr>
        <p:style>
          <a:lnRef idx="1">
            <a:schemeClr val="accent2"/>
          </a:lnRef>
          <a:fillRef idx="1001">
            <a:schemeClr val="lt1"/>
          </a:fillRef>
          <a:effectRef idx="1">
            <a:schemeClr val="accent2"/>
          </a:effectRef>
          <a:fontRef idx="minor">
            <a:schemeClr val="dk1"/>
          </a:fontRef>
        </p:style>
        <p:txBody>
          <a:bodyPr rtlCol="0" anchor="ctr"/>
          <a:lstStyle/>
          <a:p>
            <a:pPr algn="ctr"/>
            <a:r>
              <a:rPr lang="en-US" sz="1400" dirty="0" smtClean="0">
                <a:solidFill>
                  <a:schemeClr val="bg1"/>
                </a:solidFill>
              </a:rPr>
              <a:t>Project 3 </a:t>
            </a:r>
            <a:endParaRPr lang="en-US" sz="1400" dirty="0">
              <a:solidFill>
                <a:schemeClr val="bg1"/>
              </a:solidFill>
            </a:endParaRPr>
          </a:p>
        </p:txBody>
      </p:sp>
      <p:pic>
        <p:nvPicPr>
          <p:cNvPr id="4098" name="Picture 2" descr="X:\Administration\Public\LeadershipConference\2011\Temp place for all graphics\26774_loanqueue2.png"/>
          <p:cNvPicPr>
            <a:picLocks noChangeAspect="1" noChangeArrowheads="1"/>
          </p:cNvPicPr>
          <p:nvPr/>
        </p:nvPicPr>
        <p:blipFill>
          <a:blip r:embed="rId5" cstate="print"/>
          <a:srcRect/>
          <a:stretch>
            <a:fillRect/>
          </a:stretch>
        </p:blipFill>
        <p:spPr bwMode="auto">
          <a:xfrm>
            <a:off x="221363" y="3581400"/>
            <a:ext cx="4464725" cy="1752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Skip-a-Pay Tools for Consumer Loans </a:t>
            </a:r>
            <a:endParaRPr lang="en-US" dirty="0"/>
          </a:p>
        </p:txBody>
      </p:sp>
      <p:sp>
        <p:nvSpPr>
          <p:cNvPr id="3" name="Content Placeholder 2"/>
          <p:cNvSpPr>
            <a:spLocks noGrp="1"/>
          </p:cNvSpPr>
          <p:nvPr>
            <p:ph sz="half" idx="1"/>
          </p:nvPr>
        </p:nvSpPr>
        <p:spPr/>
        <p:txBody>
          <a:bodyPr/>
          <a:lstStyle/>
          <a:p>
            <a:pPr>
              <a:buNone/>
            </a:pPr>
            <a:r>
              <a:rPr lang="en-US" dirty="0" smtClean="0"/>
              <a:t>This new tool will include five major elements:</a:t>
            </a:r>
          </a:p>
          <a:p>
            <a:pPr marL="347663" indent="-347663">
              <a:buSzPct val="100000"/>
              <a:buFont typeface="+mj-lt"/>
              <a:buAutoNum type="arabicParenR"/>
            </a:pPr>
            <a:r>
              <a:rPr lang="en-US" dirty="0" smtClean="0"/>
              <a:t>Schedule skip-pay </a:t>
            </a:r>
            <a:r>
              <a:rPr lang="en-US" b="1" dirty="0" smtClean="0"/>
              <a:t>programs</a:t>
            </a:r>
            <a:r>
              <a:rPr lang="en-US" dirty="0" smtClean="0"/>
              <a:t> (timing, eligible products)</a:t>
            </a:r>
          </a:p>
          <a:p>
            <a:pPr marL="347663" indent="-347663">
              <a:buSzPct val="100000"/>
              <a:buFont typeface="+mj-lt"/>
              <a:buAutoNum type="arabicParenR"/>
            </a:pPr>
            <a:r>
              <a:rPr lang="en-US" dirty="0" smtClean="0"/>
              <a:t>Member </a:t>
            </a:r>
            <a:r>
              <a:rPr lang="en-US" b="1" dirty="0" smtClean="0"/>
              <a:t>opt in </a:t>
            </a:r>
            <a:r>
              <a:rPr lang="en-US" dirty="0" smtClean="0"/>
              <a:t>via CU*BASE and </a:t>
            </a:r>
            <a:r>
              <a:rPr lang="en-US" dirty="0" smtClean="0">
                <a:effectLst>
                  <a:outerShdw blurRad="38100" dist="38100" dir="2700000" algn="tl">
                    <a:srgbClr val="000000">
                      <a:alpha val="43137"/>
                    </a:srgbClr>
                  </a:outerShdw>
                </a:effectLst>
              </a:rPr>
              <a:t>It’s Me 247</a:t>
            </a:r>
          </a:p>
          <a:p>
            <a:pPr marL="347663" indent="-347663">
              <a:buSzPct val="100000"/>
              <a:buFont typeface="+mj-lt"/>
              <a:buAutoNum type="arabicParenR"/>
            </a:pPr>
            <a:r>
              <a:rPr lang="en-US" dirty="0" smtClean="0"/>
              <a:t>Evaluate loans for </a:t>
            </a:r>
            <a:r>
              <a:rPr lang="en-US" b="1" dirty="0" smtClean="0"/>
              <a:t>eligibility</a:t>
            </a:r>
            <a:r>
              <a:rPr lang="en-US" dirty="0" smtClean="0"/>
              <a:t> (loan status, credit score, membership designation, etc.)</a:t>
            </a:r>
          </a:p>
          <a:p>
            <a:pPr marL="347663" indent="-347663">
              <a:buSzPct val="100000"/>
              <a:buFont typeface="+mj-lt"/>
              <a:buAutoNum type="arabicParenR"/>
            </a:pPr>
            <a:r>
              <a:rPr lang="en-US" dirty="0" smtClean="0"/>
              <a:t>Data on loan and </a:t>
            </a:r>
            <a:r>
              <a:rPr lang="en-US" b="1" dirty="0" smtClean="0"/>
              <a:t>history</a:t>
            </a:r>
            <a:r>
              <a:rPr lang="en-US" dirty="0" smtClean="0"/>
              <a:t> of member-elected skip pays (# of skips per year and per life of loan)</a:t>
            </a:r>
          </a:p>
          <a:p>
            <a:pPr lvl="1">
              <a:buNone/>
            </a:pPr>
            <a:endParaRPr lang="en-US" dirty="0" smtClean="0"/>
          </a:p>
        </p:txBody>
      </p:sp>
      <p:sp>
        <p:nvSpPr>
          <p:cNvPr id="11" name="Content Placeholder 10"/>
          <p:cNvSpPr>
            <a:spLocks noGrp="1"/>
          </p:cNvSpPr>
          <p:nvPr>
            <p:ph sz="half" idx="2"/>
          </p:nvPr>
        </p:nvSpPr>
        <p:spPr>
          <a:xfrm>
            <a:off x="457200" y="4055609"/>
            <a:ext cx="4419600" cy="2163763"/>
          </a:xfrm>
        </p:spPr>
        <p:txBody>
          <a:bodyPr/>
          <a:lstStyle/>
          <a:p>
            <a:pPr marL="347663" indent="-347663">
              <a:buSzPct val="100000"/>
              <a:buFont typeface="+mj-lt"/>
              <a:buAutoNum type="arabicParenR" startAt="5"/>
            </a:pPr>
            <a:r>
              <a:rPr lang="en-US" dirty="0" smtClean="0"/>
              <a:t>Collect </a:t>
            </a:r>
            <a:r>
              <a:rPr lang="en-US" b="1" dirty="0" smtClean="0"/>
              <a:t>income</a:t>
            </a:r>
            <a:r>
              <a:rPr lang="en-US" dirty="0" smtClean="0"/>
              <a:t> (fee and/or interest due) and </a:t>
            </a:r>
            <a:r>
              <a:rPr lang="en-US" b="1" dirty="0" smtClean="0"/>
              <a:t>advance the dates </a:t>
            </a:r>
            <a:r>
              <a:rPr lang="en-US" dirty="0" smtClean="0"/>
              <a:t>(next due date, maturity date, review date)</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145</a:t>
            </a:fld>
            <a:endParaRPr lang="en-US"/>
          </a:p>
        </p:txBody>
      </p:sp>
      <p:pic>
        <p:nvPicPr>
          <p:cNvPr id="7" name="Picture 2"/>
          <p:cNvPicPr>
            <a:picLocks noChangeAspect="1" noChangeArrowheads="1"/>
          </p:cNvPicPr>
          <p:nvPr/>
        </p:nvPicPr>
        <p:blipFill>
          <a:blip r:embed="rId2" cstate="print"/>
          <a:srcRect/>
          <a:stretch>
            <a:fillRect/>
          </a:stretch>
        </p:blipFill>
        <p:spPr bwMode="auto">
          <a:xfrm>
            <a:off x="7696200" y="228600"/>
            <a:ext cx="1276350" cy="913466"/>
          </a:xfrm>
          <a:prstGeom prst="rect">
            <a:avLst/>
          </a:prstGeom>
          <a:noFill/>
          <a:ln w="9525">
            <a:noFill/>
            <a:miter lim="800000"/>
            <a:headEnd/>
            <a:tailEnd/>
          </a:ln>
        </p:spPr>
      </p:pic>
      <p:sp>
        <p:nvSpPr>
          <p:cNvPr id="8" name="Rectangle 7"/>
          <p:cNvSpPr/>
          <p:nvPr/>
        </p:nvSpPr>
        <p:spPr>
          <a:xfrm>
            <a:off x="7683500" y="793750"/>
            <a:ext cx="1308100" cy="304800"/>
          </a:xfrm>
          <a:prstGeom prst="rect">
            <a:avLst/>
          </a:prstGeom>
          <a:noFill/>
          <a:ln>
            <a:noFill/>
          </a:ln>
        </p:spPr>
        <p:style>
          <a:lnRef idx="1">
            <a:schemeClr val="accent2"/>
          </a:lnRef>
          <a:fillRef idx="1001">
            <a:schemeClr val="lt1"/>
          </a:fillRef>
          <a:effectRef idx="1">
            <a:schemeClr val="accent2"/>
          </a:effectRef>
          <a:fontRef idx="minor">
            <a:schemeClr val="dk1"/>
          </a:fontRef>
        </p:style>
        <p:txBody>
          <a:bodyPr rtlCol="0" anchor="ctr"/>
          <a:lstStyle/>
          <a:p>
            <a:pPr algn="ctr"/>
            <a:r>
              <a:rPr lang="en-US" sz="1400" dirty="0" smtClean="0">
                <a:solidFill>
                  <a:schemeClr val="bg1"/>
                </a:solidFill>
              </a:rPr>
              <a:t>Project 9</a:t>
            </a:r>
            <a:endParaRPr lang="en-US" sz="1400" dirty="0">
              <a:solidFill>
                <a:schemeClr val="bg1"/>
              </a:solidFill>
            </a:endParaRPr>
          </a:p>
        </p:txBody>
      </p:sp>
      <p:pic>
        <p:nvPicPr>
          <p:cNvPr id="19459" name="Picture 3" descr="X:\Administration\Public\LeadershipConference\2011\Temp place for all graphics\loaninfo.png"/>
          <p:cNvPicPr>
            <a:picLocks noChangeAspect="1" noChangeArrowheads="1"/>
          </p:cNvPicPr>
          <p:nvPr/>
        </p:nvPicPr>
        <p:blipFill>
          <a:blip r:embed="rId3" cstate="print"/>
          <a:srcRect/>
          <a:stretch>
            <a:fillRect/>
          </a:stretch>
        </p:blipFill>
        <p:spPr bwMode="auto">
          <a:xfrm>
            <a:off x="4986676" y="3895423"/>
            <a:ext cx="3928724" cy="2810177"/>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3" name="Rectangle 12"/>
          <p:cNvSpPr/>
          <p:nvPr/>
        </p:nvSpPr>
        <p:spPr>
          <a:xfrm>
            <a:off x="7772400" y="6096000"/>
            <a:ext cx="914400" cy="533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tx1"/>
                </a:solidFill>
              </a:rPr>
              <a:t>Skip-Pay options</a:t>
            </a:r>
            <a:endParaRPr lang="en-US" sz="1400" dirty="0">
              <a:solidFill>
                <a:schemeClr val="tx1"/>
              </a:solidFill>
            </a:endParaRPr>
          </a:p>
        </p:txBody>
      </p:sp>
      <p:pic>
        <p:nvPicPr>
          <p:cNvPr id="15362" name="Picture 2" descr="C:\Documents and Settings\dmoore\My Documents\My Pictures\Microsoft Clip Organizer\MCj04398050000[1].png"/>
          <p:cNvPicPr>
            <a:picLocks noChangeAspect="1" noChangeArrowheads="1"/>
          </p:cNvPicPr>
          <p:nvPr/>
        </p:nvPicPr>
        <p:blipFill>
          <a:blip r:embed="rId4" cstate="print"/>
          <a:srcRect/>
          <a:stretch>
            <a:fillRect/>
          </a:stretch>
        </p:blipFill>
        <p:spPr bwMode="auto">
          <a:xfrm rot="8148184">
            <a:off x="7557651" y="5121123"/>
            <a:ext cx="1048139" cy="1048139"/>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Lender*VP Top 10...you didn’t think </a:t>
            </a:r>
            <a:br>
              <a:rPr lang="en-US" dirty="0" smtClean="0"/>
            </a:br>
            <a:r>
              <a:rPr lang="en-US" dirty="0" smtClean="0"/>
              <a:t>we meant </a:t>
            </a:r>
            <a:r>
              <a:rPr lang="en-US" i="1" dirty="0" smtClean="0"/>
              <a:t>only</a:t>
            </a:r>
            <a:r>
              <a:rPr lang="en-US" dirty="0" smtClean="0"/>
              <a:t> 10 projects, did you?</a:t>
            </a:r>
            <a:endParaRPr lang="en-US" dirty="0"/>
          </a:p>
        </p:txBody>
      </p:sp>
      <p:sp>
        <p:nvSpPr>
          <p:cNvPr id="3" name="Content Placeholder 2"/>
          <p:cNvSpPr>
            <a:spLocks noGrp="1"/>
          </p:cNvSpPr>
          <p:nvPr>
            <p:ph idx="1"/>
          </p:nvPr>
        </p:nvSpPr>
        <p:spPr/>
        <p:txBody>
          <a:bodyPr/>
          <a:lstStyle/>
          <a:p>
            <a:r>
              <a:rPr lang="en-US" dirty="0" smtClean="0"/>
              <a:t>No good deed goes unpunished...as we change the infrastructure for the Top 10 projects, it is taking us in many directions</a:t>
            </a:r>
          </a:p>
          <a:p>
            <a:r>
              <a:rPr lang="en-US" dirty="0" smtClean="0"/>
              <a:t>Here are some other projects also underway or on the drawing board:</a:t>
            </a:r>
          </a:p>
          <a:p>
            <a:pPr lvl="1"/>
            <a:r>
              <a:rPr lang="en-US" dirty="0" smtClean="0"/>
              <a:t>Managing credit score histories </a:t>
            </a:r>
            <a:r>
              <a:rPr lang="en-US" sz="1400" i="1" dirty="0" smtClean="0"/>
              <a:t>(coming, with an </a:t>
            </a:r>
            <a:r>
              <a:rPr lang="en-US" sz="1400" i="1" dirty="0" smtClean="0">
                <a:effectLst>
                  <a:outerShdw blurRad="38100" dist="38100" dir="2700000" algn="tl">
                    <a:srgbClr val="000000">
                      <a:alpha val="43137"/>
                    </a:srgbClr>
                  </a:outerShdw>
                </a:effectLst>
              </a:rPr>
              <a:t>It’s Me 247 </a:t>
            </a:r>
            <a:r>
              <a:rPr lang="en-US" sz="1400" i="1" dirty="0" smtClean="0"/>
              <a:t>sparkle)</a:t>
            </a:r>
            <a:endParaRPr lang="en-US" i="1" dirty="0" smtClean="0"/>
          </a:p>
          <a:p>
            <a:pPr lvl="1"/>
            <a:r>
              <a:rPr lang="en-US" dirty="0" smtClean="0"/>
              <a:t>Loan officer approval limits </a:t>
            </a:r>
            <a:r>
              <a:rPr lang="en-US" sz="1400" i="1" dirty="0" smtClean="0"/>
              <a:t>(11.3 release)</a:t>
            </a:r>
            <a:endParaRPr lang="en-US" i="1" dirty="0" smtClean="0"/>
          </a:p>
          <a:p>
            <a:pPr lvl="1"/>
            <a:r>
              <a:rPr lang="en-US" dirty="0" smtClean="0"/>
              <a:t>Collateral enhancements, including automated </a:t>
            </a:r>
            <a:r>
              <a:rPr lang="en-US" dirty="0" err="1" smtClean="0"/>
              <a:t>repricing</a:t>
            </a:r>
            <a:r>
              <a:rPr lang="en-US" dirty="0" smtClean="0"/>
              <a:t> tools</a:t>
            </a:r>
          </a:p>
          <a:p>
            <a:pPr lvl="1"/>
            <a:r>
              <a:rPr lang="en-US" dirty="0" smtClean="0"/>
              <a:t>Participation Loan rewrite </a:t>
            </a:r>
            <a:r>
              <a:rPr lang="en-US" sz="1400" i="1" dirty="0" smtClean="0"/>
              <a:t>(11.3 release)</a:t>
            </a:r>
            <a:endParaRPr lang="en-US" i="1" dirty="0" smtClean="0"/>
          </a:p>
          <a:p>
            <a:pPr lvl="1"/>
            <a:r>
              <a:rPr lang="en-US" dirty="0" smtClean="0"/>
              <a:t>Automating the income adjustment for 90-day delinquency </a:t>
            </a:r>
            <a:r>
              <a:rPr lang="en-US" sz="1400" i="1" dirty="0" smtClean="0"/>
              <a:t>(11.0 release)</a:t>
            </a:r>
          </a:p>
          <a:p>
            <a:pPr lvl="1"/>
            <a:r>
              <a:rPr lang="en-US" dirty="0" smtClean="0"/>
              <a:t>Mortgage Payoff Prep tool </a:t>
            </a:r>
            <a:r>
              <a:rPr lang="en-US" sz="1400" i="1" dirty="0" smtClean="0"/>
              <a:t>(10.3 release)</a:t>
            </a:r>
            <a:endParaRPr lang="en-US" i="1" dirty="0" smtClean="0"/>
          </a:p>
          <a:p>
            <a:pPr lvl="1"/>
            <a:r>
              <a:rPr lang="en-US" dirty="0" smtClean="0"/>
              <a:t>360 mortgage rules for ACH </a:t>
            </a:r>
            <a:r>
              <a:rPr lang="en-US" sz="1400" i="1" dirty="0" smtClean="0"/>
              <a:t>(11.0 release...oops)</a:t>
            </a:r>
          </a:p>
          <a:p>
            <a:pPr lvl="1"/>
            <a:r>
              <a:rPr lang="en-US" dirty="0" smtClean="0"/>
              <a:t>Modified APR for balloon loans </a:t>
            </a:r>
            <a:r>
              <a:rPr lang="en-US" sz="1400" i="1" dirty="0" smtClean="0"/>
              <a:t>(11.1 release)</a:t>
            </a:r>
          </a:p>
          <a:p>
            <a:pPr lvl="1"/>
            <a:r>
              <a:rPr lang="en-US" dirty="0" smtClean="0"/>
              <a:t>Plus about 10 projects related to credit report data</a:t>
            </a:r>
          </a:p>
          <a:p>
            <a:pPr lvl="1"/>
            <a:endParaRPr lang="en-US" i="1"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146</a:t>
            </a:fld>
            <a:endParaRPr lang="en-US"/>
          </a:p>
        </p:txBody>
      </p:sp>
      <p:sp>
        <p:nvSpPr>
          <p:cNvPr id="5" name="Text Placeholder 4"/>
          <p:cNvSpPr>
            <a:spLocks noGrp="1"/>
          </p:cNvSpPr>
          <p:nvPr>
            <p:ph type="body" sz="quarter" idx="13"/>
          </p:nvPr>
        </p:nvSpPr>
        <p:spPr>
          <a:xfrm>
            <a:off x="3962400" y="5715000"/>
            <a:ext cx="4876800" cy="685800"/>
          </a:xfrm>
        </p:spPr>
        <p:txBody>
          <a:bodyPr/>
          <a:lstStyle/>
          <a:p>
            <a:r>
              <a:rPr lang="en-US" dirty="0" smtClean="0"/>
              <a:t>Geoff Johnson wants me to remind everyone that the Allied and SWBC CPI Insurance Premiums posting project will be released by end this calendar year</a:t>
            </a: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7696200" y="228600"/>
            <a:ext cx="1276350" cy="9134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Collateral Data More </a:t>
            </a:r>
            <a:br>
              <a:rPr lang="en-US" dirty="0" smtClean="0"/>
            </a:br>
            <a:r>
              <a:rPr lang="en-US" dirty="0" smtClean="0"/>
              <a:t>than Just a Memo</a:t>
            </a:r>
            <a:endParaRPr lang="en-US" dirty="0"/>
          </a:p>
        </p:txBody>
      </p:sp>
      <p:sp>
        <p:nvSpPr>
          <p:cNvPr id="12" name="Content Placeholder 11"/>
          <p:cNvSpPr>
            <a:spLocks noGrp="1"/>
          </p:cNvSpPr>
          <p:nvPr>
            <p:ph sz="half" idx="1"/>
          </p:nvPr>
        </p:nvSpPr>
        <p:spPr/>
        <p:txBody>
          <a:bodyPr>
            <a:noAutofit/>
          </a:bodyPr>
          <a:lstStyle/>
          <a:p>
            <a:r>
              <a:rPr lang="en-US" dirty="0" smtClean="0"/>
              <a:t>What do you do if the collateral tied to a loan is subject to periodic revaluation?  </a:t>
            </a:r>
          </a:p>
          <a:p>
            <a:r>
              <a:rPr lang="en-US" dirty="0" smtClean="0"/>
              <a:t>We used to have some CUs that used the Stock collateral type tied to LOC limits, but recently examiners are talking more about what collateral is worth and how that changes over time</a:t>
            </a:r>
          </a:p>
          <a:p>
            <a:r>
              <a:rPr lang="en-US" dirty="0" smtClean="0"/>
              <a:t>This is our first project that sets the foundation for automating periodic collateral analysis and re-pricing</a:t>
            </a:r>
            <a:endParaRPr lang="en-US" dirty="0"/>
          </a:p>
        </p:txBody>
      </p:sp>
      <p:sp>
        <p:nvSpPr>
          <p:cNvPr id="14" name="Content Placeholder 13"/>
          <p:cNvSpPr>
            <a:spLocks noGrp="1"/>
          </p:cNvSpPr>
          <p:nvPr>
            <p:ph sz="half" idx="2"/>
          </p:nvPr>
        </p:nvSpPr>
        <p:spPr>
          <a:xfrm>
            <a:off x="457200" y="3962400"/>
            <a:ext cx="2743200" cy="2163763"/>
          </a:xfrm>
        </p:spPr>
        <p:txBody>
          <a:bodyPr/>
          <a:lstStyle/>
          <a:p>
            <a:pPr lvl="1"/>
            <a:r>
              <a:rPr lang="en-US" dirty="0" smtClean="0"/>
              <a:t>Reluctantly thinking about mortgages and what you might be forced into in the future</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147</a:t>
            </a:fld>
            <a:endParaRPr lang="en-US"/>
          </a:p>
        </p:txBody>
      </p:sp>
      <p:sp>
        <p:nvSpPr>
          <p:cNvPr id="15" name="Text Placeholder 14"/>
          <p:cNvSpPr>
            <a:spLocks noGrp="1"/>
          </p:cNvSpPr>
          <p:nvPr>
            <p:ph type="body" sz="quarter" idx="13"/>
          </p:nvPr>
        </p:nvSpPr>
        <p:spPr/>
        <p:txBody>
          <a:bodyPr/>
          <a:lstStyle/>
          <a:p>
            <a:endParaRPr lang="en-US"/>
          </a:p>
        </p:txBody>
      </p:sp>
      <p:sp>
        <p:nvSpPr>
          <p:cNvPr id="7" name="Up Ribbon 6"/>
          <p:cNvSpPr/>
          <p:nvPr/>
        </p:nvSpPr>
        <p:spPr>
          <a:xfrm>
            <a:off x="6553200" y="2286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Progressive CU</a:t>
            </a:r>
            <a:endParaRPr lang="en-US" sz="1200" b="1" dirty="0">
              <a:solidFill>
                <a:schemeClr val="bg1"/>
              </a:solidFill>
            </a:endParaRPr>
          </a:p>
        </p:txBody>
      </p:sp>
      <p:pic>
        <p:nvPicPr>
          <p:cNvPr id="58369" name="Picture 1" descr="X:\Administration\Public\LeadershipConference\2011\Temp place for all graphics\collateral1.png"/>
          <p:cNvPicPr>
            <a:picLocks noChangeAspect="1" noChangeArrowheads="1"/>
          </p:cNvPicPr>
          <p:nvPr/>
        </p:nvPicPr>
        <p:blipFill>
          <a:blip r:embed="rId2" cstate="print"/>
          <a:srcRect b="32367"/>
          <a:stretch>
            <a:fillRect/>
          </a:stretch>
        </p:blipFill>
        <p:spPr bwMode="auto">
          <a:xfrm>
            <a:off x="3352800" y="4031343"/>
            <a:ext cx="5791200" cy="28266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Looks a Lot Like Re-pricing Investments</a:t>
            </a:r>
            <a:br>
              <a:rPr lang="en-US" dirty="0" smtClean="0"/>
            </a:br>
            <a:r>
              <a:rPr lang="en-US" sz="2000" dirty="0" smtClean="0"/>
              <a:t>Today it’s Medallions, what will it be tomorrow?</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148</a:t>
            </a:fld>
            <a:endParaRPr lang="en-US"/>
          </a:p>
        </p:txBody>
      </p:sp>
      <p:sp>
        <p:nvSpPr>
          <p:cNvPr id="3" name="Content Placeholder 2"/>
          <p:cNvSpPr>
            <a:spLocks noGrp="1"/>
          </p:cNvSpPr>
          <p:nvPr>
            <p:ph type="body" sz="quarter" idx="13"/>
          </p:nvPr>
        </p:nvSpPr>
        <p:spPr/>
        <p:txBody>
          <a:bodyPr/>
          <a:lstStyle/>
          <a:p>
            <a:r>
              <a:rPr lang="en-US" dirty="0" smtClean="0"/>
              <a:t>For progressive; no shots available yet</a:t>
            </a:r>
            <a:endParaRPr lang="en-US" dirty="0"/>
          </a:p>
        </p:txBody>
      </p:sp>
      <p:pic>
        <p:nvPicPr>
          <p:cNvPr id="8" name="Picture 2" descr="X:\Administration\Public\LeadershipConference\2011\Temp place for all graphics\reprice1.png"/>
          <p:cNvPicPr>
            <a:picLocks noChangeAspect="1" noChangeArrowheads="1"/>
          </p:cNvPicPr>
          <p:nvPr/>
        </p:nvPicPr>
        <p:blipFill>
          <a:blip r:embed="rId2" cstate="print"/>
          <a:srcRect/>
          <a:stretch>
            <a:fillRect/>
          </a:stretch>
        </p:blipFill>
        <p:spPr bwMode="auto">
          <a:xfrm>
            <a:off x="2317333" y="1752600"/>
            <a:ext cx="6826667" cy="4926667"/>
          </a:xfrm>
          <a:prstGeom prst="rect">
            <a:avLst/>
          </a:prstGeom>
          <a:ln>
            <a:noFill/>
          </a:ln>
          <a:effectLst>
            <a:outerShdw blurRad="292100" dist="139700" dir="2700000" algn="tl" rotWithShape="0">
              <a:srgbClr val="333333">
                <a:alpha val="65000"/>
              </a:srgbClr>
            </a:outerShdw>
          </a:effectLst>
        </p:spPr>
      </p:pic>
      <p:pic>
        <p:nvPicPr>
          <p:cNvPr id="9" name="Picture 1" descr="X:\Administration\Public\LeadershipConference\2011\Temp place for all graphics\reprice2.png"/>
          <p:cNvPicPr>
            <a:picLocks noChangeAspect="1" noChangeArrowheads="1"/>
          </p:cNvPicPr>
          <p:nvPr/>
        </p:nvPicPr>
        <p:blipFill>
          <a:blip r:embed="rId3" cstate="print"/>
          <a:srcRect/>
          <a:stretch>
            <a:fillRect/>
          </a:stretch>
        </p:blipFill>
        <p:spPr bwMode="auto">
          <a:xfrm>
            <a:off x="685800" y="3429000"/>
            <a:ext cx="6080001" cy="236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Score History</a:t>
            </a:r>
            <a:br>
              <a:rPr lang="en-US" dirty="0" smtClean="0"/>
            </a:br>
            <a:r>
              <a:rPr lang="en-US" sz="2000" dirty="0" smtClean="0"/>
              <a:t>Credit score trending will lead to new opportunities</a:t>
            </a:r>
            <a:endParaRPr lang="en-US"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149</a:t>
            </a:fld>
            <a:endParaRPr lang="en-US"/>
          </a:p>
        </p:txBody>
      </p:sp>
      <p:sp>
        <p:nvSpPr>
          <p:cNvPr id="14" name="Text Placeholder 13"/>
          <p:cNvSpPr>
            <a:spLocks noGrp="1"/>
          </p:cNvSpPr>
          <p:nvPr>
            <p:ph type="body" sz="quarter" idx="13"/>
          </p:nvPr>
        </p:nvSpPr>
        <p:spPr>
          <a:xfrm>
            <a:off x="3962400" y="5715000"/>
            <a:ext cx="4876800" cy="685800"/>
          </a:xfrm>
        </p:spPr>
        <p:txBody>
          <a:bodyPr>
            <a:noAutofit/>
          </a:bodyPr>
          <a:lstStyle/>
          <a:p>
            <a:r>
              <a:rPr lang="en-US" dirty="0" smtClean="0"/>
              <a:t>It started with the MFOEL requirements, but what else might you do as far as marketing, servicing, and defending your portfolio with this data?</a:t>
            </a:r>
            <a:endParaRPr lang="en-US" dirty="0"/>
          </a:p>
        </p:txBody>
      </p:sp>
      <p:pic>
        <p:nvPicPr>
          <p:cNvPr id="16" name="Picture 2"/>
          <p:cNvPicPr>
            <a:picLocks noChangeAspect="1" noChangeArrowheads="1"/>
          </p:cNvPicPr>
          <p:nvPr/>
        </p:nvPicPr>
        <p:blipFill>
          <a:blip r:embed="rId2" cstate="print"/>
          <a:srcRect/>
          <a:stretch>
            <a:fillRect/>
          </a:stretch>
        </p:blipFill>
        <p:spPr bwMode="auto">
          <a:xfrm>
            <a:off x="273859" y="1371600"/>
            <a:ext cx="8870141" cy="4208704"/>
          </a:xfrm>
          <a:prstGeom prst="rect">
            <a:avLst/>
          </a:prstGeom>
          <a:noFill/>
          <a:ln w="9525">
            <a:noFill/>
            <a:miter lim="800000"/>
            <a:headEnd/>
            <a:tailEnd/>
          </a:ln>
          <a:effectLst/>
        </p:spPr>
      </p:pic>
      <p:pic>
        <p:nvPicPr>
          <p:cNvPr id="5122" name="Picture 2" descr="X:\Administration\Public\LeadershipConference\2011\Temp place for all graphics\Concentration2.png"/>
          <p:cNvPicPr>
            <a:picLocks noChangeAspect="1" noChangeArrowheads="1"/>
          </p:cNvPicPr>
          <p:nvPr/>
        </p:nvPicPr>
        <p:blipFill>
          <a:blip r:embed="rId3" cstate="print"/>
          <a:srcRect/>
          <a:stretch>
            <a:fillRect/>
          </a:stretch>
        </p:blipFill>
        <p:spPr bwMode="auto">
          <a:xfrm>
            <a:off x="609600" y="4953000"/>
            <a:ext cx="2423038" cy="1748659"/>
          </a:xfrm>
          <a:prstGeom prst="rect">
            <a:avLst/>
          </a:prstGeom>
          <a:ln>
            <a:noFill/>
          </a:ln>
          <a:effectLst>
            <a:outerShdw blurRad="292100" dist="139700" dir="2700000" algn="tl" rotWithShape="0">
              <a:srgbClr val="333333">
                <a:alpha val="65000"/>
              </a:srgbClr>
            </a:outerShdw>
          </a:effectLst>
        </p:spPr>
      </p:pic>
      <p:pic>
        <p:nvPicPr>
          <p:cNvPr id="5123" name="Picture 3" descr="C:\Documents and Settings\dmoore\My Documents\My Pictures\Microsoft Clip Organizer\MCj04398050000[1].png"/>
          <p:cNvPicPr>
            <a:picLocks noChangeAspect="1" noChangeArrowheads="1"/>
          </p:cNvPicPr>
          <p:nvPr/>
        </p:nvPicPr>
        <p:blipFill>
          <a:blip r:embed="rId4" cstate="print"/>
          <a:srcRect/>
          <a:stretch>
            <a:fillRect/>
          </a:stretch>
        </p:blipFill>
        <p:spPr bwMode="auto">
          <a:xfrm rot="10448006">
            <a:off x="2543867" y="5134668"/>
            <a:ext cx="1317947" cy="1317947"/>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ignite this passion?</a:t>
            </a:r>
            <a:endParaRPr lang="en-US" dirty="0"/>
          </a:p>
        </p:txBody>
      </p:sp>
      <p:sp>
        <p:nvSpPr>
          <p:cNvPr id="3" name="Content Placeholder 2"/>
          <p:cNvSpPr>
            <a:spLocks noGrp="1"/>
          </p:cNvSpPr>
          <p:nvPr>
            <p:ph idx="1"/>
          </p:nvPr>
        </p:nvSpPr>
        <p:spPr/>
        <p:txBody>
          <a:bodyPr/>
          <a:lstStyle/>
          <a:p>
            <a:pPr>
              <a:buNone/>
            </a:pPr>
            <a:r>
              <a:rPr lang="en-US" b="1" dirty="0" smtClean="0">
                <a:solidFill>
                  <a:schemeClr val="accent3"/>
                </a:solidFill>
              </a:rPr>
              <a:t>Step 1: </a:t>
            </a:r>
            <a:r>
              <a:rPr lang="en-US" dirty="0" smtClean="0"/>
              <a:t>Reconnect with the ideals of being a cooperative</a:t>
            </a:r>
          </a:p>
          <a:p>
            <a:pPr lvl="1"/>
            <a:r>
              <a:rPr lang="en-US" dirty="0" smtClean="0"/>
              <a:t>What is a cooperative?  What are the guiding principles and business structure?  </a:t>
            </a:r>
          </a:p>
          <a:p>
            <a:pPr>
              <a:buNone/>
            </a:pPr>
            <a:r>
              <a:rPr lang="en-US" b="1" dirty="0" smtClean="0">
                <a:solidFill>
                  <a:schemeClr val="accent3"/>
                </a:solidFill>
              </a:rPr>
              <a:t>Step 2: </a:t>
            </a:r>
            <a:r>
              <a:rPr lang="en-US" dirty="0" smtClean="0"/>
              <a:t>Reaffirm our commitment to the fact that we are cooperatives, and that we need to think beyond what we do as cooperatives, to how cooperatives act no matter what they do</a:t>
            </a:r>
          </a:p>
          <a:p>
            <a:pPr lvl="1"/>
            <a:r>
              <a:rPr lang="en-US" dirty="0" smtClean="0"/>
              <a:t>We’re more than just a bank alternative; we execute with the cooperative economic model (just as CU*Answers does in differentiating itself)</a:t>
            </a:r>
          </a:p>
          <a:p>
            <a:pPr>
              <a:buNone/>
            </a:pPr>
            <a:r>
              <a:rPr lang="en-US" b="1" dirty="0" smtClean="0">
                <a:solidFill>
                  <a:schemeClr val="accent3"/>
                </a:solidFill>
              </a:rPr>
              <a:t>Step 3: </a:t>
            </a:r>
            <a:r>
              <a:rPr lang="en-US" b="1" dirty="0" smtClean="0">
                <a:solidFill>
                  <a:schemeClr val="accent2"/>
                </a:solidFill>
              </a:rPr>
              <a:t> </a:t>
            </a:r>
            <a:r>
              <a:rPr lang="en-US" dirty="0" smtClean="0"/>
              <a:t>Work with each other to be the very best organizations we can be, driven by our commitment to these principles and our faith in the fact that this economic design will yield success</a:t>
            </a:r>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15</a:t>
            </a:fld>
            <a:endParaRPr lang="en-US" dirty="0"/>
          </a:p>
        </p:txBody>
      </p:sp>
      <p:sp>
        <p:nvSpPr>
          <p:cNvPr id="7" name="Text Placeholder 6"/>
          <p:cNvSpPr>
            <a:spLocks noGrp="1"/>
          </p:cNvSpPr>
          <p:nvPr>
            <p:ph type="body" sz="quarter" idx="13"/>
          </p:nvPr>
        </p:nvSpPr>
        <p:spPr>
          <a:xfrm>
            <a:off x="3429000" y="5715000"/>
            <a:ext cx="5410200" cy="685800"/>
          </a:xfrm>
        </p:spPr>
        <p:txBody>
          <a:bodyPr>
            <a:noAutofit/>
          </a:bodyPr>
          <a:lstStyle/>
          <a:p>
            <a:r>
              <a:rPr lang="en-US" dirty="0" smtClean="0"/>
              <a:t>Are you interested in the task of igniting the passion of your stakeholders and peers for the potential of what your cooperative can deliver?  Of what our industry might deliver?  </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Score History</a:t>
            </a:r>
            <a:br>
              <a:rPr lang="en-US" dirty="0" smtClean="0"/>
            </a:br>
            <a:r>
              <a:rPr lang="en-US" sz="2000" dirty="0" smtClean="0"/>
              <a:t>Credit score trending will lead to new opportunities</a:t>
            </a:r>
            <a:endParaRPr lang="en-US"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150</a:t>
            </a:fld>
            <a:endParaRPr lang="en-US"/>
          </a:p>
        </p:txBody>
      </p:sp>
      <p:sp>
        <p:nvSpPr>
          <p:cNvPr id="11" name="Text Placeholder 10"/>
          <p:cNvSpPr>
            <a:spLocks noGrp="1"/>
          </p:cNvSpPr>
          <p:nvPr>
            <p:ph type="body" sz="quarter" idx="13"/>
          </p:nvPr>
        </p:nvSpPr>
        <p:spPr>
          <a:xfrm>
            <a:off x="6629400" y="5715000"/>
            <a:ext cx="2209800" cy="685800"/>
          </a:xfrm>
        </p:spPr>
        <p:txBody>
          <a:bodyPr>
            <a:noAutofit/>
          </a:bodyPr>
          <a:lstStyle/>
          <a:p>
            <a:r>
              <a:rPr lang="en-US" dirty="0" smtClean="0"/>
              <a:t>Combine this option with MFOEL pressures, and pulling credit scores on everyone every six months seems very cost-effective</a:t>
            </a:r>
            <a:endParaRPr lang="en-US" dirty="0"/>
          </a:p>
        </p:txBody>
      </p:sp>
      <p:graphicFrame>
        <p:nvGraphicFramePr>
          <p:cNvPr id="8" name="Chart 7"/>
          <p:cNvGraphicFramePr/>
          <p:nvPr/>
        </p:nvGraphicFramePr>
        <p:xfrm>
          <a:off x="4038600" y="1611868"/>
          <a:ext cx="3962400" cy="1981200"/>
        </p:xfrm>
        <a:graphic>
          <a:graphicData uri="http://schemas.openxmlformats.org/drawingml/2006/chart">
            <c:chart xmlns:c="http://schemas.openxmlformats.org/drawingml/2006/chart" xmlns:r="http://schemas.openxmlformats.org/officeDocument/2006/relationships" r:id="rId2"/>
          </a:graphicData>
        </a:graphic>
      </p:graphicFrame>
      <p:pic>
        <p:nvPicPr>
          <p:cNvPr id="6146" name="Picture 2" descr="H:\Graphics\Online Banking shots\blue.png"/>
          <p:cNvPicPr>
            <a:picLocks noChangeAspect="1" noChangeArrowheads="1"/>
          </p:cNvPicPr>
          <p:nvPr/>
        </p:nvPicPr>
        <p:blipFill>
          <a:blip r:embed="rId3" cstate="print"/>
          <a:srcRect/>
          <a:stretch>
            <a:fillRect/>
          </a:stretch>
        </p:blipFill>
        <p:spPr bwMode="auto">
          <a:xfrm>
            <a:off x="457200" y="1371600"/>
            <a:ext cx="2946400" cy="2209800"/>
          </a:xfrm>
          <a:prstGeom prst="rect">
            <a:avLst/>
          </a:prstGeom>
          <a:ln>
            <a:noFill/>
          </a:ln>
          <a:effectLst>
            <a:outerShdw blurRad="292100" dist="139700" dir="2700000" algn="tl" rotWithShape="0">
              <a:srgbClr val="333333">
                <a:alpha val="65000"/>
              </a:srgbClr>
            </a:outerShdw>
          </a:effectLst>
        </p:spPr>
      </p:pic>
      <p:pic>
        <p:nvPicPr>
          <p:cNvPr id="10" name="Picture 10" descr="C:\Documents and Settings\dmoore\Local Settings\Temporary Internet Files\Content.IE5\J70ERC7C\MC900434609[1].wmf"/>
          <p:cNvPicPr>
            <a:picLocks noChangeAspect="1" noChangeArrowheads="1"/>
          </p:cNvPicPr>
          <p:nvPr/>
        </p:nvPicPr>
        <p:blipFill>
          <a:blip r:embed="rId4" cstate="print"/>
          <a:srcRect/>
          <a:stretch>
            <a:fillRect/>
          </a:stretch>
        </p:blipFill>
        <p:spPr bwMode="auto">
          <a:xfrm flipH="1">
            <a:off x="974725" y="2438400"/>
            <a:ext cx="1311275" cy="1936750"/>
          </a:xfrm>
          <a:prstGeom prst="rect">
            <a:avLst/>
          </a:prstGeom>
          <a:ln>
            <a:noFill/>
          </a:ln>
          <a:effectLst>
            <a:outerShdw blurRad="292100" dist="139700" dir="2700000" algn="tl" rotWithShape="0">
              <a:srgbClr val="333333">
                <a:alpha val="65000"/>
              </a:srgbClr>
            </a:outerShdw>
          </a:effectLst>
        </p:spPr>
      </p:pic>
      <p:pic>
        <p:nvPicPr>
          <p:cNvPr id="6147" name="Picture 3" descr="X:\Administration\Public\LeadershipConference\2011\Temp place for all graphics\creditkarma.png"/>
          <p:cNvPicPr>
            <a:picLocks noChangeAspect="1" noChangeArrowheads="1"/>
          </p:cNvPicPr>
          <p:nvPr/>
        </p:nvPicPr>
        <p:blipFill>
          <a:blip r:embed="rId5" cstate="print"/>
          <a:srcRect b="6957"/>
          <a:stretch>
            <a:fillRect/>
          </a:stretch>
        </p:blipFill>
        <p:spPr bwMode="auto">
          <a:xfrm>
            <a:off x="1219200" y="4819923"/>
            <a:ext cx="4661905" cy="2038077"/>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6148" name="Picture 4"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a:off x="2286000" y="1905000"/>
            <a:ext cx="1676400" cy="1676400"/>
          </a:xfrm>
          <a:prstGeom prst="rect">
            <a:avLst/>
          </a:prstGeom>
          <a:noFill/>
        </p:spPr>
      </p:pic>
      <p:sp>
        <p:nvSpPr>
          <p:cNvPr id="14" name="TextBox 13"/>
          <p:cNvSpPr txBox="1"/>
          <p:nvPr/>
        </p:nvSpPr>
        <p:spPr>
          <a:xfrm>
            <a:off x="4038600" y="3669268"/>
            <a:ext cx="4114800" cy="369332"/>
          </a:xfrm>
          <a:prstGeom prst="rect">
            <a:avLst/>
          </a:prstGeom>
          <a:noFill/>
        </p:spPr>
        <p:txBody>
          <a:bodyPr wrap="square" rtlCol="0">
            <a:spAutoFit/>
          </a:bodyPr>
          <a:lstStyle/>
          <a:p>
            <a:r>
              <a:rPr lang="en-US" dirty="0" smtClean="0"/>
              <a:t>Credit score history direct from CU*BASE</a:t>
            </a:r>
            <a:endParaRPr lang="en-US" dirty="0"/>
          </a:p>
        </p:txBody>
      </p:sp>
      <p:pic>
        <p:nvPicPr>
          <p:cNvPr id="16" name="Picture 4"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rot="9098875">
            <a:off x="4358902" y="3901702"/>
            <a:ext cx="1375477" cy="1375477"/>
          </a:xfrm>
          <a:prstGeom prst="rect">
            <a:avLst/>
          </a:prstGeom>
          <a:noFill/>
        </p:spPr>
      </p:pic>
      <p:sp>
        <p:nvSpPr>
          <p:cNvPr id="17" name="TextBox 16"/>
          <p:cNvSpPr txBox="1"/>
          <p:nvPr/>
        </p:nvSpPr>
        <p:spPr>
          <a:xfrm>
            <a:off x="1219200" y="4419600"/>
            <a:ext cx="4114800" cy="369332"/>
          </a:xfrm>
          <a:prstGeom prst="rect">
            <a:avLst/>
          </a:prstGeom>
          <a:noFill/>
        </p:spPr>
        <p:txBody>
          <a:bodyPr wrap="square" rtlCol="0">
            <a:spAutoFit/>
          </a:bodyPr>
          <a:lstStyle/>
          <a:p>
            <a:r>
              <a:rPr lang="en-US" dirty="0" smtClean="0"/>
              <a:t>Potential SSO service if you wish</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Aggregating Your Member Relationships Inside CU*BASE</a:t>
            </a:r>
            <a:endParaRPr lang="en-US" dirty="0"/>
          </a:p>
        </p:txBody>
      </p:sp>
      <p:sp>
        <p:nvSpPr>
          <p:cNvPr id="7" name="Subtitle 6"/>
          <p:cNvSpPr>
            <a:spLocks noGrp="1"/>
          </p:cNvSpPr>
          <p:nvPr>
            <p:ph type="subTitle" idx="1"/>
          </p:nvPr>
        </p:nvSpPr>
        <p:spPr>
          <a:xfrm>
            <a:off x="457200" y="3886200"/>
            <a:ext cx="5029200" cy="1752600"/>
          </a:xfrm>
        </p:spPr>
        <p:txBody>
          <a:bodyPr>
            <a:noAutofit/>
          </a:bodyPr>
          <a:lstStyle/>
          <a:p>
            <a:r>
              <a:rPr lang="en-US" dirty="0" smtClean="0"/>
              <a:t>Today’s online consumer has taught us that they expect your staff to have the same power as they do on the ‘Net:  One click, see everything about me</a:t>
            </a:r>
          </a:p>
          <a:p>
            <a:r>
              <a:rPr lang="en-US" dirty="0" smtClean="0"/>
              <a:t>Continuing to move away from doing things one membership at a time</a:t>
            </a:r>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151</a:t>
            </a:fld>
            <a:endParaRPr lang="en-US"/>
          </a:p>
        </p:txBody>
      </p:sp>
    </p:spTree>
  </p:cSld>
  <p:clrMapOvr>
    <a:masterClrMapping/>
  </p:clrMapOvr>
  <p:transition>
    <p:pull dir="ru"/>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Global Search</a:t>
            </a:r>
            <a:br>
              <a:rPr lang="en-US" dirty="0" smtClean="0"/>
            </a:br>
            <a:r>
              <a:rPr lang="en-US" sz="2000" dirty="0" smtClean="0"/>
              <a:t>See, move, and serve from a single picture</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152</a:t>
            </a:fld>
            <a:endParaRPr lang="en-US"/>
          </a:p>
        </p:txBody>
      </p:sp>
      <p:graphicFrame>
        <p:nvGraphicFramePr>
          <p:cNvPr id="6" name="Table 5"/>
          <p:cNvGraphicFramePr>
            <a:graphicFrameLocks noGrp="1"/>
          </p:cNvGraphicFramePr>
          <p:nvPr/>
        </p:nvGraphicFramePr>
        <p:xfrm>
          <a:off x="1143000" y="4571998"/>
          <a:ext cx="7696200" cy="1905002"/>
        </p:xfrm>
        <a:graphic>
          <a:graphicData uri="http://schemas.openxmlformats.org/drawingml/2006/table">
            <a:tbl>
              <a:tblPr/>
              <a:tblGrid>
                <a:gridCol w="1635443"/>
                <a:gridCol w="824593"/>
                <a:gridCol w="1837009"/>
                <a:gridCol w="877275"/>
                <a:gridCol w="500864"/>
                <a:gridCol w="2021016"/>
              </a:tblGrid>
              <a:tr h="257909">
                <a:tc>
                  <a:txBody>
                    <a:bodyPr/>
                    <a:lstStyle/>
                    <a:p>
                      <a:pPr marL="0" marR="0">
                        <a:spcBef>
                          <a:spcPts val="0"/>
                        </a:spcBef>
                        <a:spcAft>
                          <a:spcPts val="0"/>
                        </a:spcAft>
                      </a:pPr>
                      <a:r>
                        <a:rPr lang="en-US" sz="1000" b="1" kern="1200" dirty="0">
                          <a:solidFill>
                            <a:srgbClr val="FFFFFF"/>
                          </a:solidFill>
                          <a:latin typeface="Arial"/>
                          <a:ea typeface="Times New Roman"/>
                          <a:cs typeface="Times New Roman"/>
                        </a:rPr>
                        <a:t>Name </a:t>
                      </a:r>
                      <a:endParaRPr lang="en-US" sz="1400" dirty="0">
                        <a:latin typeface="Times New Roman"/>
                        <a:ea typeface="Times New Roman"/>
                        <a:cs typeface="Times New Roman"/>
                      </a:endParaRPr>
                    </a:p>
                  </a:txBody>
                  <a:tcPr marL="43543" marR="43543" marT="43543" marB="43543"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lgn="r">
                        <a:spcBef>
                          <a:spcPts val="0"/>
                        </a:spcBef>
                        <a:spcAft>
                          <a:spcPts val="0"/>
                        </a:spcAft>
                      </a:pPr>
                      <a:r>
                        <a:rPr lang="en-US" sz="1000" b="1" kern="1200" dirty="0">
                          <a:solidFill>
                            <a:srgbClr val="FFFFFF"/>
                          </a:solidFill>
                          <a:latin typeface="Arial"/>
                          <a:ea typeface="Times New Roman"/>
                          <a:cs typeface="Times New Roman"/>
                        </a:rPr>
                        <a:t>SSN/TIN </a:t>
                      </a:r>
                      <a:endParaRPr lang="en-US" sz="1400" dirty="0">
                        <a:latin typeface="Times New Roman"/>
                        <a:ea typeface="Times New Roman"/>
                        <a:cs typeface="Times New Roman"/>
                      </a:endParaRPr>
                    </a:p>
                  </a:txBody>
                  <a:tcPr marL="43543" marR="43543" marT="43543" marB="43543"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spcBef>
                          <a:spcPts val="0"/>
                        </a:spcBef>
                        <a:spcAft>
                          <a:spcPts val="0"/>
                        </a:spcAft>
                      </a:pPr>
                      <a:r>
                        <a:rPr lang="en-US" sz="1000" b="1" kern="1200">
                          <a:solidFill>
                            <a:srgbClr val="FFFFFF"/>
                          </a:solidFill>
                          <a:latin typeface="Arial"/>
                          <a:ea typeface="Times New Roman"/>
                          <a:cs typeface="Times New Roman"/>
                        </a:rPr>
                        <a:t>Relationship </a:t>
                      </a:r>
                      <a:endParaRPr lang="en-US" sz="1400">
                        <a:latin typeface="Times New Roman"/>
                        <a:ea typeface="Times New Roman"/>
                        <a:cs typeface="Times New Roman"/>
                      </a:endParaRPr>
                    </a:p>
                  </a:txBody>
                  <a:tcPr marL="43543" marR="43543" marT="43543" marB="43543"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lgn="r">
                        <a:spcBef>
                          <a:spcPts val="0"/>
                        </a:spcBef>
                        <a:spcAft>
                          <a:spcPts val="0"/>
                        </a:spcAft>
                      </a:pPr>
                      <a:r>
                        <a:rPr lang="en-US" sz="1000" b="1" kern="1200">
                          <a:solidFill>
                            <a:srgbClr val="FFFFFF"/>
                          </a:solidFill>
                          <a:latin typeface="Arial"/>
                          <a:ea typeface="Times New Roman"/>
                          <a:cs typeface="Times New Roman"/>
                        </a:rPr>
                        <a:t>Account # </a:t>
                      </a:r>
                      <a:endParaRPr lang="en-US" sz="1400">
                        <a:latin typeface="Times New Roman"/>
                        <a:ea typeface="Times New Roman"/>
                        <a:cs typeface="Times New Roman"/>
                      </a:endParaRPr>
                    </a:p>
                  </a:txBody>
                  <a:tcPr marL="43543" marR="43543" marT="43543" marB="43543"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spcBef>
                          <a:spcPts val="0"/>
                        </a:spcBef>
                        <a:spcAft>
                          <a:spcPts val="0"/>
                        </a:spcAft>
                      </a:pPr>
                      <a:r>
                        <a:rPr lang="en-US" sz="1000" b="1" kern="1200">
                          <a:solidFill>
                            <a:srgbClr val="FFFFFF"/>
                          </a:solidFill>
                          <a:latin typeface="Arial"/>
                          <a:ea typeface="Times New Roman"/>
                          <a:cs typeface="Times New Roman"/>
                        </a:rPr>
                        <a:t>Type </a:t>
                      </a:r>
                      <a:endParaRPr lang="en-US" sz="1400">
                        <a:latin typeface="Times New Roman"/>
                        <a:ea typeface="Times New Roman"/>
                        <a:cs typeface="Times New Roman"/>
                      </a:endParaRPr>
                    </a:p>
                  </a:txBody>
                  <a:tcPr marL="43543" marR="43543" marT="43543" marB="43543"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spcBef>
                          <a:spcPts val="0"/>
                        </a:spcBef>
                        <a:spcAft>
                          <a:spcPts val="0"/>
                        </a:spcAft>
                      </a:pPr>
                      <a:r>
                        <a:rPr lang="en-US" sz="1000" b="1" kern="1200">
                          <a:solidFill>
                            <a:srgbClr val="FFFFFF"/>
                          </a:solidFill>
                          <a:latin typeface="Arial"/>
                          <a:ea typeface="Times New Roman"/>
                          <a:cs typeface="Times New Roman"/>
                        </a:rPr>
                        <a:t>Primary Name </a:t>
                      </a:r>
                      <a:endParaRPr lang="en-US" sz="1400">
                        <a:latin typeface="Times New Roman"/>
                        <a:ea typeface="Times New Roman"/>
                        <a:cs typeface="Times New Roman"/>
                      </a:endParaRPr>
                    </a:p>
                  </a:txBody>
                  <a:tcPr marL="43543" marR="43543" marT="43543" marB="43543"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r>
              <a:tr h="190305">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*****6283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Member (Individual)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a:solidFill>
                            <a:srgbClr val="333300"/>
                          </a:solidFill>
                          <a:latin typeface="Arial"/>
                          <a:ea typeface="Times New Roman"/>
                          <a:cs typeface="Times New Roman"/>
                        </a:rPr>
                        <a:t>557651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000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endParaRPr lang="en-US" sz="1100" dirty="0">
                        <a:latin typeface="Calibri"/>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r>
              <a:tr h="173892">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kern="1200">
                          <a:solidFill>
                            <a:srgbClr val="333300"/>
                          </a:solidFill>
                          <a:latin typeface="Arial"/>
                          <a:ea typeface="Times New Roman"/>
                          <a:cs typeface="Times New Roman"/>
                        </a:rPr>
                        <a:t>*****6283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Joint (Individual)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557785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000</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dirty="0" smtClean="0">
                          <a:solidFill>
                            <a:srgbClr val="333300"/>
                          </a:solidFill>
                          <a:latin typeface="Arial"/>
                          <a:ea typeface="Times New Roman"/>
                          <a:cs typeface="Times New Roman"/>
                        </a:rPr>
                        <a:t>COMPUTEC, </a:t>
                      </a:r>
                      <a:r>
                        <a:rPr lang="en-US" sz="1000" b="1" kern="1200" dirty="0">
                          <a:solidFill>
                            <a:srgbClr val="333300"/>
                          </a:solidFill>
                          <a:latin typeface="Arial"/>
                          <a:ea typeface="Times New Roman"/>
                          <a:cs typeface="Times New Roman"/>
                        </a:rPr>
                        <a:t>INC.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190305">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*****6283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Joint (Individual)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endParaRPr lang="en-US" sz="1100" dirty="0">
                        <a:latin typeface="Calibri"/>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001</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smtClean="0">
                          <a:solidFill>
                            <a:srgbClr val="333300"/>
                          </a:solidFill>
                          <a:latin typeface="Arial"/>
                          <a:ea typeface="Times New Roman"/>
                          <a:cs typeface="Times New Roman"/>
                        </a:rPr>
                        <a:t>COMPUTEC, </a:t>
                      </a:r>
                      <a:r>
                        <a:rPr lang="en-US" sz="1000" b="1" kern="1200" dirty="0">
                          <a:solidFill>
                            <a:srgbClr val="333300"/>
                          </a:solidFill>
                          <a:latin typeface="Arial"/>
                          <a:ea typeface="Times New Roman"/>
                          <a:cs typeface="Times New Roman"/>
                        </a:rPr>
                        <a:t>INC.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r>
              <a:tr h="190305">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kern="1200">
                          <a:solidFill>
                            <a:srgbClr val="333300"/>
                          </a:solidFill>
                          <a:latin typeface="Arial"/>
                          <a:ea typeface="Times New Roman"/>
                          <a:cs typeface="Times New Roman"/>
                        </a:rPr>
                        <a:t>*****6283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a:solidFill>
                            <a:srgbClr val="333300"/>
                          </a:solidFill>
                          <a:latin typeface="Arial"/>
                          <a:ea typeface="Times New Roman"/>
                          <a:cs typeface="Times New Roman"/>
                        </a:rPr>
                        <a:t>Joint (Individual)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endParaRPr lang="en-US" sz="1100">
                        <a:latin typeface="Calibri"/>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a:solidFill>
                            <a:srgbClr val="333300"/>
                          </a:solidFill>
                          <a:latin typeface="Arial"/>
                          <a:ea typeface="Times New Roman"/>
                          <a:cs typeface="Times New Roman"/>
                        </a:rPr>
                        <a:t>011</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smtClean="0">
                          <a:solidFill>
                            <a:srgbClr val="333300"/>
                          </a:solidFill>
                          <a:latin typeface="Arial"/>
                          <a:ea typeface="Times New Roman"/>
                          <a:cs typeface="Times New Roman"/>
                        </a:rPr>
                        <a:t>COMPUTEC, </a:t>
                      </a:r>
                      <a:r>
                        <a:rPr lang="en-US" sz="1000" b="1" kern="1200" dirty="0">
                          <a:solidFill>
                            <a:srgbClr val="333300"/>
                          </a:solidFill>
                          <a:latin typeface="Arial"/>
                          <a:ea typeface="Times New Roman"/>
                          <a:cs typeface="Times New Roman"/>
                        </a:rPr>
                        <a:t>INC.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173892">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*****6283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Joint (Individual)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557876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000</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MARY L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r>
              <a:tr h="190305">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kern="1200">
                          <a:solidFill>
                            <a:srgbClr val="333300"/>
                          </a:solidFill>
                          <a:latin typeface="Arial"/>
                          <a:ea typeface="Times New Roman"/>
                          <a:cs typeface="Times New Roman"/>
                        </a:rPr>
                        <a:t>*****6283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a:solidFill>
                            <a:srgbClr val="333300"/>
                          </a:solidFill>
                          <a:latin typeface="Arial"/>
                          <a:ea typeface="Times New Roman"/>
                          <a:cs typeface="Times New Roman"/>
                        </a:rPr>
                        <a:t>Co-borrower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endParaRPr lang="en-US" sz="1100">
                        <a:latin typeface="Calibri"/>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a:solidFill>
                            <a:srgbClr val="333300"/>
                          </a:solidFill>
                          <a:latin typeface="Arial"/>
                          <a:ea typeface="Times New Roman"/>
                          <a:cs typeface="Times New Roman"/>
                        </a:rPr>
                        <a:t>772</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a:solidFill>
                            <a:srgbClr val="333300"/>
                          </a:solidFill>
                          <a:latin typeface="Arial"/>
                          <a:ea typeface="Times New Roman"/>
                          <a:cs typeface="Times New Roman"/>
                        </a:rPr>
                        <a:t>JONES, MARY L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190305">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*****6283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Co-borrower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endParaRPr lang="en-US" sz="1100" dirty="0">
                        <a:latin typeface="Calibri"/>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786</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MARY L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r>
              <a:tr h="173892">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kern="1200">
                          <a:solidFill>
                            <a:srgbClr val="333300"/>
                          </a:solidFill>
                          <a:latin typeface="Arial"/>
                          <a:ea typeface="Times New Roman"/>
                          <a:cs typeface="Times New Roman"/>
                        </a:rPr>
                        <a:t>*****6283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a:solidFill>
                            <a:srgbClr val="333300"/>
                          </a:solidFill>
                          <a:latin typeface="Arial"/>
                          <a:ea typeface="Times New Roman"/>
                          <a:cs typeface="Times New Roman"/>
                        </a:rPr>
                        <a:t>IRA Beneficiary (Trad.)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endParaRPr lang="en-US" sz="1000">
                        <a:latin typeface="Arial"/>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a:ea typeface="Times New Roman"/>
                          <a:cs typeface="Times New Roman"/>
                        </a:rPr>
                        <a:t>IRA</a:t>
                      </a:r>
                      <a:endParaRPr lang="en-US" sz="1400" dirty="0">
                        <a:solidFill>
                          <a:schemeClr val="tx1"/>
                        </a:solidFill>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kern="1200">
                          <a:solidFill>
                            <a:srgbClr val="333300"/>
                          </a:solidFill>
                          <a:latin typeface="Arial"/>
                          <a:ea typeface="Times New Roman"/>
                          <a:cs typeface="Times New Roman"/>
                        </a:rPr>
                        <a:t>JONES, MARY L </a:t>
                      </a:r>
                      <a:endParaRPr lang="en-US" sz="140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173892">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JOHN B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*****6283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Joint (Individual)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kern="1200" dirty="0">
                          <a:solidFill>
                            <a:srgbClr val="333300"/>
                          </a:solidFill>
                          <a:latin typeface="Arial"/>
                          <a:ea typeface="Times New Roman"/>
                          <a:cs typeface="Times New Roman"/>
                        </a:rPr>
                        <a:t>558970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000</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kern="1200" dirty="0">
                          <a:solidFill>
                            <a:srgbClr val="333300"/>
                          </a:solidFill>
                          <a:latin typeface="Arial"/>
                          <a:ea typeface="Times New Roman"/>
                          <a:cs typeface="Times New Roman"/>
                        </a:rPr>
                        <a:t>JONES, TIMOTHY R </a:t>
                      </a:r>
                      <a:endParaRPr lang="en-US" sz="1400" dirty="0">
                        <a:latin typeface="Times New Roman"/>
                        <a:ea typeface="Times New Roman"/>
                        <a:cs typeface="Times New Roman"/>
                      </a:endParaRPr>
                    </a:p>
                  </a:txBody>
                  <a:tcPr marL="43543" marR="43543" marT="9071"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r>
            </a:tbl>
          </a:graphicData>
        </a:graphic>
      </p:graphicFrame>
      <p:graphicFrame>
        <p:nvGraphicFramePr>
          <p:cNvPr id="7" name="Table 6"/>
          <p:cNvGraphicFramePr>
            <a:graphicFrameLocks noGrp="1"/>
          </p:cNvGraphicFramePr>
          <p:nvPr/>
        </p:nvGraphicFramePr>
        <p:xfrm>
          <a:off x="457200" y="1666875"/>
          <a:ext cx="7772401" cy="1762125"/>
        </p:xfrm>
        <a:graphic>
          <a:graphicData uri="http://schemas.openxmlformats.org/drawingml/2006/table">
            <a:tbl>
              <a:tblPr/>
              <a:tblGrid>
                <a:gridCol w="875137"/>
                <a:gridCol w="444985"/>
                <a:gridCol w="444985"/>
                <a:gridCol w="1186626"/>
                <a:gridCol w="1112462"/>
                <a:gridCol w="222492"/>
                <a:gridCol w="964134"/>
                <a:gridCol w="2521580"/>
              </a:tblGrid>
              <a:tr h="170688">
                <a:tc>
                  <a:txBody>
                    <a:bodyPr/>
                    <a:lstStyle/>
                    <a:p>
                      <a:pPr marL="0" marR="0" algn="r">
                        <a:spcBef>
                          <a:spcPts val="0"/>
                        </a:spcBef>
                        <a:spcAft>
                          <a:spcPts val="0"/>
                        </a:spcAft>
                      </a:pPr>
                      <a:r>
                        <a:rPr lang="en-US" sz="1000" b="1" kern="1200" dirty="0">
                          <a:solidFill>
                            <a:srgbClr val="FFFFFF"/>
                          </a:solidFill>
                          <a:latin typeface="Arial" pitchFamily="34" charset="0"/>
                          <a:ea typeface="Times New Roman"/>
                          <a:cs typeface="Arial" pitchFamily="34" charset="0"/>
                        </a:rPr>
                        <a:t>Account # </a:t>
                      </a:r>
                      <a:endParaRPr lang="en-US" sz="1600" b="1" dirty="0">
                        <a:latin typeface="Arial" pitchFamily="34" charset="0"/>
                        <a:ea typeface="Times New Roman"/>
                        <a:cs typeface="Arial" pitchFamily="34" charset="0"/>
                      </a:endParaRPr>
                    </a:p>
                  </a:txBody>
                  <a:tcPr marL="0" marR="0" marT="0" marB="0"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lgn="ctr">
                        <a:spcBef>
                          <a:spcPts val="0"/>
                        </a:spcBef>
                        <a:spcAft>
                          <a:spcPts val="0"/>
                        </a:spcAft>
                      </a:pPr>
                      <a:r>
                        <a:rPr lang="en-US" sz="1000" b="1" kern="1200" dirty="0">
                          <a:solidFill>
                            <a:srgbClr val="FFFFFF"/>
                          </a:solidFill>
                          <a:latin typeface="Arial" pitchFamily="34" charset="0"/>
                          <a:ea typeface="Times New Roman"/>
                          <a:cs typeface="Arial" pitchFamily="34" charset="0"/>
                        </a:rPr>
                        <a:t>Type</a:t>
                      </a:r>
                      <a:endParaRPr lang="en-US" sz="1600" b="1" dirty="0">
                        <a:latin typeface="Arial" pitchFamily="34" charset="0"/>
                        <a:ea typeface="Times New Roman"/>
                        <a:cs typeface="Arial" pitchFamily="34" charset="0"/>
                      </a:endParaRPr>
                    </a:p>
                  </a:txBody>
                  <a:tcPr marL="0" marR="0" marT="0" marB="0"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lgn="ctr">
                        <a:spcBef>
                          <a:spcPts val="0"/>
                        </a:spcBef>
                        <a:spcAft>
                          <a:spcPts val="0"/>
                        </a:spcAft>
                      </a:pPr>
                      <a:r>
                        <a:rPr lang="en-US" sz="1000" b="1" kern="1200">
                          <a:solidFill>
                            <a:srgbClr val="FFFFFF"/>
                          </a:solidFill>
                          <a:latin typeface="Arial" pitchFamily="34" charset="0"/>
                          <a:ea typeface="Times New Roman"/>
                          <a:cs typeface="Arial" pitchFamily="34" charset="0"/>
                        </a:rPr>
                        <a:t>Rel</a:t>
                      </a:r>
                      <a:br>
                        <a:rPr lang="en-US" sz="1000" b="1" kern="1200">
                          <a:solidFill>
                            <a:srgbClr val="FFFFFF"/>
                          </a:solidFill>
                          <a:latin typeface="Arial" pitchFamily="34" charset="0"/>
                          <a:ea typeface="Times New Roman"/>
                          <a:cs typeface="Arial" pitchFamily="34" charset="0"/>
                        </a:rPr>
                      </a:br>
                      <a:r>
                        <a:rPr lang="en-US" sz="1000" b="1" kern="1200">
                          <a:solidFill>
                            <a:srgbClr val="FFFFFF"/>
                          </a:solidFill>
                          <a:latin typeface="Arial" pitchFamily="34" charset="0"/>
                          <a:ea typeface="Times New Roman"/>
                          <a:cs typeface="Arial" pitchFamily="34" charset="0"/>
                        </a:rPr>
                        <a:t>Code</a:t>
                      </a:r>
                      <a:endParaRPr lang="en-US" sz="1600" b="1">
                        <a:latin typeface="Arial" pitchFamily="34" charset="0"/>
                        <a:ea typeface="Times New Roman"/>
                        <a:cs typeface="Arial" pitchFamily="34" charset="0"/>
                      </a:endParaRPr>
                    </a:p>
                  </a:txBody>
                  <a:tcPr marL="0" marR="0" marT="0" marB="0"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gridSpan="3">
                  <a:txBody>
                    <a:bodyPr/>
                    <a:lstStyle/>
                    <a:p>
                      <a:pPr marL="0" marR="0" algn="ctr">
                        <a:spcBef>
                          <a:spcPts val="0"/>
                        </a:spcBef>
                        <a:spcAft>
                          <a:spcPts val="0"/>
                        </a:spcAft>
                      </a:pPr>
                      <a:r>
                        <a:rPr lang="en-US" sz="1000" b="1" kern="1200" dirty="0">
                          <a:solidFill>
                            <a:srgbClr val="FFFFFF"/>
                          </a:solidFill>
                          <a:latin typeface="Arial" pitchFamily="34" charset="0"/>
                          <a:ea typeface="Times New Roman"/>
                          <a:cs typeface="Arial" pitchFamily="34" charset="0"/>
                        </a:rPr>
                        <a:t>Member Name</a:t>
                      </a:r>
                      <a:endParaRPr lang="en-US" sz="1600" b="1" dirty="0">
                        <a:latin typeface="Arial" pitchFamily="34" charset="0"/>
                        <a:ea typeface="Times New Roman"/>
                        <a:cs typeface="Arial" pitchFamily="34" charset="0"/>
                      </a:endParaRPr>
                    </a:p>
                  </a:txBody>
                  <a:tcPr marL="45720" marR="45720"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hMerge="1">
                  <a:txBody>
                    <a:bodyPr/>
                    <a:lstStyle/>
                    <a:p>
                      <a:endParaRPr lang="en-US"/>
                    </a:p>
                  </a:txBody>
                  <a:tcPr/>
                </a:tc>
                <a:tc hMerge="1">
                  <a:txBody>
                    <a:bodyPr/>
                    <a:lstStyle/>
                    <a:p>
                      <a:endParaRPr lang="en-US"/>
                    </a:p>
                  </a:txBody>
                  <a:tcPr/>
                </a:tc>
                <a:tc>
                  <a:txBody>
                    <a:bodyPr/>
                    <a:lstStyle/>
                    <a:p>
                      <a:pPr marL="0" marR="0" algn="r">
                        <a:spcBef>
                          <a:spcPts val="0"/>
                        </a:spcBef>
                        <a:spcAft>
                          <a:spcPts val="0"/>
                        </a:spcAft>
                      </a:pPr>
                      <a:r>
                        <a:rPr lang="en-US" sz="1000" b="1" kern="1200">
                          <a:solidFill>
                            <a:srgbClr val="FFFFFF"/>
                          </a:solidFill>
                          <a:latin typeface="Arial" pitchFamily="34" charset="0"/>
                          <a:ea typeface="Times New Roman"/>
                          <a:cs typeface="Arial" pitchFamily="34" charset="0"/>
                        </a:rPr>
                        <a:t>SSN/TIN </a:t>
                      </a:r>
                      <a:endParaRPr lang="en-US" sz="1600" b="1">
                        <a:latin typeface="Arial" pitchFamily="34" charset="0"/>
                        <a:ea typeface="Times New Roman"/>
                        <a:cs typeface="Arial" pitchFamily="34" charset="0"/>
                      </a:endParaRPr>
                    </a:p>
                  </a:txBody>
                  <a:tcPr marL="45720" marR="45720"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c>
                  <a:txBody>
                    <a:bodyPr/>
                    <a:lstStyle/>
                    <a:p>
                      <a:pPr marL="0" marR="0">
                        <a:spcBef>
                          <a:spcPts val="0"/>
                        </a:spcBef>
                        <a:spcAft>
                          <a:spcPts val="0"/>
                        </a:spcAft>
                      </a:pPr>
                      <a:r>
                        <a:rPr lang="en-US" sz="1000" b="1" kern="1200" dirty="0">
                          <a:solidFill>
                            <a:srgbClr val="FFFFFF"/>
                          </a:solidFill>
                          <a:latin typeface="Arial" pitchFamily="34" charset="0"/>
                          <a:ea typeface="Times New Roman"/>
                          <a:cs typeface="Arial" pitchFamily="34" charset="0"/>
                        </a:rPr>
                        <a:t>Primary Name </a:t>
                      </a:r>
                      <a:endParaRPr lang="en-US" sz="1600" b="1" dirty="0">
                        <a:latin typeface="Arial" pitchFamily="34" charset="0"/>
                        <a:ea typeface="Times New Roman"/>
                        <a:cs typeface="Arial" pitchFamily="34" charset="0"/>
                      </a:endParaRPr>
                    </a:p>
                  </a:txBody>
                  <a:tcPr marL="45720" marR="45720" anchor="b">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800000"/>
                    </a:solidFill>
                  </a:tcPr>
                </a:tc>
              </a:tr>
              <a:tr h="124816">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557651 </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b="1" dirty="0">
                          <a:solidFill>
                            <a:schemeClr val="tx1"/>
                          </a:solidFill>
                          <a:latin typeface="Arial" pitchFamily="34" charset="0"/>
                          <a:cs typeface="Arial" pitchFamily="34" charset="0"/>
                        </a:rPr>
                        <a:t>000</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000" b="1" dirty="0">
                          <a:solidFill>
                            <a:schemeClr val="tx1"/>
                          </a:solidFill>
                          <a:latin typeface="Arial" pitchFamily="34" charset="0"/>
                          <a:cs typeface="Arial" pitchFamily="34" charset="0"/>
                        </a:rPr>
                        <a:t>MI</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c>
                  <a:txBody>
                    <a:bodyPr/>
                    <a:lstStyle/>
                    <a:p>
                      <a:endParaRPr lang="en-US" sz="1000" b="1" dirty="0">
                        <a:solidFill>
                          <a:schemeClr val="tx1"/>
                        </a:solidFill>
                        <a:latin typeface="Arial" pitchFamily="34" charset="0"/>
                        <a:cs typeface="Arial" pitchFamily="34" charset="0"/>
                      </a:endParaRP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chemeClr val="bg1"/>
                    </a:solidFill>
                  </a:tcPr>
                </a:tc>
              </a:tr>
              <a:tr h="90678">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557785 </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dirty="0">
                          <a:solidFill>
                            <a:schemeClr val="tx1"/>
                          </a:solidFill>
                          <a:latin typeface="Arial" pitchFamily="34" charset="0"/>
                          <a:cs typeface="Arial" pitchFamily="34" charset="0"/>
                        </a:rPr>
                        <a:t>000</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dirty="0">
                          <a:solidFill>
                            <a:schemeClr val="tx1"/>
                          </a:solidFill>
                          <a:latin typeface="Arial" pitchFamily="34" charset="0"/>
                          <a:cs typeface="Arial" pitchFamily="34" charset="0"/>
                        </a:rPr>
                        <a:t>JI</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COMPUTEC, INC.</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90678">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557785</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001</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JI</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COMPUTEC, INC.</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r>
              <a:tr h="90678">
                <a:tc>
                  <a:txBody>
                    <a:bodyPr/>
                    <a:lstStyle/>
                    <a:p>
                      <a:pPr marL="0" marR="0" algn="r">
                        <a:spcBef>
                          <a:spcPts val="0"/>
                        </a:spcBef>
                        <a:spcAft>
                          <a:spcPts val="0"/>
                        </a:spcAft>
                      </a:pPr>
                      <a:r>
                        <a:rPr lang="en-US" sz="1000" b="1">
                          <a:solidFill>
                            <a:schemeClr val="tx1"/>
                          </a:solidFill>
                          <a:latin typeface="Arial" pitchFamily="34" charset="0"/>
                          <a:cs typeface="Arial" pitchFamily="34" charset="0"/>
                        </a:rPr>
                        <a:t>557785</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dirty="0">
                          <a:solidFill>
                            <a:schemeClr val="tx1"/>
                          </a:solidFill>
                          <a:latin typeface="Arial" pitchFamily="34" charset="0"/>
                          <a:cs typeface="Arial" pitchFamily="34" charset="0"/>
                        </a:rPr>
                        <a:t>011</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JI</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COMPUTEC, INC.</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90678">
                <a:tc>
                  <a:txBody>
                    <a:bodyPr/>
                    <a:lstStyle/>
                    <a:p>
                      <a:pPr marL="0" marR="0" algn="r">
                        <a:spcBef>
                          <a:spcPts val="0"/>
                        </a:spcBef>
                        <a:spcAft>
                          <a:spcPts val="0"/>
                        </a:spcAft>
                      </a:pPr>
                      <a:r>
                        <a:rPr lang="en-US" sz="1000" b="1">
                          <a:solidFill>
                            <a:schemeClr val="tx1"/>
                          </a:solidFill>
                          <a:latin typeface="Arial" pitchFamily="34" charset="0"/>
                          <a:cs typeface="Arial" pitchFamily="34" charset="0"/>
                        </a:rPr>
                        <a:t>557876 </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000" b="1" dirty="0">
                          <a:solidFill>
                            <a:schemeClr val="tx1"/>
                          </a:solidFill>
                          <a:latin typeface="Arial" pitchFamily="34" charset="0"/>
                          <a:cs typeface="Arial" pitchFamily="34" charset="0"/>
                        </a:rPr>
                        <a:t>000</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JI</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r>
              <a:tr h="90678">
                <a:tc>
                  <a:txBody>
                    <a:bodyPr/>
                    <a:lstStyle/>
                    <a:p>
                      <a:pPr marL="0" marR="0" algn="r">
                        <a:spcBef>
                          <a:spcPts val="0"/>
                        </a:spcBef>
                        <a:spcAft>
                          <a:spcPts val="0"/>
                        </a:spcAft>
                      </a:pPr>
                      <a:r>
                        <a:rPr lang="en-US" sz="1000" b="1">
                          <a:solidFill>
                            <a:schemeClr val="tx1"/>
                          </a:solidFill>
                          <a:latin typeface="Arial" pitchFamily="34" charset="0"/>
                          <a:cs typeface="Arial" pitchFamily="34" charset="0"/>
                        </a:rPr>
                        <a:t>558970 </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000</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JI</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90678">
                <a:tc>
                  <a:txBody>
                    <a:bodyPr/>
                    <a:lstStyle/>
                    <a:p>
                      <a:pPr marL="0" marR="0" algn="r">
                        <a:spcBef>
                          <a:spcPts val="0"/>
                        </a:spcBef>
                        <a:spcAft>
                          <a:spcPts val="0"/>
                        </a:spcAft>
                      </a:pPr>
                      <a:r>
                        <a:rPr lang="en-US" sz="1000" b="1">
                          <a:solidFill>
                            <a:schemeClr val="tx1"/>
                          </a:solidFill>
                          <a:latin typeface="Arial" pitchFamily="34" charset="0"/>
                          <a:cs typeface="Arial" pitchFamily="34" charset="0"/>
                        </a:rPr>
                        <a:t>557876</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786</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CB</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000" b="1">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r>
              <a:tr h="90678">
                <a:tc>
                  <a:txBody>
                    <a:bodyPr/>
                    <a:lstStyle/>
                    <a:p>
                      <a:pPr marL="0" marR="0" algn="r">
                        <a:spcBef>
                          <a:spcPts val="0"/>
                        </a:spcBef>
                        <a:spcAft>
                          <a:spcPts val="0"/>
                        </a:spcAft>
                      </a:pPr>
                      <a:r>
                        <a:rPr lang="en-US" sz="1000" b="1">
                          <a:solidFill>
                            <a:schemeClr val="tx1"/>
                          </a:solidFill>
                          <a:latin typeface="Arial" pitchFamily="34" charset="0"/>
                          <a:cs typeface="Arial" pitchFamily="34" charset="0"/>
                        </a:rPr>
                        <a:t>557876</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772</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CB</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JOHN</a:t>
                      </a:r>
                    </a:p>
                  </a:txBody>
                  <a:tcPr marL="0" marR="0" marT="0" marB="0">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a:solidFill>
                            <a:schemeClr val="tx1"/>
                          </a:solidFill>
                          <a:latin typeface="Arial" pitchFamily="34" charset="0"/>
                          <a:cs typeface="Arial" pitchFamily="34" charset="0"/>
                        </a:rPr>
                        <a:t>B</a:t>
                      </a:r>
                    </a:p>
                  </a:txBody>
                  <a:tcPr marL="0" marR="0" marT="0" marB="0">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lgn="r">
                        <a:spcBef>
                          <a:spcPts val="0"/>
                        </a:spcBef>
                        <a:spcAft>
                          <a:spcPts val="0"/>
                        </a:spcAft>
                      </a:pPr>
                      <a:r>
                        <a:rPr lang="en-US" sz="1000" b="1">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D9D9D9"/>
                    </a:solidFill>
                  </a:tcPr>
                </a:tc>
              </a:tr>
              <a:tr h="136550">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557876</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b="1" dirty="0">
                        <a:solidFill>
                          <a:schemeClr val="tx1"/>
                        </a:solidFill>
                        <a:latin typeface="Arial" pitchFamily="34" charset="0"/>
                        <a:cs typeface="Arial" pitchFamily="34" charset="0"/>
                      </a:endParaRP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000" b="1">
                          <a:solidFill>
                            <a:schemeClr val="tx1"/>
                          </a:solidFill>
                          <a:latin typeface="Arial" pitchFamily="34" charset="0"/>
                          <a:cs typeface="Arial" pitchFamily="34" charset="0"/>
                        </a:rPr>
                        <a:t>TB</a:t>
                      </a:r>
                    </a:p>
                  </a:txBody>
                  <a:tcPr marL="0" marR="0" marT="0"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JOHN</a:t>
                      </a:r>
                    </a:p>
                  </a:txBody>
                  <a:tcPr marL="0" marR="0" marT="0" marB="0" anchor="ctr">
                    <a:lnL>
                      <a:noFill/>
                    </a:lnL>
                    <a:lnR>
                      <a:noFill/>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B</a:t>
                      </a:r>
                    </a:p>
                  </a:txBody>
                  <a:tcPr marL="0" marR="0" marT="0" marB="0" anchor="ctr">
                    <a:lnL>
                      <a:noFill/>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000" b="1" dirty="0">
                          <a:solidFill>
                            <a:schemeClr val="tx1"/>
                          </a:solidFill>
                          <a:latin typeface="Arial" pitchFamily="34" charset="0"/>
                          <a:cs typeface="Arial" pitchFamily="34" charset="0"/>
                        </a:rPr>
                        <a:t>*****6283 </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dirty="0">
                          <a:solidFill>
                            <a:schemeClr val="tx1"/>
                          </a:solidFill>
                          <a:latin typeface="Arial" pitchFamily="34" charset="0"/>
                          <a:cs typeface="Arial" pitchFamily="34" charset="0"/>
                        </a:rPr>
                        <a:t>JONES</a:t>
                      </a:r>
                    </a:p>
                  </a:txBody>
                  <a:tcPr marL="45720" marR="45720" marT="9525" marB="0" anchor="ctr">
                    <a:lnL w="12700" cap="flat" cmpd="sng" algn="ctr">
                      <a:solidFill>
                        <a:srgbClr val="333300"/>
                      </a:solidFill>
                      <a:prstDash val="solid"/>
                      <a:round/>
                      <a:headEnd type="none" w="med" len="med"/>
                      <a:tailEnd type="none" w="med" len="med"/>
                    </a:lnL>
                    <a:lnR w="12700" cap="flat" cmpd="sng" algn="ctr">
                      <a:solidFill>
                        <a:srgbClr val="333300"/>
                      </a:solidFill>
                      <a:prstDash val="solid"/>
                      <a:round/>
                      <a:headEnd type="none" w="med" len="med"/>
                      <a:tailEnd type="none" w="med" len="med"/>
                    </a:lnR>
                    <a:lnT w="12700" cap="flat" cmpd="sng" algn="ctr">
                      <a:solidFill>
                        <a:srgbClr val="333300"/>
                      </a:solidFill>
                      <a:prstDash val="solid"/>
                      <a:round/>
                      <a:headEnd type="none" w="med" len="med"/>
                      <a:tailEnd type="none" w="med" len="med"/>
                    </a:lnT>
                    <a:lnB w="12700" cap="flat" cmpd="sng" algn="ctr">
                      <a:solidFill>
                        <a:srgbClr val="333300"/>
                      </a:solidFill>
                      <a:prstDash val="solid"/>
                      <a:round/>
                      <a:headEnd type="none" w="med" len="med"/>
                      <a:tailEnd type="none" w="med" len="med"/>
                    </a:lnB>
                    <a:solidFill>
                      <a:srgbClr val="FFFFFF"/>
                    </a:solidFill>
                  </a:tcPr>
                </a:tc>
              </a:tr>
            </a:tbl>
          </a:graphicData>
        </a:graphic>
      </p:graphicFrame>
      <p:sp>
        <p:nvSpPr>
          <p:cNvPr id="8" name="Cloud Callout 7"/>
          <p:cNvSpPr/>
          <p:nvPr/>
        </p:nvSpPr>
        <p:spPr>
          <a:xfrm>
            <a:off x="5638800" y="3429000"/>
            <a:ext cx="1676400" cy="990600"/>
          </a:xfrm>
          <a:prstGeom prst="cloudCallout">
            <a:avLst>
              <a:gd name="adj1" fmla="val -7611"/>
              <a:gd name="adj2" fmla="val 7133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With this other account...</a:t>
            </a:r>
            <a:endParaRPr lang="en-US" sz="1400" dirty="0"/>
          </a:p>
        </p:txBody>
      </p:sp>
      <p:sp>
        <p:nvSpPr>
          <p:cNvPr id="9" name="Cloud Callout 8"/>
          <p:cNvSpPr/>
          <p:nvPr/>
        </p:nvSpPr>
        <p:spPr>
          <a:xfrm>
            <a:off x="1828800" y="3721098"/>
            <a:ext cx="1447800" cy="762000"/>
          </a:xfrm>
          <a:prstGeom prst="cloudCallout">
            <a:avLst>
              <a:gd name="adj1" fmla="val -14475"/>
              <a:gd name="adj2" fmla="val 8560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This person...</a:t>
            </a:r>
            <a:endParaRPr lang="en-US" sz="1400" dirty="0"/>
          </a:p>
        </p:txBody>
      </p:sp>
      <p:sp>
        <p:nvSpPr>
          <p:cNvPr id="10" name="Cloud Callout 9"/>
          <p:cNvSpPr/>
          <p:nvPr/>
        </p:nvSpPr>
        <p:spPr>
          <a:xfrm>
            <a:off x="3429000" y="3657600"/>
            <a:ext cx="2209800" cy="762000"/>
          </a:xfrm>
          <a:prstGeom prst="cloudCallout">
            <a:avLst>
              <a:gd name="adj1" fmla="val 2050"/>
              <a:gd name="adj2" fmla="val 8318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Has this relationship...</a:t>
            </a:r>
            <a:endParaRPr lang="en-US" sz="1400" dirty="0"/>
          </a:p>
        </p:txBody>
      </p:sp>
      <p:sp>
        <p:nvSpPr>
          <p:cNvPr id="11" name="Cloud Callout 10"/>
          <p:cNvSpPr/>
          <p:nvPr/>
        </p:nvSpPr>
        <p:spPr>
          <a:xfrm>
            <a:off x="7391400" y="3429000"/>
            <a:ext cx="1676400" cy="990600"/>
          </a:xfrm>
          <a:prstGeom prst="cloudCallout">
            <a:avLst>
              <a:gd name="adj1" fmla="val -15752"/>
              <a:gd name="adj2" fmla="val 6995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smtClean="0"/>
              <a:t>Which is owned by...</a:t>
            </a:r>
            <a:endParaRPr lang="en-US" sz="1400" dirty="0"/>
          </a:p>
        </p:txBody>
      </p:sp>
      <p:sp>
        <p:nvSpPr>
          <p:cNvPr id="14" name="TextBox 13"/>
          <p:cNvSpPr txBox="1"/>
          <p:nvPr/>
        </p:nvSpPr>
        <p:spPr>
          <a:xfrm>
            <a:off x="457200" y="1368623"/>
            <a:ext cx="1981200" cy="307777"/>
          </a:xfrm>
          <a:prstGeom prst="rect">
            <a:avLst/>
          </a:prstGeom>
          <a:noFill/>
        </p:spPr>
        <p:txBody>
          <a:bodyPr wrap="square" rtlCol="0">
            <a:spAutoFit/>
          </a:bodyPr>
          <a:lstStyle/>
          <a:p>
            <a:r>
              <a:rPr lang="en-US" sz="1400" i="1" dirty="0" smtClean="0">
                <a:solidFill>
                  <a:schemeClr val="accent2">
                    <a:lumMod val="50000"/>
                  </a:schemeClr>
                </a:solidFill>
              </a:rPr>
              <a:t>Global Search now:</a:t>
            </a:r>
            <a:endParaRPr lang="en-US" sz="1400" i="1" dirty="0">
              <a:solidFill>
                <a:schemeClr val="accent2">
                  <a:lumMod val="50000"/>
                </a:schemeClr>
              </a:solidFill>
            </a:endParaRPr>
          </a:p>
        </p:txBody>
      </p:sp>
      <p:sp>
        <p:nvSpPr>
          <p:cNvPr id="15" name="TextBox 14"/>
          <p:cNvSpPr txBox="1"/>
          <p:nvPr/>
        </p:nvSpPr>
        <p:spPr>
          <a:xfrm>
            <a:off x="457200" y="4267200"/>
            <a:ext cx="1981200" cy="307777"/>
          </a:xfrm>
          <a:prstGeom prst="rect">
            <a:avLst/>
          </a:prstGeom>
          <a:noFill/>
        </p:spPr>
        <p:txBody>
          <a:bodyPr wrap="square" rtlCol="0">
            <a:spAutoFit/>
          </a:bodyPr>
          <a:lstStyle/>
          <a:p>
            <a:r>
              <a:rPr lang="en-US" sz="1400" i="1" dirty="0" smtClean="0">
                <a:solidFill>
                  <a:schemeClr val="accent2">
                    <a:lumMod val="50000"/>
                  </a:schemeClr>
                </a:solidFill>
              </a:rPr>
              <a:t>New and improved:</a:t>
            </a:r>
            <a:endParaRPr lang="en-US" sz="1400" i="1" dirty="0">
              <a:solidFill>
                <a:schemeClr val="accent2">
                  <a:lumMod val="50000"/>
                </a:schemeClr>
              </a:solidFill>
            </a:endParaRPr>
          </a:p>
        </p:txBody>
      </p:sp>
      <p:sp>
        <p:nvSpPr>
          <p:cNvPr id="12" name="Explosion 1 11"/>
          <p:cNvSpPr/>
          <p:nvPr/>
        </p:nvSpPr>
        <p:spPr>
          <a:xfrm>
            <a:off x="8001000" y="0"/>
            <a:ext cx="990600" cy="1066800"/>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 My Other Accounts</a:t>
            </a:r>
            <a:br>
              <a:rPr lang="en-US" dirty="0" smtClean="0"/>
            </a:br>
            <a:r>
              <a:rPr lang="en-US" sz="2000" dirty="0" smtClean="0"/>
              <a:t>Third of three aggregation projects for our network</a:t>
            </a:r>
            <a:endParaRPr lang="en-US" b="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153</a:t>
            </a:fld>
            <a:endParaRPr lang="en-US"/>
          </a:p>
        </p:txBody>
      </p:sp>
      <p:pic>
        <p:nvPicPr>
          <p:cNvPr id="6" name="Picture 2" descr="K:\Gold-Help-Master\NGSHelpgraphics\393g.gif"/>
          <p:cNvPicPr>
            <a:picLocks noChangeAspect="1" noChangeArrowheads="1"/>
          </p:cNvPicPr>
          <p:nvPr/>
        </p:nvPicPr>
        <p:blipFill>
          <a:blip r:embed="rId2" cstate="print"/>
          <a:srcRect b="26764"/>
          <a:stretch>
            <a:fillRect/>
          </a:stretch>
        </p:blipFill>
        <p:spPr bwMode="auto">
          <a:xfrm>
            <a:off x="457200" y="1371600"/>
            <a:ext cx="7924788" cy="4188477"/>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6019800" y="2286000"/>
            <a:ext cx="914400" cy="457200"/>
          </a:xfrm>
          <a:prstGeom prst="round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100" b="1" dirty="0" smtClean="0">
                <a:latin typeface="Arial Narrow" pitchFamily="34" charset="0"/>
              </a:rPr>
              <a:t>My Other Accounts</a:t>
            </a:r>
            <a:endParaRPr lang="en-US" sz="1100" b="1" dirty="0">
              <a:latin typeface="Arial Narrow" pitchFamily="34" charset="0"/>
            </a:endParaRPr>
          </a:p>
        </p:txBody>
      </p:sp>
      <p:pic>
        <p:nvPicPr>
          <p:cNvPr id="7171" name="Picture 3" descr="H:\Graphics\GOLD\0window2.gif"/>
          <p:cNvPicPr>
            <a:picLocks noChangeAspect="1" noChangeArrowheads="1"/>
          </p:cNvPicPr>
          <p:nvPr/>
        </p:nvPicPr>
        <p:blipFill>
          <a:blip r:embed="rId3" cstate="print"/>
          <a:srcRect/>
          <a:stretch>
            <a:fillRect/>
          </a:stretch>
        </p:blipFill>
        <p:spPr bwMode="auto">
          <a:xfrm>
            <a:off x="228600" y="3352800"/>
            <a:ext cx="7439025" cy="2890217"/>
          </a:xfrm>
          <a:prstGeom prst="rect">
            <a:avLst/>
          </a:prstGeom>
          <a:ln>
            <a:noFill/>
          </a:ln>
          <a:effectLst>
            <a:outerShdw blurRad="292100" dist="139700" dir="2700000" algn="tl" rotWithShape="0">
              <a:srgbClr val="333333">
                <a:alpha val="65000"/>
              </a:srgbClr>
            </a:outerShdw>
          </a:effectLst>
        </p:spPr>
      </p:pic>
      <p:pic>
        <p:nvPicPr>
          <p:cNvPr id="7170" name="Picture 2"/>
          <p:cNvPicPr>
            <a:picLocks noChangeAspect="1" noChangeArrowheads="1"/>
          </p:cNvPicPr>
          <p:nvPr/>
        </p:nvPicPr>
        <p:blipFill>
          <a:blip r:embed="rId4" cstate="print"/>
          <a:srcRect/>
          <a:stretch>
            <a:fillRect/>
          </a:stretch>
        </p:blipFill>
        <p:spPr bwMode="auto">
          <a:xfrm>
            <a:off x="1789113" y="4038600"/>
            <a:ext cx="5449887" cy="1361931"/>
          </a:xfrm>
          <a:prstGeom prst="rect">
            <a:avLst/>
          </a:prstGeom>
          <a:noFill/>
          <a:ln w="9525">
            <a:noFill/>
            <a:miter lim="800000"/>
            <a:headEnd/>
            <a:tailEnd/>
          </a:ln>
          <a:effectLst/>
        </p:spPr>
      </p:pic>
      <p:sp>
        <p:nvSpPr>
          <p:cNvPr id="18" name="TextBox 17"/>
          <p:cNvSpPr txBox="1"/>
          <p:nvPr/>
        </p:nvSpPr>
        <p:spPr>
          <a:xfrm>
            <a:off x="1752600" y="3669268"/>
            <a:ext cx="5181600" cy="369332"/>
          </a:xfrm>
          <a:prstGeom prst="rect">
            <a:avLst/>
          </a:prstGeom>
          <a:noFill/>
        </p:spPr>
        <p:txBody>
          <a:bodyPr wrap="square" rtlCol="0">
            <a:spAutoFit/>
          </a:bodyPr>
          <a:lstStyle/>
          <a:p>
            <a:r>
              <a:rPr lang="en-US" sz="900" b="1" dirty="0" smtClean="0">
                <a:solidFill>
                  <a:srgbClr val="435473"/>
                </a:solidFill>
                <a:latin typeface="Arial" pitchFamily="34" charset="0"/>
                <a:cs typeface="Arial" pitchFamily="34" charset="0"/>
              </a:rPr>
              <a:t>Account</a:t>
            </a:r>
            <a:r>
              <a:rPr lang="en-US" sz="900" dirty="0" smtClean="0">
                <a:latin typeface="Arial" pitchFamily="34" charset="0"/>
                <a:cs typeface="Arial" pitchFamily="34" charset="0"/>
              </a:rPr>
              <a:t> 	1075</a:t>
            </a:r>
          </a:p>
          <a:p>
            <a:r>
              <a:rPr lang="en-US" sz="900" b="1" dirty="0" smtClean="0">
                <a:solidFill>
                  <a:srgbClr val="435473"/>
                </a:solidFill>
                <a:latin typeface="Arial" pitchFamily="34" charset="0"/>
                <a:cs typeface="Arial" pitchFamily="34" charset="0"/>
              </a:rPr>
              <a:t>Name</a:t>
            </a:r>
            <a:r>
              <a:rPr lang="en-US" sz="900" dirty="0" smtClean="0">
                <a:solidFill>
                  <a:srgbClr val="435473"/>
                </a:solidFill>
                <a:latin typeface="Arial" pitchFamily="34" charset="0"/>
                <a:cs typeface="Arial" pitchFamily="34" charset="0"/>
              </a:rPr>
              <a:t>  </a:t>
            </a:r>
            <a:r>
              <a:rPr lang="en-US" sz="900" dirty="0" smtClean="0">
                <a:latin typeface="Arial" pitchFamily="34" charset="0"/>
                <a:cs typeface="Arial" pitchFamily="34" charset="0"/>
              </a:rPr>
              <a:t>	JOHN Q MEMBER</a:t>
            </a:r>
          </a:p>
        </p:txBody>
      </p:sp>
      <p:sp>
        <p:nvSpPr>
          <p:cNvPr id="19" name="TextBox 18"/>
          <p:cNvSpPr txBox="1"/>
          <p:nvPr/>
        </p:nvSpPr>
        <p:spPr>
          <a:xfrm>
            <a:off x="1911350" y="5387340"/>
            <a:ext cx="1905000" cy="169277"/>
          </a:xfrm>
          <a:prstGeom prst="rect">
            <a:avLst/>
          </a:prstGeom>
          <a:solidFill>
            <a:schemeClr val="bg1"/>
          </a:solidFill>
        </p:spPr>
        <p:txBody>
          <a:bodyPr wrap="square" lIns="0" tIns="0" rIns="0" bIns="0" rtlCol="0">
            <a:spAutoFit/>
          </a:bodyPr>
          <a:lstStyle/>
          <a:p>
            <a:r>
              <a:rPr lang="en-US" sz="1100" u="sng" dirty="0" smtClean="0">
                <a:solidFill>
                  <a:srgbClr val="003399"/>
                </a:solidFill>
                <a:latin typeface="Arial Narrow" pitchFamily="34" charset="0"/>
                <a:sym typeface="Monotype Sorts"/>
              </a:rPr>
              <a:t>J</a:t>
            </a:r>
            <a:r>
              <a:rPr lang="en-US" sz="1100" dirty="0" smtClean="0">
                <a:solidFill>
                  <a:srgbClr val="003399"/>
                </a:solidFill>
                <a:latin typeface="Arial Narrow" pitchFamily="34" charset="0"/>
                <a:sym typeface="Monotype Sorts"/>
              </a:rPr>
              <a:t>ump to this membership</a:t>
            </a:r>
            <a:endParaRPr lang="en-US" sz="1100" dirty="0">
              <a:solidFill>
                <a:srgbClr val="003399"/>
              </a:solidFill>
              <a:latin typeface="Arial Narrow" pitchFamily="34" charset="0"/>
            </a:endParaRPr>
          </a:p>
        </p:txBody>
      </p:sp>
      <p:pic>
        <p:nvPicPr>
          <p:cNvPr id="20" name="Picture 2" descr="C:\cubase\gold\bluebullet.gif"/>
          <p:cNvPicPr>
            <a:picLocks noChangeAspect="1" noChangeArrowheads="1"/>
          </p:cNvPicPr>
          <p:nvPr/>
        </p:nvPicPr>
        <p:blipFill>
          <a:blip r:embed="rId5" cstate="print"/>
          <a:srcRect/>
          <a:stretch>
            <a:fillRect/>
          </a:stretch>
        </p:blipFill>
        <p:spPr bwMode="auto">
          <a:xfrm>
            <a:off x="1802130" y="5425440"/>
            <a:ext cx="95250" cy="95250"/>
          </a:xfrm>
          <a:prstGeom prst="rect">
            <a:avLst/>
          </a:prstGeom>
          <a:solidFill>
            <a:schemeClr val="bg1"/>
          </a:solidFill>
        </p:spPr>
      </p:pic>
      <p:pic>
        <p:nvPicPr>
          <p:cNvPr id="7172" name="Picture 4" descr="C:\Documents and Settings\dmoore\My Documents\My Pictures\Microsoft Clip Organizer\MCj04398050000[1].png"/>
          <p:cNvPicPr>
            <a:picLocks noChangeAspect="1" noChangeArrowheads="1"/>
          </p:cNvPicPr>
          <p:nvPr/>
        </p:nvPicPr>
        <p:blipFill>
          <a:blip r:embed="rId6" cstate="print"/>
          <a:srcRect/>
          <a:stretch>
            <a:fillRect/>
          </a:stretch>
        </p:blipFill>
        <p:spPr bwMode="auto">
          <a:xfrm flipH="1" flipV="1">
            <a:off x="5181600" y="2743200"/>
            <a:ext cx="1371600" cy="1371600"/>
          </a:xfrm>
          <a:prstGeom prst="rect">
            <a:avLst/>
          </a:prstGeom>
          <a:noFill/>
        </p:spPr>
      </p:pic>
      <p:sp>
        <p:nvSpPr>
          <p:cNvPr id="16" name="Explosion 1 15"/>
          <p:cNvSpPr/>
          <p:nvPr/>
        </p:nvSpPr>
        <p:spPr>
          <a:xfrm>
            <a:off x="8001000" y="0"/>
            <a:ext cx="990600" cy="1066800"/>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Teller “Currently Serving”</a:t>
            </a:r>
            <a:br>
              <a:rPr lang="en-US" dirty="0" smtClean="0"/>
            </a:br>
            <a:r>
              <a:rPr lang="en-US" sz="2000" dirty="0" smtClean="0"/>
              <a:t>A member is a member is a member</a:t>
            </a:r>
            <a:endParaRPr lang="en-US" dirty="0"/>
          </a:p>
        </p:txBody>
      </p:sp>
      <p:sp>
        <p:nvSpPr>
          <p:cNvPr id="10" name="Content Placeholder 9"/>
          <p:cNvSpPr>
            <a:spLocks noGrp="1"/>
          </p:cNvSpPr>
          <p:nvPr>
            <p:ph sz="half" idx="1"/>
          </p:nvPr>
        </p:nvSpPr>
        <p:spPr>
          <a:xfrm>
            <a:off x="457200" y="1600201"/>
            <a:ext cx="4419600" cy="2286000"/>
          </a:xfrm>
        </p:spPr>
        <p:txBody>
          <a:bodyPr/>
          <a:lstStyle/>
          <a:p>
            <a:r>
              <a:rPr lang="en-US" dirty="0" smtClean="0"/>
              <a:t>At the core of our design, we have always kept the separated the primary member’s status from secondary owners</a:t>
            </a:r>
          </a:p>
          <a:p>
            <a:r>
              <a:rPr lang="en-US" dirty="0" smtClean="0"/>
              <a:t>Members don’t – they don’t care if they are a joint owner or the primary member... they’re a member and</a:t>
            </a:r>
          </a:p>
        </p:txBody>
      </p:sp>
      <p:sp>
        <p:nvSpPr>
          <p:cNvPr id="11" name="Content Placeholder 10"/>
          <p:cNvSpPr>
            <a:spLocks noGrp="1"/>
          </p:cNvSpPr>
          <p:nvPr>
            <p:ph sz="half" idx="2"/>
          </p:nvPr>
        </p:nvSpPr>
        <p:spPr>
          <a:xfrm>
            <a:off x="457200" y="3810000"/>
            <a:ext cx="8229600" cy="2163763"/>
          </a:xfrm>
        </p:spPr>
        <p:txBody>
          <a:bodyPr/>
          <a:lstStyle/>
          <a:p>
            <a:pPr>
              <a:buNone/>
            </a:pPr>
            <a:r>
              <a:rPr lang="en-US" dirty="0" smtClean="0"/>
              <a:t>	they want to be treated that way, no matter what membership or sub-account they are working with</a:t>
            </a:r>
          </a:p>
          <a:p>
            <a:pPr lvl="1"/>
            <a:r>
              <a:rPr lang="en-US" dirty="0" smtClean="0"/>
              <a:t>“Give me the same deal...call me by name...move easily from my membership to my wife’s...see me as an important person at the point of service”</a:t>
            </a:r>
          </a:p>
          <a:p>
            <a:r>
              <a:rPr lang="en-US" dirty="0" smtClean="0"/>
              <a:t>This project will yield ownership automation, aggregate views, BSA across all owners, and a new slant on everybody in a credit union’s community</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154</a:t>
            </a:fld>
            <a:endParaRPr lang="en-US"/>
          </a:p>
        </p:txBody>
      </p:sp>
      <p:sp>
        <p:nvSpPr>
          <p:cNvPr id="12" name="Text Placeholder 11"/>
          <p:cNvSpPr>
            <a:spLocks noGrp="1"/>
          </p:cNvSpPr>
          <p:nvPr>
            <p:ph type="body" sz="quarter" idx="13"/>
          </p:nvPr>
        </p:nvSpPr>
        <p:spPr>
          <a:xfrm>
            <a:off x="3200400" y="5715000"/>
            <a:ext cx="5638800" cy="685800"/>
          </a:xfrm>
        </p:spPr>
        <p:txBody>
          <a:bodyPr/>
          <a:lstStyle/>
          <a:p>
            <a:r>
              <a:rPr lang="en-US" dirty="0" smtClean="0"/>
              <a:t>Bonus benefit: Streamlining the “Photo ID on file” feature</a:t>
            </a:r>
            <a:endParaRPr lang="en-US" dirty="0"/>
          </a:p>
        </p:txBody>
      </p:sp>
      <p:grpSp>
        <p:nvGrpSpPr>
          <p:cNvPr id="9" name="Group 8"/>
          <p:cNvGrpSpPr/>
          <p:nvPr/>
        </p:nvGrpSpPr>
        <p:grpSpPr>
          <a:xfrm>
            <a:off x="5105400" y="1143000"/>
            <a:ext cx="3810000" cy="2590800"/>
            <a:chOff x="5105400" y="1143000"/>
            <a:chExt cx="3810000" cy="2590800"/>
          </a:xfrm>
        </p:grpSpPr>
        <p:sp>
          <p:nvSpPr>
            <p:cNvPr id="8" name="Rectangle 7"/>
            <p:cNvSpPr/>
            <p:nvPr/>
          </p:nvSpPr>
          <p:spPr>
            <a:xfrm>
              <a:off x="5105400" y="1143000"/>
              <a:ext cx="3810000" cy="2590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314" name="Picture 2"/>
            <p:cNvPicPr>
              <a:picLocks noChangeAspect="1" noChangeArrowheads="1"/>
            </p:cNvPicPr>
            <p:nvPr/>
          </p:nvPicPr>
          <p:blipFill>
            <a:blip r:embed="rId2" cstate="print"/>
            <a:srcRect/>
            <a:stretch>
              <a:fillRect/>
            </a:stretch>
          </p:blipFill>
          <p:spPr bwMode="auto">
            <a:xfrm>
              <a:off x="5181600" y="1371599"/>
              <a:ext cx="3505200" cy="2084427"/>
            </a:xfrm>
            <a:prstGeom prst="rect">
              <a:avLst/>
            </a:prstGeom>
            <a:noFill/>
            <a:ln w="9525">
              <a:noFill/>
              <a:miter lim="800000"/>
              <a:headEnd/>
              <a:tailEnd/>
            </a:ln>
            <a:effectLst/>
          </p:spPr>
        </p:pic>
      </p:grpSp>
      <p:sp>
        <p:nvSpPr>
          <p:cNvPr id="13" name="Explosion 1 12"/>
          <p:cNvSpPr/>
          <p:nvPr/>
        </p:nvSpPr>
        <p:spPr>
          <a:xfrm>
            <a:off x="8001000" y="0"/>
            <a:ext cx="990600" cy="1066800"/>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Teller “Currently Serving”</a:t>
            </a:r>
            <a:br>
              <a:rPr lang="en-US" dirty="0" smtClean="0"/>
            </a:br>
            <a:r>
              <a:rPr lang="en-US" sz="2000" dirty="0" smtClean="0"/>
              <a:t>A member is a member is a member</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155</a:t>
            </a:fld>
            <a:endParaRPr lang="en-US"/>
          </a:p>
        </p:txBody>
      </p:sp>
      <p:pic>
        <p:nvPicPr>
          <p:cNvPr id="11266" name="Picture 2"/>
          <p:cNvPicPr>
            <a:picLocks noChangeAspect="1" noChangeArrowheads="1"/>
          </p:cNvPicPr>
          <p:nvPr/>
        </p:nvPicPr>
        <p:blipFill>
          <a:blip r:embed="rId2" cstate="print"/>
          <a:srcRect/>
          <a:stretch>
            <a:fillRect/>
          </a:stretch>
        </p:blipFill>
        <p:spPr bwMode="auto">
          <a:xfrm>
            <a:off x="831850" y="1447800"/>
            <a:ext cx="7473950" cy="5399437"/>
          </a:xfrm>
          <a:prstGeom prst="rect">
            <a:avLst/>
          </a:prstGeom>
          <a:ln>
            <a:noFill/>
          </a:ln>
          <a:effectLst>
            <a:outerShdw blurRad="292100" dist="139700" dir="2700000" algn="tl" rotWithShape="0">
              <a:srgbClr val="333333">
                <a:alpha val="65000"/>
              </a:srgbClr>
            </a:outerShdw>
          </a:effectLst>
        </p:spPr>
      </p:pic>
      <p:sp>
        <p:nvSpPr>
          <p:cNvPr id="8" name="Cloud Callout 7"/>
          <p:cNvSpPr/>
          <p:nvPr/>
        </p:nvSpPr>
        <p:spPr>
          <a:xfrm>
            <a:off x="5257800" y="1676400"/>
            <a:ext cx="1143000" cy="685800"/>
          </a:xfrm>
          <a:prstGeom prst="cloudCallout">
            <a:avLst>
              <a:gd name="adj1" fmla="val 54063"/>
              <a:gd name="adj2" fmla="val 3894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New feature</a:t>
            </a:r>
            <a:endParaRPr lang="en-US" sz="1600" dirty="0"/>
          </a:p>
        </p:txBody>
      </p:sp>
      <p:sp>
        <p:nvSpPr>
          <p:cNvPr id="9" name="Cloud Callout 8"/>
          <p:cNvSpPr/>
          <p:nvPr/>
        </p:nvSpPr>
        <p:spPr>
          <a:xfrm>
            <a:off x="7696200" y="4038600"/>
            <a:ext cx="1143000" cy="838200"/>
          </a:xfrm>
          <a:prstGeom prst="cloudCallout">
            <a:avLst>
              <a:gd name="adj1" fmla="val -68159"/>
              <a:gd name="adj2" fmla="val -3512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New Global Search</a:t>
            </a:r>
            <a:endParaRPr lang="en-US" sz="1600" dirty="0"/>
          </a:p>
        </p:txBody>
      </p:sp>
      <p:sp>
        <p:nvSpPr>
          <p:cNvPr id="10" name="Cloud Callout 9"/>
          <p:cNvSpPr/>
          <p:nvPr/>
        </p:nvSpPr>
        <p:spPr>
          <a:xfrm>
            <a:off x="5410200" y="2667000"/>
            <a:ext cx="2438400" cy="990600"/>
          </a:xfrm>
          <a:prstGeom prst="cloudCallout">
            <a:avLst>
              <a:gd name="adj1" fmla="val -65148"/>
              <a:gd name="adj2" fmla="val -28855"/>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1400" dirty="0" smtClean="0"/>
              <a:t>Work with primary member now</a:t>
            </a:r>
            <a:br>
              <a:rPr lang="en-US" sz="1400" dirty="0" smtClean="0"/>
            </a:br>
            <a:r>
              <a:rPr lang="en-US" sz="1400" dirty="0" smtClean="0"/>
              <a:t>OR Serve another owner</a:t>
            </a:r>
            <a:endParaRPr lang="en-US" sz="1600" dirty="0"/>
          </a:p>
        </p:txBody>
      </p:sp>
      <p:sp>
        <p:nvSpPr>
          <p:cNvPr id="11" name="Cloud Callout 10"/>
          <p:cNvSpPr/>
          <p:nvPr/>
        </p:nvSpPr>
        <p:spPr>
          <a:xfrm>
            <a:off x="76200" y="5943600"/>
            <a:ext cx="1828800" cy="990600"/>
          </a:xfrm>
          <a:prstGeom prst="cloudCallout">
            <a:avLst>
              <a:gd name="adj1" fmla="val 26169"/>
              <a:gd name="adj2" fmla="val -6956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Open your drawer and go to work, in one option</a:t>
            </a:r>
            <a:endParaRPr lang="en-US" sz="1400" dirty="0"/>
          </a:p>
        </p:txBody>
      </p:sp>
      <p:sp>
        <p:nvSpPr>
          <p:cNvPr id="13" name="Explosion 1 12"/>
          <p:cNvSpPr/>
          <p:nvPr/>
        </p:nvSpPr>
        <p:spPr>
          <a:xfrm>
            <a:off x="8001000" y="0"/>
            <a:ext cx="990600" cy="1066800"/>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
        <p:nvSpPr>
          <p:cNvPr id="12" name="Oval 11"/>
          <p:cNvSpPr/>
          <p:nvPr/>
        </p:nvSpPr>
        <p:spPr>
          <a:xfrm>
            <a:off x="1981200" y="5562600"/>
            <a:ext cx="1828800" cy="6096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cstate="print"/>
          <a:srcRect/>
          <a:stretch>
            <a:fillRect/>
          </a:stretch>
        </p:blipFill>
        <p:spPr bwMode="auto">
          <a:xfrm>
            <a:off x="831850" y="1444915"/>
            <a:ext cx="7473950" cy="539943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Teller “Currently Serving”</a:t>
            </a:r>
            <a:br>
              <a:rPr lang="en-US" dirty="0" smtClean="0"/>
            </a:br>
            <a:r>
              <a:rPr lang="en-US" sz="2000" dirty="0" smtClean="0"/>
              <a:t>A member is a member is a member</a:t>
            </a:r>
            <a:endParaRPr lang="en-US" sz="20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156</a:t>
            </a:fld>
            <a:endParaRPr lang="en-US"/>
          </a:p>
        </p:txBody>
      </p:sp>
      <p:pic>
        <p:nvPicPr>
          <p:cNvPr id="10245" name="Picture 5"/>
          <p:cNvPicPr>
            <a:picLocks noChangeAspect="1" noChangeArrowheads="1"/>
          </p:cNvPicPr>
          <p:nvPr/>
        </p:nvPicPr>
        <p:blipFill>
          <a:blip r:embed="rId3" cstate="print"/>
          <a:srcRect/>
          <a:stretch>
            <a:fillRect/>
          </a:stretch>
        </p:blipFill>
        <p:spPr bwMode="auto">
          <a:xfrm>
            <a:off x="1198717" y="2144363"/>
            <a:ext cx="7030883" cy="4199654"/>
          </a:xfrm>
          <a:prstGeom prst="rect">
            <a:avLst/>
          </a:prstGeom>
          <a:noFill/>
          <a:ln w="9525">
            <a:noFill/>
            <a:miter lim="800000"/>
            <a:headEnd/>
            <a:tailEnd/>
          </a:ln>
          <a:effectLst/>
        </p:spPr>
      </p:pic>
      <p:sp>
        <p:nvSpPr>
          <p:cNvPr id="19" name="Cloud Callout 18"/>
          <p:cNvSpPr/>
          <p:nvPr/>
        </p:nvSpPr>
        <p:spPr>
          <a:xfrm>
            <a:off x="5410200" y="5192362"/>
            <a:ext cx="2590800" cy="1360838"/>
          </a:xfrm>
          <a:prstGeom prst="cloudCallout">
            <a:avLst>
              <a:gd name="adj1" fmla="val -34807"/>
              <a:gd name="adj2" fmla="val -6195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The rest of the window is still about the </a:t>
            </a:r>
            <a:r>
              <a:rPr lang="en-US" sz="1400" b="1" dirty="0" smtClean="0"/>
              <a:t>membership account</a:t>
            </a:r>
            <a:r>
              <a:rPr lang="en-US" sz="1400" dirty="0" smtClean="0"/>
              <a:t> you are accessing</a:t>
            </a:r>
            <a:endParaRPr lang="en-US" sz="1400" dirty="0"/>
          </a:p>
        </p:txBody>
      </p:sp>
      <p:sp>
        <p:nvSpPr>
          <p:cNvPr id="20" name="Cloud Callout 19"/>
          <p:cNvSpPr/>
          <p:nvPr/>
        </p:nvSpPr>
        <p:spPr>
          <a:xfrm>
            <a:off x="1676400" y="4658962"/>
            <a:ext cx="2209800" cy="1132237"/>
          </a:xfrm>
          <a:prstGeom prst="cloudCallout">
            <a:avLst>
              <a:gd name="adj1" fmla="val -32875"/>
              <a:gd name="adj2" fmla="val -6830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ID verification for the owner you are serving now</a:t>
            </a:r>
            <a:endParaRPr lang="en-US" sz="1400" dirty="0"/>
          </a:p>
        </p:txBody>
      </p:sp>
      <p:sp>
        <p:nvSpPr>
          <p:cNvPr id="9" name="Explosion 1 8"/>
          <p:cNvSpPr/>
          <p:nvPr/>
        </p:nvSpPr>
        <p:spPr>
          <a:xfrm>
            <a:off x="8001000" y="0"/>
            <a:ext cx="990600" cy="1066800"/>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838200" y="1428791"/>
            <a:ext cx="7620539" cy="550540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Teller “Currently Serving”</a:t>
            </a:r>
            <a:br>
              <a:rPr lang="en-US" dirty="0" smtClean="0"/>
            </a:br>
            <a:r>
              <a:rPr lang="en-US" sz="2000" dirty="0" smtClean="0"/>
              <a:t>A member is a member is a member</a:t>
            </a:r>
            <a:endParaRPr lang="en-US"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157</a:t>
            </a:fld>
            <a:endParaRPr lang="en-US"/>
          </a:p>
        </p:txBody>
      </p:sp>
      <p:sp>
        <p:nvSpPr>
          <p:cNvPr id="6" name="Cloud Callout 5"/>
          <p:cNvSpPr/>
          <p:nvPr/>
        </p:nvSpPr>
        <p:spPr>
          <a:xfrm>
            <a:off x="6553200" y="990600"/>
            <a:ext cx="1295400" cy="914400"/>
          </a:xfrm>
          <a:prstGeom prst="cloudCallout">
            <a:avLst>
              <a:gd name="adj1" fmla="val -75909"/>
              <a:gd name="adj2" fmla="val 627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Owner you are serving</a:t>
            </a:r>
            <a:endParaRPr lang="en-US" sz="1400" dirty="0"/>
          </a:p>
        </p:txBody>
      </p:sp>
      <p:sp>
        <p:nvSpPr>
          <p:cNvPr id="7" name="Cloud Callout 6"/>
          <p:cNvSpPr/>
          <p:nvPr/>
        </p:nvSpPr>
        <p:spPr>
          <a:xfrm>
            <a:off x="1752600" y="4572000"/>
            <a:ext cx="2590800" cy="1524000"/>
          </a:xfrm>
          <a:prstGeom prst="cloudCallout">
            <a:avLst>
              <a:gd name="adj1" fmla="val 7922"/>
              <a:gd name="adj2" fmla="val -7657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Data is masked on accounts not owned by this person, and withdrawals are blocked</a:t>
            </a:r>
            <a:endParaRPr lang="en-US" sz="1400" dirty="0"/>
          </a:p>
        </p:txBody>
      </p:sp>
      <p:sp>
        <p:nvSpPr>
          <p:cNvPr id="9" name="Explosion 1 8"/>
          <p:cNvSpPr/>
          <p:nvPr/>
        </p:nvSpPr>
        <p:spPr>
          <a:xfrm>
            <a:off x="8001000" y="0"/>
            <a:ext cx="990600" cy="1066800"/>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Outstanding Loan Recap</a:t>
            </a:r>
            <a:br>
              <a:rPr lang="en-US" dirty="0" smtClean="0"/>
            </a:br>
            <a:r>
              <a:rPr lang="en-US" sz="2000" dirty="0" smtClean="0"/>
              <a:t>Aggregated analysis at a click</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158</a:t>
            </a:fld>
            <a:endParaRPr lang="en-US"/>
          </a:p>
        </p:txBody>
      </p:sp>
      <p:sp>
        <p:nvSpPr>
          <p:cNvPr id="8" name="Content Placeholder 7"/>
          <p:cNvSpPr>
            <a:spLocks noGrp="1"/>
          </p:cNvSpPr>
          <p:nvPr>
            <p:ph type="body" sz="quarter" idx="13"/>
          </p:nvPr>
        </p:nvSpPr>
        <p:spPr>
          <a:xfrm>
            <a:off x="6172200" y="5715000"/>
            <a:ext cx="2667000" cy="685800"/>
          </a:xfrm>
        </p:spPr>
        <p:txBody>
          <a:bodyPr>
            <a:noAutofit/>
          </a:bodyPr>
          <a:lstStyle/>
          <a:p>
            <a:r>
              <a:rPr lang="en-US" dirty="0" smtClean="0"/>
              <a:t>Also on the drawing board for the Analytics Team in 2012 is an Outstanding Savings recap</a:t>
            </a:r>
            <a:endParaRPr lang="en-US" dirty="0"/>
          </a:p>
        </p:txBody>
      </p:sp>
      <p:pic>
        <p:nvPicPr>
          <p:cNvPr id="9218" name="Picture 2" descr="X:\Administration\Public\LeadershipConference\2011\Temp place for all graphics\OL.PNG"/>
          <p:cNvPicPr>
            <a:picLocks noChangeAspect="1" noChangeArrowheads="1"/>
          </p:cNvPicPr>
          <p:nvPr/>
        </p:nvPicPr>
        <p:blipFill>
          <a:blip r:embed="rId2" cstate="print"/>
          <a:srcRect b="46377"/>
          <a:stretch>
            <a:fillRect/>
          </a:stretch>
        </p:blipFill>
        <p:spPr bwMode="auto">
          <a:xfrm>
            <a:off x="381000" y="1447800"/>
            <a:ext cx="8073126" cy="3124200"/>
          </a:xfrm>
          <a:prstGeom prst="rect">
            <a:avLst/>
          </a:prstGeom>
          <a:ln>
            <a:noFill/>
          </a:ln>
          <a:effectLst>
            <a:outerShdw blurRad="292100" dist="139700" dir="2700000" algn="tl" rotWithShape="0">
              <a:srgbClr val="333333">
                <a:alpha val="65000"/>
              </a:srgbClr>
            </a:outerShdw>
          </a:effectLst>
        </p:spPr>
      </p:pic>
      <p:sp>
        <p:nvSpPr>
          <p:cNvPr id="11" name="Explosion 1 10"/>
          <p:cNvSpPr/>
          <p:nvPr/>
        </p:nvSpPr>
        <p:spPr>
          <a:xfrm>
            <a:off x="8001000" y="0"/>
            <a:ext cx="990600" cy="1066800"/>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
        <p:nvSpPr>
          <p:cNvPr id="7" name="Up Ribbon 6"/>
          <p:cNvSpPr/>
          <p:nvPr/>
        </p:nvSpPr>
        <p:spPr>
          <a:xfrm>
            <a:off x="5105400" y="4572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200" dirty="0" smtClean="0">
                <a:solidFill>
                  <a:schemeClr val="bg1"/>
                </a:solidFill>
              </a:rPr>
              <a:t>Project Champion: </a:t>
            </a:r>
          </a:p>
          <a:p>
            <a:pPr algn="ctr"/>
            <a:r>
              <a:rPr lang="en-US" sz="1400" b="1" dirty="0" smtClean="0">
                <a:solidFill>
                  <a:schemeClr val="bg1"/>
                </a:solidFill>
              </a:rPr>
              <a:t>Progressive CU</a:t>
            </a:r>
            <a:endParaRPr lang="en-US" sz="1400" b="1" dirty="0">
              <a:solidFill>
                <a:schemeClr val="bg1"/>
              </a:solidFill>
            </a:endParaRPr>
          </a:p>
        </p:txBody>
      </p:sp>
      <p:pic>
        <p:nvPicPr>
          <p:cNvPr id="10" name="Picture 2" descr="X:\Administration\Public\LeadershipConference\2011\Temp place for all graphics\Concentration2.png"/>
          <p:cNvPicPr>
            <a:picLocks noChangeAspect="1" noChangeArrowheads="1"/>
          </p:cNvPicPr>
          <p:nvPr/>
        </p:nvPicPr>
        <p:blipFill>
          <a:blip r:embed="rId3" cstate="print"/>
          <a:srcRect/>
          <a:stretch>
            <a:fillRect/>
          </a:stretch>
        </p:blipFill>
        <p:spPr bwMode="auto">
          <a:xfrm>
            <a:off x="762000" y="4343400"/>
            <a:ext cx="2423038" cy="1748659"/>
          </a:xfrm>
          <a:prstGeom prst="rect">
            <a:avLst/>
          </a:prstGeom>
          <a:ln>
            <a:noFill/>
          </a:ln>
          <a:effectLst>
            <a:outerShdw blurRad="292100" dist="139700" dir="2700000" algn="tl" rotWithShape="0">
              <a:srgbClr val="333333">
                <a:alpha val="65000"/>
              </a:srgbClr>
            </a:outerShdw>
          </a:effectLst>
        </p:spPr>
      </p:pic>
      <p:pic>
        <p:nvPicPr>
          <p:cNvPr id="12" name="Picture 3" descr="C:\Documents and Settings\dmoore\My Documents\My Pictures\Microsoft Clip Organizer\MCj04398050000[1].png"/>
          <p:cNvPicPr>
            <a:picLocks noChangeAspect="1" noChangeArrowheads="1"/>
          </p:cNvPicPr>
          <p:nvPr/>
        </p:nvPicPr>
        <p:blipFill>
          <a:blip r:embed="rId4" cstate="print"/>
          <a:srcRect/>
          <a:stretch>
            <a:fillRect/>
          </a:stretch>
        </p:blipFill>
        <p:spPr bwMode="auto">
          <a:xfrm rot="10448006">
            <a:off x="2696267" y="4525068"/>
            <a:ext cx="1317947" cy="1317947"/>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Favorite New Tools Update</a:t>
            </a:r>
            <a:br>
              <a:rPr lang="en-US" dirty="0" smtClean="0"/>
            </a:br>
            <a:r>
              <a:rPr lang="en-US" sz="2800" dirty="0" smtClean="0"/>
              <a:t>Past and Present</a:t>
            </a:r>
            <a:endParaRPr lang="en-US" dirty="0"/>
          </a:p>
        </p:txBody>
      </p:sp>
      <p:sp>
        <p:nvSpPr>
          <p:cNvPr id="7" name="Subtitle 6"/>
          <p:cNvSpPr>
            <a:spLocks noGrp="1"/>
          </p:cNvSpPr>
          <p:nvPr>
            <p:ph type="subTitle" idx="1"/>
          </p:nvPr>
        </p:nvSpPr>
        <p:spPr>
          <a:xfrm>
            <a:off x="457200" y="3886200"/>
            <a:ext cx="4038600" cy="1752600"/>
          </a:xfrm>
        </p:spPr>
        <p:txBody>
          <a:bodyPr/>
          <a:lstStyle/>
          <a:p>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159</a:t>
            </a:fld>
            <a:endParaRPr lang="en-US"/>
          </a:p>
        </p:txBody>
      </p:sp>
    </p:spTree>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X:\Administration\Public\LeadershipConference\2011\Temp place for all graphics\CooperativeScoreArticle.png"/>
          <p:cNvPicPr>
            <a:picLocks noChangeAspect="1" noChangeArrowheads="1"/>
          </p:cNvPicPr>
          <p:nvPr/>
        </p:nvPicPr>
        <p:blipFill>
          <a:blip r:embed="rId2" cstate="print"/>
          <a:srcRect/>
          <a:stretch>
            <a:fillRect/>
          </a:stretch>
        </p:blipFill>
        <p:spPr bwMode="auto">
          <a:xfrm rot="251770">
            <a:off x="7053815" y="3414697"/>
            <a:ext cx="1780001" cy="229514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solidFill>
                  <a:schemeClr val="accent3"/>
                </a:solidFill>
              </a:rPr>
              <a:t>Step 1: </a:t>
            </a:r>
            <a:r>
              <a:rPr lang="en-US" dirty="0" smtClean="0"/>
              <a:t>Cooperative Business Design 101</a:t>
            </a:r>
            <a:br>
              <a:rPr lang="en-US" dirty="0" smtClean="0"/>
            </a:br>
            <a:r>
              <a:rPr lang="en-US" sz="2000" dirty="0" smtClean="0"/>
              <a:t>What does it mean to be a cooperative?</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7" name="Flowchart: Document 6"/>
          <p:cNvSpPr/>
          <p:nvPr/>
        </p:nvSpPr>
        <p:spPr>
          <a:xfrm>
            <a:off x="457200" y="2057401"/>
            <a:ext cx="5943600" cy="1490543"/>
          </a:xfrm>
          <a:prstGeom prst="flowChartDocumen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400" dirty="0" smtClean="0"/>
              <a:t>“...a cooperative is a business organization owned and operated by a group of individuals for their mutual benefit”</a:t>
            </a:r>
            <a:endParaRPr lang="en-US" sz="2400" dirty="0"/>
          </a:p>
        </p:txBody>
      </p:sp>
      <p:sp>
        <p:nvSpPr>
          <p:cNvPr id="8" name="Flowchart: Document 7"/>
          <p:cNvSpPr/>
          <p:nvPr/>
        </p:nvSpPr>
        <p:spPr>
          <a:xfrm>
            <a:off x="457200" y="3657600"/>
            <a:ext cx="3886200" cy="1031915"/>
          </a:xfrm>
          <a:prstGeom prst="flowChartDocumen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dirty="0" smtClean="0"/>
              <a:t>“The common thread is... based on democracy”</a:t>
            </a:r>
            <a:endParaRPr lang="en-US" sz="2400" dirty="0"/>
          </a:p>
        </p:txBody>
      </p:sp>
      <p:pic>
        <p:nvPicPr>
          <p:cNvPr id="3074" name="Picture 2" descr="X:\Administration\Public\LeadershipConference\2011\Temp place for all graphics\CooperativeScoreCover.png"/>
          <p:cNvPicPr>
            <a:picLocks noChangeAspect="1" noChangeArrowheads="1"/>
          </p:cNvPicPr>
          <p:nvPr/>
        </p:nvPicPr>
        <p:blipFill>
          <a:blip r:embed="rId3" cstate="print"/>
          <a:srcRect/>
          <a:stretch>
            <a:fillRect/>
          </a:stretch>
        </p:blipFill>
        <p:spPr bwMode="auto">
          <a:xfrm>
            <a:off x="6125199" y="4267200"/>
            <a:ext cx="1779018" cy="2293876"/>
          </a:xfrm>
          <a:prstGeom prst="rect">
            <a:avLst/>
          </a:prstGeom>
          <a:ln>
            <a:noFill/>
          </a:ln>
          <a:effectLst>
            <a:outerShdw blurRad="292100" dist="139700" dir="2700000" algn="tl" rotWithShape="0">
              <a:srgbClr val="333333">
                <a:alpha val="65000"/>
              </a:srgbClr>
            </a:outerShdw>
          </a:effectLst>
        </p:spPr>
      </p:pic>
      <p:sp>
        <p:nvSpPr>
          <p:cNvPr id="10" name="Flowchart: Document 9"/>
          <p:cNvSpPr/>
          <p:nvPr/>
        </p:nvSpPr>
        <p:spPr>
          <a:xfrm>
            <a:off x="457200" y="4800600"/>
            <a:ext cx="4876800" cy="1949172"/>
          </a:xfrm>
          <a:prstGeom prst="flowChartDocumen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“...the organization exists to produce goods and services for its members, by its members, and...all share the benefits”</a:t>
            </a:r>
            <a:endParaRPr lang="en-US" sz="2400" dirty="0"/>
          </a:p>
        </p:txBody>
      </p:sp>
      <p:sp>
        <p:nvSpPr>
          <p:cNvPr id="11" name="Explosion 1 10"/>
          <p:cNvSpPr/>
          <p:nvPr/>
        </p:nvSpPr>
        <p:spPr>
          <a:xfrm>
            <a:off x="5791200" y="1524000"/>
            <a:ext cx="1905000" cy="15240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Do you still sell it?</a:t>
            </a:r>
            <a:endParaRPr lang="en-US" sz="1600" dirty="0"/>
          </a:p>
        </p:txBody>
      </p:sp>
      <p:sp>
        <p:nvSpPr>
          <p:cNvPr id="12" name="Explosion 1 11"/>
          <p:cNvSpPr/>
          <p:nvPr/>
        </p:nvSpPr>
        <p:spPr>
          <a:xfrm>
            <a:off x="3657600" y="3352800"/>
            <a:ext cx="2590800" cy="12954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Do you still celebrate it?</a:t>
            </a:r>
            <a:endParaRPr lang="en-US" sz="1600" dirty="0"/>
          </a:p>
        </p:txBody>
      </p:sp>
      <p:sp>
        <p:nvSpPr>
          <p:cNvPr id="13" name="Explosion 1 12"/>
          <p:cNvSpPr/>
          <p:nvPr/>
        </p:nvSpPr>
        <p:spPr>
          <a:xfrm>
            <a:off x="3810000" y="5715000"/>
            <a:ext cx="2590800" cy="12954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Can you still guarantee it?</a:t>
            </a:r>
            <a:endParaRPr lang="en-US" sz="1600" dirty="0"/>
          </a:p>
        </p:txBody>
      </p:sp>
      <p:sp>
        <p:nvSpPr>
          <p:cNvPr id="14" name="Slide Number Placeholder 13"/>
          <p:cNvSpPr>
            <a:spLocks noGrp="1"/>
          </p:cNvSpPr>
          <p:nvPr>
            <p:ph type="sldNum" sz="quarter" idx="12"/>
          </p:nvPr>
        </p:nvSpPr>
        <p:spPr/>
        <p:txBody>
          <a:bodyPr/>
          <a:lstStyle/>
          <a:p>
            <a:fld id="{48D4E142-8228-44E7-82D5-AF3EBAEF9919}" type="slidenum">
              <a:rPr lang="en-US" smtClean="0"/>
              <a:pPr/>
              <a:t>16</a:t>
            </a:fld>
            <a:endParaRPr lang="en-US" dirty="0"/>
          </a:p>
        </p:txBody>
      </p:sp>
      <p:sp>
        <p:nvSpPr>
          <p:cNvPr id="15" name="5-Point Star 14"/>
          <p:cNvSpPr/>
          <p:nvPr/>
        </p:nvSpPr>
        <p:spPr>
          <a:xfrm>
            <a:off x="7772400" y="5867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Favorite New Tools Update</a:t>
            </a:r>
            <a:br>
              <a:rPr lang="en-US" dirty="0" smtClean="0"/>
            </a:br>
            <a:r>
              <a:rPr lang="en-US" sz="2000" dirty="0" smtClean="0"/>
              <a:t>Past and Present</a:t>
            </a:r>
            <a:endParaRPr lang="en-US" sz="2000" dirty="0"/>
          </a:p>
        </p:txBody>
      </p:sp>
      <p:sp>
        <p:nvSpPr>
          <p:cNvPr id="3" name="Content Placeholder 2"/>
          <p:cNvSpPr>
            <a:spLocks noGrp="1"/>
          </p:cNvSpPr>
          <p:nvPr>
            <p:ph idx="1"/>
          </p:nvPr>
        </p:nvSpPr>
        <p:spPr>
          <a:xfrm>
            <a:off x="457200" y="1600201"/>
            <a:ext cx="3886200" cy="4114800"/>
          </a:xfrm>
        </p:spPr>
        <p:txBody>
          <a:bodyPr/>
          <a:lstStyle/>
          <a:p>
            <a:r>
              <a:rPr lang="en-US" dirty="0" smtClean="0"/>
              <a:t>Since last June, we have pushed six releases: 10.2, 10.3, 10.4, 10.6, 11.0 and 11.2 </a:t>
            </a:r>
          </a:p>
          <a:p>
            <a:r>
              <a:rPr lang="en-US" dirty="0" smtClean="0"/>
              <a:t>And over 40 pages just introducing the software you now have in your toolbox</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160</a:t>
            </a:fld>
            <a:endParaRPr lang="en-US"/>
          </a:p>
        </p:txBody>
      </p:sp>
      <p:sp>
        <p:nvSpPr>
          <p:cNvPr id="8" name="Text Placeholder 7"/>
          <p:cNvSpPr>
            <a:spLocks noGrp="1"/>
          </p:cNvSpPr>
          <p:nvPr>
            <p:ph type="body" sz="quarter" idx="13"/>
          </p:nvPr>
        </p:nvSpPr>
        <p:spPr>
          <a:xfrm>
            <a:off x="1600200" y="3886200"/>
            <a:ext cx="2743200" cy="2514600"/>
          </a:xfrm>
        </p:spPr>
        <p:txBody>
          <a:bodyPr>
            <a:noAutofit/>
          </a:bodyPr>
          <a:lstStyle/>
          <a:p>
            <a:r>
              <a:rPr lang="en-US" dirty="0" smtClean="0"/>
              <a:t>How does an individual balance their own priorities against an army of individuals building a comprehensive solution?</a:t>
            </a:r>
          </a:p>
          <a:p>
            <a:r>
              <a:rPr lang="en-US" dirty="0" smtClean="0"/>
              <a:t>Understanding the </a:t>
            </a:r>
            <a:br>
              <a:rPr lang="en-US" dirty="0" smtClean="0"/>
            </a:br>
            <a:r>
              <a:rPr lang="en-US" dirty="0" smtClean="0"/>
              <a:t>squeaky wheel </a:t>
            </a:r>
            <a:br>
              <a:rPr lang="en-US" dirty="0" smtClean="0"/>
            </a:br>
            <a:r>
              <a:rPr lang="en-US" dirty="0" smtClean="0"/>
              <a:t>principle (some </a:t>
            </a:r>
            <a:br>
              <a:rPr lang="en-US" dirty="0" smtClean="0"/>
            </a:br>
            <a:r>
              <a:rPr lang="en-US" dirty="0" smtClean="0"/>
              <a:t>call it escalation)</a:t>
            </a:r>
            <a:endParaRPr lang="en-US" dirty="0"/>
          </a:p>
        </p:txBody>
      </p:sp>
      <p:pic>
        <p:nvPicPr>
          <p:cNvPr id="16386" name="Picture 2" descr="X:\Administration\Public\LeadershipConference\2011\Temp place for all graphics\release summaries.png"/>
          <p:cNvPicPr>
            <a:picLocks noChangeAspect="1" noChangeArrowheads="1"/>
          </p:cNvPicPr>
          <p:nvPr/>
        </p:nvPicPr>
        <p:blipFill>
          <a:blip r:embed="rId2" cstate="print"/>
          <a:srcRect/>
          <a:stretch>
            <a:fillRect/>
          </a:stretch>
        </p:blipFill>
        <p:spPr bwMode="auto">
          <a:xfrm>
            <a:off x="4495800" y="1295400"/>
            <a:ext cx="4349923" cy="51816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267200" y="990600"/>
            <a:ext cx="4572000" cy="276999"/>
          </a:xfrm>
          <a:prstGeom prst="rect">
            <a:avLst/>
          </a:prstGeom>
        </p:spPr>
        <p:txBody>
          <a:bodyPr>
            <a:spAutoFit/>
          </a:bodyPr>
          <a:lstStyle/>
          <a:p>
            <a:pPr algn="r"/>
            <a:r>
              <a:rPr lang="en-US" sz="1200" dirty="0" smtClean="0">
                <a:hlinkClick r:id="rId3"/>
              </a:rPr>
              <a:t>http://www.cuanswers.com/client_release_summaries.php</a:t>
            </a:r>
            <a:r>
              <a:rPr lang="en-US" sz="1200" dirty="0" smtClean="0"/>
              <a:t> </a:t>
            </a:r>
            <a:endParaRPr lang="en-US" sz="1200"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3 Favorites Released in the Past Year</a:t>
            </a:r>
            <a:br>
              <a:rPr lang="en-US" sz="2000" dirty="0" smtClean="0"/>
            </a:br>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 </a:t>
            </a:r>
            <a:r>
              <a:rPr lang="en-US" dirty="0" smtClean="0"/>
              <a:t>Automating Effective Date Processes </a:t>
            </a:r>
            <a:endParaRPr lang="en-US" dirty="0"/>
          </a:p>
        </p:txBody>
      </p:sp>
      <p:sp>
        <p:nvSpPr>
          <p:cNvPr id="3" name="Content Placeholder 2"/>
          <p:cNvSpPr>
            <a:spLocks noGrp="1"/>
          </p:cNvSpPr>
          <p:nvPr>
            <p:ph idx="1"/>
          </p:nvPr>
        </p:nvSpPr>
        <p:spPr/>
        <p:txBody>
          <a:bodyPr/>
          <a:lstStyle/>
          <a:p>
            <a:pPr>
              <a:buNone/>
            </a:pPr>
            <a:r>
              <a:rPr lang="en-US" sz="1600" i="1" dirty="0" smtClean="0">
                <a:solidFill>
                  <a:schemeClr val="accent2"/>
                </a:solidFill>
              </a:rPr>
              <a:t>10.1 Release (last June)</a:t>
            </a:r>
          </a:p>
          <a:p>
            <a:r>
              <a:rPr lang="en-US" dirty="0" smtClean="0"/>
              <a:t>Effective dating for opening memberships and accounts</a:t>
            </a:r>
          </a:p>
          <a:p>
            <a:pPr lvl="1"/>
            <a:endParaRPr lang="en-US" dirty="0" smtClean="0"/>
          </a:p>
          <a:p>
            <a:pPr lvl="1"/>
            <a:endParaRPr lang="en-US" dirty="0" smtClean="0"/>
          </a:p>
          <a:p>
            <a:pPr>
              <a:buNone/>
            </a:pPr>
            <a:endParaRPr lang="en-US" sz="1600" i="1" dirty="0" smtClean="0"/>
          </a:p>
          <a:p>
            <a:pPr>
              <a:buNone/>
            </a:pPr>
            <a:r>
              <a:rPr lang="en-US" sz="1600" i="1" dirty="0" smtClean="0">
                <a:solidFill>
                  <a:schemeClr val="accent2"/>
                </a:solidFill>
              </a:rPr>
              <a:t>10.3 Release (October)</a:t>
            </a:r>
          </a:p>
          <a:p>
            <a:r>
              <a:rPr lang="en-US" dirty="0" smtClean="0"/>
              <a:t>Effective dating for transfers and account adjustments</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161</a:t>
            </a:fld>
            <a:endParaRPr lang="en-US"/>
          </a:p>
        </p:txBody>
      </p:sp>
      <p:sp>
        <p:nvSpPr>
          <p:cNvPr id="5" name="Text Placeholder 4"/>
          <p:cNvSpPr>
            <a:spLocks noGrp="1"/>
          </p:cNvSpPr>
          <p:nvPr>
            <p:ph type="body" sz="quarter" idx="13"/>
          </p:nvPr>
        </p:nvSpPr>
        <p:spPr>
          <a:xfrm>
            <a:off x="6096000" y="5715000"/>
            <a:ext cx="2743200" cy="685800"/>
          </a:xfrm>
        </p:spPr>
        <p:txBody>
          <a:bodyPr>
            <a:noAutofit/>
          </a:bodyPr>
          <a:lstStyle/>
          <a:p>
            <a:r>
              <a:rPr lang="en-US" dirty="0" smtClean="0"/>
              <a:t>Have you upgraded your exception handling, or are you still limited to a few in-the-know people, slowing your member response?</a:t>
            </a:r>
            <a:endParaRPr lang="en-US" dirty="0"/>
          </a:p>
        </p:txBody>
      </p:sp>
      <p:pic>
        <p:nvPicPr>
          <p:cNvPr id="19458" name="Picture 2" descr="Capture1"/>
          <p:cNvPicPr>
            <a:picLocks noChangeAspect="1" noChangeArrowheads="1"/>
          </p:cNvPicPr>
          <p:nvPr/>
        </p:nvPicPr>
        <p:blipFill>
          <a:blip r:embed="rId2" cstate="print"/>
          <a:srcRect/>
          <a:stretch>
            <a:fillRect/>
          </a:stretch>
        </p:blipFill>
        <p:spPr bwMode="auto">
          <a:xfrm>
            <a:off x="914400" y="2362200"/>
            <a:ext cx="5951349" cy="609600"/>
          </a:xfrm>
          <a:prstGeom prst="rect">
            <a:avLst/>
          </a:prstGeom>
          <a:noFill/>
          <a:ln w="9525">
            <a:solidFill>
              <a:schemeClr val="accent1">
                <a:lumMod val="60000"/>
                <a:lumOff val="40000"/>
              </a:schemeClr>
            </a:solidFill>
            <a:miter lim="800000"/>
            <a:headEnd/>
            <a:tailEnd/>
          </a:ln>
        </p:spPr>
      </p:pic>
      <p:pic>
        <p:nvPicPr>
          <p:cNvPr id="19460" name="Picture 4" descr="H:\Graphics\GOLD\bluesquareunlock.gif"/>
          <p:cNvPicPr>
            <a:picLocks noChangeAspect="1" noChangeArrowheads="1"/>
          </p:cNvPicPr>
          <p:nvPr/>
        </p:nvPicPr>
        <p:blipFill>
          <a:blip r:embed="rId3" cstate="print"/>
          <a:srcRect/>
          <a:stretch>
            <a:fillRect/>
          </a:stretch>
        </p:blipFill>
        <p:spPr bwMode="auto">
          <a:xfrm>
            <a:off x="8076560" y="1219200"/>
            <a:ext cx="700088" cy="700088"/>
          </a:xfrm>
          <a:prstGeom prst="rect">
            <a:avLst/>
          </a:prstGeom>
          <a:noFill/>
        </p:spPr>
      </p:pic>
      <p:sp>
        <p:nvSpPr>
          <p:cNvPr id="10" name="TextBox 9"/>
          <p:cNvSpPr txBox="1"/>
          <p:nvPr/>
        </p:nvSpPr>
        <p:spPr>
          <a:xfrm>
            <a:off x="7682552" y="1905000"/>
            <a:ext cx="1156648" cy="584775"/>
          </a:xfrm>
          <a:prstGeom prst="rect">
            <a:avLst/>
          </a:prstGeom>
          <a:noFill/>
        </p:spPr>
        <p:txBody>
          <a:bodyPr wrap="square" rtlCol="0">
            <a:spAutoFit/>
          </a:bodyPr>
          <a:lstStyle/>
          <a:p>
            <a:pPr algn="r"/>
            <a:r>
              <a:rPr lang="en-US" sz="1600" dirty="0" smtClean="0">
                <a:solidFill>
                  <a:schemeClr val="accent2"/>
                </a:solidFill>
              </a:rPr>
              <a:t>“Unlock </a:t>
            </a:r>
            <a:br>
              <a:rPr lang="en-US" sz="1600" dirty="0" smtClean="0">
                <a:solidFill>
                  <a:schemeClr val="accent2"/>
                </a:solidFill>
              </a:rPr>
            </a:br>
            <a:r>
              <a:rPr lang="en-US" sz="1600" dirty="0" smtClean="0">
                <a:solidFill>
                  <a:schemeClr val="accent2"/>
                </a:solidFill>
              </a:rPr>
              <a:t>the Date”</a:t>
            </a:r>
            <a:endParaRPr lang="en-US" sz="1600" dirty="0">
              <a:solidFill>
                <a:schemeClr val="accent2"/>
              </a:solidFill>
            </a:endParaRPr>
          </a:p>
        </p:txBody>
      </p:sp>
      <p:pic>
        <p:nvPicPr>
          <p:cNvPr id="19461" name="Picture 5" descr="X:\Writing Team\Private\Help Files Backup\_NGS_Screenshots\3828g.gif"/>
          <p:cNvPicPr>
            <a:picLocks noChangeAspect="1" noChangeArrowheads="1"/>
          </p:cNvPicPr>
          <p:nvPr/>
        </p:nvPicPr>
        <p:blipFill>
          <a:blip r:embed="rId4" cstate="print"/>
          <a:srcRect b="34340"/>
          <a:stretch>
            <a:fillRect/>
          </a:stretch>
        </p:blipFill>
        <p:spPr bwMode="auto">
          <a:xfrm>
            <a:off x="914400" y="3962400"/>
            <a:ext cx="5145865" cy="2438400"/>
          </a:xfrm>
          <a:prstGeom prst="rect">
            <a:avLst/>
          </a:prstGeom>
          <a:ln>
            <a:noFill/>
          </a:ln>
          <a:effectLst>
            <a:outerShdw blurRad="292100" dist="139700" dir="2700000" algn="tl" rotWithShape="0">
              <a:srgbClr val="333333">
                <a:alpha val="65000"/>
              </a:srgbClr>
            </a:outerShdw>
          </a:effectLst>
        </p:spPr>
      </p:pic>
      <p:sp>
        <p:nvSpPr>
          <p:cNvPr id="11" name="Up Ribbon 10"/>
          <p:cNvSpPr/>
          <p:nvPr/>
        </p:nvSpPr>
        <p:spPr>
          <a:xfrm>
            <a:off x="6477000" y="39624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Heartland CU/Springfield</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3 Favorites Released in the Past Year</a:t>
            </a:r>
            <a:br>
              <a:rPr lang="en-US" sz="2000" dirty="0" smtClean="0"/>
            </a:br>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 </a:t>
            </a:r>
            <a:r>
              <a:rPr lang="en-US" dirty="0" smtClean="0"/>
              <a:t>Reg. E Opt In via </a:t>
            </a:r>
            <a:r>
              <a:rPr lang="en-US" dirty="0" smtClean="0">
                <a:effectLst>
                  <a:outerShdw blurRad="38100" dist="38100" dir="2700000" algn="tl">
                    <a:srgbClr val="000000">
                      <a:alpha val="43137"/>
                    </a:srgbClr>
                  </a:outerShdw>
                </a:effectLst>
              </a:rPr>
              <a:t>It’s Me 247</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3276600" cy="4114800"/>
          </a:xfrm>
        </p:spPr>
        <p:txBody>
          <a:bodyPr>
            <a:noAutofit/>
          </a:bodyPr>
          <a:lstStyle/>
          <a:p>
            <a:pPr>
              <a:buNone/>
            </a:pPr>
            <a:r>
              <a:rPr lang="en-US" sz="1600" i="1" dirty="0" smtClean="0">
                <a:solidFill>
                  <a:schemeClr val="accent2"/>
                </a:solidFill>
              </a:rPr>
              <a:t>10.2 Release (last July)</a:t>
            </a:r>
          </a:p>
          <a:p>
            <a:r>
              <a:rPr lang="en-US" dirty="0" smtClean="0"/>
              <a:t>Have you changed your organization’s mindset </a:t>
            </a:r>
            <a:br>
              <a:rPr lang="en-US" dirty="0" smtClean="0"/>
            </a:br>
            <a:r>
              <a:rPr lang="en-US" dirty="0" smtClean="0"/>
              <a:t>about reaching out to members?</a:t>
            </a:r>
          </a:p>
          <a:p>
            <a:r>
              <a:rPr lang="en-US" dirty="0" smtClean="0"/>
              <a:t>Contacting members with the confidence that they have the control to take themselves off your contact list</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162</a:t>
            </a:fld>
            <a:endParaRPr lang="en-US"/>
          </a:p>
        </p:txBody>
      </p:sp>
      <p:pic>
        <p:nvPicPr>
          <p:cNvPr id="20482" name="Picture 2" descr="Yes Selected with Account Suffix"/>
          <p:cNvPicPr>
            <a:picLocks noChangeAspect="1" noChangeArrowheads="1"/>
          </p:cNvPicPr>
          <p:nvPr/>
        </p:nvPicPr>
        <p:blipFill>
          <a:blip r:embed="rId2" cstate="print"/>
          <a:srcRect/>
          <a:stretch>
            <a:fillRect/>
          </a:stretch>
        </p:blipFill>
        <p:spPr bwMode="auto">
          <a:xfrm>
            <a:off x="4107939" y="1600200"/>
            <a:ext cx="4731262" cy="4191000"/>
          </a:xfrm>
          <a:prstGeom prst="rect">
            <a:avLst/>
          </a:prstGeom>
          <a:ln>
            <a:noFill/>
          </a:ln>
          <a:effectLst>
            <a:outerShdw blurRad="292100" dist="139700" dir="2700000" algn="tl" rotWithShape="0">
              <a:srgbClr val="333333">
                <a:alpha val="65000"/>
              </a:srgbClr>
            </a:outerShdw>
          </a:effectLst>
        </p:spPr>
      </p:pic>
      <p:sp>
        <p:nvSpPr>
          <p:cNvPr id="6" name="Up Ribbon 5"/>
          <p:cNvSpPr/>
          <p:nvPr/>
        </p:nvSpPr>
        <p:spPr>
          <a:xfrm>
            <a:off x="6477000" y="6096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Member Reach</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3 Favorites Released in the Past Year</a:t>
            </a:r>
            <a:br>
              <a:rPr lang="en-US" sz="2000" dirty="0" smtClean="0"/>
            </a:br>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 </a:t>
            </a:r>
            <a:r>
              <a:rPr lang="en-US" dirty="0" smtClean="0"/>
              <a:t>5300 Call Report Ratios</a:t>
            </a:r>
            <a:endParaRPr lang="en-US" dirty="0"/>
          </a:p>
        </p:txBody>
      </p:sp>
      <p:sp>
        <p:nvSpPr>
          <p:cNvPr id="3" name="Content Placeholder 2"/>
          <p:cNvSpPr>
            <a:spLocks noGrp="1"/>
          </p:cNvSpPr>
          <p:nvPr>
            <p:ph idx="1"/>
          </p:nvPr>
        </p:nvSpPr>
        <p:spPr/>
        <p:txBody>
          <a:bodyPr/>
          <a:lstStyle/>
          <a:p>
            <a:pPr>
              <a:buNone/>
            </a:pPr>
            <a:r>
              <a:rPr lang="en-US" sz="1600" i="1" dirty="0" smtClean="0">
                <a:solidFill>
                  <a:schemeClr val="accent2"/>
                </a:solidFill>
              </a:rPr>
              <a:t>11.0 Release (April/May)</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163</a:t>
            </a:fld>
            <a:endParaRPr lang="en-US"/>
          </a:p>
        </p:txBody>
      </p:sp>
      <p:sp>
        <p:nvSpPr>
          <p:cNvPr id="5" name="Text Placeholder 4"/>
          <p:cNvSpPr>
            <a:spLocks noGrp="1"/>
          </p:cNvSpPr>
          <p:nvPr>
            <p:ph type="body" sz="quarter" idx="13"/>
          </p:nvPr>
        </p:nvSpPr>
        <p:spPr>
          <a:xfrm>
            <a:off x="5257800" y="5715000"/>
            <a:ext cx="3581400" cy="685800"/>
          </a:xfrm>
        </p:spPr>
        <p:txBody>
          <a:bodyPr>
            <a:noAutofit/>
          </a:bodyPr>
          <a:lstStyle/>
          <a:p>
            <a:r>
              <a:rPr lang="en-US" dirty="0" smtClean="0"/>
              <a:t>The first project to leverage our </a:t>
            </a:r>
            <a:br>
              <a:rPr lang="en-US" dirty="0" smtClean="0"/>
            </a:br>
            <a:r>
              <a:rPr lang="en-US" dirty="0" smtClean="0"/>
              <a:t>5300 automation tool</a:t>
            </a:r>
          </a:p>
          <a:p>
            <a:r>
              <a:rPr lang="en-US" dirty="0" smtClean="0"/>
              <a:t>Ratio trending at the click of a button, </a:t>
            </a:r>
            <a:br>
              <a:rPr lang="en-US" dirty="0" smtClean="0"/>
            </a:br>
            <a:r>
              <a:rPr lang="en-US" dirty="0" smtClean="0"/>
              <a:t>presented for your team to </a:t>
            </a:r>
            <a:br>
              <a:rPr lang="en-US" dirty="0" smtClean="0"/>
            </a:br>
            <a:r>
              <a:rPr lang="en-US" dirty="0" smtClean="0"/>
              <a:t>brainstorm around</a:t>
            </a:r>
            <a:endParaRPr lang="en-US" dirty="0"/>
          </a:p>
        </p:txBody>
      </p:sp>
      <p:pic>
        <p:nvPicPr>
          <p:cNvPr id="21506" name="Picture 2" descr="X:\Writing Team\Private\Help Files Backup\_NGS_Screenshots\3996g.gif"/>
          <p:cNvPicPr>
            <a:picLocks noChangeAspect="1" noChangeArrowheads="1"/>
          </p:cNvPicPr>
          <p:nvPr/>
        </p:nvPicPr>
        <p:blipFill>
          <a:blip r:embed="rId2" cstate="print"/>
          <a:srcRect/>
          <a:stretch>
            <a:fillRect/>
          </a:stretch>
        </p:blipFill>
        <p:spPr bwMode="auto">
          <a:xfrm>
            <a:off x="3962400" y="1371600"/>
            <a:ext cx="4876800" cy="3519488"/>
          </a:xfrm>
          <a:prstGeom prst="rect">
            <a:avLst/>
          </a:prstGeom>
          <a:ln>
            <a:noFill/>
          </a:ln>
          <a:effectLst>
            <a:outerShdw blurRad="292100" dist="139700" dir="2700000" algn="tl" rotWithShape="0">
              <a:srgbClr val="333333">
                <a:alpha val="65000"/>
              </a:srgbClr>
            </a:outerShdw>
          </a:effectLst>
        </p:spPr>
      </p:pic>
      <p:pic>
        <p:nvPicPr>
          <p:cNvPr id="21507" name="Picture 3" descr="X:\Writing Team\Private\Help Files Backup\_NGS_Screenshots\3994g.gif"/>
          <p:cNvPicPr>
            <a:picLocks noChangeAspect="1" noChangeArrowheads="1"/>
          </p:cNvPicPr>
          <p:nvPr/>
        </p:nvPicPr>
        <p:blipFill>
          <a:blip r:embed="rId3" cstate="print"/>
          <a:srcRect/>
          <a:stretch>
            <a:fillRect/>
          </a:stretch>
        </p:blipFill>
        <p:spPr bwMode="auto">
          <a:xfrm>
            <a:off x="381000" y="2514600"/>
            <a:ext cx="4876800" cy="3519488"/>
          </a:xfrm>
          <a:prstGeom prst="rect">
            <a:avLst/>
          </a:prstGeom>
          <a:ln>
            <a:noFill/>
          </a:ln>
          <a:effectLst>
            <a:outerShdw blurRad="292100" dist="139700" dir="2700000" algn="tl" rotWithShape="0">
              <a:srgbClr val="333333">
                <a:alpha val="65000"/>
              </a:srgbClr>
            </a:outerShdw>
          </a:effectLst>
        </p:spPr>
      </p:pic>
      <p:sp>
        <p:nvSpPr>
          <p:cNvPr id="8" name="Up Ribbon 7"/>
          <p:cNvSpPr/>
          <p:nvPr/>
        </p:nvSpPr>
        <p:spPr>
          <a:xfrm>
            <a:off x="6096000" y="4572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Xtend SRS Bookkeeping</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Favorites Released in the Past Year</a:t>
            </a:r>
            <a:br>
              <a:rPr lang="en-US" sz="2000" dirty="0" smtClean="0"/>
            </a:br>
            <a:r>
              <a:rPr lang="en-US" dirty="0" smtClean="0"/>
              <a:t>Honorable Mentions</a:t>
            </a:r>
            <a:endParaRPr lang="en-US" dirty="0"/>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It’s Me 247</a:t>
            </a:r>
            <a:r>
              <a:rPr lang="en-US" dirty="0" smtClean="0"/>
              <a:t> Security Enhancements </a:t>
            </a:r>
            <a:r>
              <a:rPr lang="en-US" sz="1600" i="1" dirty="0" smtClean="0">
                <a:solidFill>
                  <a:schemeClr val="accent2"/>
                </a:solidFill>
              </a:rPr>
              <a:t>(10.3 release)</a:t>
            </a:r>
            <a:endParaRPr lang="en-US" i="1" dirty="0" smtClean="0">
              <a:solidFill>
                <a:schemeClr val="accent2"/>
              </a:solidFill>
            </a:endParaRPr>
          </a:p>
          <a:p>
            <a:pPr lvl="1"/>
            <a:r>
              <a:rPr lang="en-US" dirty="0" smtClean="0"/>
              <a:t>The more members want to do online, the better you have to be at marketing and defending how the channel is secure</a:t>
            </a:r>
          </a:p>
          <a:p>
            <a:r>
              <a:rPr lang="en-US" dirty="0" smtClean="0"/>
              <a:t>Debit Card Round Up </a:t>
            </a:r>
            <a:r>
              <a:rPr lang="en-US" sz="1600" i="1" dirty="0" smtClean="0">
                <a:solidFill>
                  <a:schemeClr val="accent2"/>
                </a:solidFill>
              </a:rPr>
              <a:t>(10.3 release)</a:t>
            </a:r>
          </a:p>
          <a:p>
            <a:pPr lvl="1"/>
            <a:r>
              <a:rPr lang="en-US" dirty="0" smtClean="0"/>
              <a:t>A nationally-marketed consumer product that everything thinks is great...and it’s free!  Have you kicked off your program yet?</a:t>
            </a:r>
          </a:p>
          <a:p>
            <a:r>
              <a:rPr lang="en-US" dirty="0" smtClean="0"/>
              <a:t>Certificate Maturity Management </a:t>
            </a:r>
            <a:br>
              <a:rPr lang="en-US" dirty="0" smtClean="0"/>
            </a:br>
            <a:r>
              <a:rPr lang="en-US" dirty="0" smtClean="0"/>
              <a:t>in </a:t>
            </a:r>
            <a:r>
              <a:rPr lang="en-US" dirty="0" smtClean="0">
                <a:effectLst>
                  <a:outerShdw blurRad="38100" dist="38100" dir="2700000" algn="tl">
                    <a:srgbClr val="000000">
                      <a:alpha val="43137"/>
                    </a:srgbClr>
                  </a:outerShdw>
                </a:effectLst>
              </a:rPr>
              <a:t>It’s Me 247 </a:t>
            </a:r>
            <a:r>
              <a:rPr lang="en-US" sz="1600" i="1" dirty="0" smtClean="0">
                <a:solidFill>
                  <a:schemeClr val="accent2"/>
                </a:solidFill>
              </a:rPr>
              <a:t>(10.3 release)</a:t>
            </a:r>
            <a:endParaRPr lang="en-US" i="1" dirty="0" smtClean="0">
              <a:solidFill>
                <a:schemeClr val="accent2"/>
              </a:solidFill>
            </a:endParaRPr>
          </a:p>
          <a:p>
            <a:r>
              <a:rPr lang="en-US" dirty="0" smtClean="0"/>
              <a:t>ACH Repost </a:t>
            </a:r>
            <a:r>
              <a:rPr lang="en-US" sz="1600" i="1" dirty="0" smtClean="0">
                <a:solidFill>
                  <a:schemeClr val="accent2"/>
                </a:solidFill>
              </a:rPr>
              <a:t>(10.3 release)</a:t>
            </a:r>
            <a:endParaRPr lang="en-US" i="1" dirty="0" smtClean="0">
              <a:solidFill>
                <a:schemeClr val="accent2"/>
              </a:solidFill>
            </a:endParaRPr>
          </a:p>
          <a:p>
            <a:r>
              <a:rPr lang="en-US" dirty="0" smtClean="0"/>
              <a:t>Teller Deposit Calculator </a:t>
            </a:r>
            <a:r>
              <a:rPr lang="en-US" sz="1600" i="1" dirty="0" smtClean="0">
                <a:solidFill>
                  <a:schemeClr val="accent2"/>
                </a:solidFill>
              </a:rPr>
              <a:t>(11.0 release)</a:t>
            </a:r>
            <a:endParaRPr lang="en-US" i="1" dirty="0" smtClean="0">
              <a:solidFill>
                <a:schemeClr val="accent2"/>
              </a:solidFill>
            </a:endParaRPr>
          </a:p>
          <a:p>
            <a:endParaRPr lang="en-US" dirty="0" smtClean="0">
              <a:effectLst>
                <a:outerShdw blurRad="38100" dist="38100" dir="2700000" algn="tl">
                  <a:srgbClr val="000000">
                    <a:alpha val="43137"/>
                  </a:srgbClr>
                </a:outerShdw>
              </a:effectLst>
            </a:endParaRPr>
          </a:p>
          <a:p>
            <a:endParaRPr lang="en-US" dirty="0" smtClean="0"/>
          </a:p>
          <a:p>
            <a:endParaRPr lang="en-US" dirty="0" smtClean="0"/>
          </a:p>
          <a:p>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164</a:t>
            </a:fld>
            <a:endParaRPr lang="en-US"/>
          </a:p>
        </p:txBody>
      </p:sp>
      <p:sp>
        <p:nvSpPr>
          <p:cNvPr id="10" name="Text Placeholder 9"/>
          <p:cNvSpPr>
            <a:spLocks noGrp="1"/>
          </p:cNvSpPr>
          <p:nvPr>
            <p:ph type="body" sz="quarter" idx="13"/>
          </p:nvPr>
        </p:nvSpPr>
        <p:spPr>
          <a:xfrm>
            <a:off x="5867400" y="5715000"/>
            <a:ext cx="2971800" cy="685800"/>
          </a:xfrm>
        </p:spPr>
        <p:txBody>
          <a:bodyPr>
            <a:noAutofit/>
          </a:bodyPr>
          <a:lstStyle/>
          <a:p>
            <a:r>
              <a:rPr lang="en-US" dirty="0" smtClean="0"/>
              <a:t>There’s bound to be something on the Release Summaries page that’s just what you need for your 2012 business plan</a:t>
            </a:r>
            <a:endParaRPr lang="en-US" dirty="0"/>
          </a:p>
        </p:txBody>
      </p:sp>
      <p:pic>
        <p:nvPicPr>
          <p:cNvPr id="22530" name="Picture 2" descr="X:\Administration\Public\LeadershipConference\2011\Temp place for all graphics\dep calc.png"/>
          <p:cNvPicPr>
            <a:picLocks noChangeAspect="1" noChangeArrowheads="1"/>
          </p:cNvPicPr>
          <p:nvPr/>
        </p:nvPicPr>
        <p:blipFill>
          <a:blip r:embed="rId2" cstate="print"/>
          <a:srcRect/>
          <a:stretch>
            <a:fillRect/>
          </a:stretch>
        </p:blipFill>
        <p:spPr bwMode="auto">
          <a:xfrm>
            <a:off x="2819400" y="5105400"/>
            <a:ext cx="2104600" cy="1179048"/>
          </a:xfrm>
          <a:prstGeom prst="rect">
            <a:avLst/>
          </a:prstGeom>
          <a:ln>
            <a:noFill/>
          </a:ln>
          <a:effectLst>
            <a:outerShdw blurRad="292100" dist="139700" dir="2700000" algn="tl" rotWithShape="0">
              <a:srgbClr val="333333">
                <a:alpha val="65000"/>
              </a:srgbClr>
            </a:outerShdw>
          </a:effectLst>
        </p:spPr>
      </p:pic>
      <p:pic>
        <p:nvPicPr>
          <p:cNvPr id="22532" name="Picture 4" descr="H:\Graphics\Online Banking shots\CDMaturityJointOwner3_cropped.png"/>
          <p:cNvPicPr>
            <a:picLocks noChangeAspect="1" noChangeArrowheads="1"/>
          </p:cNvPicPr>
          <p:nvPr/>
        </p:nvPicPr>
        <p:blipFill>
          <a:blip r:embed="rId3" cstate="print"/>
          <a:srcRect/>
          <a:stretch>
            <a:fillRect/>
          </a:stretch>
        </p:blipFill>
        <p:spPr bwMode="auto">
          <a:xfrm>
            <a:off x="5562600" y="3657600"/>
            <a:ext cx="3352800" cy="14824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3 Coming Next Year (that we haven’t already mentioned)</a:t>
            </a:r>
            <a:br>
              <a:rPr lang="en-US" sz="2000" dirty="0" smtClean="0"/>
            </a:br>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 </a:t>
            </a:r>
            <a:r>
              <a:rPr lang="en-US" dirty="0" smtClean="0"/>
              <a:t>Next Suggested Product</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165</a:t>
            </a:fld>
            <a:endParaRPr lang="en-US"/>
          </a:p>
        </p:txBody>
      </p:sp>
      <p:sp>
        <p:nvSpPr>
          <p:cNvPr id="10" name="Text Placeholder 9"/>
          <p:cNvSpPr>
            <a:spLocks noGrp="1"/>
          </p:cNvSpPr>
          <p:nvPr>
            <p:ph type="body" sz="quarter" idx="13"/>
          </p:nvPr>
        </p:nvSpPr>
        <p:spPr>
          <a:xfrm>
            <a:off x="6019800" y="5715000"/>
            <a:ext cx="2819400" cy="685800"/>
          </a:xfrm>
        </p:spPr>
        <p:txBody>
          <a:bodyPr>
            <a:noAutofit/>
          </a:bodyPr>
          <a:lstStyle/>
          <a:p>
            <a:r>
              <a:rPr lang="en-US" dirty="0" smtClean="0"/>
              <a:t>Expanding the power of the Cross Sales Task List</a:t>
            </a:r>
          </a:p>
          <a:p>
            <a:r>
              <a:rPr lang="en-US" dirty="0" smtClean="0"/>
              <a:t>Choosing the community to receive your message, and putting it at the point of sale</a:t>
            </a:r>
          </a:p>
        </p:txBody>
      </p:sp>
      <p:pic>
        <p:nvPicPr>
          <p:cNvPr id="14338" name="Picture 2" descr="X:\Programming\Public\GOLD\MiscScreenshots\NextSuggestedProduct\NextSuggestedProduct_PhoneOp.jpg"/>
          <p:cNvPicPr>
            <a:picLocks noChangeAspect="1" noChangeArrowheads="1"/>
          </p:cNvPicPr>
          <p:nvPr/>
        </p:nvPicPr>
        <p:blipFill>
          <a:blip r:embed="rId2" cstate="print"/>
          <a:srcRect/>
          <a:stretch>
            <a:fillRect/>
          </a:stretch>
        </p:blipFill>
        <p:spPr bwMode="auto">
          <a:xfrm>
            <a:off x="3256280" y="1295400"/>
            <a:ext cx="5278120" cy="3713480"/>
          </a:xfrm>
          <a:prstGeom prst="rect">
            <a:avLst/>
          </a:prstGeom>
          <a:ln>
            <a:noFill/>
          </a:ln>
          <a:effectLst>
            <a:outerShdw blurRad="292100" dist="139700" dir="2700000" algn="tl" rotWithShape="0">
              <a:srgbClr val="333333">
                <a:alpha val="65000"/>
              </a:srgbClr>
            </a:outerShdw>
          </a:effectLst>
        </p:spPr>
      </p:pic>
      <p:pic>
        <p:nvPicPr>
          <p:cNvPr id="14339" name="Picture 3" descr="X:\Programming\Public\GOLD\MiscScreenshots\NextSuggestedProduct\NextSuggestedProduct_TellerText.jpg"/>
          <p:cNvPicPr>
            <a:picLocks noChangeAspect="1" noChangeArrowheads="1"/>
          </p:cNvPicPr>
          <p:nvPr/>
        </p:nvPicPr>
        <p:blipFill>
          <a:blip r:embed="rId3" cstate="print"/>
          <a:srcRect/>
          <a:stretch>
            <a:fillRect/>
          </a:stretch>
        </p:blipFill>
        <p:spPr bwMode="auto">
          <a:xfrm>
            <a:off x="304800" y="2680335"/>
            <a:ext cx="5273040" cy="3713480"/>
          </a:xfrm>
          <a:prstGeom prst="rect">
            <a:avLst/>
          </a:prstGeom>
          <a:ln>
            <a:noFill/>
          </a:ln>
          <a:effectLst>
            <a:outerShdw blurRad="292100" dist="139700" dir="2700000" algn="tl" rotWithShape="0">
              <a:srgbClr val="333333">
                <a:alpha val="65000"/>
              </a:srgbClr>
            </a:outerShdw>
          </a:effectLst>
        </p:spPr>
      </p:pic>
      <p:sp>
        <p:nvSpPr>
          <p:cNvPr id="9" name="Up Ribbon 8"/>
          <p:cNvSpPr/>
          <p:nvPr/>
        </p:nvSpPr>
        <p:spPr>
          <a:xfrm>
            <a:off x="381000" y="17526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Park City CU</a:t>
            </a:r>
            <a:endParaRPr lang="en-US" sz="1200" b="1" dirty="0">
              <a:solidFill>
                <a:schemeClr val="bg1"/>
              </a:solidFill>
            </a:endParaRPr>
          </a:p>
        </p:txBody>
      </p:sp>
      <p:sp>
        <p:nvSpPr>
          <p:cNvPr id="11" name="Explosion 1 10"/>
          <p:cNvSpPr/>
          <p:nvPr/>
        </p:nvSpPr>
        <p:spPr>
          <a:xfrm>
            <a:off x="8001000" y="0"/>
            <a:ext cx="990600" cy="1066800"/>
          </a:xfrm>
          <a:prstGeom prst="irregularSeal1">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sz="1000" dirty="0" smtClean="0">
                <a:solidFill>
                  <a:sysClr val="windowText" lastClr="000000"/>
                </a:solidFill>
              </a:rPr>
              <a:t>Coming soon!</a:t>
            </a:r>
            <a:endParaRPr lang="en-US" sz="1000" dirty="0">
              <a:solidFill>
                <a:sysClr val="windowText" lastClr="000000"/>
              </a:solidFill>
            </a:endParaRPr>
          </a:p>
        </p:txBody>
      </p:sp>
      <p:pic>
        <p:nvPicPr>
          <p:cNvPr id="6147" name="Picture 3" descr="X:\Web Services\Public\2011_smart_promos\banners\account_transfers_2.jpg"/>
          <p:cNvPicPr>
            <a:picLocks noChangeAspect="1" noChangeArrowheads="1"/>
          </p:cNvPicPr>
          <p:nvPr/>
        </p:nvPicPr>
        <p:blipFill>
          <a:blip r:embed="rId4" cstate="print"/>
          <a:srcRect/>
          <a:stretch>
            <a:fillRect/>
          </a:stretch>
        </p:blipFill>
        <p:spPr bwMode="auto">
          <a:xfrm>
            <a:off x="7467600" y="4419600"/>
            <a:ext cx="942975" cy="457200"/>
          </a:xfrm>
          <a:prstGeom prst="rect">
            <a:avLst/>
          </a:prstGeom>
          <a:noFill/>
        </p:spPr>
      </p:pic>
      <p:sp>
        <p:nvSpPr>
          <p:cNvPr id="12" name="Cloud Callout 11"/>
          <p:cNvSpPr/>
          <p:nvPr/>
        </p:nvSpPr>
        <p:spPr>
          <a:xfrm>
            <a:off x="2057400" y="4572000"/>
            <a:ext cx="1676400" cy="1066800"/>
          </a:xfrm>
          <a:prstGeom prst="cloudCallout">
            <a:avLst>
              <a:gd name="adj1" fmla="val -32347"/>
              <a:gd name="adj2" fmla="val 6164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You enter the words...</a:t>
            </a:r>
            <a:endParaRPr lang="en-US" sz="1600" dirty="0"/>
          </a:p>
        </p:txBody>
      </p:sp>
      <p:sp>
        <p:nvSpPr>
          <p:cNvPr id="13" name="Cloud Callout 12"/>
          <p:cNvSpPr/>
          <p:nvPr/>
        </p:nvSpPr>
        <p:spPr>
          <a:xfrm>
            <a:off x="6096000" y="3048000"/>
            <a:ext cx="1676400" cy="1295400"/>
          </a:xfrm>
          <a:prstGeom prst="cloudCallout">
            <a:avLst>
              <a:gd name="adj1" fmla="val 27083"/>
              <a:gd name="adj2" fmla="val 6375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Or you provide the picture</a:t>
            </a:r>
            <a:endParaRPr lang="en-US" sz="1600"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3 Coming Next Year (that we haven’t already mentioned)</a:t>
            </a:r>
            <a:r>
              <a:rPr lang="en-US" dirty="0" smtClean="0"/>
              <a:t/>
            </a:r>
            <a:br>
              <a:rPr lang="en-US" dirty="0" smtClean="0"/>
            </a:br>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 </a:t>
            </a:r>
            <a:r>
              <a:rPr lang="en-US" dirty="0" smtClean="0"/>
              <a:t>Menu Search</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166</a:t>
            </a:fld>
            <a:endParaRPr lang="en-US"/>
          </a:p>
        </p:txBody>
      </p:sp>
      <p:sp>
        <p:nvSpPr>
          <p:cNvPr id="9" name="Text Placeholder 8"/>
          <p:cNvSpPr>
            <a:spLocks noGrp="1"/>
          </p:cNvSpPr>
          <p:nvPr>
            <p:ph type="body" sz="quarter" idx="13"/>
          </p:nvPr>
        </p:nvSpPr>
        <p:spPr>
          <a:xfrm>
            <a:off x="6934200" y="1600200"/>
            <a:ext cx="1905000" cy="1219200"/>
          </a:xfrm>
        </p:spPr>
        <p:txBody>
          <a:bodyPr/>
          <a:lstStyle/>
          <a:p>
            <a:r>
              <a:rPr lang="en-US" dirty="0" smtClean="0"/>
              <a:t>Now you can search for “Collateral” and also find Misc. Loan Maintenance!</a:t>
            </a:r>
            <a:endParaRPr lang="en-US" dirty="0"/>
          </a:p>
        </p:txBody>
      </p:sp>
      <p:pic>
        <p:nvPicPr>
          <p:cNvPr id="21508" name="Picture 4" descr="X:\Programming\Public\GOLD\SearchMenuHelp\search.jpg"/>
          <p:cNvPicPr>
            <a:picLocks noChangeAspect="1" noChangeArrowheads="1"/>
          </p:cNvPicPr>
          <p:nvPr/>
        </p:nvPicPr>
        <p:blipFill>
          <a:blip r:embed="rId2" cstate="print"/>
          <a:srcRect/>
          <a:stretch>
            <a:fillRect/>
          </a:stretch>
        </p:blipFill>
        <p:spPr bwMode="auto">
          <a:xfrm>
            <a:off x="685800" y="1295400"/>
            <a:ext cx="5943600" cy="428625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21506" name="Picture 2" descr="X:\Programming\Public\GOLD\SearchMenuHelp\mnmast6.jpg"/>
          <p:cNvPicPr>
            <a:picLocks noChangeAspect="1" noChangeArrowheads="1"/>
          </p:cNvPicPr>
          <p:nvPr/>
        </p:nvPicPr>
        <p:blipFill>
          <a:blip r:embed="rId3" cstate="print"/>
          <a:srcRect b="7432"/>
          <a:stretch>
            <a:fillRect/>
          </a:stretch>
        </p:blipFill>
        <p:spPr bwMode="auto">
          <a:xfrm>
            <a:off x="2590800" y="2895600"/>
            <a:ext cx="5937885" cy="3962400"/>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8" name="Explosion 1 7"/>
          <p:cNvSpPr/>
          <p:nvPr/>
        </p:nvSpPr>
        <p:spPr>
          <a:xfrm>
            <a:off x="8001000" y="0"/>
            <a:ext cx="990600" cy="1066800"/>
          </a:xfrm>
          <a:prstGeom prst="irregularSeal1">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sz="1000" dirty="0" smtClean="0">
                <a:solidFill>
                  <a:sysClr val="windowText" lastClr="000000"/>
                </a:solidFill>
              </a:rPr>
              <a:t>Coming in 11.3!</a:t>
            </a:r>
            <a:endParaRPr lang="en-US" sz="1000" dirty="0">
              <a:solidFill>
                <a:sysClr val="windowText" lastClr="000000"/>
              </a:solidFill>
            </a:endParaRPr>
          </a:p>
        </p:txBody>
      </p:sp>
      <p:sp>
        <p:nvSpPr>
          <p:cNvPr id="10" name="Up Ribbon 9"/>
          <p:cNvSpPr/>
          <p:nvPr/>
        </p:nvSpPr>
        <p:spPr>
          <a:xfrm>
            <a:off x="0" y="31242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The Writing Team</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3 Coming Next Year (that we haven’t already mentioned)</a:t>
            </a:r>
            <a:br>
              <a:rPr lang="en-US" sz="2000" dirty="0" smtClean="0"/>
            </a:br>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 </a:t>
            </a:r>
            <a:r>
              <a:rPr lang="en-US" dirty="0" smtClean="0"/>
              <a:t>Roving Tellers</a:t>
            </a:r>
            <a:endParaRPr lang="en-US" dirty="0"/>
          </a:p>
        </p:txBody>
      </p:sp>
      <p:sp>
        <p:nvSpPr>
          <p:cNvPr id="3" name="Content Placeholder 2"/>
          <p:cNvSpPr>
            <a:spLocks noGrp="1"/>
          </p:cNvSpPr>
          <p:nvPr>
            <p:ph idx="1"/>
          </p:nvPr>
        </p:nvSpPr>
        <p:spPr/>
        <p:txBody>
          <a:bodyPr/>
          <a:lstStyle/>
          <a:p>
            <a:r>
              <a:rPr lang="en-US" dirty="0" smtClean="0"/>
              <a:t>Eliminating the need for “floating” teller drawers</a:t>
            </a:r>
          </a:p>
          <a:p>
            <a:pPr lvl="1"/>
            <a:r>
              <a:rPr lang="en-US" dirty="0" smtClean="0"/>
              <a:t>Single Teller Employee ID will be able to work from multiple branch vaults in the same day</a:t>
            </a:r>
          </a:p>
          <a:p>
            <a:pPr lvl="1"/>
            <a:r>
              <a:rPr lang="en-US" dirty="0" smtClean="0"/>
              <a:t>CU can choose authorized branches, and only one drawer can be open at a time</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167</a:t>
            </a:fld>
            <a:endParaRPr lang="en-US"/>
          </a:p>
        </p:txBody>
      </p:sp>
      <p:sp>
        <p:nvSpPr>
          <p:cNvPr id="5" name="Text Placeholder 4"/>
          <p:cNvSpPr>
            <a:spLocks noGrp="1"/>
          </p:cNvSpPr>
          <p:nvPr>
            <p:ph type="body" sz="quarter" idx="13"/>
          </p:nvPr>
        </p:nvSpPr>
        <p:spPr/>
        <p:txBody>
          <a:bodyPr/>
          <a:lstStyle/>
          <a:p>
            <a:r>
              <a:rPr lang="en-US" dirty="0" smtClean="0"/>
              <a:t>Check out the Kitchen to preview our vision for this project</a:t>
            </a:r>
            <a:endParaRPr lang="en-US" dirty="0"/>
          </a:p>
        </p:txBody>
      </p:sp>
      <p:pic>
        <p:nvPicPr>
          <p:cNvPr id="23554" name="Picture 2"/>
          <p:cNvPicPr>
            <a:picLocks noChangeAspect="1" noChangeArrowheads="1"/>
          </p:cNvPicPr>
          <p:nvPr/>
        </p:nvPicPr>
        <p:blipFill>
          <a:blip r:embed="rId2" cstate="print"/>
          <a:srcRect r="10233" b="51948"/>
          <a:stretch>
            <a:fillRect/>
          </a:stretch>
        </p:blipFill>
        <p:spPr bwMode="auto">
          <a:xfrm>
            <a:off x="3124200" y="3200400"/>
            <a:ext cx="5715000" cy="2209800"/>
          </a:xfrm>
          <a:prstGeom prst="rect">
            <a:avLst/>
          </a:prstGeom>
          <a:ln>
            <a:noFill/>
          </a:ln>
          <a:effectLst>
            <a:outerShdw blurRad="292100" dist="139700" dir="2700000" algn="tl" rotWithShape="0">
              <a:srgbClr val="333333">
                <a:alpha val="65000"/>
              </a:srgbClr>
            </a:outerShdw>
          </a:effectLst>
        </p:spPr>
      </p:pic>
      <p:pic>
        <p:nvPicPr>
          <p:cNvPr id="23555" name="Picture 3" descr="H:\Graphics\mouse pointer - hand.png"/>
          <p:cNvPicPr>
            <a:picLocks noChangeAspect="1" noChangeArrowheads="1"/>
          </p:cNvPicPr>
          <p:nvPr/>
        </p:nvPicPr>
        <p:blipFill>
          <a:blip r:embed="rId3" cstate="print"/>
          <a:srcRect/>
          <a:stretch>
            <a:fillRect/>
          </a:stretch>
        </p:blipFill>
        <p:spPr bwMode="auto">
          <a:xfrm>
            <a:off x="6705600" y="4724400"/>
            <a:ext cx="260085" cy="335132"/>
          </a:xfrm>
          <a:prstGeom prst="rect">
            <a:avLst/>
          </a:prstGeom>
          <a:noFill/>
        </p:spPr>
      </p:pic>
      <p:pic>
        <p:nvPicPr>
          <p:cNvPr id="23556" name="Picture 4"/>
          <p:cNvPicPr>
            <a:picLocks noChangeAspect="1" noChangeArrowheads="1"/>
          </p:cNvPicPr>
          <p:nvPr/>
        </p:nvPicPr>
        <p:blipFill>
          <a:blip r:embed="rId4" cstate="print"/>
          <a:srcRect/>
          <a:stretch>
            <a:fillRect/>
          </a:stretch>
        </p:blipFill>
        <p:spPr bwMode="auto">
          <a:xfrm>
            <a:off x="4419600" y="5029200"/>
            <a:ext cx="457200" cy="173421"/>
          </a:xfrm>
          <a:prstGeom prst="rect">
            <a:avLst/>
          </a:prstGeom>
          <a:noFill/>
          <a:ln w="9525">
            <a:noFill/>
            <a:miter lim="800000"/>
            <a:headEnd/>
            <a:tailEnd/>
          </a:ln>
        </p:spPr>
      </p:pic>
      <p:sp>
        <p:nvSpPr>
          <p:cNvPr id="11" name="Explosion 1 10"/>
          <p:cNvSpPr/>
          <p:nvPr/>
        </p:nvSpPr>
        <p:spPr>
          <a:xfrm>
            <a:off x="8001000" y="0"/>
            <a:ext cx="990600" cy="1066800"/>
          </a:xfrm>
          <a:prstGeom prst="irregularSeal1">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sz="1000" dirty="0" smtClean="0">
                <a:solidFill>
                  <a:sysClr val="windowText" lastClr="000000"/>
                </a:solidFill>
              </a:rPr>
              <a:t>Coming in 2012</a:t>
            </a:r>
            <a:endParaRPr lang="en-US" sz="1000" dirty="0">
              <a:solidFill>
                <a:sysClr val="windowText" lastClr="000000"/>
              </a:solidFill>
            </a:endParaRPr>
          </a:p>
        </p:txBody>
      </p:sp>
      <p:sp>
        <p:nvSpPr>
          <p:cNvPr id="10" name="Up Ribbon 9"/>
          <p:cNvSpPr/>
          <p:nvPr/>
        </p:nvSpPr>
        <p:spPr>
          <a:xfrm>
            <a:off x="228600" y="3810000"/>
            <a:ext cx="2438400" cy="7620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 </a:t>
            </a:r>
          </a:p>
          <a:p>
            <a:pPr algn="ctr"/>
            <a:r>
              <a:rPr lang="en-US" sz="1200" b="1" dirty="0" smtClean="0">
                <a:solidFill>
                  <a:schemeClr val="bg1"/>
                </a:solidFill>
              </a:rPr>
              <a:t>Every Head Teller I Ever Met</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Favorites Coming Next Year (that we haven’t already mentioned)</a:t>
            </a:r>
            <a:br>
              <a:rPr lang="en-US" sz="2000" dirty="0" smtClean="0"/>
            </a:br>
            <a:r>
              <a:rPr lang="en-US" dirty="0" smtClean="0"/>
              <a:t>Honorable Mentions</a:t>
            </a:r>
            <a:endParaRPr lang="en-US" dirty="0"/>
          </a:p>
        </p:txBody>
      </p:sp>
      <p:sp>
        <p:nvSpPr>
          <p:cNvPr id="3" name="Content Placeholder 2"/>
          <p:cNvSpPr>
            <a:spLocks noGrp="1"/>
          </p:cNvSpPr>
          <p:nvPr>
            <p:ph idx="1"/>
          </p:nvPr>
        </p:nvSpPr>
        <p:spPr/>
        <p:txBody>
          <a:bodyPr/>
          <a:lstStyle/>
          <a:p>
            <a:r>
              <a:rPr lang="en-US" dirty="0" smtClean="0"/>
              <a:t>Printing CTRs...finally! </a:t>
            </a:r>
            <a:r>
              <a:rPr lang="en-US" sz="1600" i="1" dirty="0" smtClean="0">
                <a:solidFill>
                  <a:schemeClr val="accent2"/>
                </a:solidFill>
              </a:rPr>
              <a:t>(targeted for 11.3 release)</a:t>
            </a:r>
            <a:endParaRPr lang="en-US" sz="1400" i="1" dirty="0" smtClean="0">
              <a:solidFill>
                <a:schemeClr val="accent2"/>
              </a:solidFill>
            </a:endParaRPr>
          </a:p>
          <a:p>
            <a:pPr lvl="1"/>
            <a:r>
              <a:rPr lang="en-US" sz="1600" dirty="0" smtClean="0"/>
              <a:t>More than just printing a form, we will be retaining CTR data as a companion to your BSA database, and will include tools for keeping an audit trail</a:t>
            </a:r>
          </a:p>
          <a:p>
            <a:r>
              <a:rPr lang="en-US" dirty="0" smtClean="0"/>
              <a:t>Foreign ID Handling </a:t>
            </a:r>
            <a:r>
              <a:rPr lang="en-US" sz="1600" i="1" dirty="0" smtClean="0">
                <a:solidFill>
                  <a:schemeClr val="accent2"/>
                </a:solidFill>
              </a:rPr>
              <a:t>(coming in 2012)</a:t>
            </a:r>
          </a:p>
          <a:p>
            <a:pPr lvl="1"/>
            <a:r>
              <a:rPr lang="en-US" sz="1600" dirty="0" smtClean="0"/>
              <a:t>ID Type codes to allow for multiple records with the same 9-digit SSN; eliminating the need for “imitation” SSNs</a:t>
            </a:r>
          </a:p>
          <a:p>
            <a:r>
              <a:rPr lang="en-US" dirty="0" smtClean="0"/>
              <a:t>Report Scheduler </a:t>
            </a:r>
            <a:r>
              <a:rPr lang="en-US" sz="1600" i="1" dirty="0" smtClean="0">
                <a:solidFill>
                  <a:schemeClr val="accent2"/>
                </a:solidFill>
              </a:rPr>
              <a:t>(coming in 2012) </a:t>
            </a:r>
            <a:endParaRPr lang="en-US" i="1" dirty="0" smtClean="0">
              <a:solidFill>
                <a:schemeClr val="accent2"/>
              </a:solidFill>
            </a:endParaRPr>
          </a:p>
          <a:p>
            <a:pPr lvl="1"/>
            <a:r>
              <a:rPr lang="en-US" sz="1600" dirty="0" smtClean="0"/>
              <a:t>Another gem from the CEO Strategies focus group</a:t>
            </a:r>
          </a:p>
          <a:p>
            <a:r>
              <a:rPr lang="en-US" dirty="0" smtClean="0"/>
              <a:t>EWB  Enhancements </a:t>
            </a:r>
            <a:r>
              <a:rPr lang="en-US" sz="1600" i="1" dirty="0" smtClean="0">
                <a:solidFill>
                  <a:schemeClr val="accent2"/>
                </a:solidFill>
              </a:rPr>
              <a:t>(coming in 2012)</a:t>
            </a:r>
          </a:p>
          <a:p>
            <a:pPr lvl="1"/>
            <a:r>
              <a:rPr lang="en-US" sz="1600" dirty="0" smtClean="0"/>
              <a:t>Get ready for a big project announcement from our EFT team</a:t>
            </a:r>
          </a:p>
          <a:p>
            <a:r>
              <a:rPr lang="en-US" dirty="0" smtClean="0"/>
              <a:t>Enhanced limit checking for debit card activity </a:t>
            </a:r>
            <a:r>
              <a:rPr lang="en-US" sz="1600" i="1" dirty="0" smtClean="0">
                <a:solidFill>
                  <a:schemeClr val="accent2"/>
                </a:solidFill>
              </a:rPr>
              <a:t>(coming in 2012)</a:t>
            </a:r>
          </a:p>
        </p:txBody>
      </p:sp>
      <p:sp>
        <p:nvSpPr>
          <p:cNvPr id="4" name="Slide Number Placeholder 3"/>
          <p:cNvSpPr>
            <a:spLocks noGrp="1"/>
          </p:cNvSpPr>
          <p:nvPr>
            <p:ph type="sldNum" sz="quarter" idx="12"/>
          </p:nvPr>
        </p:nvSpPr>
        <p:spPr/>
        <p:txBody>
          <a:bodyPr/>
          <a:lstStyle/>
          <a:p>
            <a:fld id="{250C7897-3FED-49DE-930C-887BCB3D0A78}" type="slidenum">
              <a:rPr lang="en-US" smtClean="0"/>
              <a:pPr/>
              <a:t>168</a:t>
            </a:fld>
            <a:endParaRPr lang="en-US"/>
          </a:p>
        </p:txBody>
      </p:sp>
      <p:sp>
        <p:nvSpPr>
          <p:cNvPr id="5" name="Text Placeholder 4"/>
          <p:cNvSpPr>
            <a:spLocks noGrp="1"/>
          </p:cNvSpPr>
          <p:nvPr>
            <p:ph type="body" sz="quarter" idx="13"/>
          </p:nvPr>
        </p:nvSpPr>
        <p:spPr>
          <a:xfrm>
            <a:off x="5105400" y="5715000"/>
            <a:ext cx="3733800" cy="685800"/>
          </a:xfrm>
        </p:spPr>
        <p:txBody>
          <a:bodyPr>
            <a:noAutofit/>
          </a:bodyPr>
          <a:lstStyle/>
          <a:p>
            <a:r>
              <a:rPr lang="en-US" dirty="0" smtClean="0"/>
              <a:t>As always, watch the Kitchen and your email for updates on these and many more projects in the pipeline</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0" y="5235575"/>
            <a:ext cx="7467600" cy="1470025"/>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54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Wrapping Up the Day</a:t>
            </a:r>
            <a:endParaRPr lang="en-US" sz="54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Step 1:</a:t>
            </a:r>
            <a:r>
              <a:rPr lang="en-US" dirty="0" smtClean="0"/>
              <a:t> Cooperative Business Design 101</a:t>
            </a:r>
            <a:br>
              <a:rPr lang="en-US" dirty="0" smtClean="0"/>
            </a:br>
            <a:r>
              <a:rPr lang="en-US" sz="2000" dirty="0" smtClean="0"/>
              <a:t>What are the guiding principles of a cooperative?</a:t>
            </a:r>
            <a:endParaRPr lang="en-US" dirty="0"/>
          </a:p>
        </p:txBody>
      </p:sp>
      <p:sp>
        <p:nvSpPr>
          <p:cNvPr id="3" name="Content Placeholder 2"/>
          <p:cNvSpPr>
            <a:spLocks noGrp="1"/>
          </p:cNvSpPr>
          <p:nvPr>
            <p:ph idx="1"/>
          </p:nvPr>
        </p:nvSpPr>
        <p:spPr/>
        <p:txBody>
          <a:bodyPr/>
          <a:lstStyle/>
          <a:p>
            <a:pPr>
              <a:buNone/>
            </a:pPr>
            <a:r>
              <a:rPr lang="en-US" i="1" dirty="0" err="1" smtClean="0">
                <a:solidFill>
                  <a:schemeClr val="accent3"/>
                </a:solidFill>
              </a:rPr>
              <a:t>Rochdale</a:t>
            </a:r>
            <a:r>
              <a:rPr lang="en-US" i="1" dirty="0" smtClean="0">
                <a:solidFill>
                  <a:schemeClr val="accent3"/>
                </a:solidFill>
              </a:rPr>
              <a:t> Principles of Cooperation</a:t>
            </a:r>
          </a:p>
          <a:p>
            <a:r>
              <a:rPr lang="en-US" dirty="0" smtClean="0"/>
              <a:t>Voluntary and Open Membership</a:t>
            </a:r>
          </a:p>
          <a:p>
            <a:r>
              <a:rPr lang="en-US" dirty="0" smtClean="0"/>
              <a:t>Democratic Member Control</a:t>
            </a:r>
          </a:p>
          <a:p>
            <a:r>
              <a:rPr lang="en-US" dirty="0" smtClean="0"/>
              <a:t>Member Economic Participation</a:t>
            </a:r>
          </a:p>
          <a:p>
            <a:r>
              <a:rPr lang="en-US" dirty="0" smtClean="0"/>
              <a:t>Autonomy and Independence</a:t>
            </a:r>
          </a:p>
          <a:p>
            <a:r>
              <a:rPr lang="en-US" dirty="0" smtClean="0"/>
              <a:t>Education, Training, and Information</a:t>
            </a:r>
          </a:p>
          <a:p>
            <a:r>
              <a:rPr lang="en-US" dirty="0" smtClean="0"/>
              <a:t>Cooperation Among Cooperatives</a:t>
            </a:r>
          </a:p>
          <a:p>
            <a:r>
              <a:rPr lang="en-US" dirty="0" smtClean="0"/>
              <a:t>Concern for Community</a:t>
            </a:r>
          </a:p>
          <a:p>
            <a:endParaRPr lang="en-US" dirty="0"/>
          </a:p>
        </p:txBody>
      </p:sp>
      <p:sp>
        <p:nvSpPr>
          <p:cNvPr id="9" name="Text Placeholder 8"/>
          <p:cNvSpPr>
            <a:spLocks noGrp="1"/>
          </p:cNvSpPr>
          <p:nvPr>
            <p:ph type="body" sz="quarter" idx="13"/>
          </p:nvPr>
        </p:nvSpPr>
        <p:spPr>
          <a:xfrm>
            <a:off x="2286000" y="5715000"/>
            <a:ext cx="3657600" cy="685800"/>
          </a:xfrm>
        </p:spPr>
        <p:txBody>
          <a:bodyPr>
            <a:noAutofit/>
          </a:bodyPr>
          <a:lstStyle/>
          <a:p>
            <a:r>
              <a:rPr lang="en-US" dirty="0" smtClean="0"/>
              <a:t>A CUSO concern is that as we build businesses together, either peer to peer or with CUSO charters, we forget to bake these ideals into the design</a:t>
            </a:r>
            <a:endParaRPr lang="en-US" dirty="0"/>
          </a:p>
        </p:txBody>
      </p:sp>
      <p:pic>
        <p:nvPicPr>
          <p:cNvPr id="7" name="Picture 2" descr="X:\Administration\Public\LeadershipConference\2011\Temp place for all graphics\CooperativeScoreArticle.png"/>
          <p:cNvPicPr>
            <a:picLocks noChangeAspect="1" noChangeArrowheads="1"/>
          </p:cNvPicPr>
          <p:nvPr/>
        </p:nvPicPr>
        <p:blipFill>
          <a:blip r:embed="rId2" cstate="print"/>
          <a:srcRect/>
          <a:stretch>
            <a:fillRect/>
          </a:stretch>
        </p:blipFill>
        <p:spPr bwMode="auto">
          <a:xfrm rot="251770">
            <a:off x="7053815" y="3414697"/>
            <a:ext cx="1780001" cy="2295144"/>
          </a:xfrm>
          <a:prstGeom prst="rect">
            <a:avLst/>
          </a:prstGeom>
          <a:ln>
            <a:noFill/>
          </a:ln>
          <a:effectLst>
            <a:outerShdw blurRad="292100" dist="139700" dir="2700000" algn="tl" rotWithShape="0">
              <a:srgbClr val="333333">
                <a:alpha val="65000"/>
              </a:srgbClr>
            </a:outerShdw>
          </a:effectLst>
        </p:spPr>
      </p:pic>
      <p:pic>
        <p:nvPicPr>
          <p:cNvPr id="8" name="Picture 2" descr="X:\Administration\Public\LeadershipConference\2011\Temp place for all graphics\CooperativeScoreCover.png"/>
          <p:cNvPicPr>
            <a:picLocks noChangeAspect="1" noChangeArrowheads="1"/>
          </p:cNvPicPr>
          <p:nvPr/>
        </p:nvPicPr>
        <p:blipFill>
          <a:blip r:embed="rId3" cstate="print"/>
          <a:srcRect/>
          <a:stretch>
            <a:fillRect/>
          </a:stretch>
        </p:blipFill>
        <p:spPr bwMode="auto">
          <a:xfrm>
            <a:off x="6125199" y="4267200"/>
            <a:ext cx="1779018" cy="2293876"/>
          </a:xfrm>
          <a:prstGeom prst="rect">
            <a:avLst/>
          </a:prstGeom>
          <a:ln>
            <a:noFill/>
          </a:ln>
          <a:effectLst>
            <a:outerShdw blurRad="292100" dist="139700" dir="2700000" algn="tl" rotWithShape="0">
              <a:srgbClr val="333333">
                <a:alpha val="65000"/>
              </a:srgbClr>
            </a:outerShdw>
          </a:effectLst>
        </p:spPr>
      </p:pic>
      <p:sp>
        <p:nvSpPr>
          <p:cNvPr id="10" name="Explosion 1 9"/>
          <p:cNvSpPr/>
          <p:nvPr/>
        </p:nvSpPr>
        <p:spPr>
          <a:xfrm>
            <a:off x="4343400" y="2133600"/>
            <a:ext cx="3276600" cy="17526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How would you grade your execution?</a:t>
            </a:r>
            <a:endParaRPr lang="en-US" sz="1600" dirty="0"/>
          </a:p>
        </p:txBody>
      </p:sp>
      <p:sp>
        <p:nvSpPr>
          <p:cNvPr id="11" name="Slide Number Placeholder 10"/>
          <p:cNvSpPr>
            <a:spLocks noGrp="1"/>
          </p:cNvSpPr>
          <p:nvPr>
            <p:ph type="sldNum" sz="quarter" idx="12"/>
          </p:nvPr>
        </p:nvSpPr>
        <p:spPr/>
        <p:txBody>
          <a:bodyPr/>
          <a:lstStyle/>
          <a:p>
            <a:fld id="{48D4E142-8228-44E7-82D5-AF3EBAEF9919}" type="slidenum">
              <a:rPr lang="en-US" smtClean="0"/>
              <a:pPr/>
              <a:t>17</a:t>
            </a:fld>
            <a:endParaRPr lang="en-US" dirty="0"/>
          </a:p>
        </p:txBody>
      </p:sp>
      <p:sp>
        <p:nvSpPr>
          <p:cNvPr id="12" name="5-Point Star 11"/>
          <p:cNvSpPr/>
          <p:nvPr/>
        </p:nvSpPr>
        <p:spPr>
          <a:xfrm>
            <a:off x="7772400" y="5867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you forgotten who’s watching?</a:t>
            </a:r>
            <a:br>
              <a:rPr lang="en-US" dirty="0" smtClean="0"/>
            </a:br>
            <a:r>
              <a:rPr lang="en-US" sz="2000" dirty="0" smtClean="0"/>
              <a:t>Your next set of volunteers, the next new member, your whole community</a:t>
            </a:r>
            <a:endParaRPr lang="en-US" dirty="0"/>
          </a:p>
        </p:txBody>
      </p:sp>
      <p:sp>
        <p:nvSpPr>
          <p:cNvPr id="3" name="Content Placeholder 2"/>
          <p:cNvSpPr>
            <a:spLocks noGrp="1"/>
          </p:cNvSpPr>
          <p:nvPr>
            <p:ph idx="1"/>
          </p:nvPr>
        </p:nvSpPr>
        <p:spPr/>
        <p:txBody>
          <a:bodyPr>
            <a:noAutofit/>
          </a:bodyPr>
          <a:lstStyle/>
          <a:p>
            <a:r>
              <a:rPr lang="en-US" dirty="0" smtClean="0"/>
              <a:t>It’s a cynical world, and when no one can see the reason for your passion, you might have lost the ability to continue with that passion</a:t>
            </a:r>
          </a:p>
          <a:p>
            <a:pPr lvl="1"/>
            <a:r>
              <a:rPr lang="en-US" dirty="0" smtClean="0"/>
              <a:t>We have a business design that provides a competitive advantage...</a:t>
            </a:r>
            <a:r>
              <a:rPr lang="en-US" i="1" dirty="0" smtClean="0">
                <a:solidFill>
                  <a:schemeClr val="accent3"/>
                </a:solidFill>
              </a:rPr>
              <a:t>improve your elevator speech; move from bank “</a:t>
            </a:r>
            <a:r>
              <a:rPr lang="en-US" i="1" dirty="0" err="1" smtClean="0">
                <a:solidFill>
                  <a:schemeClr val="accent3"/>
                </a:solidFill>
              </a:rPr>
              <a:t>lite</a:t>
            </a:r>
            <a:r>
              <a:rPr lang="en-US" i="1" dirty="0" smtClean="0">
                <a:solidFill>
                  <a:schemeClr val="accent3"/>
                </a:solidFill>
              </a:rPr>
              <a:t>” to cooperative power</a:t>
            </a:r>
          </a:p>
          <a:p>
            <a:pPr lvl="1"/>
            <a:r>
              <a:rPr lang="en-US" dirty="0" smtClean="0"/>
              <a:t>We are driven by principles that the networked world accepts without even talking about them...</a:t>
            </a:r>
            <a:r>
              <a:rPr lang="en-US" i="1" dirty="0" smtClean="0">
                <a:solidFill>
                  <a:schemeClr val="accent3"/>
                </a:solidFill>
              </a:rPr>
              <a:t>marry yourself to these ideals and start piling up small wins</a:t>
            </a:r>
          </a:p>
          <a:p>
            <a:pPr lvl="1"/>
            <a:r>
              <a:rPr lang="en-US" dirty="0" smtClean="0"/>
              <a:t>Our communities are searching for a new norm in the chaos of change all around us...</a:t>
            </a:r>
            <a:r>
              <a:rPr lang="en-US" i="1" dirty="0" smtClean="0">
                <a:solidFill>
                  <a:schemeClr val="accent3"/>
                </a:solidFill>
              </a:rPr>
              <a:t>remind them that our history provides a template for that norm; </a:t>
            </a:r>
            <a:br>
              <a:rPr lang="en-US" i="1" dirty="0" smtClean="0">
                <a:solidFill>
                  <a:schemeClr val="accent3"/>
                </a:solidFill>
              </a:rPr>
            </a:br>
            <a:r>
              <a:rPr lang="en-US" i="1" dirty="0" smtClean="0">
                <a:solidFill>
                  <a:schemeClr val="accent3"/>
                </a:solidFill>
              </a:rPr>
              <a:t>be the local solution</a:t>
            </a:r>
          </a:p>
          <a:p>
            <a:endParaRPr lang="en-US" dirty="0" smtClean="0"/>
          </a:p>
          <a:p>
            <a:r>
              <a:rPr lang="en-US" dirty="0" smtClean="0"/>
              <a:t>The inspiration that comes from passion is not about </a:t>
            </a:r>
            <a:r>
              <a:rPr lang="en-US" i="1" dirty="0" smtClean="0"/>
              <a:t>what </a:t>
            </a:r>
            <a:r>
              <a:rPr lang="en-US" dirty="0" smtClean="0"/>
              <a:t>you do, but why you do it...renew your passion in 2012 and your stakeholders will follow</a:t>
            </a:r>
          </a:p>
        </p:txBody>
      </p:sp>
      <p:sp>
        <p:nvSpPr>
          <p:cNvPr id="4" name="Slide Number Placeholder 3"/>
          <p:cNvSpPr>
            <a:spLocks noGrp="1"/>
          </p:cNvSpPr>
          <p:nvPr>
            <p:ph type="sldNum" sz="quarter" idx="12"/>
          </p:nvPr>
        </p:nvSpPr>
        <p:spPr/>
        <p:txBody>
          <a:bodyPr/>
          <a:lstStyle/>
          <a:p>
            <a:fld id="{48D4E142-8228-44E7-82D5-AF3EBAEF9919}" type="slidenum">
              <a:rPr lang="en-US" smtClean="0"/>
              <a:pPr/>
              <a:t>170</a:t>
            </a:fld>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5-Point Star 22"/>
          <p:cNvSpPr/>
          <p:nvPr/>
        </p:nvSpPr>
        <p:spPr>
          <a:xfrm>
            <a:off x="152400" y="685800"/>
            <a:ext cx="609600" cy="6096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698" name="Rectangle 2"/>
          <p:cNvSpPr>
            <a:spLocks noGrp="1" noChangeArrowheads="1"/>
          </p:cNvSpPr>
          <p:nvPr>
            <p:ph type="title"/>
          </p:nvPr>
        </p:nvSpPr>
        <p:spPr>
          <a:xfrm>
            <a:off x="457200" y="762000"/>
            <a:ext cx="8229600" cy="914400"/>
          </a:xfrm>
        </p:spPr>
        <p:txBody>
          <a:bodyPr>
            <a:normAutofit/>
          </a:bodyPr>
          <a:lstStyle/>
          <a:p>
            <a:r>
              <a:rPr lang="en-US" sz="2800" dirty="0"/>
              <a:t>What else is in your packet? </a:t>
            </a:r>
          </a:p>
        </p:txBody>
      </p:sp>
      <p:sp>
        <p:nvSpPr>
          <p:cNvPr id="6" name="Slide Number Placeholder 3"/>
          <p:cNvSpPr>
            <a:spLocks noGrp="1"/>
          </p:cNvSpPr>
          <p:nvPr>
            <p:ph type="sldNum" sz="quarter" idx="12"/>
          </p:nvPr>
        </p:nvSpPr>
        <p:spPr/>
        <p:txBody>
          <a:bodyPr/>
          <a:lstStyle/>
          <a:p>
            <a:fld id="{4ED68D9B-F334-49F1-A031-2B96F97673E9}" type="slidenum">
              <a:rPr lang="en-US" smtClean="0"/>
              <a:pPr/>
              <a:t>171</a:t>
            </a:fld>
            <a:endParaRPr lang="en-US"/>
          </a:p>
        </p:txBody>
      </p:sp>
      <p:pic>
        <p:nvPicPr>
          <p:cNvPr id="2" name="Picture 2" descr="X:\Administration\Public\LeadershipConference\2011\Temp place for all graphics\upgrade2.png"/>
          <p:cNvPicPr>
            <a:picLocks noChangeAspect="1" noChangeArrowheads="1"/>
          </p:cNvPicPr>
          <p:nvPr/>
        </p:nvPicPr>
        <p:blipFill>
          <a:blip r:embed="rId3" cstate="print"/>
          <a:srcRect/>
          <a:stretch>
            <a:fillRect/>
          </a:stretch>
        </p:blipFill>
        <p:spPr bwMode="auto">
          <a:xfrm>
            <a:off x="228600" y="3505200"/>
            <a:ext cx="1893334" cy="2445714"/>
          </a:xfrm>
          <a:prstGeom prst="rect">
            <a:avLst/>
          </a:prstGeom>
          <a:ln>
            <a:noFill/>
          </a:ln>
          <a:effectLst>
            <a:outerShdw blurRad="292100" dist="139700" dir="2700000" algn="tl" rotWithShape="0">
              <a:srgbClr val="333333">
                <a:alpha val="65000"/>
              </a:srgbClr>
            </a:outerShdw>
          </a:effectLst>
        </p:spPr>
      </p:pic>
      <p:pic>
        <p:nvPicPr>
          <p:cNvPr id="3" name="Picture 3" descr="X:\Administration\Public\LeadershipConference\2011\Temp place for all graphics\upgrade1.png"/>
          <p:cNvPicPr>
            <a:picLocks noChangeAspect="1" noChangeArrowheads="1"/>
          </p:cNvPicPr>
          <p:nvPr/>
        </p:nvPicPr>
        <p:blipFill>
          <a:blip r:embed="rId4" cstate="print"/>
          <a:srcRect/>
          <a:stretch>
            <a:fillRect/>
          </a:stretch>
        </p:blipFill>
        <p:spPr bwMode="auto">
          <a:xfrm>
            <a:off x="1143000" y="4114800"/>
            <a:ext cx="1893334" cy="2445714"/>
          </a:xfrm>
          <a:prstGeom prst="rect">
            <a:avLst/>
          </a:prstGeom>
          <a:ln>
            <a:noFill/>
          </a:ln>
          <a:effectLst>
            <a:outerShdw blurRad="292100" dist="139700" dir="2700000" algn="tl" rotWithShape="0">
              <a:srgbClr val="333333">
                <a:alpha val="65000"/>
              </a:srgbClr>
            </a:outerShdw>
          </a:effectLst>
        </p:spPr>
      </p:pic>
      <p:pic>
        <p:nvPicPr>
          <p:cNvPr id="4" name="Picture 4" descr="X:\Administration\Public\LeadershipConference\2011\Temp place for all graphics\GividendsTS.png"/>
          <p:cNvPicPr>
            <a:picLocks noChangeAspect="1" noChangeArrowheads="1"/>
          </p:cNvPicPr>
          <p:nvPr/>
        </p:nvPicPr>
        <p:blipFill>
          <a:blip r:embed="rId5" cstate="print"/>
          <a:srcRect/>
          <a:stretch>
            <a:fillRect/>
          </a:stretch>
        </p:blipFill>
        <p:spPr bwMode="auto">
          <a:xfrm>
            <a:off x="5943600" y="4416095"/>
            <a:ext cx="1889524" cy="2441905"/>
          </a:xfrm>
          <a:prstGeom prst="rect">
            <a:avLst/>
          </a:prstGeom>
          <a:ln>
            <a:noFill/>
          </a:ln>
          <a:effectLst>
            <a:outerShdw blurRad="292100" dist="139700" dir="2700000" algn="tl" rotWithShape="0">
              <a:srgbClr val="333333">
                <a:alpha val="65000"/>
              </a:srgbClr>
            </a:outerShdw>
          </a:effectLst>
        </p:spPr>
      </p:pic>
      <p:pic>
        <p:nvPicPr>
          <p:cNvPr id="1029" name="Picture 5" descr="X:\Administration\Public\LeadershipConference\2011\Temp place for all graphics\GividendsOverview.png"/>
          <p:cNvPicPr>
            <a:picLocks noChangeAspect="1" noChangeArrowheads="1"/>
          </p:cNvPicPr>
          <p:nvPr/>
        </p:nvPicPr>
        <p:blipFill>
          <a:blip r:embed="rId6" cstate="print"/>
          <a:srcRect/>
          <a:stretch>
            <a:fillRect/>
          </a:stretch>
        </p:blipFill>
        <p:spPr bwMode="auto">
          <a:xfrm>
            <a:off x="6934200" y="3505200"/>
            <a:ext cx="1889524" cy="2441905"/>
          </a:xfrm>
          <a:prstGeom prst="rect">
            <a:avLst/>
          </a:prstGeom>
          <a:ln>
            <a:noFill/>
          </a:ln>
          <a:effectLst>
            <a:outerShdw blurRad="292100" dist="139700" dir="2700000" algn="tl" rotWithShape="0">
              <a:srgbClr val="333333">
                <a:alpha val="65000"/>
              </a:srgbClr>
            </a:outerShdw>
          </a:effectLst>
        </p:spPr>
      </p:pic>
      <p:pic>
        <p:nvPicPr>
          <p:cNvPr id="1030" name="Picture 6" descr="X:\Administration\Public\LeadershipConference\2011\Temp place for all graphics\4-page-newsletter-brochure-cover.jpg"/>
          <p:cNvPicPr>
            <a:picLocks noChangeAspect="1" noChangeArrowheads="1"/>
          </p:cNvPicPr>
          <p:nvPr/>
        </p:nvPicPr>
        <p:blipFill>
          <a:blip r:embed="rId7" cstate="print"/>
          <a:srcRect/>
          <a:stretch>
            <a:fillRect/>
          </a:stretch>
        </p:blipFill>
        <p:spPr bwMode="auto">
          <a:xfrm>
            <a:off x="3657600" y="4170200"/>
            <a:ext cx="1905000" cy="2465296"/>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031" name="Picture 7" descr="X:\Administration\Public\LeadershipConference\2011\Temp place for all graphics\choosing your vault.png"/>
          <p:cNvPicPr>
            <a:picLocks noChangeAspect="1" noChangeArrowheads="1"/>
          </p:cNvPicPr>
          <p:nvPr/>
        </p:nvPicPr>
        <p:blipFill>
          <a:blip r:embed="rId8" cstate="print"/>
          <a:srcRect/>
          <a:stretch>
            <a:fillRect/>
          </a:stretch>
        </p:blipFill>
        <p:spPr bwMode="auto">
          <a:xfrm>
            <a:off x="5730476" y="865876"/>
            <a:ext cx="1889524" cy="2441905"/>
          </a:xfrm>
          <a:prstGeom prst="rect">
            <a:avLst/>
          </a:prstGeom>
          <a:ln>
            <a:noFill/>
          </a:ln>
          <a:effectLst>
            <a:outerShdw blurRad="292100" dist="139700" dir="2700000" algn="tl" rotWithShape="0">
              <a:srgbClr val="333333">
                <a:alpha val="65000"/>
              </a:srgbClr>
            </a:outerShdw>
          </a:effectLst>
        </p:spPr>
      </p:pic>
      <p:pic>
        <p:nvPicPr>
          <p:cNvPr id="1032" name="Picture 8" descr="X:\Administration\Public\LeadershipConference\2011\Temp place for all graphics\going green.png"/>
          <p:cNvPicPr>
            <a:picLocks noChangeAspect="1" noChangeArrowheads="1"/>
          </p:cNvPicPr>
          <p:nvPr/>
        </p:nvPicPr>
        <p:blipFill>
          <a:blip r:embed="rId9" cstate="print"/>
          <a:srcRect/>
          <a:stretch>
            <a:fillRect/>
          </a:stretch>
        </p:blipFill>
        <p:spPr bwMode="auto">
          <a:xfrm>
            <a:off x="6949676" y="560638"/>
            <a:ext cx="1889524" cy="2441905"/>
          </a:xfrm>
          <a:prstGeom prst="rect">
            <a:avLst/>
          </a:prstGeom>
          <a:ln>
            <a:noFill/>
          </a:ln>
          <a:effectLst>
            <a:outerShdw blurRad="292100" dist="139700" dir="2700000" algn="tl" rotWithShape="0">
              <a:srgbClr val="333333">
                <a:alpha val="65000"/>
              </a:srgbClr>
            </a:outerShdw>
          </a:effectLst>
        </p:spPr>
      </p:pic>
      <p:sp>
        <p:nvSpPr>
          <p:cNvPr id="24" name="5-Point Star 23"/>
          <p:cNvSpPr/>
          <p:nvPr/>
        </p:nvSpPr>
        <p:spPr>
          <a:xfrm>
            <a:off x="76200" y="4572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990600" y="5791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505200" y="6172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7696200" y="6172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8686800" y="4648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8686800" y="2514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5638800" y="2743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X:\Administration\Public\LeadershipConference\2011\Temp place for all graphics\auditlink dirty dozen.png"/>
          <p:cNvPicPr>
            <a:picLocks noChangeAspect="1" noChangeArrowheads="1"/>
          </p:cNvPicPr>
          <p:nvPr/>
        </p:nvPicPr>
        <p:blipFill>
          <a:blip r:embed="rId10" cstate="print"/>
          <a:srcRect/>
          <a:stretch>
            <a:fillRect/>
          </a:stretch>
        </p:blipFill>
        <p:spPr bwMode="auto">
          <a:xfrm>
            <a:off x="2743200" y="1600200"/>
            <a:ext cx="1889524" cy="2441905"/>
          </a:xfrm>
          <a:prstGeom prst="rect">
            <a:avLst/>
          </a:prstGeom>
          <a:ln>
            <a:noFill/>
          </a:ln>
          <a:effectLst>
            <a:outerShdw blurRad="292100" dist="139700" dir="2700000" algn="tl" rotWithShape="0">
              <a:srgbClr val="333333">
                <a:alpha val="65000"/>
              </a:srgbClr>
            </a:outerShdw>
          </a:effectLst>
        </p:spPr>
      </p:pic>
      <p:sp>
        <p:nvSpPr>
          <p:cNvPr id="34" name="5-Point Star 33"/>
          <p:cNvSpPr/>
          <p:nvPr/>
        </p:nvSpPr>
        <p:spPr>
          <a:xfrm>
            <a:off x="2606277" y="3048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cstate="print"/>
          <a:stretch>
            <a:fillRect/>
          </a:stretch>
        </p:blipFill>
        <p:spPr bwMode="auto">
          <a:xfrm>
            <a:off x="3049746" y="2001679"/>
            <a:ext cx="5865495" cy="4399121"/>
          </a:xfrm>
          <a:prstGeom prst="rect">
            <a:avLst/>
          </a:prstGeom>
          <a:ln>
            <a:noFill/>
          </a:ln>
          <a:effectLst>
            <a:outerShdw blurRad="292100" dist="139700" dir="2700000" algn="tl" rotWithShape="0">
              <a:srgbClr val="333333">
                <a:alpha val="65000"/>
              </a:srgbClr>
            </a:outerShdw>
          </a:effectLst>
        </p:spPr>
      </p:pic>
      <p:sp>
        <p:nvSpPr>
          <p:cNvPr id="813058" name="Rectangle 2"/>
          <p:cNvSpPr>
            <a:spLocks noGrp="1" noChangeArrowheads="1"/>
          </p:cNvSpPr>
          <p:nvPr>
            <p:ph type="title"/>
          </p:nvPr>
        </p:nvSpPr>
        <p:spPr/>
        <p:txBody>
          <a:bodyPr/>
          <a:lstStyle/>
          <a:p>
            <a:r>
              <a:rPr lang="en-US" smtClean="0"/>
              <a:t>Pass It On...</a:t>
            </a:r>
            <a:endParaRPr lang="en-US" dirty="0"/>
          </a:p>
        </p:txBody>
      </p:sp>
      <p:sp>
        <p:nvSpPr>
          <p:cNvPr id="8" name="Content Placeholder 7"/>
          <p:cNvSpPr>
            <a:spLocks noGrp="1"/>
          </p:cNvSpPr>
          <p:nvPr>
            <p:ph idx="1"/>
          </p:nvPr>
        </p:nvSpPr>
        <p:spPr>
          <a:xfrm>
            <a:off x="457200" y="1905000"/>
            <a:ext cx="2209800" cy="4221163"/>
          </a:xfrm>
        </p:spPr>
        <p:txBody>
          <a:bodyPr/>
          <a:lstStyle/>
          <a:p>
            <a:r>
              <a:rPr lang="en-US" dirty="0" smtClean="0"/>
              <a:t>As always, all materials related to this week’s events will be posted on our website</a:t>
            </a:r>
          </a:p>
          <a:p>
            <a:endParaRPr lang="en-US" dirty="0"/>
          </a:p>
        </p:txBody>
      </p:sp>
      <p:sp>
        <p:nvSpPr>
          <p:cNvPr id="7" name="Slide Number Placeholder 3"/>
          <p:cNvSpPr>
            <a:spLocks noGrp="1"/>
          </p:cNvSpPr>
          <p:nvPr>
            <p:ph type="sldNum" sz="quarter" idx="12"/>
          </p:nvPr>
        </p:nvSpPr>
        <p:spPr/>
        <p:txBody>
          <a:bodyPr/>
          <a:lstStyle/>
          <a:p>
            <a:fld id="{E10AC3E8-8F8A-47AE-8725-11FAF80C1665}" type="slidenum">
              <a:rPr lang="en-US" smtClean="0"/>
              <a:pPr/>
              <a:t>172</a:t>
            </a:fld>
            <a:endParaRPr lang="en-US"/>
          </a:p>
        </p:txBody>
      </p:sp>
      <p:sp>
        <p:nvSpPr>
          <p:cNvPr id="813068" name="Rectangle 12"/>
          <p:cNvSpPr>
            <a:spLocks noChangeArrowheads="1"/>
          </p:cNvSpPr>
          <p:nvPr/>
        </p:nvSpPr>
        <p:spPr bwMode="auto">
          <a:xfrm>
            <a:off x="1447800" y="5257800"/>
            <a:ext cx="563880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r>
              <a:rPr lang="en-US" sz="2400" dirty="0" smtClean="0">
                <a:solidFill>
                  <a:schemeClr val="bg1"/>
                </a:solidFill>
                <a:latin typeface="Arial" pitchFamily="34" charset="0"/>
              </a:rPr>
              <a:t>http://www.cuanswers.com/lc2011</a:t>
            </a:r>
            <a:endParaRPr lang="en-US" sz="2400" dirty="0">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Grp="1" noChangeArrowheads="1"/>
          </p:cNvSpPr>
          <p:nvPr>
            <p:ph type="title"/>
          </p:nvPr>
        </p:nvSpPr>
        <p:spPr/>
        <p:txBody>
          <a:bodyPr/>
          <a:lstStyle/>
          <a:p>
            <a:r>
              <a:rPr lang="en-US" smtClean="0"/>
              <a:t>Tonight</a:t>
            </a:r>
            <a:endParaRPr lang="en-US" dirty="0"/>
          </a:p>
        </p:txBody>
      </p:sp>
      <p:sp>
        <p:nvSpPr>
          <p:cNvPr id="6" name="Content Placeholder 5"/>
          <p:cNvSpPr>
            <a:spLocks noGrp="1"/>
          </p:cNvSpPr>
          <p:nvPr>
            <p:ph sz="half" idx="1"/>
          </p:nvPr>
        </p:nvSpPr>
        <p:spPr>
          <a:xfrm>
            <a:off x="457200" y="1600200"/>
            <a:ext cx="3352800" cy="4525963"/>
          </a:xfrm>
        </p:spPr>
        <p:txBody>
          <a:bodyPr/>
          <a:lstStyle/>
          <a:p>
            <a:r>
              <a:rPr lang="en-US" b="1" dirty="0" smtClean="0"/>
              <a:t>For our owners:  </a:t>
            </a:r>
            <a:br>
              <a:rPr lang="en-US" b="1" dirty="0" smtClean="0"/>
            </a:br>
            <a:r>
              <a:rPr lang="en-US" dirty="0" smtClean="0"/>
              <a:t>We’ll see you downtown at the B.O.B. for the Stockholders Meeting (cocktails start at 5:00)</a:t>
            </a:r>
          </a:p>
          <a:p>
            <a:r>
              <a:rPr lang="en-US" dirty="0" smtClean="0"/>
              <a:t>Hop on I-96 W and follow the directions on your map to the B.O.B. in downtown Grand Rapids</a:t>
            </a:r>
          </a:p>
        </p:txBody>
      </p:sp>
      <p:sp>
        <p:nvSpPr>
          <p:cNvPr id="5" name="Slide Number Placeholder 3"/>
          <p:cNvSpPr>
            <a:spLocks noGrp="1"/>
          </p:cNvSpPr>
          <p:nvPr>
            <p:ph type="sldNum" sz="quarter" idx="12"/>
          </p:nvPr>
        </p:nvSpPr>
        <p:spPr/>
        <p:txBody>
          <a:bodyPr/>
          <a:lstStyle/>
          <a:p>
            <a:fld id="{929BEDE3-21EB-4AB2-92AB-A6E2B1EF65A4}" type="slidenum">
              <a:rPr lang="en-US" smtClean="0"/>
              <a:pPr/>
              <a:t>173</a:t>
            </a:fld>
            <a:endParaRPr lang="en-US"/>
          </a:p>
        </p:txBody>
      </p:sp>
      <p:pic>
        <p:nvPicPr>
          <p:cNvPr id="2050" name="Picture 2" descr="X:\Administration\Public\LeadershipConference\2011\Temp place for all graphics\map.png"/>
          <p:cNvPicPr>
            <a:picLocks noChangeAspect="1" noChangeArrowheads="1"/>
          </p:cNvPicPr>
          <p:nvPr/>
        </p:nvPicPr>
        <p:blipFill>
          <a:blip r:embed="rId3" cstate="print"/>
          <a:srcRect/>
          <a:stretch>
            <a:fillRect/>
          </a:stretch>
        </p:blipFill>
        <p:spPr bwMode="auto">
          <a:xfrm>
            <a:off x="3962400" y="448438"/>
            <a:ext cx="4723810" cy="6104762"/>
          </a:xfrm>
          <a:prstGeom prst="rect">
            <a:avLst/>
          </a:prstGeom>
          <a:ln>
            <a:noFill/>
          </a:ln>
          <a:effectLst>
            <a:outerShdw blurRad="292100" dist="139700" dir="2700000" algn="tl" rotWithShape="0">
              <a:srgbClr val="333333">
                <a:alpha val="65000"/>
              </a:srgbClr>
            </a:outerShdw>
          </a:effectLst>
        </p:spPr>
      </p:pic>
      <p:sp>
        <p:nvSpPr>
          <p:cNvPr id="8" name="12-Point Star 7"/>
          <p:cNvSpPr/>
          <p:nvPr/>
        </p:nvSpPr>
        <p:spPr>
          <a:xfrm>
            <a:off x="228600" y="4495800"/>
            <a:ext cx="4038600" cy="2072402"/>
          </a:xfrm>
          <a:prstGeom prst="star12">
            <a:avLst/>
          </a:prstGeom>
        </p:spPr>
        <p:style>
          <a:lnRef idx="0">
            <a:schemeClr val="accent2"/>
          </a:lnRef>
          <a:fillRef idx="3">
            <a:schemeClr val="accent2"/>
          </a:fillRef>
          <a:effectRef idx="3">
            <a:schemeClr val="accent2"/>
          </a:effectRef>
          <a:fontRef idx="minor">
            <a:schemeClr val="lt1"/>
          </a:fontRef>
        </p:style>
        <p:txBody>
          <a:bodyPr wrap="square" lIns="0" tIns="0" rIns="0" bIns="0" anchor="ctr" anchorCtr="1">
            <a:spAutoFit/>
          </a:bodyPr>
          <a:lstStyle/>
          <a:p>
            <a:pPr algn="ctr"/>
            <a:r>
              <a:rPr lang="en-US" dirty="0" smtClean="0"/>
              <a:t>Park </a:t>
            </a:r>
            <a:r>
              <a:rPr lang="en-US" b="1" dirty="0" smtClean="0"/>
              <a:t>across the street at the ramp</a:t>
            </a:r>
            <a:r>
              <a:rPr lang="en-US" dirty="0" smtClean="0"/>
              <a:t> - there’s no parking next to the building!!</a:t>
            </a:r>
          </a:p>
        </p:txBody>
      </p:sp>
      <p:pic>
        <p:nvPicPr>
          <p:cNvPr id="2051" name="Picture 3" descr="X:\Administration\Public\LeadershipConference\2011\Temp place for all graphics\cab.png"/>
          <p:cNvPicPr>
            <a:picLocks noChangeAspect="1" noChangeArrowheads="1"/>
          </p:cNvPicPr>
          <p:nvPr/>
        </p:nvPicPr>
        <p:blipFill>
          <a:blip r:embed="rId4" cstate="print"/>
          <a:srcRect/>
          <a:stretch>
            <a:fillRect/>
          </a:stretch>
        </p:blipFill>
        <p:spPr bwMode="auto">
          <a:xfrm>
            <a:off x="5943600" y="3657600"/>
            <a:ext cx="2361905" cy="305238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X:\Marketing and PR\Public\Check it out\Anniversary Photos\IMG_1658_Good.png"/>
          <p:cNvPicPr>
            <a:picLocks noChangeAspect="1" noChangeArrowheads="1"/>
          </p:cNvPicPr>
          <p:nvPr/>
        </p:nvPicPr>
        <p:blipFill>
          <a:blip r:embed="rId2" cstate="print"/>
          <a:srcRect/>
          <a:stretch>
            <a:fillRect/>
          </a:stretch>
        </p:blipFill>
        <p:spPr bwMode="auto">
          <a:xfrm>
            <a:off x="4837821" y="3779516"/>
            <a:ext cx="4001379" cy="2621284"/>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ctrTitle"/>
          </p:nvPr>
        </p:nvSpPr>
        <p:spPr>
          <a:xfrm>
            <a:off x="2590800" y="2209800"/>
            <a:ext cx="5791200" cy="1470025"/>
          </a:xfrm>
        </p:spPr>
        <p:txBody>
          <a:bodyPr>
            <a:normAutofit/>
          </a:bodyPr>
          <a:lstStyle/>
          <a:p>
            <a:r>
              <a:rPr lang="en-US" dirty="0" smtClean="0"/>
              <a:t>A big thank you my backstage community...</a:t>
            </a:r>
            <a:endParaRPr lang="en-US" dirty="0"/>
          </a:p>
        </p:txBody>
      </p:sp>
    </p:spTree>
  </p:cSld>
  <p:clrMapOvr>
    <a:masterClrMapping/>
  </p:clrMapOvr>
  <p:transition>
    <p:fade thruBlk="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Celebrating a Career</a:t>
            </a:r>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175</a:t>
            </a:fld>
            <a:endParaRPr lang="en-US" dirty="0"/>
          </a:p>
        </p:txBody>
      </p:sp>
      <p:sp>
        <p:nvSpPr>
          <p:cNvPr id="5" name="Text Placeholder 4"/>
          <p:cNvSpPr>
            <a:spLocks noGrp="1"/>
          </p:cNvSpPr>
          <p:nvPr>
            <p:ph type="body" sz="quarter" idx="13"/>
          </p:nvPr>
        </p:nvSpPr>
        <p:spPr>
          <a:xfrm>
            <a:off x="4114800" y="5715000"/>
            <a:ext cx="4724400" cy="685800"/>
          </a:xfrm>
        </p:spPr>
        <p:txBody>
          <a:bodyPr/>
          <a:lstStyle/>
          <a:p>
            <a:r>
              <a:rPr lang="en-US" dirty="0" smtClean="0"/>
              <a:t>Great companies are based on a great body of work</a:t>
            </a:r>
          </a:p>
          <a:p>
            <a:r>
              <a:rPr lang="en-US" dirty="0" smtClean="0"/>
              <a:t>Great bodies of work are based on dozens and sometimes hundreds contributing individuals</a:t>
            </a:r>
          </a:p>
          <a:p>
            <a:r>
              <a:rPr lang="en-US" dirty="0" smtClean="0"/>
              <a:t>The body of work that Jim Conroy leaves behind for his peers is one to admired</a:t>
            </a:r>
            <a:endParaRPr lang="en-US" dirty="0"/>
          </a:p>
        </p:txBody>
      </p:sp>
      <p:pic>
        <p:nvPicPr>
          <p:cNvPr id="3074" name="Picture 2" descr="X:\Administration\Public\LeadershipConference\2011\Temp place for all graphics\CU Answers Photos 020.jpg"/>
          <p:cNvPicPr>
            <a:picLocks noChangeAspect="1" noChangeArrowheads="1"/>
          </p:cNvPicPr>
          <p:nvPr/>
        </p:nvPicPr>
        <p:blipFill>
          <a:blip r:embed="rId2" cstate="print"/>
          <a:srcRect/>
          <a:stretch>
            <a:fillRect/>
          </a:stretch>
        </p:blipFill>
        <p:spPr bwMode="auto">
          <a:xfrm>
            <a:off x="685800" y="1828800"/>
            <a:ext cx="3102429"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43200" y="4953000"/>
            <a:ext cx="6019800"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And thank </a:t>
            </a:r>
            <a:r>
              <a:rPr lang="en-US" sz="4800" b="1" u="sng"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you</a:t>
            </a:r>
            <a:r>
              <a:rPr lang="en-US"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for coming!</a:t>
            </a:r>
            <a:endParaRPr lang="en-US" sz="4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p:fade thruBlk="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Step 1: </a:t>
            </a:r>
            <a:r>
              <a:rPr lang="en-US" dirty="0" smtClean="0"/>
              <a:t>Cooperative Business Design 101</a:t>
            </a:r>
            <a:br>
              <a:rPr lang="en-US" dirty="0" smtClean="0"/>
            </a:br>
            <a:r>
              <a:rPr lang="en-US" sz="2000" dirty="0" smtClean="0"/>
              <a:t>What is the business structure of a cooperative?</a:t>
            </a:r>
            <a:endParaRPr lang="en-US" dirty="0"/>
          </a:p>
        </p:txBody>
      </p:sp>
      <p:sp>
        <p:nvSpPr>
          <p:cNvPr id="9" name="Content Placeholder 8"/>
          <p:cNvSpPr>
            <a:spLocks noGrp="1"/>
          </p:cNvSpPr>
          <p:nvPr>
            <p:ph sz="half" idx="1"/>
          </p:nvPr>
        </p:nvSpPr>
        <p:spPr/>
        <p:txBody>
          <a:bodyPr>
            <a:noAutofit/>
          </a:bodyPr>
          <a:lstStyle/>
          <a:p>
            <a:r>
              <a:rPr lang="en-US" dirty="0" smtClean="0"/>
              <a:t>While the principles are universal, the legalities of incorporation vary greatly...research your opportunities</a:t>
            </a:r>
          </a:p>
          <a:p>
            <a:pPr lvl="1"/>
            <a:r>
              <a:rPr lang="en-US" dirty="0" smtClean="0"/>
              <a:t>Are you due for an upgrade?</a:t>
            </a:r>
          </a:p>
          <a:p>
            <a:r>
              <a:rPr lang="en-US" dirty="0" smtClean="0"/>
              <a:t>By prioritizing and accentuating the principles differently, you can set your cooperative apart</a:t>
            </a:r>
          </a:p>
          <a:p>
            <a:pPr lvl="1"/>
            <a:r>
              <a:rPr lang="en-US" dirty="0" smtClean="0"/>
              <a:t>How do you prioritize these principles? What might you </a:t>
            </a:r>
            <a:br>
              <a:rPr lang="en-US" dirty="0" smtClean="0"/>
            </a:br>
            <a:r>
              <a:rPr lang="en-US" dirty="0" smtClean="0"/>
              <a:t>change to get your message across in a new way?</a:t>
            </a:r>
          </a:p>
        </p:txBody>
      </p:sp>
      <p:sp>
        <p:nvSpPr>
          <p:cNvPr id="13" name="Content Placeholder 12"/>
          <p:cNvSpPr>
            <a:spLocks noGrp="1"/>
          </p:cNvSpPr>
          <p:nvPr>
            <p:ph sz="half" idx="2"/>
          </p:nvPr>
        </p:nvSpPr>
        <p:spPr>
          <a:xfrm>
            <a:off x="457200" y="4267200"/>
            <a:ext cx="5334000" cy="1828800"/>
          </a:xfrm>
        </p:spPr>
        <p:txBody>
          <a:bodyPr>
            <a:noAutofit/>
          </a:bodyPr>
          <a:lstStyle/>
          <a:p>
            <a:r>
              <a:rPr lang="en-US" dirty="0" smtClean="0"/>
              <a:t>In building new businesses together, we need to remember that hybrid cooperatives are becoming more popular</a:t>
            </a:r>
          </a:p>
          <a:p>
            <a:pPr lvl="1"/>
            <a:r>
              <a:rPr lang="en-US" dirty="0" smtClean="0"/>
              <a:t>Consider how Xtend allows for credit unions who don’t use CU*BASE to become owners and participate</a:t>
            </a:r>
          </a:p>
          <a:p>
            <a:endParaRPr lang="en-US" dirty="0"/>
          </a:p>
        </p:txBody>
      </p:sp>
      <p:pic>
        <p:nvPicPr>
          <p:cNvPr id="15" name="Picture 2" descr="X:\Administration\Public\LeadershipConference\2011\Temp place for all graphics\CooperativeScoreArticle.png"/>
          <p:cNvPicPr>
            <a:picLocks noChangeAspect="1" noChangeArrowheads="1"/>
          </p:cNvPicPr>
          <p:nvPr/>
        </p:nvPicPr>
        <p:blipFill>
          <a:blip r:embed="rId2" cstate="print"/>
          <a:srcRect/>
          <a:stretch>
            <a:fillRect/>
          </a:stretch>
        </p:blipFill>
        <p:spPr bwMode="auto">
          <a:xfrm rot="251770">
            <a:off x="7053815" y="3414697"/>
            <a:ext cx="1780001" cy="2295144"/>
          </a:xfrm>
          <a:prstGeom prst="rect">
            <a:avLst/>
          </a:prstGeom>
          <a:ln>
            <a:noFill/>
          </a:ln>
          <a:effectLst>
            <a:outerShdw blurRad="292100" dist="139700" dir="2700000" algn="tl" rotWithShape="0">
              <a:srgbClr val="333333">
                <a:alpha val="65000"/>
              </a:srgbClr>
            </a:outerShdw>
          </a:effectLst>
        </p:spPr>
      </p:pic>
      <p:pic>
        <p:nvPicPr>
          <p:cNvPr id="16" name="Picture 2" descr="X:\Administration\Public\LeadershipConference\2011\Temp place for all graphics\CooperativeScoreCover.png"/>
          <p:cNvPicPr>
            <a:picLocks noChangeAspect="1" noChangeArrowheads="1"/>
          </p:cNvPicPr>
          <p:nvPr/>
        </p:nvPicPr>
        <p:blipFill>
          <a:blip r:embed="rId3" cstate="print"/>
          <a:srcRect/>
          <a:stretch>
            <a:fillRect/>
          </a:stretch>
        </p:blipFill>
        <p:spPr bwMode="auto">
          <a:xfrm>
            <a:off x="6125199" y="4267200"/>
            <a:ext cx="1779018" cy="2293876"/>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48D4E142-8228-44E7-82D5-AF3EBAEF9919}" type="slidenum">
              <a:rPr lang="en-US" smtClean="0"/>
              <a:pPr/>
              <a:t>18</a:t>
            </a:fld>
            <a:endParaRPr lang="en-US"/>
          </a:p>
        </p:txBody>
      </p:sp>
      <p:sp>
        <p:nvSpPr>
          <p:cNvPr id="8" name="5-Point Star 7"/>
          <p:cNvSpPr/>
          <p:nvPr/>
        </p:nvSpPr>
        <p:spPr>
          <a:xfrm>
            <a:off x="7772400" y="5867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accent3"/>
                </a:solidFill>
              </a:rPr>
              <a:t>Step 1: </a:t>
            </a:r>
            <a:r>
              <a:rPr lang="en-US" sz="2000" dirty="0" smtClean="0"/>
              <a:t>Cooperative Business Design 101</a:t>
            </a:r>
            <a:br>
              <a:rPr lang="en-US" sz="2000" dirty="0" smtClean="0"/>
            </a:br>
            <a:r>
              <a:rPr lang="en-US" dirty="0" smtClean="0"/>
              <a:t>Analyze Your Message (a quick exercise)</a:t>
            </a:r>
            <a:endParaRPr lang="en-US" dirty="0"/>
          </a:p>
        </p:txBody>
      </p:sp>
      <p:sp>
        <p:nvSpPr>
          <p:cNvPr id="6" name="Content Placeholder 5"/>
          <p:cNvSpPr>
            <a:spLocks noGrp="1"/>
          </p:cNvSpPr>
          <p:nvPr>
            <p:ph idx="1"/>
          </p:nvPr>
        </p:nvSpPr>
        <p:spPr/>
        <p:txBody>
          <a:bodyPr/>
          <a:lstStyle/>
          <a:p>
            <a:pPr marL="0" indent="0">
              <a:buNone/>
            </a:pPr>
            <a:r>
              <a:rPr lang="en-US" dirty="0" smtClean="0"/>
              <a:t>When your organization talks to the marketplace, to volunteers,  to employees, and to all of your communities, what message about your cooperative do you lead with?  </a:t>
            </a:r>
          </a:p>
          <a:p>
            <a:pPr marL="0" indent="0">
              <a:buNone/>
            </a:pPr>
            <a:r>
              <a:rPr lang="en-US" i="1" dirty="0" smtClean="0"/>
              <a:t>Rank these 1 through 7 (1 being first):</a:t>
            </a:r>
          </a:p>
          <a:p>
            <a:pPr>
              <a:buSzPct val="125000"/>
              <a:buFont typeface="Wingdings" pitchFamily="2" charset="2"/>
              <a:buChar char="q"/>
            </a:pPr>
            <a:r>
              <a:rPr lang="en-US" dirty="0" smtClean="0"/>
              <a:t>Voluntary and Open Membership</a:t>
            </a:r>
          </a:p>
          <a:p>
            <a:pPr>
              <a:buSzPct val="125000"/>
              <a:buFont typeface="Wingdings" pitchFamily="2" charset="2"/>
              <a:buChar char="q"/>
            </a:pPr>
            <a:r>
              <a:rPr lang="en-US" dirty="0" smtClean="0"/>
              <a:t>Democratic Member Control</a:t>
            </a:r>
          </a:p>
          <a:p>
            <a:pPr>
              <a:buSzPct val="125000"/>
              <a:buFont typeface="Wingdings" pitchFamily="2" charset="2"/>
              <a:buChar char="q"/>
            </a:pPr>
            <a:r>
              <a:rPr lang="en-US" dirty="0" smtClean="0"/>
              <a:t>Member Economic Participation</a:t>
            </a:r>
          </a:p>
          <a:p>
            <a:pPr>
              <a:buSzPct val="125000"/>
              <a:buFont typeface="Wingdings" pitchFamily="2" charset="2"/>
              <a:buChar char="q"/>
            </a:pPr>
            <a:r>
              <a:rPr lang="en-US" dirty="0" smtClean="0"/>
              <a:t>Autonomy and Independence</a:t>
            </a:r>
          </a:p>
          <a:p>
            <a:pPr>
              <a:buSzPct val="125000"/>
              <a:buFont typeface="Wingdings" pitchFamily="2" charset="2"/>
              <a:buChar char="q"/>
            </a:pPr>
            <a:r>
              <a:rPr lang="en-US" dirty="0" smtClean="0"/>
              <a:t>Education, Training, and Information</a:t>
            </a:r>
          </a:p>
          <a:p>
            <a:pPr>
              <a:buSzPct val="125000"/>
              <a:buFont typeface="Wingdings" pitchFamily="2" charset="2"/>
              <a:buChar char="q"/>
            </a:pPr>
            <a:r>
              <a:rPr lang="en-US" dirty="0" smtClean="0"/>
              <a:t>Cooperation Among Cooperatives</a:t>
            </a:r>
          </a:p>
          <a:p>
            <a:pPr>
              <a:buSzPct val="125000"/>
              <a:buFont typeface="Wingdings" pitchFamily="2" charset="2"/>
              <a:buChar char="q"/>
            </a:pPr>
            <a:r>
              <a:rPr lang="en-US" dirty="0" smtClean="0"/>
              <a:t>Concern for Community</a:t>
            </a:r>
          </a:p>
          <a:p>
            <a:pPr>
              <a:buFont typeface="Wingdings" pitchFamily="2" charset="2"/>
              <a:buChar char="q"/>
            </a:pPr>
            <a:endParaRPr lang="en-US" dirty="0"/>
          </a:p>
        </p:txBody>
      </p:sp>
      <p:sp>
        <p:nvSpPr>
          <p:cNvPr id="7" name="Text Placeholder 6"/>
          <p:cNvSpPr>
            <a:spLocks noGrp="1"/>
          </p:cNvSpPr>
          <p:nvPr>
            <p:ph type="body" sz="quarter" idx="13"/>
          </p:nvPr>
        </p:nvSpPr>
        <p:spPr/>
        <p:txBody>
          <a:bodyPr>
            <a:noAutofit/>
          </a:bodyPr>
          <a:lstStyle/>
          <a:p>
            <a:r>
              <a:rPr lang="en-US" dirty="0" smtClean="0"/>
              <a:t>Are your priorities the result of time?  Happenstance?  Habit? </a:t>
            </a:r>
          </a:p>
          <a:p>
            <a:r>
              <a:rPr lang="en-US" dirty="0" smtClean="0"/>
              <a:t>Is your message based on the saying, “life happens,” or are you accentuating the power of these ideas?</a:t>
            </a:r>
          </a:p>
        </p:txBody>
      </p:sp>
      <p:pic>
        <p:nvPicPr>
          <p:cNvPr id="8197" name="Picture 5" descr="H:\Graphics\Clipart\light bulb1.jpg"/>
          <p:cNvPicPr>
            <a:picLocks noChangeAspect="1" noChangeArrowheads="1"/>
          </p:cNvPicPr>
          <p:nvPr/>
        </p:nvPicPr>
        <p:blipFill>
          <a:blip r:embed="rId2" cstate="print"/>
          <a:srcRect/>
          <a:stretch>
            <a:fillRect/>
          </a:stretch>
        </p:blipFill>
        <p:spPr bwMode="auto">
          <a:xfrm>
            <a:off x="7427976" y="2972702"/>
            <a:ext cx="1335024" cy="1998586"/>
          </a:xfrm>
          <a:prstGeom prst="rect">
            <a:avLst/>
          </a:prstGeom>
          <a:noFill/>
        </p:spPr>
      </p:pic>
      <p:sp>
        <p:nvSpPr>
          <p:cNvPr id="8" name="Slide Number Placeholder 7"/>
          <p:cNvSpPr>
            <a:spLocks noGrp="1"/>
          </p:cNvSpPr>
          <p:nvPr>
            <p:ph type="sldNum" sz="quarter" idx="12"/>
          </p:nvPr>
        </p:nvSpPr>
        <p:spPr/>
        <p:txBody>
          <a:bodyPr/>
          <a:lstStyle/>
          <a:p>
            <a:fld id="{48D4E142-8228-44E7-82D5-AF3EBAEF9919}"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Why this theme for 2011?</a:t>
            </a:r>
            <a:endParaRPr lang="en-US" dirty="0"/>
          </a:p>
        </p:txBody>
      </p:sp>
      <p:sp>
        <p:nvSpPr>
          <p:cNvPr id="6" name="Subtitle 5"/>
          <p:cNvSpPr>
            <a:spLocks noGrp="1"/>
          </p:cNvSpPr>
          <p:nvPr>
            <p:ph type="subTitle" idx="1"/>
          </p:nvPr>
        </p:nvSpPr>
        <p:spPr>
          <a:xfrm>
            <a:off x="2590800" y="4038600"/>
            <a:ext cx="6324600" cy="2441575"/>
          </a:xfrm>
        </p:spPr>
        <p:txBody>
          <a:bodyPr/>
          <a:lstStyle/>
          <a:p>
            <a:r>
              <a:rPr lang="en-US" dirty="0" smtClean="0"/>
              <a:t>My credit union provides hope for my community</a:t>
            </a:r>
          </a:p>
          <a:p>
            <a:r>
              <a:rPr lang="en-US" dirty="0" smtClean="0"/>
              <a:t>My credit union provides my career</a:t>
            </a:r>
          </a:p>
          <a:p>
            <a:r>
              <a:rPr lang="en-US" dirty="0" smtClean="0"/>
              <a:t>My credit union provides my living</a:t>
            </a:r>
          </a:p>
          <a:p>
            <a:r>
              <a:rPr lang="en-US" dirty="0" smtClean="0"/>
              <a:t>My credit union gives me a financial edge</a:t>
            </a:r>
          </a:p>
          <a:p>
            <a:endParaRPr lang="en-US" dirty="0"/>
          </a:p>
        </p:txBody>
      </p:sp>
      <p:pic>
        <p:nvPicPr>
          <p:cNvPr id="2050" name="Picture 2" descr="X:\Administration\Public\LeadershipConference\2011\Temp place for all graphics\airplane_banner.png"/>
          <p:cNvPicPr>
            <a:picLocks noChangeAspect="1" noChangeArrowheads="1"/>
          </p:cNvPicPr>
          <p:nvPr/>
        </p:nvPicPr>
        <p:blipFill>
          <a:blip r:embed="rId2" cstate="print"/>
          <a:srcRect/>
          <a:stretch>
            <a:fillRect/>
          </a:stretch>
        </p:blipFill>
        <p:spPr bwMode="auto">
          <a:xfrm>
            <a:off x="1219200" y="1828800"/>
            <a:ext cx="7696200" cy="1088351"/>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Step 1: </a:t>
            </a:r>
            <a:r>
              <a:rPr lang="en-US" dirty="0" smtClean="0"/>
              <a:t>Cooperative Business Design 101</a:t>
            </a:r>
            <a:br>
              <a:rPr lang="en-US" dirty="0" smtClean="0"/>
            </a:br>
            <a:r>
              <a:rPr lang="en-US" sz="2000" dirty="0" smtClean="0"/>
              <a:t>Cooperative business according to the SBA</a:t>
            </a:r>
            <a:endParaRPr lang="en-US" dirty="0"/>
          </a:p>
        </p:txBody>
      </p:sp>
      <p:sp>
        <p:nvSpPr>
          <p:cNvPr id="7" name="Flowchart: Document 6"/>
          <p:cNvSpPr/>
          <p:nvPr/>
        </p:nvSpPr>
        <p:spPr>
          <a:xfrm>
            <a:off x="457200" y="2133600"/>
            <a:ext cx="5105400" cy="1949172"/>
          </a:xfrm>
          <a:prstGeom prst="flowChartDocumen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dirty="0" smtClean="0"/>
              <a:t>“...Members, regardless of the amount of their investment, have equal voting power to control the direction of the cooperative.”</a:t>
            </a:r>
            <a:endParaRPr lang="en-US" sz="2400" dirty="0"/>
          </a:p>
        </p:txBody>
      </p:sp>
      <p:pic>
        <p:nvPicPr>
          <p:cNvPr id="8" name="Picture 2" descr="X:\Administration\Public\LeadershipConference\2011\Temp place for all graphics\CooperativeScoreArticle.png"/>
          <p:cNvPicPr>
            <a:picLocks noChangeAspect="1" noChangeArrowheads="1"/>
          </p:cNvPicPr>
          <p:nvPr/>
        </p:nvPicPr>
        <p:blipFill>
          <a:blip r:embed="rId2" cstate="print"/>
          <a:srcRect/>
          <a:stretch>
            <a:fillRect/>
          </a:stretch>
        </p:blipFill>
        <p:spPr bwMode="auto">
          <a:xfrm rot="251770">
            <a:off x="7053815" y="3414697"/>
            <a:ext cx="1780001" cy="2295144"/>
          </a:xfrm>
          <a:prstGeom prst="rect">
            <a:avLst/>
          </a:prstGeom>
          <a:ln>
            <a:noFill/>
          </a:ln>
          <a:effectLst>
            <a:outerShdw blurRad="292100" dist="139700" dir="2700000" algn="tl" rotWithShape="0">
              <a:srgbClr val="333333">
                <a:alpha val="65000"/>
              </a:srgbClr>
            </a:outerShdw>
          </a:effectLst>
        </p:spPr>
      </p:pic>
      <p:pic>
        <p:nvPicPr>
          <p:cNvPr id="9" name="Picture 2" descr="X:\Administration\Public\LeadershipConference\2011\Temp place for all graphics\CooperativeScoreCover.png"/>
          <p:cNvPicPr>
            <a:picLocks noChangeAspect="1" noChangeArrowheads="1"/>
          </p:cNvPicPr>
          <p:nvPr/>
        </p:nvPicPr>
        <p:blipFill>
          <a:blip r:embed="rId3" cstate="print"/>
          <a:srcRect/>
          <a:stretch>
            <a:fillRect/>
          </a:stretch>
        </p:blipFill>
        <p:spPr bwMode="auto">
          <a:xfrm>
            <a:off x="6125199" y="4267200"/>
            <a:ext cx="1779018" cy="2293876"/>
          </a:xfrm>
          <a:prstGeom prst="rect">
            <a:avLst/>
          </a:prstGeom>
          <a:ln>
            <a:noFill/>
          </a:ln>
          <a:effectLst>
            <a:outerShdw blurRad="292100" dist="139700" dir="2700000" algn="tl" rotWithShape="0">
              <a:srgbClr val="333333">
                <a:alpha val="65000"/>
              </a:srgbClr>
            </a:outerShdw>
          </a:effectLst>
        </p:spPr>
      </p:pic>
      <p:sp>
        <p:nvSpPr>
          <p:cNvPr id="10" name="Flowchart: Document 9"/>
          <p:cNvSpPr/>
          <p:nvPr/>
        </p:nvSpPr>
        <p:spPr>
          <a:xfrm>
            <a:off x="457200" y="4267200"/>
            <a:ext cx="4114800" cy="1949172"/>
          </a:xfrm>
          <a:prstGeom prst="flowChartDocumen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smtClean="0"/>
              <a:t>“The management of the cooperative is carried out by a board of directors, elected by the members.”</a:t>
            </a:r>
            <a:endParaRPr lang="en-US" sz="2400" dirty="0"/>
          </a:p>
        </p:txBody>
      </p:sp>
      <p:sp>
        <p:nvSpPr>
          <p:cNvPr id="11" name="Explosion 1 10"/>
          <p:cNvSpPr/>
          <p:nvPr/>
        </p:nvSpPr>
        <p:spPr>
          <a:xfrm>
            <a:off x="5029200" y="1447800"/>
            <a:ext cx="3276600" cy="17526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Are more or fewer people voting today?</a:t>
            </a:r>
            <a:endParaRPr lang="en-US" sz="1600" dirty="0"/>
          </a:p>
        </p:txBody>
      </p:sp>
      <p:sp>
        <p:nvSpPr>
          <p:cNvPr id="12" name="Explosion 1 11"/>
          <p:cNvSpPr/>
          <p:nvPr/>
        </p:nvSpPr>
        <p:spPr>
          <a:xfrm>
            <a:off x="2743200" y="5257800"/>
            <a:ext cx="3276600" cy="17526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The SBA needs some board member training</a:t>
            </a:r>
            <a:endParaRPr lang="en-US" sz="1600" dirty="0"/>
          </a:p>
        </p:txBody>
      </p:sp>
      <p:sp>
        <p:nvSpPr>
          <p:cNvPr id="13" name="Slide Number Placeholder 12"/>
          <p:cNvSpPr>
            <a:spLocks noGrp="1"/>
          </p:cNvSpPr>
          <p:nvPr>
            <p:ph type="sldNum" sz="quarter" idx="12"/>
          </p:nvPr>
        </p:nvSpPr>
        <p:spPr/>
        <p:txBody>
          <a:bodyPr/>
          <a:lstStyle/>
          <a:p>
            <a:fld id="{48D4E142-8228-44E7-82D5-AF3EBAEF9919}" type="slidenum">
              <a:rPr lang="en-US" smtClean="0"/>
              <a:pPr/>
              <a:t>20</a:t>
            </a:fld>
            <a:endParaRPr lang="en-US" dirty="0"/>
          </a:p>
        </p:txBody>
      </p:sp>
      <p:sp>
        <p:nvSpPr>
          <p:cNvPr id="14" name="5-Point Star 13"/>
          <p:cNvSpPr/>
          <p:nvPr/>
        </p:nvSpPr>
        <p:spPr>
          <a:xfrm>
            <a:off x="7772400" y="5867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Step 1: </a:t>
            </a:r>
            <a:r>
              <a:rPr lang="en-US" dirty="0" smtClean="0"/>
              <a:t>Cooperative Business Design 101</a:t>
            </a:r>
            <a:br>
              <a:rPr lang="en-US" dirty="0" smtClean="0"/>
            </a:br>
            <a:r>
              <a:rPr lang="en-US" sz="2000" dirty="0" smtClean="0"/>
              <a:t>Who consistently scores high in the cooperative business arena?</a:t>
            </a:r>
            <a:endParaRPr lang="en-US" sz="2000" dirty="0"/>
          </a:p>
        </p:txBody>
      </p:sp>
      <p:sp>
        <p:nvSpPr>
          <p:cNvPr id="3" name="Content Placeholder 2"/>
          <p:cNvSpPr>
            <a:spLocks noGrp="1"/>
          </p:cNvSpPr>
          <p:nvPr>
            <p:ph idx="1"/>
          </p:nvPr>
        </p:nvSpPr>
        <p:spPr/>
        <p:txBody>
          <a:bodyPr/>
          <a:lstStyle/>
          <a:p>
            <a:r>
              <a:rPr lang="en-US" smtClean="0"/>
              <a:t>Agriculture</a:t>
            </a:r>
          </a:p>
          <a:p>
            <a:r>
              <a:rPr lang="en-US" smtClean="0"/>
              <a:t>Child Care and Preschool</a:t>
            </a:r>
          </a:p>
          <a:p>
            <a:r>
              <a:rPr lang="en-US" smtClean="0"/>
              <a:t>Consumer Retail</a:t>
            </a:r>
          </a:p>
          <a:p>
            <a:r>
              <a:rPr lang="en-US" smtClean="0"/>
              <a:t>Energy</a:t>
            </a:r>
          </a:p>
          <a:p>
            <a:r>
              <a:rPr lang="en-US" smtClean="0"/>
              <a:t>Conservation and Forestry</a:t>
            </a:r>
          </a:p>
          <a:p>
            <a:r>
              <a:rPr lang="en-US" smtClean="0"/>
              <a:t>Health Care</a:t>
            </a:r>
          </a:p>
          <a:p>
            <a:r>
              <a:rPr lang="en-US" smtClean="0"/>
              <a:t>Housing</a:t>
            </a:r>
          </a:p>
          <a:p>
            <a:r>
              <a:rPr lang="en-US" smtClean="0"/>
              <a:t>Worker-Owned Business</a:t>
            </a:r>
            <a:endParaRPr lang="en-US" dirty="0"/>
          </a:p>
        </p:txBody>
      </p:sp>
      <p:sp>
        <p:nvSpPr>
          <p:cNvPr id="11" name="Text Placeholder 10"/>
          <p:cNvSpPr>
            <a:spLocks noGrp="1"/>
          </p:cNvSpPr>
          <p:nvPr>
            <p:ph type="body" sz="quarter" idx="13"/>
          </p:nvPr>
        </p:nvSpPr>
        <p:spPr>
          <a:xfrm>
            <a:off x="2133600" y="5715000"/>
            <a:ext cx="3657600" cy="685800"/>
          </a:xfrm>
        </p:spPr>
        <p:txBody>
          <a:bodyPr>
            <a:noAutofit/>
          </a:bodyPr>
          <a:lstStyle/>
          <a:p>
            <a:r>
              <a:rPr lang="en-US" dirty="0" smtClean="0"/>
              <a:t>Can you identify why so many people thought a cooperative design would fit their particular circumstance, and provide a great way to be in business?</a:t>
            </a:r>
            <a:endParaRPr lang="en-US" dirty="0"/>
          </a:p>
        </p:txBody>
      </p:sp>
      <p:pic>
        <p:nvPicPr>
          <p:cNvPr id="7" name="Picture 2" descr="X:\Administration\Public\LeadershipConference\2011\Temp place for all graphics\CooperativeScoreArticle.png"/>
          <p:cNvPicPr>
            <a:picLocks noChangeAspect="1" noChangeArrowheads="1"/>
          </p:cNvPicPr>
          <p:nvPr/>
        </p:nvPicPr>
        <p:blipFill>
          <a:blip r:embed="rId2" cstate="print"/>
          <a:srcRect/>
          <a:stretch>
            <a:fillRect/>
          </a:stretch>
        </p:blipFill>
        <p:spPr bwMode="auto">
          <a:xfrm rot="251770">
            <a:off x="7053815" y="3414697"/>
            <a:ext cx="1780001" cy="2295144"/>
          </a:xfrm>
          <a:prstGeom prst="rect">
            <a:avLst/>
          </a:prstGeom>
          <a:ln>
            <a:noFill/>
          </a:ln>
          <a:effectLst>
            <a:outerShdw blurRad="292100" dist="139700" dir="2700000" algn="tl" rotWithShape="0">
              <a:srgbClr val="333333">
                <a:alpha val="65000"/>
              </a:srgbClr>
            </a:outerShdw>
          </a:effectLst>
        </p:spPr>
      </p:pic>
      <p:pic>
        <p:nvPicPr>
          <p:cNvPr id="8" name="Picture 2" descr="X:\Administration\Public\LeadershipConference\2011\Temp place for all graphics\CooperativeScoreCover.png"/>
          <p:cNvPicPr>
            <a:picLocks noChangeAspect="1" noChangeArrowheads="1"/>
          </p:cNvPicPr>
          <p:nvPr/>
        </p:nvPicPr>
        <p:blipFill>
          <a:blip r:embed="rId3" cstate="print"/>
          <a:srcRect/>
          <a:stretch>
            <a:fillRect/>
          </a:stretch>
        </p:blipFill>
        <p:spPr bwMode="auto">
          <a:xfrm>
            <a:off x="6125199" y="4267200"/>
            <a:ext cx="1779018" cy="2293876"/>
          </a:xfrm>
          <a:prstGeom prst="rect">
            <a:avLst/>
          </a:prstGeom>
          <a:ln>
            <a:noFill/>
          </a:ln>
          <a:effectLst>
            <a:outerShdw blurRad="292100" dist="139700" dir="2700000" algn="tl" rotWithShape="0">
              <a:srgbClr val="333333">
                <a:alpha val="65000"/>
              </a:srgbClr>
            </a:outerShdw>
          </a:effectLst>
        </p:spPr>
      </p:pic>
      <p:sp>
        <p:nvSpPr>
          <p:cNvPr id="12" name="Explosion 1 11"/>
          <p:cNvSpPr/>
          <p:nvPr/>
        </p:nvSpPr>
        <p:spPr>
          <a:xfrm>
            <a:off x="3200400" y="1828800"/>
            <a:ext cx="4114800" cy="22860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The people at cooperationworks.coop forgot about credit unions!</a:t>
            </a:r>
            <a:endParaRPr lang="en-US" sz="1600" dirty="0"/>
          </a:p>
        </p:txBody>
      </p:sp>
      <p:sp>
        <p:nvSpPr>
          <p:cNvPr id="13" name="Explosion 1 12"/>
          <p:cNvSpPr/>
          <p:nvPr/>
        </p:nvSpPr>
        <p:spPr>
          <a:xfrm>
            <a:off x="4572000" y="3429000"/>
            <a:ext cx="2971800" cy="1981200"/>
          </a:xfrm>
          <a:prstGeom prst="irregularSeal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t>Have we forgotten about our cooperative roots?</a:t>
            </a:r>
            <a:endParaRPr lang="en-US" sz="1600" dirty="0"/>
          </a:p>
        </p:txBody>
      </p:sp>
      <p:sp>
        <p:nvSpPr>
          <p:cNvPr id="9" name="Slide Number Placeholder 8"/>
          <p:cNvSpPr>
            <a:spLocks noGrp="1"/>
          </p:cNvSpPr>
          <p:nvPr>
            <p:ph type="sldNum" sz="quarter" idx="12"/>
          </p:nvPr>
        </p:nvSpPr>
        <p:spPr/>
        <p:txBody>
          <a:bodyPr/>
          <a:lstStyle/>
          <a:p>
            <a:fld id="{48D4E142-8228-44E7-82D5-AF3EBAEF9919}" type="slidenum">
              <a:rPr lang="en-US" smtClean="0"/>
              <a:pPr/>
              <a:t>21</a:t>
            </a:fld>
            <a:endParaRPr lang="en-US" dirty="0"/>
          </a:p>
        </p:txBody>
      </p:sp>
      <p:sp>
        <p:nvSpPr>
          <p:cNvPr id="10" name="5-Point Star 9"/>
          <p:cNvSpPr/>
          <p:nvPr/>
        </p:nvSpPr>
        <p:spPr>
          <a:xfrm>
            <a:off x="7772400" y="5867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3"/>
                </a:solidFill>
              </a:rPr>
              <a:t>Step 2: </a:t>
            </a:r>
            <a:r>
              <a:rPr lang="en-US" dirty="0" smtClean="0"/>
              <a:t>If you were starting over today, would you choose to be a cooperative?</a:t>
            </a:r>
            <a:endParaRPr lang="en-US" dirty="0"/>
          </a:p>
        </p:txBody>
      </p:sp>
      <p:sp>
        <p:nvSpPr>
          <p:cNvPr id="3" name="Content Placeholder 2"/>
          <p:cNvSpPr>
            <a:spLocks noGrp="1"/>
          </p:cNvSpPr>
          <p:nvPr>
            <p:ph idx="1"/>
          </p:nvPr>
        </p:nvSpPr>
        <p:spPr/>
        <p:txBody>
          <a:bodyPr/>
          <a:lstStyle/>
          <a:p>
            <a:r>
              <a:rPr lang="en-US" dirty="0" smtClean="0"/>
              <a:t>As a business person with options, can you see the value in a cooperative design that would set you apart?  Can you reaffirm your commitment to being a cooperative?</a:t>
            </a:r>
          </a:p>
          <a:p>
            <a:r>
              <a:rPr lang="en-US" dirty="0" smtClean="0"/>
              <a:t>How do you think you could accentuate the value of being a cooperative in your business today?</a:t>
            </a:r>
          </a:p>
          <a:p>
            <a:r>
              <a:rPr lang="en-US" dirty="0" smtClean="0"/>
              <a:t>What would you change about the average credit union message so that your community would see your choice to be a cooperative as the right choice for their future?</a:t>
            </a:r>
          </a:p>
        </p:txBody>
      </p:sp>
      <p:sp>
        <p:nvSpPr>
          <p:cNvPr id="4" name="Text Placeholder 3"/>
          <p:cNvSpPr>
            <a:spLocks noGrp="1"/>
          </p:cNvSpPr>
          <p:nvPr>
            <p:ph type="body" sz="quarter" idx="13"/>
          </p:nvPr>
        </p:nvSpPr>
        <p:spPr>
          <a:xfrm>
            <a:off x="2819400" y="5715000"/>
            <a:ext cx="6019800" cy="685800"/>
          </a:xfrm>
        </p:spPr>
        <p:txBody>
          <a:bodyPr>
            <a:noAutofit/>
          </a:bodyPr>
          <a:lstStyle/>
          <a:p>
            <a:r>
              <a:rPr lang="en-US" dirty="0" smtClean="0"/>
              <a:t>How can we maximize our business potential if we’ve lost the passion for our very design? </a:t>
            </a:r>
          </a:p>
          <a:p>
            <a:r>
              <a:rPr lang="en-US" dirty="0" smtClean="0"/>
              <a:t>Not the design to simply be better than the banks, but the design to maximize the opportunity of cooperative thinking</a:t>
            </a:r>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Tonight’s Annual Stockholders Meeting</a:t>
            </a:r>
            <a:br>
              <a:rPr lang="en-US" dirty="0" smtClean="0"/>
            </a:br>
            <a:r>
              <a:rPr lang="en-US" sz="2000" dirty="0" smtClean="0"/>
              <a:t>Celebrating Our Customer Owner Model</a:t>
            </a:r>
            <a:endParaRPr lang="en-US" sz="2800" dirty="0"/>
          </a:p>
        </p:txBody>
      </p:sp>
      <p:sp>
        <p:nvSpPr>
          <p:cNvPr id="3" name="Content Placeholder 2"/>
          <p:cNvSpPr>
            <a:spLocks noGrp="1"/>
          </p:cNvSpPr>
          <p:nvPr>
            <p:ph idx="1"/>
          </p:nvPr>
        </p:nvSpPr>
        <p:spPr>
          <a:xfrm>
            <a:off x="457200" y="1905000"/>
            <a:ext cx="5181600" cy="4221163"/>
          </a:xfrm>
        </p:spPr>
        <p:txBody>
          <a:bodyPr/>
          <a:lstStyle/>
          <a:p>
            <a:r>
              <a:rPr lang="en-US" dirty="0" smtClean="0"/>
              <a:t>How can we maximize our business potential if we’ve lost the passion for our very design? </a:t>
            </a:r>
          </a:p>
          <a:p>
            <a:r>
              <a:rPr lang="en-US" dirty="0" smtClean="0"/>
              <a:t>Not the design to simply be a better technology vendor, but the design to maximize the opportunity of cooperative thinking</a:t>
            </a:r>
          </a:p>
          <a:p>
            <a:r>
              <a:rPr lang="en-US" dirty="0" smtClean="0"/>
              <a:t>At tonight’s stockholders meeting I’ll relate how our organization being </a:t>
            </a:r>
            <a:r>
              <a:rPr lang="en-US" i="1" dirty="0" smtClean="0"/>
              <a:t>a cooperative</a:t>
            </a:r>
            <a:r>
              <a:rPr lang="en-US" dirty="0" smtClean="0"/>
              <a:t> leads to a competitive advantage for their investment and support</a:t>
            </a:r>
            <a:endParaRPr lang="en-US" i="1"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23</a:t>
            </a:fld>
            <a:endParaRPr lang="en-US" dirty="0"/>
          </a:p>
        </p:txBody>
      </p:sp>
      <p:sp>
        <p:nvSpPr>
          <p:cNvPr id="8" name="Text Placeholder 7"/>
          <p:cNvSpPr>
            <a:spLocks noGrp="1"/>
          </p:cNvSpPr>
          <p:nvPr>
            <p:ph type="body" sz="quarter" idx="13"/>
          </p:nvPr>
        </p:nvSpPr>
        <p:spPr>
          <a:xfrm>
            <a:off x="2971800" y="5715000"/>
            <a:ext cx="5867400" cy="685800"/>
          </a:xfrm>
        </p:spPr>
        <p:txBody>
          <a:bodyPr>
            <a:noAutofit/>
          </a:bodyPr>
          <a:lstStyle/>
          <a:p>
            <a:r>
              <a:rPr lang="en-US" dirty="0" smtClean="0"/>
              <a:t>Cooperatives working with cooperatives:  We have </a:t>
            </a:r>
            <a:r>
              <a:rPr lang="en-US" sz="2400" dirty="0" smtClean="0">
                <a:solidFill>
                  <a:schemeClr val="accent3"/>
                </a:solidFill>
              </a:rPr>
              <a:t>11 new owners </a:t>
            </a:r>
            <a:r>
              <a:rPr lang="en-US" dirty="0" smtClean="0"/>
              <a:t>since we last met, our biggest gain since 1999-2000...</a:t>
            </a:r>
          </a:p>
          <a:p>
            <a:r>
              <a:rPr lang="en-US" dirty="0" smtClean="0"/>
              <a:t>cooperative-designed business is a growing niche </a:t>
            </a:r>
          </a:p>
        </p:txBody>
      </p:sp>
      <p:pic>
        <p:nvPicPr>
          <p:cNvPr id="1026" name="Picture 2"/>
          <p:cNvPicPr>
            <a:picLocks noChangeAspect="1" noChangeArrowheads="1"/>
          </p:cNvPicPr>
          <p:nvPr/>
        </p:nvPicPr>
        <p:blipFill>
          <a:blip r:embed="rId2" cstate="print"/>
          <a:srcRect/>
          <a:stretch>
            <a:fillRect/>
          </a:stretch>
        </p:blipFill>
        <p:spPr bwMode="auto">
          <a:xfrm>
            <a:off x="5744633" y="2514601"/>
            <a:ext cx="2946400"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Step 3: </a:t>
            </a:r>
            <a:r>
              <a:rPr lang="en-US" dirty="0" smtClean="0"/>
              <a:t>Working Together</a:t>
            </a:r>
            <a:br>
              <a:rPr lang="en-US" dirty="0" smtClean="0"/>
            </a:br>
            <a:r>
              <a:rPr lang="en-US" sz="2000" dirty="0" smtClean="0"/>
              <a:t>Highlighting a network of highly functioning cooperatives</a:t>
            </a:r>
            <a:endParaRPr lang="en-US" dirty="0"/>
          </a:p>
        </p:txBody>
      </p:sp>
      <p:sp>
        <p:nvSpPr>
          <p:cNvPr id="3" name="Content Placeholder 2"/>
          <p:cNvSpPr>
            <a:spLocks noGrp="1"/>
          </p:cNvSpPr>
          <p:nvPr>
            <p:ph idx="1"/>
          </p:nvPr>
        </p:nvSpPr>
        <p:spPr/>
        <p:txBody>
          <a:bodyPr/>
          <a:lstStyle/>
          <a:p>
            <a:r>
              <a:rPr lang="en-US" dirty="0" smtClean="0"/>
              <a:t>What do we know about each other, and about how we act independently and as a group, that could prove our point that cooperatives are the best model for our communities?</a:t>
            </a:r>
          </a:p>
          <a:p>
            <a:pPr lvl="1"/>
            <a:r>
              <a:rPr lang="en-US" dirty="0" smtClean="0"/>
              <a:t>As a network, we do pretty well working together, and over the last few years we’ve all been on the fast track to do even more</a:t>
            </a:r>
          </a:p>
          <a:p>
            <a:pPr lvl="1"/>
            <a:r>
              <a:rPr lang="en-US" dirty="0" smtClean="0"/>
              <a:t>Technology and our mutual interests create an interesting opportunity for us to interact...</a:t>
            </a:r>
            <a:r>
              <a:rPr lang="en-US" i="1" dirty="0" smtClean="0"/>
              <a:t>but does the rest of the market get it?</a:t>
            </a:r>
          </a:p>
          <a:p>
            <a:r>
              <a:rPr lang="en-US" dirty="0" smtClean="0"/>
              <a:t>I think if we step up our efforts to highlight our intentions around our cooperative designs, we can make working together a co</a:t>
            </a:r>
            <a:r>
              <a:rPr lang="en-US" i="1" dirty="0" smtClean="0"/>
              <a:t>mpetitive advantage </a:t>
            </a:r>
            <a:r>
              <a:rPr lang="en-US" dirty="0" smtClean="0"/>
              <a:t>– and what many see as old will be new again</a:t>
            </a:r>
          </a:p>
          <a:p>
            <a:endParaRPr lang="en-US" dirty="0" smtClean="0"/>
          </a:p>
          <a:p>
            <a:endParaRPr lang="en-US" dirty="0" smtClean="0"/>
          </a:p>
          <a:p>
            <a:endParaRPr lang="en-US" dirty="0"/>
          </a:p>
        </p:txBody>
      </p:sp>
      <p:sp>
        <p:nvSpPr>
          <p:cNvPr id="4" name="Text Placeholder 3"/>
          <p:cNvSpPr>
            <a:spLocks noGrp="1"/>
          </p:cNvSpPr>
          <p:nvPr>
            <p:ph type="body" sz="quarter" idx="13"/>
          </p:nvPr>
        </p:nvSpPr>
        <p:spPr>
          <a:xfrm>
            <a:off x="4114800" y="5715000"/>
            <a:ext cx="4724400" cy="685800"/>
          </a:xfrm>
        </p:spPr>
        <p:txBody>
          <a:bodyPr>
            <a:noAutofit/>
          </a:bodyPr>
          <a:lstStyle/>
          <a:p>
            <a:r>
              <a:rPr lang="en-US" dirty="0" smtClean="0"/>
              <a:t>The CEO Strategies event in November has become an ongoing business development think tank</a:t>
            </a:r>
          </a:p>
          <a:p>
            <a:r>
              <a:rPr lang="en-US" dirty="0" smtClean="0"/>
              <a:t>As CEOs, in 2011 and 2012 we will focus on </a:t>
            </a:r>
            <a:br>
              <a:rPr lang="en-US" dirty="0" smtClean="0"/>
            </a:br>
            <a:r>
              <a:rPr lang="en-US" dirty="0" smtClean="0"/>
              <a:t>showing how cooperative business designs maximize the return in a networked world</a:t>
            </a:r>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Past Year Put into Perspective</a:t>
            </a:r>
            <a:br>
              <a:rPr lang="en-US" dirty="0" smtClean="0"/>
            </a:br>
            <a:r>
              <a:rPr lang="en-US" sz="2000" dirty="0" smtClean="0"/>
              <a:t>Timing is everything, and boy, is it time</a:t>
            </a:r>
            <a:endParaRPr lang="en-US" dirty="0"/>
          </a:p>
        </p:txBody>
      </p:sp>
      <p:sp>
        <p:nvSpPr>
          <p:cNvPr id="3" name="Content Placeholder 2"/>
          <p:cNvSpPr>
            <a:spLocks noGrp="1"/>
          </p:cNvSpPr>
          <p:nvPr>
            <p:ph idx="1"/>
          </p:nvPr>
        </p:nvSpPr>
        <p:spPr/>
        <p:txBody>
          <a:bodyPr/>
          <a:lstStyle/>
          <a:p>
            <a:r>
              <a:rPr lang="en-US" dirty="0" smtClean="0"/>
              <a:t>I don’t ever remember a year where I felt so compelled to </a:t>
            </a:r>
            <a:br>
              <a:rPr lang="en-US" dirty="0" smtClean="0"/>
            </a:br>
            <a:r>
              <a:rPr lang="en-US" dirty="0" smtClean="0"/>
              <a:t>speak out about the owners of our cooperatives </a:t>
            </a:r>
          </a:p>
          <a:p>
            <a:r>
              <a:rPr lang="en-US" dirty="0" smtClean="0"/>
              <a:t>In a perfect storm, the economy, the overreaction of regulators, and the finger pointing all came together to shake the core stakeholders of our industry, to the point where some wonder if it’s even worth it anymore</a:t>
            </a:r>
          </a:p>
          <a:p>
            <a:r>
              <a:rPr lang="en-US" dirty="0" smtClean="0"/>
              <a:t>Economics will not wipe our credit unions...an aging population will not spell our doom...the turbulent changes of the Internet will not leave our industry in the dust...even a regulator ultimately cannot end our efforts</a:t>
            </a:r>
          </a:p>
          <a:p>
            <a:r>
              <a:rPr lang="en-US" dirty="0" smtClean="0"/>
              <a:t>The only thing that might do us in is when volunteers won’t volunteer, when professionals don’t want the career anymore, and when we simply no longer have the heart to persevere </a:t>
            </a:r>
          </a:p>
        </p:txBody>
      </p:sp>
      <p:sp>
        <p:nvSpPr>
          <p:cNvPr id="4" name="Text Placeholder 3"/>
          <p:cNvSpPr>
            <a:spLocks noGrp="1"/>
          </p:cNvSpPr>
          <p:nvPr>
            <p:ph type="body" sz="quarter" idx="13"/>
          </p:nvPr>
        </p:nvSpPr>
        <p:spPr>
          <a:xfrm>
            <a:off x="2209800" y="5715000"/>
            <a:ext cx="6629400" cy="685800"/>
          </a:xfrm>
        </p:spPr>
        <p:txBody>
          <a:bodyPr>
            <a:noAutofit/>
          </a:bodyPr>
          <a:lstStyle/>
          <a:p>
            <a:r>
              <a:rPr lang="en-US" dirty="0" smtClean="0"/>
              <a:t>The only way to carry the torch into the future is never to lose the passion for how unique our opportunity is, and how vested we are in every consumer that will get out of bed tomorrow and face the day</a:t>
            </a:r>
            <a:endParaRPr lang="en-US" dirty="0"/>
          </a:p>
        </p:txBody>
      </p:sp>
      <p:pic>
        <p:nvPicPr>
          <p:cNvPr id="5" name="Picture 2"/>
          <p:cNvPicPr>
            <a:picLocks noChangeAspect="1" noChangeArrowheads="1"/>
          </p:cNvPicPr>
          <p:nvPr/>
        </p:nvPicPr>
        <p:blipFill>
          <a:blip r:embed="rId2" cstate="print"/>
          <a:srcRect/>
          <a:stretch>
            <a:fillRect/>
          </a:stretch>
        </p:blipFill>
        <p:spPr bwMode="auto">
          <a:xfrm rot="252031">
            <a:off x="7452091" y="428002"/>
            <a:ext cx="1345976" cy="170650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48D4E142-8228-44E7-82D5-AF3EBAEF9919}" type="slidenum">
              <a:rPr lang="en-US" smtClean="0"/>
              <a:pPr/>
              <a:t>25</a:t>
            </a:fld>
            <a:endParaRPr lang="en-US" dirty="0"/>
          </a:p>
        </p:txBody>
      </p:sp>
      <p:sp>
        <p:nvSpPr>
          <p:cNvPr id="7" name="5-Point Star 6"/>
          <p:cNvSpPr/>
          <p:nvPr/>
        </p:nvSpPr>
        <p:spPr>
          <a:xfrm>
            <a:off x="8686800" y="1752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Past Year Put into Perspective</a:t>
            </a:r>
            <a:br>
              <a:rPr lang="en-US" dirty="0" smtClean="0"/>
            </a:br>
            <a:r>
              <a:rPr lang="en-US" sz="2000" dirty="0" smtClean="0"/>
              <a:t>It’s still all about the member, and how we express our faith in them</a:t>
            </a:r>
            <a:endParaRPr lang="en-US" dirty="0"/>
          </a:p>
        </p:txBody>
      </p:sp>
      <p:sp>
        <p:nvSpPr>
          <p:cNvPr id="3" name="Content Placeholder 2"/>
          <p:cNvSpPr>
            <a:spLocks noGrp="1"/>
          </p:cNvSpPr>
          <p:nvPr>
            <p:ph idx="1"/>
          </p:nvPr>
        </p:nvSpPr>
        <p:spPr/>
        <p:txBody>
          <a:bodyPr>
            <a:normAutofit lnSpcReduction="10000"/>
          </a:bodyPr>
          <a:lstStyle/>
          <a:p>
            <a:r>
              <a:rPr lang="en-US" dirty="0" smtClean="0"/>
              <a:t>Members are </a:t>
            </a:r>
            <a:r>
              <a:rPr lang="en-US" b="1" dirty="0" smtClean="0"/>
              <a:t>customers</a:t>
            </a:r>
          </a:p>
          <a:p>
            <a:pPr lvl="1"/>
            <a:r>
              <a:rPr lang="en-US" dirty="0" smtClean="0"/>
              <a:t>When we are at our best, members choose a Cooperative for their own benefit and for that of their community at large</a:t>
            </a:r>
          </a:p>
          <a:p>
            <a:r>
              <a:rPr lang="en-US" dirty="0" smtClean="0"/>
              <a:t>Members are </a:t>
            </a:r>
            <a:r>
              <a:rPr lang="en-US" b="1" dirty="0" smtClean="0"/>
              <a:t>owners</a:t>
            </a:r>
          </a:p>
          <a:p>
            <a:pPr lvl="1"/>
            <a:r>
              <a:rPr lang="en-US" dirty="0" smtClean="0"/>
              <a:t>We should marvel at and demand respect for that ownership </a:t>
            </a:r>
            <a:br>
              <a:rPr lang="en-US" dirty="0" smtClean="0"/>
            </a:br>
            <a:r>
              <a:rPr lang="en-US" dirty="0" smtClean="0"/>
              <a:t>right</a:t>
            </a:r>
          </a:p>
          <a:p>
            <a:r>
              <a:rPr lang="en-US" dirty="0" smtClean="0"/>
              <a:t>Members are </a:t>
            </a:r>
            <a:r>
              <a:rPr lang="en-US" b="1" dirty="0" smtClean="0"/>
              <a:t>volunteers</a:t>
            </a:r>
          </a:p>
          <a:p>
            <a:pPr lvl="1"/>
            <a:r>
              <a:rPr lang="en-US" dirty="0" smtClean="0"/>
              <a:t>We must respect that without the need for members to </a:t>
            </a:r>
            <a:br>
              <a:rPr lang="en-US" dirty="0" smtClean="0"/>
            </a:br>
            <a:r>
              <a:rPr lang="en-US" dirty="0" smtClean="0"/>
              <a:t>volunteer to speak for their peers, there is no industry at all</a:t>
            </a:r>
          </a:p>
          <a:p>
            <a:pPr lvl="1"/>
            <a:endParaRPr lang="en-US" dirty="0" smtClean="0"/>
          </a:p>
          <a:p>
            <a:r>
              <a:rPr lang="en-US" dirty="0" smtClean="0"/>
              <a:t>I know you’ve heard this before, I know you’ve tried to stress this before, but you don’t get a pass, now or in the future</a:t>
            </a:r>
          </a:p>
          <a:p>
            <a:r>
              <a:rPr lang="en-US" dirty="0" smtClean="0"/>
              <a:t>We must find a new energy around the concepts of being cooperatives that ignites a renewed passion, one leader at a time</a:t>
            </a:r>
          </a:p>
        </p:txBody>
      </p:sp>
      <p:pic>
        <p:nvPicPr>
          <p:cNvPr id="6" name="Picture 2"/>
          <p:cNvPicPr>
            <a:picLocks noChangeAspect="1" noChangeArrowheads="1"/>
          </p:cNvPicPr>
          <p:nvPr/>
        </p:nvPicPr>
        <p:blipFill>
          <a:blip r:embed="rId2" cstate="print"/>
          <a:srcRect/>
          <a:stretch>
            <a:fillRect/>
          </a:stretch>
        </p:blipFill>
        <p:spPr bwMode="auto">
          <a:xfrm rot="252031">
            <a:off x="7375890" y="3018802"/>
            <a:ext cx="1345976" cy="1706505"/>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48D4E142-8228-44E7-82D5-AF3EBAEF9919}" type="slidenum">
              <a:rPr lang="en-US" smtClean="0"/>
              <a:pPr/>
              <a:t>26</a:t>
            </a:fld>
            <a:endParaRPr lang="en-US" dirty="0"/>
          </a:p>
        </p:txBody>
      </p:sp>
      <p:sp>
        <p:nvSpPr>
          <p:cNvPr id="8" name="5-Point Star 7"/>
          <p:cNvSpPr/>
          <p:nvPr/>
        </p:nvSpPr>
        <p:spPr>
          <a:xfrm>
            <a:off x="8534400" y="4267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X:\Administration\Public\LeadershipConference\2011\ppt bgs\7c.jpg"/>
          <p:cNvPicPr>
            <a:picLocks noChangeAspect="1" noChangeArrowheads="1"/>
          </p:cNvPicPr>
          <p:nvPr/>
        </p:nvPicPr>
        <p:blipFill>
          <a:blip r:embed="rId3" cstate="print"/>
          <a:srcRect/>
          <a:stretch>
            <a:fillRect/>
          </a:stretch>
        </p:blipFill>
        <p:spPr bwMode="auto">
          <a:xfrm flipH="1">
            <a:off x="0" y="0"/>
            <a:ext cx="9144000" cy="6858000"/>
          </a:xfrm>
          <a:prstGeom prst="rect">
            <a:avLst/>
          </a:prstGeom>
          <a:noFill/>
        </p:spPr>
      </p:pic>
      <p:sp>
        <p:nvSpPr>
          <p:cNvPr id="623618" name="Rectangle 2"/>
          <p:cNvSpPr>
            <a:spLocks noGrp="1" noChangeArrowheads="1"/>
          </p:cNvSpPr>
          <p:nvPr>
            <p:ph type="title"/>
          </p:nvPr>
        </p:nvSpPr>
        <p:spPr/>
        <p:txBody>
          <a:bodyPr>
            <a:normAutofit fontScale="90000"/>
          </a:bodyPr>
          <a:lstStyle/>
          <a:p>
            <a:r>
              <a:rPr lang="en-US" dirty="0" smtClean="0"/>
              <a:t>It’s still all about the member, and </a:t>
            </a:r>
            <a:br>
              <a:rPr lang="en-US" dirty="0" smtClean="0"/>
            </a:br>
            <a:r>
              <a:rPr lang="en-US" dirty="0" smtClean="0"/>
              <a:t>how we express our faith in them</a:t>
            </a:r>
            <a:endParaRPr lang="en-US" dirty="0"/>
          </a:p>
        </p:txBody>
      </p:sp>
      <p:sp>
        <p:nvSpPr>
          <p:cNvPr id="37" name="Slide Number Placeholder 36"/>
          <p:cNvSpPr>
            <a:spLocks noGrp="1"/>
          </p:cNvSpPr>
          <p:nvPr>
            <p:ph type="sldNum" sz="quarter" idx="10"/>
          </p:nvPr>
        </p:nvSpPr>
        <p:spPr/>
        <p:txBody>
          <a:bodyPr/>
          <a:lstStyle/>
          <a:p>
            <a:fld id="{250C7897-3FED-49DE-930C-887BCB3D0A78}" type="slidenum">
              <a:rPr lang="en-US" smtClean="0"/>
              <a:pPr/>
              <a:t>27</a:t>
            </a:fld>
            <a:endParaRPr lang="en-US"/>
          </a:p>
        </p:txBody>
      </p:sp>
      <p:graphicFrame>
        <p:nvGraphicFramePr>
          <p:cNvPr id="43" name="Object 2"/>
          <p:cNvGraphicFramePr>
            <a:graphicFrameLocks/>
          </p:cNvGraphicFramePr>
          <p:nvPr/>
        </p:nvGraphicFramePr>
        <p:xfrm>
          <a:off x="-379413" y="1371600"/>
          <a:ext cx="9113838" cy="4795838"/>
        </p:xfrm>
        <a:graphic>
          <a:graphicData uri="http://schemas.openxmlformats.org/drawingml/2006/chart">
            <c:chart xmlns:c="http://schemas.openxmlformats.org/drawingml/2006/chart" xmlns:r="http://schemas.openxmlformats.org/officeDocument/2006/relationships" r:id="rId4"/>
          </a:graphicData>
        </a:graphic>
      </p:graphicFrame>
      <p:sp>
        <p:nvSpPr>
          <p:cNvPr id="623620" name="Rectangle 4"/>
          <p:cNvSpPr>
            <a:spLocks noChangeArrowheads="1"/>
          </p:cNvSpPr>
          <p:nvPr/>
        </p:nvSpPr>
        <p:spPr bwMode="auto">
          <a:xfrm>
            <a:off x="4495800" y="1752600"/>
            <a:ext cx="225425" cy="274638"/>
          </a:xfrm>
          <a:prstGeom prst="rect">
            <a:avLst/>
          </a:prstGeom>
          <a:noFill/>
          <a:ln w="9525">
            <a:noFill/>
            <a:miter lim="800000"/>
            <a:headEnd/>
            <a:tailEnd/>
          </a:ln>
          <a:effectLst/>
        </p:spPr>
        <p:txBody>
          <a:bodyPr wrap="none" lIns="0" tIns="0" rIns="0" bIns="0" anchor="ctr">
            <a:spAutoFit/>
          </a:bodyPr>
          <a:lstStyle/>
          <a:p>
            <a:pPr algn="l" eaLnBrk="0" hangingPunct="0"/>
            <a:r>
              <a:rPr lang="en-US" b="0" dirty="0">
                <a:solidFill>
                  <a:schemeClr val="bg1"/>
                </a:solidFill>
              </a:rPr>
              <a:t>IN</a:t>
            </a:r>
          </a:p>
        </p:txBody>
      </p:sp>
      <p:sp>
        <p:nvSpPr>
          <p:cNvPr id="623622" name="Rectangle 6"/>
          <p:cNvSpPr>
            <a:spLocks noChangeArrowheads="1"/>
          </p:cNvSpPr>
          <p:nvPr/>
        </p:nvSpPr>
        <p:spPr bwMode="auto">
          <a:xfrm>
            <a:off x="5257800" y="2514600"/>
            <a:ext cx="203582"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b="0" dirty="0">
                <a:solidFill>
                  <a:schemeClr val="bg1"/>
                </a:solidFill>
              </a:rPr>
              <a:t>NY</a:t>
            </a:r>
            <a:endParaRPr lang="en-US" sz="1200" b="0" dirty="0">
              <a:solidFill>
                <a:schemeClr val="bg1"/>
              </a:solidFill>
            </a:endParaRPr>
          </a:p>
        </p:txBody>
      </p:sp>
      <p:sp>
        <p:nvSpPr>
          <p:cNvPr id="623623" name="Rectangle 7"/>
          <p:cNvSpPr>
            <a:spLocks noChangeArrowheads="1"/>
          </p:cNvSpPr>
          <p:nvPr/>
        </p:nvSpPr>
        <p:spPr bwMode="auto">
          <a:xfrm>
            <a:off x="5881687" y="3981450"/>
            <a:ext cx="125413"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a:t>TX</a:t>
            </a:r>
          </a:p>
        </p:txBody>
      </p:sp>
      <p:sp>
        <p:nvSpPr>
          <p:cNvPr id="623625" name="Rectangle 9"/>
          <p:cNvSpPr>
            <a:spLocks noChangeArrowheads="1"/>
          </p:cNvSpPr>
          <p:nvPr/>
        </p:nvSpPr>
        <p:spPr bwMode="auto">
          <a:xfrm>
            <a:off x="5513022" y="3108068"/>
            <a:ext cx="221214"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b="0" dirty="0"/>
              <a:t>MA</a:t>
            </a:r>
            <a:endParaRPr lang="en-US" sz="1200" b="0" dirty="0">
              <a:solidFill>
                <a:schemeClr val="bg1"/>
              </a:solidFill>
            </a:endParaRPr>
          </a:p>
        </p:txBody>
      </p:sp>
      <p:sp>
        <p:nvSpPr>
          <p:cNvPr id="623626" name="Rectangle 10"/>
          <p:cNvSpPr>
            <a:spLocks noChangeArrowheads="1"/>
          </p:cNvSpPr>
          <p:nvPr/>
        </p:nvSpPr>
        <p:spPr bwMode="auto">
          <a:xfrm>
            <a:off x="5657558" y="3767382"/>
            <a:ext cx="171522"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b="0" dirty="0" smtClean="0"/>
              <a:t>CA</a:t>
            </a:r>
            <a:endParaRPr lang="en-US" sz="1200" b="0" dirty="0"/>
          </a:p>
        </p:txBody>
      </p:sp>
      <p:sp>
        <p:nvSpPr>
          <p:cNvPr id="623627" name="Rectangle 11"/>
          <p:cNvSpPr>
            <a:spLocks noChangeArrowheads="1"/>
          </p:cNvSpPr>
          <p:nvPr/>
        </p:nvSpPr>
        <p:spPr bwMode="auto">
          <a:xfrm>
            <a:off x="3276600" y="1446619"/>
            <a:ext cx="296556" cy="276999"/>
          </a:xfrm>
          <a:prstGeom prst="rect">
            <a:avLst/>
          </a:prstGeom>
          <a:noFill/>
          <a:ln w="9525">
            <a:noFill/>
            <a:miter lim="800000"/>
            <a:headEnd/>
            <a:tailEnd/>
          </a:ln>
          <a:effectLst/>
        </p:spPr>
        <p:txBody>
          <a:bodyPr wrap="none" lIns="0" tIns="0" rIns="0" bIns="0" anchor="ctr">
            <a:spAutoFit/>
          </a:bodyPr>
          <a:lstStyle/>
          <a:p>
            <a:pPr algn="l" eaLnBrk="0" hangingPunct="0"/>
            <a:r>
              <a:rPr lang="en-US" b="0" dirty="0">
                <a:solidFill>
                  <a:schemeClr val="bg1"/>
                </a:solidFill>
              </a:rPr>
              <a:t>OH</a:t>
            </a:r>
          </a:p>
        </p:txBody>
      </p:sp>
      <p:sp>
        <p:nvSpPr>
          <p:cNvPr id="623628" name="Rectangle 12"/>
          <p:cNvSpPr>
            <a:spLocks noChangeArrowheads="1"/>
          </p:cNvSpPr>
          <p:nvPr/>
        </p:nvSpPr>
        <p:spPr bwMode="auto">
          <a:xfrm>
            <a:off x="5605780" y="4830326"/>
            <a:ext cx="117020" cy="123111"/>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smtClean="0"/>
              <a:t>DC</a:t>
            </a:r>
            <a:endParaRPr lang="en-US" sz="800" b="0" dirty="0">
              <a:solidFill>
                <a:schemeClr val="bg1"/>
              </a:solidFill>
            </a:endParaRPr>
          </a:p>
        </p:txBody>
      </p:sp>
      <p:sp>
        <p:nvSpPr>
          <p:cNvPr id="623629" name="Rectangle 13"/>
          <p:cNvSpPr>
            <a:spLocks noChangeArrowheads="1"/>
          </p:cNvSpPr>
          <p:nvPr/>
        </p:nvSpPr>
        <p:spPr bwMode="auto">
          <a:xfrm>
            <a:off x="4030700" y="1524000"/>
            <a:ext cx="160300" cy="276999"/>
          </a:xfrm>
          <a:prstGeom prst="rect">
            <a:avLst/>
          </a:prstGeom>
          <a:noFill/>
          <a:ln w="9525">
            <a:noFill/>
            <a:miter lim="800000"/>
            <a:headEnd/>
            <a:tailEnd/>
          </a:ln>
          <a:effectLst/>
        </p:spPr>
        <p:txBody>
          <a:bodyPr wrap="none" lIns="0" tIns="0" rIns="0" bIns="0" anchor="ctr">
            <a:spAutoFit/>
          </a:bodyPr>
          <a:lstStyle/>
          <a:p>
            <a:pPr algn="l" eaLnBrk="0" hangingPunct="0"/>
            <a:r>
              <a:rPr lang="en-US" b="0" dirty="0">
                <a:solidFill>
                  <a:schemeClr val="bg1"/>
                </a:solidFill>
              </a:rPr>
              <a:t>IL</a:t>
            </a:r>
          </a:p>
        </p:txBody>
      </p:sp>
      <p:sp>
        <p:nvSpPr>
          <p:cNvPr id="623630" name="Rectangle 14"/>
          <p:cNvSpPr>
            <a:spLocks noChangeArrowheads="1"/>
          </p:cNvSpPr>
          <p:nvPr/>
        </p:nvSpPr>
        <p:spPr bwMode="auto">
          <a:xfrm>
            <a:off x="2209800" y="1858962"/>
            <a:ext cx="260350" cy="274638"/>
          </a:xfrm>
          <a:prstGeom prst="rect">
            <a:avLst/>
          </a:prstGeom>
          <a:noFill/>
          <a:ln w="9525">
            <a:noFill/>
            <a:miter lim="800000"/>
            <a:headEnd/>
            <a:tailEnd/>
          </a:ln>
          <a:effectLst/>
        </p:spPr>
        <p:txBody>
          <a:bodyPr wrap="none" lIns="0" tIns="0" rIns="0" bIns="0" anchor="ctr">
            <a:spAutoFit/>
          </a:bodyPr>
          <a:lstStyle/>
          <a:p>
            <a:pPr algn="l" eaLnBrk="0" hangingPunct="0"/>
            <a:r>
              <a:rPr lang="en-US" b="0">
                <a:solidFill>
                  <a:schemeClr val="bg1"/>
                </a:solidFill>
              </a:rPr>
              <a:t>WI</a:t>
            </a:r>
          </a:p>
        </p:txBody>
      </p:sp>
      <p:sp>
        <p:nvSpPr>
          <p:cNvPr id="623631" name="Rectangle 15"/>
          <p:cNvSpPr>
            <a:spLocks noChangeArrowheads="1"/>
          </p:cNvSpPr>
          <p:nvPr/>
        </p:nvSpPr>
        <p:spPr bwMode="auto">
          <a:xfrm>
            <a:off x="1295400" y="3382963"/>
            <a:ext cx="246063" cy="274637"/>
          </a:xfrm>
          <a:prstGeom prst="rect">
            <a:avLst/>
          </a:prstGeom>
          <a:noFill/>
          <a:ln w="9525">
            <a:noFill/>
            <a:miter lim="800000"/>
            <a:headEnd/>
            <a:tailEnd/>
          </a:ln>
          <a:effectLst/>
        </p:spPr>
        <p:txBody>
          <a:bodyPr wrap="none" lIns="0" tIns="0" rIns="0" bIns="0" anchor="ctr">
            <a:spAutoFit/>
          </a:bodyPr>
          <a:lstStyle/>
          <a:p>
            <a:pPr algn="l" eaLnBrk="0" hangingPunct="0"/>
            <a:r>
              <a:rPr lang="en-US" b="0" dirty="0">
                <a:solidFill>
                  <a:schemeClr val="bg1"/>
                </a:solidFill>
              </a:rPr>
              <a:t>MI</a:t>
            </a:r>
          </a:p>
        </p:txBody>
      </p:sp>
      <p:sp>
        <p:nvSpPr>
          <p:cNvPr id="623632" name="Rectangle 16"/>
          <p:cNvSpPr>
            <a:spLocks noChangeArrowheads="1"/>
          </p:cNvSpPr>
          <p:nvPr/>
        </p:nvSpPr>
        <p:spPr bwMode="auto">
          <a:xfrm>
            <a:off x="304800" y="4191000"/>
            <a:ext cx="3352800" cy="708528"/>
          </a:xfrm>
          <a:prstGeom prst="rect">
            <a:avLst/>
          </a:prstGeom>
          <a:solidFill>
            <a:schemeClr val="accent5"/>
          </a:solidFill>
          <a:ln w="9525">
            <a:noFill/>
            <a:miter lim="800000"/>
            <a:headEnd/>
            <a:tailEnd/>
          </a:ln>
          <a:effectLst/>
        </p:spPr>
        <p:txBody>
          <a:bodyPr wrap="square" lIns="92075" tIns="46038" rIns="92075" bIns="46038">
            <a:spAutoFit/>
          </a:bodyPr>
          <a:lstStyle/>
          <a:p>
            <a:pPr algn="ctr" eaLnBrk="0" hangingPunct="0"/>
            <a:r>
              <a:rPr lang="en-US" sz="1400" b="0" dirty="0">
                <a:solidFill>
                  <a:schemeClr val="bg1"/>
                </a:solidFill>
              </a:rPr>
              <a:t>CU*BASE Credit Unions: </a:t>
            </a:r>
            <a:r>
              <a:rPr lang="en-US" sz="2000" b="1" dirty="0" smtClean="0">
                <a:solidFill>
                  <a:schemeClr val="bg1"/>
                </a:solidFill>
              </a:rPr>
              <a:t>189</a:t>
            </a:r>
            <a:endParaRPr lang="en-US" sz="1400" b="1" dirty="0">
              <a:solidFill>
                <a:schemeClr val="bg1"/>
              </a:solidFill>
            </a:endParaRPr>
          </a:p>
          <a:p>
            <a:pPr algn="ctr" eaLnBrk="0" hangingPunct="0"/>
            <a:r>
              <a:rPr lang="en-US" sz="1400" b="0" dirty="0">
                <a:solidFill>
                  <a:schemeClr val="bg1"/>
                </a:solidFill>
              </a:rPr>
              <a:t>Total Members: </a:t>
            </a:r>
            <a:r>
              <a:rPr lang="en-US" sz="2000" b="1" dirty="0" smtClean="0">
                <a:solidFill>
                  <a:schemeClr val="bg1"/>
                </a:solidFill>
              </a:rPr>
              <a:t>1,452,800</a:t>
            </a:r>
            <a:endParaRPr lang="en-US" sz="1400" b="1" dirty="0">
              <a:solidFill>
                <a:schemeClr val="bg1"/>
              </a:solidFill>
            </a:endParaRPr>
          </a:p>
        </p:txBody>
      </p:sp>
      <p:sp>
        <p:nvSpPr>
          <p:cNvPr id="623633" name="Rectangle 17"/>
          <p:cNvSpPr>
            <a:spLocks noChangeArrowheads="1"/>
          </p:cNvSpPr>
          <p:nvPr/>
        </p:nvSpPr>
        <p:spPr bwMode="auto">
          <a:xfrm>
            <a:off x="4908550" y="2163763"/>
            <a:ext cx="273050" cy="274637"/>
          </a:xfrm>
          <a:prstGeom prst="rect">
            <a:avLst/>
          </a:prstGeom>
          <a:noFill/>
          <a:ln w="9525">
            <a:noFill/>
            <a:miter lim="800000"/>
            <a:headEnd/>
            <a:tailEnd/>
          </a:ln>
          <a:effectLst/>
        </p:spPr>
        <p:txBody>
          <a:bodyPr wrap="none" lIns="0" tIns="0" rIns="0" bIns="0" anchor="ctr">
            <a:spAutoFit/>
          </a:bodyPr>
          <a:lstStyle/>
          <a:p>
            <a:pPr algn="l" eaLnBrk="0" hangingPunct="0"/>
            <a:r>
              <a:rPr lang="en-US" b="0" dirty="0"/>
              <a:t>SD</a:t>
            </a:r>
            <a:endParaRPr lang="en-US" sz="1600" b="0" dirty="0"/>
          </a:p>
        </p:txBody>
      </p:sp>
      <p:sp>
        <p:nvSpPr>
          <p:cNvPr id="623634" name="Rectangle 18"/>
          <p:cNvSpPr>
            <a:spLocks noChangeArrowheads="1"/>
          </p:cNvSpPr>
          <p:nvPr/>
        </p:nvSpPr>
        <p:spPr bwMode="auto">
          <a:xfrm>
            <a:off x="5680840" y="4731583"/>
            <a:ext cx="84960" cy="123111"/>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smtClean="0"/>
              <a:t>IA</a:t>
            </a:r>
            <a:endParaRPr lang="en-US" sz="800" b="0" dirty="0">
              <a:solidFill>
                <a:schemeClr val="bg1"/>
              </a:solidFill>
            </a:endParaRPr>
          </a:p>
        </p:txBody>
      </p:sp>
      <p:sp>
        <p:nvSpPr>
          <p:cNvPr id="623635" name="Rectangle 19"/>
          <p:cNvSpPr>
            <a:spLocks noChangeArrowheads="1"/>
          </p:cNvSpPr>
          <p:nvPr/>
        </p:nvSpPr>
        <p:spPr bwMode="auto">
          <a:xfrm>
            <a:off x="5372100" y="2833916"/>
            <a:ext cx="256352"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b="0" dirty="0"/>
              <a:t>WA</a:t>
            </a:r>
          </a:p>
        </p:txBody>
      </p:sp>
      <p:sp>
        <p:nvSpPr>
          <p:cNvPr id="623637" name="Rectangle 21"/>
          <p:cNvSpPr>
            <a:spLocks noChangeArrowheads="1"/>
          </p:cNvSpPr>
          <p:nvPr/>
        </p:nvSpPr>
        <p:spPr bwMode="auto">
          <a:xfrm>
            <a:off x="5807528" y="4330700"/>
            <a:ext cx="171450"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a:t>ME</a:t>
            </a:r>
            <a:endParaRPr lang="en-US" sz="1000" b="0" dirty="0">
              <a:solidFill>
                <a:schemeClr val="bg1"/>
              </a:solidFill>
            </a:endParaRPr>
          </a:p>
        </p:txBody>
      </p:sp>
      <p:sp>
        <p:nvSpPr>
          <p:cNvPr id="623638" name="Rectangle 22"/>
          <p:cNvSpPr>
            <a:spLocks noChangeArrowheads="1"/>
          </p:cNvSpPr>
          <p:nvPr/>
        </p:nvSpPr>
        <p:spPr bwMode="auto">
          <a:xfrm>
            <a:off x="5777012" y="4476750"/>
            <a:ext cx="153888" cy="153888"/>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a:t>AL</a:t>
            </a:r>
            <a:endParaRPr lang="en-US" sz="1000" b="0" dirty="0">
              <a:solidFill>
                <a:schemeClr val="bg1"/>
              </a:solidFill>
            </a:endParaRPr>
          </a:p>
        </p:txBody>
      </p:sp>
      <p:sp>
        <p:nvSpPr>
          <p:cNvPr id="623640" name="Rectangle 24"/>
          <p:cNvSpPr>
            <a:spLocks noChangeArrowheads="1"/>
          </p:cNvSpPr>
          <p:nvPr/>
        </p:nvSpPr>
        <p:spPr bwMode="auto">
          <a:xfrm>
            <a:off x="5856287" y="4165600"/>
            <a:ext cx="150813"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smtClean="0"/>
              <a:t>UT</a:t>
            </a:r>
            <a:endParaRPr lang="en-US" sz="1000" b="0" dirty="0">
              <a:solidFill>
                <a:schemeClr val="bg1"/>
              </a:solidFill>
            </a:endParaRPr>
          </a:p>
        </p:txBody>
      </p:sp>
      <p:sp>
        <p:nvSpPr>
          <p:cNvPr id="623648" name="Rectangle 32"/>
          <p:cNvSpPr>
            <a:spLocks noChangeArrowheads="1"/>
          </p:cNvSpPr>
          <p:nvPr/>
        </p:nvSpPr>
        <p:spPr bwMode="auto">
          <a:xfrm>
            <a:off x="661029" y="1447800"/>
            <a:ext cx="1701171" cy="338554"/>
          </a:xfrm>
          <a:prstGeom prst="rect">
            <a:avLst/>
          </a:prstGeom>
          <a:noFill/>
          <a:ln w="9525">
            <a:noFill/>
            <a:miter lim="800000"/>
            <a:headEnd/>
            <a:tailEnd/>
          </a:ln>
          <a:effectLst/>
        </p:spPr>
        <p:txBody>
          <a:bodyPr wrap="none">
            <a:spAutoFit/>
          </a:bodyPr>
          <a:lstStyle/>
          <a:p>
            <a:pPr algn="l"/>
            <a:r>
              <a:rPr lang="en-US" sz="1600" dirty="0"/>
              <a:t># of </a:t>
            </a:r>
            <a:r>
              <a:rPr lang="en-US" sz="1600" dirty="0" err="1"/>
              <a:t>Mbrs</a:t>
            </a:r>
            <a:r>
              <a:rPr lang="en-US" sz="1600" dirty="0"/>
              <a:t> by State</a:t>
            </a:r>
          </a:p>
        </p:txBody>
      </p:sp>
      <p:sp>
        <p:nvSpPr>
          <p:cNvPr id="34" name="Rectangle 8"/>
          <p:cNvSpPr>
            <a:spLocks noChangeArrowheads="1"/>
          </p:cNvSpPr>
          <p:nvPr/>
        </p:nvSpPr>
        <p:spPr bwMode="auto">
          <a:xfrm>
            <a:off x="5638800" y="3559792"/>
            <a:ext cx="190758"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b="0" dirty="0" smtClean="0"/>
              <a:t>CT</a:t>
            </a:r>
            <a:endParaRPr lang="en-US" sz="1200" b="0" dirty="0"/>
          </a:p>
        </p:txBody>
      </p:sp>
      <p:sp>
        <p:nvSpPr>
          <p:cNvPr id="35" name="Rectangle 18"/>
          <p:cNvSpPr>
            <a:spLocks noChangeArrowheads="1"/>
          </p:cNvSpPr>
          <p:nvPr/>
        </p:nvSpPr>
        <p:spPr bwMode="auto">
          <a:xfrm>
            <a:off x="5486400" y="5029200"/>
            <a:ext cx="121828" cy="123111"/>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smtClean="0"/>
              <a:t>CO</a:t>
            </a:r>
            <a:endParaRPr lang="en-US" sz="800" b="0" dirty="0">
              <a:solidFill>
                <a:schemeClr val="bg1"/>
              </a:solidFill>
            </a:endParaRPr>
          </a:p>
        </p:txBody>
      </p:sp>
      <p:sp>
        <p:nvSpPr>
          <p:cNvPr id="36" name="Rectangle 18"/>
          <p:cNvSpPr>
            <a:spLocks noChangeArrowheads="1"/>
          </p:cNvSpPr>
          <p:nvPr/>
        </p:nvSpPr>
        <p:spPr bwMode="auto">
          <a:xfrm>
            <a:off x="5543550" y="4939030"/>
            <a:ext cx="134652" cy="123111"/>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smtClean="0"/>
              <a:t>MS</a:t>
            </a:r>
            <a:endParaRPr lang="en-US" sz="800" b="0" dirty="0">
              <a:solidFill>
                <a:schemeClr val="bg1"/>
              </a:solidFill>
            </a:endParaRPr>
          </a:p>
        </p:txBody>
      </p:sp>
      <p:sp>
        <p:nvSpPr>
          <p:cNvPr id="44" name="Rectangle 9"/>
          <p:cNvSpPr>
            <a:spLocks noChangeArrowheads="1"/>
          </p:cNvSpPr>
          <p:nvPr/>
        </p:nvSpPr>
        <p:spPr bwMode="auto">
          <a:xfrm>
            <a:off x="5621282" y="3345106"/>
            <a:ext cx="185948"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b="0" dirty="0" smtClean="0"/>
              <a:t>OR</a:t>
            </a:r>
            <a:endParaRPr lang="en-US" sz="1200" b="0" dirty="0">
              <a:solidFill>
                <a:schemeClr val="bg1"/>
              </a:solidFill>
            </a:endParaRPr>
          </a:p>
        </p:txBody>
      </p:sp>
      <p:sp>
        <p:nvSpPr>
          <p:cNvPr id="45" name="Rectangle 18"/>
          <p:cNvSpPr>
            <a:spLocks noChangeArrowheads="1"/>
          </p:cNvSpPr>
          <p:nvPr/>
        </p:nvSpPr>
        <p:spPr bwMode="auto">
          <a:xfrm>
            <a:off x="5708650" y="4606732"/>
            <a:ext cx="100990" cy="138499"/>
          </a:xfrm>
          <a:prstGeom prst="rect">
            <a:avLst/>
          </a:prstGeom>
          <a:noFill/>
          <a:ln w="9525">
            <a:noFill/>
            <a:miter lim="800000"/>
            <a:headEnd/>
            <a:tailEnd/>
          </a:ln>
          <a:effectLst/>
        </p:spPr>
        <p:txBody>
          <a:bodyPr wrap="none" lIns="0" tIns="0" rIns="0" bIns="0" anchor="ctr">
            <a:spAutoFit/>
          </a:bodyPr>
          <a:lstStyle/>
          <a:p>
            <a:pPr algn="l" eaLnBrk="0" hangingPunct="0"/>
            <a:r>
              <a:rPr lang="en-US" sz="900" b="0" dirty="0" smtClean="0"/>
              <a:t>FL</a:t>
            </a:r>
            <a:endParaRPr lang="en-US" sz="900" b="0" dirty="0">
              <a:solidFill>
                <a:schemeClr val="bg1"/>
              </a:solidFill>
            </a:endParaRPr>
          </a:p>
        </p:txBody>
      </p:sp>
      <p:sp>
        <p:nvSpPr>
          <p:cNvPr id="46" name="TextBox 45"/>
          <p:cNvSpPr txBox="1"/>
          <p:nvPr/>
        </p:nvSpPr>
        <p:spPr>
          <a:xfrm>
            <a:off x="0" y="6324600"/>
            <a:ext cx="4038600" cy="415498"/>
          </a:xfrm>
          <a:prstGeom prst="rect">
            <a:avLst/>
          </a:prstGeom>
          <a:noFill/>
        </p:spPr>
        <p:txBody>
          <a:bodyPr wrap="square" rtlCol="0">
            <a:spAutoFit/>
          </a:bodyPr>
          <a:lstStyle/>
          <a:p>
            <a:r>
              <a:rPr lang="en-US" sz="1050" dirty="0" smtClean="0"/>
              <a:t>Includes all cuasterisk.com network partners, all clients that will be converted by the end of the 2011 business year (Sept 30)</a:t>
            </a:r>
            <a:endParaRPr lang="en-US" sz="1050" dirty="0"/>
          </a:p>
        </p:txBody>
      </p:sp>
      <p:pic>
        <p:nvPicPr>
          <p:cNvPr id="30" name="Picture 154" descr="cuasterisk"/>
          <p:cNvPicPr>
            <a:picLocks noChangeAspect="1" noChangeArrowheads="1"/>
          </p:cNvPicPr>
          <p:nvPr/>
        </p:nvPicPr>
        <p:blipFill>
          <a:blip r:embed="rId5" cstate="print"/>
          <a:srcRect/>
          <a:stretch>
            <a:fillRect/>
          </a:stretch>
        </p:blipFill>
        <p:spPr bwMode="auto">
          <a:xfrm>
            <a:off x="8001000" y="304800"/>
            <a:ext cx="824248" cy="6096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My Favorite Cooperative Principle:</a:t>
            </a:r>
            <a:br>
              <a:rPr lang="en-US" sz="2000" dirty="0" smtClean="0"/>
            </a:br>
            <a:r>
              <a:rPr lang="en-US" dirty="0" smtClean="0"/>
              <a:t>Autonomy and Independence</a:t>
            </a:r>
            <a:endParaRPr lang="en-US" dirty="0"/>
          </a:p>
        </p:txBody>
      </p:sp>
      <p:sp>
        <p:nvSpPr>
          <p:cNvPr id="3" name="Content Placeholder 2"/>
          <p:cNvSpPr>
            <a:spLocks noGrp="1"/>
          </p:cNvSpPr>
          <p:nvPr>
            <p:ph sz="half" idx="1"/>
          </p:nvPr>
        </p:nvSpPr>
        <p:spPr>
          <a:xfrm>
            <a:off x="457200" y="1905000"/>
            <a:ext cx="5562600" cy="1967753"/>
          </a:xfrm>
        </p:spPr>
        <p:txBody>
          <a:bodyPr/>
          <a:lstStyle/>
          <a:p>
            <a:r>
              <a:rPr lang="en-US" dirty="0" smtClean="0"/>
              <a:t>In a world that believes so strongly in scale, to the point where it pushes for consolidation, the cooperative principle of autonomy and</a:t>
            </a:r>
          </a:p>
        </p:txBody>
      </p:sp>
      <p:sp>
        <p:nvSpPr>
          <p:cNvPr id="9" name="Content Placeholder 8"/>
          <p:cNvSpPr>
            <a:spLocks noGrp="1"/>
          </p:cNvSpPr>
          <p:nvPr>
            <p:ph sz="half" idx="2"/>
          </p:nvPr>
        </p:nvSpPr>
        <p:spPr>
          <a:xfrm>
            <a:off x="457200" y="2819400"/>
            <a:ext cx="8382000" cy="3048000"/>
          </a:xfrm>
        </p:spPr>
        <p:txBody>
          <a:bodyPr/>
          <a:lstStyle/>
          <a:p>
            <a:pPr>
              <a:buNone/>
            </a:pPr>
            <a:r>
              <a:rPr lang="en-US" dirty="0" smtClean="0"/>
              <a:t>	independence aligns perfectly with the networked world and how people will interact and aggregate opportunity in the future</a:t>
            </a:r>
          </a:p>
          <a:p>
            <a:r>
              <a:rPr lang="en-US" dirty="0" smtClean="0"/>
              <a:t>Challenge #1: </a:t>
            </a:r>
          </a:p>
          <a:p>
            <a:pPr lvl="1"/>
            <a:r>
              <a:rPr lang="en-US" dirty="0" smtClean="0"/>
              <a:t>How do we crack the code on working together and aggregating communities, without consolidating what makes each of our communities unique?</a:t>
            </a:r>
          </a:p>
          <a:p>
            <a:r>
              <a:rPr lang="en-US" dirty="0" smtClean="0"/>
              <a:t>Challenge #2:</a:t>
            </a:r>
          </a:p>
          <a:p>
            <a:pPr lvl="1"/>
            <a:r>
              <a:rPr lang="en-US" dirty="0" smtClean="0"/>
              <a:t>How do we show a new generation of business people and consumers that the model to gaining the benefits of scale is already here?</a:t>
            </a:r>
          </a:p>
          <a:p>
            <a:endParaRPr lang="en-US" dirty="0"/>
          </a:p>
        </p:txBody>
      </p:sp>
      <p:sp>
        <p:nvSpPr>
          <p:cNvPr id="6" name="Slide Number Placeholder 5"/>
          <p:cNvSpPr>
            <a:spLocks noGrp="1"/>
          </p:cNvSpPr>
          <p:nvPr>
            <p:ph type="sldNum" sz="quarter" idx="12"/>
          </p:nvPr>
        </p:nvSpPr>
        <p:spPr/>
        <p:txBody>
          <a:bodyPr/>
          <a:lstStyle/>
          <a:p>
            <a:fld id="{48D4E142-8228-44E7-82D5-AF3EBAEF9919}" type="slidenum">
              <a:rPr lang="en-US" smtClean="0"/>
              <a:pPr/>
              <a:t>28</a:t>
            </a:fld>
            <a:endParaRPr lang="en-US" dirty="0"/>
          </a:p>
        </p:txBody>
      </p:sp>
      <p:sp>
        <p:nvSpPr>
          <p:cNvPr id="4" name="Text Placeholder 3"/>
          <p:cNvSpPr>
            <a:spLocks noGrp="1"/>
          </p:cNvSpPr>
          <p:nvPr>
            <p:ph type="body" sz="quarter" idx="13"/>
          </p:nvPr>
        </p:nvSpPr>
        <p:spPr>
          <a:xfrm>
            <a:off x="3733800" y="5715000"/>
            <a:ext cx="5105400" cy="685800"/>
          </a:xfrm>
        </p:spPr>
        <p:txBody>
          <a:bodyPr>
            <a:noAutofit/>
          </a:bodyPr>
          <a:lstStyle/>
          <a:p>
            <a:r>
              <a:rPr lang="en-US" dirty="0" smtClean="0"/>
              <a:t>Maybe we need some healthy evangelism to reignite everyone’s passion for our business design...</a:t>
            </a:r>
            <a:br>
              <a:rPr lang="en-US" dirty="0" smtClean="0"/>
            </a:br>
            <a:r>
              <a:rPr lang="en-US" dirty="0" smtClean="0"/>
              <a:t>one person, one cooperative, one community at a time</a:t>
            </a:r>
            <a:endParaRPr lang="en-US" dirty="0"/>
          </a:p>
        </p:txBody>
      </p:sp>
      <p:pic>
        <p:nvPicPr>
          <p:cNvPr id="153601" name="Picture 1" descr="X:\Administration\Public\LeadershipConference\2011\Temp place for all graphics\headling2.png"/>
          <p:cNvPicPr>
            <a:picLocks noChangeAspect="1" noChangeArrowheads="1"/>
          </p:cNvPicPr>
          <p:nvPr/>
        </p:nvPicPr>
        <p:blipFill>
          <a:blip r:embed="rId2" cstate="print"/>
          <a:srcRect/>
          <a:stretch>
            <a:fillRect/>
          </a:stretch>
        </p:blipFill>
        <p:spPr bwMode="auto">
          <a:xfrm>
            <a:off x="5708650" y="228600"/>
            <a:ext cx="3130550" cy="129540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53602" name="Picture 2" descr="X:\Administration\Public\LeadershipConference\2011\Temp place for all graphics\headline1.png"/>
          <p:cNvPicPr>
            <a:picLocks noChangeAspect="1" noChangeArrowheads="1"/>
          </p:cNvPicPr>
          <p:nvPr/>
        </p:nvPicPr>
        <p:blipFill>
          <a:blip r:embed="rId3" cstate="print"/>
          <a:srcRect/>
          <a:stretch>
            <a:fillRect/>
          </a:stretch>
        </p:blipFill>
        <p:spPr bwMode="auto">
          <a:xfrm>
            <a:off x="6248886" y="1222029"/>
            <a:ext cx="3123714" cy="1292571"/>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My Favorite Cooperative Principle:</a:t>
            </a:r>
            <a:br>
              <a:rPr lang="en-US" sz="2000" dirty="0" smtClean="0"/>
            </a:br>
            <a:r>
              <a:rPr lang="en-US" dirty="0" smtClean="0"/>
              <a:t>Autonomy and Independence</a:t>
            </a:r>
            <a:endParaRPr lang="en-US" dirty="0"/>
          </a:p>
        </p:txBody>
      </p:sp>
      <p:sp>
        <p:nvSpPr>
          <p:cNvPr id="3" name="Content Placeholder 2"/>
          <p:cNvSpPr>
            <a:spLocks noGrp="1"/>
          </p:cNvSpPr>
          <p:nvPr>
            <p:ph sz="half" idx="1"/>
          </p:nvPr>
        </p:nvSpPr>
        <p:spPr>
          <a:xfrm>
            <a:off x="457200" y="1905000"/>
            <a:ext cx="5562600" cy="1967753"/>
          </a:xfrm>
        </p:spPr>
        <p:txBody>
          <a:bodyPr/>
          <a:lstStyle/>
          <a:p>
            <a:r>
              <a:rPr lang="en-US" dirty="0" smtClean="0"/>
              <a:t>In a world that believes so strongly in scale, to the point where it pushes for consolidation, the cooperative principle of autonomy and</a:t>
            </a:r>
          </a:p>
        </p:txBody>
      </p:sp>
      <p:sp>
        <p:nvSpPr>
          <p:cNvPr id="9" name="Content Placeholder 8"/>
          <p:cNvSpPr>
            <a:spLocks noGrp="1"/>
          </p:cNvSpPr>
          <p:nvPr>
            <p:ph sz="half" idx="2"/>
          </p:nvPr>
        </p:nvSpPr>
        <p:spPr>
          <a:xfrm>
            <a:off x="457200" y="2819400"/>
            <a:ext cx="8382000" cy="3048000"/>
          </a:xfrm>
        </p:spPr>
        <p:txBody>
          <a:bodyPr/>
          <a:lstStyle/>
          <a:p>
            <a:pPr>
              <a:buNone/>
            </a:pPr>
            <a:r>
              <a:rPr lang="en-US" dirty="0" smtClean="0"/>
              <a:t>	independence aligns perfectly with the networked world and how people will interact and aggregate opportunity in the future</a:t>
            </a:r>
          </a:p>
          <a:p>
            <a:r>
              <a:rPr lang="en-US" dirty="0" smtClean="0"/>
              <a:t>Challenge #1: </a:t>
            </a:r>
          </a:p>
          <a:p>
            <a:pPr lvl="1"/>
            <a:r>
              <a:rPr lang="en-US" dirty="0" smtClean="0"/>
              <a:t>How do we crack the code on working together and aggregating communities, without consolidating what makes each of our communities unique?</a:t>
            </a:r>
          </a:p>
          <a:p>
            <a:r>
              <a:rPr lang="en-US" dirty="0" smtClean="0"/>
              <a:t>Challenge #2:</a:t>
            </a:r>
          </a:p>
          <a:p>
            <a:pPr lvl="1"/>
            <a:r>
              <a:rPr lang="en-US" dirty="0" smtClean="0"/>
              <a:t>How do we show a new generation of business people and consumers that the model to gaining the benefits of scale is already here?</a:t>
            </a:r>
          </a:p>
          <a:p>
            <a:endParaRPr lang="en-US" dirty="0"/>
          </a:p>
        </p:txBody>
      </p:sp>
      <p:sp>
        <p:nvSpPr>
          <p:cNvPr id="6" name="Slide Number Placeholder 5"/>
          <p:cNvSpPr>
            <a:spLocks noGrp="1"/>
          </p:cNvSpPr>
          <p:nvPr>
            <p:ph type="sldNum" sz="quarter" idx="12"/>
          </p:nvPr>
        </p:nvSpPr>
        <p:spPr/>
        <p:txBody>
          <a:bodyPr/>
          <a:lstStyle/>
          <a:p>
            <a:fld id="{48D4E142-8228-44E7-82D5-AF3EBAEF9919}" type="slidenum">
              <a:rPr lang="en-US" smtClean="0"/>
              <a:pPr/>
              <a:t>29</a:t>
            </a:fld>
            <a:endParaRPr lang="en-US" dirty="0"/>
          </a:p>
        </p:txBody>
      </p:sp>
      <p:sp>
        <p:nvSpPr>
          <p:cNvPr id="4" name="Text Placeholder 3"/>
          <p:cNvSpPr>
            <a:spLocks noGrp="1"/>
          </p:cNvSpPr>
          <p:nvPr>
            <p:ph type="body" sz="quarter" idx="13"/>
          </p:nvPr>
        </p:nvSpPr>
        <p:spPr>
          <a:xfrm>
            <a:off x="3733800" y="5715000"/>
            <a:ext cx="5105400" cy="685800"/>
          </a:xfrm>
        </p:spPr>
        <p:txBody>
          <a:bodyPr>
            <a:noAutofit/>
          </a:bodyPr>
          <a:lstStyle/>
          <a:p>
            <a:r>
              <a:rPr lang="en-US" dirty="0" smtClean="0"/>
              <a:t>Maybe we need some healthy evangelism to reignite everyone’s passion for our business design...</a:t>
            </a:r>
            <a:br>
              <a:rPr lang="en-US" dirty="0" smtClean="0"/>
            </a:br>
            <a:r>
              <a:rPr lang="en-US" dirty="0" smtClean="0"/>
              <a:t>one person, one cooperative, one community at a time</a:t>
            </a:r>
            <a:endParaRPr lang="en-US" dirty="0"/>
          </a:p>
        </p:txBody>
      </p:sp>
      <p:pic>
        <p:nvPicPr>
          <p:cNvPr id="153601" name="Picture 1" descr="X:\Administration\Public\LeadershipConference\2011\Temp place for all graphics\headling2.png"/>
          <p:cNvPicPr>
            <a:picLocks noChangeAspect="1" noChangeArrowheads="1"/>
          </p:cNvPicPr>
          <p:nvPr/>
        </p:nvPicPr>
        <p:blipFill>
          <a:blip r:embed="rId2" cstate="print"/>
          <a:srcRect/>
          <a:stretch>
            <a:fillRect/>
          </a:stretch>
        </p:blipFill>
        <p:spPr bwMode="auto">
          <a:xfrm>
            <a:off x="5708650" y="228600"/>
            <a:ext cx="3130550" cy="129540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53602" name="Picture 2" descr="X:\Administration\Public\LeadershipConference\2011\Temp place for all graphics\headline1.png"/>
          <p:cNvPicPr>
            <a:picLocks noChangeAspect="1" noChangeArrowheads="1"/>
          </p:cNvPicPr>
          <p:nvPr/>
        </p:nvPicPr>
        <p:blipFill>
          <a:blip r:embed="rId3" cstate="print"/>
          <a:srcRect/>
          <a:stretch>
            <a:fillRect/>
          </a:stretch>
        </p:blipFill>
        <p:spPr bwMode="auto">
          <a:xfrm>
            <a:off x="6248886" y="1222029"/>
            <a:ext cx="3123714" cy="1292571"/>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0" name="Explosion 1 9"/>
          <p:cNvSpPr/>
          <p:nvPr/>
        </p:nvSpPr>
        <p:spPr>
          <a:xfrm>
            <a:off x="609600" y="-228600"/>
            <a:ext cx="7924800" cy="7315200"/>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When you can’t find a gigantic win to prove your point, work hard every day on </a:t>
            </a:r>
            <a:br>
              <a:rPr lang="en-US" dirty="0" smtClean="0"/>
            </a:br>
            <a:r>
              <a:rPr lang="en-US" dirty="0" smtClean="0"/>
              <a:t>having </a:t>
            </a:r>
            <a:r>
              <a:rPr lang="en-US" b="1" dirty="0" smtClean="0"/>
              <a:t>a million little wins </a:t>
            </a:r>
            <a:r>
              <a:rPr lang="en-US" dirty="0" smtClean="0"/>
              <a:t>to do it for you</a:t>
            </a:r>
          </a:p>
          <a:p>
            <a:pPr algn="ctr"/>
            <a:endParaRPr lang="en-US" dirty="0" smtClean="0"/>
          </a:p>
          <a:p>
            <a:pPr algn="ctr"/>
            <a:r>
              <a:rPr lang="en-US" dirty="0" smtClean="0"/>
              <a:t>How can nearly 200 small cooperatives, through their day-to-day work, </a:t>
            </a:r>
            <a:br>
              <a:rPr lang="en-US" dirty="0" smtClean="0"/>
            </a:br>
            <a:r>
              <a:rPr lang="en-US" dirty="0" smtClean="0"/>
              <a:t>highlight </a:t>
            </a:r>
            <a:r>
              <a:rPr lang="en-US" b="1" dirty="0" smtClean="0"/>
              <a:t>enough cooperative wins </a:t>
            </a:r>
            <a:br>
              <a:rPr lang="en-US" b="1" dirty="0" smtClean="0"/>
            </a:br>
            <a:r>
              <a:rPr lang="en-US" dirty="0" smtClean="0"/>
              <a:t>to prove our point?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Community?  </a:t>
            </a:r>
            <a:br>
              <a:rPr lang="en-US" dirty="0" smtClean="0"/>
            </a:br>
            <a:r>
              <a:rPr lang="en-US" sz="2000" dirty="0" smtClean="0"/>
              <a:t>Who should we be talking about?</a:t>
            </a:r>
            <a:endParaRPr lang="en-US" sz="2000" dirty="0"/>
          </a:p>
        </p:txBody>
      </p:sp>
      <p:sp>
        <p:nvSpPr>
          <p:cNvPr id="3" name="Content Placeholder 2"/>
          <p:cNvSpPr>
            <a:spLocks noGrp="1"/>
          </p:cNvSpPr>
          <p:nvPr>
            <p:ph sz="half" idx="1"/>
          </p:nvPr>
        </p:nvSpPr>
        <p:spPr/>
        <p:txBody>
          <a:bodyPr/>
          <a:lstStyle/>
          <a:p>
            <a:pPr>
              <a:buNone/>
            </a:pPr>
            <a:r>
              <a:rPr lang="en-US" i="1" dirty="0" smtClean="0">
                <a:solidFill>
                  <a:schemeClr val="accent3"/>
                </a:solidFill>
              </a:rPr>
              <a:t>Our Communities</a:t>
            </a:r>
          </a:p>
          <a:p>
            <a:r>
              <a:rPr lang="en-US" dirty="0" smtClean="0"/>
              <a:t>Our </a:t>
            </a:r>
            <a:r>
              <a:rPr lang="en-US" b="1" dirty="0" smtClean="0"/>
              <a:t>Localities</a:t>
            </a:r>
            <a:r>
              <a:rPr lang="en-US" dirty="0" smtClean="0"/>
              <a:t> </a:t>
            </a:r>
          </a:p>
          <a:p>
            <a:pPr lvl="1"/>
            <a:r>
              <a:rPr lang="en-US" dirty="0" smtClean="0"/>
              <a:t>Where you live</a:t>
            </a:r>
          </a:p>
          <a:p>
            <a:r>
              <a:rPr lang="en-US" dirty="0" smtClean="0"/>
              <a:t>Our </a:t>
            </a:r>
            <a:r>
              <a:rPr lang="en-US" b="1" dirty="0" smtClean="0"/>
              <a:t>Members</a:t>
            </a:r>
            <a:r>
              <a:rPr lang="en-US" dirty="0" smtClean="0"/>
              <a:t> </a:t>
            </a:r>
          </a:p>
          <a:p>
            <a:pPr lvl="1"/>
            <a:r>
              <a:rPr lang="en-US" dirty="0" smtClean="0"/>
              <a:t>Yours and mine</a:t>
            </a:r>
          </a:p>
          <a:p>
            <a:r>
              <a:rPr lang="en-US" dirty="0" smtClean="0"/>
              <a:t>Our </a:t>
            </a:r>
            <a:r>
              <a:rPr lang="en-US" b="1" dirty="0" smtClean="0"/>
              <a:t>Professionals</a:t>
            </a:r>
            <a:r>
              <a:rPr lang="en-US" dirty="0" smtClean="0"/>
              <a:t> </a:t>
            </a:r>
          </a:p>
          <a:p>
            <a:pPr lvl="1"/>
            <a:r>
              <a:rPr lang="en-US" dirty="0" smtClean="0"/>
              <a:t>Employees of CUs, regulators, trade associations, CUSOs, consultants, vendors</a:t>
            </a:r>
          </a:p>
        </p:txBody>
      </p:sp>
      <p:sp>
        <p:nvSpPr>
          <p:cNvPr id="5" name="Content Placeholder 4"/>
          <p:cNvSpPr>
            <a:spLocks noGrp="1"/>
          </p:cNvSpPr>
          <p:nvPr>
            <p:ph sz="half" idx="2"/>
          </p:nvPr>
        </p:nvSpPr>
        <p:spPr/>
        <p:txBody>
          <a:bodyPr/>
          <a:lstStyle/>
          <a:p>
            <a:endParaRPr lang="en-US" dirty="0" smtClean="0"/>
          </a:p>
          <a:p>
            <a:r>
              <a:rPr lang="en-US" dirty="0" smtClean="0"/>
              <a:t>Our </a:t>
            </a:r>
            <a:r>
              <a:rPr lang="en-US" b="1" dirty="0" smtClean="0"/>
              <a:t>Network</a:t>
            </a:r>
            <a:r>
              <a:rPr lang="en-US" dirty="0" smtClean="0"/>
              <a:t> </a:t>
            </a:r>
          </a:p>
          <a:p>
            <a:pPr lvl="1"/>
            <a:r>
              <a:rPr lang="en-US" dirty="0" smtClean="0"/>
              <a:t>Our infrastructure, the technology that links us all and creates a communication highway</a:t>
            </a:r>
          </a:p>
          <a:p>
            <a:r>
              <a:rPr lang="en-US" dirty="0" smtClean="0"/>
              <a:t>Our </a:t>
            </a:r>
            <a:r>
              <a:rPr lang="en-US" b="1" dirty="0" smtClean="0"/>
              <a:t>Volunteers</a:t>
            </a:r>
            <a:r>
              <a:rPr lang="en-US" dirty="0" smtClean="0"/>
              <a:t> </a:t>
            </a:r>
          </a:p>
          <a:p>
            <a:pPr lvl="1"/>
            <a:r>
              <a:rPr lang="en-US" dirty="0" smtClean="0"/>
              <a:t>Yours and mine</a:t>
            </a:r>
          </a:p>
          <a:p>
            <a:endParaRPr lang="en-US" dirty="0"/>
          </a:p>
        </p:txBody>
      </p:sp>
      <p:sp>
        <p:nvSpPr>
          <p:cNvPr id="4" name="Text Placeholder 3"/>
          <p:cNvSpPr>
            <a:spLocks noGrp="1"/>
          </p:cNvSpPr>
          <p:nvPr>
            <p:ph type="body" sz="quarter" idx="13"/>
          </p:nvPr>
        </p:nvSpPr>
        <p:spPr>
          <a:xfrm>
            <a:off x="4267200" y="5715000"/>
            <a:ext cx="4419600" cy="685800"/>
          </a:xfrm>
        </p:spPr>
        <p:txBody>
          <a:bodyPr>
            <a:noAutofit/>
          </a:bodyPr>
          <a:lstStyle/>
          <a:p>
            <a:r>
              <a:rPr lang="en-US" dirty="0" smtClean="0"/>
              <a:t>Your community is not just where you live...Your community is who you hang out with, who you work with, who you plan with...</a:t>
            </a:r>
          </a:p>
          <a:p>
            <a:r>
              <a:rPr lang="en-US" dirty="0" smtClean="0">
                <a:solidFill>
                  <a:schemeClr val="accent3"/>
                </a:solidFill>
              </a:rPr>
              <a:t>Why would a community trust that your intentions are in their best interest?</a:t>
            </a:r>
            <a:endParaRPr lang="en-US" dirty="0">
              <a:solidFill>
                <a:schemeClr val="accent3"/>
              </a:solidFill>
            </a:endParaRPr>
          </a:p>
        </p:txBody>
      </p:sp>
      <p:sp>
        <p:nvSpPr>
          <p:cNvPr id="6" name="Slide Number Placeholder 5"/>
          <p:cNvSpPr>
            <a:spLocks noGrp="1"/>
          </p:cNvSpPr>
          <p:nvPr>
            <p:ph type="sldNum" sz="quarter" idx="12"/>
          </p:nvPr>
        </p:nvSpPr>
        <p:spPr/>
        <p:txBody>
          <a:bodyPr/>
          <a:lstStyle/>
          <a:p>
            <a:fld id="{250C7897-3FED-49DE-930C-887BCB3D0A78}"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solidFill>
              </a:rPr>
              <a:t>Step 3: </a:t>
            </a:r>
            <a:r>
              <a:rPr lang="en-US" dirty="0" smtClean="0"/>
              <a:t>Introducing SCORE</a:t>
            </a:r>
            <a:br>
              <a:rPr lang="en-US" dirty="0" smtClean="0"/>
            </a:br>
            <a:r>
              <a:rPr lang="en-US" sz="2000" dirty="0" smtClean="0"/>
              <a:t>Highlighting a network of highly functioning cooperatives</a:t>
            </a:r>
            <a:endParaRPr lang="en-US" dirty="0"/>
          </a:p>
        </p:txBody>
      </p:sp>
      <p:sp>
        <p:nvSpPr>
          <p:cNvPr id="3" name="Content Placeholder 2"/>
          <p:cNvSpPr>
            <a:spLocks noGrp="1"/>
          </p:cNvSpPr>
          <p:nvPr>
            <p:ph sz="half" idx="1"/>
          </p:nvPr>
        </p:nvSpPr>
        <p:spPr/>
        <p:txBody>
          <a:bodyPr>
            <a:noAutofit/>
          </a:bodyPr>
          <a:lstStyle/>
          <a:p>
            <a:r>
              <a:rPr lang="en-US" dirty="0" smtClean="0"/>
              <a:t>We are setting a new goal for every credit union and CUSO that is designed as a cooperative:  </a:t>
            </a:r>
            <a:r>
              <a:rPr lang="en-US" b="1" dirty="0" smtClean="0"/>
              <a:t>Raise Your Cooperative Score</a:t>
            </a:r>
          </a:p>
          <a:p>
            <a:pPr lvl="1"/>
            <a:r>
              <a:rPr lang="en-US" dirty="0" smtClean="0"/>
              <a:t>A Cooperative Score can be </a:t>
            </a:r>
          </a:p>
          <a:p>
            <a:pPr lvl="2"/>
            <a:r>
              <a:rPr lang="en-US" dirty="0" smtClean="0"/>
              <a:t>Tangible evidence of principles put into action </a:t>
            </a:r>
          </a:p>
          <a:p>
            <a:pPr lvl="2"/>
            <a:r>
              <a:rPr lang="en-US" dirty="0" smtClean="0"/>
              <a:t>A rallying point for new goals and new achievements</a:t>
            </a:r>
          </a:p>
          <a:p>
            <a:r>
              <a:rPr lang="en-US" dirty="0" smtClean="0"/>
              <a:t>CU*Answers will work with our CUs to develop measurements or tracking mechanisms to confirm a credit union’s cooperative health</a:t>
            </a:r>
          </a:p>
          <a:p>
            <a:endParaRPr lang="en-US" dirty="0" smtClean="0"/>
          </a:p>
        </p:txBody>
      </p:sp>
      <p:sp>
        <p:nvSpPr>
          <p:cNvPr id="6" name="Content Placeholder 5"/>
          <p:cNvSpPr>
            <a:spLocks noGrp="1"/>
          </p:cNvSpPr>
          <p:nvPr>
            <p:ph sz="half" idx="2"/>
          </p:nvPr>
        </p:nvSpPr>
        <p:spPr>
          <a:xfrm>
            <a:off x="457200" y="4253552"/>
            <a:ext cx="6248400" cy="1828800"/>
          </a:xfrm>
        </p:spPr>
        <p:txBody>
          <a:bodyPr>
            <a:normAutofit lnSpcReduction="10000"/>
          </a:bodyPr>
          <a:lstStyle/>
          <a:p>
            <a:pPr lvl="1"/>
            <a:r>
              <a:rPr lang="en-US" dirty="0" smtClean="0"/>
              <a:t>Marketing your democratic process and measuring your members’ response</a:t>
            </a:r>
          </a:p>
          <a:p>
            <a:pPr lvl="1"/>
            <a:r>
              <a:rPr lang="en-US" dirty="0" smtClean="0"/>
              <a:t>Paying an ownership dividend, clearly labeled as such</a:t>
            </a:r>
          </a:p>
          <a:p>
            <a:pPr lvl="1"/>
            <a:r>
              <a:rPr lang="en-US" dirty="0" smtClean="0"/>
              <a:t>Interacting with other cooperatives</a:t>
            </a:r>
          </a:p>
          <a:p>
            <a:pPr lvl="1"/>
            <a:r>
              <a:rPr lang="en-US" dirty="0" smtClean="0"/>
              <a:t>Measuring the vitality of your volunteer community</a:t>
            </a:r>
          </a:p>
          <a:p>
            <a:pPr lvl="1"/>
            <a:r>
              <a:rPr lang="en-US" dirty="0" smtClean="0"/>
              <a:t>What else?</a:t>
            </a:r>
            <a:endParaRPr lang="en-US" dirty="0"/>
          </a:p>
        </p:txBody>
      </p:sp>
      <p:sp>
        <p:nvSpPr>
          <p:cNvPr id="7" name="Slide Number Placeholder 6"/>
          <p:cNvSpPr>
            <a:spLocks noGrp="1"/>
          </p:cNvSpPr>
          <p:nvPr>
            <p:ph type="sldNum" sz="quarter" idx="12"/>
          </p:nvPr>
        </p:nvSpPr>
        <p:spPr/>
        <p:txBody>
          <a:bodyPr/>
          <a:lstStyle/>
          <a:p>
            <a:fld id="{48D4E142-8228-44E7-82D5-AF3EBAEF9919}" type="slidenum">
              <a:rPr lang="en-US" smtClean="0"/>
              <a:pPr/>
              <a:t>30</a:t>
            </a:fld>
            <a:endParaRPr lang="en-US"/>
          </a:p>
        </p:txBody>
      </p:sp>
      <p:pic>
        <p:nvPicPr>
          <p:cNvPr id="8" name="Picture 2" descr="X:\Administration\Public\LeadershipConference\2011\Temp place for all graphics\CooperativeScoreCover.png"/>
          <p:cNvPicPr>
            <a:picLocks noChangeAspect="1" noChangeArrowheads="1"/>
          </p:cNvPicPr>
          <p:nvPr/>
        </p:nvPicPr>
        <p:blipFill>
          <a:blip r:embed="rId2" cstate="print"/>
          <a:stretch>
            <a:fillRect/>
          </a:stretch>
        </p:blipFill>
        <p:spPr bwMode="auto">
          <a:xfrm>
            <a:off x="6934200" y="4267200"/>
            <a:ext cx="1774980" cy="2293876"/>
          </a:xfrm>
          <a:prstGeom prst="rect">
            <a:avLst/>
          </a:prstGeom>
          <a:ln>
            <a:noFill/>
          </a:ln>
          <a:effectLst>
            <a:outerShdw blurRad="292100" dist="139700" dir="2700000" algn="tl" rotWithShape="0">
              <a:srgbClr val="333333">
                <a:alpha val="65000"/>
              </a:srgbClr>
            </a:outerShdw>
          </a:effectLst>
        </p:spPr>
      </p:pic>
      <p:sp>
        <p:nvSpPr>
          <p:cNvPr id="9" name="5-Point Star 8"/>
          <p:cNvSpPr/>
          <p:nvPr/>
        </p:nvSpPr>
        <p:spPr>
          <a:xfrm>
            <a:off x="8610600" y="5943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accent3"/>
                </a:solidFill>
              </a:rPr>
              <a:t>Step 3: </a:t>
            </a:r>
            <a:r>
              <a:rPr lang="en-US" smtClean="0"/>
              <a:t>Introducing SCORE</a:t>
            </a:r>
            <a:br>
              <a:rPr lang="en-US" smtClean="0"/>
            </a:br>
            <a:r>
              <a:rPr lang="en-US" sz="2000" smtClean="0"/>
              <a:t>Highlighting a network of highly functioning cooperatives</a:t>
            </a:r>
            <a:endParaRPr lang="en-US" dirty="0"/>
          </a:p>
        </p:txBody>
      </p:sp>
      <p:sp>
        <p:nvSpPr>
          <p:cNvPr id="6" name="Content Placeholder 5"/>
          <p:cNvSpPr>
            <a:spLocks noGrp="1"/>
          </p:cNvSpPr>
          <p:nvPr>
            <p:ph sz="half" idx="1"/>
          </p:nvPr>
        </p:nvSpPr>
        <p:spPr/>
        <p:txBody>
          <a:bodyPr>
            <a:noAutofit/>
          </a:bodyPr>
          <a:lstStyle/>
          <a:p>
            <a:r>
              <a:rPr lang="en-US" dirty="0" smtClean="0"/>
              <a:t>You can get started today developing your own cooperative score, and there are many ideas in our Cooperative Score outline</a:t>
            </a:r>
          </a:p>
          <a:p>
            <a:r>
              <a:rPr lang="en-US" dirty="0" smtClean="0"/>
              <a:t>Here are some out-of-the-gate offerings we’re working on now:</a:t>
            </a:r>
          </a:p>
          <a:p>
            <a:pPr lvl="1"/>
            <a:r>
              <a:rPr lang="en-US" dirty="0" smtClean="0"/>
              <a:t>CU*Answers new Cooperative Rewards program</a:t>
            </a:r>
          </a:p>
          <a:p>
            <a:pPr lvl="1"/>
            <a:r>
              <a:rPr lang="en-US" dirty="0" smtClean="0"/>
              <a:t>Board Election Services</a:t>
            </a:r>
          </a:p>
          <a:p>
            <a:pPr lvl="1"/>
            <a:r>
              <a:rPr lang="en-US" dirty="0" smtClean="0"/>
              <a:t>Promoting Volunteerism</a:t>
            </a:r>
          </a:p>
          <a:p>
            <a:pPr lvl="1"/>
            <a:r>
              <a:rPr lang="en-US" dirty="0" err="1" smtClean="0"/>
              <a:t>ExamShare</a:t>
            </a:r>
            <a:endParaRPr lang="en-US" dirty="0" smtClean="0"/>
          </a:p>
          <a:p>
            <a:pPr lvl="1"/>
            <a:r>
              <a:rPr lang="en-US" dirty="0" smtClean="0"/>
              <a:t>PolicySwap</a:t>
            </a:r>
          </a:p>
          <a:p>
            <a:pPr lvl="1"/>
            <a:endParaRPr lang="en-US" dirty="0" smtClean="0"/>
          </a:p>
        </p:txBody>
      </p:sp>
      <p:sp>
        <p:nvSpPr>
          <p:cNvPr id="7" name="Content Placeholder 6"/>
          <p:cNvSpPr>
            <a:spLocks noGrp="1"/>
          </p:cNvSpPr>
          <p:nvPr>
            <p:ph sz="half" idx="2"/>
          </p:nvPr>
        </p:nvSpPr>
        <p:spPr>
          <a:xfrm>
            <a:off x="457200" y="4607256"/>
            <a:ext cx="6248400" cy="1828800"/>
          </a:xfrm>
        </p:spPr>
        <p:txBody>
          <a:bodyPr/>
          <a:lstStyle/>
          <a:p>
            <a:pPr lvl="1"/>
            <a:r>
              <a:rPr lang="en-US" smtClean="0"/>
              <a:t>Board Financial Literacy</a:t>
            </a:r>
          </a:p>
          <a:p>
            <a:pPr lvl="1"/>
            <a:r>
              <a:rPr lang="en-US" smtClean="0"/>
              <a:t>Software, software, software – development focused on highlighting the spirit of a cooperative</a:t>
            </a:r>
            <a:endParaRPr lang="en-US" dirty="0"/>
          </a:p>
        </p:txBody>
      </p:sp>
      <p:sp>
        <p:nvSpPr>
          <p:cNvPr id="8" name="Text Placeholder 7"/>
          <p:cNvSpPr>
            <a:spLocks noGrp="1"/>
          </p:cNvSpPr>
          <p:nvPr>
            <p:ph type="body" sz="quarter" idx="13"/>
          </p:nvPr>
        </p:nvSpPr>
        <p:spPr>
          <a:xfrm>
            <a:off x="2667000" y="5715000"/>
            <a:ext cx="4191000" cy="685800"/>
          </a:xfrm>
        </p:spPr>
        <p:txBody>
          <a:bodyPr>
            <a:noAutofit/>
          </a:bodyPr>
          <a:lstStyle/>
          <a:p>
            <a:r>
              <a:rPr lang="en-US" dirty="0" smtClean="0"/>
              <a:t>(Remember, it’s not just how you see yourself as a cooperative, but how you work with other cooperatives such as CU*Answers)</a:t>
            </a:r>
          </a:p>
        </p:txBody>
      </p:sp>
      <p:pic>
        <p:nvPicPr>
          <p:cNvPr id="5" name="Picture 2" descr="X:\Administration\Public\LeadershipConference\2011\Temp place for all graphics\CooperativeScoreCover.png"/>
          <p:cNvPicPr>
            <a:picLocks noChangeAspect="1" noChangeArrowheads="1"/>
          </p:cNvPicPr>
          <p:nvPr/>
        </p:nvPicPr>
        <p:blipFill>
          <a:blip r:embed="rId2" cstate="print"/>
          <a:stretch>
            <a:fillRect/>
          </a:stretch>
        </p:blipFill>
        <p:spPr bwMode="auto">
          <a:xfrm>
            <a:off x="6934200" y="4267200"/>
            <a:ext cx="1774980" cy="2293876"/>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12"/>
          </p:nvPr>
        </p:nvSpPr>
        <p:spPr/>
        <p:txBody>
          <a:bodyPr/>
          <a:lstStyle/>
          <a:p>
            <a:fld id="{48D4E142-8228-44E7-82D5-AF3EBAEF9919}" type="slidenum">
              <a:rPr lang="en-US" smtClean="0"/>
              <a:pPr/>
              <a:t>31</a:t>
            </a:fld>
            <a:endParaRPr lang="en-US"/>
          </a:p>
        </p:txBody>
      </p:sp>
      <p:sp>
        <p:nvSpPr>
          <p:cNvPr id="11" name="5-Point Star 10"/>
          <p:cNvSpPr/>
          <p:nvPr/>
        </p:nvSpPr>
        <p:spPr>
          <a:xfrm>
            <a:off x="8610600" y="5943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New Cooperative Rewards Program: </a:t>
            </a:r>
            <a:br>
              <a:rPr lang="en-US" dirty="0" smtClean="0"/>
            </a:br>
            <a:r>
              <a:rPr lang="en-US" sz="2000" dirty="0" smtClean="0"/>
              <a:t>Can a $100,000 budget change your behavior?</a:t>
            </a:r>
            <a:endParaRPr lang="en-US" sz="2000" dirty="0"/>
          </a:p>
        </p:txBody>
      </p:sp>
      <p:sp>
        <p:nvSpPr>
          <p:cNvPr id="8" name="Content Placeholder 7"/>
          <p:cNvSpPr>
            <a:spLocks noGrp="1"/>
          </p:cNvSpPr>
          <p:nvPr>
            <p:ph sz="half" idx="1"/>
          </p:nvPr>
        </p:nvSpPr>
        <p:spPr>
          <a:xfrm>
            <a:off x="457200" y="1600200"/>
            <a:ext cx="4267200" cy="1967753"/>
          </a:xfrm>
        </p:spPr>
        <p:txBody>
          <a:bodyPr>
            <a:noAutofit/>
          </a:bodyPr>
          <a:lstStyle/>
          <a:p>
            <a:r>
              <a:rPr lang="en-US" dirty="0" smtClean="0"/>
              <a:t>How do you reward cooperatives for participating with other cooperatives?  </a:t>
            </a:r>
            <a:r>
              <a:rPr lang="en-US" b="1" dirty="0" smtClean="0"/>
              <a:t>Pay ‘</a:t>
            </a:r>
            <a:r>
              <a:rPr lang="en-US" b="1" dirty="0" err="1" smtClean="0"/>
              <a:t>em</a:t>
            </a:r>
            <a:endParaRPr lang="en-US" b="1" dirty="0" smtClean="0"/>
          </a:p>
          <a:p>
            <a:r>
              <a:rPr lang="en-US" dirty="0" smtClean="0"/>
              <a:t>To raise the level of participation in our network, we’re going to steal an idea from you</a:t>
            </a:r>
          </a:p>
        </p:txBody>
      </p:sp>
      <p:sp>
        <p:nvSpPr>
          <p:cNvPr id="7" name="Content Placeholder 6"/>
          <p:cNvSpPr>
            <a:spLocks noGrp="1"/>
          </p:cNvSpPr>
          <p:nvPr>
            <p:ph sz="half" idx="2"/>
          </p:nvPr>
        </p:nvSpPr>
        <p:spPr/>
        <p:txBody>
          <a:bodyPr>
            <a:noAutofit/>
          </a:bodyPr>
          <a:lstStyle/>
          <a:p>
            <a:r>
              <a:rPr lang="en-US" dirty="0" smtClean="0"/>
              <a:t>In January 2012, CU*Answers will roll out its first Cooperative Rewards program that will allow your credit union to earn points that can be used for a direct discount on your CU*Answers invoice</a:t>
            </a:r>
          </a:p>
          <a:p>
            <a:r>
              <a:rPr lang="en-US" dirty="0" smtClean="0"/>
              <a:t>Throughout the rest of the day, we’ll talk about different ways you can participate, and from your response, we’ll start working on the details of the program</a:t>
            </a:r>
          </a:p>
        </p:txBody>
      </p:sp>
      <p:sp>
        <p:nvSpPr>
          <p:cNvPr id="10" name="Slide Number Placeholder 9"/>
          <p:cNvSpPr>
            <a:spLocks noGrp="1"/>
          </p:cNvSpPr>
          <p:nvPr>
            <p:ph type="sldNum" sz="quarter" idx="12"/>
          </p:nvPr>
        </p:nvSpPr>
        <p:spPr/>
        <p:txBody>
          <a:bodyPr/>
          <a:lstStyle/>
          <a:p>
            <a:fld id="{48D4E142-8228-44E7-82D5-AF3EBAEF9919}" type="slidenum">
              <a:rPr lang="en-US" smtClean="0"/>
              <a:pPr/>
              <a:t>32</a:t>
            </a:fld>
            <a:endParaRPr lang="en-US"/>
          </a:p>
        </p:txBody>
      </p:sp>
      <p:sp>
        <p:nvSpPr>
          <p:cNvPr id="29" name="Text Placeholder 28"/>
          <p:cNvSpPr>
            <a:spLocks noGrp="1"/>
          </p:cNvSpPr>
          <p:nvPr>
            <p:ph type="body" sz="quarter" idx="14"/>
          </p:nvPr>
        </p:nvSpPr>
        <p:spPr/>
        <p:txBody>
          <a:bodyPr/>
          <a:lstStyle/>
          <a:p>
            <a:r>
              <a:rPr lang="en-US" dirty="0" smtClean="0"/>
              <a:t>Details will roll out at the </a:t>
            </a:r>
            <a:br>
              <a:rPr lang="en-US" dirty="0" smtClean="0"/>
            </a:br>
            <a:r>
              <a:rPr lang="en-US" dirty="0" smtClean="0"/>
              <a:t>2011 CEO Roundtable (Nov. 9, 2011)</a:t>
            </a:r>
            <a:endParaRPr lang="en-US" dirty="0"/>
          </a:p>
        </p:txBody>
      </p:sp>
      <p:pic>
        <p:nvPicPr>
          <p:cNvPr id="3074" name="Picture 2" descr="H:\Graphics\Online Banking shots\tiered svc 2.gif"/>
          <p:cNvPicPr>
            <a:picLocks noChangeAspect="1" noChangeArrowheads="1"/>
          </p:cNvPicPr>
          <p:nvPr/>
        </p:nvPicPr>
        <p:blipFill>
          <a:blip r:embed="rId2" cstate="print"/>
          <a:srcRect l="17241" b="46552"/>
          <a:stretch>
            <a:fillRect/>
          </a:stretch>
        </p:blipFill>
        <p:spPr bwMode="auto">
          <a:xfrm>
            <a:off x="4800600" y="1524000"/>
            <a:ext cx="4090219" cy="1981200"/>
          </a:xfrm>
          <a:prstGeom prst="rect">
            <a:avLst/>
          </a:prstGeom>
          <a:ln>
            <a:noFill/>
          </a:ln>
          <a:effectLst>
            <a:outerShdw blurRad="292100" dist="139700" dir="2700000" algn="tl" rotWithShape="0">
              <a:srgbClr val="333333">
                <a:alpha val="65000"/>
              </a:srgbClr>
            </a:outerShdw>
          </a:effectLst>
        </p:spPr>
      </p:pic>
      <p:pic>
        <p:nvPicPr>
          <p:cNvPr id="3075"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6705600" y="304800"/>
            <a:ext cx="2077206" cy="798155"/>
          </a:xfrm>
          <a:prstGeom prst="rect">
            <a:avLst/>
          </a:prstGeom>
          <a:noFill/>
        </p:spPr>
      </p:pic>
      <p:grpSp>
        <p:nvGrpSpPr>
          <p:cNvPr id="14" name="Group 13"/>
          <p:cNvGrpSpPr/>
          <p:nvPr/>
        </p:nvGrpSpPr>
        <p:grpSpPr>
          <a:xfrm>
            <a:off x="3276600" y="5562600"/>
            <a:ext cx="1436361" cy="914400"/>
            <a:chOff x="2590800" y="5638800"/>
            <a:chExt cx="1436361" cy="914400"/>
          </a:xfrm>
        </p:grpSpPr>
        <p:sp>
          <p:nvSpPr>
            <p:cNvPr id="12" name="32-Point Star 11"/>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3"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2743200" y="6059845"/>
              <a:ext cx="1283961" cy="493355"/>
            </a:xfrm>
            <a:prstGeom prst="rect">
              <a:avLst/>
            </a:prstGeom>
            <a:noFill/>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Election Services</a:t>
            </a:r>
            <a:br>
              <a:rPr lang="en-US" dirty="0" smtClean="0"/>
            </a:br>
            <a:r>
              <a:rPr lang="en-US" sz="2000" dirty="0" smtClean="0"/>
              <a:t>Do your voter turnout trends point to a strength?</a:t>
            </a:r>
            <a:endParaRPr lang="en-US" dirty="0"/>
          </a:p>
        </p:txBody>
      </p:sp>
      <p:sp>
        <p:nvSpPr>
          <p:cNvPr id="10" name="Content Placeholder 9"/>
          <p:cNvSpPr>
            <a:spLocks noGrp="1"/>
          </p:cNvSpPr>
          <p:nvPr>
            <p:ph sz="half" idx="1"/>
          </p:nvPr>
        </p:nvSpPr>
        <p:spPr/>
        <p:txBody>
          <a:bodyPr>
            <a:noAutofit/>
          </a:bodyPr>
          <a:lstStyle/>
          <a:p>
            <a:r>
              <a:rPr lang="en-US" dirty="0" smtClean="0"/>
              <a:t>If a democratic process is the one of the things that sets you apart, then why are we reluctant to boast about our election processes, voter turnout, and the response of our empowered members?</a:t>
            </a:r>
          </a:p>
          <a:p>
            <a:r>
              <a:rPr lang="en-US" dirty="0" smtClean="0"/>
              <a:t>What if every credit union had to prove that 25%+ of their membership was active in the leadership of their credit union?</a:t>
            </a:r>
          </a:p>
          <a:p>
            <a:r>
              <a:rPr lang="en-US" dirty="0" smtClean="0"/>
              <a:t>We have to turn to the ‘Net </a:t>
            </a:r>
          </a:p>
          <a:p>
            <a:pPr lvl="1"/>
            <a:r>
              <a:rPr lang="en-US" dirty="0" smtClean="0"/>
              <a:t>For convenience</a:t>
            </a:r>
          </a:p>
          <a:p>
            <a:pPr lvl="1"/>
            <a:r>
              <a:rPr lang="en-US" dirty="0" smtClean="0"/>
              <a:t>To be able to afford the voter turnout we should demand</a:t>
            </a:r>
          </a:p>
          <a:p>
            <a:endParaRPr lang="en-US" dirty="0" smtClean="0"/>
          </a:p>
        </p:txBody>
      </p:sp>
      <p:sp>
        <p:nvSpPr>
          <p:cNvPr id="13" name="Content Placeholder 12"/>
          <p:cNvSpPr>
            <a:spLocks noGrp="1"/>
          </p:cNvSpPr>
          <p:nvPr>
            <p:ph sz="half" idx="2"/>
          </p:nvPr>
        </p:nvSpPr>
        <p:spPr>
          <a:xfrm>
            <a:off x="457200" y="4267200"/>
            <a:ext cx="4572000" cy="1828800"/>
          </a:xfrm>
        </p:spPr>
        <p:txBody>
          <a:bodyPr>
            <a:noAutofit/>
          </a:bodyPr>
          <a:lstStyle/>
          <a:p>
            <a:pPr lvl="1"/>
            <a:r>
              <a:rPr lang="en-US" dirty="0" smtClean="0"/>
              <a:t>To generate some buzz for our ownership community</a:t>
            </a:r>
          </a:p>
          <a:p>
            <a:pPr lvl="1"/>
            <a:r>
              <a:rPr lang="en-US" dirty="0" smtClean="0"/>
              <a:t>To add some drama and timeliness to being a member</a:t>
            </a:r>
          </a:p>
          <a:p>
            <a:pPr lvl="1"/>
            <a:r>
              <a:rPr lang="en-US" dirty="0" smtClean="0"/>
              <a:t>To create some in-your-face differences between you and other organizations</a:t>
            </a:r>
          </a:p>
          <a:p>
            <a:endParaRPr lang="en-US" dirty="0" smtClean="0"/>
          </a:p>
          <a:p>
            <a:endParaRPr lang="en-US" dirty="0"/>
          </a:p>
        </p:txBody>
      </p:sp>
      <p:sp>
        <p:nvSpPr>
          <p:cNvPr id="12" name="Slide Number Placeholder 11"/>
          <p:cNvSpPr>
            <a:spLocks noGrp="1"/>
          </p:cNvSpPr>
          <p:nvPr>
            <p:ph type="sldNum" sz="quarter" idx="12"/>
          </p:nvPr>
        </p:nvSpPr>
        <p:spPr/>
        <p:txBody>
          <a:bodyPr/>
          <a:lstStyle/>
          <a:p>
            <a:fld id="{48D4E142-8228-44E7-82D5-AF3EBAEF9919}" type="slidenum">
              <a:rPr lang="en-US" smtClean="0"/>
              <a:pPr/>
              <a:t>33</a:t>
            </a:fld>
            <a:endParaRPr lang="en-US" dirty="0"/>
          </a:p>
        </p:txBody>
      </p:sp>
      <p:sp>
        <p:nvSpPr>
          <p:cNvPr id="14" name="Text Placeholder 13"/>
          <p:cNvSpPr>
            <a:spLocks noGrp="1"/>
          </p:cNvSpPr>
          <p:nvPr>
            <p:ph type="body" sz="quarter" idx="14"/>
          </p:nvPr>
        </p:nvSpPr>
        <p:spPr/>
        <p:txBody>
          <a:bodyPr/>
          <a:lstStyle/>
          <a:p>
            <a:endParaRPr lang="en-US"/>
          </a:p>
        </p:txBody>
      </p:sp>
      <p:pic>
        <p:nvPicPr>
          <p:cNvPr id="8" name="Picture 7" descr="C:\Documents and Settings\dmoore\Local Settings\Temporary Internet Files\Content.IE5\QTAOO9LK\MC900188075[1].wmf"/>
          <p:cNvPicPr>
            <a:picLocks noChangeAspect="1" noChangeArrowheads="1"/>
          </p:cNvPicPr>
          <p:nvPr/>
        </p:nvPicPr>
        <p:blipFill>
          <a:blip r:embed="rId2" cstate="print"/>
          <a:srcRect/>
          <a:stretch>
            <a:fillRect/>
          </a:stretch>
        </p:blipFill>
        <p:spPr bwMode="auto">
          <a:xfrm>
            <a:off x="6096000" y="152401"/>
            <a:ext cx="2590799" cy="1295399"/>
          </a:xfrm>
          <a:prstGeom prst="rect">
            <a:avLst/>
          </a:prstGeom>
          <a:noFill/>
        </p:spPr>
      </p:pic>
      <p:sp>
        <p:nvSpPr>
          <p:cNvPr id="9" name="TextBox 8"/>
          <p:cNvSpPr txBox="1"/>
          <p:nvPr/>
        </p:nvSpPr>
        <p:spPr>
          <a:xfrm>
            <a:off x="6248400" y="0"/>
            <a:ext cx="1295400" cy="276999"/>
          </a:xfrm>
          <a:prstGeom prst="rect">
            <a:avLst/>
          </a:prstGeom>
          <a:solidFill>
            <a:schemeClr val="bg1"/>
          </a:solidFill>
          <a:ln>
            <a:solidFill>
              <a:schemeClr val="bg1">
                <a:lumMod val="75000"/>
              </a:schemeClr>
            </a:solidFill>
          </a:ln>
        </p:spPr>
        <p:txBody>
          <a:bodyPr wrap="square" rtlCol="0">
            <a:spAutoFit/>
          </a:bodyPr>
          <a:lstStyle/>
          <a:p>
            <a:pPr algn="ctr"/>
            <a:r>
              <a:rPr lang="en-US" sz="1200" b="1" dirty="0" smtClean="0">
                <a:solidFill>
                  <a:srgbClr val="FF0000"/>
                </a:solidFill>
              </a:rPr>
              <a:t>Voter Turnout</a:t>
            </a:r>
            <a:endParaRPr lang="en-US" sz="1200" b="1" dirty="0">
              <a:solidFill>
                <a:srgbClr val="FF0000"/>
              </a:solidFill>
            </a:endParaRPr>
          </a:p>
        </p:txBody>
      </p:sp>
      <p:pic>
        <p:nvPicPr>
          <p:cNvPr id="2050" name="Picture 2" descr="H:\Graphics\Online Banking shots\ballot1.jpg"/>
          <p:cNvPicPr>
            <a:picLocks noChangeAspect="1" noChangeArrowheads="1"/>
          </p:cNvPicPr>
          <p:nvPr/>
        </p:nvPicPr>
        <p:blipFill>
          <a:blip r:embed="rId3" cstate="print"/>
          <a:srcRect l="13224" t="6516" r="13312" b="39551"/>
          <a:stretch>
            <a:fillRect/>
          </a:stretch>
        </p:blipFill>
        <p:spPr bwMode="auto">
          <a:xfrm>
            <a:off x="5029200" y="4572000"/>
            <a:ext cx="3810000" cy="2286000"/>
          </a:xfrm>
          <a:prstGeom prst="rect">
            <a:avLst/>
          </a:prstGeom>
          <a:ln>
            <a:noFill/>
          </a:ln>
          <a:effectLst>
            <a:outerShdw blurRad="292100" dist="139700" dir="2700000" algn="tl" rotWithShape="0">
              <a:srgbClr val="333333">
                <a:alpha val="65000"/>
              </a:srgbClr>
            </a:outerShdw>
          </a:effectLst>
        </p:spPr>
      </p:pic>
      <p:pic>
        <p:nvPicPr>
          <p:cNvPr id="2051" name="Picture 3" descr="C:\Documents and Settings\dmoore\Local Settings\Temporary Internet Files\Content.IE5\HKIQES64\MC900439805[1].png"/>
          <p:cNvPicPr>
            <a:picLocks noChangeAspect="1" noChangeArrowheads="1"/>
          </p:cNvPicPr>
          <p:nvPr/>
        </p:nvPicPr>
        <p:blipFill>
          <a:blip r:embed="rId4" cstate="print"/>
          <a:srcRect/>
          <a:stretch>
            <a:fillRect/>
          </a:stretch>
        </p:blipFill>
        <p:spPr bwMode="auto">
          <a:xfrm rot="15693266" flipH="1">
            <a:off x="7329317" y="3763345"/>
            <a:ext cx="1327938" cy="132793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X:\Administration\Public\LeadershipConference\2011\Temp place for all graphics\electon-cover.jpg"/>
          <p:cNvPicPr>
            <a:picLocks noChangeAspect="1" noChangeArrowheads="1"/>
          </p:cNvPicPr>
          <p:nvPr/>
        </p:nvPicPr>
        <p:blipFill>
          <a:blip r:embed="rId2" cstate="print"/>
          <a:srcRect/>
          <a:stretch>
            <a:fillRect/>
          </a:stretch>
        </p:blipFill>
        <p:spPr bwMode="auto">
          <a:xfrm>
            <a:off x="6019800" y="4572000"/>
            <a:ext cx="1477453" cy="191186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Board Election Services</a:t>
            </a:r>
            <a:br>
              <a:rPr lang="en-US" dirty="0" smtClean="0"/>
            </a:br>
            <a:r>
              <a:rPr lang="en-US" sz="2000" dirty="0" smtClean="0"/>
              <a:t>Do your voter turnout trends point to a strength?</a:t>
            </a:r>
            <a:endParaRPr lang="en-US" dirty="0"/>
          </a:p>
        </p:txBody>
      </p:sp>
      <p:sp>
        <p:nvSpPr>
          <p:cNvPr id="10" name="Content Placeholder 9"/>
          <p:cNvSpPr>
            <a:spLocks noGrp="1"/>
          </p:cNvSpPr>
          <p:nvPr>
            <p:ph idx="1"/>
          </p:nvPr>
        </p:nvSpPr>
        <p:spPr/>
        <p:txBody>
          <a:bodyPr/>
          <a:lstStyle/>
          <a:p>
            <a:r>
              <a:rPr lang="en-US" dirty="0" smtClean="0"/>
              <a:t>Our Board Election Management services include:</a:t>
            </a:r>
          </a:p>
          <a:p>
            <a:pPr lvl="1"/>
            <a:r>
              <a:rPr lang="en-US" dirty="0" smtClean="0"/>
              <a:t>Detailed analysis of bylaws, setup of election schedule</a:t>
            </a:r>
          </a:p>
          <a:p>
            <a:pPr lvl="1"/>
            <a:r>
              <a:rPr lang="en-US" dirty="0" smtClean="0"/>
              <a:t>Experienced advice on setting up an election policy that will survive legal challenge, to help fill in the gaps not covered by the bylaws</a:t>
            </a:r>
          </a:p>
          <a:p>
            <a:pPr lvl="1"/>
            <a:r>
              <a:rPr lang="en-US" dirty="0" smtClean="0"/>
              <a:t>Advice on bylaw amendments, if necessary, to ensure a smooth election process</a:t>
            </a:r>
          </a:p>
          <a:p>
            <a:pPr lvl="1"/>
            <a:r>
              <a:rPr lang="en-US" dirty="0" smtClean="0"/>
              <a:t>Setup of election paperwork, including marketing materials, notices, and ballots</a:t>
            </a:r>
          </a:p>
          <a:p>
            <a:pPr lvl="1"/>
            <a:r>
              <a:rPr lang="en-US" dirty="0" smtClean="0"/>
              <a:t>Setup of election kiosks for election voting right in the branch office</a:t>
            </a:r>
          </a:p>
          <a:p>
            <a:pPr lvl="1"/>
            <a:r>
              <a:rPr lang="en-US" dirty="0" smtClean="0"/>
              <a:t>Tabulation of electronic and paper balloting</a:t>
            </a:r>
          </a:p>
          <a:p>
            <a:pPr lvl="1"/>
            <a:r>
              <a:rPr lang="en-US" dirty="0" smtClean="0"/>
              <a:t>Certified and auditable results</a:t>
            </a:r>
          </a:p>
          <a:p>
            <a:endParaRPr lang="en-US" dirty="0"/>
          </a:p>
        </p:txBody>
      </p:sp>
      <p:sp>
        <p:nvSpPr>
          <p:cNvPr id="16" name="Slide Number Placeholder 15"/>
          <p:cNvSpPr>
            <a:spLocks noGrp="1"/>
          </p:cNvSpPr>
          <p:nvPr>
            <p:ph type="sldNum" sz="quarter" idx="12"/>
          </p:nvPr>
        </p:nvSpPr>
        <p:spPr/>
        <p:txBody>
          <a:bodyPr/>
          <a:lstStyle/>
          <a:p>
            <a:fld id="{48D4E142-8228-44E7-82D5-AF3EBAEF9919}" type="slidenum">
              <a:rPr lang="en-US" smtClean="0"/>
              <a:pPr/>
              <a:t>34</a:t>
            </a:fld>
            <a:endParaRPr lang="en-US" dirty="0"/>
          </a:p>
        </p:txBody>
      </p:sp>
      <p:sp>
        <p:nvSpPr>
          <p:cNvPr id="11" name="Text Placeholder 10"/>
          <p:cNvSpPr>
            <a:spLocks noGrp="1"/>
          </p:cNvSpPr>
          <p:nvPr>
            <p:ph type="body" sz="quarter" idx="13"/>
          </p:nvPr>
        </p:nvSpPr>
        <p:spPr>
          <a:xfrm>
            <a:off x="1828800" y="5715000"/>
            <a:ext cx="4038600" cy="685800"/>
          </a:xfrm>
        </p:spPr>
        <p:txBody>
          <a:bodyPr>
            <a:noAutofit/>
          </a:bodyPr>
          <a:lstStyle/>
          <a:p>
            <a:r>
              <a:rPr lang="en-US" dirty="0" smtClean="0"/>
              <a:t>We helped one CU hit 31.75% voter participation, with 42% of votes submitted electronically...can we pump up the turnout at your next election?</a:t>
            </a:r>
            <a:endParaRPr lang="en-US" dirty="0"/>
          </a:p>
        </p:txBody>
      </p:sp>
      <p:pic>
        <p:nvPicPr>
          <p:cNvPr id="2055" name="Picture 7" descr="C:\Documents and Settings\dmoore\Local Settings\Temporary Internet Files\Content.IE5\QTAOO9LK\MC900188075[1].wmf"/>
          <p:cNvPicPr>
            <a:picLocks noChangeAspect="1" noChangeArrowheads="1"/>
          </p:cNvPicPr>
          <p:nvPr/>
        </p:nvPicPr>
        <p:blipFill>
          <a:blip r:embed="rId3" cstate="print"/>
          <a:srcRect/>
          <a:stretch>
            <a:fillRect/>
          </a:stretch>
        </p:blipFill>
        <p:spPr bwMode="auto">
          <a:xfrm>
            <a:off x="6096000" y="152401"/>
            <a:ext cx="2590799" cy="1295399"/>
          </a:xfrm>
          <a:prstGeom prst="rect">
            <a:avLst/>
          </a:prstGeom>
          <a:noFill/>
        </p:spPr>
      </p:pic>
      <p:sp>
        <p:nvSpPr>
          <p:cNvPr id="14" name="TextBox 13"/>
          <p:cNvSpPr txBox="1"/>
          <p:nvPr/>
        </p:nvSpPr>
        <p:spPr>
          <a:xfrm>
            <a:off x="6248400" y="0"/>
            <a:ext cx="1295400" cy="276999"/>
          </a:xfrm>
          <a:prstGeom prst="rect">
            <a:avLst/>
          </a:prstGeom>
          <a:solidFill>
            <a:schemeClr val="bg1"/>
          </a:solidFill>
          <a:ln>
            <a:solidFill>
              <a:schemeClr val="bg1">
                <a:lumMod val="75000"/>
              </a:schemeClr>
            </a:solidFill>
          </a:ln>
        </p:spPr>
        <p:txBody>
          <a:bodyPr wrap="square" rtlCol="0">
            <a:spAutoFit/>
          </a:bodyPr>
          <a:lstStyle/>
          <a:p>
            <a:pPr algn="ctr"/>
            <a:r>
              <a:rPr lang="en-US" sz="1200" b="1" dirty="0" smtClean="0">
                <a:solidFill>
                  <a:srgbClr val="FF0000"/>
                </a:solidFill>
              </a:rPr>
              <a:t>Voter Turnout</a:t>
            </a:r>
            <a:endParaRPr lang="en-US" sz="1200" b="1" dirty="0">
              <a:solidFill>
                <a:srgbClr val="FF0000"/>
              </a:solidFill>
            </a:endParaRPr>
          </a:p>
        </p:txBody>
      </p:sp>
      <p:grpSp>
        <p:nvGrpSpPr>
          <p:cNvPr id="24" name="Group 23"/>
          <p:cNvGrpSpPr/>
          <p:nvPr/>
        </p:nvGrpSpPr>
        <p:grpSpPr>
          <a:xfrm>
            <a:off x="7315200" y="5638800"/>
            <a:ext cx="1436361" cy="914400"/>
            <a:chOff x="2590800" y="5638800"/>
            <a:chExt cx="1436361" cy="914400"/>
          </a:xfrm>
        </p:grpSpPr>
        <p:sp>
          <p:nvSpPr>
            <p:cNvPr id="25" name="32-Point Star 24"/>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26" name="Picture 3" descr="X:\Administration\Public\LeadershipConference\2011\Temp place for all graphics\collabrebate_black.png"/>
            <p:cNvPicPr>
              <a:picLocks noChangeAspect="1" noChangeArrowheads="1"/>
            </p:cNvPicPr>
            <p:nvPr/>
          </p:nvPicPr>
          <p:blipFill>
            <a:blip r:embed="rId4" cstate="print"/>
            <a:srcRect/>
            <a:stretch>
              <a:fillRect/>
            </a:stretch>
          </p:blipFill>
          <p:spPr bwMode="auto">
            <a:xfrm>
              <a:off x="2743200" y="6059845"/>
              <a:ext cx="1283961" cy="493355"/>
            </a:xfrm>
            <a:prstGeom prst="rect">
              <a:avLst/>
            </a:prstGeom>
            <a:noFill/>
          </p:spPr>
        </p:pic>
      </p:grpSp>
      <p:sp>
        <p:nvSpPr>
          <p:cNvPr id="12" name="5-Point Star 11"/>
          <p:cNvSpPr/>
          <p:nvPr/>
        </p:nvSpPr>
        <p:spPr>
          <a:xfrm>
            <a:off x="5943600" y="6096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Promoting Volunteerism</a:t>
            </a:r>
            <a:br>
              <a:rPr lang="en-US" dirty="0" smtClean="0"/>
            </a:br>
            <a:r>
              <a:rPr lang="en-US" sz="2000" dirty="0" smtClean="0"/>
              <a:t>We want you to talk to communities of volunteers</a:t>
            </a:r>
            <a:endParaRPr lang="en-US" dirty="0"/>
          </a:p>
        </p:txBody>
      </p:sp>
      <p:sp>
        <p:nvSpPr>
          <p:cNvPr id="8" name="Content Placeholder 7"/>
          <p:cNvSpPr>
            <a:spLocks noGrp="1"/>
          </p:cNvSpPr>
          <p:nvPr>
            <p:ph idx="1"/>
          </p:nvPr>
        </p:nvSpPr>
        <p:spPr>
          <a:xfrm>
            <a:off x="457200" y="1600200"/>
            <a:ext cx="5410200" cy="4221163"/>
          </a:xfrm>
        </p:spPr>
        <p:txBody>
          <a:bodyPr>
            <a:noAutofit/>
          </a:bodyPr>
          <a:lstStyle/>
          <a:p>
            <a:r>
              <a:rPr lang="en-US" dirty="0" smtClean="0"/>
              <a:t>This video introduces the concept of SCORE and has a special focus on one of our passions: enhancing the respect for credit union volunteers</a:t>
            </a:r>
          </a:p>
          <a:p>
            <a:pPr lvl="1"/>
            <a:r>
              <a:rPr lang="en-US" dirty="0" smtClean="0"/>
              <a:t>Make Board members feel good about their work </a:t>
            </a:r>
          </a:p>
          <a:p>
            <a:pPr lvl="1"/>
            <a:r>
              <a:rPr lang="en-US" dirty="0" smtClean="0"/>
              <a:t>Inspire people inclined to volunteer their time  to consider a credit union</a:t>
            </a:r>
          </a:p>
          <a:p>
            <a:pPr lvl="1"/>
            <a:r>
              <a:rPr lang="en-US" dirty="0" smtClean="0"/>
              <a:t>Promotes the cooperative nature of a credit union</a:t>
            </a:r>
          </a:p>
          <a:p>
            <a:r>
              <a:rPr lang="en-US" dirty="0" smtClean="0"/>
              <a:t>We hope you will take the second half of this video, tag it as your own, and promote it through your video channels...and </a:t>
            </a:r>
            <a:br>
              <a:rPr lang="en-US" dirty="0" smtClean="0"/>
            </a:br>
            <a:r>
              <a:rPr lang="en-US" dirty="0" smtClean="0"/>
              <a:t>into your members’ hearts</a:t>
            </a:r>
          </a:p>
        </p:txBody>
      </p:sp>
      <p:sp>
        <p:nvSpPr>
          <p:cNvPr id="14" name="Slide Number Placeholder 13"/>
          <p:cNvSpPr>
            <a:spLocks noGrp="1"/>
          </p:cNvSpPr>
          <p:nvPr>
            <p:ph type="sldNum" sz="quarter" idx="12"/>
          </p:nvPr>
        </p:nvSpPr>
        <p:spPr/>
        <p:txBody>
          <a:bodyPr/>
          <a:lstStyle/>
          <a:p>
            <a:fld id="{48D4E142-8228-44E7-82D5-AF3EBAEF9919}" type="slidenum">
              <a:rPr lang="en-US" smtClean="0"/>
              <a:pPr/>
              <a:t>35</a:t>
            </a:fld>
            <a:endParaRPr lang="en-US" dirty="0"/>
          </a:p>
        </p:txBody>
      </p:sp>
      <p:grpSp>
        <p:nvGrpSpPr>
          <p:cNvPr id="22" name="Group 21"/>
          <p:cNvGrpSpPr/>
          <p:nvPr/>
        </p:nvGrpSpPr>
        <p:grpSpPr>
          <a:xfrm>
            <a:off x="3810000" y="5562600"/>
            <a:ext cx="1436361" cy="914400"/>
            <a:chOff x="2590800" y="5638800"/>
            <a:chExt cx="1436361" cy="914400"/>
          </a:xfrm>
        </p:grpSpPr>
        <p:sp>
          <p:nvSpPr>
            <p:cNvPr id="23" name="32-Point Star 22"/>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24" name="Picture 3" descr="X:\Administration\Public\LeadershipConference\2011\Temp place for all graphics\collabrebate_black.png"/>
            <p:cNvPicPr>
              <a:picLocks noChangeAspect="1" noChangeArrowheads="1"/>
            </p:cNvPicPr>
            <p:nvPr/>
          </p:nvPicPr>
          <p:blipFill>
            <a:blip r:embed="rId2" cstate="print"/>
            <a:srcRect/>
            <a:stretch>
              <a:fillRect/>
            </a:stretch>
          </p:blipFill>
          <p:spPr bwMode="auto">
            <a:xfrm>
              <a:off x="2743200" y="6059845"/>
              <a:ext cx="1283961" cy="493355"/>
            </a:xfrm>
            <a:prstGeom prst="rect">
              <a:avLst/>
            </a:prstGeom>
            <a:noFill/>
          </p:spPr>
        </p:pic>
      </p:grpSp>
      <p:grpSp>
        <p:nvGrpSpPr>
          <p:cNvPr id="15" name="Group 14"/>
          <p:cNvGrpSpPr/>
          <p:nvPr/>
        </p:nvGrpSpPr>
        <p:grpSpPr>
          <a:xfrm>
            <a:off x="5715000" y="1600200"/>
            <a:ext cx="3429000" cy="2598241"/>
            <a:chOff x="5715000" y="1600200"/>
            <a:chExt cx="3429000" cy="2598241"/>
          </a:xfrm>
        </p:grpSpPr>
        <p:sp>
          <p:nvSpPr>
            <p:cNvPr id="10" name="Rectangle 9"/>
            <p:cNvSpPr/>
            <p:nvPr/>
          </p:nvSpPr>
          <p:spPr>
            <a:xfrm>
              <a:off x="6248400" y="1600200"/>
              <a:ext cx="2286000" cy="1828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15000" y="3429000"/>
              <a:ext cx="3429000" cy="769441"/>
            </a:xfrm>
            <a:prstGeom prst="rect">
              <a:avLst/>
            </a:prstGeom>
            <a:noFill/>
          </p:spPr>
          <p:txBody>
            <a:bodyPr wrap="square" rtlCol="0">
              <a:spAutoFit/>
            </a:bodyPr>
            <a:lstStyle/>
            <a:p>
              <a:pPr algn="ctr"/>
              <a:r>
                <a:rPr lang="en-US" sz="1600" dirty="0" smtClean="0">
                  <a:solidFill>
                    <a:schemeClr val="accent1">
                      <a:lumMod val="75000"/>
                    </a:schemeClr>
                  </a:solidFill>
                </a:rPr>
                <a:t>Introducing SCORE</a:t>
              </a:r>
            </a:p>
            <a:p>
              <a:pPr algn="ctr"/>
              <a:r>
                <a:rPr lang="en-US" sz="1200" dirty="0" smtClean="0">
                  <a:solidFill>
                    <a:schemeClr val="accent1">
                      <a:lumMod val="75000"/>
                    </a:schemeClr>
                  </a:solidFill>
                </a:rPr>
                <a:t>and</a:t>
              </a:r>
            </a:p>
            <a:p>
              <a:pPr algn="ctr"/>
              <a:r>
                <a:rPr lang="en-US" sz="1600" dirty="0" smtClean="0">
                  <a:solidFill>
                    <a:schemeClr val="accent1">
                      <a:lumMod val="75000"/>
                    </a:schemeClr>
                  </a:solidFill>
                </a:rPr>
                <a:t>“My Credit Union is My Community”</a:t>
              </a:r>
              <a:endParaRPr lang="en-US" sz="1600" dirty="0">
                <a:solidFill>
                  <a:schemeClr val="accent1">
                    <a:lumMod val="75000"/>
                  </a:schemeClr>
                </a:solidFill>
              </a:endParaRPr>
            </a:p>
          </p:txBody>
        </p:sp>
        <p:pic>
          <p:nvPicPr>
            <p:cNvPr id="2050" name="Picture 2" descr="X:\Administration\Public\LeadershipConference\2011\Temp place for all graphics\MoreStills\Volunteer.png"/>
            <p:cNvPicPr>
              <a:picLocks noChangeAspect="1" noChangeArrowheads="1"/>
            </p:cNvPicPr>
            <p:nvPr/>
          </p:nvPicPr>
          <p:blipFill>
            <a:blip r:embed="rId3" cstate="print"/>
            <a:srcRect l="16986" r="8014"/>
            <a:stretch>
              <a:fillRect/>
            </a:stretch>
          </p:blipFill>
          <p:spPr bwMode="auto">
            <a:xfrm>
              <a:off x="6324600" y="1714501"/>
              <a:ext cx="2133600" cy="1600199"/>
            </a:xfrm>
            <a:prstGeom prst="rect">
              <a:avLst/>
            </a:prstGeom>
            <a:noFill/>
          </p:spPr>
        </p:pic>
      </p:grpSp>
      <p:pic>
        <p:nvPicPr>
          <p:cNvPr id="13" name="Picture 12" descr="MCj03121060000[1]"/>
          <p:cNvPicPr>
            <a:picLocks noChangeAspect="1" noChangeArrowheads="1"/>
          </p:cNvPicPr>
          <p:nvPr/>
        </p:nvPicPr>
        <p:blipFill>
          <a:blip r:embed="rId4" cstate="print"/>
          <a:srcRect/>
          <a:stretch>
            <a:fillRect/>
          </a:stretch>
        </p:blipFill>
        <p:spPr bwMode="auto">
          <a:xfrm>
            <a:off x="8229600" y="1371600"/>
            <a:ext cx="658674" cy="78507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err="1" smtClean="0"/>
              <a:t>ExamShare</a:t>
            </a:r>
            <a:r>
              <a:rPr lang="en-US" dirty="0" smtClean="0"/>
              <a:t/>
            </a:r>
            <a:br>
              <a:rPr lang="en-US" dirty="0" smtClean="0"/>
            </a:br>
            <a:r>
              <a:rPr lang="en-US" sz="2000" dirty="0" smtClean="0"/>
              <a:t>Learn From A Peer</a:t>
            </a:r>
            <a:endParaRPr lang="en-US" dirty="0"/>
          </a:p>
        </p:txBody>
      </p:sp>
      <p:sp>
        <p:nvSpPr>
          <p:cNvPr id="15" name="Content Placeholder 14"/>
          <p:cNvSpPr>
            <a:spLocks noGrp="1"/>
          </p:cNvSpPr>
          <p:nvPr>
            <p:ph idx="1"/>
          </p:nvPr>
        </p:nvSpPr>
        <p:spPr>
          <a:xfrm>
            <a:off x="457200" y="1600200"/>
            <a:ext cx="4114800" cy="4221163"/>
          </a:xfrm>
        </p:spPr>
        <p:txBody>
          <a:bodyPr/>
          <a:lstStyle/>
          <a:p>
            <a:r>
              <a:rPr lang="en-US" dirty="0" smtClean="0"/>
              <a:t>Great idea from the CEO Roundtable as a business we should start – will you participate?</a:t>
            </a:r>
            <a:endParaRPr lang="en-US" dirty="0"/>
          </a:p>
        </p:txBody>
      </p:sp>
      <p:sp>
        <p:nvSpPr>
          <p:cNvPr id="18" name="Slide Number Placeholder 17"/>
          <p:cNvSpPr>
            <a:spLocks noGrp="1"/>
          </p:cNvSpPr>
          <p:nvPr>
            <p:ph type="sldNum" sz="quarter" idx="12"/>
          </p:nvPr>
        </p:nvSpPr>
        <p:spPr/>
        <p:txBody>
          <a:bodyPr/>
          <a:lstStyle/>
          <a:p>
            <a:fld id="{48D4E142-8228-44E7-82D5-AF3EBAEF9919}" type="slidenum">
              <a:rPr lang="en-US" smtClean="0"/>
              <a:pPr/>
              <a:t>36</a:t>
            </a:fld>
            <a:endParaRPr lang="en-US" dirty="0"/>
          </a:p>
        </p:txBody>
      </p:sp>
      <p:sp>
        <p:nvSpPr>
          <p:cNvPr id="17" name="Text Placeholder 16"/>
          <p:cNvSpPr>
            <a:spLocks noGrp="1"/>
          </p:cNvSpPr>
          <p:nvPr>
            <p:ph type="body" sz="quarter" idx="13"/>
          </p:nvPr>
        </p:nvSpPr>
        <p:spPr>
          <a:solidFill>
            <a:schemeClr val="bg1"/>
          </a:solidFill>
          <a:ln>
            <a:noFill/>
          </a:ln>
        </p:spPr>
        <p:txBody>
          <a:bodyPr/>
          <a:lstStyle/>
          <a:p>
            <a:r>
              <a:rPr lang="en-US" dirty="0" smtClean="0"/>
              <a:t>Launching January 2012; details at CEO Strategies in November</a:t>
            </a:r>
          </a:p>
        </p:txBody>
      </p:sp>
      <p:pic>
        <p:nvPicPr>
          <p:cNvPr id="11" name="Picture 10"/>
          <p:cNvPicPr/>
          <p:nvPr/>
        </p:nvPicPr>
        <p:blipFill>
          <a:blip r:embed="rId2" cstate="print"/>
          <a:srcRect/>
          <a:stretch>
            <a:fillRect/>
          </a:stretch>
        </p:blipFill>
        <p:spPr bwMode="auto">
          <a:xfrm>
            <a:off x="304800" y="2921955"/>
            <a:ext cx="4214173" cy="3936045"/>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a:blip r:embed="rId3" cstate="print"/>
          <a:srcRect/>
          <a:stretch>
            <a:fillRect/>
          </a:stretch>
        </p:blipFill>
        <p:spPr bwMode="auto">
          <a:xfrm>
            <a:off x="4724400" y="265713"/>
            <a:ext cx="4191000" cy="6592288"/>
          </a:xfrm>
          <a:prstGeom prst="rect">
            <a:avLst/>
          </a:prstGeom>
          <a:ln>
            <a:noFill/>
          </a:ln>
          <a:effectLst>
            <a:outerShdw blurRad="292100" dist="139700" dir="2700000" algn="tl" rotWithShape="0">
              <a:srgbClr val="333333">
                <a:alpha val="65000"/>
              </a:srgbClr>
            </a:outerShdw>
          </a:effectLst>
        </p:spPr>
      </p:pic>
      <p:sp>
        <p:nvSpPr>
          <p:cNvPr id="12" name="Rounded Rectangle 11"/>
          <p:cNvSpPr/>
          <p:nvPr/>
        </p:nvSpPr>
        <p:spPr>
          <a:xfrm>
            <a:off x="1295400" y="5497668"/>
            <a:ext cx="25146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Review another CU’s exam experience</a:t>
            </a:r>
            <a:endParaRPr lang="en-US" dirty="0"/>
          </a:p>
        </p:txBody>
      </p:sp>
      <p:sp>
        <p:nvSpPr>
          <p:cNvPr id="13" name="Rounded Rectangle 12"/>
          <p:cNvSpPr/>
          <p:nvPr/>
        </p:nvSpPr>
        <p:spPr>
          <a:xfrm>
            <a:off x="6400800" y="2590800"/>
            <a:ext cx="22098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Share your own exam experience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ExamShare</a:t>
            </a:r>
            <a:r>
              <a:rPr lang="en-US" dirty="0" smtClean="0"/>
              <a:t/>
            </a:r>
            <a:br>
              <a:rPr lang="en-US" dirty="0" smtClean="0"/>
            </a:br>
            <a:r>
              <a:rPr lang="en-US" sz="2000" dirty="0" smtClean="0"/>
              <a:t>Learn From A Peer</a:t>
            </a:r>
            <a:endParaRPr lang="en-US" sz="2800" dirty="0"/>
          </a:p>
        </p:txBody>
      </p:sp>
      <p:sp>
        <p:nvSpPr>
          <p:cNvPr id="3" name="Content Placeholder 2"/>
          <p:cNvSpPr>
            <a:spLocks noGrp="1"/>
          </p:cNvSpPr>
          <p:nvPr>
            <p:ph sz="half" idx="1"/>
          </p:nvPr>
        </p:nvSpPr>
        <p:spPr/>
        <p:txBody>
          <a:bodyPr/>
          <a:lstStyle/>
          <a:p>
            <a:r>
              <a:rPr lang="en-US" dirty="0" smtClean="0"/>
              <a:t>Not designed to post your gripes, but to post some insights and advice to others preparing for their next exam</a:t>
            </a:r>
          </a:p>
          <a:p>
            <a:pPr lvl="1"/>
            <a:r>
              <a:rPr lang="en-US" dirty="0" smtClean="0"/>
              <a:t>Designed to trend exams for the next ten years</a:t>
            </a:r>
          </a:p>
          <a:p>
            <a:endParaRPr lang="en-US" dirty="0"/>
          </a:p>
        </p:txBody>
      </p:sp>
      <p:sp>
        <p:nvSpPr>
          <p:cNvPr id="17" name="Content Placeholder 16"/>
          <p:cNvSpPr>
            <a:spLocks noGrp="1"/>
          </p:cNvSpPr>
          <p:nvPr>
            <p:ph sz="half" idx="2"/>
          </p:nvPr>
        </p:nvSpPr>
        <p:spPr>
          <a:xfrm>
            <a:off x="457200" y="2590800"/>
            <a:ext cx="4953000" cy="2819401"/>
          </a:xfrm>
        </p:spPr>
        <p:txBody>
          <a:bodyPr>
            <a:noAutofit/>
          </a:bodyPr>
          <a:lstStyle/>
          <a:p>
            <a:pPr lvl="1"/>
            <a:r>
              <a:rPr lang="en-US" dirty="0" smtClean="0"/>
              <a:t>Designed to share what worked and what didn’t</a:t>
            </a:r>
          </a:p>
          <a:p>
            <a:pPr lvl="1"/>
            <a:r>
              <a:rPr lang="en-US" dirty="0" smtClean="0"/>
              <a:t>Designed to share exam protocols and other rules of engagement</a:t>
            </a:r>
          </a:p>
          <a:p>
            <a:pPr lvl="1"/>
            <a:r>
              <a:rPr lang="en-US" dirty="0" smtClean="0"/>
              <a:t>Designed to point out challenges and opportunities in this area, and potentially to launch new businesses</a:t>
            </a:r>
          </a:p>
          <a:p>
            <a:r>
              <a:rPr lang="en-US" dirty="0" smtClean="0"/>
              <a:t>There are many urban legends about what you can and cannot say – </a:t>
            </a:r>
            <a:r>
              <a:rPr lang="en-US" b="1" dirty="0" smtClean="0"/>
              <a:t>we need to create a new playing field</a:t>
            </a:r>
          </a:p>
          <a:p>
            <a:endParaRPr lang="en-US" dirty="0"/>
          </a:p>
        </p:txBody>
      </p:sp>
      <p:sp>
        <p:nvSpPr>
          <p:cNvPr id="8" name="Slide Number Placeholder 7"/>
          <p:cNvSpPr>
            <a:spLocks noGrp="1"/>
          </p:cNvSpPr>
          <p:nvPr>
            <p:ph type="sldNum" sz="quarter" idx="12"/>
          </p:nvPr>
        </p:nvSpPr>
        <p:spPr/>
        <p:txBody>
          <a:bodyPr/>
          <a:lstStyle/>
          <a:p>
            <a:fld id="{48D4E142-8228-44E7-82D5-AF3EBAEF9919}" type="slidenum">
              <a:rPr lang="en-US" smtClean="0"/>
              <a:pPr/>
              <a:t>37</a:t>
            </a:fld>
            <a:endParaRPr lang="en-US"/>
          </a:p>
        </p:txBody>
      </p:sp>
      <p:pic>
        <p:nvPicPr>
          <p:cNvPr id="5" name="Picture 4"/>
          <p:cNvPicPr/>
          <p:nvPr/>
        </p:nvPicPr>
        <p:blipFill>
          <a:blip r:embed="rId2" cstate="print"/>
          <a:srcRect r="13207" b="17424"/>
          <a:stretch>
            <a:fillRect/>
          </a:stretch>
        </p:blipFill>
        <p:spPr bwMode="auto">
          <a:xfrm>
            <a:off x="5486400" y="2921955"/>
            <a:ext cx="3657600" cy="3250245"/>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6705600" y="5715000"/>
            <a:ext cx="1436361" cy="914400"/>
            <a:chOff x="2590800" y="5638800"/>
            <a:chExt cx="1436361" cy="914400"/>
          </a:xfrm>
        </p:grpSpPr>
        <p:sp>
          <p:nvSpPr>
            <p:cNvPr id="15" name="32-Point Star 14"/>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6"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2743200" y="6059845"/>
              <a:ext cx="1283961" cy="493355"/>
            </a:xfrm>
            <a:prstGeom prst="rect">
              <a:avLst/>
            </a:prstGeom>
            <a:noFill/>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a:blip r:embed="rId2" cstate="print"/>
          <a:srcRect/>
          <a:stretch>
            <a:fillRect/>
          </a:stretch>
        </p:blipFill>
        <p:spPr bwMode="auto">
          <a:xfrm>
            <a:off x="3429000" y="152400"/>
            <a:ext cx="4953000" cy="425648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lvl="0"/>
            <a:r>
              <a:rPr lang="en-US" dirty="0" smtClean="0"/>
              <a:t>PolicySwap</a:t>
            </a:r>
            <a:br>
              <a:rPr lang="en-US" dirty="0" smtClean="0"/>
            </a:br>
            <a:r>
              <a:rPr lang="en-US" sz="2000" dirty="0" smtClean="0"/>
              <a:t>Learn From A Peer</a:t>
            </a:r>
            <a:endParaRPr lang="en-US" dirty="0"/>
          </a:p>
        </p:txBody>
      </p:sp>
      <p:sp>
        <p:nvSpPr>
          <p:cNvPr id="19" name="Slide Number Placeholder 18"/>
          <p:cNvSpPr>
            <a:spLocks noGrp="1"/>
          </p:cNvSpPr>
          <p:nvPr>
            <p:ph type="sldNum" sz="quarter" idx="12"/>
          </p:nvPr>
        </p:nvSpPr>
        <p:spPr/>
        <p:txBody>
          <a:bodyPr/>
          <a:lstStyle/>
          <a:p>
            <a:fld id="{48D4E142-8228-44E7-82D5-AF3EBAEF9919}" type="slidenum">
              <a:rPr lang="en-US" smtClean="0"/>
              <a:pPr/>
              <a:t>38</a:t>
            </a:fld>
            <a:endParaRPr lang="en-US" dirty="0"/>
          </a:p>
        </p:txBody>
      </p:sp>
      <p:sp>
        <p:nvSpPr>
          <p:cNvPr id="13" name="Text Placeholder 12"/>
          <p:cNvSpPr>
            <a:spLocks noGrp="1"/>
          </p:cNvSpPr>
          <p:nvPr>
            <p:ph type="body" sz="quarter" idx="13"/>
          </p:nvPr>
        </p:nvSpPr>
        <p:spPr>
          <a:xfrm>
            <a:off x="7391400" y="5715000"/>
            <a:ext cx="1447800" cy="685800"/>
          </a:xfrm>
        </p:spPr>
        <p:txBody>
          <a:bodyPr>
            <a:noAutofit/>
          </a:bodyPr>
          <a:lstStyle/>
          <a:p>
            <a:r>
              <a:rPr lang="en-US" dirty="0" smtClean="0"/>
              <a:t>Launching January 2012; details at CEO Strategies in November</a:t>
            </a:r>
            <a:endParaRPr lang="en-US" dirty="0"/>
          </a:p>
        </p:txBody>
      </p:sp>
      <p:pic>
        <p:nvPicPr>
          <p:cNvPr id="11" name="Picture 10"/>
          <p:cNvPicPr/>
          <p:nvPr/>
        </p:nvPicPr>
        <p:blipFill>
          <a:blip r:embed="rId3" cstate="print"/>
          <a:srcRect b="28572"/>
          <a:stretch>
            <a:fillRect/>
          </a:stretch>
        </p:blipFill>
        <p:spPr bwMode="auto">
          <a:xfrm>
            <a:off x="203200" y="2590800"/>
            <a:ext cx="4978400" cy="2667000"/>
          </a:xfrm>
          <a:prstGeom prst="rect">
            <a:avLst/>
          </a:prstGeom>
          <a:ln>
            <a:noFill/>
          </a:ln>
          <a:effectLst>
            <a:outerShdw blurRad="292100" dist="139700" dir="2700000" algn="tl" rotWithShape="0">
              <a:srgbClr val="333333">
                <a:alpha val="65000"/>
              </a:srgbClr>
            </a:outerShdw>
          </a:effectLst>
        </p:spPr>
      </p:pic>
      <p:pic>
        <p:nvPicPr>
          <p:cNvPr id="12" name="Picture 11"/>
          <p:cNvPicPr/>
          <p:nvPr/>
        </p:nvPicPr>
        <p:blipFill>
          <a:blip r:embed="rId4" cstate="print"/>
          <a:srcRect b="25109"/>
          <a:stretch>
            <a:fillRect/>
          </a:stretch>
        </p:blipFill>
        <p:spPr bwMode="auto">
          <a:xfrm>
            <a:off x="2057400" y="3676055"/>
            <a:ext cx="4943995" cy="3181945"/>
          </a:xfrm>
          <a:prstGeom prst="rect">
            <a:avLst/>
          </a:prstGeom>
          <a:ln>
            <a:noFill/>
          </a:ln>
          <a:effectLst>
            <a:outerShdw blurRad="292100" dist="139700" dir="2700000" algn="tl" rotWithShape="0">
              <a:srgbClr val="333333">
                <a:alpha val="65000"/>
              </a:srgbClr>
            </a:outerShdw>
          </a:effectLst>
        </p:spPr>
      </p:pic>
      <p:sp>
        <p:nvSpPr>
          <p:cNvPr id="17" name="Rounded Rectangle 16"/>
          <p:cNvSpPr/>
          <p:nvPr/>
        </p:nvSpPr>
        <p:spPr>
          <a:xfrm>
            <a:off x="5638800" y="5257800"/>
            <a:ext cx="14478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Share your policies</a:t>
            </a:r>
            <a:endParaRPr lang="en-US" dirty="0"/>
          </a:p>
        </p:txBody>
      </p:sp>
      <p:sp>
        <p:nvSpPr>
          <p:cNvPr id="18" name="Rounded Rectangle 17"/>
          <p:cNvSpPr/>
          <p:nvPr/>
        </p:nvSpPr>
        <p:spPr>
          <a:xfrm>
            <a:off x="6629400" y="2438400"/>
            <a:ext cx="2514600" cy="76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Review policies from your peers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PolicySwap</a:t>
            </a:r>
            <a:br>
              <a:rPr lang="en-US" dirty="0" smtClean="0"/>
            </a:br>
            <a:r>
              <a:rPr lang="en-US" sz="2000" dirty="0" smtClean="0"/>
              <a:t>Learn From A Peer</a:t>
            </a:r>
            <a:endParaRPr lang="en-US" dirty="0"/>
          </a:p>
        </p:txBody>
      </p:sp>
      <p:sp>
        <p:nvSpPr>
          <p:cNvPr id="6" name="Content Placeholder 5"/>
          <p:cNvSpPr>
            <a:spLocks noGrp="1"/>
          </p:cNvSpPr>
          <p:nvPr>
            <p:ph sz="half" idx="1"/>
          </p:nvPr>
        </p:nvSpPr>
        <p:spPr/>
        <p:txBody>
          <a:bodyPr/>
          <a:lstStyle/>
          <a:p>
            <a:r>
              <a:rPr lang="en-US" dirty="0" smtClean="0"/>
              <a:t>How will PolicySwap be different from all the other policy sharing sites on the web? </a:t>
            </a:r>
          </a:p>
          <a:p>
            <a:pPr lvl="1"/>
            <a:r>
              <a:rPr lang="en-US" dirty="0" smtClean="0"/>
              <a:t>We’ll use your expertise to rank and critique a policy to see whether it’s reasonable, easy to read, easy to comprehend, easy to sell to volunteers, easy to comply with</a:t>
            </a:r>
          </a:p>
          <a:p>
            <a:pPr lvl="1"/>
            <a:r>
              <a:rPr lang="en-US" dirty="0" smtClean="0"/>
              <a:t>Comprehensive audit plan based on the NCUA spreadsheet</a:t>
            </a:r>
          </a:p>
        </p:txBody>
      </p:sp>
      <p:sp>
        <p:nvSpPr>
          <p:cNvPr id="11" name="Content Placeholder 10"/>
          <p:cNvSpPr>
            <a:spLocks noGrp="1"/>
          </p:cNvSpPr>
          <p:nvPr>
            <p:ph sz="half" idx="2"/>
          </p:nvPr>
        </p:nvSpPr>
        <p:spPr>
          <a:xfrm>
            <a:off x="457200" y="3505199"/>
            <a:ext cx="4495800" cy="2133601"/>
          </a:xfrm>
        </p:spPr>
        <p:txBody>
          <a:bodyPr/>
          <a:lstStyle/>
          <a:p>
            <a:pPr lvl="1"/>
            <a:r>
              <a:rPr lang="en-US" dirty="0" smtClean="0"/>
              <a:t>Integrated with </a:t>
            </a:r>
            <a:r>
              <a:rPr lang="en-US" dirty="0" err="1" smtClean="0"/>
              <a:t>ExamShare</a:t>
            </a:r>
            <a:r>
              <a:rPr lang="en-US" dirty="0" smtClean="0"/>
              <a:t> for everything you need in a single site: policy, exam advice, and exam prep materials that reference CU*BASE</a:t>
            </a:r>
          </a:p>
          <a:p>
            <a:pPr lvl="1"/>
            <a:r>
              <a:rPr lang="en-US" dirty="0" smtClean="0"/>
              <a:t>...and potentially we’ll even pay you for posting</a:t>
            </a:r>
          </a:p>
          <a:p>
            <a:endParaRPr lang="en-US" dirty="0"/>
          </a:p>
        </p:txBody>
      </p:sp>
      <p:sp>
        <p:nvSpPr>
          <p:cNvPr id="10" name="Slide Number Placeholder 9"/>
          <p:cNvSpPr>
            <a:spLocks noGrp="1"/>
          </p:cNvSpPr>
          <p:nvPr>
            <p:ph type="sldNum" sz="quarter" idx="12"/>
          </p:nvPr>
        </p:nvSpPr>
        <p:spPr/>
        <p:txBody>
          <a:bodyPr/>
          <a:lstStyle/>
          <a:p>
            <a:fld id="{48D4E142-8228-44E7-82D5-AF3EBAEF9919}" type="slidenum">
              <a:rPr lang="en-US" smtClean="0"/>
              <a:pPr/>
              <a:t>39</a:t>
            </a:fld>
            <a:endParaRPr lang="en-US"/>
          </a:p>
        </p:txBody>
      </p:sp>
      <p:pic>
        <p:nvPicPr>
          <p:cNvPr id="5" name="Picture 4"/>
          <p:cNvPicPr/>
          <p:nvPr/>
        </p:nvPicPr>
        <p:blipFill>
          <a:blip r:embed="rId2" cstate="print"/>
          <a:srcRect r="17957" b="22544"/>
          <a:stretch>
            <a:fillRect/>
          </a:stretch>
        </p:blipFill>
        <p:spPr bwMode="auto">
          <a:xfrm>
            <a:off x="5105400" y="3581400"/>
            <a:ext cx="4038600" cy="3276600"/>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4114800" y="5105400"/>
            <a:ext cx="1436361" cy="914400"/>
            <a:chOff x="2590800" y="5638800"/>
            <a:chExt cx="1436361" cy="914400"/>
          </a:xfrm>
        </p:grpSpPr>
        <p:sp>
          <p:nvSpPr>
            <p:cNvPr id="19" name="32-Point Star 18"/>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20"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2743200" y="6059845"/>
              <a:ext cx="1283961" cy="493355"/>
            </a:xfrm>
            <a:prstGeom prst="rect">
              <a:avLst/>
            </a:prstGeom>
            <a:noFill/>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 Mission </a:t>
            </a:r>
            <a:br>
              <a:rPr lang="en-US" smtClean="0"/>
            </a:br>
            <a:r>
              <a:rPr lang="en-US" sz="2000" smtClean="0"/>
              <a:t>What we want for and from our communities</a:t>
            </a:r>
            <a:endParaRPr lang="en-US" sz="2000" dirty="0"/>
          </a:p>
        </p:txBody>
      </p:sp>
      <p:sp>
        <p:nvSpPr>
          <p:cNvPr id="3" name="Content Placeholder 2"/>
          <p:cNvSpPr>
            <a:spLocks noGrp="1"/>
          </p:cNvSpPr>
          <p:nvPr>
            <p:ph idx="1"/>
          </p:nvPr>
        </p:nvSpPr>
        <p:spPr/>
        <p:txBody>
          <a:bodyPr>
            <a:normAutofit/>
          </a:bodyPr>
          <a:lstStyle/>
          <a:p>
            <a:r>
              <a:rPr lang="en-US" sz="1800" dirty="0" smtClean="0"/>
              <a:t>We want to talk to communities</a:t>
            </a:r>
          </a:p>
          <a:p>
            <a:r>
              <a:rPr lang="en-US" sz="1800" dirty="0" smtClean="0"/>
              <a:t>We want to influence communities</a:t>
            </a:r>
          </a:p>
          <a:p>
            <a:r>
              <a:rPr lang="en-US" sz="1800" dirty="0" smtClean="0"/>
              <a:t>We want to interject value into communities</a:t>
            </a:r>
          </a:p>
          <a:p>
            <a:r>
              <a:rPr lang="en-US" sz="1800" dirty="0" smtClean="0"/>
              <a:t>We want a reputation of being community-minded</a:t>
            </a:r>
          </a:p>
          <a:p>
            <a:r>
              <a:rPr lang="en-US" sz="1800" dirty="0" smtClean="0"/>
              <a:t>We want a resume of good works towards our communities</a:t>
            </a:r>
          </a:p>
          <a:p>
            <a:r>
              <a:rPr lang="en-US" sz="1800" dirty="0" smtClean="0"/>
              <a:t>We want to be valued community professionals</a:t>
            </a:r>
          </a:p>
          <a:p>
            <a:r>
              <a:rPr lang="en-US" sz="1800" dirty="0" smtClean="0"/>
              <a:t>We want to be known as people with a spirit of volunteerism towards our communities</a:t>
            </a:r>
          </a:p>
          <a:p>
            <a:r>
              <a:rPr lang="en-US" sz="1800" dirty="0" smtClean="0"/>
              <a:t>We want to earn from our communities</a:t>
            </a:r>
          </a:p>
          <a:p>
            <a:r>
              <a:rPr lang="en-US" sz="1800" dirty="0" smtClean="0"/>
              <a:t>We want to know, learn with, and grow with our communities</a:t>
            </a:r>
          </a:p>
          <a:p>
            <a:r>
              <a:rPr lang="en-US" b="1" dirty="0" smtClean="0"/>
              <a:t>We dream for our communities, and we execute those dreams </a:t>
            </a:r>
            <a:br>
              <a:rPr lang="en-US" b="1" dirty="0" smtClean="0"/>
            </a:br>
            <a:r>
              <a:rPr lang="en-US" b="1" dirty="0" smtClean="0"/>
              <a:t>for community success</a:t>
            </a:r>
            <a:endParaRPr lang="en-US" b="1" dirty="0"/>
          </a:p>
        </p:txBody>
      </p:sp>
      <p:sp>
        <p:nvSpPr>
          <p:cNvPr id="8" name="Text Placeholder 7"/>
          <p:cNvSpPr>
            <a:spLocks noGrp="1"/>
          </p:cNvSpPr>
          <p:nvPr>
            <p:ph type="body" sz="quarter" idx="13"/>
          </p:nvPr>
        </p:nvSpPr>
        <p:spPr>
          <a:xfrm>
            <a:off x="4800600" y="5715000"/>
            <a:ext cx="4038600" cy="685800"/>
          </a:xfrm>
        </p:spPr>
        <p:txBody>
          <a:bodyPr/>
          <a:lstStyle/>
          <a:p>
            <a:r>
              <a:rPr lang="en-US" dirty="0" smtClean="0"/>
              <a:t>We want our communities to trust that our organizations are built to respect their needs</a:t>
            </a:r>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Collective Site That’s Been a Real Success</a:t>
            </a:r>
            <a:br>
              <a:rPr lang="en-US" dirty="0" smtClean="0"/>
            </a:br>
            <a:r>
              <a:rPr lang="en-US" sz="2000" dirty="0" smtClean="0"/>
              <a:t>Risk Management Report Generator</a:t>
            </a:r>
            <a:endParaRPr lang="en-US" sz="2000" dirty="0"/>
          </a:p>
        </p:txBody>
      </p:sp>
      <p:sp>
        <p:nvSpPr>
          <p:cNvPr id="8" name="Content Placeholder 7"/>
          <p:cNvSpPr>
            <a:spLocks noGrp="1"/>
          </p:cNvSpPr>
          <p:nvPr>
            <p:ph idx="1"/>
          </p:nvPr>
        </p:nvSpPr>
        <p:spPr>
          <a:xfrm>
            <a:off x="457200" y="1600200"/>
            <a:ext cx="4267200" cy="4221163"/>
          </a:xfrm>
        </p:spPr>
        <p:txBody>
          <a:bodyPr/>
          <a:lstStyle/>
          <a:p>
            <a:r>
              <a:rPr lang="en-US" dirty="0" smtClean="0"/>
              <a:t>Risk Management Report Generator</a:t>
            </a:r>
          </a:p>
          <a:p>
            <a:pPr lvl="1"/>
            <a:r>
              <a:rPr lang="en-US" b="1" dirty="0" smtClean="0">
                <a:solidFill>
                  <a:schemeClr val="accent3"/>
                </a:solidFill>
              </a:rPr>
              <a:t>305</a:t>
            </a:r>
            <a:r>
              <a:rPr lang="en-US" dirty="0" smtClean="0"/>
              <a:t> reports created since launch  </a:t>
            </a:r>
          </a:p>
          <a:p>
            <a:pPr lvl="1"/>
            <a:r>
              <a:rPr lang="en-US" b="1" dirty="0" smtClean="0">
                <a:solidFill>
                  <a:schemeClr val="accent3"/>
                </a:solidFill>
              </a:rPr>
              <a:t>87</a:t>
            </a:r>
            <a:r>
              <a:rPr lang="en-US" dirty="0" smtClean="0"/>
              <a:t> reports created so far in 2011</a:t>
            </a:r>
          </a:p>
          <a:p>
            <a:r>
              <a:rPr lang="en-US" dirty="0" smtClean="0"/>
              <a:t>Risk Management Matrix </a:t>
            </a:r>
          </a:p>
          <a:p>
            <a:pPr lvl="1"/>
            <a:r>
              <a:rPr lang="en-US" dirty="0" smtClean="0"/>
              <a:t>Launched February 9, 2011</a:t>
            </a:r>
          </a:p>
          <a:p>
            <a:pPr lvl="1"/>
            <a:r>
              <a:rPr lang="en-US" dirty="0" smtClean="0"/>
              <a:t>Provides quantitative risk analysis for due diligence on new opportunities</a:t>
            </a:r>
          </a:p>
          <a:p>
            <a:pPr lvl="1"/>
            <a:r>
              <a:rPr lang="en-US" b="1" dirty="0" smtClean="0">
                <a:solidFill>
                  <a:schemeClr val="accent3"/>
                </a:solidFill>
              </a:rPr>
              <a:t>33 </a:t>
            </a:r>
            <a:r>
              <a:rPr lang="en-US" dirty="0" smtClean="0"/>
              <a:t>matrices created by </a:t>
            </a:r>
            <a:r>
              <a:rPr lang="en-US" b="1" dirty="0" smtClean="0">
                <a:solidFill>
                  <a:schemeClr val="accent3"/>
                </a:solidFill>
              </a:rPr>
              <a:t>55 </a:t>
            </a:r>
            <a:r>
              <a:rPr lang="en-US" dirty="0" smtClean="0"/>
              <a:t>users since launch </a:t>
            </a:r>
          </a:p>
          <a:p>
            <a:endParaRPr lang="en-US" dirty="0" smtClean="0"/>
          </a:p>
        </p:txBody>
      </p:sp>
      <p:sp>
        <p:nvSpPr>
          <p:cNvPr id="5" name="Slide Number Placeholder 4"/>
          <p:cNvSpPr>
            <a:spLocks noGrp="1"/>
          </p:cNvSpPr>
          <p:nvPr>
            <p:ph type="sldNum" sz="quarter" idx="12"/>
          </p:nvPr>
        </p:nvSpPr>
        <p:spPr/>
        <p:txBody>
          <a:bodyPr/>
          <a:lstStyle/>
          <a:p>
            <a:fld id="{48D4E142-8228-44E7-82D5-AF3EBAEF9919}" type="slidenum">
              <a:rPr lang="en-US" smtClean="0"/>
              <a:pPr/>
              <a:t>40</a:t>
            </a:fld>
            <a:endParaRPr lang="en-US"/>
          </a:p>
        </p:txBody>
      </p:sp>
      <p:sp>
        <p:nvSpPr>
          <p:cNvPr id="24" name="Text Placeholder 23"/>
          <p:cNvSpPr>
            <a:spLocks noGrp="1"/>
          </p:cNvSpPr>
          <p:nvPr>
            <p:ph type="body" sz="quarter" idx="13"/>
          </p:nvPr>
        </p:nvSpPr>
        <p:spPr/>
        <p:txBody>
          <a:bodyPr>
            <a:noAutofit/>
          </a:bodyPr>
          <a:lstStyle/>
          <a:p>
            <a:r>
              <a:rPr lang="en-US" dirty="0" smtClean="0"/>
              <a:t>If your response is anything like the RMRG site, we expect </a:t>
            </a:r>
            <a:r>
              <a:rPr lang="en-US" dirty="0" err="1" smtClean="0"/>
              <a:t>ExamShare</a:t>
            </a:r>
            <a:r>
              <a:rPr lang="en-US" dirty="0" smtClean="0"/>
              <a:t> and PolicySwap will be a great success</a:t>
            </a:r>
            <a:endParaRPr lang="en-US" dirty="0"/>
          </a:p>
        </p:txBody>
      </p:sp>
      <p:pic>
        <p:nvPicPr>
          <p:cNvPr id="18" name="Picture 3" descr="H:\Graphics\Websites\risk mgmt website.png"/>
          <p:cNvPicPr>
            <a:picLocks noChangeAspect="1" noChangeArrowheads="1"/>
          </p:cNvPicPr>
          <p:nvPr/>
        </p:nvPicPr>
        <p:blipFill>
          <a:blip r:embed="rId2" cstate="print"/>
          <a:srcRect/>
          <a:stretch>
            <a:fillRect/>
          </a:stretch>
        </p:blipFill>
        <p:spPr bwMode="auto">
          <a:xfrm>
            <a:off x="5715000" y="1894817"/>
            <a:ext cx="3066562" cy="2296183"/>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6610858" y="1524000"/>
            <a:ext cx="2304542" cy="307777"/>
          </a:xfrm>
          <a:prstGeom prst="rect">
            <a:avLst/>
          </a:prstGeom>
        </p:spPr>
        <p:txBody>
          <a:bodyPr wrap="none">
            <a:spAutoFit/>
          </a:bodyPr>
          <a:lstStyle/>
          <a:p>
            <a:r>
              <a:rPr lang="en-US" sz="1400" dirty="0" smtClean="0">
                <a:hlinkClick r:id="rId3"/>
              </a:rPr>
              <a:t>http://rmrg.cuanswers.com/</a:t>
            </a:r>
            <a:r>
              <a:rPr lang="en-US" sz="1400" dirty="0" smtClean="0"/>
              <a:t> </a:t>
            </a:r>
            <a:endParaRPr lang="en-US" sz="1400" dirty="0"/>
          </a:p>
        </p:txBody>
      </p:sp>
      <p:pic>
        <p:nvPicPr>
          <p:cNvPr id="6151" name="Picture 7" descr="H:\Graphics\Websites\risk assessment generator 2.gif"/>
          <p:cNvPicPr>
            <a:picLocks noChangeAspect="1" noChangeArrowheads="1"/>
          </p:cNvPicPr>
          <p:nvPr/>
        </p:nvPicPr>
        <p:blipFill>
          <a:blip r:embed="rId4" cstate="print"/>
          <a:srcRect/>
          <a:stretch>
            <a:fillRect/>
          </a:stretch>
        </p:blipFill>
        <p:spPr bwMode="auto">
          <a:xfrm>
            <a:off x="4572000" y="2971800"/>
            <a:ext cx="3124200" cy="2343150"/>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3352800" y="5029200"/>
            <a:ext cx="1436361" cy="914400"/>
            <a:chOff x="2590800" y="5638800"/>
            <a:chExt cx="1436361" cy="914400"/>
          </a:xfrm>
        </p:grpSpPr>
        <p:sp>
          <p:nvSpPr>
            <p:cNvPr id="10" name="32-Point Star 9"/>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1" name="Picture 3" descr="X:\Administration\Public\LeadershipConference\2011\Temp place for all graphics\collabrebate_black.png"/>
            <p:cNvPicPr>
              <a:picLocks noChangeAspect="1" noChangeArrowheads="1"/>
            </p:cNvPicPr>
            <p:nvPr/>
          </p:nvPicPr>
          <p:blipFill>
            <a:blip r:embed="rId5" cstate="print"/>
            <a:srcRect/>
            <a:stretch>
              <a:fillRect/>
            </a:stretch>
          </p:blipFill>
          <p:spPr bwMode="auto">
            <a:xfrm>
              <a:off x="2743200" y="6059845"/>
              <a:ext cx="1283961" cy="493355"/>
            </a:xfrm>
            <a:prstGeom prst="rect">
              <a:avLst/>
            </a:prstGeom>
            <a:noFill/>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Continued Focus on Board Interactions</a:t>
            </a:r>
            <a:endParaRPr lang="en-US" dirty="0"/>
          </a:p>
        </p:txBody>
      </p:sp>
      <p:sp>
        <p:nvSpPr>
          <p:cNvPr id="7" name="Content Placeholder 6"/>
          <p:cNvSpPr>
            <a:spLocks noGrp="1"/>
          </p:cNvSpPr>
          <p:nvPr>
            <p:ph idx="1"/>
          </p:nvPr>
        </p:nvSpPr>
        <p:spPr/>
        <p:txBody>
          <a:bodyPr/>
          <a:lstStyle/>
          <a:p>
            <a:r>
              <a:rPr lang="en-US" dirty="0" smtClean="0"/>
              <a:t>To revitalize the role of volunteers in our boardrooms, we must take up the challenge of creatively improving board process, board meetings, and the emotional return board members get for serving</a:t>
            </a:r>
          </a:p>
          <a:p>
            <a:r>
              <a:rPr lang="en-US" dirty="0" smtClean="0"/>
              <a:t>Whether it’s due to ingrained traditions or urban legends about what you “must” do, many CUs boardrooms have just become too mundane for the average consumer to endure</a:t>
            </a:r>
          </a:p>
          <a:p>
            <a:r>
              <a:rPr lang="en-US" dirty="0" smtClean="0"/>
              <a:t>Throw in a little regulator pressure and some economic challenges, and even the most devoted volunteer might say, “maybe I should donate my time to the local community hospital instead”</a:t>
            </a:r>
          </a:p>
          <a:p>
            <a:endParaRPr lang="en-US" dirty="0" smtClean="0"/>
          </a:p>
          <a:p>
            <a:r>
              <a:rPr lang="en-US" dirty="0" smtClean="0"/>
              <a:t>How can we challenge the status quo?  </a:t>
            </a:r>
            <a:endParaRPr lang="en-US" dirty="0"/>
          </a:p>
        </p:txBody>
      </p:sp>
      <p:sp>
        <p:nvSpPr>
          <p:cNvPr id="9" name="Slide Number Placeholder 8"/>
          <p:cNvSpPr>
            <a:spLocks noGrp="1"/>
          </p:cNvSpPr>
          <p:nvPr>
            <p:ph type="sldNum" sz="quarter" idx="12"/>
          </p:nvPr>
        </p:nvSpPr>
        <p:spPr/>
        <p:txBody>
          <a:bodyPr/>
          <a:lstStyle/>
          <a:p>
            <a:fld id="{48D4E142-8228-44E7-82D5-AF3EBAEF9919}" type="slidenum">
              <a:rPr lang="en-US" smtClean="0"/>
              <a:pPr/>
              <a:t>41</a:t>
            </a:fld>
            <a:endParaRPr lang="en-US" dirty="0"/>
          </a:p>
        </p:txBody>
      </p:sp>
      <p:pic>
        <p:nvPicPr>
          <p:cNvPr id="138241" name="Picture 1" descr="H:\Graphics\Clipart\volunteer1.jpg"/>
          <p:cNvPicPr>
            <a:picLocks noChangeAspect="1" noChangeArrowheads="1"/>
          </p:cNvPicPr>
          <p:nvPr/>
        </p:nvPicPr>
        <p:blipFill>
          <a:blip r:embed="rId2" cstate="print"/>
          <a:srcRect/>
          <a:stretch>
            <a:fillRect/>
          </a:stretch>
        </p:blipFill>
        <p:spPr bwMode="auto">
          <a:xfrm>
            <a:off x="6019800" y="4572000"/>
            <a:ext cx="2412157" cy="16192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Graphics\snapshots of doc &amp; flyers\bd planning 12 mths a year.gif"/>
          <p:cNvPicPr>
            <a:picLocks noChangeAspect="1" noChangeArrowheads="1"/>
          </p:cNvPicPr>
          <p:nvPr/>
        </p:nvPicPr>
        <p:blipFill>
          <a:blip r:embed="rId2" cstate="print"/>
          <a:stretch>
            <a:fillRect/>
          </a:stretch>
        </p:blipFill>
        <p:spPr bwMode="auto">
          <a:xfrm rot="553321">
            <a:off x="6806584" y="2186940"/>
            <a:ext cx="1806712" cy="235690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A Continued Focus on Board Interactions</a:t>
            </a:r>
            <a:endParaRPr lang="en-US" dirty="0"/>
          </a:p>
        </p:txBody>
      </p:sp>
      <p:sp>
        <p:nvSpPr>
          <p:cNvPr id="3" name="Content Placeholder 2"/>
          <p:cNvSpPr>
            <a:spLocks noGrp="1"/>
          </p:cNvSpPr>
          <p:nvPr>
            <p:ph idx="1"/>
          </p:nvPr>
        </p:nvSpPr>
        <p:spPr>
          <a:xfrm>
            <a:off x="457200" y="1600200"/>
            <a:ext cx="5943600" cy="4221163"/>
          </a:xfrm>
        </p:spPr>
        <p:txBody>
          <a:bodyPr/>
          <a:lstStyle/>
          <a:p>
            <a:r>
              <a:rPr lang="en-US" dirty="0" smtClean="0"/>
              <a:t>Two years ago we started merging the ideas of what data and software could tell a leadership team, and how it could be presented in a boardroom</a:t>
            </a:r>
          </a:p>
          <a:p>
            <a:r>
              <a:rPr lang="en-US" dirty="0" smtClean="0"/>
              <a:t>Last year we published “Planning 12 Months a Year” to encourage CUs to think about changing their monthly board interactions</a:t>
            </a:r>
            <a:endParaRPr lang="en-US" dirty="0"/>
          </a:p>
        </p:txBody>
      </p:sp>
      <p:sp>
        <p:nvSpPr>
          <p:cNvPr id="12" name="Slide Number Placeholder 11"/>
          <p:cNvSpPr>
            <a:spLocks noGrp="1"/>
          </p:cNvSpPr>
          <p:nvPr>
            <p:ph type="sldNum" sz="quarter" idx="12"/>
          </p:nvPr>
        </p:nvSpPr>
        <p:spPr/>
        <p:txBody>
          <a:bodyPr/>
          <a:lstStyle/>
          <a:p>
            <a:fld id="{48D4E142-8228-44E7-82D5-AF3EBAEF9919}" type="slidenum">
              <a:rPr lang="en-US" smtClean="0"/>
              <a:pPr/>
              <a:t>42</a:t>
            </a:fld>
            <a:endParaRPr lang="en-US"/>
          </a:p>
        </p:txBody>
      </p:sp>
      <p:sp>
        <p:nvSpPr>
          <p:cNvPr id="7" name="Content Placeholder 6"/>
          <p:cNvSpPr>
            <a:spLocks noGrp="1"/>
          </p:cNvSpPr>
          <p:nvPr>
            <p:ph type="body" sz="quarter" idx="13"/>
          </p:nvPr>
        </p:nvSpPr>
        <p:spPr>
          <a:xfrm>
            <a:off x="1219200" y="5715000"/>
            <a:ext cx="2590800" cy="685800"/>
          </a:xfrm>
        </p:spPr>
        <p:txBody>
          <a:bodyPr>
            <a:noAutofit/>
          </a:bodyPr>
          <a:lstStyle/>
          <a:p>
            <a:r>
              <a:rPr lang="en-US" dirty="0" smtClean="0"/>
              <a:t>In 2012, I will visiting as many CU board meetings as will have me, searching for the best and brightest ideas about how to keep a board engaged</a:t>
            </a:r>
            <a:endParaRPr lang="en-US" dirty="0"/>
          </a:p>
        </p:txBody>
      </p:sp>
      <p:pic>
        <p:nvPicPr>
          <p:cNvPr id="5" name="Picture 2" descr="H:\Graphics\_temp shots\qtrly themes.gif"/>
          <p:cNvPicPr>
            <a:picLocks noChangeAspect="1" noChangeArrowheads="1"/>
          </p:cNvPicPr>
          <p:nvPr/>
        </p:nvPicPr>
        <p:blipFill>
          <a:blip r:embed="rId3" cstate="print"/>
          <a:srcRect/>
          <a:stretch>
            <a:fillRect/>
          </a:stretch>
        </p:blipFill>
        <p:spPr bwMode="auto">
          <a:xfrm>
            <a:off x="3919330" y="3733800"/>
            <a:ext cx="5148470" cy="3055866"/>
          </a:xfrm>
          <a:prstGeom prst="rect">
            <a:avLst/>
          </a:prstGeom>
          <a:ln>
            <a:solidFill>
              <a:schemeClr val="bg2">
                <a:lumMod val="40000"/>
                <a:lumOff val="60000"/>
              </a:schemeClr>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X:\Administration\Public\LeadershipConference\2011\Temp place for all graphics\BFL.PNG"/>
          <p:cNvPicPr>
            <a:picLocks noChangeAspect="1" noChangeArrowheads="1"/>
          </p:cNvPicPr>
          <p:nvPr/>
        </p:nvPicPr>
        <p:blipFill>
          <a:blip r:embed="rId2" cstate="print"/>
          <a:srcRect/>
          <a:stretch>
            <a:fillRect/>
          </a:stretch>
        </p:blipFill>
        <p:spPr bwMode="auto">
          <a:xfrm rot="20978096">
            <a:off x="534667" y="4761305"/>
            <a:ext cx="1423929" cy="1837327"/>
          </a:xfrm>
          <a:prstGeom prst="rect">
            <a:avLst/>
          </a:prstGeom>
          <a:ln>
            <a:noFill/>
          </a:ln>
          <a:effectLst>
            <a:outerShdw blurRad="292100" dist="139700" dir="2700000" algn="tl" rotWithShape="0">
              <a:srgbClr val="333333">
                <a:alpha val="65000"/>
              </a:srgbClr>
            </a:outerShdw>
          </a:effectLst>
        </p:spPr>
      </p:pic>
      <p:pic>
        <p:nvPicPr>
          <p:cNvPr id="9218" name="Picture 2" descr="X:\Administration\Public\LeadershipConference\2011\Temp place for all graphics\tests8.png"/>
          <p:cNvPicPr>
            <a:picLocks noChangeAspect="1" noChangeArrowheads="1"/>
          </p:cNvPicPr>
          <p:nvPr/>
        </p:nvPicPr>
        <p:blipFill>
          <a:blip r:embed="rId3" cstate="print"/>
          <a:srcRect/>
          <a:stretch>
            <a:fillRect/>
          </a:stretch>
        </p:blipFill>
        <p:spPr bwMode="auto">
          <a:xfrm rot="260309">
            <a:off x="6077825" y="2878685"/>
            <a:ext cx="2738096" cy="3652381"/>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lvl="0"/>
            <a:r>
              <a:rPr lang="en-US" sz="2000" smtClean="0"/>
              <a:t>A Continued Focus on Board Interactions</a:t>
            </a:r>
            <a:br>
              <a:rPr lang="en-US" sz="2000" smtClean="0"/>
            </a:br>
            <a:r>
              <a:rPr lang="en-US" smtClean="0"/>
              <a:t>Board Financial Literacy</a:t>
            </a:r>
            <a:endParaRPr lang="en-US" dirty="0"/>
          </a:p>
        </p:txBody>
      </p:sp>
      <p:sp>
        <p:nvSpPr>
          <p:cNvPr id="8" name="Content Placeholder 7"/>
          <p:cNvSpPr>
            <a:spLocks noGrp="1"/>
          </p:cNvSpPr>
          <p:nvPr>
            <p:ph idx="1"/>
          </p:nvPr>
        </p:nvSpPr>
        <p:spPr>
          <a:xfrm>
            <a:off x="457200" y="1600200"/>
            <a:ext cx="5638800" cy="4221163"/>
          </a:xfrm>
        </p:spPr>
        <p:txBody>
          <a:bodyPr/>
          <a:lstStyle/>
          <a:p>
            <a:r>
              <a:rPr lang="en-US" dirty="0" smtClean="0"/>
              <a:t>This year the NCUA added a little urgency to board interactions and board member quality by declaring the need to certify all board members as “financially literate”</a:t>
            </a:r>
          </a:p>
          <a:p>
            <a:r>
              <a:rPr lang="en-US" dirty="0" smtClean="0"/>
              <a:t>That’s a cooperative task...this is not about the confidence of only one credit union; it’s about the confidence of an industry, and a cornerstone based on our respect for volunteers</a:t>
            </a:r>
          </a:p>
        </p:txBody>
      </p:sp>
      <p:sp>
        <p:nvSpPr>
          <p:cNvPr id="10" name="Slide Number Placeholder 9"/>
          <p:cNvSpPr>
            <a:spLocks noGrp="1"/>
          </p:cNvSpPr>
          <p:nvPr>
            <p:ph type="sldNum" sz="quarter" idx="12"/>
          </p:nvPr>
        </p:nvSpPr>
        <p:spPr/>
        <p:txBody>
          <a:bodyPr/>
          <a:lstStyle/>
          <a:p>
            <a:fld id="{48D4E142-8228-44E7-82D5-AF3EBAEF9919}" type="slidenum">
              <a:rPr lang="en-US" smtClean="0"/>
              <a:pPr/>
              <a:t>43</a:t>
            </a:fld>
            <a:endParaRPr lang="en-US" dirty="0"/>
          </a:p>
        </p:txBody>
      </p:sp>
      <p:sp>
        <p:nvSpPr>
          <p:cNvPr id="18" name="Content Placeholder 17"/>
          <p:cNvSpPr>
            <a:spLocks noGrp="1"/>
          </p:cNvSpPr>
          <p:nvPr>
            <p:ph type="body" sz="quarter" idx="13"/>
          </p:nvPr>
        </p:nvSpPr>
        <p:spPr>
          <a:xfrm>
            <a:off x="2133600" y="5715000"/>
            <a:ext cx="2057400" cy="685800"/>
          </a:xfrm>
        </p:spPr>
        <p:txBody>
          <a:bodyPr>
            <a:noAutofit/>
          </a:bodyPr>
          <a:lstStyle/>
          <a:p>
            <a:r>
              <a:rPr lang="en-US" dirty="0" smtClean="0"/>
              <a:t>Our first pass at tackling this will be released to all of our clients, and to the industry at large, by </a:t>
            </a:r>
            <a:br>
              <a:rPr lang="en-US" dirty="0" smtClean="0"/>
            </a:br>
            <a:r>
              <a:rPr lang="en-US" dirty="0" smtClean="0"/>
              <a:t>October 1, 2011</a:t>
            </a:r>
            <a:endParaRPr lang="en-US" dirty="0"/>
          </a:p>
        </p:txBody>
      </p:sp>
      <p:pic>
        <p:nvPicPr>
          <p:cNvPr id="9219" name="Picture 3" descr="X:\Administration\Public\LeadershipConference\2011\Temp place for all graphics\tests1.png"/>
          <p:cNvPicPr>
            <a:picLocks noChangeAspect="1" noChangeArrowheads="1"/>
          </p:cNvPicPr>
          <p:nvPr/>
        </p:nvPicPr>
        <p:blipFill>
          <a:blip r:embed="rId4" cstate="print"/>
          <a:srcRect b="31152"/>
          <a:stretch>
            <a:fillRect/>
          </a:stretch>
        </p:blipFill>
        <p:spPr bwMode="auto">
          <a:xfrm>
            <a:off x="4343400" y="4343400"/>
            <a:ext cx="2738096" cy="2514600"/>
          </a:xfrm>
          <a:prstGeom prst="rect">
            <a:avLst/>
          </a:prstGeom>
          <a:ln>
            <a:solidFill>
              <a:schemeClr val="bg1">
                <a:lumMod val="75000"/>
              </a:schemeClr>
            </a:solidFill>
          </a:ln>
          <a:effectLst>
            <a:outerShdw blurRad="292100" dist="139700" dir="2700000" algn="tl" rotWithShape="0">
              <a:srgbClr val="333333">
                <a:alpha val="65000"/>
              </a:srgbClr>
            </a:outerShdw>
          </a:effectLst>
        </p:spPr>
      </p:pic>
      <p:grpSp>
        <p:nvGrpSpPr>
          <p:cNvPr id="21" name="Group 20"/>
          <p:cNvGrpSpPr/>
          <p:nvPr/>
        </p:nvGrpSpPr>
        <p:grpSpPr>
          <a:xfrm>
            <a:off x="6477000" y="5791200"/>
            <a:ext cx="1436361" cy="914400"/>
            <a:chOff x="2590800" y="5638800"/>
            <a:chExt cx="1436361" cy="914400"/>
          </a:xfrm>
        </p:grpSpPr>
        <p:sp>
          <p:nvSpPr>
            <p:cNvPr id="22" name="32-Point Star 21"/>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23" name="Picture 3" descr="X:\Administration\Public\LeadershipConference\2011\Temp place for all graphics\collabrebate_black.png"/>
            <p:cNvPicPr>
              <a:picLocks noChangeAspect="1" noChangeArrowheads="1"/>
            </p:cNvPicPr>
            <p:nvPr/>
          </p:nvPicPr>
          <p:blipFill>
            <a:blip r:embed="rId5" cstate="print"/>
            <a:srcRect/>
            <a:stretch>
              <a:fillRect/>
            </a:stretch>
          </p:blipFill>
          <p:spPr bwMode="auto">
            <a:xfrm>
              <a:off x="2743200" y="6059845"/>
              <a:ext cx="1283961" cy="493355"/>
            </a:xfrm>
            <a:prstGeom prst="rect">
              <a:avLst/>
            </a:prstGeom>
            <a:noFill/>
          </p:spPr>
        </p:pic>
      </p:grpSp>
      <p:sp>
        <p:nvSpPr>
          <p:cNvPr id="16" name="5-Point Star 15"/>
          <p:cNvSpPr/>
          <p:nvPr/>
        </p:nvSpPr>
        <p:spPr>
          <a:xfrm>
            <a:off x="1828800" y="55626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323702" y="0"/>
            <a:ext cx="2591698" cy="1930046"/>
            <a:chOff x="6323702" y="0"/>
            <a:chExt cx="2591698" cy="1930046"/>
          </a:xfrm>
        </p:grpSpPr>
        <p:sp>
          <p:nvSpPr>
            <p:cNvPr id="12" name="Rectangle 11"/>
            <p:cNvSpPr/>
            <p:nvPr/>
          </p:nvSpPr>
          <p:spPr>
            <a:xfrm>
              <a:off x="6323702" y="558446"/>
              <a:ext cx="2286000" cy="1371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X:\Administration\Public\LeadershipConference\2011\Temp place for all graphics\BFL Summary Sec 1 Sum 1.png"/>
            <p:cNvPicPr>
              <a:picLocks noChangeAspect="1" noChangeArrowheads="1"/>
            </p:cNvPicPr>
            <p:nvPr/>
          </p:nvPicPr>
          <p:blipFill>
            <a:blip r:embed="rId6" cstate="print"/>
            <a:srcRect/>
            <a:stretch>
              <a:fillRect/>
            </a:stretch>
          </p:blipFill>
          <p:spPr bwMode="auto">
            <a:xfrm>
              <a:off x="6404288" y="646638"/>
              <a:ext cx="2124829" cy="1195216"/>
            </a:xfrm>
            <a:prstGeom prst="rect">
              <a:avLst/>
            </a:prstGeom>
            <a:noFill/>
          </p:spPr>
        </p:pic>
        <p:pic>
          <p:nvPicPr>
            <p:cNvPr id="15" name="Picture 14" descr="MCj03121060000[1]"/>
            <p:cNvPicPr>
              <a:picLocks noChangeAspect="1" noChangeArrowheads="1"/>
            </p:cNvPicPr>
            <p:nvPr/>
          </p:nvPicPr>
          <p:blipFill>
            <a:blip r:embed="rId7" cstate="print"/>
            <a:srcRect/>
            <a:stretch>
              <a:fillRect/>
            </a:stretch>
          </p:blipFill>
          <p:spPr bwMode="auto">
            <a:xfrm>
              <a:off x="8256726" y="0"/>
              <a:ext cx="658674" cy="785074"/>
            </a:xfrm>
            <a:prstGeom prst="rect">
              <a:avLst/>
            </a:prstGeom>
            <a:noFill/>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Cooperatives Working With Cooperatives</a:t>
            </a:r>
            <a:br>
              <a:rPr lang="en-US" dirty="0" smtClean="0"/>
            </a:br>
            <a:r>
              <a:rPr lang="en-US" sz="2000" dirty="0" smtClean="0"/>
              <a:t>Are you working with these teams?</a:t>
            </a:r>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44</a:t>
            </a:fld>
            <a:endParaRPr lang="en-US" dirty="0"/>
          </a:p>
        </p:txBody>
      </p:sp>
      <p:pic>
        <p:nvPicPr>
          <p:cNvPr id="24581" name="Picture 5" descr="X:\Web Services\Public\logos\xtend\Xtension\xtendXtension.png"/>
          <p:cNvPicPr>
            <a:picLocks noChangeAspect="1" noChangeArrowheads="1"/>
          </p:cNvPicPr>
          <p:nvPr/>
        </p:nvPicPr>
        <p:blipFill>
          <a:blip r:embed="rId2" cstate="print"/>
          <a:srcRect/>
          <a:stretch>
            <a:fillRect/>
          </a:stretch>
        </p:blipFill>
        <p:spPr bwMode="auto">
          <a:xfrm>
            <a:off x="7239000" y="4586397"/>
            <a:ext cx="1600200" cy="700548"/>
          </a:xfrm>
          <a:prstGeom prst="rect">
            <a:avLst/>
          </a:prstGeom>
          <a:noFill/>
        </p:spPr>
      </p:pic>
      <p:pic>
        <p:nvPicPr>
          <p:cNvPr id="24582" name="Picture 6" descr="X:\Web Services\Public\logos\AuditLink\auditlink_cms.png"/>
          <p:cNvPicPr>
            <a:picLocks noChangeAspect="1" noChangeArrowheads="1"/>
          </p:cNvPicPr>
          <p:nvPr/>
        </p:nvPicPr>
        <p:blipFill>
          <a:blip r:embed="rId3" cstate="print"/>
          <a:srcRect/>
          <a:stretch>
            <a:fillRect/>
          </a:stretch>
        </p:blipFill>
        <p:spPr bwMode="auto">
          <a:xfrm>
            <a:off x="990600" y="4800600"/>
            <a:ext cx="2641005" cy="633248"/>
          </a:xfrm>
          <a:prstGeom prst="rect">
            <a:avLst/>
          </a:prstGeom>
          <a:noFill/>
        </p:spPr>
      </p:pic>
      <p:pic>
        <p:nvPicPr>
          <p:cNvPr id="24583" name="Picture 7" descr="X:\Web Services\Public\logos\web_services\webservices_cms.png"/>
          <p:cNvPicPr>
            <a:picLocks noChangeAspect="1" noChangeArrowheads="1"/>
          </p:cNvPicPr>
          <p:nvPr/>
        </p:nvPicPr>
        <p:blipFill>
          <a:blip r:embed="rId4" cstate="print"/>
          <a:srcRect/>
          <a:stretch>
            <a:fillRect/>
          </a:stretch>
        </p:blipFill>
        <p:spPr bwMode="auto">
          <a:xfrm>
            <a:off x="914400" y="2819400"/>
            <a:ext cx="2540000" cy="533400"/>
          </a:xfrm>
          <a:prstGeom prst="rect">
            <a:avLst/>
          </a:prstGeom>
          <a:noFill/>
        </p:spPr>
      </p:pic>
      <p:pic>
        <p:nvPicPr>
          <p:cNvPr id="24584" name="Picture 8" descr="X:\Web Services\Public\logos\cuanswers management services\cuamgmtservices.png"/>
          <p:cNvPicPr>
            <a:picLocks noChangeAspect="1" noChangeArrowheads="1"/>
          </p:cNvPicPr>
          <p:nvPr/>
        </p:nvPicPr>
        <p:blipFill>
          <a:blip r:embed="rId5" cstate="print"/>
          <a:srcRect/>
          <a:stretch>
            <a:fillRect/>
          </a:stretch>
        </p:blipFill>
        <p:spPr bwMode="auto">
          <a:xfrm>
            <a:off x="1981200" y="1671980"/>
            <a:ext cx="4867071" cy="842620"/>
          </a:xfrm>
          <a:prstGeom prst="rect">
            <a:avLst/>
          </a:prstGeom>
          <a:noFill/>
        </p:spPr>
      </p:pic>
      <p:pic>
        <p:nvPicPr>
          <p:cNvPr id="24585" name="Picture 9" descr="X:\Web Services\Public\logos\lendervp\lendervp_cms.png"/>
          <p:cNvPicPr>
            <a:picLocks noChangeAspect="1" noChangeArrowheads="1"/>
          </p:cNvPicPr>
          <p:nvPr/>
        </p:nvPicPr>
        <p:blipFill>
          <a:blip r:embed="rId6" cstate="print"/>
          <a:srcRect/>
          <a:stretch>
            <a:fillRect/>
          </a:stretch>
        </p:blipFill>
        <p:spPr bwMode="auto">
          <a:xfrm>
            <a:off x="3962400" y="4724400"/>
            <a:ext cx="2667000" cy="574534"/>
          </a:xfrm>
          <a:prstGeom prst="rect">
            <a:avLst/>
          </a:prstGeom>
          <a:noFill/>
        </p:spPr>
      </p:pic>
      <p:pic>
        <p:nvPicPr>
          <p:cNvPr id="24588" name="Picture 12" descr="X:\Web Services\Public\logos\gividends\gividends_cms.png"/>
          <p:cNvPicPr>
            <a:picLocks noChangeAspect="1" noChangeArrowheads="1"/>
          </p:cNvPicPr>
          <p:nvPr/>
        </p:nvPicPr>
        <p:blipFill>
          <a:blip r:embed="rId7" cstate="print"/>
          <a:srcRect/>
          <a:stretch>
            <a:fillRect/>
          </a:stretch>
        </p:blipFill>
        <p:spPr bwMode="auto">
          <a:xfrm>
            <a:off x="6316898" y="2703207"/>
            <a:ext cx="2369902" cy="573393"/>
          </a:xfrm>
          <a:prstGeom prst="rect">
            <a:avLst/>
          </a:prstGeom>
          <a:noFill/>
        </p:spPr>
      </p:pic>
      <p:pic>
        <p:nvPicPr>
          <p:cNvPr id="24590" name="Picture 14" descr="X:\Web Services\Public\logos\xtend\SRS\xtendSRS.png"/>
          <p:cNvPicPr>
            <a:picLocks noChangeAspect="1" noChangeArrowheads="1"/>
          </p:cNvPicPr>
          <p:nvPr/>
        </p:nvPicPr>
        <p:blipFill>
          <a:blip r:embed="rId8" cstate="print"/>
          <a:srcRect/>
          <a:stretch>
            <a:fillRect/>
          </a:stretch>
        </p:blipFill>
        <p:spPr bwMode="auto">
          <a:xfrm>
            <a:off x="6172200" y="3352800"/>
            <a:ext cx="1676400" cy="1068897"/>
          </a:xfrm>
          <a:prstGeom prst="rect">
            <a:avLst/>
          </a:prstGeom>
          <a:noFill/>
        </p:spPr>
      </p:pic>
      <p:pic>
        <p:nvPicPr>
          <p:cNvPr id="24591" name="Picture 15" descr="X:\Web Services\Public\logos\e_doc_strategies\cua_edoc_strategies.png"/>
          <p:cNvPicPr>
            <a:picLocks noChangeAspect="1" noChangeArrowheads="1"/>
          </p:cNvPicPr>
          <p:nvPr/>
        </p:nvPicPr>
        <p:blipFill>
          <a:blip r:embed="rId9" cstate="print"/>
          <a:srcRect l="2374" t="35947" r="2676" b="33333"/>
          <a:stretch>
            <a:fillRect/>
          </a:stretch>
        </p:blipFill>
        <p:spPr bwMode="auto">
          <a:xfrm>
            <a:off x="304800" y="3733800"/>
            <a:ext cx="3048000" cy="762000"/>
          </a:xfrm>
          <a:prstGeom prst="rect">
            <a:avLst/>
          </a:prstGeom>
          <a:noFill/>
        </p:spPr>
      </p:pic>
      <p:grpSp>
        <p:nvGrpSpPr>
          <p:cNvPr id="17" name="Group 16"/>
          <p:cNvGrpSpPr/>
          <p:nvPr/>
        </p:nvGrpSpPr>
        <p:grpSpPr>
          <a:xfrm>
            <a:off x="3581400" y="2514600"/>
            <a:ext cx="2286000" cy="2057400"/>
            <a:chOff x="3581400" y="2514600"/>
            <a:chExt cx="2286000" cy="2057400"/>
          </a:xfrm>
        </p:grpSpPr>
        <p:pic>
          <p:nvPicPr>
            <p:cNvPr id="6146" name="Picture 2" descr="X:\Administration\Public\LeadershipConference\2011\Temp place for all graphics\building_cu.png"/>
            <p:cNvPicPr>
              <a:picLocks noChangeAspect="1" noChangeArrowheads="1"/>
            </p:cNvPicPr>
            <p:nvPr/>
          </p:nvPicPr>
          <p:blipFill>
            <a:blip r:embed="rId10" cstate="print"/>
            <a:srcRect/>
            <a:stretch>
              <a:fillRect/>
            </a:stretch>
          </p:blipFill>
          <p:spPr bwMode="auto">
            <a:xfrm>
              <a:off x="3880318" y="2895600"/>
              <a:ext cx="1834682" cy="1352324"/>
            </a:xfrm>
            <a:prstGeom prst="rect">
              <a:avLst/>
            </a:prstGeom>
            <a:noFill/>
          </p:spPr>
        </p:pic>
        <p:sp>
          <p:nvSpPr>
            <p:cNvPr id="16" name="Oval 15"/>
            <p:cNvSpPr/>
            <p:nvPr/>
          </p:nvSpPr>
          <p:spPr>
            <a:xfrm>
              <a:off x="3581400" y="2514600"/>
              <a:ext cx="2286000" cy="2057400"/>
            </a:xfrm>
            <a:prstGeom prst="ellipse">
              <a:avLst/>
            </a:prstGeom>
            <a:noFill/>
            <a:ln w="3175">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94" name="Picture 18" descr="X:\Web Services\Public\logos\cubase\cubase_web_color_white.gif"/>
            <p:cNvPicPr>
              <a:picLocks noChangeAspect="1" noChangeArrowheads="1"/>
            </p:cNvPicPr>
            <p:nvPr/>
          </p:nvPicPr>
          <p:blipFill>
            <a:blip r:embed="rId11" cstate="print"/>
            <a:srcRect/>
            <a:stretch>
              <a:fillRect/>
            </a:stretch>
          </p:blipFill>
          <p:spPr bwMode="auto">
            <a:xfrm>
              <a:off x="3733800" y="2876721"/>
              <a:ext cx="1164200" cy="323679"/>
            </a:xfrm>
            <a:prstGeom prst="rect">
              <a:avLst/>
            </a:prstGeom>
            <a:noFill/>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3581400" y="2514600"/>
            <a:ext cx="2286000" cy="2057400"/>
            <a:chOff x="3581400" y="2514600"/>
            <a:chExt cx="2286000" cy="2057400"/>
          </a:xfrm>
        </p:grpSpPr>
        <p:pic>
          <p:nvPicPr>
            <p:cNvPr id="34" name="Picture 2" descr="X:\Administration\Public\LeadershipConference\2011\Temp place for all graphics\building_cu.png"/>
            <p:cNvPicPr>
              <a:picLocks noChangeAspect="1" noChangeArrowheads="1"/>
            </p:cNvPicPr>
            <p:nvPr/>
          </p:nvPicPr>
          <p:blipFill>
            <a:blip r:embed="rId2" cstate="print"/>
            <a:srcRect/>
            <a:stretch>
              <a:fillRect/>
            </a:stretch>
          </p:blipFill>
          <p:spPr bwMode="auto">
            <a:xfrm>
              <a:off x="3880318" y="2895600"/>
              <a:ext cx="1834682" cy="1352324"/>
            </a:xfrm>
            <a:prstGeom prst="rect">
              <a:avLst/>
            </a:prstGeom>
            <a:noFill/>
          </p:spPr>
        </p:pic>
        <p:sp>
          <p:nvSpPr>
            <p:cNvPr id="35" name="Oval 34"/>
            <p:cNvSpPr/>
            <p:nvPr/>
          </p:nvSpPr>
          <p:spPr>
            <a:xfrm>
              <a:off x="3581400" y="2514600"/>
              <a:ext cx="2286000" cy="2057400"/>
            </a:xfrm>
            <a:prstGeom prst="ellipse">
              <a:avLst/>
            </a:prstGeom>
            <a:noFill/>
            <a:ln w="3175">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8" descr="X:\Web Services\Public\logos\cubase\cubase_web_color_white.gif"/>
            <p:cNvPicPr>
              <a:picLocks noChangeAspect="1" noChangeArrowheads="1"/>
            </p:cNvPicPr>
            <p:nvPr/>
          </p:nvPicPr>
          <p:blipFill>
            <a:blip r:embed="rId3" cstate="print"/>
            <a:srcRect/>
            <a:stretch>
              <a:fillRect/>
            </a:stretch>
          </p:blipFill>
          <p:spPr bwMode="auto">
            <a:xfrm>
              <a:off x="3733800" y="2876721"/>
              <a:ext cx="1164200" cy="323679"/>
            </a:xfrm>
            <a:prstGeom prst="rect">
              <a:avLst/>
            </a:prstGeom>
            <a:noFill/>
          </p:spPr>
        </p:pic>
      </p:grpSp>
      <p:sp>
        <p:nvSpPr>
          <p:cNvPr id="15" name="Rectangle 14"/>
          <p:cNvSpPr/>
          <p:nvPr/>
        </p:nvSpPr>
        <p:spPr>
          <a:xfrm>
            <a:off x="457200" y="2743200"/>
            <a:ext cx="30480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OBC 2: online marketing meets online banking</a:t>
            </a:r>
            <a:endParaRPr lang="en-US" dirty="0"/>
          </a:p>
        </p:txBody>
      </p:sp>
      <p:sp>
        <p:nvSpPr>
          <p:cNvPr id="17" name="Rectangle 16"/>
          <p:cNvSpPr/>
          <p:nvPr/>
        </p:nvSpPr>
        <p:spPr>
          <a:xfrm>
            <a:off x="6172200" y="3352800"/>
            <a:ext cx="1752600" cy="1143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ACH Repost, 5300, 90-day </a:t>
            </a:r>
            <a:r>
              <a:rPr lang="en-US" dirty="0" err="1" smtClean="0"/>
              <a:t>delq</a:t>
            </a:r>
            <a:r>
              <a:rPr lang="en-US" dirty="0" smtClean="0"/>
              <a:t>. adjustment</a:t>
            </a:r>
            <a:endParaRPr lang="en-US" dirty="0"/>
          </a:p>
        </p:txBody>
      </p:sp>
      <p:sp>
        <p:nvSpPr>
          <p:cNvPr id="19" name="Rectangle 18"/>
          <p:cNvSpPr/>
          <p:nvPr/>
        </p:nvSpPr>
        <p:spPr>
          <a:xfrm>
            <a:off x="990600" y="4800600"/>
            <a:ext cx="25908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BSA, Risk Analysis, Reg. E, MFOEL, OFAC</a:t>
            </a:r>
            <a:endParaRPr lang="en-US" dirty="0"/>
          </a:p>
        </p:txBody>
      </p:sp>
      <p:sp>
        <p:nvSpPr>
          <p:cNvPr id="20" name="Rectangle 19"/>
          <p:cNvSpPr/>
          <p:nvPr/>
        </p:nvSpPr>
        <p:spPr>
          <a:xfrm>
            <a:off x="304800" y="3657600"/>
            <a:ext cx="3276600" cy="914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Teller Receipts, loan forms, driver’s licenses, Check 21, remote e-signatures</a:t>
            </a:r>
            <a:endParaRPr lang="en-US" dirty="0"/>
          </a:p>
        </p:txBody>
      </p:sp>
      <p:sp>
        <p:nvSpPr>
          <p:cNvPr id="21" name="Rectangle 20"/>
          <p:cNvSpPr/>
          <p:nvPr/>
        </p:nvSpPr>
        <p:spPr>
          <a:xfrm>
            <a:off x="1981200" y="1676400"/>
            <a:ext cx="4953000"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Generating the next set of project managers</a:t>
            </a:r>
            <a:br>
              <a:rPr lang="en-US" dirty="0" smtClean="0"/>
            </a:br>
            <a:r>
              <a:rPr lang="en-US" dirty="0" smtClean="0"/>
              <a:t> for the next big thing</a:t>
            </a:r>
            <a:endParaRPr lang="en-US" dirty="0"/>
          </a:p>
        </p:txBody>
      </p:sp>
      <p:sp>
        <p:nvSpPr>
          <p:cNvPr id="22" name="Rectangle 21"/>
          <p:cNvSpPr/>
          <p:nvPr/>
        </p:nvSpPr>
        <p:spPr>
          <a:xfrm>
            <a:off x="7086600" y="4572000"/>
            <a:ext cx="1828800" cy="838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Privacy Controls, Web Chat, Trackers</a:t>
            </a:r>
            <a:endParaRPr lang="en-US" dirty="0"/>
          </a:p>
        </p:txBody>
      </p:sp>
      <p:sp>
        <p:nvSpPr>
          <p:cNvPr id="27" name="Rectangle 26"/>
          <p:cNvSpPr/>
          <p:nvPr/>
        </p:nvSpPr>
        <p:spPr>
          <a:xfrm>
            <a:off x="2558" y="4495800"/>
            <a:ext cx="12382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231952" y="1447800"/>
            <a:ext cx="1847744" cy="41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48400" y="2590800"/>
            <a:ext cx="25146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Reward Checking, Round Up, Bump CDs</a:t>
            </a:r>
            <a:endParaRPr lang="en-US" dirty="0"/>
          </a:p>
        </p:txBody>
      </p:sp>
      <p:sp>
        <p:nvSpPr>
          <p:cNvPr id="32" name="Rectangle 31"/>
          <p:cNvSpPr/>
          <p:nvPr/>
        </p:nvSpPr>
        <p:spPr>
          <a:xfrm>
            <a:off x="8001000" y="2362200"/>
            <a:ext cx="914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Cooperatives Working With Cooperatives</a:t>
            </a:r>
            <a:br>
              <a:rPr lang="en-US" dirty="0" smtClean="0"/>
            </a:br>
            <a:r>
              <a:rPr lang="en-US" sz="2000" dirty="0" smtClean="0"/>
              <a:t>Are you working with these teams?</a:t>
            </a:r>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45</a:t>
            </a:fld>
            <a:endParaRPr lang="en-US" dirty="0"/>
          </a:p>
        </p:txBody>
      </p:sp>
      <p:sp>
        <p:nvSpPr>
          <p:cNvPr id="30" name="Rectangle 29"/>
          <p:cNvSpPr/>
          <p:nvPr/>
        </p:nvSpPr>
        <p:spPr>
          <a:xfrm>
            <a:off x="6760192" y="5230504"/>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3"/>
          </p:nvPr>
        </p:nvSpPr>
        <p:spPr>
          <a:xfrm>
            <a:off x="4038600" y="5715000"/>
            <a:ext cx="4800600" cy="685800"/>
          </a:xfrm>
        </p:spPr>
        <p:txBody>
          <a:bodyPr>
            <a:noAutofit/>
          </a:bodyPr>
          <a:lstStyle/>
          <a:p>
            <a:r>
              <a:rPr lang="en-US" dirty="0" smtClean="0"/>
              <a:t>When challenged about our diverse brands and multiple priorities, I remind everyone that it’s still about software, and it’s still about solutions</a:t>
            </a:r>
          </a:p>
        </p:txBody>
      </p:sp>
      <p:sp>
        <p:nvSpPr>
          <p:cNvPr id="26" name="Rectangle 25"/>
          <p:cNvSpPr/>
          <p:nvPr/>
        </p:nvSpPr>
        <p:spPr>
          <a:xfrm>
            <a:off x="184921" y="2529160"/>
            <a:ext cx="1230923" cy="3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1" name="Picture 5" descr="X:\Web Services\Public\logos\xtend\Xtension\xtendXtension.png"/>
          <p:cNvPicPr>
            <a:picLocks noChangeAspect="1" noChangeArrowheads="1"/>
          </p:cNvPicPr>
          <p:nvPr/>
        </p:nvPicPr>
        <p:blipFill>
          <a:blip r:embed="rId4" cstate="print"/>
          <a:srcRect/>
          <a:stretch>
            <a:fillRect/>
          </a:stretch>
        </p:blipFill>
        <p:spPr bwMode="auto">
          <a:xfrm>
            <a:off x="6926240" y="5238838"/>
            <a:ext cx="565485" cy="247562"/>
          </a:xfrm>
          <a:prstGeom prst="rect">
            <a:avLst/>
          </a:prstGeom>
          <a:noFill/>
        </p:spPr>
      </p:pic>
      <p:sp>
        <p:nvSpPr>
          <p:cNvPr id="28" name="Rectangle 27"/>
          <p:cNvSpPr/>
          <p:nvPr/>
        </p:nvSpPr>
        <p:spPr>
          <a:xfrm>
            <a:off x="533400" y="5257800"/>
            <a:ext cx="1066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2" name="Picture 6" descr="X:\Web Services\Public\logos\AuditLink\auditlink_cms.png"/>
          <p:cNvPicPr>
            <a:picLocks noChangeAspect="1" noChangeArrowheads="1"/>
          </p:cNvPicPr>
          <p:nvPr/>
        </p:nvPicPr>
        <p:blipFill>
          <a:blip r:embed="rId5" cstate="print"/>
          <a:srcRect/>
          <a:stretch>
            <a:fillRect/>
          </a:stretch>
        </p:blipFill>
        <p:spPr bwMode="auto">
          <a:xfrm>
            <a:off x="633159" y="5312392"/>
            <a:ext cx="953393" cy="228600"/>
          </a:xfrm>
          <a:prstGeom prst="rect">
            <a:avLst/>
          </a:prstGeom>
          <a:noFill/>
        </p:spPr>
      </p:pic>
      <p:sp>
        <p:nvSpPr>
          <p:cNvPr id="31" name="Rectangle 30"/>
          <p:cNvSpPr/>
          <p:nvPr/>
        </p:nvSpPr>
        <p:spPr>
          <a:xfrm>
            <a:off x="7696200" y="4011304"/>
            <a:ext cx="609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3" name="Picture 7" descr="X:\Web Services\Public\logos\web_services\webservices_cms.png"/>
          <p:cNvPicPr>
            <a:picLocks noChangeAspect="1" noChangeArrowheads="1"/>
          </p:cNvPicPr>
          <p:nvPr/>
        </p:nvPicPr>
        <p:blipFill>
          <a:blip r:embed="rId6" cstate="print"/>
          <a:srcRect/>
          <a:stretch>
            <a:fillRect/>
          </a:stretch>
        </p:blipFill>
        <p:spPr bwMode="auto">
          <a:xfrm>
            <a:off x="228600" y="2594118"/>
            <a:ext cx="1143000" cy="240030"/>
          </a:xfrm>
          <a:prstGeom prst="rect">
            <a:avLst/>
          </a:prstGeom>
          <a:noFill/>
        </p:spPr>
      </p:pic>
      <p:pic>
        <p:nvPicPr>
          <p:cNvPr id="24584" name="Picture 8" descr="X:\Web Services\Public\logos\cuanswers management services\cuamgmtservices.png"/>
          <p:cNvPicPr>
            <a:picLocks noChangeAspect="1" noChangeArrowheads="1"/>
          </p:cNvPicPr>
          <p:nvPr/>
        </p:nvPicPr>
        <p:blipFill>
          <a:blip r:embed="rId7" cstate="print"/>
          <a:srcRect/>
          <a:stretch>
            <a:fillRect/>
          </a:stretch>
        </p:blipFill>
        <p:spPr bwMode="auto">
          <a:xfrm>
            <a:off x="1366038" y="1541523"/>
            <a:ext cx="1681962" cy="291193"/>
          </a:xfrm>
          <a:prstGeom prst="rect">
            <a:avLst/>
          </a:prstGeom>
          <a:noFill/>
        </p:spPr>
      </p:pic>
      <p:pic>
        <p:nvPicPr>
          <p:cNvPr id="24588" name="Picture 12" descr="X:\Web Services\Public\logos\gividends\gividends_cms.png"/>
          <p:cNvPicPr>
            <a:picLocks noChangeAspect="1" noChangeArrowheads="1"/>
          </p:cNvPicPr>
          <p:nvPr/>
        </p:nvPicPr>
        <p:blipFill>
          <a:blip r:embed="rId8" cstate="print"/>
          <a:srcRect/>
          <a:stretch>
            <a:fillRect/>
          </a:stretch>
        </p:blipFill>
        <p:spPr bwMode="auto">
          <a:xfrm>
            <a:off x="8063552" y="2411104"/>
            <a:ext cx="944832" cy="228600"/>
          </a:xfrm>
          <a:prstGeom prst="rect">
            <a:avLst/>
          </a:prstGeom>
          <a:noFill/>
        </p:spPr>
      </p:pic>
      <p:pic>
        <p:nvPicPr>
          <p:cNvPr id="24590" name="Picture 14" descr="X:\Web Services\Public\logos\xtend\SRS\xtendSRS.png"/>
          <p:cNvPicPr>
            <a:picLocks noChangeAspect="1" noChangeArrowheads="1"/>
          </p:cNvPicPr>
          <p:nvPr/>
        </p:nvPicPr>
        <p:blipFill>
          <a:blip r:embed="rId9" cstate="print"/>
          <a:srcRect/>
          <a:stretch>
            <a:fillRect/>
          </a:stretch>
        </p:blipFill>
        <p:spPr bwMode="auto">
          <a:xfrm>
            <a:off x="7731456" y="4038600"/>
            <a:ext cx="481321" cy="306897"/>
          </a:xfrm>
          <a:prstGeom prst="rect">
            <a:avLst/>
          </a:prstGeom>
          <a:noFill/>
        </p:spPr>
      </p:pic>
      <p:pic>
        <p:nvPicPr>
          <p:cNvPr id="24591" name="Picture 15" descr="X:\Web Services\Public\logos\e_doc_strategies\cua_edoc_strategies.png"/>
          <p:cNvPicPr>
            <a:picLocks noChangeAspect="1" noChangeArrowheads="1"/>
          </p:cNvPicPr>
          <p:nvPr/>
        </p:nvPicPr>
        <p:blipFill>
          <a:blip r:embed="rId10" cstate="print"/>
          <a:srcRect l="2374" t="35947" r="2676" b="33333"/>
          <a:stretch>
            <a:fillRect/>
          </a:stretch>
        </p:blipFill>
        <p:spPr bwMode="auto">
          <a:xfrm>
            <a:off x="0" y="4495800"/>
            <a:ext cx="1219200" cy="304800"/>
          </a:xfrm>
          <a:prstGeom prst="rect">
            <a:avLst/>
          </a:prstGeom>
          <a:noFill/>
        </p:spPr>
      </p:pic>
      <p:sp>
        <p:nvSpPr>
          <p:cNvPr id="18" name="Rectangle 17"/>
          <p:cNvSpPr/>
          <p:nvPr/>
        </p:nvSpPr>
        <p:spPr>
          <a:xfrm>
            <a:off x="3810000" y="4572000"/>
            <a:ext cx="28956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Top 10 Loan Projects, Concentration Risk, Credit Score Trending</a:t>
            </a:r>
            <a:endParaRPr lang="en-US" dirty="0"/>
          </a:p>
        </p:txBody>
      </p:sp>
      <p:sp>
        <p:nvSpPr>
          <p:cNvPr id="29" name="Rectangle 28"/>
          <p:cNvSpPr/>
          <p:nvPr/>
        </p:nvSpPr>
        <p:spPr>
          <a:xfrm>
            <a:off x="3733800" y="5257800"/>
            <a:ext cx="7696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9" descr="X:\Web Services\Public\logos\lendervp\lendervp_cms.png"/>
          <p:cNvPicPr>
            <a:picLocks noChangeAspect="1" noChangeArrowheads="1"/>
          </p:cNvPicPr>
          <p:nvPr/>
        </p:nvPicPr>
        <p:blipFill>
          <a:blip r:embed="rId11" cstate="print"/>
          <a:srcRect/>
          <a:stretch>
            <a:fillRect/>
          </a:stretch>
        </p:blipFill>
        <p:spPr bwMode="auto">
          <a:xfrm>
            <a:off x="3726180" y="5288279"/>
            <a:ext cx="762000" cy="164153"/>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X:\Administration\Public\LeadershipConference\2011\Temp place for all graphics\denovo guide.png"/>
          <p:cNvPicPr>
            <a:picLocks noChangeAspect="1" noChangeArrowheads="1"/>
          </p:cNvPicPr>
          <p:nvPr/>
        </p:nvPicPr>
        <p:blipFill>
          <a:blip r:embed="rId2" cstate="print"/>
          <a:srcRect/>
          <a:stretch>
            <a:fillRect/>
          </a:stretch>
        </p:blipFill>
        <p:spPr bwMode="auto">
          <a:xfrm rot="21214977">
            <a:off x="6432937" y="4114800"/>
            <a:ext cx="1570000" cy="20266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smtClean="0"/>
              <a:t>Cooperatives Working With Cooperatives</a:t>
            </a:r>
            <a:br>
              <a:rPr lang="en-US" sz="2000" dirty="0" smtClean="0"/>
            </a:br>
            <a:r>
              <a:rPr lang="en-US" sz="2800" dirty="0" smtClean="0"/>
              <a:t>Gaining an Edge in Bidding on New Communities</a:t>
            </a:r>
            <a:endParaRPr lang="en-US" dirty="0"/>
          </a:p>
        </p:txBody>
      </p:sp>
      <p:sp>
        <p:nvSpPr>
          <p:cNvPr id="3" name="Content Placeholder 2"/>
          <p:cNvSpPr>
            <a:spLocks noGrp="1"/>
          </p:cNvSpPr>
          <p:nvPr>
            <p:ph sz="half" idx="1"/>
          </p:nvPr>
        </p:nvSpPr>
        <p:spPr/>
        <p:txBody>
          <a:bodyPr/>
          <a:lstStyle/>
          <a:p>
            <a:r>
              <a:rPr lang="en-US" dirty="0" smtClean="0"/>
              <a:t>Have you ever bid with the NCUA or your state regulator on a merger opportunity?  Did you wish you had an edge or an outright advantage?</a:t>
            </a:r>
          </a:p>
          <a:p>
            <a:r>
              <a:rPr lang="en-US" dirty="0" smtClean="0"/>
              <a:t>You do...but are you aggressive enough to grab it?</a:t>
            </a:r>
          </a:p>
          <a:p>
            <a:pPr lvl="1"/>
            <a:r>
              <a:rPr lang="en-US" dirty="0" smtClean="0"/>
              <a:t>Do you know about CU*Answers merger support programs, and financial  advantages you have in bidding for these projects?  </a:t>
            </a:r>
            <a:br>
              <a:rPr lang="en-US" dirty="0" smtClean="0"/>
            </a:br>
            <a:r>
              <a:rPr lang="en-US" sz="1600" i="1" dirty="0" smtClean="0"/>
              <a:t>(someone missed out on $250K in 2010)</a:t>
            </a:r>
          </a:p>
        </p:txBody>
      </p:sp>
      <p:sp>
        <p:nvSpPr>
          <p:cNvPr id="8" name="Content Placeholder 7"/>
          <p:cNvSpPr>
            <a:spLocks noGrp="1"/>
          </p:cNvSpPr>
          <p:nvPr>
            <p:ph sz="half" idx="2"/>
          </p:nvPr>
        </p:nvSpPr>
        <p:spPr>
          <a:xfrm>
            <a:off x="457200" y="3429000"/>
            <a:ext cx="5943600" cy="2362200"/>
          </a:xfrm>
        </p:spPr>
        <p:txBody>
          <a:bodyPr/>
          <a:lstStyle/>
          <a:p>
            <a:pPr lvl="1"/>
            <a:r>
              <a:rPr lang="en-US" dirty="0" smtClean="0"/>
              <a:t>Do you know about the CU*Answers scholarship program that allow you to be the white knight in your community?</a:t>
            </a:r>
            <a:br>
              <a:rPr lang="en-US" dirty="0" smtClean="0"/>
            </a:br>
            <a:r>
              <a:rPr lang="en-US" sz="1600" i="1" dirty="0" smtClean="0"/>
              <a:t>(we have 4 sponsors today; why not you tomorrow?)</a:t>
            </a:r>
            <a:endParaRPr lang="en-US" i="1" dirty="0" smtClean="0"/>
          </a:p>
          <a:p>
            <a:pPr lvl="1"/>
            <a:r>
              <a:rPr lang="en-US" dirty="0" smtClean="0"/>
              <a:t>Do you know about CU*Answers de novo support programs that allow you to be the fostering community volunteer? </a:t>
            </a:r>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46</a:t>
            </a:fld>
            <a:endParaRPr lang="en-US" dirty="0"/>
          </a:p>
        </p:txBody>
      </p:sp>
      <p:sp>
        <p:nvSpPr>
          <p:cNvPr id="9" name="Text Placeholder 8"/>
          <p:cNvSpPr>
            <a:spLocks noGrp="1"/>
          </p:cNvSpPr>
          <p:nvPr>
            <p:ph type="body" sz="quarter" idx="14"/>
          </p:nvPr>
        </p:nvSpPr>
        <p:spPr>
          <a:xfrm>
            <a:off x="2743200" y="5715000"/>
            <a:ext cx="3657600" cy="685800"/>
          </a:xfrm>
        </p:spPr>
        <p:txBody>
          <a:bodyPr>
            <a:noAutofit/>
          </a:bodyPr>
          <a:lstStyle/>
          <a:p>
            <a:r>
              <a:rPr lang="en-US" dirty="0" smtClean="0"/>
              <a:t>We are looking for the entrepreneurs in the room who want to work with a network willing to invest in a big way in their next collaboration</a:t>
            </a:r>
            <a:endParaRPr lang="en-US" dirty="0"/>
          </a:p>
        </p:txBody>
      </p:sp>
      <p:pic>
        <p:nvPicPr>
          <p:cNvPr id="135169" name="Picture 1" descr="X:\Administration\Public\LeadershipConference\2011\Temp place for all graphics\mergerguide.png"/>
          <p:cNvPicPr>
            <a:picLocks noChangeAspect="1" noChangeArrowheads="1"/>
          </p:cNvPicPr>
          <p:nvPr/>
        </p:nvPicPr>
        <p:blipFill>
          <a:blip r:embed="rId3" cstate="print"/>
          <a:srcRect/>
          <a:stretch>
            <a:fillRect/>
          </a:stretch>
        </p:blipFill>
        <p:spPr bwMode="auto">
          <a:xfrm>
            <a:off x="7335400" y="3141600"/>
            <a:ext cx="1580000" cy="204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Congratulations to these Scholarship Winners!</a:t>
            </a:r>
            <a:endParaRPr lang="en-US" dirty="0"/>
          </a:p>
        </p:txBody>
      </p:sp>
      <p:graphicFrame>
        <p:nvGraphicFramePr>
          <p:cNvPr id="9" name="Content Placeholder 8"/>
          <p:cNvGraphicFramePr>
            <a:graphicFrameLocks noGrp="1"/>
          </p:cNvGraphicFramePr>
          <p:nvPr>
            <p:ph idx="1"/>
          </p:nvPr>
        </p:nvGraphicFramePr>
        <p:xfrm>
          <a:off x="457200" y="1524000"/>
          <a:ext cx="8229600" cy="3185160"/>
        </p:xfrm>
        <a:graphic>
          <a:graphicData uri="http://schemas.openxmlformats.org/drawingml/2006/table">
            <a:tbl>
              <a:tblPr firstRow="1" firstCol="1" bandCol="1">
                <a:tableStyleId>{BC89EF96-8CEA-46FF-86C4-4CE0E7609802}</a:tableStyleId>
              </a:tblPr>
              <a:tblGrid>
                <a:gridCol w="1645920"/>
                <a:gridCol w="1645920"/>
                <a:gridCol w="1645920"/>
                <a:gridCol w="1645920"/>
                <a:gridCol w="1645920"/>
              </a:tblGrid>
              <a:tr h="533400">
                <a:tc gridSpan="5">
                  <a:txBody>
                    <a:bodyPr/>
                    <a:lstStyle/>
                    <a:p>
                      <a:pPr marL="0" marR="0" algn="ctr">
                        <a:spcBef>
                          <a:spcPts val="0"/>
                        </a:spcBef>
                        <a:spcAft>
                          <a:spcPts val="0"/>
                        </a:spcAft>
                      </a:pPr>
                      <a:r>
                        <a:rPr lang="en-US" sz="2000" b="1" dirty="0" smtClean="0">
                          <a:solidFill>
                            <a:schemeClr val="accent1">
                              <a:lumMod val="75000"/>
                            </a:schemeClr>
                          </a:solidFill>
                        </a:rPr>
                        <a:t>Spirit </a:t>
                      </a:r>
                      <a:r>
                        <a:rPr lang="en-US" sz="2000" b="1" dirty="0">
                          <a:solidFill>
                            <a:schemeClr val="accent1">
                              <a:lumMod val="75000"/>
                            </a:schemeClr>
                          </a:solidFill>
                        </a:rPr>
                        <a:t>of CU*Answers </a:t>
                      </a:r>
                      <a:r>
                        <a:rPr lang="en-US" sz="2000" b="1" dirty="0" smtClean="0">
                          <a:solidFill>
                            <a:schemeClr val="accent1">
                              <a:lumMod val="75000"/>
                            </a:schemeClr>
                          </a:solidFill>
                        </a:rPr>
                        <a:t>Scholarship Program</a:t>
                      </a:r>
                      <a:endParaRPr lang="en-US" sz="1800" b="1" dirty="0">
                        <a:solidFill>
                          <a:schemeClr val="accent1">
                            <a:lumMod val="75000"/>
                          </a:schemeClr>
                        </a:solidFill>
                        <a:latin typeface="Calibri"/>
                        <a:ea typeface="Times New Roman"/>
                        <a:cs typeface="Times New Roman"/>
                      </a:endParaRPr>
                    </a:p>
                  </a:txBody>
                  <a:tcPr marL="74252" marR="7425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85800">
                <a:tc>
                  <a:txBody>
                    <a:bodyPr/>
                    <a:lstStyle/>
                    <a:p>
                      <a:pPr marL="0" marR="0" algn="r">
                        <a:spcBef>
                          <a:spcPts val="0"/>
                        </a:spcBef>
                        <a:spcAft>
                          <a:spcPts val="0"/>
                        </a:spcAft>
                      </a:pPr>
                      <a:r>
                        <a:rPr lang="en-US" sz="1600" b="0" i="0" dirty="0">
                          <a:solidFill>
                            <a:schemeClr val="accent1"/>
                          </a:solidFill>
                        </a:rPr>
                        <a:t>CU Name</a:t>
                      </a:r>
                      <a:endParaRPr lang="en-US" sz="1600" b="0" i="0" dirty="0">
                        <a:solidFill>
                          <a:schemeClr val="accent1"/>
                        </a:solidFill>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b="1" dirty="0"/>
                        <a:t>Neighborhood Trust CU</a:t>
                      </a:r>
                      <a:endParaRPr lang="en-US" sz="1800" b="1"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b="1" dirty="0"/>
                        <a:t>Lower East Side Peoples FCU</a:t>
                      </a:r>
                      <a:endParaRPr lang="en-US" sz="1800" b="1"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b="1" dirty="0"/>
                        <a:t>Community Driven CU</a:t>
                      </a:r>
                      <a:endParaRPr lang="en-US" sz="1800" b="1"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b="1" dirty="0"/>
                        <a:t>Birmingham-Bloomfield CU</a:t>
                      </a:r>
                      <a:endParaRPr lang="en-US" sz="1800" b="1" dirty="0">
                        <a:latin typeface="Calibri"/>
                        <a:ea typeface="Times New Roman"/>
                        <a:cs typeface="Times New Roman"/>
                      </a:endParaRPr>
                    </a:p>
                  </a:txBody>
                  <a:tcPr marL="74252" marR="74252" marT="0" marB="0" anchor="ctr"/>
                </a:tc>
              </a:tr>
              <a:tr h="441960">
                <a:tc>
                  <a:txBody>
                    <a:bodyPr/>
                    <a:lstStyle/>
                    <a:p>
                      <a:pPr marL="0" marR="0" algn="r">
                        <a:spcBef>
                          <a:spcPts val="0"/>
                        </a:spcBef>
                        <a:spcAft>
                          <a:spcPts val="0"/>
                        </a:spcAft>
                      </a:pPr>
                      <a:r>
                        <a:rPr lang="en-US" sz="1600" b="0" i="0" dirty="0">
                          <a:solidFill>
                            <a:schemeClr val="accent1"/>
                          </a:solidFill>
                        </a:rPr>
                        <a:t>City State</a:t>
                      </a:r>
                      <a:endParaRPr lang="en-US" sz="1600" b="0" i="0" dirty="0">
                        <a:solidFill>
                          <a:schemeClr val="accent1"/>
                        </a:solidFill>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New </a:t>
                      </a:r>
                      <a:r>
                        <a:rPr lang="en-US" sz="1800" dirty="0" smtClean="0"/>
                        <a:t>York, </a:t>
                      </a:r>
                      <a:r>
                        <a:rPr lang="en-US" sz="1800" dirty="0"/>
                        <a:t>NY</a:t>
                      </a:r>
                      <a:endParaRPr lang="en-US" sz="1800"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New York </a:t>
                      </a:r>
                      <a:r>
                        <a:rPr lang="en-US" sz="1800" dirty="0" smtClean="0"/>
                        <a:t>NY</a:t>
                      </a:r>
                      <a:endParaRPr lang="en-US" sz="1800"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Ypsilanti, MI</a:t>
                      </a:r>
                      <a:endParaRPr lang="en-US" sz="1800"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Birmingham, MI</a:t>
                      </a:r>
                      <a:endParaRPr lang="en-US" sz="1800">
                        <a:latin typeface="Calibri"/>
                        <a:ea typeface="Times New Roman"/>
                        <a:cs typeface="Times New Roman"/>
                      </a:endParaRPr>
                    </a:p>
                  </a:txBody>
                  <a:tcPr marL="74252" marR="74252" marT="0" marB="0" anchor="ctr"/>
                </a:tc>
              </a:tr>
              <a:tr h="472440">
                <a:tc>
                  <a:txBody>
                    <a:bodyPr/>
                    <a:lstStyle/>
                    <a:p>
                      <a:pPr marL="0" marR="0" algn="r">
                        <a:spcBef>
                          <a:spcPts val="0"/>
                        </a:spcBef>
                        <a:spcAft>
                          <a:spcPts val="0"/>
                        </a:spcAft>
                      </a:pPr>
                      <a:r>
                        <a:rPr lang="en-US" sz="1600" b="0" i="0" dirty="0">
                          <a:solidFill>
                            <a:schemeClr val="accent1"/>
                          </a:solidFill>
                        </a:rPr>
                        <a:t># of Members</a:t>
                      </a:r>
                      <a:endParaRPr lang="en-US" sz="1600" b="0" i="0" dirty="0">
                        <a:solidFill>
                          <a:schemeClr val="accent1"/>
                        </a:solidFill>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3,335</a:t>
                      </a:r>
                      <a:endParaRPr lang="en-US" sz="1800"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5,777</a:t>
                      </a:r>
                      <a:endParaRPr lang="en-US" sz="180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10,200</a:t>
                      </a:r>
                      <a:endParaRPr lang="en-US" sz="1800"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5,872</a:t>
                      </a:r>
                      <a:endParaRPr lang="en-US" sz="1800">
                        <a:latin typeface="Calibri"/>
                        <a:ea typeface="Times New Roman"/>
                        <a:cs typeface="Times New Roman"/>
                      </a:endParaRPr>
                    </a:p>
                  </a:txBody>
                  <a:tcPr marL="74252" marR="74252" marT="0" marB="0" anchor="ctr"/>
                </a:tc>
              </a:tr>
              <a:tr h="502920">
                <a:tc>
                  <a:txBody>
                    <a:bodyPr/>
                    <a:lstStyle/>
                    <a:p>
                      <a:pPr marL="0" marR="0" algn="r">
                        <a:spcBef>
                          <a:spcPts val="0"/>
                        </a:spcBef>
                        <a:spcAft>
                          <a:spcPts val="0"/>
                        </a:spcAft>
                      </a:pPr>
                      <a:r>
                        <a:rPr lang="en-US" sz="1600" b="0" i="0" dirty="0">
                          <a:solidFill>
                            <a:schemeClr val="accent1"/>
                          </a:solidFill>
                        </a:rPr>
                        <a:t>Conversion Date</a:t>
                      </a:r>
                      <a:endParaRPr lang="en-US" sz="1600" b="0" i="0" dirty="0">
                        <a:solidFill>
                          <a:schemeClr val="accent1"/>
                        </a:solidFill>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5-1-2011</a:t>
                      </a:r>
                      <a:endParaRPr lang="en-US" sz="180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5-14-2011</a:t>
                      </a:r>
                      <a:endParaRPr lang="en-US" sz="180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4-1-2012</a:t>
                      </a:r>
                      <a:endParaRPr lang="en-US" sz="180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6-1-2012</a:t>
                      </a:r>
                      <a:endParaRPr lang="en-US" sz="1800" dirty="0">
                        <a:latin typeface="Calibri"/>
                        <a:ea typeface="Times New Roman"/>
                        <a:cs typeface="Times New Roman"/>
                      </a:endParaRPr>
                    </a:p>
                  </a:txBody>
                  <a:tcPr marL="74252" marR="74252" marT="0" marB="0" anchor="ctr"/>
                </a:tc>
              </a:tr>
              <a:tr h="0">
                <a:tc>
                  <a:txBody>
                    <a:bodyPr/>
                    <a:lstStyle/>
                    <a:p>
                      <a:pPr marL="0" marR="0" algn="r">
                        <a:spcBef>
                          <a:spcPts val="0"/>
                        </a:spcBef>
                        <a:spcAft>
                          <a:spcPts val="0"/>
                        </a:spcAft>
                      </a:pPr>
                      <a:r>
                        <a:rPr lang="en-US" sz="1600" b="0" i="0" dirty="0" smtClean="0">
                          <a:solidFill>
                            <a:schemeClr val="accent1"/>
                          </a:solidFill>
                        </a:rPr>
                        <a:t>Sponsor</a:t>
                      </a:r>
                      <a:endParaRPr lang="en-US" sz="1600" b="0" i="0" dirty="0">
                        <a:solidFill>
                          <a:schemeClr val="accent1"/>
                        </a:solidFill>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Consumers FCU</a:t>
                      </a:r>
                      <a:endParaRPr lang="en-US" sz="1800" dirty="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Consumers FCU</a:t>
                      </a:r>
                      <a:endParaRPr lang="en-US" sz="180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a:t>AAACU</a:t>
                      </a:r>
                      <a:endParaRPr lang="en-US" sz="1800">
                        <a:latin typeface="Calibri"/>
                        <a:ea typeface="Times New Roman"/>
                        <a:cs typeface="Times New Roman"/>
                      </a:endParaRPr>
                    </a:p>
                  </a:txBody>
                  <a:tcPr marL="74252" marR="74252" marT="0" marB="0" anchor="ctr"/>
                </a:tc>
                <a:tc>
                  <a:txBody>
                    <a:bodyPr/>
                    <a:lstStyle/>
                    <a:p>
                      <a:pPr marL="0" marR="0" algn="ctr">
                        <a:spcBef>
                          <a:spcPts val="0"/>
                        </a:spcBef>
                        <a:spcAft>
                          <a:spcPts val="0"/>
                        </a:spcAft>
                      </a:pPr>
                      <a:r>
                        <a:rPr lang="en-US" sz="1800" dirty="0"/>
                        <a:t>Chiropractic FCU</a:t>
                      </a:r>
                      <a:endParaRPr lang="en-US" sz="1800" dirty="0">
                        <a:latin typeface="Calibri"/>
                        <a:ea typeface="Times New Roman"/>
                        <a:cs typeface="Times New Roman"/>
                      </a:endParaRPr>
                    </a:p>
                  </a:txBody>
                  <a:tcPr marL="74252" marR="74252" marT="0" marB="0" anchor="ctr"/>
                </a:tc>
              </a:tr>
            </a:tbl>
          </a:graphicData>
        </a:graphic>
      </p:graphicFrame>
      <p:sp>
        <p:nvSpPr>
          <p:cNvPr id="5" name="Slide Number Placeholder 4"/>
          <p:cNvSpPr>
            <a:spLocks noGrp="1"/>
          </p:cNvSpPr>
          <p:nvPr>
            <p:ph type="sldNum" sz="quarter" idx="12"/>
          </p:nvPr>
        </p:nvSpPr>
        <p:spPr/>
        <p:txBody>
          <a:bodyPr/>
          <a:lstStyle/>
          <a:p>
            <a:fld id="{48D4E142-8228-44E7-82D5-AF3EBAEF9919}" type="slidenum">
              <a:rPr lang="en-US" smtClean="0"/>
              <a:pPr/>
              <a:t>47</a:t>
            </a:fld>
            <a:endParaRPr lang="en-US"/>
          </a:p>
        </p:txBody>
      </p:sp>
      <p:sp>
        <p:nvSpPr>
          <p:cNvPr id="10" name="Text Placeholder 9"/>
          <p:cNvSpPr>
            <a:spLocks noGrp="1"/>
          </p:cNvSpPr>
          <p:nvPr>
            <p:ph type="body" sz="quarter" idx="13"/>
          </p:nvPr>
        </p:nvSpPr>
        <p:spPr/>
        <p:txBody>
          <a:bodyPr>
            <a:normAutofit fontScale="92500" lnSpcReduction="20000"/>
          </a:bodyPr>
          <a:lstStyle/>
          <a:p>
            <a:r>
              <a:rPr lang="en-US" dirty="0" smtClean="0"/>
              <a:t>Who do you know that might someday be a key partner and opportunity for you, but needs a fresh chance right now?</a:t>
            </a:r>
            <a:endParaRPr lang="en-US" dirty="0"/>
          </a:p>
        </p:txBody>
      </p:sp>
      <p:pic>
        <p:nvPicPr>
          <p:cNvPr id="7" name="Picture 2" descr="H:\Graphics\snapshots of doc &amp; flyers\scholarship.gif"/>
          <p:cNvPicPr>
            <a:picLocks noChangeAspect="1" noChangeArrowheads="1"/>
          </p:cNvPicPr>
          <p:nvPr/>
        </p:nvPicPr>
        <p:blipFill>
          <a:blip r:embed="rId2" cstate="print"/>
          <a:srcRect/>
          <a:stretch>
            <a:fillRect/>
          </a:stretch>
        </p:blipFill>
        <p:spPr bwMode="auto">
          <a:xfrm rot="20978074">
            <a:off x="1132184" y="4827720"/>
            <a:ext cx="1301931" cy="16918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smtClean="0"/>
              <a:t>Cooperatives Working with Cooperatives</a:t>
            </a:r>
            <a:br>
              <a:rPr lang="en-US" sz="2000" dirty="0" smtClean="0"/>
            </a:br>
            <a:r>
              <a:rPr lang="en-US" dirty="0" smtClean="0"/>
              <a:t>ofcourse.cuanswers.com</a:t>
            </a:r>
            <a:endParaRPr lang="en-US" dirty="0"/>
          </a:p>
        </p:txBody>
      </p:sp>
      <p:sp>
        <p:nvSpPr>
          <p:cNvPr id="18" name="Content Placeholder 17"/>
          <p:cNvSpPr>
            <a:spLocks noGrp="1"/>
          </p:cNvSpPr>
          <p:nvPr>
            <p:ph idx="1"/>
          </p:nvPr>
        </p:nvSpPr>
        <p:spPr>
          <a:xfrm>
            <a:off x="457200" y="1600200"/>
            <a:ext cx="3886200" cy="4221163"/>
          </a:xfrm>
        </p:spPr>
        <p:txBody>
          <a:bodyPr/>
          <a:lstStyle/>
          <a:p>
            <a:r>
              <a:rPr lang="en-US" dirty="0" smtClean="0"/>
              <a:t>Over the years we have launched a half dozen interactive sites for credit union professionals to use</a:t>
            </a:r>
          </a:p>
          <a:p>
            <a:r>
              <a:rPr lang="en-US" dirty="0" smtClean="0"/>
              <a:t>Of Course! seems to be catching on and we hope you are bookmarking it as one of your favorite share-with-peers sites</a:t>
            </a:r>
          </a:p>
          <a:p>
            <a:r>
              <a:rPr lang="en-US" dirty="0" smtClean="0"/>
              <a:t>And soon you’ll be able to earn when you sign on</a:t>
            </a:r>
            <a:endParaRPr lang="en-US" dirty="0"/>
          </a:p>
        </p:txBody>
      </p:sp>
      <p:sp>
        <p:nvSpPr>
          <p:cNvPr id="16" name="Slide Number Placeholder 15"/>
          <p:cNvSpPr>
            <a:spLocks noGrp="1"/>
          </p:cNvSpPr>
          <p:nvPr>
            <p:ph type="sldNum" sz="quarter" idx="12"/>
          </p:nvPr>
        </p:nvSpPr>
        <p:spPr/>
        <p:txBody>
          <a:bodyPr/>
          <a:lstStyle/>
          <a:p>
            <a:fld id="{48D4E142-8228-44E7-82D5-AF3EBAEF9919}" type="slidenum">
              <a:rPr lang="en-US" smtClean="0"/>
              <a:pPr/>
              <a:t>48</a:t>
            </a:fld>
            <a:endParaRPr lang="en-US" dirty="0"/>
          </a:p>
        </p:txBody>
      </p:sp>
      <p:sp>
        <p:nvSpPr>
          <p:cNvPr id="19" name="Text Placeholder 18"/>
          <p:cNvSpPr>
            <a:spLocks noGrp="1"/>
          </p:cNvSpPr>
          <p:nvPr>
            <p:ph type="body" sz="quarter" idx="13"/>
          </p:nvPr>
        </p:nvSpPr>
        <p:spPr/>
        <p:txBody>
          <a:bodyPr/>
          <a:lstStyle/>
          <a:p>
            <a:endParaRPr lang="en-US"/>
          </a:p>
        </p:txBody>
      </p:sp>
      <p:sp>
        <p:nvSpPr>
          <p:cNvPr id="15" name="TextBox 14"/>
          <p:cNvSpPr txBox="1"/>
          <p:nvPr/>
        </p:nvSpPr>
        <p:spPr>
          <a:xfrm>
            <a:off x="5715000" y="1871246"/>
            <a:ext cx="3124200" cy="307777"/>
          </a:xfrm>
          <a:prstGeom prst="rect">
            <a:avLst/>
          </a:prstGeom>
          <a:noFill/>
        </p:spPr>
        <p:txBody>
          <a:bodyPr wrap="square" rtlCol="0">
            <a:spAutoFit/>
          </a:bodyPr>
          <a:lstStyle/>
          <a:p>
            <a:pPr algn="r"/>
            <a:r>
              <a:rPr lang="en-US" sz="1400" dirty="0" smtClean="0">
                <a:hlinkClick r:id="rId2"/>
              </a:rPr>
              <a:t>http://ofcourse.cuanswers.com</a:t>
            </a:r>
            <a:r>
              <a:rPr lang="en-US" sz="1400" dirty="0" smtClean="0"/>
              <a:t> </a:t>
            </a:r>
            <a:endParaRPr lang="en-US" sz="1400" dirty="0"/>
          </a:p>
        </p:txBody>
      </p:sp>
      <p:pic>
        <p:nvPicPr>
          <p:cNvPr id="6148" name="Picture 4" descr="X:\Administration\Public\LeadershipConference\2011\Temp place for all graphics\ofcourse.png"/>
          <p:cNvPicPr>
            <a:picLocks noChangeAspect="1" noChangeArrowheads="1"/>
          </p:cNvPicPr>
          <p:nvPr/>
        </p:nvPicPr>
        <p:blipFill>
          <a:blip r:embed="rId3" cstate="print"/>
          <a:srcRect/>
          <a:stretch>
            <a:fillRect/>
          </a:stretch>
        </p:blipFill>
        <p:spPr bwMode="auto">
          <a:xfrm>
            <a:off x="4419600" y="2209801"/>
            <a:ext cx="4415288" cy="4419599"/>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3505200" y="4724400"/>
            <a:ext cx="1436361" cy="914400"/>
            <a:chOff x="2590800" y="5638800"/>
            <a:chExt cx="1436361" cy="914400"/>
          </a:xfrm>
        </p:grpSpPr>
        <p:sp>
          <p:nvSpPr>
            <p:cNvPr id="12" name="32-Point Star 11"/>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3" name="Picture 3" descr="X:\Administration\Public\LeadershipConference\2011\Temp place for all graphics\collabrebate_black.png"/>
            <p:cNvPicPr>
              <a:picLocks noChangeAspect="1" noChangeArrowheads="1"/>
            </p:cNvPicPr>
            <p:nvPr/>
          </p:nvPicPr>
          <p:blipFill>
            <a:blip r:embed="rId4" cstate="print"/>
            <a:srcRect/>
            <a:stretch>
              <a:fillRect/>
            </a:stretch>
          </p:blipFill>
          <p:spPr bwMode="auto">
            <a:xfrm>
              <a:off x="2743200" y="6059845"/>
              <a:ext cx="1283961" cy="493355"/>
            </a:xfrm>
            <a:prstGeom prst="rect">
              <a:avLst/>
            </a:prstGeom>
            <a:noFill/>
          </p:spPr>
        </p:pic>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1"/>
          <p:cNvPicPr>
            <a:picLocks noChangeAspect="1" noChangeArrowheads="1"/>
          </p:cNvPicPr>
          <p:nvPr/>
        </p:nvPicPr>
        <p:blipFill>
          <a:blip r:embed="rId2" cstate="print"/>
          <a:stretch>
            <a:fillRect/>
          </a:stretch>
        </p:blipFill>
        <p:spPr bwMode="auto">
          <a:xfrm>
            <a:off x="472440" y="1828799"/>
            <a:ext cx="4572000" cy="3482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Title 1"/>
          <p:cNvSpPr>
            <a:spLocks noGrp="1"/>
          </p:cNvSpPr>
          <p:nvPr>
            <p:ph type="title"/>
          </p:nvPr>
        </p:nvSpPr>
        <p:spPr/>
        <p:txBody>
          <a:bodyPr/>
          <a:lstStyle/>
          <a:p>
            <a:r>
              <a:rPr lang="en-US" sz="2000" dirty="0" smtClean="0"/>
              <a:t>Cooperatives Working with Cooperatives</a:t>
            </a:r>
            <a:br>
              <a:rPr lang="en-US" sz="2000" dirty="0" smtClean="0"/>
            </a:br>
            <a:r>
              <a:rPr lang="en-US" dirty="0" smtClean="0"/>
              <a:t>Education</a:t>
            </a:r>
            <a:endParaRPr lang="en-US" dirty="0"/>
          </a:p>
        </p:txBody>
      </p:sp>
      <p:sp>
        <p:nvSpPr>
          <p:cNvPr id="15" name="Content Placeholder 14"/>
          <p:cNvSpPr>
            <a:spLocks noGrp="1"/>
          </p:cNvSpPr>
          <p:nvPr>
            <p:ph idx="1"/>
          </p:nvPr>
        </p:nvSpPr>
        <p:spPr>
          <a:xfrm>
            <a:off x="5562600" y="1600200"/>
            <a:ext cx="3124200" cy="4221163"/>
          </a:xfrm>
        </p:spPr>
        <p:txBody>
          <a:bodyPr/>
          <a:lstStyle/>
          <a:p>
            <a:pPr marL="0" indent="0">
              <a:buNone/>
            </a:pPr>
            <a:r>
              <a:rPr lang="en-US" dirty="0" smtClean="0"/>
              <a:t>Opportunities for your team in 2011:</a:t>
            </a:r>
          </a:p>
          <a:p>
            <a:r>
              <a:rPr lang="en-US" dirty="0" smtClean="0"/>
              <a:t>Classroom training</a:t>
            </a:r>
          </a:p>
          <a:p>
            <a:pPr lvl="1"/>
            <a:r>
              <a:rPr lang="en-US" dirty="0" smtClean="0"/>
              <a:t>35 days</a:t>
            </a:r>
          </a:p>
          <a:p>
            <a:pPr lvl="1"/>
            <a:r>
              <a:rPr lang="en-US" dirty="0" smtClean="0"/>
              <a:t>125 classes offered</a:t>
            </a:r>
          </a:p>
          <a:p>
            <a:r>
              <a:rPr lang="en-US" dirty="0" smtClean="0"/>
              <a:t>Web conferences</a:t>
            </a:r>
          </a:p>
          <a:p>
            <a:pPr lvl="1"/>
            <a:r>
              <a:rPr lang="en-US" dirty="0" smtClean="0"/>
              <a:t>300 events offered</a:t>
            </a:r>
          </a:p>
          <a:p>
            <a:r>
              <a:rPr lang="en-US" dirty="0" smtClean="0"/>
              <a:t>Regional events</a:t>
            </a:r>
          </a:p>
          <a:p>
            <a:pPr lvl="1"/>
            <a:r>
              <a:rPr lang="en-US" dirty="0" smtClean="0"/>
              <a:t>5 events</a:t>
            </a:r>
          </a:p>
          <a:p>
            <a:pPr lvl="1"/>
            <a:r>
              <a:rPr lang="en-US" dirty="0" smtClean="0"/>
              <a:t>10 days</a:t>
            </a:r>
          </a:p>
          <a:p>
            <a:pPr lvl="1"/>
            <a:r>
              <a:rPr lang="en-US" dirty="0" smtClean="0"/>
              <a:t>25 classes offered</a:t>
            </a:r>
          </a:p>
          <a:p>
            <a:pPr lvl="1"/>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49</a:t>
            </a:fld>
            <a:endParaRPr lang="en-US" dirty="0"/>
          </a:p>
        </p:txBody>
      </p:sp>
      <p:sp>
        <p:nvSpPr>
          <p:cNvPr id="16" name="Text Placeholder 15"/>
          <p:cNvSpPr>
            <a:spLocks noGrp="1"/>
          </p:cNvSpPr>
          <p:nvPr>
            <p:ph type="body" sz="quarter" idx="13"/>
          </p:nvPr>
        </p:nvSpPr>
        <p:spPr>
          <a:xfrm>
            <a:off x="3962400" y="5715000"/>
            <a:ext cx="4876800" cy="685800"/>
          </a:xfrm>
        </p:spPr>
        <p:txBody>
          <a:bodyPr/>
          <a:lstStyle/>
          <a:p>
            <a:r>
              <a:rPr lang="en-US" dirty="0" smtClean="0"/>
              <a:t>Our spending for education approaches a quarter of a million dollars for 2012...what is your budget?</a:t>
            </a:r>
            <a:endParaRPr lang="en-US" dirty="0"/>
          </a:p>
        </p:txBody>
      </p:sp>
      <p:sp>
        <p:nvSpPr>
          <p:cNvPr id="7" name="Text Box 2"/>
          <p:cNvSpPr txBox="1">
            <a:spLocks noChangeArrowheads="1"/>
          </p:cNvSpPr>
          <p:nvPr/>
        </p:nvSpPr>
        <p:spPr bwMode="auto">
          <a:xfrm>
            <a:off x="381000" y="1524000"/>
            <a:ext cx="4754880" cy="3048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ts val="1000"/>
              </a:spcAft>
              <a:buClrTx/>
              <a:buSzTx/>
              <a:buFontTx/>
              <a:buNone/>
              <a:tabLst/>
            </a:pPr>
            <a:r>
              <a:rPr kumimoji="0" lang="en-US" sz="1600" b="1" i="0" u="none" strike="noStrike" cap="none" normalizeH="0" baseline="0" dirty="0" smtClean="0">
                <a:ln>
                  <a:noFill/>
                </a:ln>
                <a:solidFill>
                  <a:schemeClr val="bg1"/>
                </a:solidFill>
                <a:latin typeface="Calibri" pitchFamily="34" charset="0"/>
              </a:rPr>
              <a:t>Online University</a:t>
            </a:r>
          </a:p>
        </p:txBody>
      </p:sp>
      <p:sp>
        <p:nvSpPr>
          <p:cNvPr id="13" name="Text Box 2"/>
          <p:cNvSpPr txBox="1">
            <a:spLocks noChangeArrowheads="1"/>
          </p:cNvSpPr>
          <p:nvPr/>
        </p:nvSpPr>
        <p:spPr bwMode="auto">
          <a:xfrm>
            <a:off x="381000" y="5029200"/>
            <a:ext cx="4754880" cy="6096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ts val="1000"/>
              </a:spcAft>
              <a:buClrTx/>
              <a:buSzTx/>
              <a:buFontTx/>
              <a:buNone/>
              <a:tabLst/>
            </a:pPr>
            <a:r>
              <a:rPr kumimoji="0" lang="en-US" sz="1600" b="1" i="0" u="none" strike="noStrike" cap="none" normalizeH="0" baseline="0" dirty="0" smtClean="0">
                <a:ln>
                  <a:noFill/>
                </a:ln>
                <a:solidFill>
                  <a:schemeClr val="bg1"/>
                </a:solidFill>
                <a:latin typeface="Calibri" pitchFamily="34" charset="0"/>
              </a:rPr>
              <a:t>12 CUs logged</a:t>
            </a:r>
            <a:r>
              <a:rPr kumimoji="0" lang="en-US" sz="1600" b="1" i="0" u="none" strike="noStrike" cap="none" normalizeH="0" dirty="0" smtClean="0">
                <a:ln>
                  <a:noFill/>
                </a:ln>
                <a:solidFill>
                  <a:schemeClr val="bg1"/>
                </a:solidFill>
                <a:latin typeface="Calibri" pitchFamily="34" charset="0"/>
              </a:rPr>
              <a:t> more than 100 hours each, and 4 CUs logged over 300 hours on our online campus!</a:t>
            </a:r>
            <a:endParaRPr kumimoji="0" lang="en-US" sz="2800" b="1" i="0" u="none" strike="noStrike" cap="none" normalizeH="0" baseline="0" dirty="0" smtClean="0">
              <a:ln>
                <a:noFill/>
              </a:ln>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desk of Randy Karnes...</a:t>
            </a:r>
            <a:endParaRPr lang="en-US" dirty="0"/>
          </a:p>
        </p:txBody>
      </p:sp>
      <p:sp>
        <p:nvSpPr>
          <p:cNvPr id="3" name="Content Placeholder 2"/>
          <p:cNvSpPr>
            <a:spLocks noGrp="1"/>
          </p:cNvSpPr>
          <p:nvPr>
            <p:ph idx="1"/>
          </p:nvPr>
        </p:nvSpPr>
        <p:spPr/>
        <p:txBody>
          <a:bodyPr/>
          <a:lstStyle/>
          <a:p>
            <a:r>
              <a:rPr lang="en-US" dirty="0" smtClean="0"/>
              <a:t>If we care about communities, what’s the best way to make sure they can trust that we’re built to respect their needs?</a:t>
            </a:r>
          </a:p>
          <a:p>
            <a:r>
              <a:rPr lang="en-US" dirty="0" smtClean="0"/>
              <a:t>I believe that the </a:t>
            </a:r>
            <a:r>
              <a:rPr lang="en-US" b="1" dirty="0" smtClean="0"/>
              <a:t>Cooperative Business Design </a:t>
            </a:r>
            <a:r>
              <a:rPr lang="en-US" dirty="0" smtClean="0"/>
              <a:t>is the best choice for a business person who wants to be in harmony with the community they serve</a:t>
            </a:r>
          </a:p>
          <a:p>
            <a:pPr lvl="1"/>
            <a:r>
              <a:rPr lang="en-US" dirty="0" smtClean="0"/>
              <a:t>It intuitively fits with the Internet craze that first builds a community, aggregating participants, and then realizes the economic opportunity</a:t>
            </a:r>
          </a:p>
          <a:p>
            <a:r>
              <a:rPr lang="en-US" dirty="0" smtClean="0"/>
              <a:t>You do have a choice: you can be organized as a traditional for-profit business, or you can choose to be a Cooperative</a:t>
            </a:r>
          </a:p>
          <a:p>
            <a:pPr lvl="1"/>
            <a:r>
              <a:rPr lang="en-US" dirty="0" smtClean="0"/>
              <a:t>What does a Cooperative guarantee that other designs don’t?  </a:t>
            </a:r>
            <a:r>
              <a:rPr lang="en-US" b="1" dirty="0" smtClean="0"/>
              <a:t>A win-win for the consumer and the organization</a:t>
            </a:r>
            <a:r>
              <a:rPr lang="en-US" dirty="0" smtClean="0"/>
              <a:t> – it’s baked into our structure and our governance</a:t>
            </a:r>
          </a:p>
          <a:p>
            <a:endParaRPr lang="en-US" dirty="0" smtClean="0"/>
          </a:p>
        </p:txBody>
      </p:sp>
      <p:sp>
        <p:nvSpPr>
          <p:cNvPr id="4" name="Text Placeholder 3"/>
          <p:cNvSpPr>
            <a:spLocks noGrp="1"/>
          </p:cNvSpPr>
          <p:nvPr>
            <p:ph type="body" sz="quarter" idx="13"/>
          </p:nvPr>
        </p:nvSpPr>
        <p:spPr/>
        <p:txBody>
          <a:bodyPr>
            <a:noAutofit/>
          </a:bodyPr>
          <a:lstStyle/>
          <a:p>
            <a:r>
              <a:rPr lang="en-US" dirty="0" smtClean="0"/>
              <a:t>Today I hope to combine a little food for the soul with a whole lot of things we can do for our communities</a:t>
            </a:r>
            <a:endParaRPr lang="en-US" dirty="0"/>
          </a:p>
        </p:txBody>
      </p:sp>
      <p:sp>
        <p:nvSpPr>
          <p:cNvPr id="5" name="Slide Number Placeholder 4"/>
          <p:cNvSpPr>
            <a:spLocks noGrp="1"/>
          </p:cNvSpPr>
          <p:nvPr>
            <p:ph type="sldNum" sz="quarter" idx="12"/>
          </p:nvPr>
        </p:nvSpPr>
        <p:spPr/>
        <p:txBody>
          <a:bodyPr/>
          <a:lstStyle/>
          <a:p>
            <a:fld id="{48D4E142-8228-44E7-82D5-AF3EBAEF9919}"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smtClean="0"/>
              <a:t>Cooperatives Working with Cooperatives</a:t>
            </a:r>
            <a:br>
              <a:rPr lang="en-US" sz="2000" dirty="0" smtClean="0"/>
            </a:br>
            <a:r>
              <a:rPr lang="en-US" dirty="0" smtClean="0"/>
              <a:t>Education</a:t>
            </a:r>
            <a:endParaRPr lang="en-US" dirty="0"/>
          </a:p>
        </p:txBody>
      </p:sp>
      <p:sp>
        <p:nvSpPr>
          <p:cNvPr id="9" name="Slide Number Placeholder 8"/>
          <p:cNvSpPr>
            <a:spLocks noGrp="1"/>
          </p:cNvSpPr>
          <p:nvPr>
            <p:ph type="sldNum" sz="quarter" idx="12"/>
          </p:nvPr>
        </p:nvSpPr>
        <p:spPr/>
        <p:txBody>
          <a:bodyPr/>
          <a:lstStyle/>
          <a:p>
            <a:fld id="{48D4E142-8228-44E7-82D5-AF3EBAEF9919}" type="slidenum">
              <a:rPr lang="en-US" smtClean="0"/>
              <a:pPr/>
              <a:t>50</a:t>
            </a:fld>
            <a:endParaRPr lang="en-US" dirty="0"/>
          </a:p>
        </p:txBody>
      </p:sp>
      <p:pic>
        <p:nvPicPr>
          <p:cNvPr id="14338" name="Picture 2" descr="X:\Administration\Public\LeadershipConference\2011\Temp place for all graphics\ondemand.png"/>
          <p:cNvPicPr>
            <a:picLocks noChangeAspect="1" noChangeArrowheads="1"/>
          </p:cNvPicPr>
          <p:nvPr/>
        </p:nvPicPr>
        <p:blipFill>
          <a:blip r:embed="rId2" cstate="print"/>
          <a:srcRect/>
          <a:stretch>
            <a:fillRect/>
          </a:stretch>
        </p:blipFill>
        <p:spPr bwMode="auto">
          <a:xfrm>
            <a:off x="4926809" y="2743200"/>
            <a:ext cx="3836191" cy="380190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688809" y="2438400"/>
            <a:ext cx="3048000" cy="276999"/>
          </a:xfrm>
          <a:prstGeom prst="rect">
            <a:avLst/>
          </a:prstGeom>
          <a:noFill/>
        </p:spPr>
        <p:txBody>
          <a:bodyPr wrap="square" rtlCol="0">
            <a:spAutoFit/>
          </a:bodyPr>
          <a:lstStyle/>
          <a:p>
            <a:pPr algn="r"/>
            <a:r>
              <a:rPr lang="en-US" sz="1200" dirty="0" smtClean="0">
                <a:hlinkClick r:id="rId3"/>
              </a:rPr>
              <a:t>http://ondemand.cuanswers.com</a:t>
            </a:r>
            <a:r>
              <a:rPr lang="en-US" sz="1200" dirty="0" smtClean="0"/>
              <a:t> </a:t>
            </a:r>
            <a:endParaRPr lang="en-US" sz="1200" dirty="0"/>
          </a:p>
        </p:txBody>
      </p:sp>
      <p:sp>
        <p:nvSpPr>
          <p:cNvPr id="15" name="Cloud Callout 14"/>
          <p:cNvSpPr/>
          <p:nvPr/>
        </p:nvSpPr>
        <p:spPr>
          <a:xfrm>
            <a:off x="1600200" y="5486400"/>
            <a:ext cx="4343400" cy="1264980"/>
          </a:xfrm>
          <a:prstGeom prst="cloudCallout">
            <a:avLst>
              <a:gd name="adj1" fmla="val 28405"/>
              <a:gd name="adj2" fmla="val -78080"/>
            </a:avLst>
          </a:prstGeom>
        </p:spPr>
        <p:style>
          <a:lnRef idx="0">
            <a:schemeClr val="accent3"/>
          </a:lnRef>
          <a:fillRef idx="3">
            <a:schemeClr val="accent3"/>
          </a:fillRef>
          <a:effectRef idx="3">
            <a:schemeClr val="accent3"/>
          </a:effectRef>
          <a:fontRef idx="minor">
            <a:schemeClr val="lt1"/>
          </a:fontRef>
        </p:style>
        <p:txBody>
          <a:bodyPr wrap="square" lIns="0" tIns="0" rIns="0" bIns="0">
            <a:spAutoFit/>
          </a:bodyPr>
          <a:lstStyle/>
          <a:p>
            <a:pPr algn="ctr"/>
            <a:r>
              <a:rPr lang="en-US" dirty="0" smtClean="0"/>
              <a:t>“You have archived webinars?”  Yes we do, at ondemand.cuanswers.com</a:t>
            </a:r>
          </a:p>
        </p:txBody>
      </p:sp>
      <p:pic>
        <p:nvPicPr>
          <p:cNvPr id="132097" name="Picture 1" descr="X:\Administration\Public\LeadershipConference\2011\Temp place for all graphics\Exercises for Success brochure graphic.gif"/>
          <p:cNvPicPr>
            <a:picLocks noChangeAspect="1" noChangeArrowheads="1"/>
          </p:cNvPicPr>
          <p:nvPr/>
        </p:nvPicPr>
        <p:blipFill>
          <a:blip r:embed="rId4" cstate="print"/>
          <a:srcRect/>
          <a:stretch>
            <a:fillRect/>
          </a:stretch>
        </p:blipFill>
        <p:spPr bwMode="auto">
          <a:xfrm rot="21409280">
            <a:off x="950685" y="1435587"/>
            <a:ext cx="2394073" cy="3104892"/>
          </a:xfrm>
          <a:prstGeom prst="rect">
            <a:avLst/>
          </a:prstGeom>
          <a:ln>
            <a:noFill/>
          </a:ln>
          <a:effectLst>
            <a:outerShdw blurRad="292100" dist="139700" dir="2700000" algn="tl" rotWithShape="0">
              <a:srgbClr val="333333">
                <a:alpha val="65000"/>
              </a:srgbClr>
            </a:outerShdw>
          </a:effectLst>
        </p:spPr>
      </p:pic>
      <p:grpSp>
        <p:nvGrpSpPr>
          <p:cNvPr id="2" name="Group 10"/>
          <p:cNvGrpSpPr/>
          <p:nvPr/>
        </p:nvGrpSpPr>
        <p:grpSpPr>
          <a:xfrm>
            <a:off x="7162800" y="228600"/>
            <a:ext cx="1436361" cy="914400"/>
            <a:chOff x="2590800" y="5638800"/>
            <a:chExt cx="1436361" cy="914400"/>
          </a:xfrm>
        </p:grpSpPr>
        <p:sp>
          <p:nvSpPr>
            <p:cNvPr id="12" name="32-Point Star 11"/>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3" name="Picture 3" descr="X:\Administration\Public\LeadershipConference\2011\Temp place for all graphics\collabrebate_black.png"/>
            <p:cNvPicPr>
              <a:picLocks noChangeAspect="1" noChangeArrowheads="1"/>
            </p:cNvPicPr>
            <p:nvPr/>
          </p:nvPicPr>
          <p:blipFill>
            <a:blip r:embed="rId5" cstate="print"/>
            <a:srcRect/>
            <a:stretch>
              <a:fillRect/>
            </a:stretch>
          </p:blipFill>
          <p:spPr bwMode="auto">
            <a:xfrm>
              <a:off x="2743200" y="6059845"/>
              <a:ext cx="1283961" cy="493355"/>
            </a:xfrm>
            <a:prstGeom prst="rect">
              <a:avLst/>
            </a:prstGeom>
            <a:noFill/>
          </p:spPr>
        </p:pic>
      </p:grpSp>
      <p:sp>
        <p:nvSpPr>
          <p:cNvPr id="16" name="Rounded Rectangle 15"/>
          <p:cNvSpPr/>
          <p:nvPr/>
        </p:nvSpPr>
        <p:spPr>
          <a:xfrm>
            <a:off x="180644" y="4343400"/>
            <a:ext cx="2528248" cy="838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smtClean="0"/>
              <a:t>Something new...ask Laura about this tool for your new employees!</a:t>
            </a:r>
            <a:endParaRPr lang="en-US" sz="1600" dirty="0"/>
          </a:p>
        </p:txBody>
      </p:sp>
      <p:sp>
        <p:nvSpPr>
          <p:cNvPr id="14" name="5-Point Star 13"/>
          <p:cNvSpPr/>
          <p:nvPr/>
        </p:nvSpPr>
        <p:spPr>
          <a:xfrm>
            <a:off x="3200400" y="3886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X:\Administration\Public\LeadershipConference\2011\Temp place for all graphics\SMTS_2.PNG"/>
          <p:cNvPicPr>
            <a:picLocks noChangeAspect="1" noChangeArrowheads="1"/>
          </p:cNvPicPr>
          <p:nvPr/>
        </p:nvPicPr>
        <p:blipFill>
          <a:blip r:embed="rId2" cstate="print"/>
          <a:srcRect/>
          <a:stretch>
            <a:fillRect/>
          </a:stretch>
        </p:blipFill>
        <p:spPr bwMode="auto">
          <a:xfrm>
            <a:off x="4719029" y="1905000"/>
            <a:ext cx="4043971" cy="47244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smtClean="0"/>
              <a:t>Cooperatives Working with Cooperatives</a:t>
            </a:r>
            <a:br>
              <a:rPr lang="en-US" sz="2000" dirty="0" smtClean="0"/>
            </a:br>
            <a:r>
              <a:rPr lang="en-US" dirty="0" smtClean="0"/>
              <a:t>Show Me The Steps (SMTS) Help</a:t>
            </a:r>
            <a:endParaRPr lang="en-US" dirty="0"/>
          </a:p>
        </p:txBody>
      </p:sp>
      <p:sp>
        <p:nvSpPr>
          <p:cNvPr id="3" name="Content Placeholder 2"/>
          <p:cNvSpPr>
            <a:spLocks noGrp="1"/>
          </p:cNvSpPr>
          <p:nvPr>
            <p:ph idx="1"/>
          </p:nvPr>
        </p:nvSpPr>
        <p:spPr>
          <a:xfrm>
            <a:off x="457200" y="1600200"/>
            <a:ext cx="4038600" cy="4221163"/>
          </a:xfrm>
        </p:spPr>
        <p:txBody>
          <a:bodyPr/>
          <a:lstStyle/>
          <a:p>
            <a:r>
              <a:rPr lang="en-US" dirty="0" smtClean="0"/>
              <a:t>Continuing to expand the breadth of depth of our help and online self-learning tools</a:t>
            </a:r>
          </a:p>
          <a:p>
            <a:pPr lvl="1"/>
            <a:r>
              <a:rPr lang="en-US" dirty="0" smtClean="0"/>
              <a:t>Launched October 2010 (10.3 release) with 25 topics</a:t>
            </a:r>
          </a:p>
          <a:p>
            <a:pPr lvl="1"/>
            <a:r>
              <a:rPr lang="en-US" dirty="0" smtClean="0"/>
              <a:t>Today there are </a:t>
            </a:r>
            <a:r>
              <a:rPr lang="en-US" b="1" dirty="0" smtClean="0"/>
              <a:t>145 topics </a:t>
            </a:r>
            <a:r>
              <a:rPr lang="en-US" dirty="0" smtClean="0"/>
              <a:t>under </a:t>
            </a:r>
            <a:r>
              <a:rPr lang="en-US" b="1" dirty="0" smtClean="0"/>
              <a:t>6 categories </a:t>
            </a:r>
            <a:r>
              <a:rPr lang="en-US" dirty="0" smtClean="0"/>
              <a:t>(General, Teller, Member Service, Lending, Accounting/Back Office, Collections)</a:t>
            </a:r>
          </a:p>
          <a:p>
            <a:pPr lvl="1"/>
            <a:r>
              <a:rPr lang="en-US" dirty="0" smtClean="0"/>
              <a:t>Truly a team effort (Writing Team, CSRs, Collections, Lender*VP, Education, Xtend, CU*South...)</a:t>
            </a:r>
          </a:p>
          <a:p>
            <a:endParaRPr lang="en-US" dirty="0" smtClean="0"/>
          </a:p>
        </p:txBody>
      </p:sp>
      <p:sp>
        <p:nvSpPr>
          <p:cNvPr id="4" name="Slide Number Placeholder 3"/>
          <p:cNvSpPr>
            <a:spLocks noGrp="1"/>
          </p:cNvSpPr>
          <p:nvPr>
            <p:ph type="sldNum" sz="quarter" idx="12"/>
          </p:nvPr>
        </p:nvSpPr>
        <p:spPr/>
        <p:txBody>
          <a:bodyPr/>
          <a:lstStyle/>
          <a:p>
            <a:fld id="{250C7897-3FED-49DE-930C-887BCB3D0A78}" type="slidenum">
              <a:rPr lang="en-US" smtClean="0"/>
              <a:pPr/>
              <a:t>51</a:t>
            </a:fld>
            <a:endParaRPr lang="en-US"/>
          </a:p>
        </p:txBody>
      </p:sp>
      <p:pic>
        <p:nvPicPr>
          <p:cNvPr id="12290" name="Picture 2"/>
          <p:cNvPicPr>
            <a:picLocks noChangeAspect="1" noChangeArrowheads="1"/>
          </p:cNvPicPr>
          <p:nvPr/>
        </p:nvPicPr>
        <p:blipFill>
          <a:blip r:embed="rId3" cstate="print"/>
          <a:srcRect/>
          <a:stretch>
            <a:fillRect/>
          </a:stretch>
        </p:blipFill>
        <p:spPr bwMode="auto">
          <a:xfrm>
            <a:off x="6858000" y="990600"/>
            <a:ext cx="1771650" cy="1343212"/>
          </a:xfrm>
          <a:prstGeom prst="rect">
            <a:avLst/>
          </a:prstGeom>
          <a:ln>
            <a:noFill/>
          </a:ln>
          <a:effectLst>
            <a:outerShdw blurRad="292100" dist="139700" dir="2700000" algn="tl" rotWithShape="0">
              <a:srgbClr val="333333">
                <a:alpha val="65000"/>
              </a:srgbClr>
            </a:outerShdw>
          </a:effectLst>
        </p:spPr>
      </p:pic>
      <p:sp>
        <p:nvSpPr>
          <p:cNvPr id="8" name="5-Point Star 7"/>
          <p:cNvSpPr/>
          <p:nvPr/>
        </p:nvSpPr>
        <p:spPr>
          <a:xfrm>
            <a:off x="5334000" y="4800600"/>
            <a:ext cx="1828800" cy="1828800"/>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b="1" dirty="0" smtClean="0"/>
              <a:t>2011 Service Award Winner</a:t>
            </a:r>
            <a:endParaRPr lang="en-US" sz="11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Cooperatives Working with Cooperatives</a:t>
            </a:r>
            <a:br>
              <a:rPr lang="en-US" sz="2000" dirty="0" smtClean="0"/>
            </a:br>
            <a:r>
              <a:rPr lang="en-US" dirty="0" smtClean="0"/>
              <a:t>Show Me The Steps (SMTS) Help</a:t>
            </a:r>
            <a:endParaRPr lang="en-US" dirty="0"/>
          </a:p>
        </p:txBody>
      </p:sp>
      <p:sp>
        <p:nvSpPr>
          <p:cNvPr id="3" name="Content Placeholder 2"/>
          <p:cNvSpPr>
            <a:spLocks noGrp="1"/>
          </p:cNvSpPr>
          <p:nvPr>
            <p:ph idx="1"/>
          </p:nvPr>
        </p:nvSpPr>
        <p:spPr>
          <a:xfrm>
            <a:off x="457200" y="1600200"/>
            <a:ext cx="5638800" cy="4221163"/>
          </a:xfrm>
        </p:spPr>
        <p:txBody>
          <a:bodyPr/>
          <a:lstStyle/>
          <a:p>
            <a:r>
              <a:rPr lang="en-US" dirty="0" smtClean="0"/>
              <a:t>Win $$ for submitting your own step-by-step topics for this tool</a:t>
            </a:r>
          </a:p>
          <a:p>
            <a:pPr lvl="1"/>
            <a:r>
              <a:rPr lang="en-US" dirty="0" smtClean="0"/>
              <a:t>Top submission:  $250 gift card</a:t>
            </a:r>
          </a:p>
          <a:p>
            <a:pPr lvl="1"/>
            <a:r>
              <a:rPr lang="en-US" dirty="0" smtClean="0"/>
              <a:t>Most submissions per CU:  Pizza lunch for your entire staff</a:t>
            </a:r>
          </a:p>
        </p:txBody>
      </p:sp>
      <p:sp>
        <p:nvSpPr>
          <p:cNvPr id="4" name="Slide Number Placeholder 3"/>
          <p:cNvSpPr>
            <a:spLocks noGrp="1"/>
          </p:cNvSpPr>
          <p:nvPr>
            <p:ph type="sldNum" sz="quarter" idx="12"/>
          </p:nvPr>
        </p:nvSpPr>
        <p:spPr/>
        <p:txBody>
          <a:bodyPr/>
          <a:lstStyle/>
          <a:p>
            <a:fld id="{250C7897-3FED-49DE-930C-887BCB3D0A78}" type="slidenum">
              <a:rPr lang="en-US" smtClean="0"/>
              <a:pPr/>
              <a:t>52</a:t>
            </a:fld>
            <a:endParaRPr lang="en-US"/>
          </a:p>
        </p:txBody>
      </p:sp>
      <p:pic>
        <p:nvPicPr>
          <p:cNvPr id="8194" name="Picture 2" descr="X:\Administration\Public\LeadershipConference\2011\Temp place for all graphics\SMTS_2.PNG"/>
          <p:cNvPicPr>
            <a:picLocks noChangeAspect="1" noChangeArrowheads="1"/>
          </p:cNvPicPr>
          <p:nvPr/>
        </p:nvPicPr>
        <p:blipFill>
          <a:blip r:embed="rId2" cstate="print"/>
          <a:srcRect r="15119"/>
          <a:stretch>
            <a:fillRect/>
          </a:stretch>
        </p:blipFill>
        <p:spPr bwMode="auto">
          <a:xfrm>
            <a:off x="5257800" y="3244752"/>
            <a:ext cx="3886200" cy="3433812"/>
          </a:xfrm>
          <a:prstGeom prst="rect">
            <a:avLst/>
          </a:prstGeom>
          <a:ln>
            <a:noFill/>
          </a:ln>
          <a:effectLst>
            <a:outerShdw blurRad="292100" dist="139700" dir="2700000" algn="tl" rotWithShape="0">
              <a:srgbClr val="333333">
                <a:alpha val="65000"/>
              </a:srgbClr>
            </a:outerShdw>
          </a:effectLst>
        </p:spPr>
      </p:pic>
      <p:grpSp>
        <p:nvGrpSpPr>
          <p:cNvPr id="6" name="Group 7"/>
          <p:cNvGrpSpPr/>
          <p:nvPr/>
        </p:nvGrpSpPr>
        <p:grpSpPr>
          <a:xfrm>
            <a:off x="4191000" y="5715000"/>
            <a:ext cx="1436361" cy="914400"/>
            <a:chOff x="2590800" y="5638800"/>
            <a:chExt cx="1436361" cy="914400"/>
          </a:xfrm>
        </p:grpSpPr>
        <p:sp>
          <p:nvSpPr>
            <p:cNvPr id="9" name="32-Point Star 8"/>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0"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2743200" y="6059845"/>
              <a:ext cx="1283961" cy="493355"/>
            </a:xfrm>
            <a:prstGeom prst="rect">
              <a:avLst/>
            </a:prstGeom>
            <a:noFill/>
          </p:spPr>
        </p:pic>
      </p:grpSp>
      <p:pic>
        <p:nvPicPr>
          <p:cNvPr id="8195" name="Picture 3" descr="X:\Administration\Public\LeadershipConference\2011\Temp place for all graphics\SMTS.PNG"/>
          <p:cNvPicPr>
            <a:picLocks noChangeAspect="1" noChangeArrowheads="1"/>
          </p:cNvPicPr>
          <p:nvPr/>
        </p:nvPicPr>
        <p:blipFill>
          <a:blip r:embed="rId4" cstate="print"/>
          <a:srcRect/>
          <a:stretch>
            <a:fillRect/>
          </a:stretch>
        </p:blipFill>
        <p:spPr bwMode="auto">
          <a:xfrm>
            <a:off x="6324600" y="1066800"/>
            <a:ext cx="2439824" cy="2879395"/>
          </a:xfrm>
          <a:prstGeom prst="rect">
            <a:avLst/>
          </a:prstGeom>
          <a:ln>
            <a:noFill/>
          </a:ln>
          <a:effectLst>
            <a:outerShdw blurRad="292100" dist="139700" dir="2700000" algn="tl" rotWithShape="0">
              <a:srgbClr val="333333">
                <a:alpha val="65000"/>
              </a:srgbClr>
            </a:outerShdw>
          </a:effectLst>
        </p:spPr>
      </p:pic>
      <p:pic>
        <p:nvPicPr>
          <p:cNvPr id="130049" name="Picture 1" descr="X:\Administration\Public\LeadershipConference\2011\Temp place for all graphics\Show Me the Steps brochure graphic.gif"/>
          <p:cNvPicPr>
            <a:picLocks noChangeAspect="1" noChangeArrowheads="1"/>
          </p:cNvPicPr>
          <p:nvPr/>
        </p:nvPicPr>
        <p:blipFill>
          <a:blip r:embed="rId5" cstate="print"/>
          <a:srcRect/>
          <a:stretch>
            <a:fillRect/>
          </a:stretch>
        </p:blipFill>
        <p:spPr bwMode="auto">
          <a:xfrm rot="21313476">
            <a:off x="1356285" y="3399287"/>
            <a:ext cx="2110969" cy="2735158"/>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11" name="5-Point Star 10"/>
          <p:cNvSpPr/>
          <p:nvPr/>
        </p:nvSpPr>
        <p:spPr>
          <a:xfrm>
            <a:off x="3352800" y="5486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Cooperatives Working with Cooperatives</a:t>
            </a:r>
            <a:br>
              <a:rPr lang="en-US" sz="2000" dirty="0" smtClean="0"/>
            </a:br>
            <a:r>
              <a:rPr lang="en-US" dirty="0" smtClean="0"/>
              <a:t>NCT (Network Compliance Teacher)</a:t>
            </a:r>
            <a:endParaRPr lang="en-US" dirty="0"/>
          </a:p>
        </p:txBody>
      </p:sp>
      <p:sp>
        <p:nvSpPr>
          <p:cNvPr id="3" name="Content Placeholder 2"/>
          <p:cNvSpPr>
            <a:spLocks noGrp="1"/>
          </p:cNvSpPr>
          <p:nvPr>
            <p:ph sz="half" idx="1"/>
          </p:nvPr>
        </p:nvSpPr>
        <p:spPr/>
        <p:txBody>
          <a:bodyPr/>
          <a:lstStyle/>
          <a:p>
            <a:r>
              <a:rPr lang="en-US" dirty="0" smtClean="0"/>
              <a:t>Bi-monthly newsletter written by and for credit union internal compliance teams</a:t>
            </a:r>
          </a:p>
          <a:p>
            <a:pPr lvl="1"/>
            <a:r>
              <a:rPr lang="en-US" dirty="0" smtClean="0"/>
              <a:t>What are you training your credit union employees on related to compliance this month or this quarter?</a:t>
            </a:r>
          </a:p>
          <a:p>
            <a:r>
              <a:rPr lang="en-US" dirty="0" smtClean="0"/>
              <a:t>Submit an article and have it selected for the NCT, and you’ll receive $200</a:t>
            </a:r>
          </a:p>
        </p:txBody>
      </p:sp>
      <p:sp>
        <p:nvSpPr>
          <p:cNvPr id="11" name="Content Placeholder 10"/>
          <p:cNvSpPr>
            <a:spLocks noGrp="1"/>
          </p:cNvSpPr>
          <p:nvPr>
            <p:ph sz="half" idx="2"/>
          </p:nvPr>
        </p:nvSpPr>
        <p:spPr>
          <a:xfrm>
            <a:off x="457200" y="3298208"/>
            <a:ext cx="6019800" cy="2057401"/>
          </a:xfrm>
        </p:spPr>
        <p:txBody>
          <a:bodyPr/>
          <a:lstStyle/>
          <a:p>
            <a:r>
              <a:rPr lang="en-US" dirty="0" smtClean="0"/>
              <a:t>Audit Link will publish the NCT and distribute to everyone in the Audit Link focus group so everyone can learn at your elbow about a timely topic</a:t>
            </a:r>
          </a:p>
          <a:p>
            <a:r>
              <a:rPr lang="en-US" dirty="0" smtClean="0"/>
              <a:t>Our goals is to raise the compliance chatter </a:t>
            </a:r>
            <a:br>
              <a:rPr lang="en-US" dirty="0" smtClean="0"/>
            </a:br>
            <a:r>
              <a:rPr lang="en-US" dirty="0" smtClean="0"/>
              <a:t>in our network by 10x – not the noise, </a:t>
            </a:r>
            <a:br>
              <a:rPr lang="en-US" dirty="0" smtClean="0"/>
            </a:br>
            <a:r>
              <a:rPr lang="en-US" dirty="0" smtClean="0"/>
              <a:t>but the real deal: we </a:t>
            </a:r>
            <a:r>
              <a:rPr lang="en-US" dirty="0" err="1" smtClean="0"/>
              <a:t>gotta</a:t>
            </a:r>
            <a:r>
              <a:rPr lang="en-US" dirty="0" smtClean="0"/>
              <a:t> focus on this...</a:t>
            </a:r>
          </a:p>
          <a:p>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53</a:t>
            </a:fld>
            <a:endParaRPr lang="en-US" dirty="0"/>
          </a:p>
        </p:txBody>
      </p:sp>
      <p:sp>
        <p:nvSpPr>
          <p:cNvPr id="17" name="Text Placeholder 16"/>
          <p:cNvSpPr>
            <a:spLocks noGrp="1"/>
          </p:cNvSpPr>
          <p:nvPr>
            <p:ph type="body" sz="quarter" idx="14"/>
          </p:nvPr>
        </p:nvSpPr>
        <p:spPr>
          <a:xfrm>
            <a:off x="2895600" y="5715000"/>
            <a:ext cx="3657600" cy="685800"/>
          </a:xfrm>
        </p:spPr>
        <p:txBody>
          <a:bodyPr>
            <a:noAutofit/>
          </a:bodyPr>
          <a:lstStyle/>
          <a:p>
            <a:r>
              <a:rPr lang="en-US" dirty="0" smtClean="0"/>
              <a:t>Build a network of authors, and tap into the spirit of Wikipedia for our own network compliance thinking</a:t>
            </a:r>
            <a:endParaRPr lang="en-US" dirty="0"/>
          </a:p>
        </p:txBody>
      </p:sp>
      <p:pic>
        <p:nvPicPr>
          <p:cNvPr id="5122" name="Picture 2" descr="X:\Administration\Public\LeadershipConference\2011\Temp place for all graphics\nct_mockup.jpg"/>
          <p:cNvPicPr>
            <a:picLocks noChangeAspect="1" noChangeArrowheads="1"/>
          </p:cNvPicPr>
          <p:nvPr/>
        </p:nvPicPr>
        <p:blipFill>
          <a:blip r:embed="rId2" cstate="print"/>
          <a:srcRect/>
          <a:stretch>
            <a:fillRect/>
          </a:stretch>
        </p:blipFill>
        <p:spPr bwMode="auto">
          <a:xfrm>
            <a:off x="6646718" y="3429000"/>
            <a:ext cx="2268682" cy="2935941"/>
          </a:xfrm>
          <a:prstGeom prst="rect">
            <a:avLst/>
          </a:prstGeom>
          <a:ln>
            <a:noFill/>
          </a:ln>
          <a:effectLst>
            <a:outerShdw blurRad="292100" dist="139700" dir="2700000" algn="tl" rotWithShape="0">
              <a:srgbClr val="333333">
                <a:alpha val="65000"/>
              </a:srgbClr>
            </a:outerShdw>
          </a:effectLst>
        </p:spPr>
      </p:pic>
      <p:grpSp>
        <p:nvGrpSpPr>
          <p:cNvPr id="6" name="Group 7"/>
          <p:cNvGrpSpPr/>
          <p:nvPr/>
        </p:nvGrpSpPr>
        <p:grpSpPr>
          <a:xfrm>
            <a:off x="5726439" y="4419600"/>
            <a:ext cx="1436361" cy="914400"/>
            <a:chOff x="2590800" y="5638800"/>
            <a:chExt cx="1436361" cy="914400"/>
          </a:xfrm>
        </p:grpSpPr>
        <p:sp>
          <p:nvSpPr>
            <p:cNvPr id="7" name="32-Point Star 6"/>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8"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2743200" y="6059845"/>
              <a:ext cx="1283961" cy="493355"/>
            </a:xfrm>
            <a:prstGeom prst="rect">
              <a:avLst/>
            </a:prstGeom>
            <a:noFill/>
          </p:spPr>
        </p:pic>
      </p:grpSp>
      <p:sp>
        <p:nvSpPr>
          <p:cNvPr id="12" name="Explosion 1 11"/>
          <p:cNvSpPr/>
          <p:nvPr/>
        </p:nvSpPr>
        <p:spPr>
          <a:xfrm>
            <a:off x="7924800" y="76200"/>
            <a:ext cx="1066800" cy="1219200"/>
          </a:xfrm>
          <a:prstGeom prst="irregularSeal1">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100" dirty="0" smtClean="0"/>
              <a:t>Coming soon!</a:t>
            </a:r>
            <a:endParaRPr lang="en-US" sz="11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smtClean="0"/>
              <a:t>Cooperatives Working with Cooperatives</a:t>
            </a:r>
            <a:br>
              <a:rPr lang="en-US" sz="2000" dirty="0" smtClean="0"/>
            </a:br>
            <a:r>
              <a:rPr lang="en-US" dirty="0" smtClean="0"/>
              <a:t>Idea Forms</a:t>
            </a:r>
            <a:endParaRPr lang="en-US" dirty="0"/>
          </a:p>
        </p:txBody>
      </p:sp>
      <p:sp>
        <p:nvSpPr>
          <p:cNvPr id="7" name="Content Placeholder 6"/>
          <p:cNvSpPr>
            <a:spLocks noGrp="1"/>
          </p:cNvSpPr>
          <p:nvPr>
            <p:ph idx="1"/>
          </p:nvPr>
        </p:nvSpPr>
        <p:spPr>
          <a:xfrm>
            <a:off x="457200" y="1600200"/>
            <a:ext cx="4114800" cy="4221163"/>
          </a:xfrm>
        </p:spPr>
        <p:txBody>
          <a:bodyPr/>
          <a:lstStyle/>
          <a:p>
            <a:r>
              <a:rPr lang="en-US" dirty="0" smtClean="0"/>
              <a:t>For 2010, the Idea Form site was viewed </a:t>
            </a:r>
            <a:r>
              <a:rPr lang="en-US" b="1" dirty="0" smtClean="0"/>
              <a:t>812</a:t>
            </a:r>
            <a:r>
              <a:rPr lang="en-US" dirty="0" smtClean="0"/>
              <a:t> times, with visitors spending an average of 6:33 minutes</a:t>
            </a:r>
          </a:p>
          <a:p>
            <a:r>
              <a:rPr lang="en-US" dirty="0" smtClean="0"/>
              <a:t>Last year we started introduced a new technique for sending ideas directly to a subject-matter expert</a:t>
            </a:r>
          </a:p>
          <a:p>
            <a:pPr lvl="1"/>
            <a:r>
              <a:rPr lang="en-US" dirty="0" smtClean="0"/>
              <a:t>CEO</a:t>
            </a:r>
          </a:p>
          <a:p>
            <a:pPr lvl="1"/>
            <a:r>
              <a:rPr lang="en-US" dirty="0" smtClean="0"/>
              <a:t>Lending &amp; Collections</a:t>
            </a:r>
          </a:p>
          <a:p>
            <a:pPr lvl="1"/>
            <a:r>
              <a:rPr lang="en-US" dirty="0" smtClean="0"/>
              <a:t>Auditing &amp; Compliance</a:t>
            </a:r>
          </a:p>
          <a:p>
            <a:pPr lvl="1"/>
            <a:r>
              <a:rPr lang="en-US" dirty="0" smtClean="0"/>
              <a:t>Online Banking</a:t>
            </a:r>
          </a:p>
          <a:p>
            <a:pPr lvl="1"/>
            <a:r>
              <a:rPr lang="en-US" dirty="0" smtClean="0"/>
              <a:t>General Development</a:t>
            </a:r>
          </a:p>
          <a:p>
            <a:endParaRPr lang="en-US" dirty="0" smtClean="0"/>
          </a:p>
        </p:txBody>
      </p:sp>
      <p:sp>
        <p:nvSpPr>
          <p:cNvPr id="9" name="Slide Number Placeholder 8"/>
          <p:cNvSpPr>
            <a:spLocks noGrp="1"/>
          </p:cNvSpPr>
          <p:nvPr>
            <p:ph type="sldNum" sz="quarter" idx="12"/>
          </p:nvPr>
        </p:nvSpPr>
        <p:spPr/>
        <p:txBody>
          <a:bodyPr/>
          <a:lstStyle/>
          <a:p>
            <a:fld id="{48D4E142-8228-44E7-82D5-AF3EBAEF9919}" type="slidenum">
              <a:rPr lang="en-US" smtClean="0"/>
              <a:pPr/>
              <a:t>54</a:t>
            </a:fld>
            <a:endParaRPr lang="en-US" dirty="0"/>
          </a:p>
        </p:txBody>
      </p:sp>
      <p:sp>
        <p:nvSpPr>
          <p:cNvPr id="17" name="Text Placeholder 16"/>
          <p:cNvSpPr>
            <a:spLocks noGrp="1"/>
          </p:cNvSpPr>
          <p:nvPr>
            <p:ph type="body" sz="quarter" idx="13"/>
          </p:nvPr>
        </p:nvSpPr>
        <p:spPr/>
        <p:txBody>
          <a:bodyPr/>
          <a:lstStyle/>
          <a:p>
            <a:endParaRPr lang="en-US"/>
          </a:p>
        </p:txBody>
      </p:sp>
      <p:pic>
        <p:nvPicPr>
          <p:cNvPr id="9223" name="Picture 7" descr="X:\Administration\Public\LeadershipConference\2011\Temp place for all graphics\ideaform.png"/>
          <p:cNvPicPr>
            <a:picLocks noChangeAspect="1" noChangeArrowheads="1"/>
          </p:cNvPicPr>
          <p:nvPr/>
        </p:nvPicPr>
        <p:blipFill>
          <a:blip r:embed="rId2" cstate="print"/>
          <a:srcRect/>
          <a:stretch>
            <a:fillRect/>
          </a:stretch>
        </p:blipFill>
        <p:spPr bwMode="auto">
          <a:xfrm>
            <a:off x="4648200" y="1699860"/>
            <a:ext cx="4154340" cy="4853340"/>
          </a:xfrm>
          <a:prstGeom prst="rect">
            <a:avLst/>
          </a:prstGeom>
          <a:ln>
            <a:noFill/>
          </a:ln>
          <a:effectLst>
            <a:outerShdw blurRad="292100" dist="139700" dir="2700000" algn="tl" rotWithShape="0">
              <a:srgbClr val="333333">
                <a:alpha val="65000"/>
              </a:srgbClr>
            </a:outerShdw>
          </a:effectLst>
        </p:spPr>
      </p:pic>
      <p:grpSp>
        <p:nvGrpSpPr>
          <p:cNvPr id="2" name="Group 10"/>
          <p:cNvGrpSpPr/>
          <p:nvPr/>
        </p:nvGrpSpPr>
        <p:grpSpPr>
          <a:xfrm>
            <a:off x="3733800" y="5791200"/>
            <a:ext cx="1436361" cy="914400"/>
            <a:chOff x="2590800" y="5638800"/>
            <a:chExt cx="1436361" cy="914400"/>
          </a:xfrm>
        </p:grpSpPr>
        <p:sp>
          <p:nvSpPr>
            <p:cNvPr id="12" name="32-Point Star 11"/>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3"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2743200" y="6059845"/>
              <a:ext cx="1283961" cy="493355"/>
            </a:xfrm>
            <a:prstGeom prst="rect">
              <a:avLst/>
            </a:prstGeom>
            <a:noFill/>
          </p:spPr>
        </p:pic>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smtClean="0"/>
              <a:t>Cooperatives Working with Cooperatives</a:t>
            </a:r>
            <a:br>
              <a:rPr lang="en-US" sz="2000" dirty="0" smtClean="0"/>
            </a:br>
            <a:r>
              <a:rPr lang="en-US" dirty="0" smtClean="0"/>
              <a:t>Idea Forms</a:t>
            </a:r>
            <a:endParaRPr lang="en-US" dirty="0"/>
          </a:p>
        </p:txBody>
      </p:sp>
      <p:sp>
        <p:nvSpPr>
          <p:cNvPr id="7" name="Content Placeholder 6"/>
          <p:cNvSpPr>
            <a:spLocks noGrp="1"/>
          </p:cNvSpPr>
          <p:nvPr>
            <p:ph idx="1"/>
          </p:nvPr>
        </p:nvSpPr>
        <p:spPr>
          <a:xfrm>
            <a:off x="457200" y="1600200"/>
            <a:ext cx="4114800" cy="4221163"/>
          </a:xfrm>
        </p:spPr>
        <p:txBody>
          <a:bodyPr/>
          <a:lstStyle/>
          <a:p>
            <a:r>
              <a:rPr lang="en-US" dirty="0" smtClean="0"/>
              <a:t>For 2010, the Idea Form site was viewed </a:t>
            </a:r>
            <a:r>
              <a:rPr lang="en-US" b="1" dirty="0" smtClean="0"/>
              <a:t>812</a:t>
            </a:r>
            <a:r>
              <a:rPr lang="en-US" dirty="0" smtClean="0"/>
              <a:t> times, with visitors spending an average of 6:33 minutes</a:t>
            </a:r>
          </a:p>
          <a:p>
            <a:r>
              <a:rPr lang="en-US" dirty="0" smtClean="0"/>
              <a:t>Last year we started introduced a new technique for sending ideas directly to a subject-matter expert</a:t>
            </a:r>
          </a:p>
          <a:p>
            <a:pPr lvl="1"/>
            <a:r>
              <a:rPr lang="en-US" dirty="0" smtClean="0"/>
              <a:t>CEO</a:t>
            </a:r>
          </a:p>
          <a:p>
            <a:pPr lvl="1"/>
            <a:r>
              <a:rPr lang="en-US" dirty="0" smtClean="0"/>
              <a:t>Lending &amp; Collections</a:t>
            </a:r>
          </a:p>
          <a:p>
            <a:pPr lvl="1"/>
            <a:r>
              <a:rPr lang="en-US" dirty="0" smtClean="0"/>
              <a:t>Auditing &amp; Compliance</a:t>
            </a:r>
          </a:p>
          <a:p>
            <a:pPr lvl="1"/>
            <a:r>
              <a:rPr lang="en-US" dirty="0" smtClean="0"/>
              <a:t>Online Banking</a:t>
            </a:r>
          </a:p>
          <a:p>
            <a:pPr lvl="1"/>
            <a:r>
              <a:rPr lang="en-US" dirty="0" smtClean="0"/>
              <a:t>General Development</a:t>
            </a:r>
          </a:p>
          <a:p>
            <a:endParaRPr lang="en-US" dirty="0" smtClean="0"/>
          </a:p>
        </p:txBody>
      </p:sp>
      <p:sp>
        <p:nvSpPr>
          <p:cNvPr id="9" name="Slide Number Placeholder 8"/>
          <p:cNvSpPr>
            <a:spLocks noGrp="1"/>
          </p:cNvSpPr>
          <p:nvPr>
            <p:ph type="sldNum" sz="quarter" idx="12"/>
          </p:nvPr>
        </p:nvSpPr>
        <p:spPr/>
        <p:txBody>
          <a:bodyPr/>
          <a:lstStyle/>
          <a:p>
            <a:fld id="{48D4E142-8228-44E7-82D5-AF3EBAEF9919}" type="slidenum">
              <a:rPr lang="en-US" smtClean="0"/>
              <a:pPr/>
              <a:t>55</a:t>
            </a:fld>
            <a:endParaRPr lang="en-US" dirty="0"/>
          </a:p>
        </p:txBody>
      </p:sp>
      <p:sp>
        <p:nvSpPr>
          <p:cNvPr id="17" name="Text Placeholder 16"/>
          <p:cNvSpPr>
            <a:spLocks noGrp="1"/>
          </p:cNvSpPr>
          <p:nvPr>
            <p:ph type="body" sz="quarter" idx="13"/>
          </p:nvPr>
        </p:nvSpPr>
        <p:spPr/>
        <p:txBody>
          <a:bodyPr/>
          <a:lstStyle/>
          <a:p>
            <a:endParaRPr lang="en-US"/>
          </a:p>
        </p:txBody>
      </p:sp>
      <p:pic>
        <p:nvPicPr>
          <p:cNvPr id="9223" name="Picture 7" descr="X:\Administration\Public\LeadershipConference\2011\Temp place for all graphics\ideaform.png"/>
          <p:cNvPicPr>
            <a:picLocks noChangeAspect="1" noChangeArrowheads="1"/>
          </p:cNvPicPr>
          <p:nvPr/>
        </p:nvPicPr>
        <p:blipFill>
          <a:blip r:embed="rId2" cstate="print"/>
          <a:srcRect/>
          <a:stretch>
            <a:fillRect/>
          </a:stretch>
        </p:blipFill>
        <p:spPr bwMode="auto">
          <a:xfrm>
            <a:off x="4648200" y="1699860"/>
            <a:ext cx="4154340" cy="4853340"/>
          </a:xfrm>
          <a:prstGeom prst="rect">
            <a:avLst/>
          </a:prstGeom>
          <a:ln>
            <a:noFill/>
          </a:ln>
          <a:effectLst>
            <a:outerShdw blurRad="292100" dist="139700" dir="2700000" algn="tl" rotWithShape="0">
              <a:srgbClr val="333333">
                <a:alpha val="65000"/>
              </a:srgbClr>
            </a:outerShdw>
          </a:effectLst>
        </p:spPr>
      </p:pic>
      <p:grpSp>
        <p:nvGrpSpPr>
          <p:cNvPr id="2" name="Group 10"/>
          <p:cNvGrpSpPr/>
          <p:nvPr/>
        </p:nvGrpSpPr>
        <p:grpSpPr>
          <a:xfrm>
            <a:off x="3733800" y="5791200"/>
            <a:ext cx="1436361" cy="914400"/>
            <a:chOff x="2590800" y="5638800"/>
            <a:chExt cx="1436361" cy="914400"/>
          </a:xfrm>
        </p:grpSpPr>
        <p:sp>
          <p:nvSpPr>
            <p:cNvPr id="12" name="32-Point Star 11"/>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3" name="Picture 3" descr="X:\Administration\Public\LeadershipConference\2011\Temp place for all graphics\collabrebate_black.png"/>
            <p:cNvPicPr>
              <a:picLocks noChangeAspect="1" noChangeArrowheads="1"/>
            </p:cNvPicPr>
            <p:nvPr/>
          </p:nvPicPr>
          <p:blipFill>
            <a:blip r:embed="rId3" cstate="print"/>
            <a:srcRect/>
            <a:stretch>
              <a:fillRect/>
            </a:stretch>
          </p:blipFill>
          <p:spPr bwMode="auto">
            <a:xfrm>
              <a:off x="2743200" y="6059845"/>
              <a:ext cx="1283961" cy="493355"/>
            </a:xfrm>
            <a:prstGeom prst="rect">
              <a:avLst/>
            </a:prstGeom>
            <a:noFill/>
          </p:spPr>
        </p:pic>
      </p:grpSp>
      <p:sp>
        <p:nvSpPr>
          <p:cNvPr id="10" name="Explosion 1 9"/>
          <p:cNvSpPr/>
          <p:nvPr/>
        </p:nvSpPr>
        <p:spPr>
          <a:xfrm>
            <a:off x="1219200" y="-228600"/>
            <a:ext cx="7315200" cy="7315200"/>
          </a:xfrm>
          <a:prstGeom prst="irregularSeal1">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dirty="0" smtClean="0"/>
              <a:t>This is, and will continue </a:t>
            </a:r>
            <a:br>
              <a:rPr lang="en-US" dirty="0" smtClean="0"/>
            </a:br>
            <a:r>
              <a:rPr lang="en-US" dirty="0" smtClean="0"/>
              <a:t>to be, a developer’s blog</a:t>
            </a:r>
          </a:p>
          <a:p>
            <a:pPr algn="ctr"/>
            <a:endParaRPr lang="en-US" dirty="0" smtClean="0"/>
          </a:p>
          <a:p>
            <a:pPr algn="ctr"/>
            <a:r>
              <a:rPr lang="en-US" dirty="0" smtClean="0"/>
              <a:t>Ideas meet teams, teams debate, push it around, disagree, and from that we hope an idea moves a project forward</a:t>
            </a:r>
          </a:p>
          <a:p>
            <a:pPr algn="ctr"/>
            <a:endParaRPr lang="en-US" dirty="0" smtClean="0"/>
          </a:p>
          <a:p>
            <a:pPr algn="ctr"/>
            <a:r>
              <a:rPr lang="en-US" dirty="0" smtClean="0"/>
              <a:t>It’s not a request for a simple “I want it,” it’s a request for “here’s how it could work.”</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smtClean="0"/>
              <a:t>Cooperatives Working with Cooperatives</a:t>
            </a:r>
            <a:br>
              <a:rPr lang="en-US" sz="2000" dirty="0" smtClean="0"/>
            </a:br>
            <a:r>
              <a:rPr lang="en-US" dirty="0" smtClean="0"/>
              <a:t>Staying in the Loop</a:t>
            </a:r>
            <a:endParaRPr lang="en-US" dirty="0"/>
          </a:p>
        </p:txBody>
      </p:sp>
      <p:sp>
        <p:nvSpPr>
          <p:cNvPr id="7" name="Content Placeholder 6"/>
          <p:cNvSpPr>
            <a:spLocks noGrp="1"/>
          </p:cNvSpPr>
          <p:nvPr>
            <p:ph idx="1"/>
          </p:nvPr>
        </p:nvSpPr>
        <p:spPr>
          <a:xfrm>
            <a:off x="457200" y="1600200"/>
            <a:ext cx="4419600" cy="4221163"/>
          </a:xfrm>
        </p:spPr>
        <p:txBody>
          <a:bodyPr/>
          <a:lstStyle/>
          <a:p>
            <a:r>
              <a:rPr lang="en-US" dirty="0" smtClean="0"/>
              <a:t>Last year the Kitchen was the 4th most-visited page on our website</a:t>
            </a:r>
          </a:p>
          <a:p>
            <a:endParaRPr lang="en-US" dirty="0" smtClean="0"/>
          </a:p>
          <a:p>
            <a:r>
              <a:rPr lang="en-US" dirty="0" smtClean="0"/>
              <a:t>Our working release schedule is updated every Wednesday</a:t>
            </a:r>
          </a:p>
        </p:txBody>
      </p:sp>
      <p:sp>
        <p:nvSpPr>
          <p:cNvPr id="9" name="Slide Number Placeholder 8"/>
          <p:cNvSpPr>
            <a:spLocks noGrp="1"/>
          </p:cNvSpPr>
          <p:nvPr>
            <p:ph type="sldNum" sz="quarter" idx="12"/>
          </p:nvPr>
        </p:nvSpPr>
        <p:spPr/>
        <p:txBody>
          <a:bodyPr/>
          <a:lstStyle/>
          <a:p>
            <a:fld id="{48D4E142-8228-44E7-82D5-AF3EBAEF9919}" type="slidenum">
              <a:rPr lang="en-US" smtClean="0"/>
              <a:pPr/>
              <a:t>56</a:t>
            </a:fld>
            <a:endParaRPr lang="en-US" dirty="0"/>
          </a:p>
        </p:txBody>
      </p:sp>
      <p:sp>
        <p:nvSpPr>
          <p:cNvPr id="17" name="Text Placeholder 16"/>
          <p:cNvSpPr>
            <a:spLocks noGrp="1"/>
          </p:cNvSpPr>
          <p:nvPr>
            <p:ph type="body" sz="quarter" idx="13"/>
          </p:nvPr>
        </p:nvSpPr>
        <p:spPr>
          <a:xfrm>
            <a:off x="6934200" y="5715000"/>
            <a:ext cx="1905000" cy="685800"/>
          </a:xfrm>
        </p:spPr>
        <p:txBody>
          <a:bodyPr/>
          <a:lstStyle/>
          <a:p>
            <a:r>
              <a:rPr lang="en-US" dirty="0" smtClean="0"/>
              <a:t>This might be tricky – any ideas?</a:t>
            </a:r>
            <a:endParaRPr lang="en-US" dirty="0"/>
          </a:p>
        </p:txBody>
      </p:sp>
      <p:grpSp>
        <p:nvGrpSpPr>
          <p:cNvPr id="2" name="Group 10"/>
          <p:cNvGrpSpPr/>
          <p:nvPr/>
        </p:nvGrpSpPr>
        <p:grpSpPr>
          <a:xfrm>
            <a:off x="6031239" y="5715000"/>
            <a:ext cx="1436361" cy="914400"/>
            <a:chOff x="2590800" y="5638800"/>
            <a:chExt cx="1436361" cy="914400"/>
          </a:xfrm>
        </p:grpSpPr>
        <p:sp>
          <p:nvSpPr>
            <p:cNvPr id="12" name="32-Point Star 11"/>
            <p:cNvSpPr/>
            <p:nvPr/>
          </p:nvSpPr>
          <p:spPr>
            <a:xfrm>
              <a:off x="2590800" y="5638800"/>
              <a:ext cx="914400" cy="914400"/>
            </a:xfrm>
            <a:prstGeom prst="star32">
              <a:avLst/>
            </a:prstGeom>
            <a:gradFill>
              <a:gsLst>
                <a:gs pos="0">
                  <a:srgbClr val="6F6F6F"/>
                </a:gs>
                <a:gs pos="35000">
                  <a:schemeClr val="bg1">
                    <a:lumMod val="75000"/>
                  </a:schemeClr>
                </a:gs>
                <a:gs pos="100000">
                  <a:schemeClr val="bg1">
                    <a:lumMod val="85000"/>
                  </a:schemeClr>
                </a:gs>
              </a:gsLst>
            </a:gradFill>
            <a:ln>
              <a:solidFill>
                <a:schemeClr val="bg1">
                  <a:lumMod val="50000"/>
                </a:schemeClr>
              </a:solidFill>
            </a:ln>
            <a:effectLst>
              <a:outerShdw blurRad="76200" dir="18900000" sy="23000" kx="-1200000" algn="bl"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800" b="1" dirty="0" smtClean="0">
                  <a:solidFill>
                    <a:schemeClr val="bg1"/>
                  </a:solidFill>
                </a:rPr>
                <a:t>How many Points for this?</a:t>
              </a:r>
              <a:endParaRPr lang="en-US" sz="800" b="1" dirty="0">
                <a:solidFill>
                  <a:schemeClr val="bg1"/>
                </a:solidFill>
              </a:endParaRPr>
            </a:p>
          </p:txBody>
        </p:sp>
        <p:pic>
          <p:nvPicPr>
            <p:cNvPr id="13" name="Picture 3" descr="X:\Administration\Public\LeadershipConference\2011\Temp place for all graphics\collabrebate_black.png"/>
            <p:cNvPicPr>
              <a:picLocks noChangeAspect="1" noChangeArrowheads="1"/>
            </p:cNvPicPr>
            <p:nvPr/>
          </p:nvPicPr>
          <p:blipFill>
            <a:blip r:embed="rId2" cstate="print"/>
            <a:srcRect/>
            <a:stretch>
              <a:fillRect/>
            </a:stretch>
          </p:blipFill>
          <p:spPr bwMode="auto">
            <a:xfrm>
              <a:off x="2743200" y="6059845"/>
              <a:ext cx="1283961" cy="493355"/>
            </a:xfrm>
            <a:prstGeom prst="rect">
              <a:avLst/>
            </a:prstGeom>
            <a:noFill/>
          </p:spPr>
        </p:pic>
      </p:grpSp>
      <p:pic>
        <p:nvPicPr>
          <p:cNvPr id="13314" name="Picture 2" descr="X:\Administration\Public\LeadershipConference\2011\Temp place for all graphics\kitchen.png"/>
          <p:cNvPicPr>
            <a:picLocks noChangeAspect="1" noChangeArrowheads="1"/>
          </p:cNvPicPr>
          <p:nvPr/>
        </p:nvPicPr>
        <p:blipFill>
          <a:blip r:embed="rId3" cstate="print"/>
          <a:srcRect/>
          <a:stretch>
            <a:fillRect/>
          </a:stretch>
        </p:blipFill>
        <p:spPr bwMode="auto">
          <a:xfrm>
            <a:off x="5105400" y="1447800"/>
            <a:ext cx="3836191" cy="3801905"/>
          </a:xfrm>
          <a:prstGeom prst="rect">
            <a:avLst/>
          </a:prstGeom>
          <a:ln>
            <a:noFill/>
          </a:ln>
          <a:effectLst>
            <a:outerShdw blurRad="292100" dist="139700" dir="2700000" algn="tl" rotWithShape="0">
              <a:srgbClr val="333333">
                <a:alpha val="65000"/>
              </a:srgbClr>
            </a:outerShdw>
          </a:effectLst>
        </p:spPr>
      </p:pic>
      <p:pic>
        <p:nvPicPr>
          <p:cNvPr id="13315" name="Picture 3" descr="X:\Administration\Public\LeadershipConference\2011\Temp place for all graphics\releaseplanning.png"/>
          <p:cNvPicPr>
            <a:picLocks noChangeAspect="1" noChangeArrowheads="1"/>
          </p:cNvPicPr>
          <p:nvPr/>
        </p:nvPicPr>
        <p:blipFill>
          <a:blip r:embed="rId4" cstate="print"/>
          <a:srcRect b="15821"/>
          <a:stretch>
            <a:fillRect/>
          </a:stretch>
        </p:blipFill>
        <p:spPr bwMode="auto">
          <a:xfrm>
            <a:off x="990600" y="3657600"/>
            <a:ext cx="3836191" cy="320040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381000" y="3352800"/>
            <a:ext cx="4495800" cy="276999"/>
          </a:xfrm>
          <a:prstGeom prst="rect">
            <a:avLst/>
          </a:prstGeom>
          <a:noFill/>
        </p:spPr>
        <p:txBody>
          <a:bodyPr wrap="square" rtlCol="0">
            <a:spAutoFit/>
          </a:bodyPr>
          <a:lstStyle/>
          <a:p>
            <a:pPr algn="r"/>
            <a:r>
              <a:rPr lang="en-US" sz="1200" dirty="0" smtClean="0">
                <a:hlinkClick r:id="rId5"/>
              </a:rPr>
              <a:t>http://www.cuanswers.com/client_release_planning.php</a:t>
            </a:r>
            <a:r>
              <a:rPr lang="en-US" sz="1200" dirty="0" smtClean="0"/>
              <a:t> </a:t>
            </a:r>
            <a:endParaRPr lang="en-US" sz="1200" dirty="0"/>
          </a:p>
        </p:txBody>
      </p:sp>
      <p:sp>
        <p:nvSpPr>
          <p:cNvPr id="16" name="TextBox 15"/>
          <p:cNvSpPr txBox="1"/>
          <p:nvPr/>
        </p:nvSpPr>
        <p:spPr>
          <a:xfrm>
            <a:off x="5867400" y="1143001"/>
            <a:ext cx="3048000" cy="276999"/>
          </a:xfrm>
          <a:prstGeom prst="rect">
            <a:avLst/>
          </a:prstGeom>
          <a:noFill/>
        </p:spPr>
        <p:txBody>
          <a:bodyPr wrap="square" rtlCol="0">
            <a:spAutoFit/>
          </a:bodyPr>
          <a:lstStyle/>
          <a:p>
            <a:pPr algn="r"/>
            <a:r>
              <a:rPr lang="en-US" sz="1200" dirty="0" smtClean="0">
                <a:hlinkClick r:id="rId6"/>
              </a:rPr>
              <a:t>http://www.cuanswers.com/kitchen/</a:t>
            </a:r>
            <a:r>
              <a:rPr lang="en-US" sz="1200" dirty="0" smtClean="0"/>
              <a:t> </a:t>
            </a:r>
            <a:endParaRPr lang="en-US" sz="1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Cooperatives Working with Cooperatives</a:t>
            </a:r>
            <a:br>
              <a:rPr lang="en-US" sz="2000" dirty="0" smtClean="0"/>
            </a:br>
            <a:r>
              <a:rPr lang="en-US" dirty="0" smtClean="0"/>
              <a:t>Staying in the Loop</a:t>
            </a:r>
            <a:endParaRPr lang="en-US" dirty="0"/>
          </a:p>
        </p:txBody>
      </p:sp>
      <p:sp>
        <p:nvSpPr>
          <p:cNvPr id="3" name="Content Placeholder 2"/>
          <p:cNvSpPr>
            <a:spLocks noGrp="1"/>
          </p:cNvSpPr>
          <p:nvPr>
            <p:ph sz="half" idx="1"/>
          </p:nvPr>
        </p:nvSpPr>
        <p:spPr/>
        <p:txBody>
          <a:bodyPr>
            <a:noAutofit/>
          </a:bodyPr>
          <a:lstStyle/>
          <a:p>
            <a:r>
              <a:rPr lang="en-US" dirty="0" smtClean="0"/>
              <a:t>There’s a new skill evolving in consumers and business people today: managing to ask the world “what’s up?”</a:t>
            </a:r>
          </a:p>
          <a:p>
            <a:pPr lvl="1"/>
            <a:r>
              <a:rPr lang="en-US" dirty="0" smtClean="0"/>
              <a:t>People carve out the time and have organized what communities they’re catching up with – sometimes they’ve even automated it with RSS feeds and the like</a:t>
            </a:r>
          </a:p>
          <a:p>
            <a:r>
              <a:rPr lang="en-US" dirty="0" smtClean="0"/>
              <a:t>How is your business doing in tackling this new skill?  Here are some things we push into our communities on a regular basis:</a:t>
            </a:r>
          </a:p>
          <a:p>
            <a:endParaRPr lang="en-US" dirty="0" smtClean="0"/>
          </a:p>
          <a:p>
            <a:endParaRPr lang="en-US" dirty="0"/>
          </a:p>
        </p:txBody>
      </p:sp>
      <p:sp>
        <p:nvSpPr>
          <p:cNvPr id="7" name="Content Placeholder 6"/>
          <p:cNvSpPr>
            <a:spLocks noGrp="1"/>
          </p:cNvSpPr>
          <p:nvPr>
            <p:ph sz="half" idx="2"/>
          </p:nvPr>
        </p:nvSpPr>
        <p:spPr>
          <a:xfrm>
            <a:off x="457200" y="3810000"/>
            <a:ext cx="4495800" cy="1828800"/>
          </a:xfrm>
        </p:spPr>
        <p:txBody>
          <a:bodyPr/>
          <a:lstStyle/>
          <a:p>
            <a:pPr lvl="1"/>
            <a:r>
              <a:rPr lang="en-US" i="1" dirty="0" smtClean="0"/>
              <a:t>The Education Report </a:t>
            </a:r>
            <a:r>
              <a:rPr lang="en-US" dirty="0" smtClean="0"/>
              <a:t>(bi-monthly)</a:t>
            </a:r>
          </a:p>
          <a:p>
            <a:pPr lvl="1"/>
            <a:r>
              <a:rPr lang="en-US" i="1" dirty="0" smtClean="0"/>
              <a:t>Did You Know? </a:t>
            </a:r>
            <a:r>
              <a:rPr lang="en-US" dirty="0" smtClean="0"/>
              <a:t>newsletter (monthly)</a:t>
            </a:r>
          </a:p>
          <a:p>
            <a:pPr lvl="1"/>
            <a:r>
              <a:rPr lang="en-US" dirty="0" smtClean="0"/>
              <a:t>CEO Tickler (bi-monthly)</a:t>
            </a:r>
          </a:p>
          <a:p>
            <a:pPr lvl="1"/>
            <a:r>
              <a:rPr lang="en-US" i="1" dirty="0" smtClean="0"/>
              <a:t>Remember This? </a:t>
            </a:r>
            <a:r>
              <a:rPr lang="en-US" dirty="0" smtClean="0"/>
              <a:t>email (monthly)</a:t>
            </a:r>
          </a:p>
        </p:txBody>
      </p:sp>
      <p:sp>
        <p:nvSpPr>
          <p:cNvPr id="4" name="Slide Number Placeholder 3"/>
          <p:cNvSpPr>
            <a:spLocks noGrp="1"/>
          </p:cNvSpPr>
          <p:nvPr>
            <p:ph type="sldNum" sz="quarter" idx="12"/>
          </p:nvPr>
        </p:nvSpPr>
        <p:spPr/>
        <p:txBody>
          <a:bodyPr/>
          <a:lstStyle/>
          <a:p>
            <a:fld id="{48D4E142-8228-44E7-82D5-AF3EBAEF9919}" type="slidenum">
              <a:rPr lang="en-US" smtClean="0"/>
              <a:pPr/>
              <a:t>57</a:t>
            </a:fld>
            <a:endParaRPr lang="en-US" dirty="0"/>
          </a:p>
        </p:txBody>
      </p:sp>
      <p:sp>
        <p:nvSpPr>
          <p:cNvPr id="6" name="Text Placeholder 5"/>
          <p:cNvSpPr>
            <a:spLocks noGrp="1"/>
          </p:cNvSpPr>
          <p:nvPr>
            <p:ph type="body" sz="quarter" idx="14"/>
          </p:nvPr>
        </p:nvSpPr>
        <p:spPr>
          <a:xfrm>
            <a:off x="3810000" y="5715000"/>
            <a:ext cx="5029200" cy="685800"/>
          </a:xfrm>
        </p:spPr>
        <p:txBody>
          <a:bodyPr>
            <a:noAutofit/>
          </a:bodyPr>
          <a:lstStyle/>
          <a:p>
            <a:r>
              <a:rPr lang="en-US" dirty="0" smtClean="0"/>
              <a:t>Being in the loop can make the difference between being in the right spot at the right time or not</a:t>
            </a:r>
          </a:p>
          <a:p>
            <a:r>
              <a:rPr lang="en-US" dirty="0" smtClean="0"/>
              <a:t>Think </a:t>
            </a:r>
            <a:r>
              <a:rPr lang="en-US" dirty="0" err="1" smtClean="0"/>
              <a:t>Groupon</a:t>
            </a:r>
            <a:r>
              <a:rPr lang="en-US" dirty="0" smtClean="0"/>
              <a:t>... you can miss a deal at your favorite retailer in seconds unless you’re in the loop</a:t>
            </a:r>
            <a:endParaRPr lang="en-US" dirty="0"/>
          </a:p>
        </p:txBody>
      </p:sp>
      <p:sp>
        <p:nvSpPr>
          <p:cNvPr id="8" name="Content Placeholder 6"/>
          <p:cNvSpPr txBox="1">
            <a:spLocks/>
          </p:cNvSpPr>
          <p:nvPr/>
        </p:nvSpPr>
        <p:spPr>
          <a:xfrm>
            <a:off x="4648200" y="3810000"/>
            <a:ext cx="4267200" cy="1828800"/>
          </a:xfrm>
          <a:prstGeom prst="rect">
            <a:avLst/>
          </a:prstGeom>
        </p:spPr>
        <p:txBody>
          <a:bodyPr vert="horz" lIns="91440" tIns="45720" rIns="91440" bIns="45720" rtlCol="0">
            <a:noAutofit/>
          </a:bodyPr>
          <a:lstStyle/>
          <a:p>
            <a:pPr marL="685800" lvl="1" indent="-285750">
              <a:spcBef>
                <a:spcPct val="20000"/>
              </a:spcBef>
              <a:buClr>
                <a:schemeClr val="accent3"/>
              </a:buClr>
              <a:buFont typeface="Wingdings" pitchFamily="2" charset="2"/>
              <a:buChar char="n"/>
            </a:pPr>
            <a:r>
              <a:rPr lang="en-US" dirty="0" smtClean="0"/>
              <a:t>AnswerBook reminder (monthly)</a:t>
            </a:r>
          </a:p>
          <a:p>
            <a:pPr marL="685800" marR="0" lvl="1" indent="-285750" algn="l" defTabSz="914400" rtl="0" eaLnBrk="1" fontAlgn="auto" latinLnBrk="0" hangingPunct="1">
              <a:lnSpc>
                <a:spcPct val="100000"/>
              </a:lnSpc>
              <a:spcBef>
                <a:spcPct val="20000"/>
              </a:spcBef>
              <a:spcAft>
                <a:spcPts val="0"/>
              </a:spcAft>
              <a:buClr>
                <a:schemeClr val="accent3"/>
              </a:buClr>
              <a:buSzTx/>
              <a:buFont typeface="Wingdings" pitchFamily="2" charset="2"/>
              <a:buChar char="n"/>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Miscellaneous monthly task reminders from client services (statement insert, EOM checklist) </a:t>
            </a:r>
          </a:p>
          <a:p>
            <a:pPr marL="342900" marR="0" lvl="0" indent="-342900" algn="l" defTabSz="914400" rtl="0" eaLnBrk="1" fontAlgn="auto" latinLnBrk="0" hangingPunct="1">
              <a:lnSpc>
                <a:spcPct val="100000"/>
              </a:lnSpc>
              <a:spcBef>
                <a:spcPct val="20000"/>
              </a:spcBef>
              <a:spcAft>
                <a:spcPts val="0"/>
              </a:spcAft>
              <a:buClr>
                <a:schemeClr val="accent2"/>
              </a:buClr>
              <a:buSzPct val="80000"/>
              <a:buFont typeface="Monotype Sorts" pitchFamily="2" charset="2"/>
              <a:buChar char="l"/>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accent3"/>
                </a:solidFill>
              </a:rPr>
              <a:t>Step 3:</a:t>
            </a:r>
            <a:r>
              <a:rPr lang="en-US" sz="2000" dirty="0" smtClean="0"/>
              <a:t> Highlighting a network of highly functioning cooperatives </a:t>
            </a:r>
            <a:br>
              <a:rPr lang="en-US" sz="2000" dirty="0" smtClean="0"/>
            </a:br>
            <a:r>
              <a:rPr lang="en-US" dirty="0" smtClean="0"/>
              <a:t>Software, software, software </a:t>
            </a:r>
            <a:endParaRPr lang="en-US" dirty="0"/>
          </a:p>
        </p:txBody>
      </p:sp>
      <p:sp>
        <p:nvSpPr>
          <p:cNvPr id="4" name="Slide Number Placeholder 3"/>
          <p:cNvSpPr>
            <a:spLocks noGrp="1"/>
          </p:cNvSpPr>
          <p:nvPr>
            <p:ph type="sldNum" sz="quarter" idx="12"/>
          </p:nvPr>
        </p:nvSpPr>
        <p:spPr/>
        <p:txBody>
          <a:bodyPr/>
          <a:lstStyle/>
          <a:p>
            <a:fld id="{48D4E142-8228-44E7-82D5-AF3EBAEF9919}" type="slidenum">
              <a:rPr lang="en-US" smtClean="0"/>
              <a:pPr/>
              <a:t>58</a:t>
            </a:fld>
            <a:endParaRPr lang="en-US" dirty="0"/>
          </a:p>
        </p:txBody>
      </p:sp>
      <p:sp>
        <p:nvSpPr>
          <p:cNvPr id="5" name="Text Placeholder 4"/>
          <p:cNvSpPr>
            <a:spLocks noGrp="1"/>
          </p:cNvSpPr>
          <p:nvPr>
            <p:ph type="body" sz="quarter" idx="13"/>
          </p:nvPr>
        </p:nvSpPr>
        <p:spPr>
          <a:xfrm>
            <a:off x="1447800" y="5715000"/>
            <a:ext cx="7391400" cy="685800"/>
          </a:xfrm>
        </p:spPr>
        <p:txBody>
          <a:bodyPr/>
          <a:lstStyle/>
          <a:p>
            <a:r>
              <a:rPr lang="en-US" dirty="0" smtClean="0"/>
              <a:t>It takes a vested community to make this work, and if you don’t hear me say thanks for everything you do to make this works, then hear me now</a:t>
            </a:r>
            <a:endParaRPr lang="en-US" dirty="0"/>
          </a:p>
        </p:txBody>
      </p:sp>
      <p:pic>
        <p:nvPicPr>
          <p:cNvPr id="29698" name="Picture 2" descr="X:\Administration\Public\LeadershipConference\2011\Temp place for all graphics\project_lifecycle.png"/>
          <p:cNvPicPr>
            <a:picLocks noChangeAspect="1" noChangeArrowheads="1"/>
          </p:cNvPicPr>
          <p:nvPr/>
        </p:nvPicPr>
        <p:blipFill>
          <a:blip r:embed="rId2" cstate="print"/>
          <a:srcRect/>
          <a:stretch>
            <a:fillRect/>
          </a:stretch>
        </p:blipFill>
        <p:spPr bwMode="auto">
          <a:xfrm>
            <a:off x="457200" y="1752601"/>
            <a:ext cx="8229600" cy="39624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Speaking of a vested community...</a:t>
            </a:r>
            <a:endParaRPr lang="en-US" dirty="0"/>
          </a:p>
        </p:txBody>
      </p:sp>
      <p:sp>
        <p:nvSpPr>
          <p:cNvPr id="6" name="Content Placeholder 5"/>
          <p:cNvSpPr>
            <a:spLocks noGrp="1"/>
          </p:cNvSpPr>
          <p:nvPr>
            <p:ph idx="1"/>
          </p:nvPr>
        </p:nvSpPr>
        <p:spPr>
          <a:xfrm>
            <a:off x="457200" y="1905000"/>
            <a:ext cx="5029200" cy="4221163"/>
          </a:xfrm>
        </p:spPr>
        <p:txBody>
          <a:bodyPr/>
          <a:lstStyle/>
          <a:p>
            <a:r>
              <a:rPr lang="en-US" dirty="0" smtClean="0"/>
              <a:t>For a cooperative to stand out in the marketplace, it takes leaders</a:t>
            </a:r>
          </a:p>
          <a:p>
            <a:r>
              <a:rPr lang="en-US" dirty="0" smtClean="0"/>
              <a:t>For a network of cooperatives to stand out in the marketplace, it takes leaders who can cooperate with others and pull things together</a:t>
            </a:r>
          </a:p>
          <a:p>
            <a:r>
              <a:rPr lang="en-US" dirty="0" smtClean="0"/>
              <a:t>It is in that spirit that every year we honor one of our network’s leaders with the Robert H. Mackay award</a:t>
            </a:r>
          </a:p>
          <a:p>
            <a:endParaRPr lang="en-US" dirty="0" smtClean="0"/>
          </a:p>
        </p:txBody>
      </p:sp>
      <p:sp>
        <p:nvSpPr>
          <p:cNvPr id="3" name="Slide Number Placeholder 2"/>
          <p:cNvSpPr>
            <a:spLocks noGrp="1"/>
          </p:cNvSpPr>
          <p:nvPr>
            <p:ph type="sldNum" sz="quarter" idx="12"/>
          </p:nvPr>
        </p:nvSpPr>
        <p:spPr/>
        <p:txBody>
          <a:bodyPr/>
          <a:lstStyle/>
          <a:p>
            <a:fld id="{48D4E142-8228-44E7-82D5-AF3EBAEF9919}" type="slidenum">
              <a:rPr lang="en-US" smtClean="0"/>
              <a:pPr/>
              <a:t>59</a:t>
            </a:fld>
            <a:endParaRPr lang="en-US"/>
          </a:p>
        </p:txBody>
      </p:sp>
      <p:pic>
        <p:nvPicPr>
          <p:cNvPr id="6150" name="Picture 6" descr="H:\Graphics\Clipart\applause3.jpg"/>
          <p:cNvPicPr>
            <a:picLocks noChangeAspect="1" noChangeArrowheads="1"/>
          </p:cNvPicPr>
          <p:nvPr/>
        </p:nvPicPr>
        <p:blipFill>
          <a:blip r:embed="rId2" cstate="print"/>
          <a:srcRect/>
          <a:stretch>
            <a:fillRect/>
          </a:stretch>
        </p:blipFill>
        <p:spPr bwMode="auto">
          <a:xfrm>
            <a:off x="6096000" y="1885950"/>
            <a:ext cx="2393199" cy="3600450"/>
          </a:xfrm>
          <a:prstGeom prst="rect">
            <a:avLst/>
          </a:prstGeom>
          <a:noFill/>
        </p:spPr>
      </p:pic>
      <p:sp>
        <p:nvSpPr>
          <p:cNvPr id="13" name="Horizontal Scroll 12"/>
          <p:cNvSpPr/>
          <p:nvPr/>
        </p:nvSpPr>
        <p:spPr>
          <a:xfrm>
            <a:off x="3886200" y="5105400"/>
            <a:ext cx="1524000" cy="10668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 the winner is...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title"/>
          </p:nvPr>
        </p:nvSpPr>
        <p:spPr/>
        <p:txBody>
          <a:bodyPr>
            <a:normAutofit fontScale="90000"/>
          </a:bodyPr>
          <a:lstStyle/>
          <a:p>
            <a:r>
              <a:rPr lang="en-US" dirty="0" smtClean="0"/>
              <a:t>A Nation of Communities</a:t>
            </a:r>
            <a:br>
              <a:rPr lang="en-US" dirty="0" smtClean="0"/>
            </a:br>
            <a:r>
              <a:rPr lang="en-US" sz="2000" dirty="0" smtClean="0"/>
              <a:t>A Network of Opportunity</a:t>
            </a:r>
            <a:endParaRPr lang="en-US" sz="2000" dirty="0"/>
          </a:p>
        </p:txBody>
      </p:sp>
      <p:sp>
        <p:nvSpPr>
          <p:cNvPr id="160" name="Slide Number Placeholder 159"/>
          <p:cNvSpPr>
            <a:spLocks noGrp="1"/>
          </p:cNvSpPr>
          <p:nvPr>
            <p:ph type="sldNum" sz="quarter" idx="10"/>
          </p:nvPr>
        </p:nvSpPr>
        <p:spPr/>
        <p:txBody>
          <a:bodyPr/>
          <a:lstStyle/>
          <a:p>
            <a:fld id="{250C7897-3FED-49DE-930C-887BCB3D0A78}" type="slidenum">
              <a:rPr lang="en-US" smtClean="0"/>
              <a:pPr/>
              <a:t>6</a:t>
            </a:fld>
            <a:endParaRPr lang="en-US"/>
          </a:p>
        </p:txBody>
      </p:sp>
      <p:sp>
        <p:nvSpPr>
          <p:cNvPr id="621570" name="Rectangle 2"/>
          <p:cNvSpPr>
            <a:spLocks noChangeArrowheads="1"/>
          </p:cNvSpPr>
          <p:nvPr/>
        </p:nvSpPr>
        <p:spPr bwMode="auto">
          <a:xfrm>
            <a:off x="76200" y="5265738"/>
            <a:ext cx="2336800" cy="1479550"/>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533400" y="1676400"/>
            <a:ext cx="7951788" cy="4543425"/>
            <a:chOff x="336" y="1056"/>
            <a:chExt cx="5009" cy="2862"/>
          </a:xfrm>
        </p:grpSpPr>
        <p:sp>
          <p:nvSpPr>
            <p:cNvPr id="621573" name="Freeform 5"/>
            <p:cNvSpPr>
              <a:spLocks/>
            </p:cNvSpPr>
            <p:nvPr/>
          </p:nvSpPr>
          <p:spPr bwMode="auto">
            <a:xfrm>
              <a:off x="2100" y="1056"/>
              <a:ext cx="653" cy="347"/>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574" name="Freeform 6"/>
            <p:cNvSpPr>
              <a:spLocks/>
            </p:cNvSpPr>
            <p:nvPr/>
          </p:nvSpPr>
          <p:spPr bwMode="auto">
            <a:xfrm>
              <a:off x="337" y="1056"/>
              <a:ext cx="629" cy="391"/>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575" name="Freeform 7"/>
            <p:cNvSpPr>
              <a:spLocks/>
            </p:cNvSpPr>
            <p:nvPr/>
          </p:nvSpPr>
          <p:spPr bwMode="auto">
            <a:xfrm>
              <a:off x="2687" y="1056"/>
              <a:ext cx="591" cy="648"/>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576" name="Freeform 8"/>
            <p:cNvSpPr>
              <a:spLocks/>
            </p:cNvSpPr>
            <p:nvPr/>
          </p:nvSpPr>
          <p:spPr bwMode="auto">
            <a:xfrm>
              <a:off x="1671" y="2429"/>
              <a:ext cx="508" cy="637"/>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577" name="Freeform 9"/>
            <p:cNvSpPr>
              <a:spLocks/>
            </p:cNvSpPr>
            <p:nvPr/>
          </p:nvSpPr>
          <p:spPr bwMode="auto">
            <a:xfrm>
              <a:off x="4170" y="1827"/>
              <a:ext cx="487" cy="298"/>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3" name="Group 10"/>
            <p:cNvGrpSpPr>
              <a:grpSpLocks/>
            </p:cNvGrpSpPr>
            <p:nvPr/>
          </p:nvGrpSpPr>
          <p:grpSpPr bwMode="auto">
            <a:xfrm>
              <a:off x="336" y="1135"/>
              <a:ext cx="5008" cy="2783"/>
              <a:chOff x="336" y="1039"/>
              <a:chExt cx="5008" cy="2783"/>
            </a:xfrm>
          </p:grpSpPr>
          <p:grpSp>
            <p:nvGrpSpPr>
              <p:cNvPr id="4" name="Group 11"/>
              <p:cNvGrpSpPr>
                <a:grpSpLocks/>
              </p:cNvGrpSpPr>
              <p:nvPr/>
            </p:nvGrpSpPr>
            <p:grpSpPr bwMode="auto">
              <a:xfrm>
                <a:off x="5004" y="1380"/>
                <a:ext cx="340" cy="472"/>
                <a:chOff x="5004" y="1380"/>
                <a:chExt cx="340" cy="472"/>
              </a:xfrm>
            </p:grpSpPr>
            <p:sp>
              <p:nvSpPr>
                <p:cNvPr id="621580" name="Freeform 12"/>
                <p:cNvSpPr>
                  <a:spLocks/>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1" name="Freeform 13"/>
                <p:cNvSpPr>
                  <a:spLocks/>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2" name="Freeform 14"/>
                <p:cNvSpPr>
                  <a:spLocks/>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3" name="Freeform 15"/>
                <p:cNvSpPr>
                  <a:spLocks/>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5" name="Group 16"/>
              <p:cNvGrpSpPr>
                <a:grpSpLocks/>
              </p:cNvGrpSpPr>
              <p:nvPr/>
            </p:nvGrpSpPr>
            <p:grpSpPr bwMode="auto">
              <a:xfrm>
                <a:off x="2687" y="3062"/>
                <a:ext cx="1553" cy="760"/>
                <a:chOff x="2687" y="3062"/>
                <a:chExt cx="1553" cy="760"/>
              </a:xfrm>
            </p:grpSpPr>
            <p:sp>
              <p:nvSpPr>
                <p:cNvPr id="621585" name="Freeform 17"/>
                <p:cNvSpPr>
                  <a:spLocks/>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6" name="Freeform 18"/>
                <p:cNvSpPr>
                  <a:spLocks/>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7" name="Freeform 19"/>
                <p:cNvSpPr>
                  <a:spLocks/>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8" name="Freeform 20"/>
                <p:cNvSpPr>
                  <a:spLocks/>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9" name="Freeform 21"/>
                <p:cNvSpPr>
                  <a:spLocks/>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0" name="Freeform 22"/>
                <p:cNvSpPr>
                  <a:spLocks/>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1" name="Freeform 23"/>
                <p:cNvSpPr>
                  <a:spLocks/>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2" name="Freeform 24"/>
                <p:cNvSpPr>
                  <a:spLocks/>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3" name="Freeform 25"/>
                <p:cNvSpPr>
                  <a:spLocks/>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4" name="Freeform 26"/>
                <p:cNvSpPr>
                  <a:spLocks/>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5" name="Freeform 27"/>
                <p:cNvSpPr>
                  <a:spLocks/>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6" name="Freeform 28"/>
                <p:cNvSpPr>
                  <a:spLocks/>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7" name="Freeform 29"/>
                <p:cNvSpPr>
                  <a:spLocks/>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8" name="Freeform 30"/>
                <p:cNvSpPr>
                  <a:spLocks/>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 name="Group 31"/>
              <p:cNvGrpSpPr>
                <a:grpSpLocks/>
              </p:cNvGrpSpPr>
              <p:nvPr/>
            </p:nvGrpSpPr>
            <p:grpSpPr bwMode="auto">
              <a:xfrm>
                <a:off x="4075" y="2493"/>
                <a:ext cx="521" cy="661"/>
                <a:chOff x="4075" y="2493"/>
                <a:chExt cx="521" cy="661"/>
              </a:xfrm>
            </p:grpSpPr>
            <p:sp>
              <p:nvSpPr>
                <p:cNvPr id="621600" name="Freeform 32"/>
                <p:cNvSpPr>
                  <a:spLocks/>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1" name="Freeform 33"/>
                <p:cNvSpPr>
                  <a:spLocks/>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2" name="Freeform 34"/>
                <p:cNvSpPr>
                  <a:spLocks/>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3" name="Freeform 35"/>
                <p:cNvSpPr>
                  <a:spLocks/>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4" name="Freeform 36"/>
                <p:cNvSpPr>
                  <a:spLocks/>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5" name="Freeform 37"/>
                <p:cNvSpPr>
                  <a:spLocks/>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7" name="Group 38"/>
              <p:cNvGrpSpPr>
                <a:grpSpLocks/>
              </p:cNvGrpSpPr>
              <p:nvPr/>
            </p:nvGrpSpPr>
            <p:grpSpPr bwMode="auto">
              <a:xfrm>
                <a:off x="4528" y="1798"/>
                <a:ext cx="568" cy="680"/>
                <a:chOff x="4528" y="1798"/>
                <a:chExt cx="568" cy="680"/>
              </a:xfrm>
            </p:grpSpPr>
            <p:sp>
              <p:nvSpPr>
                <p:cNvPr id="621607" name="Freeform 39"/>
                <p:cNvSpPr>
                  <a:spLocks/>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8" name="Freeform 40"/>
                <p:cNvSpPr>
                  <a:spLocks/>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9" name="Freeform 41"/>
                <p:cNvSpPr>
                  <a:spLocks/>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0" name="Freeform 42"/>
                <p:cNvSpPr>
                  <a:spLocks/>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1" name="Freeform 43"/>
                <p:cNvSpPr>
                  <a:spLocks/>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2" name="Freeform 44"/>
                <p:cNvSpPr>
                  <a:spLocks/>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3" name="Freeform 45"/>
                <p:cNvSpPr>
                  <a:spLocks/>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4" name="Freeform 46"/>
                <p:cNvSpPr>
                  <a:spLocks/>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5" name="Freeform 47"/>
                <p:cNvSpPr>
                  <a:spLocks/>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8" name="Group 48"/>
              <p:cNvGrpSpPr>
                <a:grpSpLocks/>
              </p:cNvGrpSpPr>
              <p:nvPr/>
            </p:nvGrpSpPr>
            <p:grpSpPr bwMode="auto">
              <a:xfrm>
                <a:off x="336" y="1079"/>
                <a:ext cx="2372" cy="2623"/>
                <a:chOff x="336" y="1079"/>
                <a:chExt cx="2372" cy="2623"/>
              </a:xfrm>
            </p:grpSpPr>
            <p:sp>
              <p:nvSpPr>
                <p:cNvPr id="621617" name="Freeform 49"/>
                <p:cNvSpPr>
                  <a:spLocks/>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8" name="Freeform 50"/>
                <p:cNvSpPr>
                  <a:spLocks/>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9" name="Freeform 51"/>
                <p:cNvSpPr>
                  <a:spLocks/>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0" name="Freeform 52"/>
                <p:cNvSpPr>
                  <a:spLocks/>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1" name="Freeform 53"/>
                <p:cNvSpPr>
                  <a:spLocks/>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2" name="Freeform 54"/>
                <p:cNvSpPr>
                  <a:spLocks/>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3" name="Freeform 55"/>
                <p:cNvSpPr>
                  <a:spLocks/>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4" name="Freeform 56"/>
                <p:cNvSpPr>
                  <a:spLocks/>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5" name="Freeform 57"/>
                <p:cNvSpPr>
                  <a:spLocks/>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6" name="Freeform 58"/>
                <p:cNvSpPr>
                  <a:spLocks/>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7" name="Freeform 59"/>
                <p:cNvSpPr>
                  <a:spLocks/>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8" name="Freeform 60"/>
                <p:cNvSpPr>
                  <a:spLocks/>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9" name="Freeform 61"/>
                <p:cNvSpPr>
                  <a:spLocks/>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0" name="Freeform 62"/>
                <p:cNvSpPr>
                  <a:spLocks/>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1" name="Freeform 63"/>
                <p:cNvSpPr>
                  <a:spLocks/>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2" name="Freeform 64"/>
                <p:cNvSpPr>
                  <a:spLocks/>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9" name="Group 65"/>
              <p:cNvGrpSpPr>
                <a:grpSpLocks/>
              </p:cNvGrpSpPr>
              <p:nvPr/>
            </p:nvGrpSpPr>
            <p:grpSpPr bwMode="auto">
              <a:xfrm>
                <a:off x="3119" y="1039"/>
                <a:ext cx="878" cy="800"/>
                <a:chOff x="3119" y="1039"/>
                <a:chExt cx="878" cy="800"/>
              </a:xfrm>
            </p:grpSpPr>
            <p:sp>
              <p:nvSpPr>
                <p:cNvPr id="621634" name="Freeform 66"/>
                <p:cNvSpPr>
                  <a:spLocks/>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5" name="Freeform 67"/>
                <p:cNvSpPr>
                  <a:spLocks/>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6" name="Freeform 68"/>
                <p:cNvSpPr>
                  <a:spLocks/>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7" name="Freeform 69"/>
                <p:cNvSpPr>
                  <a:spLocks/>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8" name="Freeform 70"/>
                <p:cNvSpPr>
                  <a:spLocks/>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9" name="Freeform 71"/>
                <p:cNvSpPr>
                  <a:spLocks/>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40" name="Freeform 72"/>
                <p:cNvSpPr>
                  <a:spLocks/>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41" name="Freeform 73"/>
                <p:cNvSpPr>
                  <a:spLocks/>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621642" name="Freeform 74"/>
            <p:cNvSpPr>
              <a:spLocks/>
            </p:cNvSpPr>
            <p:nvPr/>
          </p:nvSpPr>
          <p:spPr bwMode="auto">
            <a:xfrm>
              <a:off x="4239" y="1521"/>
              <a:ext cx="546" cy="485"/>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3" name="Freeform 75"/>
            <p:cNvSpPr>
              <a:spLocks/>
            </p:cNvSpPr>
            <p:nvPr/>
          </p:nvSpPr>
          <p:spPr bwMode="auto">
            <a:xfrm>
              <a:off x="4762" y="1524"/>
              <a:ext cx="204" cy="248"/>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4" name="Freeform 76"/>
            <p:cNvSpPr>
              <a:spLocks/>
            </p:cNvSpPr>
            <p:nvPr/>
          </p:nvSpPr>
          <p:spPr bwMode="auto">
            <a:xfrm>
              <a:off x="4870" y="1437"/>
              <a:ext cx="153" cy="335"/>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5" name="Freeform 77"/>
            <p:cNvSpPr>
              <a:spLocks/>
            </p:cNvSpPr>
            <p:nvPr/>
          </p:nvSpPr>
          <p:spPr bwMode="auto">
            <a:xfrm>
              <a:off x="5022" y="1251"/>
              <a:ext cx="323" cy="490"/>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6" name="Freeform 78"/>
            <p:cNvSpPr>
              <a:spLocks/>
            </p:cNvSpPr>
            <p:nvPr/>
          </p:nvSpPr>
          <p:spPr bwMode="auto">
            <a:xfrm>
              <a:off x="4779" y="1750"/>
              <a:ext cx="313" cy="18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7" name="Freeform 79"/>
            <p:cNvSpPr>
              <a:spLocks/>
            </p:cNvSpPr>
            <p:nvPr/>
          </p:nvSpPr>
          <p:spPr bwMode="auto">
            <a:xfrm>
              <a:off x="4923" y="1869"/>
              <a:ext cx="64" cy="7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8" name="Freeform 80"/>
            <p:cNvSpPr>
              <a:spLocks/>
            </p:cNvSpPr>
            <p:nvPr/>
          </p:nvSpPr>
          <p:spPr bwMode="auto">
            <a:xfrm>
              <a:off x="4772" y="1867"/>
              <a:ext cx="152" cy="104"/>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9" name="Freeform 81"/>
            <p:cNvSpPr>
              <a:spLocks/>
            </p:cNvSpPr>
            <p:nvPr/>
          </p:nvSpPr>
          <p:spPr bwMode="auto">
            <a:xfrm>
              <a:off x="4597" y="1970"/>
              <a:ext cx="131" cy="249"/>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accent2"/>
            </a:solidFill>
            <a:ln w="12700" cap="rnd" cmpd="sng">
              <a:solidFill>
                <a:schemeClr val="accent1"/>
              </a:solidFill>
              <a:prstDash val="solid"/>
              <a:round/>
              <a:headEnd/>
              <a:tailEnd/>
            </a:ln>
            <a:effectLst/>
          </p:spPr>
          <p:txBody>
            <a:bodyPr/>
            <a:lstStyle/>
            <a:p>
              <a:endParaRPr lang="en-US"/>
            </a:p>
          </p:txBody>
        </p:sp>
        <p:sp>
          <p:nvSpPr>
            <p:cNvPr id="621650" name="Freeform 82"/>
            <p:cNvSpPr>
              <a:spLocks/>
            </p:cNvSpPr>
            <p:nvPr/>
          </p:nvSpPr>
          <p:spPr bwMode="auto">
            <a:xfrm>
              <a:off x="4540" y="2099"/>
              <a:ext cx="101" cy="176"/>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51" name="Freeform 83"/>
            <p:cNvSpPr>
              <a:spLocks/>
            </p:cNvSpPr>
            <p:nvPr/>
          </p:nvSpPr>
          <p:spPr bwMode="auto">
            <a:xfrm>
              <a:off x="4249" y="2124"/>
              <a:ext cx="378" cy="244"/>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52" name="Freeform 84"/>
            <p:cNvSpPr>
              <a:spLocks/>
            </p:cNvSpPr>
            <p:nvPr/>
          </p:nvSpPr>
          <p:spPr bwMode="auto">
            <a:xfrm>
              <a:off x="2267" y="2103"/>
              <a:ext cx="635" cy="330"/>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53" name="Freeform 85"/>
            <p:cNvSpPr>
              <a:spLocks/>
            </p:cNvSpPr>
            <p:nvPr/>
          </p:nvSpPr>
          <p:spPr bwMode="auto">
            <a:xfrm>
              <a:off x="2104" y="1402"/>
              <a:ext cx="662" cy="418"/>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4" name="Freeform 86"/>
            <p:cNvSpPr>
              <a:spLocks/>
            </p:cNvSpPr>
            <p:nvPr/>
          </p:nvSpPr>
          <p:spPr bwMode="auto">
            <a:xfrm>
              <a:off x="2736" y="1700"/>
              <a:ext cx="577" cy="327"/>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5" name="Freeform 87"/>
            <p:cNvSpPr>
              <a:spLocks/>
            </p:cNvSpPr>
            <p:nvPr/>
          </p:nvSpPr>
          <p:spPr bwMode="auto">
            <a:xfrm>
              <a:off x="3084" y="1296"/>
              <a:ext cx="516" cy="529"/>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6" name="Freeform 88"/>
            <p:cNvSpPr>
              <a:spLocks/>
            </p:cNvSpPr>
            <p:nvPr/>
          </p:nvSpPr>
          <p:spPr bwMode="auto">
            <a:xfrm>
              <a:off x="3271" y="1243"/>
              <a:ext cx="595" cy="288"/>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7" name="Freeform 89"/>
            <p:cNvSpPr>
              <a:spLocks/>
            </p:cNvSpPr>
            <p:nvPr/>
          </p:nvSpPr>
          <p:spPr bwMode="auto">
            <a:xfrm>
              <a:off x="3612" y="1460"/>
              <a:ext cx="387" cy="449"/>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8" name="Freeform 90"/>
            <p:cNvSpPr>
              <a:spLocks/>
            </p:cNvSpPr>
            <p:nvPr/>
          </p:nvSpPr>
          <p:spPr bwMode="auto">
            <a:xfrm>
              <a:off x="3197" y="1824"/>
              <a:ext cx="353" cy="599"/>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9" name="Freeform 91"/>
            <p:cNvSpPr>
              <a:spLocks/>
            </p:cNvSpPr>
            <p:nvPr/>
          </p:nvSpPr>
          <p:spPr bwMode="auto">
            <a:xfrm>
              <a:off x="2805" y="2026"/>
              <a:ext cx="604" cy="522"/>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0" name="Freeform 92"/>
            <p:cNvSpPr>
              <a:spLocks/>
            </p:cNvSpPr>
            <p:nvPr/>
          </p:nvSpPr>
          <p:spPr bwMode="auto">
            <a:xfrm>
              <a:off x="3494" y="1905"/>
              <a:ext cx="284" cy="464"/>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1" name="Freeform 93"/>
            <p:cNvSpPr>
              <a:spLocks/>
            </p:cNvSpPr>
            <p:nvPr/>
          </p:nvSpPr>
          <p:spPr bwMode="auto">
            <a:xfrm>
              <a:off x="3778" y="1879"/>
              <a:ext cx="393" cy="398"/>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2" name="Freeform 94"/>
            <p:cNvSpPr>
              <a:spLocks/>
            </p:cNvSpPr>
            <p:nvPr/>
          </p:nvSpPr>
          <p:spPr bwMode="auto">
            <a:xfrm>
              <a:off x="1056" y="1056"/>
              <a:ext cx="1049" cy="54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3" name="Freeform 95"/>
            <p:cNvSpPr>
              <a:spLocks/>
            </p:cNvSpPr>
            <p:nvPr/>
          </p:nvSpPr>
          <p:spPr bwMode="auto">
            <a:xfrm>
              <a:off x="1487" y="1527"/>
              <a:ext cx="618" cy="458"/>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4" name="Freeform 96"/>
            <p:cNvSpPr>
              <a:spLocks/>
            </p:cNvSpPr>
            <p:nvPr/>
          </p:nvSpPr>
          <p:spPr bwMode="auto">
            <a:xfrm>
              <a:off x="2103" y="1757"/>
              <a:ext cx="764" cy="346"/>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5" name="Freeform 97"/>
            <p:cNvSpPr>
              <a:spLocks/>
            </p:cNvSpPr>
            <p:nvPr/>
          </p:nvSpPr>
          <p:spPr bwMode="auto">
            <a:xfrm>
              <a:off x="1667" y="1984"/>
              <a:ext cx="596" cy="446"/>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6" name="Freeform 98"/>
            <p:cNvSpPr>
              <a:spLocks/>
            </p:cNvSpPr>
            <p:nvPr/>
          </p:nvSpPr>
          <p:spPr bwMode="auto">
            <a:xfrm>
              <a:off x="3978" y="2057"/>
              <a:ext cx="468" cy="355"/>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7" name="Freeform 99"/>
            <p:cNvSpPr>
              <a:spLocks/>
            </p:cNvSpPr>
            <p:nvPr/>
          </p:nvSpPr>
          <p:spPr bwMode="auto">
            <a:xfrm>
              <a:off x="3827" y="2222"/>
              <a:ext cx="748" cy="269"/>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8" name="Freeform 100"/>
            <p:cNvSpPr>
              <a:spLocks/>
            </p:cNvSpPr>
            <p:nvPr/>
          </p:nvSpPr>
          <p:spPr bwMode="auto">
            <a:xfrm>
              <a:off x="3371" y="2165"/>
              <a:ext cx="646" cy="351"/>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9" name="Freeform 101"/>
            <p:cNvSpPr>
              <a:spLocks/>
            </p:cNvSpPr>
            <p:nvPr/>
          </p:nvSpPr>
          <p:spPr bwMode="auto">
            <a:xfrm>
              <a:off x="2919" y="2493"/>
              <a:ext cx="444" cy="398"/>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0" name="Freeform 102"/>
            <p:cNvSpPr>
              <a:spLocks/>
            </p:cNvSpPr>
            <p:nvPr/>
          </p:nvSpPr>
          <p:spPr bwMode="auto">
            <a:xfrm>
              <a:off x="3308" y="2490"/>
              <a:ext cx="755" cy="193"/>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1" name="Freeform 103"/>
            <p:cNvSpPr>
              <a:spLocks/>
            </p:cNvSpPr>
            <p:nvPr/>
          </p:nvSpPr>
          <p:spPr bwMode="auto">
            <a:xfrm>
              <a:off x="3807" y="2491"/>
              <a:ext cx="789" cy="307"/>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2" name="Freeform 104"/>
            <p:cNvSpPr>
              <a:spLocks/>
            </p:cNvSpPr>
            <p:nvPr/>
          </p:nvSpPr>
          <p:spPr bwMode="auto">
            <a:xfrm>
              <a:off x="3905" y="2639"/>
              <a:ext cx="430" cy="371"/>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3" name="Freeform 105"/>
            <p:cNvSpPr>
              <a:spLocks/>
            </p:cNvSpPr>
            <p:nvPr/>
          </p:nvSpPr>
          <p:spPr bwMode="auto">
            <a:xfrm>
              <a:off x="3716" y="2683"/>
              <a:ext cx="413" cy="465"/>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4" name="Freeform 106"/>
            <p:cNvSpPr>
              <a:spLocks/>
            </p:cNvSpPr>
            <p:nvPr/>
          </p:nvSpPr>
          <p:spPr bwMode="auto">
            <a:xfrm>
              <a:off x="3440" y="2682"/>
              <a:ext cx="335" cy="487"/>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75" name="Freeform 107"/>
            <p:cNvSpPr>
              <a:spLocks/>
            </p:cNvSpPr>
            <p:nvPr/>
          </p:nvSpPr>
          <p:spPr bwMode="auto">
            <a:xfrm>
              <a:off x="3209" y="2682"/>
              <a:ext cx="299" cy="526"/>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76" name="Freeform 108"/>
            <p:cNvSpPr>
              <a:spLocks/>
            </p:cNvSpPr>
            <p:nvPr/>
          </p:nvSpPr>
          <p:spPr bwMode="auto">
            <a:xfrm>
              <a:off x="3523" y="3088"/>
              <a:ext cx="717" cy="627"/>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77" name="Freeform 109"/>
            <p:cNvSpPr>
              <a:spLocks/>
            </p:cNvSpPr>
            <p:nvPr/>
          </p:nvSpPr>
          <p:spPr bwMode="auto">
            <a:xfrm>
              <a:off x="2974" y="2878"/>
              <a:ext cx="438" cy="423"/>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8" name="Freeform 110"/>
            <p:cNvSpPr>
              <a:spLocks/>
            </p:cNvSpPr>
            <p:nvPr/>
          </p:nvSpPr>
          <p:spPr bwMode="auto">
            <a:xfrm>
              <a:off x="2178" y="2432"/>
              <a:ext cx="755" cy="390"/>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9" name="Freeform 111"/>
            <p:cNvSpPr>
              <a:spLocks/>
            </p:cNvSpPr>
            <p:nvPr/>
          </p:nvSpPr>
          <p:spPr bwMode="auto">
            <a:xfrm>
              <a:off x="1846" y="2545"/>
              <a:ext cx="1187" cy="1051"/>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80" name="Freeform 112"/>
            <p:cNvSpPr>
              <a:spLocks/>
            </p:cNvSpPr>
            <p:nvPr/>
          </p:nvSpPr>
          <p:spPr bwMode="auto">
            <a:xfrm>
              <a:off x="1231" y="1879"/>
              <a:ext cx="437" cy="55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81" name="Freeform 113"/>
            <p:cNvSpPr>
              <a:spLocks/>
            </p:cNvSpPr>
            <p:nvPr/>
          </p:nvSpPr>
          <p:spPr bwMode="auto">
            <a:xfrm>
              <a:off x="340" y="1379"/>
              <a:ext cx="657" cy="49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82" name="Freeform 114"/>
            <p:cNvSpPr>
              <a:spLocks/>
            </p:cNvSpPr>
            <p:nvPr/>
          </p:nvSpPr>
          <p:spPr bwMode="auto">
            <a:xfrm>
              <a:off x="949" y="1056"/>
              <a:ext cx="538" cy="822"/>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3" name="Freeform 115"/>
            <p:cNvSpPr>
              <a:spLocks/>
            </p:cNvSpPr>
            <p:nvPr/>
          </p:nvSpPr>
          <p:spPr bwMode="auto">
            <a:xfrm>
              <a:off x="724" y="1879"/>
              <a:ext cx="507" cy="816"/>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4" name="Freeform 116"/>
            <p:cNvSpPr>
              <a:spLocks/>
            </p:cNvSpPr>
            <p:nvPr/>
          </p:nvSpPr>
          <p:spPr bwMode="auto">
            <a:xfrm>
              <a:off x="1176" y="2437"/>
              <a:ext cx="496" cy="632"/>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5" name="Freeform 117"/>
            <p:cNvSpPr>
              <a:spLocks/>
            </p:cNvSpPr>
            <p:nvPr/>
          </p:nvSpPr>
          <p:spPr bwMode="auto">
            <a:xfrm>
              <a:off x="336" y="1876"/>
              <a:ext cx="908" cy="1012"/>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accent2"/>
            </a:solidFill>
            <a:ln w="12700" cap="rnd" cmpd="sng">
              <a:solidFill>
                <a:srgbClr val="000000"/>
              </a:solidFill>
              <a:prstDash val="solid"/>
              <a:round/>
              <a:headEnd/>
              <a:tailEnd/>
            </a:ln>
            <a:effectLst/>
          </p:spPr>
          <p:txBody>
            <a:bodyPr/>
            <a:lstStyle/>
            <a:p>
              <a:endParaRPr lang="en-US"/>
            </a:p>
          </p:txBody>
        </p:sp>
      </p:grpSp>
      <p:sp>
        <p:nvSpPr>
          <p:cNvPr id="621686" name="Line 118"/>
          <p:cNvSpPr>
            <a:spLocks noChangeShapeType="1"/>
          </p:cNvSpPr>
          <p:nvPr/>
        </p:nvSpPr>
        <p:spPr bwMode="auto">
          <a:xfrm>
            <a:off x="7696200" y="3048000"/>
            <a:ext cx="381000" cy="533400"/>
          </a:xfrm>
          <a:prstGeom prst="line">
            <a:avLst/>
          </a:prstGeom>
          <a:noFill/>
          <a:ln w="12700">
            <a:solidFill>
              <a:schemeClr val="folHlink"/>
            </a:solidFill>
            <a:round/>
            <a:headEnd type="none" w="sm" len="sm"/>
            <a:tailEnd type="none" w="sm" len="sm"/>
          </a:ln>
          <a:effectLst/>
        </p:spPr>
        <p:txBody>
          <a:bodyPr wrap="none" anchor="ctr"/>
          <a:lstStyle/>
          <a:p>
            <a:endParaRPr lang="en-US"/>
          </a:p>
        </p:txBody>
      </p:sp>
      <p:pic>
        <p:nvPicPr>
          <p:cNvPr id="621703" name="Picture 135" descr="cunorthwest-2_word"/>
          <p:cNvPicPr>
            <a:picLocks noChangeAspect="1" noChangeArrowheads="1"/>
          </p:cNvPicPr>
          <p:nvPr/>
        </p:nvPicPr>
        <p:blipFill>
          <a:blip r:embed="rId3" cstate="print"/>
          <a:srcRect/>
          <a:stretch>
            <a:fillRect/>
          </a:stretch>
        </p:blipFill>
        <p:spPr bwMode="auto">
          <a:xfrm>
            <a:off x="831850" y="5788025"/>
            <a:ext cx="1420813" cy="450850"/>
          </a:xfrm>
          <a:prstGeom prst="rect">
            <a:avLst/>
          </a:prstGeom>
          <a:noFill/>
        </p:spPr>
      </p:pic>
      <p:pic>
        <p:nvPicPr>
          <p:cNvPr id="621704" name="Picture 136" descr="cuanswers"/>
          <p:cNvPicPr>
            <a:picLocks noChangeAspect="1" noChangeArrowheads="1"/>
          </p:cNvPicPr>
          <p:nvPr/>
        </p:nvPicPr>
        <p:blipFill>
          <a:blip r:embed="rId4" cstate="print"/>
          <a:srcRect/>
          <a:stretch>
            <a:fillRect/>
          </a:stretch>
        </p:blipFill>
        <p:spPr bwMode="auto">
          <a:xfrm>
            <a:off x="831850" y="5449888"/>
            <a:ext cx="1438275" cy="265112"/>
          </a:xfrm>
          <a:prstGeom prst="rect">
            <a:avLst/>
          </a:prstGeom>
          <a:noFill/>
        </p:spPr>
      </p:pic>
      <p:pic>
        <p:nvPicPr>
          <p:cNvPr id="621705" name="Picture 137" descr="cusouth_colour"/>
          <p:cNvPicPr>
            <a:picLocks noChangeAspect="1" noChangeArrowheads="1"/>
          </p:cNvPicPr>
          <p:nvPr/>
        </p:nvPicPr>
        <p:blipFill>
          <a:blip r:embed="rId5" cstate="print"/>
          <a:srcRect/>
          <a:stretch>
            <a:fillRect/>
          </a:stretch>
        </p:blipFill>
        <p:spPr bwMode="auto">
          <a:xfrm>
            <a:off x="831850" y="6299200"/>
            <a:ext cx="1441450" cy="360363"/>
          </a:xfrm>
          <a:prstGeom prst="rect">
            <a:avLst/>
          </a:prstGeom>
          <a:noFill/>
        </p:spPr>
      </p:pic>
      <p:sp>
        <p:nvSpPr>
          <p:cNvPr id="621710" name="Line 142"/>
          <p:cNvSpPr>
            <a:spLocks noChangeShapeType="1"/>
          </p:cNvSpPr>
          <p:nvPr/>
        </p:nvSpPr>
        <p:spPr bwMode="auto">
          <a:xfrm>
            <a:off x="7391400" y="3403600"/>
            <a:ext cx="381000" cy="533400"/>
          </a:xfrm>
          <a:prstGeom prst="line">
            <a:avLst/>
          </a:prstGeom>
          <a:noFill/>
          <a:ln w="12700">
            <a:solidFill>
              <a:schemeClr val="tx2"/>
            </a:solidFill>
            <a:round/>
            <a:headEnd type="none" w="sm" len="sm"/>
            <a:tailEnd type="none" w="sm" len="sm"/>
          </a:ln>
          <a:effectLst/>
        </p:spPr>
        <p:txBody>
          <a:bodyPr wrap="none" anchor="ctr"/>
          <a:lstStyle/>
          <a:p>
            <a:endParaRPr lang="en-US"/>
          </a:p>
        </p:txBody>
      </p:sp>
      <p:sp>
        <p:nvSpPr>
          <p:cNvPr id="621713" name="Rectangle 145"/>
          <p:cNvSpPr>
            <a:spLocks noChangeArrowheads="1"/>
          </p:cNvSpPr>
          <p:nvPr/>
        </p:nvSpPr>
        <p:spPr bwMode="auto">
          <a:xfrm>
            <a:off x="533400" y="1316038"/>
            <a:ext cx="1899879" cy="338554"/>
          </a:xfrm>
          <a:prstGeom prst="rect">
            <a:avLst/>
          </a:prstGeom>
          <a:noFill/>
          <a:ln w="9525">
            <a:noFill/>
            <a:miter lim="800000"/>
            <a:headEnd/>
            <a:tailEnd/>
          </a:ln>
          <a:effectLst/>
        </p:spPr>
        <p:txBody>
          <a:bodyPr wrap="none">
            <a:spAutoFit/>
          </a:bodyPr>
          <a:lstStyle/>
          <a:p>
            <a:pPr algn="l"/>
            <a:r>
              <a:rPr lang="en-US" sz="1600">
                <a:solidFill>
                  <a:schemeClr val="accent2"/>
                </a:solidFill>
              </a:rPr>
              <a:t># of CUs by State</a:t>
            </a:r>
          </a:p>
        </p:txBody>
      </p:sp>
      <p:sp>
        <p:nvSpPr>
          <p:cNvPr id="621714" name="Line 146"/>
          <p:cNvSpPr>
            <a:spLocks noChangeShapeType="1"/>
          </p:cNvSpPr>
          <p:nvPr/>
        </p:nvSpPr>
        <p:spPr bwMode="auto">
          <a:xfrm>
            <a:off x="7848600" y="2895600"/>
            <a:ext cx="609600" cy="304800"/>
          </a:xfrm>
          <a:prstGeom prst="line">
            <a:avLst/>
          </a:prstGeom>
          <a:noFill/>
          <a:ln w="12700">
            <a:solidFill>
              <a:schemeClr val="tx2"/>
            </a:solidFill>
            <a:round/>
            <a:headEnd type="none" w="sm" len="sm"/>
            <a:tailEnd type="none" w="sm" len="sm"/>
          </a:ln>
          <a:effectLst/>
        </p:spPr>
        <p:txBody>
          <a:bodyPr wrap="none" anchor="ctr"/>
          <a:lstStyle/>
          <a:p>
            <a:endParaRPr lang="en-US"/>
          </a:p>
        </p:txBody>
      </p:sp>
      <p:grpSp>
        <p:nvGrpSpPr>
          <p:cNvPr id="10" name="Group 159"/>
          <p:cNvGrpSpPr/>
          <p:nvPr/>
        </p:nvGrpSpPr>
        <p:grpSpPr>
          <a:xfrm>
            <a:off x="206375" y="3048000"/>
            <a:ext cx="8452945" cy="3622675"/>
            <a:chOff x="206375" y="3048000"/>
            <a:chExt cx="8452945" cy="3622675"/>
          </a:xfrm>
          <a:solidFill>
            <a:schemeClr val="accent5"/>
          </a:solidFill>
        </p:grpSpPr>
        <p:sp>
          <p:nvSpPr>
            <p:cNvPr id="621702" name="Rectangle 134"/>
            <p:cNvSpPr>
              <a:spLocks noChangeArrowheads="1"/>
            </p:cNvSpPr>
            <p:nvPr/>
          </p:nvSpPr>
          <p:spPr bwMode="auto">
            <a:xfrm>
              <a:off x="5576888" y="4422775"/>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7</a:t>
              </a:r>
              <a:endParaRPr lang="en-US" sz="1400" b="1" dirty="0">
                <a:solidFill>
                  <a:schemeClr val="bg1"/>
                </a:solidFill>
              </a:endParaRPr>
            </a:p>
          </p:txBody>
        </p:sp>
        <p:sp>
          <p:nvSpPr>
            <p:cNvPr id="621708" name="Rectangle 140"/>
            <p:cNvSpPr>
              <a:spLocks noChangeArrowheads="1"/>
            </p:cNvSpPr>
            <p:nvPr/>
          </p:nvSpPr>
          <p:spPr bwMode="auto">
            <a:xfrm>
              <a:off x="206375" y="6280150"/>
              <a:ext cx="517525" cy="390525"/>
            </a:xfrm>
            <a:prstGeom prst="rect">
              <a:avLst/>
            </a:prstGeom>
            <a:grpFill/>
            <a:ln w="9525">
              <a:noFill/>
              <a:miter lim="800000"/>
              <a:headEnd/>
              <a:tailEnd/>
            </a:ln>
            <a:effectLst/>
          </p:spPr>
          <p:txBody>
            <a:bodyPr wrap="none" anchor="ctr"/>
            <a:lstStyle/>
            <a:p>
              <a:pPr algn="r"/>
              <a:r>
                <a:rPr lang="en-US" sz="1400" b="1" dirty="0" smtClean="0">
                  <a:solidFill>
                    <a:schemeClr val="bg1"/>
                  </a:solidFill>
                </a:rPr>
                <a:t>13</a:t>
              </a:r>
              <a:endParaRPr lang="en-US" sz="1400" b="1" dirty="0">
                <a:solidFill>
                  <a:schemeClr val="bg1"/>
                </a:solidFill>
              </a:endParaRPr>
            </a:p>
          </p:txBody>
        </p:sp>
        <p:sp>
          <p:nvSpPr>
            <p:cNvPr id="621711" name="Rectangle 143"/>
            <p:cNvSpPr>
              <a:spLocks noChangeArrowheads="1"/>
            </p:cNvSpPr>
            <p:nvPr/>
          </p:nvSpPr>
          <p:spPr bwMode="auto">
            <a:xfrm>
              <a:off x="7737475" y="3810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2</a:t>
              </a:r>
              <a:endParaRPr lang="en-US" sz="1400" b="1" dirty="0">
                <a:solidFill>
                  <a:schemeClr val="bg1"/>
                </a:solidFill>
              </a:endParaRPr>
            </a:p>
          </p:txBody>
        </p:sp>
        <p:sp>
          <p:nvSpPr>
            <p:cNvPr id="621715" name="Rectangle 147"/>
            <p:cNvSpPr>
              <a:spLocks noChangeArrowheads="1"/>
            </p:cNvSpPr>
            <p:nvPr/>
          </p:nvSpPr>
          <p:spPr bwMode="auto">
            <a:xfrm>
              <a:off x="8382000" y="3048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2</a:t>
              </a:r>
              <a:endParaRPr lang="en-US" sz="1400" b="1" dirty="0">
                <a:solidFill>
                  <a:schemeClr val="bg1"/>
                </a:solidFill>
              </a:endParaRPr>
            </a:p>
          </p:txBody>
        </p:sp>
        <p:sp>
          <p:nvSpPr>
            <p:cNvPr id="161" name="Rectangle 134"/>
            <p:cNvSpPr>
              <a:spLocks noChangeArrowheads="1"/>
            </p:cNvSpPr>
            <p:nvPr/>
          </p:nvSpPr>
          <p:spPr bwMode="auto">
            <a:xfrm>
              <a:off x="5181600" y="44196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2</a:t>
              </a:r>
              <a:endParaRPr lang="en-US" sz="1400" b="1" dirty="0">
                <a:solidFill>
                  <a:schemeClr val="bg1"/>
                </a:solidFill>
              </a:endParaRPr>
            </a:p>
          </p:txBody>
        </p:sp>
      </p:grpSp>
      <p:sp>
        <p:nvSpPr>
          <p:cNvPr id="621716" name="Text Box 148"/>
          <p:cNvSpPr txBox="1">
            <a:spLocks noChangeArrowheads="1"/>
          </p:cNvSpPr>
          <p:nvPr/>
        </p:nvSpPr>
        <p:spPr bwMode="auto">
          <a:xfrm>
            <a:off x="7010400" y="3505200"/>
            <a:ext cx="180975" cy="274638"/>
          </a:xfrm>
          <a:prstGeom prst="rect">
            <a:avLst/>
          </a:prstGeom>
          <a:solidFill>
            <a:schemeClr val="bg1"/>
          </a:solidFill>
          <a:ln w="9525">
            <a:noFill/>
            <a:miter lim="800000"/>
            <a:headEnd/>
            <a:tailEnd/>
          </a:ln>
          <a:effectLst/>
        </p:spPr>
        <p:txBody>
          <a:bodyPr wrap="none" lIns="0" tIns="0" rIns="0" bIns="0">
            <a:spAutoFit/>
          </a:bodyPr>
          <a:lstStyle/>
          <a:p>
            <a:pPr algn="l"/>
            <a:r>
              <a:rPr lang="en-US" b="0">
                <a:sym typeface="Monotype Sorts" pitchFamily="2" charset="2"/>
              </a:rPr>
              <a:t></a:t>
            </a:r>
          </a:p>
        </p:txBody>
      </p:sp>
      <p:sp>
        <p:nvSpPr>
          <p:cNvPr id="621717" name="Line 149"/>
          <p:cNvSpPr>
            <a:spLocks noChangeShapeType="1"/>
          </p:cNvSpPr>
          <p:nvPr/>
        </p:nvSpPr>
        <p:spPr bwMode="auto">
          <a:xfrm>
            <a:off x="7162800" y="3657600"/>
            <a:ext cx="492125" cy="812800"/>
          </a:xfrm>
          <a:prstGeom prst="line">
            <a:avLst/>
          </a:prstGeom>
          <a:noFill/>
          <a:ln w="12700">
            <a:solidFill>
              <a:schemeClr val="folHlink"/>
            </a:solidFill>
            <a:round/>
            <a:headEnd type="none" w="sm" len="sm"/>
            <a:tailEnd type="none" w="sm" len="sm"/>
          </a:ln>
          <a:effectLst/>
        </p:spPr>
        <p:txBody>
          <a:bodyPr wrap="none" anchor="ctr"/>
          <a:lstStyle/>
          <a:p>
            <a:endParaRPr lang="en-US"/>
          </a:p>
        </p:txBody>
      </p:sp>
      <p:sp>
        <p:nvSpPr>
          <p:cNvPr id="621721" name="Rectangle 153"/>
          <p:cNvSpPr>
            <a:spLocks noChangeArrowheads="1"/>
          </p:cNvSpPr>
          <p:nvPr/>
        </p:nvSpPr>
        <p:spPr bwMode="auto">
          <a:xfrm>
            <a:off x="6105524" y="1185863"/>
            <a:ext cx="2809875" cy="708528"/>
          </a:xfrm>
          <a:prstGeom prst="rect">
            <a:avLst/>
          </a:prstGeom>
          <a:solidFill>
            <a:schemeClr val="accent2"/>
          </a:solidFill>
          <a:ln w="9525">
            <a:noFill/>
            <a:miter lim="800000"/>
            <a:headEnd/>
            <a:tailEnd/>
          </a:ln>
          <a:effectLst/>
        </p:spPr>
        <p:txBody>
          <a:bodyPr wrap="square" lIns="92075" tIns="46038" rIns="92075" bIns="46038">
            <a:spAutoFit/>
          </a:bodyPr>
          <a:lstStyle/>
          <a:p>
            <a:pPr algn="ctr" eaLnBrk="0" hangingPunct="0"/>
            <a:r>
              <a:rPr lang="en-US" sz="2000" b="1" dirty="0" smtClean="0">
                <a:solidFill>
                  <a:schemeClr val="bg1"/>
                </a:solidFill>
              </a:rPr>
              <a:t>189 </a:t>
            </a:r>
            <a:r>
              <a:rPr lang="en-US" sz="1400" b="0" dirty="0" smtClean="0">
                <a:solidFill>
                  <a:schemeClr val="bg1"/>
                </a:solidFill>
              </a:rPr>
              <a:t>CU*BASE </a:t>
            </a:r>
            <a:r>
              <a:rPr lang="en-US" sz="1400" b="0" dirty="0">
                <a:solidFill>
                  <a:schemeClr val="bg1"/>
                </a:solidFill>
              </a:rPr>
              <a:t>Credit Unions</a:t>
            </a:r>
          </a:p>
          <a:p>
            <a:pPr algn="ctr" eaLnBrk="0" hangingPunct="0"/>
            <a:r>
              <a:rPr lang="en-US" sz="1400" b="0" dirty="0">
                <a:solidFill>
                  <a:schemeClr val="bg1"/>
                </a:solidFill>
              </a:rPr>
              <a:t>in </a:t>
            </a:r>
            <a:r>
              <a:rPr lang="en-US" sz="2000" b="1" dirty="0" smtClean="0">
                <a:solidFill>
                  <a:schemeClr val="bg1"/>
                </a:solidFill>
              </a:rPr>
              <a:t>24 </a:t>
            </a:r>
            <a:r>
              <a:rPr lang="en-US" sz="1400" b="0" dirty="0" smtClean="0">
                <a:solidFill>
                  <a:schemeClr val="bg1"/>
                </a:solidFill>
              </a:rPr>
              <a:t>States</a:t>
            </a:r>
            <a:endParaRPr lang="en-US" sz="1400" b="0" dirty="0">
              <a:solidFill>
                <a:schemeClr val="bg1"/>
              </a:solidFill>
            </a:endParaRPr>
          </a:p>
        </p:txBody>
      </p:sp>
      <p:grpSp>
        <p:nvGrpSpPr>
          <p:cNvPr id="11" name="Group 158"/>
          <p:cNvGrpSpPr/>
          <p:nvPr/>
        </p:nvGrpSpPr>
        <p:grpSpPr>
          <a:xfrm>
            <a:off x="206375" y="1933575"/>
            <a:ext cx="8148145" cy="3827463"/>
            <a:chOff x="206375" y="1933575"/>
            <a:chExt cx="8148145" cy="3827463"/>
          </a:xfrm>
          <a:solidFill>
            <a:schemeClr val="accent3"/>
          </a:solidFill>
        </p:grpSpPr>
        <p:sp>
          <p:nvSpPr>
            <p:cNvPr id="621688" name="Rectangle 120"/>
            <p:cNvSpPr>
              <a:spLocks noChangeArrowheads="1"/>
            </p:cNvSpPr>
            <p:nvPr/>
          </p:nvSpPr>
          <p:spPr bwMode="auto">
            <a:xfrm>
              <a:off x="3779838" y="233838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9</a:t>
              </a:r>
            </a:p>
          </p:txBody>
        </p:sp>
        <p:sp>
          <p:nvSpPr>
            <p:cNvPr id="621689" name="Rectangle 121"/>
            <p:cNvSpPr>
              <a:spLocks noChangeArrowheads="1"/>
            </p:cNvSpPr>
            <p:nvPr/>
          </p:nvSpPr>
          <p:spPr bwMode="auto">
            <a:xfrm>
              <a:off x="5233988" y="3171825"/>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6</a:t>
              </a:r>
              <a:endParaRPr lang="en-US" sz="1400" b="1" dirty="0">
                <a:solidFill>
                  <a:schemeClr val="bg1"/>
                </a:solidFill>
              </a:endParaRPr>
            </a:p>
          </p:txBody>
        </p:sp>
        <p:sp>
          <p:nvSpPr>
            <p:cNvPr id="621690" name="Rectangle 122"/>
            <p:cNvSpPr>
              <a:spLocks noChangeArrowheads="1"/>
            </p:cNvSpPr>
            <p:nvPr/>
          </p:nvSpPr>
          <p:spPr bwMode="auto">
            <a:xfrm>
              <a:off x="5683250" y="317023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6</a:t>
              </a:r>
              <a:endParaRPr lang="en-US" sz="1400" b="1" dirty="0">
                <a:solidFill>
                  <a:schemeClr val="bg1"/>
                </a:solidFill>
              </a:endParaRPr>
            </a:p>
          </p:txBody>
        </p:sp>
        <p:sp>
          <p:nvSpPr>
            <p:cNvPr id="621691" name="Rectangle 123"/>
            <p:cNvSpPr>
              <a:spLocks noChangeArrowheads="1"/>
            </p:cNvSpPr>
            <p:nvPr/>
          </p:nvSpPr>
          <p:spPr bwMode="auto">
            <a:xfrm>
              <a:off x="8042275" y="34544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621692" name="Rectangle 124"/>
            <p:cNvSpPr>
              <a:spLocks noChangeArrowheads="1"/>
            </p:cNvSpPr>
            <p:nvPr/>
          </p:nvSpPr>
          <p:spPr bwMode="auto">
            <a:xfrm>
              <a:off x="6140450" y="3138488"/>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13</a:t>
              </a:r>
              <a:endParaRPr lang="en-US" sz="1400" b="1" dirty="0">
                <a:solidFill>
                  <a:schemeClr val="bg1"/>
                </a:solidFill>
              </a:endParaRPr>
            </a:p>
          </p:txBody>
        </p:sp>
        <p:sp>
          <p:nvSpPr>
            <p:cNvPr id="621693" name="Rectangle 125"/>
            <p:cNvSpPr>
              <a:spLocks noChangeArrowheads="1"/>
            </p:cNvSpPr>
            <p:nvPr/>
          </p:nvSpPr>
          <p:spPr bwMode="auto">
            <a:xfrm>
              <a:off x="5029200" y="2257425"/>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20</a:t>
              </a:r>
              <a:endParaRPr lang="en-US" sz="1400" b="1" dirty="0">
                <a:solidFill>
                  <a:schemeClr val="bg1"/>
                </a:solidFill>
              </a:endParaRPr>
            </a:p>
          </p:txBody>
        </p:sp>
        <p:sp>
          <p:nvSpPr>
            <p:cNvPr id="621694" name="Rectangle 126"/>
            <p:cNvSpPr>
              <a:spLocks noChangeArrowheads="1"/>
            </p:cNvSpPr>
            <p:nvPr/>
          </p:nvSpPr>
          <p:spPr bwMode="auto">
            <a:xfrm>
              <a:off x="6346825" y="5227638"/>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3</a:t>
              </a:r>
            </a:p>
          </p:txBody>
        </p:sp>
        <p:sp>
          <p:nvSpPr>
            <p:cNvPr id="621695" name="Rectangle 127"/>
            <p:cNvSpPr>
              <a:spLocks noChangeArrowheads="1"/>
            </p:cNvSpPr>
            <p:nvPr/>
          </p:nvSpPr>
          <p:spPr bwMode="auto">
            <a:xfrm>
              <a:off x="5943600" y="2105025"/>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81</a:t>
              </a:r>
              <a:endParaRPr lang="en-US" sz="1400" b="1" dirty="0">
                <a:solidFill>
                  <a:schemeClr val="bg1"/>
                </a:solidFill>
              </a:endParaRPr>
            </a:p>
          </p:txBody>
        </p:sp>
        <p:sp>
          <p:nvSpPr>
            <p:cNvPr id="621696" name="Rectangle 128"/>
            <p:cNvSpPr>
              <a:spLocks noChangeArrowheads="1"/>
            </p:cNvSpPr>
            <p:nvPr/>
          </p:nvSpPr>
          <p:spPr bwMode="auto">
            <a:xfrm>
              <a:off x="7177088" y="2557463"/>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7</a:t>
              </a:r>
              <a:endParaRPr lang="en-US" sz="1400" b="1" dirty="0">
                <a:solidFill>
                  <a:schemeClr val="bg1"/>
                </a:solidFill>
              </a:endParaRPr>
            </a:p>
          </p:txBody>
        </p:sp>
        <p:sp>
          <p:nvSpPr>
            <p:cNvPr id="621697" name="Rectangle 129"/>
            <p:cNvSpPr>
              <a:spLocks noChangeArrowheads="1"/>
            </p:cNvSpPr>
            <p:nvPr/>
          </p:nvSpPr>
          <p:spPr bwMode="auto">
            <a:xfrm>
              <a:off x="4545013" y="193357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621698" name="Rectangle 130"/>
            <p:cNvSpPr>
              <a:spLocks noChangeArrowheads="1"/>
            </p:cNvSpPr>
            <p:nvPr/>
          </p:nvSpPr>
          <p:spPr bwMode="auto">
            <a:xfrm>
              <a:off x="8077200" y="21336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1</a:t>
              </a:r>
            </a:p>
          </p:txBody>
        </p:sp>
        <p:sp>
          <p:nvSpPr>
            <p:cNvPr id="621699" name="Rectangle 131"/>
            <p:cNvSpPr>
              <a:spLocks noChangeArrowheads="1"/>
            </p:cNvSpPr>
            <p:nvPr/>
          </p:nvSpPr>
          <p:spPr bwMode="auto">
            <a:xfrm>
              <a:off x="3836988" y="4625975"/>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1</a:t>
              </a:r>
            </a:p>
          </p:txBody>
        </p:sp>
        <p:sp>
          <p:nvSpPr>
            <p:cNvPr id="621700" name="Rectangle 132"/>
            <p:cNvSpPr>
              <a:spLocks noChangeArrowheads="1"/>
            </p:cNvSpPr>
            <p:nvPr/>
          </p:nvSpPr>
          <p:spPr bwMode="auto">
            <a:xfrm>
              <a:off x="712788" y="2424113"/>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sp>
          <p:nvSpPr>
            <p:cNvPr id="621706" name="Rectangle 138"/>
            <p:cNvSpPr>
              <a:spLocks noChangeArrowheads="1"/>
            </p:cNvSpPr>
            <p:nvPr/>
          </p:nvSpPr>
          <p:spPr bwMode="auto">
            <a:xfrm>
              <a:off x="206375" y="5370513"/>
              <a:ext cx="517525" cy="390525"/>
            </a:xfrm>
            <a:prstGeom prst="rect">
              <a:avLst/>
            </a:prstGeom>
            <a:grpFill/>
            <a:ln w="9525">
              <a:noFill/>
              <a:miter lim="800000"/>
              <a:headEnd/>
              <a:tailEnd/>
            </a:ln>
            <a:effectLst/>
          </p:spPr>
          <p:txBody>
            <a:bodyPr wrap="none" anchor="ctr"/>
            <a:lstStyle/>
            <a:p>
              <a:pPr algn="r"/>
              <a:r>
                <a:rPr lang="en-US" sz="1400" b="1" dirty="0" smtClean="0">
                  <a:solidFill>
                    <a:schemeClr val="bg1"/>
                  </a:solidFill>
                </a:rPr>
                <a:t>156</a:t>
              </a:r>
              <a:endParaRPr lang="en-US" sz="1400" b="1" dirty="0">
                <a:solidFill>
                  <a:schemeClr val="bg1"/>
                </a:solidFill>
              </a:endParaRPr>
            </a:p>
          </p:txBody>
        </p:sp>
        <p:sp>
          <p:nvSpPr>
            <p:cNvPr id="621718" name="Rectangle 150"/>
            <p:cNvSpPr>
              <a:spLocks noChangeArrowheads="1"/>
            </p:cNvSpPr>
            <p:nvPr/>
          </p:nvSpPr>
          <p:spPr bwMode="auto">
            <a:xfrm>
              <a:off x="7620000" y="43434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1</a:t>
              </a:r>
            </a:p>
          </p:txBody>
        </p:sp>
        <p:sp>
          <p:nvSpPr>
            <p:cNvPr id="621719" name="Rectangle 151"/>
            <p:cNvSpPr>
              <a:spLocks noChangeArrowheads="1"/>
            </p:cNvSpPr>
            <p:nvPr/>
          </p:nvSpPr>
          <p:spPr bwMode="auto">
            <a:xfrm>
              <a:off x="2133600" y="33528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a:solidFill>
                    <a:schemeClr val="bg1"/>
                  </a:solidFill>
                </a:rPr>
                <a:t>1</a:t>
              </a:r>
            </a:p>
          </p:txBody>
        </p:sp>
        <p:sp>
          <p:nvSpPr>
            <p:cNvPr id="156" name="Rectangle 125"/>
            <p:cNvSpPr>
              <a:spLocks noChangeArrowheads="1"/>
            </p:cNvSpPr>
            <p:nvPr/>
          </p:nvSpPr>
          <p:spPr bwMode="auto">
            <a:xfrm>
              <a:off x="4572000" y="28194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smtClean="0">
                  <a:solidFill>
                    <a:schemeClr val="bg1"/>
                  </a:solidFill>
                </a:rPr>
                <a:t>3</a:t>
              </a:r>
              <a:endParaRPr lang="en-US" sz="1400" b="1" dirty="0">
                <a:solidFill>
                  <a:schemeClr val="bg1"/>
                </a:solidFill>
              </a:endParaRPr>
            </a:p>
          </p:txBody>
        </p:sp>
        <p:sp>
          <p:nvSpPr>
            <p:cNvPr id="165" name="Rectangle 129"/>
            <p:cNvSpPr>
              <a:spLocks noChangeArrowheads="1"/>
            </p:cNvSpPr>
            <p:nvPr/>
          </p:nvSpPr>
          <p:spPr bwMode="auto">
            <a:xfrm>
              <a:off x="6444342" y="34290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1" dirty="0">
                  <a:solidFill>
                    <a:schemeClr val="bg1"/>
                  </a:solidFill>
                </a:rPr>
                <a:t>1</a:t>
              </a:r>
            </a:p>
          </p:txBody>
        </p:sp>
      </p:grpSp>
      <p:grpSp>
        <p:nvGrpSpPr>
          <p:cNvPr id="12" name="Group 167"/>
          <p:cNvGrpSpPr/>
          <p:nvPr/>
        </p:nvGrpSpPr>
        <p:grpSpPr>
          <a:xfrm>
            <a:off x="206375" y="1739900"/>
            <a:ext cx="3050760" cy="4475163"/>
            <a:chOff x="206375" y="1739900"/>
            <a:chExt cx="3050760" cy="4475163"/>
          </a:xfrm>
          <a:solidFill>
            <a:srgbClr val="FFFF00"/>
          </a:solidFill>
        </p:grpSpPr>
        <p:sp>
          <p:nvSpPr>
            <p:cNvPr id="621701" name="Rectangle 133"/>
            <p:cNvSpPr>
              <a:spLocks noChangeArrowheads="1"/>
            </p:cNvSpPr>
            <p:nvPr/>
          </p:nvSpPr>
          <p:spPr bwMode="auto">
            <a:xfrm>
              <a:off x="915988" y="1739900"/>
              <a:ext cx="36869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dirty="0" smtClean="0"/>
                <a:t>12</a:t>
              </a:r>
              <a:endParaRPr lang="en-US" sz="1400" dirty="0"/>
            </a:p>
          </p:txBody>
        </p:sp>
        <p:sp>
          <p:nvSpPr>
            <p:cNvPr id="621707" name="Rectangle 139"/>
            <p:cNvSpPr>
              <a:spLocks noChangeArrowheads="1"/>
            </p:cNvSpPr>
            <p:nvPr/>
          </p:nvSpPr>
          <p:spPr bwMode="auto">
            <a:xfrm>
              <a:off x="206375" y="5824538"/>
              <a:ext cx="517525" cy="390525"/>
            </a:xfrm>
            <a:prstGeom prst="rect">
              <a:avLst/>
            </a:prstGeom>
            <a:grpFill/>
            <a:ln w="9525">
              <a:noFill/>
              <a:miter lim="800000"/>
              <a:headEnd/>
              <a:tailEnd/>
            </a:ln>
            <a:effectLst/>
          </p:spPr>
          <p:txBody>
            <a:bodyPr wrap="none" anchor="ctr"/>
            <a:lstStyle/>
            <a:p>
              <a:pPr algn="r"/>
              <a:r>
                <a:rPr lang="en-US" sz="1400" dirty="0" smtClean="0"/>
                <a:t>20</a:t>
              </a:r>
              <a:endParaRPr lang="en-US" sz="1400" dirty="0"/>
            </a:p>
          </p:txBody>
        </p:sp>
        <p:sp>
          <p:nvSpPr>
            <p:cNvPr id="621709" name="Rectangle 141"/>
            <p:cNvSpPr>
              <a:spLocks noChangeArrowheads="1"/>
            </p:cNvSpPr>
            <p:nvPr/>
          </p:nvSpPr>
          <p:spPr bwMode="auto">
            <a:xfrm>
              <a:off x="1066800" y="2497138"/>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a:t>1</a:t>
              </a:r>
            </a:p>
          </p:txBody>
        </p:sp>
        <p:sp>
          <p:nvSpPr>
            <p:cNvPr id="162" name="Rectangle 141"/>
            <p:cNvSpPr>
              <a:spLocks noChangeArrowheads="1"/>
            </p:cNvSpPr>
            <p:nvPr/>
          </p:nvSpPr>
          <p:spPr bwMode="auto">
            <a:xfrm>
              <a:off x="2971800" y="32766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dirty="0" smtClean="0"/>
                <a:t>2</a:t>
              </a:r>
              <a:endParaRPr lang="en-US" sz="1400" dirty="0"/>
            </a:p>
          </p:txBody>
        </p:sp>
        <p:sp>
          <p:nvSpPr>
            <p:cNvPr id="163" name="Rectangle 141"/>
            <p:cNvSpPr>
              <a:spLocks noChangeArrowheads="1"/>
            </p:cNvSpPr>
            <p:nvPr/>
          </p:nvSpPr>
          <p:spPr bwMode="auto">
            <a:xfrm>
              <a:off x="1066800" y="3733800"/>
              <a:ext cx="277320"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dirty="0" smtClean="0"/>
                <a:t>5</a:t>
              </a:r>
              <a:endParaRPr lang="en-US" sz="1400" dirty="0"/>
            </a:p>
          </p:txBody>
        </p:sp>
      </p:grpSp>
      <p:sp>
        <p:nvSpPr>
          <p:cNvPr id="164" name="TextBox 163"/>
          <p:cNvSpPr txBox="1"/>
          <p:nvPr/>
        </p:nvSpPr>
        <p:spPr>
          <a:xfrm>
            <a:off x="6553200" y="6019800"/>
            <a:ext cx="2514600" cy="400110"/>
          </a:xfrm>
          <a:prstGeom prst="rect">
            <a:avLst/>
          </a:prstGeom>
          <a:noFill/>
        </p:spPr>
        <p:txBody>
          <a:bodyPr wrap="square" rtlCol="0">
            <a:spAutoFit/>
          </a:bodyPr>
          <a:lstStyle/>
          <a:p>
            <a:pPr algn="r"/>
            <a:r>
              <a:rPr lang="en-US" sz="1000" dirty="0" smtClean="0"/>
              <a:t>Includes all clients that will be converted by the end of the 2011 business year (Sept 30)</a:t>
            </a:r>
            <a:endParaRPr lang="en-US" sz="10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Automating Your Participation in Key Communities</a:t>
            </a:r>
            <a:endParaRPr lang="en-US" dirty="0"/>
          </a:p>
        </p:txBody>
      </p:sp>
      <p:sp>
        <p:nvSpPr>
          <p:cNvPr id="7" name="Subtitle 6"/>
          <p:cNvSpPr>
            <a:spLocks noGrp="1"/>
          </p:cNvSpPr>
          <p:nvPr>
            <p:ph type="subTitle" idx="1"/>
          </p:nvPr>
        </p:nvSpPr>
        <p:spPr/>
        <p:txBody>
          <a:bodyPr/>
          <a:lstStyle/>
          <a:p>
            <a:r>
              <a:rPr lang="en-US" dirty="0" smtClean="0"/>
              <a:t>Together we prioritize and search for communities we have to hook into...</a:t>
            </a:r>
          </a:p>
          <a:p>
            <a:r>
              <a:rPr lang="en-US" dirty="0" smtClean="0"/>
              <a:t>If you had to give me your top 10, what would you say?</a:t>
            </a:r>
            <a:endParaRPr lang="en-US" dirty="0"/>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What are we doing </a:t>
            </a:r>
            <a:br>
              <a:rPr lang="en-US" dirty="0" smtClean="0"/>
            </a:br>
            <a:r>
              <a:rPr lang="en-US" dirty="0" smtClean="0"/>
              <a:t>on the Internet?</a:t>
            </a:r>
            <a:endParaRPr lang="en-US" dirty="0"/>
          </a:p>
        </p:txBody>
      </p:sp>
      <p:sp>
        <p:nvSpPr>
          <p:cNvPr id="7" name="Subtitle 6"/>
          <p:cNvSpPr>
            <a:spLocks noGrp="1"/>
          </p:cNvSpPr>
          <p:nvPr>
            <p:ph type="subTitle" idx="1"/>
          </p:nvPr>
        </p:nvSpPr>
        <p:spPr/>
        <p:txBody>
          <a:bodyPr>
            <a:noAutofit/>
          </a:bodyPr>
          <a:lstStyle/>
          <a:p>
            <a:r>
              <a:rPr lang="en-US" dirty="0" smtClean="0"/>
              <a:t>Your online member community is growing in importance every day...</a:t>
            </a:r>
          </a:p>
          <a:p>
            <a:r>
              <a:rPr lang="en-US" dirty="0" smtClean="0"/>
              <a:t>If not in the number of members, certainly in the top-of-mind marketing of your competitors</a:t>
            </a:r>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61</a:t>
            </a:fld>
            <a:endParaRPr lang="en-US"/>
          </a:p>
        </p:txBody>
      </p:sp>
    </p:spTree>
  </p:cSld>
  <p:clrMapOvr>
    <a:masterClrMapping/>
  </p:clrMapOvr>
  <p:transition>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is Crazy About Mobile</a:t>
            </a:r>
            <a:br>
              <a:rPr lang="en-US" dirty="0" smtClean="0"/>
            </a:br>
            <a:r>
              <a:rPr lang="en-US" sz="2000" dirty="0" smtClean="0"/>
              <a:t>SMS will be a star, and Firethorn bit the dust</a:t>
            </a:r>
            <a:endParaRPr lang="en-US" dirty="0"/>
          </a:p>
        </p:txBody>
      </p:sp>
      <p:sp>
        <p:nvSpPr>
          <p:cNvPr id="3" name="Content Placeholder 2"/>
          <p:cNvSpPr>
            <a:spLocks noGrp="1"/>
          </p:cNvSpPr>
          <p:nvPr>
            <p:ph idx="1"/>
          </p:nvPr>
        </p:nvSpPr>
        <p:spPr/>
        <p:txBody>
          <a:bodyPr/>
          <a:lstStyle/>
          <a:p>
            <a:r>
              <a:rPr lang="en-US" dirty="0" smtClean="0"/>
              <a:t>Our biggest problem when we lost Firethorn was how we were going to get text banking</a:t>
            </a:r>
          </a:p>
          <a:p>
            <a:r>
              <a:rPr lang="en-US" dirty="0" smtClean="0"/>
              <a:t>We went back to the drawing board, decided to do our own text banking and partner directly with mBlox, with no Mobile App vendor in the middle</a:t>
            </a:r>
          </a:p>
          <a:p>
            <a:r>
              <a:rPr lang="en-US" dirty="0" smtClean="0"/>
              <a:t>We will be announcing a signup for beta participants in </a:t>
            </a:r>
            <a:r>
              <a:rPr lang="en-US" b="1" dirty="0" smtClean="0"/>
              <a:t>July</a:t>
            </a:r>
            <a:r>
              <a:rPr lang="en-US" dirty="0" smtClean="0"/>
              <a:t>, and are confident about a full release by the </a:t>
            </a:r>
            <a:r>
              <a:rPr lang="en-US" b="1" dirty="0" smtClean="0"/>
              <a:t>end of the year</a:t>
            </a:r>
          </a:p>
          <a:p>
            <a:r>
              <a:rPr lang="en-US" dirty="0" smtClean="0"/>
              <a:t>Pricing</a:t>
            </a:r>
          </a:p>
          <a:p>
            <a:pPr lvl="1"/>
            <a:r>
              <a:rPr lang="en-US" dirty="0" smtClean="0"/>
              <a:t>You will be charged 3.25 cents for text messages, and there are two types:</a:t>
            </a:r>
          </a:p>
          <a:p>
            <a:pPr lvl="2"/>
            <a:r>
              <a:rPr lang="en-US" dirty="0" smtClean="0"/>
              <a:t>1-way messages (marketing, text e-Alerts)</a:t>
            </a:r>
          </a:p>
          <a:p>
            <a:pPr lvl="2"/>
            <a:r>
              <a:rPr lang="en-US" dirty="0" smtClean="0"/>
              <a:t>2-way text messages (answering interactive member requests)</a:t>
            </a:r>
          </a:p>
          <a:p>
            <a:pPr lvl="1"/>
            <a:r>
              <a:rPr lang="en-US" dirty="0" smtClean="0"/>
              <a:t>You will be able to set up fee programs where you can charge members on a tiered basis according to volume of text messages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62</a:t>
            </a:fld>
            <a:endParaRPr lang="en-US"/>
          </a:p>
        </p:txBody>
      </p:sp>
      <p:sp>
        <p:nvSpPr>
          <p:cNvPr id="5" name="Text Placeholder 4"/>
          <p:cNvSpPr>
            <a:spLocks noGrp="1"/>
          </p:cNvSpPr>
          <p:nvPr>
            <p:ph type="body" sz="quarter" idx="13"/>
          </p:nvPr>
        </p:nvSpPr>
        <p:spPr>
          <a:xfrm>
            <a:off x="3505200" y="5715000"/>
            <a:ext cx="5334000" cy="685800"/>
          </a:xfrm>
        </p:spPr>
        <p:txBody>
          <a:bodyPr/>
          <a:lstStyle/>
          <a:p>
            <a:r>
              <a:rPr lang="en-US" dirty="0" smtClean="0"/>
              <a:t>Look for an invitation soon to a webinar: “Understanding your SMS text program through </a:t>
            </a:r>
            <a:r>
              <a:rPr lang="en-US" dirty="0" smtClean="0">
                <a:effectLst>
                  <a:outerShdw blurRad="38100" dist="38100" dir="2700000" algn="tl">
                    <a:srgbClr val="000000">
                      <a:alpha val="43137"/>
                    </a:srgbClr>
                  </a:outerShdw>
                </a:effectLst>
              </a:rPr>
              <a:t>It’s Me 247</a:t>
            </a:r>
            <a:r>
              <a:rPr lang="en-US" dirty="0" smtClean="0"/>
              <a:t>”</a:t>
            </a:r>
            <a:endParaRPr lang="en-US" dirty="0">
              <a:effectLst>
                <a:outerShdw blurRad="38100" dist="38100" dir="2700000" algn="tl">
                  <a:srgbClr val="000000">
                    <a:alpha val="43137"/>
                  </a:srgbClr>
                </a:outerShdw>
              </a:effectLst>
            </a:endParaRPr>
          </a:p>
        </p:txBody>
      </p:sp>
      <p:pic>
        <p:nvPicPr>
          <p:cNvPr id="296962" name="Picture 2" descr="X:\Web Services\Public\logos\its_me_247\text_banking\im247_txt_badge.png"/>
          <p:cNvPicPr>
            <a:picLocks noChangeAspect="1" noChangeArrowheads="1"/>
          </p:cNvPicPr>
          <p:nvPr/>
        </p:nvPicPr>
        <p:blipFill>
          <a:blip r:embed="rId2" cstate="print"/>
          <a:srcRect/>
          <a:stretch>
            <a:fillRect/>
          </a:stretch>
        </p:blipFill>
        <p:spPr bwMode="auto">
          <a:xfrm>
            <a:off x="7467600" y="228600"/>
            <a:ext cx="1131904" cy="1133498"/>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7" name="Picture 3" descr="X:\Administration\Public\LeadershipConference\2011\Temp place for all graphics\SMS\ItsMe Text Banking Page - (misc) Text Banking Command List.PNG"/>
          <p:cNvPicPr>
            <a:picLocks noChangeAspect="1" noChangeArrowheads="1"/>
          </p:cNvPicPr>
          <p:nvPr/>
        </p:nvPicPr>
        <p:blipFill>
          <a:blip r:embed="rId2" cstate="print"/>
          <a:srcRect l="9526" t="11440" r="10185" b="4217"/>
          <a:stretch>
            <a:fillRect/>
          </a:stretch>
        </p:blipFill>
        <p:spPr bwMode="auto">
          <a:xfrm>
            <a:off x="304800" y="1524000"/>
            <a:ext cx="4945380" cy="5029200"/>
          </a:xfrm>
          <a:prstGeom prst="rect">
            <a:avLst/>
          </a:prstGeom>
          <a:ln>
            <a:noFill/>
          </a:ln>
          <a:effectLst>
            <a:outerShdw blurRad="292100" dist="139700" dir="2700000" algn="tl" rotWithShape="0">
              <a:srgbClr val="333333">
                <a:alpha val="65000"/>
              </a:srgbClr>
            </a:outerShdw>
          </a:effectLst>
        </p:spPr>
      </p:pic>
      <p:sp>
        <p:nvSpPr>
          <p:cNvPr id="9" name="Title 8"/>
          <p:cNvSpPr>
            <a:spLocks noGrp="1"/>
          </p:cNvSpPr>
          <p:nvPr>
            <p:ph type="title"/>
          </p:nvPr>
        </p:nvSpPr>
        <p:spPr/>
        <p:txBody>
          <a:bodyPr/>
          <a:lstStyle/>
          <a:p>
            <a:r>
              <a:rPr lang="en-US" dirty="0" smtClean="0"/>
              <a:t>The World is Crazy About Mobile</a:t>
            </a:r>
            <a:br>
              <a:rPr lang="en-US" dirty="0" smtClean="0"/>
            </a:br>
            <a:r>
              <a:rPr lang="en-US" sz="2000" dirty="0" smtClean="0"/>
              <a:t>SMS will be a star, and Firethorn bit the dust</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63</a:t>
            </a:fld>
            <a:endParaRPr lang="en-US"/>
          </a:p>
        </p:txBody>
      </p:sp>
      <p:pic>
        <p:nvPicPr>
          <p:cNvPr id="297986" name="Picture 2" descr="X:\Administration\Public\LeadershipConference\2011\Temp place for all graphics\SMS\Text Message Command - CD and Loan Status.PNG"/>
          <p:cNvPicPr>
            <a:picLocks noChangeAspect="1" noChangeArrowheads="1"/>
          </p:cNvPicPr>
          <p:nvPr/>
        </p:nvPicPr>
        <p:blipFill>
          <a:blip r:embed="rId3" cstate="print"/>
          <a:srcRect/>
          <a:stretch>
            <a:fillRect/>
          </a:stretch>
        </p:blipFill>
        <p:spPr bwMode="auto">
          <a:xfrm>
            <a:off x="5791200" y="1676400"/>
            <a:ext cx="2870200" cy="4305300"/>
          </a:xfrm>
          <a:prstGeom prst="rect">
            <a:avLst/>
          </a:prstGeom>
          <a:ln>
            <a:noFill/>
          </a:ln>
          <a:effectLst>
            <a:outerShdw blurRad="292100" dist="139700" dir="2700000" algn="tl" rotWithShape="0">
              <a:srgbClr val="333333">
                <a:alpha val="65000"/>
              </a:srgbClr>
            </a:outerShdw>
          </a:effectLst>
        </p:spPr>
      </p:pic>
      <p:pic>
        <p:nvPicPr>
          <p:cNvPr id="8" name="Picture 2" descr="X:\Web Services\Public\logos\its_me_247\text_banking\im247_txt_badge.png"/>
          <p:cNvPicPr>
            <a:picLocks noChangeAspect="1" noChangeArrowheads="1"/>
          </p:cNvPicPr>
          <p:nvPr/>
        </p:nvPicPr>
        <p:blipFill>
          <a:blip r:embed="rId4" cstate="print"/>
          <a:srcRect/>
          <a:stretch>
            <a:fillRect/>
          </a:stretch>
        </p:blipFill>
        <p:spPr bwMode="auto">
          <a:xfrm>
            <a:off x="7467600" y="228600"/>
            <a:ext cx="1131904" cy="1133498"/>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is Crazy About Mobile</a:t>
            </a:r>
            <a:br>
              <a:rPr lang="en-US" dirty="0" smtClean="0"/>
            </a:br>
            <a:r>
              <a:rPr lang="en-US" sz="2000" dirty="0" smtClean="0"/>
              <a:t>SMS will be a star, and Firethorn bit the dust</a:t>
            </a:r>
            <a:endParaRPr lang="en-US" dirty="0"/>
          </a:p>
        </p:txBody>
      </p:sp>
      <p:sp>
        <p:nvSpPr>
          <p:cNvPr id="3" name="Content Placeholder 2"/>
          <p:cNvSpPr>
            <a:spLocks noGrp="1"/>
          </p:cNvSpPr>
          <p:nvPr>
            <p:ph idx="1"/>
          </p:nvPr>
        </p:nvSpPr>
        <p:spPr>
          <a:xfrm>
            <a:off x="457200" y="1600200"/>
            <a:ext cx="3733800" cy="4525963"/>
          </a:xfrm>
        </p:spPr>
        <p:txBody>
          <a:bodyPr/>
          <a:lstStyle/>
          <a:p>
            <a:r>
              <a:rPr lang="en-US" dirty="0" smtClean="0"/>
              <a:t>All carriers have now been certified:</a:t>
            </a:r>
          </a:p>
          <a:p>
            <a:pPr lvl="1"/>
            <a:r>
              <a:rPr lang="en-US" dirty="0" smtClean="0"/>
              <a:t>Alltel</a:t>
            </a:r>
          </a:p>
          <a:p>
            <a:pPr lvl="1"/>
            <a:r>
              <a:rPr lang="en-US" dirty="0" smtClean="0"/>
              <a:t>AT&amp;T</a:t>
            </a:r>
          </a:p>
          <a:p>
            <a:pPr lvl="1"/>
            <a:r>
              <a:rPr lang="en-US" dirty="0" smtClean="0"/>
              <a:t>Cincinnati Bell</a:t>
            </a:r>
          </a:p>
          <a:p>
            <a:pPr lvl="1"/>
            <a:r>
              <a:rPr lang="en-US" dirty="0" smtClean="0"/>
              <a:t>Nextel</a:t>
            </a:r>
          </a:p>
          <a:p>
            <a:pPr lvl="1"/>
            <a:r>
              <a:rPr lang="en-US" dirty="0" smtClean="0"/>
              <a:t>Sprint</a:t>
            </a:r>
          </a:p>
          <a:p>
            <a:pPr lvl="1"/>
            <a:r>
              <a:rPr lang="en-US" dirty="0" err="1" smtClean="0"/>
              <a:t>TMobile</a:t>
            </a:r>
            <a:endParaRPr lang="en-US" dirty="0" smtClean="0"/>
          </a:p>
          <a:p>
            <a:pPr lvl="1"/>
            <a:r>
              <a:rPr lang="en-US" dirty="0" err="1" smtClean="0"/>
              <a:t>USCellular</a:t>
            </a:r>
            <a:endParaRPr lang="en-US" dirty="0" smtClean="0"/>
          </a:p>
          <a:p>
            <a:pPr lvl="1"/>
            <a:r>
              <a:rPr lang="en-US" dirty="0" smtClean="0"/>
              <a:t>Verizon Wireless </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64</a:t>
            </a:fld>
            <a:endParaRPr lang="en-US"/>
          </a:p>
        </p:txBody>
      </p:sp>
      <p:sp>
        <p:nvSpPr>
          <p:cNvPr id="8" name="Text Placeholder 7"/>
          <p:cNvSpPr>
            <a:spLocks noGrp="1"/>
          </p:cNvSpPr>
          <p:nvPr>
            <p:ph type="body" sz="quarter" idx="13"/>
          </p:nvPr>
        </p:nvSpPr>
        <p:spPr>
          <a:xfrm>
            <a:off x="1752600" y="5715000"/>
            <a:ext cx="2667000" cy="685800"/>
          </a:xfrm>
        </p:spPr>
        <p:txBody>
          <a:bodyPr>
            <a:noAutofit/>
          </a:bodyPr>
          <a:lstStyle/>
          <a:p>
            <a:r>
              <a:rPr lang="en-US" dirty="0" smtClean="0"/>
              <a:t>mBlox offers connections to more than 60 carriers in North America alone</a:t>
            </a:r>
            <a:endParaRPr lang="en-US" dirty="0"/>
          </a:p>
        </p:txBody>
      </p:sp>
      <p:pic>
        <p:nvPicPr>
          <p:cNvPr id="7" name="Picture 2" descr="X:\Web Services\Public\logos\its_me_247\text_banking\im247_txt_badge.png"/>
          <p:cNvPicPr>
            <a:picLocks noChangeAspect="1" noChangeArrowheads="1"/>
          </p:cNvPicPr>
          <p:nvPr/>
        </p:nvPicPr>
        <p:blipFill>
          <a:blip r:embed="rId2" cstate="print"/>
          <a:srcRect/>
          <a:stretch>
            <a:fillRect/>
          </a:stretch>
        </p:blipFill>
        <p:spPr bwMode="auto">
          <a:xfrm>
            <a:off x="7467600" y="228600"/>
            <a:ext cx="1131904" cy="1133498"/>
          </a:xfrm>
          <a:prstGeom prst="rect">
            <a:avLst/>
          </a:prstGeom>
          <a:noFill/>
        </p:spPr>
      </p:pic>
      <p:pic>
        <p:nvPicPr>
          <p:cNvPr id="12290" name="Picture 2" descr="X:\Administration\Public\LeadershipConference\2011\Temp place for all graphics\SMS\ItsMe Text Banking Page - (1) New To Text Banking - No Phones Set Up.png"/>
          <p:cNvPicPr>
            <a:picLocks noChangeAspect="1" noChangeArrowheads="1"/>
          </p:cNvPicPr>
          <p:nvPr/>
        </p:nvPicPr>
        <p:blipFill>
          <a:blip r:embed="rId3" cstate="print"/>
          <a:srcRect/>
          <a:stretch>
            <a:fillRect/>
          </a:stretch>
        </p:blipFill>
        <p:spPr bwMode="auto">
          <a:xfrm>
            <a:off x="4495800" y="1447800"/>
            <a:ext cx="4062422" cy="5029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this?</a:t>
            </a:r>
            <a:br>
              <a:rPr lang="en-US" dirty="0" smtClean="0"/>
            </a:br>
            <a:r>
              <a:rPr lang="en-US" sz="2000" dirty="0" smtClean="0"/>
              <a:t>e-Alerts Enhancements in the 11.0 Release</a:t>
            </a:r>
            <a:endParaRPr lang="en-US" dirty="0"/>
          </a:p>
        </p:txBody>
      </p:sp>
      <p:sp>
        <p:nvSpPr>
          <p:cNvPr id="3" name="Content Placeholder 2"/>
          <p:cNvSpPr>
            <a:spLocks noGrp="1"/>
          </p:cNvSpPr>
          <p:nvPr>
            <p:ph idx="1"/>
          </p:nvPr>
        </p:nvSpPr>
        <p:spPr>
          <a:xfrm>
            <a:off x="457200" y="1600200"/>
            <a:ext cx="4572000" cy="4525963"/>
          </a:xfrm>
        </p:spPr>
        <p:txBody>
          <a:bodyPr>
            <a:normAutofit/>
          </a:bodyPr>
          <a:lstStyle/>
          <a:p>
            <a:r>
              <a:rPr lang="en-US" dirty="0" smtClean="0"/>
              <a:t>Near real-time e-Alerts</a:t>
            </a:r>
          </a:p>
          <a:p>
            <a:pPr lvl="1"/>
            <a:r>
              <a:rPr lang="en-US" dirty="0" smtClean="0"/>
              <a:t>e-Alerts notify members within 30 minutes of changes to their accounts</a:t>
            </a:r>
          </a:p>
          <a:p>
            <a:pPr lvl="1"/>
            <a:r>
              <a:rPr lang="en-US" dirty="0" smtClean="0"/>
              <a:t>Balance tolerance e-alerts now based on member’s available balance</a:t>
            </a:r>
          </a:p>
          <a:p>
            <a:pPr lvl="1"/>
            <a:r>
              <a:rPr lang="en-US" dirty="0" smtClean="0"/>
              <a:t>Members can select to receive </a:t>
            </a:r>
            <a:br>
              <a:rPr lang="en-US" dirty="0" smtClean="0"/>
            </a:br>
            <a:r>
              <a:rPr lang="en-US" dirty="0" smtClean="0"/>
              <a:t>complete alerts - directly to their </a:t>
            </a:r>
            <a:br>
              <a:rPr lang="en-US" dirty="0" smtClean="0"/>
            </a:br>
            <a:r>
              <a:rPr lang="en-US" dirty="0" smtClean="0"/>
              <a:t>email</a:t>
            </a:r>
          </a:p>
          <a:p>
            <a:r>
              <a:rPr lang="en-US" dirty="0" smtClean="0"/>
              <a:t>This was all to get ready for text alerts, which will be based on the same engine, but the messaging will be shorter and more “text-y”</a:t>
            </a:r>
          </a:p>
          <a:p>
            <a:pPr lvl="1"/>
            <a:endParaRPr lang="en-US" dirty="0" smtClean="0"/>
          </a:p>
        </p:txBody>
      </p:sp>
      <p:sp>
        <p:nvSpPr>
          <p:cNvPr id="4" name="Slide Number Placeholder 3"/>
          <p:cNvSpPr>
            <a:spLocks noGrp="1"/>
          </p:cNvSpPr>
          <p:nvPr>
            <p:ph type="sldNum" sz="quarter" idx="12"/>
          </p:nvPr>
        </p:nvSpPr>
        <p:spPr/>
        <p:txBody>
          <a:bodyPr/>
          <a:lstStyle/>
          <a:p>
            <a:fld id="{250C7897-3FED-49DE-930C-887BCB3D0A78}" type="slidenum">
              <a:rPr lang="en-US" smtClean="0"/>
              <a:pPr/>
              <a:t>65</a:t>
            </a:fld>
            <a:endParaRPr lang="en-US"/>
          </a:p>
        </p:txBody>
      </p:sp>
      <p:sp>
        <p:nvSpPr>
          <p:cNvPr id="9" name="Text Placeholder 8"/>
          <p:cNvSpPr>
            <a:spLocks noGrp="1"/>
          </p:cNvSpPr>
          <p:nvPr>
            <p:ph type="body" sz="quarter" idx="13"/>
          </p:nvPr>
        </p:nvSpPr>
        <p:spPr/>
        <p:txBody>
          <a:bodyPr>
            <a:noAutofit/>
          </a:bodyPr>
          <a:lstStyle/>
          <a:p>
            <a:r>
              <a:rPr lang="en-US" dirty="0" smtClean="0"/>
              <a:t>Matt and Jody have one more trick to make this even faster; we’ll be looking at how many of you roll this out in 2012 before making that investment</a:t>
            </a:r>
            <a:endParaRPr lang="en-US" dirty="0"/>
          </a:p>
        </p:txBody>
      </p:sp>
      <p:pic>
        <p:nvPicPr>
          <p:cNvPr id="299010" name="Picture 2" descr="long email alertuse this"/>
          <p:cNvPicPr>
            <a:picLocks noChangeAspect="1" noChangeArrowheads="1"/>
          </p:cNvPicPr>
          <p:nvPr/>
        </p:nvPicPr>
        <p:blipFill>
          <a:blip r:embed="rId2" cstate="print"/>
          <a:srcRect/>
          <a:stretch>
            <a:fillRect/>
          </a:stretch>
        </p:blipFill>
        <p:spPr bwMode="auto">
          <a:xfrm>
            <a:off x="5469578" y="381000"/>
            <a:ext cx="3445822" cy="1752600"/>
          </a:xfrm>
          <a:prstGeom prst="rect">
            <a:avLst/>
          </a:prstGeom>
          <a:ln>
            <a:noFill/>
          </a:ln>
          <a:effectLst>
            <a:outerShdw blurRad="292100" dist="139700" dir="2700000" algn="tl" rotWithShape="0">
              <a:srgbClr val="333333">
                <a:alpha val="65000"/>
              </a:srgbClr>
            </a:outerShdw>
          </a:effectLst>
        </p:spPr>
      </p:pic>
      <p:pic>
        <p:nvPicPr>
          <p:cNvPr id="117763" name="Picture 3"/>
          <p:cNvPicPr>
            <a:picLocks noChangeAspect="1" noChangeArrowheads="1"/>
          </p:cNvPicPr>
          <p:nvPr/>
        </p:nvPicPr>
        <p:blipFill>
          <a:blip r:embed="rId3" cstate="print"/>
          <a:srcRect/>
          <a:stretch>
            <a:fillRect/>
          </a:stretch>
        </p:blipFill>
        <p:spPr bwMode="auto">
          <a:xfrm>
            <a:off x="4953000" y="2052063"/>
            <a:ext cx="3838575" cy="3205737"/>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17762" name="Picture 2" descr="C:\Documents and Settings\dmoore\My Documents\My Pictures\Microsoft Clip Organizer\MCj04398050000[1].png"/>
          <p:cNvPicPr>
            <a:picLocks noChangeAspect="1" noChangeArrowheads="1"/>
          </p:cNvPicPr>
          <p:nvPr/>
        </p:nvPicPr>
        <p:blipFill>
          <a:blip r:embed="rId4" cstate="print"/>
          <a:srcRect/>
          <a:stretch>
            <a:fillRect/>
          </a:stretch>
        </p:blipFill>
        <p:spPr bwMode="auto">
          <a:xfrm rot="5849205" flipH="1">
            <a:off x="3764309" y="4084291"/>
            <a:ext cx="1752600" cy="17526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Firethorn Bites the Dust</a:t>
            </a:r>
            <a:r>
              <a:rPr lang="en-US" dirty="0" smtClean="0"/>
              <a:t/>
            </a:r>
            <a:br>
              <a:rPr lang="en-US" dirty="0" smtClean="0"/>
            </a:br>
            <a:r>
              <a:rPr lang="en-US" dirty="0" smtClean="0"/>
              <a:t>The Future of Mobile Apps</a:t>
            </a:r>
            <a:endParaRPr lang="en-US" dirty="0"/>
          </a:p>
        </p:txBody>
      </p:sp>
      <p:sp>
        <p:nvSpPr>
          <p:cNvPr id="3" name="Content Placeholder 2"/>
          <p:cNvSpPr>
            <a:spLocks noGrp="1"/>
          </p:cNvSpPr>
          <p:nvPr>
            <p:ph idx="1"/>
          </p:nvPr>
        </p:nvSpPr>
        <p:spPr/>
        <p:txBody>
          <a:bodyPr/>
          <a:lstStyle/>
          <a:p>
            <a:r>
              <a:rPr lang="en-US" dirty="0" smtClean="0"/>
              <a:t>There is a lot of noise now about what we are going to do to replace the Mobile App project with Firethorn</a:t>
            </a:r>
          </a:p>
          <a:p>
            <a:r>
              <a:rPr lang="en-US" dirty="0" smtClean="0"/>
              <a:t>What I’m not clear about is whether people are talking about another mobile </a:t>
            </a:r>
            <a:r>
              <a:rPr lang="en-US" i="1" dirty="0" smtClean="0"/>
              <a:t>banking</a:t>
            </a:r>
            <a:r>
              <a:rPr lang="en-US" dirty="0" smtClean="0"/>
              <a:t> app or a mobile phone app to sell on app stores</a:t>
            </a:r>
          </a:p>
          <a:p>
            <a:pPr lvl="1"/>
            <a:r>
              <a:rPr lang="en-US" dirty="0" smtClean="0"/>
              <a:t>What are you thinking?</a:t>
            </a:r>
          </a:p>
          <a:p>
            <a:r>
              <a:rPr lang="en-US" dirty="0" smtClean="0"/>
              <a:t>What if we could create an app for app stores that made it easier for your members to click on their phone and find themselves in </a:t>
            </a:r>
            <a:r>
              <a:rPr lang="en-US" dirty="0" smtClean="0">
                <a:effectLst>
                  <a:outerShdw blurRad="38100" dist="38100" dir="2700000" algn="tl">
                    <a:srgbClr val="000000">
                      <a:alpha val="43137"/>
                    </a:srgbClr>
                  </a:outerShdw>
                </a:effectLst>
              </a:rPr>
              <a:t>It’s Me 247</a:t>
            </a:r>
            <a:r>
              <a:rPr lang="en-US" dirty="0" smtClean="0"/>
              <a:t> Mobile Web?</a:t>
            </a:r>
          </a:p>
        </p:txBody>
      </p:sp>
      <p:sp>
        <p:nvSpPr>
          <p:cNvPr id="4" name="Slide Number Placeholder 3"/>
          <p:cNvSpPr>
            <a:spLocks noGrp="1"/>
          </p:cNvSpPr>
          <p:nvPr>
            <p:ph type="sldNum" sz="quarter" idx="12"/>
          </p:nvPr>
        </p:nvSpPr>
        <p:spPr/>
        <p:txBody>
          <a:bodyPr/>
          <a:lstStyle/>
          <a:p>
            <a:fld id="{250C7897-3FED-49DE-930C-887BCB3D0A78}" type="slidenum">
              <a:rPr lang="en-US" smtClean="0"/>
              <a:pPr/>
              <a:t>66</a:t>
            </a:fld>
            <a:endParaRPr lang="en-US"/>
          </a:p>
        </p:txBody>
      </p:sp>
      <p:pic>
        <p:nvPicPr>
          <p:cNvPr id="9217" name="Picture 1"/>
          <p:cNvPicPr>
            <a:picLocks noChangeAspect="1" noChangeArrowheads="1"/>
          </p:cNvPicPr>
          <p:nvPr/>
        </p:nvPicPr>
        <p:blipFill>
          <a:blip r:embed="rId2" cstate="print"/>
          <a:srcRect r="3414" b="30864"/>
          <a:stretch>
            <a:fillRect/>
          </a:stretch>
        </p:blipFill>
        <p:spPr bwMode="auto">
          <a:xfrm>
            <a:off x="3200400" y="4191000"/>
            <a:ext cx="5715000"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Future of Mobile Apps</a:t>
            </a:r>
            <a:br>
              <a:rPr lang="en-US" dirty="0" smtClean="0"/>
            </a:br>
            <a:r>
              <a:rPr lang="en-US" sz="2000" dirty="0" smtClean="0"/>
              <a:t>There are new solutions being </a:t>
            </a:r>
            <a:br>
              <a:rPr lang="en-US" sz="2000" dirty="0" smtClean="0"/>
            </a:br>
            <a:r>
              <a:rPr lang="en-US" sz="2000" dirty="0" smtClean="0"/>
              <a:t>invented every day</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67</a:t>
            </a:fld>
            <a:endParaRPr lang="en-US"/>
          </a:p>
        </p:txBody>
      </p:sp>
      <p:sp>
        <p:nvSpPr>
          <p:cNvPr id="5" name="Text Placeholder 4"/>
          <p:cNvSpPr>
            <a:spLocks noGrp="1"/>
          </p:cNvSpPr>
          <p:nvPr>
            <p:ph type="body" sz="quarter" idx="13"/>
          </p:nvPr>
        </p:nvSpPr>
        <p:spPr>
          <a:xfrm>
            <a:off x="2438400" y="5715000"/>
            <a:ext cx="6400800" cy="685800"/>
          </a:xfrm>
        </p:spPr>
        <p:txBody>
          <a:bodyPr>
            <a:noAutofit/>
          </a:bodyPr>
          <a:lstStyle/>
          <a:p>
            <a:r>
              <a:rPr lang="en-US" dirty="0" smtClean="0"/>
              <a:t>Yesterday’s thinking was that</a:t>
            </a:r>
            <a:br>
              <a:rPr lang="en-US" dirty="0" smtClean="0"/>
            </a:br>
            <a:r>
              <a:rPr lang="en-US" dirty="0" smtClean="0"/>
              <a:t> CU*Answers would make 6-digit </a:t>
            </a:r>
            <a:br>
              <a:rPr lang="en-US" dirty="0" smtClean="0"/>
            </a:br>
            <a:r>
              <a:rPr lang="en-US" dirty="0" smtClean="0"/>
              <a:t>investments, you would pay large </a:t>
            </a:r>
            <a:br>
              <a:rPr lang="en-US" dirty="0" smtClean="0"/>
            </a:br>
            <a:r>
              <a:rPr lang="en-US" dirty="0" smtClean="0"/>
              <a:t>installation fees and be charged</a:t>
            </a:r>
            <a:br>
              <a:rPr lang="en-US" dirty="0" smtClean="0"/>
            </a:br>
            <a:r>
              <a:rPr lang="en-US" dirty="0" smtClean="0"/>
              <a:t>a lot for every member</a:t>
            </a:r>
          </a:p>
          <a:p>
            <a:r>
              <a:rPr lang="en-US" dirty="0" smtClean="0"/>
              <a:t>How can we design a system where mobile apps will not bankrupt us all?</a:t>
            </a:r>
          </a:p>
        </p:txBody>
      </p:sp>
      <p:pic>
        <p:nvPicPr>
          <p:cNvPr id="2050" name="Picture 2" descr="X:\Administration\Public\LeadershipConference\2011\Temp place for all graphics\phone gap.png"/>
          <p:cNvPicPr>
            <a:picLocks noChangeAspect="1" noChangeArrowheads="1"/>
          </p:cNvPicPr>
          <p:nvPr/>
        </p:nvPicPr>
        <p:blipFill>
          <a:blip r:embed="rId2" cstate="print"/>
          <a:srcRect/>
          <a:stretch>
            <a:fillRect/>
          </a:stretch>
        </p:blipFill>
        <p:spPr bwMode="auto">
          <a:xfrm>
            <a:off x="381000" y="1600200"/>
            <a:ext cx="5283200" cy="3962400"/>
          </a:xfrm>
          <a:prstGeom prst="rect">
            <a:avLst/>
          </a:prstGeom>
          <a:ln>
            <a:noFill/>
          </a:ln>
          <a:effectLst>
            <a:outerShdw blurRad="292100" dist="139700" dir="2700000" algn="tl" rotWithShape="0">
              <a:srgbClr val="333333">
                <a:alpha val="65000"/>
              </a:srgbClr>
            </a:outerShdw>
          </a:effectLst>
        </p:spPr>
      </p:pic>
      <p:pic>
        <p:nvPicPr>
          <p:cNvPr id="2051" name="Picture 3" descr="X:\Administration\Public\LeadershipConference\2011\Temp place for all graphics\phone gap2.png"/>
          <p:cNvPicPr>
            <a:picLocks noChangeAspect="1" noChangeArrowheads="1"/>
          </p:cNvPicPr>
          <p:nvPr/>
        </p:nvPicPr>
        <p:blipFill>
          <a:blip r:embed="rId3" cstate="print"/>
          <a:srcRect/>
          <a:stretch>
            <a:fillRect/>
          </a:stretch>
        </p:blipFill>
        <p:spPr bwMode="auto">
          <a:xfrm>
            <a:off x="5410200" y="457200"/>
            <a:ext cx="3554505" cy="41388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p:cNvPicPr>
            <a:picLocks noChangeAspect="1" noChangeArrowheads="1"/>
          </p:cNvPicPr>
          <p:nvPr/>
        </p:nvPicPr>
        <p:blipFill>
          <a:blip r:embed="rId2" cstate="print"/>
          <a:srcRect/>
          <a:stretch>
            <a:fillRect/>
          </a:stretch>
        </p:blipFill>
        <p:spPr bwMode="auto">
          <a:xfrm>
            <a:off x="381000" y="4180999"/>
            <a:ext cx="7037387" cy="685800"/>
          </a:xfrm>
          <a:prstGeom prst="rect">
            <a:avLst/>
          </a:prstGeom>
          <a:noFill/>
          <a:ln w="9525">
            <a:noFill/>
            <a:miter lim="800000"/>
            <a:headEnd/>
            <a:tailEnd/>
          </a:ln>
        </p:spPr>
      </p:pic>
      <p:pic>
        <p:nvPicPr>
          <p:cNvPr id="8199" name="Picture 7" descr="X:\Administration\Public\LeadershipConference\2011\Temp place for all graphics\DWOLLA.PNG"/>
          <p:cNvPicPr>
            <a:picLocks noChangeAspect="1" noChangeArrowheads="1"/>
          </p:cNvPicPr>
          <p:nvPr/>
        </p:nvPicPr>
        <p:blipFill>
          <a:blip r:embed="rId3" cstate="print"/>
          <a:srcRect/>
          <a:stretch>
            <a:fillRect/>
          </a:stretch>
        </p:blipFill>
        <p:spPr bwMode="auto">
          <a:xfrm>
            <a:off x="304800" y="1590199"/>
            <a:ext cx="5599953" cy="2166861"/>
          </a:xfrm>
          <a:prstGeom prst="rect">
            <a:avLst/>
          </a:prstGeom>
          <a:ln>
            <a:solidFill>
              <a:schemeClr val="accent1"/>
            </a:solidFill>
          </a:ln>
          <a:effectLst>
            <a:outerShdw blurRad="292100" dist="139700" dir="2700000" algn="tl" rotWithShape="0">
              <a:srgbClr val="333333">
                <a:alpha val="65000"/>
              </a:srgbClr>
            </a:outerShdw>
          </a:effectLst>
        </p:spPr>
      </p:pic>
      <p:pic>
        <p:nvPicPr>
          <p:cNvPr id="8194" name="Picture 2" descr="Description: http://www.mcul.org/client/MCUL/MonitorFiles/image/Monitor/6-6-11/Nexus.jpg"/>
          <p:cNvPicPr>
            <a:picLocks noChangeAspect="1" noChangeArrowheads="1"/>
          </p:cNvPicPr>
          <p:nvPr/>
        </p:nvPicPr>
        <p:blipFill>
          <a:blip r:embed="rId4" cstate="print"/>
          <a:srcRect/>
          <a:stretch>
            <a:fillRect/>
          </a:stretch>
        </p:blipFill>
        <p:spPr bwMode="auto">
          <a:xfrm>
            <a:off x="6781800" y="895350"/>
            <a:ext cx="1993538" cy="1543050"/>
          </a:xfrm>
          <a:prstGeom prst="rect">
            <a:avLst/>
          </a:prstGeom>
          <a:noFill/>
          <a:ln w="9525">
            <a:noFill/>
            <a:miter lim="800000"/>
            <a:headEnd/>
            <a:tailEnd/>
          </a:ln>
        </p:spPr>
      </p:pic>
      <p:pic>
        <p:nvPicPr>
          <p:cNvPr id="8198" name="Picture 6" descr="X:\Administration\Public\LeadershipConference\2011\Temp place for all graphics\Zashpay logo.jpg"/>
          <p:cNvPicPr>
            <a:picLocks noChangeAspect="1" noChangeArrowheads="1"/>
          </p:cNvPicPr>
          <p:nvPr/>
        </p:nvPicPr>
        <p:blipFill>
          <a:blip r:embed="rId5" cstate="print"/>
          <a:srcRect/>
          <a:stretch>
            <a:fillRect/>
          </a:stretch>
        </p:blipFill>
        <p:spPr bwMode="auto">
          <a:xfrm>
            <a:off x="2039899" y="5486400"/>
            <a:ext cx="3751301" cy="1009650"/>
          </a:xfrm>
          <a:prstGeom prst="rect">
            <a:avLst/>
          </a:prstGeom>
          <a:noFill/>
        </p:spPr>
      </p:pic>
      <p:sp>
        <p:nvSpPr>
          <p:cNvPr id="2" name="Title 1"/>
          <p:cNvSpPr>
            <a:spLocks noGrp="1"/>
          </p:cNvSpPr>
          <p:nvPr>
            <p:ph type="title"/>
          </p:nvPr>
        </p:nvSpPr>
        <p:spPr/>
        <p:txBody>
          <a:bodyPr/>
          <a:lstStyle/>
          <a:p>
            <a:r>
              <a:rPr lang="en-US" dirty="0" smtClean="0"/>
              <a:t>Drilling Down on Mobile Headlines</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68</a:t>
            </a:fld>
            <a:endParaRPr lang="en-US"/>
          </a:p>
        </p:txBody>
      </p:sp>
      <p:sp>
        <p:nvSpPr>
          <p:cNvPr id="11" name="Flowchart: Document 10"/>
          <p:cNvSpPr/>
          <p:nvPr/>
        </p:nvSpPr>
        <p:spPr>
          <a:xfrm>
            <a:off x="4267200" y="2809399"/>
            <a:ext cx="4572000" cy="3210401"/>
          </a:xfrm>
          <a:prstGeom prst="flowChartDocumen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a:spAutoFit/>
          </a:bodyPr>
          <a:lstStyle/>
          <a:p>
            <a:r>
              <a:rPr lang="en-US" b="1" dirty="0" smtClean="0"/>
              <a:t>Near-Field Communication Payments the Latest Technology for CUs to Watch </a:t>
            </a:r>
          </a:p>
          <a:p>
            <a:endParaRPr lang="en-US" sz="1400" dirty="0" smtClean="0"/>
          </a:p>
          <a:p>
            <a:r>
              <a:rPr lang="en-US" sz="1400" dirty="0" smtClean="0"/>
              <a:t>“Just as credit unions are trying to get up to speed on mobile banking and </a:t>
            </a:r>
            <a:r>
              <a:rPr lang="en-US" sz="1400" dirty="0" err="1" smtClean="0"/>
              <a:t>smartphone</a:t>
            </a:r>
            <a:r>
              <a:rPr lang="en-US" sz="1400" dirty="0" smtClean="0"/>
              <a:t> apps comes news that the industry may change again, this time to “wave and pay” technology, essentially turning your </a:t>
            </a:r>
            <a:r>
              <a:rPr lang="en-US" sz="1400" dirty="0" err="1" smtClean="0"/>
              <a:t>smartphone</a:t>
            </a:r>
            <a:r>
              <a:rPr lang="en-US" sz="1400" dirty="0" smtClean="0"/>
              <a:t> into a payment device.</a:t>
            </a:r>
          </a:p>
          <a:p>
            <a:endParaRPr lang="en-US" sz="1400" dirty="0" smtClean="0"/>
          </a:p>
          <a:p>
            <a:r>
              <a:rPr lang="en-US" sz="1400" dirty="0" smtClean="0"/>
              <a:t>Last week, Google announced it has begun testing of its Google Wallet system in select markets on the West and East coasts. Initially, the system will only work on Sprint’s...”</a:t>
            </a:r>
            <a:endParaRPr lang="en-US" sz="1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Are you thinking interactive ACH?</a:t>
            </a:r>
            <a:br>
              <a:rPr lang="en-US" sz="2800" dirty="0" smtClean="0"/>
            </a:br>
            <a:r>
              <a:rPr lang="en-US" sz="2000" dirty="0" smtClean="0"/>
              <a:t>A2A:  I think I feel a dashboard coming on</a:t>
            </a:r>
            <a:endParaRPr lang="en-US" dirty="0"/>
          </a:p>
        </p:txBody>
      </p:sp>
      <p:sp>
        <p:nvSpPr>
          <p:cNvPr id="11" name="Content Placeholder 10"/>
          <p:cNvSpPr>
            <a:spLocks noGrp="1"/>
          </p:cNvSpPr>
          <p:nvPr>
            <p:ph sz="half" idx="1"/>
          </p:nvPr>
        </p:nvSpPr>
        <p:spPr>
          <a:xfrm>
            <a:off x="457200" y="1600200"/>
            <a:ext cx="2209800" cy="4525963"/>
          </a:xfrm>
        </p:spPr>
        <p:txBody>
          <a:bodyPr>
            <a:normAutofit/>
          </a:bodyPr>
          <a:lstStyle/>
          <a:p>
            <a:r>
              <a:rPr lang="en-US" sz="1800" dirty="0" smtClean="0"/>
              <a:t>How the world is using ACH might be the greatest clue you have about the future of payment system innovation</a:t>
            </a:r>
          </a:p>
          <a:p>
            <a:r>
              <a:rPr lang="en-US" sz="1800" dirty="0" smtClean="0"/>
              <a:t>Are you in the game?  Have you really studied interactive A2A?</a:t>
            </a:r>
            <a:endParaRPr lang="en-US" sz="18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69</a:t>
            </a:fld>
            <a:endParaRPr lang="en-US"/>
          </a:p>
        </p:txBody>
      </p:sp>
      <p:pic>
        <p:nvPicPr>
          <p:cNvPr id="5128" name="Picture 8"/>
          <p:cNvPicPr>
            <a:picLocks noChangeAspect="1" noChangeArrowheads="1"/>
          </p:cNvPicPr>
          <p:nvPr/>
        </p:nvPicPr>
        <p:blipFill>
          <a:blip r:embed="rId2" cstate="print"/>
          <a:srcRect/>
          <a:stretch>
            <a:fillRect/>
          </a:stretch>
        </p:blipFill>
        <p:spPr bwMode="auto">
          <a:xfrm>
            <a:off x="2819400" y="1408741"/>
            <a:ext cx="3090491" cy="5170488"/>
          </a:xfrm>
          <a:prstGeom prst="rect">
            <a:avLst/>
          </a:prstGeom>
          <a:solidFill>
            <a:schemeClr val="bg1"/>
          </a:solidFill>
          <a:ln w="9525">
            <a:solidFill>
              <a:schemeClr val="accent1"/>
            </a:solidFill>
            <a:miter lim="800000"/>
            <a:headEnd/>
            <a:tailEnd/>
          </a:ln>
          <a:effectLst/>
        </p:spPr>
      </p:pic>
      <p:pic>
        <p:nvPicPr>
          <p:cNvPr id="5129" name="Picture 9"/>
          <p:cNvPicPr>
            <a:picLocks noChangeAspect="1" noChangeArrowheads="1"/>
          </p:cNvPicPr>
          <p:nvPr/>
        </p:nvPicPr>
        <p:blipFill>
          <a:blip r:embed="rId3" cstate="print"/>
          <a:srcRect/>
          <a:stretch>
            <a:fillRect/>
          </a:stretch>
        </p:blipFill>
        <p:spPr bwMode="auto">
          <a:xfrm>
            <a:off x="6019800" y="228600"/>
            <a:ext cx="3090492" cy="6350629"/>
          </a:xfrm>
          <a:prstGeom prst="rect">
            <a:avLst/>
          </a:prstGeom>
          <a:solidFill>
            <a:schemeClr val="bg1"/>
          </a:solid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7"/>
          <p:cNvSpPr>
            <a:spLocks noChangeArrowheads="1"/>
          </p:cNvSpPr>
          <p:nvPr/>
        </p:nvSpPr>
        <p:spPr bwMode="auto">
          <a:xfrm>
            <a:off x="3429000" y="1556658"/>
            <a:ext cx="2286000" cy="228600"/>
          </a:xfrm>
          <a:prstGeom prst="rect">
            <a:avLst/>
          </a:prstGeom>
          <a:solidFill>
            <a:schemeClr val="accent1">
              <a:lumMod val="40000"/>
              <a:lumOff val="60000"/>
            </a:schemeClr>
          </a:solidFill>
          <a:ln w="9525">
            <a:noFill/>
            <a:miter lim="800000"/>
            <a:headEnd/>
            <a:tailEnd/>
          </a:ln>
          <a:effectLst/>
        </p:spPr>
        <p:txBody>
          <a:bodyPr wrap="none" anchor="ctr"/>
          <a:lstStyle/>
          <a:p>
            <a:endParaRPr lang="en-US"/>
          </a:p>
        </p:txBody>
      </p:sp>
      <p:sp>
        <p:nvSpPr>
          <p:cNvPr id="627723" name="Rectangle 11"/>
          <p:cNvSpPr>
            <a:spLocks noGrp="1" noChangeArrowheads="1"/>
          </p:cNvSpPr>
          <p:nvPr>
            <p:ph type="title"/>
          </p:nvPr>
        </p:nvSpPr>
        <p:spPr/>
        <p:txBody>
          <a:bodyPr>
            <a:normAutofit fontScale="90000"/>
          </a:bodyPr>
          <a:lstStyle/>
          <a:p>
            <a:r>
              <a:rPr lang="en-US" dirty="0" smtClean="0"/>
              <a:t>A Nation of Communities</a:t>
            </a:r>
            <a:br>
              <a:rPr lang="en-US" dirty="0" smtClean="0"/>
            </a:br>
            <a:r>
              <a:rPr lang="en-US" sz="2000" dirty="0" smtClean="0"/>
              <a:t>New Partners, New Leaders, New Opportunities</a:t>
            </a:r>
            <a:endParaRPr lang="en-US" sz="3200" dirty="0"/>
          </a:p>
        </p:txBody>
      </p:sp>
      <p:sp>
        <p:nvSpPr>
          <p:cNvPr id="131" name="Slide Number Placeholder 130"/>
          <p:cNvSpPr>
            <a:spLocks noGrp="1"/>
          </p:cNvSpPr>
          <p:nvPr>
            <p:ph type="sldNum" sz="quarter" idx="10"/>
          </p:nvPr>
        </p:nvSpPr>
        <p:spPr/>
        <p:txBody>
          <a:bodyPr/>
          <a:lstStyle/>
          <a:p>
            <a:fld id="{1A7AA609-E11C-4C33-A49A-BA59D0955339}" type="slidenum">
              <a:rPr lang="en-US" smtClean="0"/>
              <a:pPr/>
              <a:t>7</a:t>
            </a:fld>
            <a:endParaRPr lang="en-US"/>
          </a:p>
        </p:txBody>
      </p:sp>
      <p:sp>
        <p:nvSpPr>
          <p:cNvPr id="627714" name="Rectangle 2"/>
          <p:cNvSpPr>
            <a:spLocks noChangeArrowheads="1"/>
          </p:cNvSpPr>
          <p:nvPr/>
        </p:nvSpPr>
        <p:spPr bwMode="auto">
          <a:xfrm>
            <a:off x="6172200" y="1578428"/>
            <a:ext cx="2286000" cy="228600"/>
          </a:xfrm>
          <a:prstGeom prst="rect">
            <a:avLst/>
          </a:prstGeom>
          <a:solidFill>
            <a:schemeClr val="accent5">
              <a:lumMod val="40000"/>
              <a:lumOff val="60000"/>
            </a:schemeClr>
          </a:solidFill>
          <a:ln w="9525">
            <a:noFill/>
            <a:miter lim="800000"/>
            <a:headEnd/>
            <a:tailEnd/>
          </a:ln>
          <a:effectLst/>
        </p:spPr>
        <p:txBody>
          <a:bodyPr wrap="none" anchor="ctr"/>
          <a:lstStyle/>
          <a:p>
            <a:endParaRPr lang="en-US"/>
          </a:p>
        </p:txBody>
      </p:sp>
      <p:sp>
        <p:nvSpPr>
          <p:cNvPr id="627715" name="Rectangle 3"/>
          <p:cNvSpPr>
            <a:spLocks noChangeArrowheads="1"/>
          </p:cNvSpPr>
          <p:nvPr/>
        </p:nvSpPr>
        <p:spPr bwMode="auto">
          <a:xfrm>
            <a:off x="6172200" y="3822700"/>
            <a:ext cx="2286000" cy="228600"/>
          </a:xfrm>
          <a:prstGeom prst="rect">
            <a:avLst/>
          </a:prstGeom>
          <a:solidFill>
            <a:schemeClr val="accent6"/>
          </a:solidFill>
          <a:ln w="9525">
            <a:noFill/>
            <a:miter lim="800000"/>
            <a:headEnd/>
            <a:tailEnd/>
          </a:ln>
          <a:effectLst/>
        </p:spPr>
        <p:txBody>
          <a:bodyPr wrap="none" anchor="ctr"/>
          <a:lstStyle/>
          <a:p>
            <a:endParaRPr lang="en-US"/>
          </a:p>
        </p:txBody>
      </p:sp>
      <p:sp>
        <p:nvSpPr>
          <p:cNvPr id="627716" name="Rectangle 4"/>
          <p:cNvSpPr>
            <a:spLocks noChangeArrowheads="1"/>
          </p:cNvSpPr>
          <p:nvPr/>
        </p:nvSpPr>
        <p:spPr bwMode="auto">
          <a:xfrm>
            <a:off x="6172200" y="2951842"/>
            <a:ext cx="2286000" cy="228600"/>
          </a:xfrm>
          <a:prstGeom prst="rect">
            <a:avLst/>
          </a:prstGeom>
          <a:solidFill>
            <a:schemeClr val="accent2"/>
          </a:solidFill>
          <a:ln w="9525">
            <a:noFill/>
            <a:miter lim="800000"/>
            <a:headEnd/>
            <a:tailEnd/>
          </a:ln>
          <a:effectLst/>
        </p:spPr>
        <p:txBody>
          <a:bodyPr wrap="none" anchor="ctr"/>
          <a:lstStyle/>
          <a:p>
            <a:endParaRPr lang="en-US"/>
          </a:p>
        </p:txBody>
      </p:sp>
      <p:sp>
        <p:nvSpPr>
          <p:cNvPr id="627717" name="Rectangle 5"/>
          <p:cNvSpPr>
            <a:spLocks noChangeArrowheads="1"/>
          </p:cNvSpPr>
          <p:nvPr/>
        </p:nvSpPr>
        <p:spPr bwMode="auto">
          <a:xfrm>
            <a:off x="3429000" y="3810000"/>
            <a:ext cx="2286000" cy="228600"/>
          </a:xfrm>
          <a:prstGeom prst="rect">
            <a:avLst/>
          </a:prstGeom>
          <a:solidFill>
            <a:schemeClr val="accent3">
              <a:lumMod val="20000"/>
              <a:lumOff val="80000"/>
            </a:schemeClr>
          </a:solidFill>
          <a:ln w="9525">
            <a:noFill/>
            <a:miter lim="800000"/>
            <a:headEnd/>
            <a:tailEnd/>
          </a:ln>
          <a:effectLst/>
        </p:spPr>
        <p:txBody>
          <a:bodyPr wrap="none" anchor="ctr"/>
          <a:lstStyle/>
          <a:p>
            <a:endParaRPr lang="en-US"/>
          </a:p>
        </p:txBody>
      </p:sp>
      <p:sp>
        <p:nvSpPr>
          <p:cNvPr id="627718" name="Rectangle 6"/>
          <p:cNvSpPr>
            <a:spLocks noChangeArrowheads="1"/>
          </p:cNvSpPr>
          <p:nvPr/>
        </p:nvSpPr>
        <p:spPr bwMode="auto">
          <a:xfrm>
            <a:off x="3429000" y="2452914"/>
            <a:ext cx="2286000" cy="228600"/>
          </a:xfrm>
          <a:prstGeom prst="rect">
            <a:avLst/>
          </a:prstGeom>
          <a:solidFill>
            <a:schemeClr val="bg2">
              <a:lumMod val="75000"/>
            </a:schemeClr>
          </a:solidFill>
          <a:ln w="9525">
            <a:noFill/>
            <a:miter lim="800000"/>
            <a:headEnd/>
            <a:tailEnd/>
          </a:ln>
          <a:effectLst/>
        </p:spPr>
        <p:txBody>
          <a:bodyPr wrap="none" anchor="ctr"/>
          <a:lstStyle/>
          <a:p>
            <a:endParaRPr lang="en-US"/>
          </a:p>
        </p:txBody>
      </p:sp>
      <p:sp>
        <p:nvSpPr>
          <p:cNvPr id="627719" name="Rectangle 7"/>
          <p:cNvSpPr>
            <a:spLocks noChangeArrowheads="1"/>
          </p:cNvSpPr>
          <p:nvPr/>
        </p:nvSpPr>
        <p:spPr bwMode="auto">
          <a:xfrm>
            <a:off x="533400" y="3824514"/>
            <a:ext cx="2286000" cy="228600"/>
          </a:xfrm>
          <a:prstGeom prst="rect">
            <a:avLst/>
          </a:prstGeom>
          <a:solidFill>
            <a:schemeClr val="accent3"/>
          </a:solidFill>
          <a:ln w="9525">
            <a:noFill/>
            <a:miter lim="800000"/>
            <a:headEnd/>
            <a:tailEnd/>
          </a:ln>
          <a:effectLst/>
        </p:spPr>
        <p:txBody>
          <a:bodyPr wrap="none" anchor="ctr"/>
          <a:lstStyle/>
          <a:p>
            <a:endParaRPr lang="en-US"/>
          </a:p>
        </p:txBody>
      </p:sp>
      <p:sp>
        <p:nvSpPr>
          <p:cNvPr id="627720" name="Rectangle 8"/>
          <p:cNvSpPr>
            <a:spLocks noChangeArrowheads="1"/>
          </p:cNvSpPr>
          <p:nvPr/>
        </p:nvSpPr>
        <p:spPr bwMode="auto">
          <a:xfrm>
            <a:off x="533400" y="2438400"/>
            <a:ext cx="2286000" cy="228600"/>
          </a:xfrm>
          <a:prstGeom prst="rect">
            <a:avLst/>
          </a:prstGeom>
          <a:solidFill>
            <a:schemeClr val="accent1"/>
          </a:solidFill>
          <a:ln w="9525">
            <a:noFill/>
            <a:miter lim="800000"/>
            <a:headEnd/>
            <a:tailEnd/>
          </a:ln>
          <a:effectLst/>
        </p:spPr>
        <p:txBody>
          <a:bodyPr wrap="none" anchor="ctr"/>
          <a:lstStyle/>
          <a:p>
            <a:endParaRPr lang="en-US"/>
          </a:p>
        </p:txBody>
      </p:sp>
      <p:sp>
        <p:nvSpPr>
          <p:cNvPr id="627721" name="Rectangle 9"/>
          <p:cNvSpPr>
            <a:spLocks noChangeArrowheads="1"/>
          </p:cNvSpPr>
          <p:nvPr/>
        </p:nvSpPr>
        <p:spPr bwMode="auto">
          <a:xfrm>
            <a:off x="533400" y="1575748"/>
            <a:ext cx="2286000" cy="228600"/>
          </a:xfrm>
          <a:prstGeom prst="rect">
            <a:avLst/>
          </a:prstGeom>
          <a:solidFill>
            <a:schemeClr val="tx2">
              <a:lumMod val="60000"/>
              <a:lumOff val="40000"/>
            </a:schemeClr>
          </a:solidFill>
          <a:ln w="9525">
            <a:noFill/>
            <a:miter lim="800000"/>
            <a:headEnd/>
            <a:tailEnd/>
          </a:ln>
          <a:effectLst/>
        </p:spPr>
        <p:txBody>
          <a:bodyPr wrap="none" anchor="ctr"/>
          <a:lstStyle/>
          <a:p>
            <a:endParaRPr lang="en-US"/>
          </a:p>
        </p:txBody>
      </p:sp>
      <p:sp>
        <p:nvSpPr>
          <p:cNvPr id="627724" name="Rectangle 12"/>
          <p:cNvSpPr>
            <a:spLocks noChangeArrowheads="1"/>
          </p:cNvSpPr>
          <p:nvPr/>
        </p:nvSpPr>
        <p:spPr bwMode="auto">
          <a:xfrm>
            <a:off x="3352800" y="1519238"/>
            <a:ext cx="2667000" cy="4424362"/>
          </a:xfrm>
          <a:prstGeom prst="rect">
            <a:avLst/>
          </a:prstGeom>
          <a:noFill/>
          <a:ln w="9525">
            <a:noFill/>
            <a:miter lim="800000"/>
            <a:headEnd/>
            <a:tailEnd/>
          </a:ln>
          <a:effectLst/>
        </p:spPr>
        <p:txBody>
          <a:bodyPr/>
          <a:lstStyle/>
          <a:p>
            <a:pPr marL="342900" indent="-342900">
              <a:spcBef>
                <a:spcPct val="40000"/>
              </a:spcBef>
              <a:buClr>
                <a:schemeClr val="tx2"/>
              </a:buClr>
            </a:pPr>
            <a:r>
              <a:rPr lang="en-US" sz="1600" dirty="0" smtClean="0"/>
              <a:t>Iowa</a:t>
            </a:r>
          </a:p>
          <a:p>
            <a:pPr marL="231775" indent="-231775">
              <a:spcBef>
                <a:spcPct val="20000"/>
              </a:spcBef>
              <a:buClr>
                <a:schemeClr val="accent2"/>
              </a:buClr>
              <a:buSzPct val="80000"/>
              <a:buFont typeface="Monotype Sorts" pitchFamily="2" charset="2"/>
              <a:buChar char="l"/>
            </a:pPr>
            <a:r>
              <a:rPr lang="en-US" sz="1600" b="1" dirty="0" smtClean="0"/>
              <a:t>Advantage CU</a:t>
            </a:r>
            <a:br>
              <a:rPr lang="en-US" sz="1600" b="1" dirty="0" smtClean="0"/>
            </a:br>
            <a:r>
              <a:rPr lang="en-US" sz="1600" dirty="0" smtClean="0"/>
              <a:t>Newton, IA</a:t>
            </a:r>
          </a:p>
          <a:p>
            <a:pPr marL="342900" indent="-342900" algn="l">
              <a:spcBef>
                <a:spcPct val="40000"/>
              </a:spcBef>
              <a:buClr>
                <a:schemeClr val="tx2"/>
              </a:buClr>
              <a:buFont typeface="Monotype Sorts" pitchFamily="2" charset="2"/>
              <a:buNone/>
            </a:pPr>
            <a:r>
              <a:rPr lang="en-US" sz="1600" dirty="0" smtClean="0"/>
              <a:t>Michigan</a:t>
            </a:r>
            <a:endParaRPr lang="en-US" sz="1600" dirty="0"/>
          </a:p>
          <a:p>
            <a:pPr marL="231775" indent="-231775">
              <a:spcBef>
                <a:spcPct val="20000"/>
              </a:spcBef>
              <a:buClr>
                <a:schemeClr val="accent2"/>
              </a:buClr>
              <a:buSzPct val="80000"/>
              <a:buFont typeface="Monotype Sorts" pitchFamily="2" charset="2"/>
              <a:buChar char="l"/>
            </a:pPr>
            <a:r>
              <a:rPr lang="en-US" sz="1600" b="1" dirty="0" smtClean="0"/>
              <a:t>Chippewa Eagle FCU</a:t>
            </a:r>
            <a:br>
              <a:rPr lang="en-US" sz="1600" b="1" dirty="0" smtClean="0"/>
            </a:br>
            <a:r>
              <a:rPr lang="en-US" sz="1600" dirty="0" smtClean="0"/>
              <a:t>Mount Pleasant, MI</a:t>
            </a:r>
          </a:p>
          <a:p>
            <a:pPr marL="231775" indent="-231775">
              <a:spcBef>
                <a:spcPct val="20000"/>
              </a:spcBef>
              <a:buClr>
                <a:schemeClr val="accent2"/>
              </a:buClr>
              <a:buSzPct val="80000"/>
              <a:buFont typeface="Monotype Sorts" pitchFamily="2" charset="2"/>
              <a:buChar char="l"/>
            </a:pPr>
            <a:r>
              <a:rPr lang="en-US" sz="1600" b="1" dirty="0" smtClean="0"/>
              <a:t>Access First FCU</a:t>
            </a:r>
            <a:br>
              <a:rPr lang="en-US" sz="1600" b="1" dirty="0" smtClean="0"/>
            </a:br>
            <a:r>
              <a:rPr lang="en-US" sz="1600" dirty="0" smtClean="0"/>
              <a:t>Mattawan, MI</a:t>
            </a:r>
            <a:endParaRPr lang="en-US" sz="1600" dirty="0"/>
          </a:p>
          <a:p>
            <a:pPr marL="342900" indent="-342900">
              <a:spcBef>
                <a:spcPct val="20000"/>
              </a:spcBef>
              <a:buClr>
                <a:schemeClr val="tx2"/>
              </a:buClr>
            </a:pPr>
            <a:r>
              <a:rPr lang="en-US" sz="1600" b="0" dirty="0" smtClean="0"/>
              <a:t>Ohio</a:t>
            </a:r>
          </a:p>
          <a:p>
            <a:pPr marL="231775" indent="-231775">
              <a:spcBef>
                <a:spcPct val="20000"/>
              </a:spcBef>
              <a:buClr>
                <a:schemeClr val="accent2"/>
              </a:buClr>
              <a:buSzPct val="80000"/>
              <a:buFont typeface="Monotype Sorts" pitchFamily="2" charset="2"/>
              <a:buChar char="l"/>
            </a:pPr>
            <a:r>
              <a:rPr lang="en-US" sz="1600" b="1" dirty="0" smtClean="0"/>
              <a:t>Cincinnati Interagency FCU</a:t>
            </a:r>
            <a:br>
              <a:rPr lang="en-US" sz="1600" b="1" dirty="0" smtClean="0"/>
            </a:br>
            <a:r>
              <a:rPr lang="en-US" sz="1600" dirty="0" smtClean="0"/>
              <a:t>Cincinnati, OH</a:t>
            </a:r>
          </a:p>
          <a:p>
            <a:pPr marL="231775" indent="-231775">
              <a:spcBef>
                <a:spcPct val="20000"/>
              </a:spcBef>
              <a:buClr>
                <a:schemeClr val="accent2"/>
              </a:buClr>
              <a:buSzPct val="80000"/>
              <a:buFont typeface="Monotype Sorts" pitchFamily="2" charset="2"/>
              <a:buChar char="l"/>
            </a:pPr>
            <a:r>
              <a:rPr lang="en-US" sz="1600" b="1" dirty="0" smtClean="0"/>
              <a:t>Riverview CU</a:t>
            </a:r>
            <a:br>
              <a:rPr lang="en-US" sz="1600" b="1" dirty="0" smtClean="0"/>
            </a:br>
            <a:r>
              <a:rPr lang="en-US" sz="1600" dirty="0" smtClean="0"/>
              <a:t>Belpre, OH </a:t>
            </a:r>
            <a:r>
              <a:rPr lang="en-US" sz="1200" i="1" dirty="0" smtClean="0"/>
              <a:t>(converts 10/1/11)</a:t>
            </a:r>
            <a:endParaRPr lang="en-US" sz="1600" i="1" dirty="0" smtClean="0"/>
          </a:p>
        </p:txBody>
      </p:sp>
      <p:sp>
        <p:nvSpPr>
          <p:cNvPr id="627725" name="Rectangle 13"/>
          <p:cNvSpPr>
            <a:spLocks noChangeArrowheads="1"/>
          </p:cNvSpPr>
          <p:nvPr/>
        </p:nvSpPr>
        <p:spPr bwMode="auto">
          <a:xfrm>
            <a:off x="6096000" y="1524000"/>
            <a:ext cx="2930525" cy="4343400"/>
          </a:xfrm>
          <a:prstGeom prst="rect">
            <a:avLst/>
          </a:prstGeom>
          <a:noFill/>
          <a:ln w="9525">
            <a:noFill/>
            <a:miter lim="800000"/>
            <a:headEnd/>
            <a:tailEnd/>
          </a:ln>
          <a:effectLst/>
        </p:spPr>
        <p:txBody>
          <a:bodyPr/>
          <a:lstStyle/>
          <a:p>
            <a:pPr marL="342900" indent="-342900">
              <a:spcBef>
                <a:spcPct val="20000"/>
              </a:spcBef>
              <a:buClr>
                <a:schemeClr val="tx2"/>
              </a:buClr>
            </a:pPr>
            <a:r>
              <a:rPr lang="en-US" sz="1600" dirty="0" smtClean="0"/>
              <a:t>New York</a:t>
            </a:r>
          </a:p>
          <a:p>
            <a:pPr marL="231775" indent="-231775">
              <a:spcBef>
                <a:spcPct val="20000"/>
              </a:spcBef>
              <a:buClr>
                <a:schemeClr val="accent2"/>
              </a:buClr>
              <a:buSzPct val="80000"/>
              <a:buFont typeface="Monotype Sorts" pitchFamily="2" charset="2"/>
              <a:buChar char="l"/>
            </a:pPr>
            <a:r>
              <a:rPr lang="en-US" sz="1600" b="1" dirty="0" smtClean="0"/>
              <a:t>Lower East Side People’s FCU</a:t>
            </a:r>
            <a:br>
              <a:rPr lang="en-US" sz="1600" b="1" dirty="0" smtClean="0"/>
            </a:br>
            <a:r>
              <a:rPr lang="en-US" sz="1600" dirty="0" smtClean="0"/>
              <a:t>New York, NY</a:t>
            </a:r>
          </a:p>
          <a:p>
            <a:pPr marL="231775" indent="-231775">
              <a:spcBef>
                <a:spcPct val="20000"/>
              </a:spcBef>
              <a:buClr>
                <a:schemeClr val="accent2"/>
              </a:buClr>
              <a:buSzPct val="80000"/>
              <a:buFont typeface="Monotype Sorts" pitchFamily="2" charset="2"/>
              <a:buChar char="l"/>
            </a:pPr>
            <a:r>
              <a:rPr lang="en-US" sz="1600" b="1" dirty="0" smtClean="0"/>
              <a:t>Neighborhood Trust FCU</a:t>
            </a:r>
            <a:br>
              <a:rPr lang="en-US" sz="1600" b="1" dirty="0" smtClean="0"/>
            </a:br>
            <a:r>
              <a:rPr lang="en-US" sz="1600" dirty="0" smtClean="0"/>
              <a:t>New York, NY</a:t>
            </a:r>
          </a:p>
          <a:p>
            <a:pPr marL="342900" indent="-342900" algn="l">
              <a:spcBef>
                <a:spcPct val="20000"/>
              </a:spcBef>
              <a:buClr>
                <a:schemeClr val="tx2"/>
              </a:buClr>
              <a:buFont typeface="Monotype Sorts" pitchFamily="2" charset="2"/>
              <a:buNone/>
            </a:pPr>
            <a:r>
              <a:rPr lang="en-US" sz="1600" dirty="0" smtClean="0">
                <a:solidFill>
                  <a:schemeClr val="bg1"/>
                </a:solidFill>
              </a:rPr>
              <a:t>West Virginia</a:t>
            </a:r>
          </a:p>
          <a:p>
            <a:pPr marL="231775" indent="-231775">
              <a:spcBef>
                <a:spcPct val="20000"/>
              </a:spcBef>
              <a:buClr>
                <a:schemeClr val="accent2"/>
              </a:buClr>
              <a:buSzPct val="80000"/>
              <a:buFont typeface="Monotype Sorts" pitchFamily="2" charset="2"/>
              <a:buChar char="l"/>
            </a:pPr>
            <a:r>
              <a:rPr lang="en-US" sz="1600" b="1" dirty="0" smtClean="0"/>
              <a:t>WV United FCU</a:t>
            </a:r>
            <a:br>
              <a:rPr lang="en-US" sz="1600" b="1" dirty="0" smtClean="0"/>
            </a:br>
            <a:r>
              <a:rPr lang="en-US" sz="1600" dirty="0" smtClean="0"/>
              <a:t>Charleston, WV</a:t>
            </a:r>
          </a:p>
          <a:p>
            <a:pPr marL="342900" indent="-342900">
              <a:spcBef>
                <a:spcPct val="40000"/>
              </a:spcBef>
              <a:buClr>
                <a:schemeClr val="tx2"/>
              </a:buClr>
            </a:pPr>
            <a:r>
              <a:rPr lang="en-US" sz="1600" dirty="0" smtClean="0">
                <a:solidFill>
                  <a:schemeClr val="bg1"/>
                </a:solidFill>
              </a:rPr>
              <a:t>Wisconsin</a:t>
            </a:r>
          </a:p>
          <a:p>
            <a:pPr marL="231775" indent="-231775">
              <a:spcBef>
                <a:spcPct val="20000"/>
              </a:spcBef>
              <a:buClr>
                <a:schemeClr val="accent2"/>
              </a:buClr>
              <a:buSzPct val="80000"/>
              <a:buFont typeface="Monotype Sorts" pitchFamily="2" charset="2"/>
              <a:buChar char="l"/>
            </a:pPr>
            <a:r>
              <a:rPr lang="en-US" sz="1600" b="1" dirty="0" smtClean="0"/>
              <a:t>Horizon CU</a:t>
            </a:r>
            <a:br>
              <a:rPr lang="en-US" sz="1600" b="1" dirty="0" smtClean="0"/>
            </a:br>
            <a:r>
              <a:rPr lang="en-US" sz="1600" dirty="0" smtClean="0"/>
              <a:t>Racine, WI</a:t>
            </a:r>
          </a:p>
          <a:p>
            <a:pPr marL="231775" indent="-231775">
              <a:spcBef>
                <a:spcPct val="20000"/>
              </a:spcBef>
              <a:buClr>
                <a:schemeClr val="accent2"/>
              </a:buClr>
              <a:buSzPct val="80000"/>
              <a:buFont typeface="Monotype Sorts" pitchFamily="2" charset="2"/>
              <a:buChar char="l"/>
            </a:pPr>
            <a:r>
              <a:rPr lang="en-US" sz="1600" b="1" dirty="0" smtClean="0"/>
              <a:t>Best Advantage CU</a:t>
            </a:r>
            <a:br>
              <a:rPr lang="en-US" sz="1600" b="1" dirty="0" smtClean="0"/>
            </a:br>
            <a:r>
              <a:rPr lang="en-US" sz="1600" dirty="0" smtClean="0"/>
              <a:t>Brillion, WI</a:t>
            </a:r>
          </a:p>
          <a:p>
            <a:pPr marL="231775" indent="-231775">
              <a:spcBef>
                <a:spcPct val="20000"/>
              </a:spcBef>
              <a:buClr>
                <a:schemeClr val="accent2"/>
              </a:buClr>
              <a:buSzPct val="80000"/>
              <a:buFont typeface="Monotype Sorts" pitchFamily="2" charset="2"/>
              <a:buChar char="l"/>
            </a:pPr>
            <a:r>
              <a:rPr lang="en-US" sz="1600" b="1" dirty="0" smtClean="0"/>
              <a:t>Park City CU</a:t>
            </a:r>
            <a:r>
              <a:rPr lang="en-US" sz="1600" b="1" dirty="0"/>
              <a:t/>
            </a:r>
            <a:br>
              <a:rPr lang="en-US" sz="1600" b="1" dirty="0"/>
            </a:br>
            <a:r>
              <a:rPr lang="en-US" sz="1600" dirty="0" smtClean="0"/>
              <a:t>Merrill, WI</a:t>
            </a:r>
          </a:p>
        </p:txBody>
      </p:sp>
      <p:grpSp>
        <p:nvGrpSpPr>
          <p:cNvPr id="2" name="Group 14"/>
          <p:cNvGrpSpPr>
            <a:grpSpLocks/>
          </p:cNvGrpSpPr>
          <p:nvPr/>
        </p:nvGrpSpPr>
        <p:grpSpPr bwMode="auto">
          <a:xfrm>
            <a:off x="1828800" y="5246688"/>
            <a:ext cx="2819400" cy="1611312"/>
            <a:chOff x="3078" y="2640"/>
            <a:chExt cx="2505" cy="1431"/>
          </a:xfrm>
        </p:grpSpPr>
        <p:sp>
          <p:nvSpPr>
            <p:cNvPr id="627727" name="Freeform 15"/>
            <p:cNvSpPr>
              <a:spLocks noChangeAspect="1"/>
            </p:cNvSpPr>
            <p:nvPr/>
          </p:nvSpPr>
          <p:spPr bwMode="auto">
            <a:xfrm>
              <a:off x="3960" y="2640"/>
              <a:ext cx="327" cy="174"/>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28" name="Freeform 16"/>
            <p:cNvSpPr>
              <a:spLocks noChangeAspect="1"/>
            </p:cNvSpPr>
            <p:nvPr/>
          </p:nvSpPr>
          <p:spPr bwMode="auto">
            <a:xfrm>
              <a:off x="3079" y="2640"/>
              <a:ext cx="314" cy="196"/>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29" name="Freeform 17"/>
            <p:cNvSpPr>
              <a:spLocks noChangeAspect="1"/>
            </p:cNvSpPr>
            <p:nvPr/>
          </p:nvSpPr>
          <p:spPr bwMode="auto">
            <a:xfrm>
              <a:off x="4254" y="2640"/>
              <a:ext cx="295" cy="324"/>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30" name="Freeform 18"/>
            <p:cNvSpPr>
              <a:spLocks noChangeAspect="1"/>
            </p:cNvSpPr>
            <p:nvPr/>
          </p:nvSpPr>
          <p:spPr bwMode="auto">
            <a:xfrm>
              <a:off x="3746" y="3327"/>
              <a:ext cx="254" cy="318"/>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31" name="Freeform 19"/>
            <p:cNvSpPr>
              <a:spLocks noChangeAspect="1"/>
            </p:cNvSpPr>
            <p:nvPr/>
          </p:nvSpPr>
          <p:spPr bwMode="auto">
            <a:xfrm>
              <a:off x="4995" y="3026"/>
              <a:ext cx="244" cy="149"/>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3" name="Group 20"/>
            <p:cNvGrpSpPr>
              <a:grpSpLocks noChangeAspect="1"/>
            </p:cNvGrpSpPr>
            <p:nvPr/>
          </p:nvGrpSpPr>
          <p:grpSpPr bwMode="auto">
            <a:xfrm>
              <a:off x="3078" y="2680"/>
              <a:ext cx="2504" cy="1391"/>
              <a:chOff x="336" y="1039"/>
              <a:chExt cx="5008" cy="2783"/>
            </a:xfrm>
          </p:grpSpPr>
          <p:grpSp>
            <p:nvGrpSpPr>
              <p:cNvPr id="4" name="Group 21"/>
              <p:cNvGrpSpPr>
                <a:grpSpLocks noChangeAspect="1"/>
              </p:cNvGrpSpPr>
              <p:nvPr/>
            </p:nvGrpSpPr>
            <p:grpSpPr bwMode="auto">
              <a:xfrm>
                <a:off x="5004" y="1380"/>
                <a:ext cx="340" cy="472"/>
                <a:chOff x="5004" y="1380"/>
                <a:chExt cx="340" cy="472"/>
              </a:xfrm>
            </p:grpSpPr>
            <p:sp>
              <p:nvSpPr>
                <p:cNvPr id="627734" name="Freeform 22"/>
                <p:cNvSpPr>
                  <a:spLocks noChangeAspect="1"/>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5" name="Freeform 23"/>
                <p:cNvSpPr>
                  <a:spLocks noChangeAspect="1"/>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6" name="Freeform 24"/>
                <p:cNvSpPr>
                  <a:spLocks noChangeAspect="1"/>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7" name="Freeform 25"/>
                <p:cNvSpPr>
                  <a:spLocks noChangeAspect="1"/>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5" name="Group 26"/>
              <p:cNvGrpSpPr>
                <a:grpSpLocks noChangeAspect="1"/>
              </p:cNvGrpSpPr>
              <p:nvPr/>
            </p:nvGrpSpPr>
            <p:grpSpPr bwMode="auto">
              <a:xfrm>
                <a:off x="2687" y="3062"/>
                <a:ext cx="1553" cy="760"/>
                <a:chOff x="2687" y="3062"/>
                <a:chExt cx="1553" cy="760"/>
              </a:xfrm>
            </p:grpSpPr>
            <p:sp>
              <p:nvSpPr>
                <p:cNvPr id="627739" name="Freeform 27"/>
                <p:cNvSpPr>
                  <a:spLocks noChangeAspect="1"/>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0" name="Freeform 28"/>
                <p:cNvSpPr>
                  <a:spLocks noChangeAspect="1"/>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1" name="Freeform 29"/>
                <p:cNvSpPr>
                  <a:spLocks noChangeAspect="1"/>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2" name="Freeform 30"/>
                <p:cNvSpPr>
                  <a:spLocks noChangeAspect="1"/>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3" name="Freeform 31"/>
                <p:cNvSpPr>
                  <a:spLocks noChangeAspect="1"/>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4" name="Freeform 32"/>
                <p:cNvSpPr>
                  <a:spLocks noChangeAspect="1"/>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5" name="Freeform 33"/>
                <p:cNvSpPr>
                  <a:spLocks noChangeAspect="1"/>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6" name="Freeform 34"/>
                <p:cNvSpPr>
                  <a:spLocks noChangeAspect="1"/>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7" name="Freeform 35"/>
                <p:cNvSpPr>
                  <a:spLocks noChangeAspect="1"/>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8" name="Freeform 36"/>
                <p:cNvSpPr>
                  <a:spLocks noChangeAspect="1"/>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9" name="Freeform 37"/>
                <p:cNvSpPr>
                  <a:spLocks noChangeAspect="1"/>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0" name="Freeform 38"/>
                <p:cNvSpPr>
                  <a:spLocks noChangeAspect="1"/>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1" name="Freeform 39"/>
                <p:cNvSpPr>
                  <a:spLocks noChangeAspect="1"/>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2" name="Freeform 40"/>
                <p:cNvSpPr>
                  <a:spLocks noChangeAspect="1"/>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 name="Group 41"/>
              <p:cNvGrpSpPr>
                <a:grpSpLocks noChangeAspect="1"/>
              </p:cNvGrpSpPr>
              <p:nvPr/>
            </p:nvGrpSpPr>
            <p:grpSpPr bwMode="auto">
              <a:xfrm>
                <a:off x="4075" y="2493"/>
                <a:ext cx="521" cy="661"/>
                <a:chOff x="4075" y="2493"/>
                <a:chExt cx="521" cy="661"/>
              </a:xfrm>
            </p:grpSpPr>
            <p:sp>
              <p:nvSpPr>
                <p:cNvPr id="627754" name="Freeform 42"/>
                <p:cNvSpPr>
                  <a:spLocks noChangeAspect="1"/>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5" name="Freeform 43"/>
                <p:cNvSpPr>
                  <a:spLocks noChangeAspect="1"/>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6" name="Freeform 44"/>
                <p:cNvSpPr>
                  <a:spLocks noChangeAspect="1"/>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7" name="Freeform 45"/>
                <p:cNvSpPr>
                  <a:spLocks noChangeAspect="1"/>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8" name="Freeform 46"/>
                <p:cNvSpPr>
                  <a:spLocks noChangeAspect="1"/>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9" name="Freeform 47"/>
                <p:cNvSpPr>
                  <a:spLocks noChangeAspect="1"/>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7" name="Group 48"/>
              <p:cNvGrpSpPr>
                <a:grpSpLocks noChangeAspect="1"/>
              </p:cNvGrpSpPr>
              <p:nvPr/>
            </p:nvGrpSpPr>
            <p:grpSpPr bwMode="auto">
              <a:xfrm>
                <a:off x="4528" y="1798"/>
                <a:ext cx="568" cy="680"/>
                <a:chOff x="4528" y="1798"/>
                <a:chExt cx="568" cy="680"/>
              </a:xfrm>
            </p:grpSpPr>
            <p:sp>
              <p:nvSpPr>
                <p:cNvPr id="627761" name="Freeform 49"/>
                <p:cNvSpPr>
                  <a:spLocks noChangeAspect="1"/>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2" name="Freeform 50"/>
                <p:cNvSpPr>
                  <a:spLocks noChangeAspect="1"/>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3" name="Freeform 51"/>
                <p:cNvSpPr>
                  <a:spLocks noChangeAspect="1"/>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4" name="Freeform 52"/>
                <p:cNvSpPr>
                  <a:spLocks noChangeAspect="1"/>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5" name="Freeform 53"/>
                <p:cNvSpPr>
                  <a:spLocks noChangeAspect="1"/>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6" name="Freeform 54"/>
                <p:cNvSpPr>
                  <a:spLocks noChangeAspect="1"/>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7" name="Freeform 55"/>
                <p:cNvSpPr>
                  <a:spLocks noChangeAspect="1"/>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8" name="Freeform 56"/>
                <p:cNvSpPr>
                  <a:spLocks noChangeAspect="1"/>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9" name="Freeform 57"/>
                <p:cNvSpPr>
                  <a:spLocks noChangeAspect="1"/>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8" name="Group 58"/>
              <p:cNvGrpSpPr>
                <a:grpSpLocks noChangeAspect="1"/>
              </p:cNvGrpSpPr>
              <p:nvPr/>
            </p:nvGrpSpPr>
            <p:grpSpPr bwMode="auto">
              <a:xfrm>
                <a:off x="336" y="1079"/>
                <a:ext cx="2372" cy="2623"/>
                <a:chOff x="336" y="1079"/>
                <a:chExt cx="2372" cy="2623"/>
              </a:xfrm>
            </p:grpSpPr>
            <p:sp>
              <p:nvSpPr>
                <p:cNvPr id="627771" name="Freeform 59"/>
                <p:cNvSpPr>
                  <a:spLocks noChangeAspect="1"/>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2" name="Freeform 60"/>
                <p:cNvSpPr>
                  <a:spLocks noChangeAspect="1"/>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3" name="Freeform 61"/>
                <p:cNvSpPr>
                  <a:spLocks noChangeAspect="1"/>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4" name="Freeform 62"/>
                <p:cNvSpPr>
                  <a:spLocks noChangeAspect="1"/>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5" name="Freeform 63"/>
                <p:cNvSpPr>
                  <a:spLocks noChangeAspect="1"/>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6" name="Freeform 64"/>
                <p:cNvSpPr>
                  <a:spLocks noChangeAspect="1"/>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7" name="Freeform 65"/>
                <p:cNvSpPr>
                  <a:spLocks noChangeAspect="1"/>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8" name="Freeform 66"/>
                <p:cNvSpPr>
                  <a:spLocks noChangeAspect="1"/>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9" name="Freeform 67"/>
                <p:cNvSpPr>
                  <a:spLocks noChangeAspect="1"/>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0" name="Freeform 68"/>
                <p:cNvSpPr>
                  <a:spLocks noChangeAspect="1"/>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1" name="Freeform 69"/>
                <p:cNvSpPr>
                  <a:spLocks noChangeAspect="1"/>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2" name="Freeform 70"/>
                <p:cNvSpPr>
                  <a:spLocks noChangeAspect="1"/>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3" name="Freeform 71"/>
                <p:cNvSpPr>
                  <a:spLocks noChangeAspect="1"/>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4" name="Freeform 72"/>
                <p:cNvSpPr>
                  <a:spLocks noChangeAspect="1"/>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5" name="Freeform 73"/>
                <p:cNvSpPr>
                  <a:spLocks noChangeAspect="1"/>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6" name="Freeform 74"/>
                <p:cNvSpPr>
                  <a:spLocks noChangeAspect="1"/>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9" name="Group 75"/>
              <p:cNvGrpSpPr>
                <a:grpSpLocks noChangeAspect="1"/>
              </p:cNvGrpSpPr>
              <p:nvPr/>
            </p:nvGrpSpPr>
            <p:grpSpPr bwMode="auto">
              <a:xfrm>
                <a:off x="3119" y="1039"/>
                <a:ext cx="878" cy="800"/>
                <a:chOff x="3119" y="1039"/>
                <a:chExt cx="878" cy="800"/>
              </a:xfrm>
            </p:grpSpPr>
            <p:sp>
              <p:nvSpPr>
                <p:cNvPr id="627788" name="Freeform 76"/>
                <p:cNvSpPr>
                  <a:spLocks noChangeAspect="1"/>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9" name="Freeform 77"/>
                <p:cNvSpPr>
                  <a:spLocks noChangeAspect="1"/>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0" name="Freeform 78"/>
                <p:cNvSpPr>
                  <a:spLocks noChangeAspect="1"/>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1" name="Freeform 79"/>
                <p:cNvSpPr>
                  <a:spLocks noChangeAspect="1"/>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2" name="Freeform 80"/>
                <p:cNvSpPr>
                  <a:spLocks noChangeAspect="1"/>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3" name="Freeform 81"/>
                <p:cNvSpPr>
                  <a:spLocks noChangeAspect="1"/>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4" name="Freeform 82"/>
                <p:cNvSpPr>
                  <a:spLocks noChangeAspect="1"/>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5" name="Freeform 83"/>
                <p:cNvSpPr>
                  <a:spLocks noChangeAspect="1"/>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627796" name="Freeform 84"/>
            <p:cNvSpPr>
              <a:spLocks noChangeAspect="1"/>
            </p:cNvSpPr>
            <p:nvPr/>
          </p:nvSpPr>
          <p:spPr bwMode="auto">
            <a:xfrm>
              <a:off x="5030" y="2873"/>
              <a:ext cx="273" cy="242"/>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5">
                <a:lumMod val="40000"/>
                <a:lumOff val="60000"/>
              </a:schemeClr>
            </a:solidFill>
            <a:ln w="12700" cap="rnd" cmpd="sng">
              <a:solidFill>
                <a:srgbClr val="000000"/>
              </a:solidFill>
              <a:prstDash val="solid"/>
              <a:round/>
              <a:headEnd/>
              <a:tailEnd/>
            </a:ln>
            <a:effectLst/>
          </p:spPr>
          <p:txBody>
            <a:bodyPr/>
            <a:lstStyle/>
            <a:p>
              <a:endParaRPr lang="en-US"/>
            </a:p>
          </p:txBody>
        </p:sp>
        <p:sp>
          <p:nvSpPr>
            <p:cNvPr id="627797" name="Freeform 85"/>
            <p:cNvSpPr>
              <a:spLocks noChangeAspect="1"/>
            </p:cNvSpPr>
            <p:nvPr/>
          </p:nvSpPr>
          <p:spPr bwMode="auto">
            <a:xfrm>
              <a:off x="5291" y="2874"/>
              <a:ext cx="102" cy="124"/>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98" name="Freeform 86"/>
            <p:cNvSpPr>
              <a:spLocks noChangeAspect="1"/>
            </p:cNvSpPr>
            <p:nvPr/>
          </p:nvSpPr>
          <p:spPr bwMode="auto">
            <a:xfrm>
              <a:off x="5345" y="2831"/>
              <a:ext cx="77" cy="167"/>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99" name="Freeform 87"/>
            <p:cNvSpPr>
              <a:spLocks noChangeAspect="1"/>
            </p:cNvSpPr>
            <p:nvPr/>
          </p:nvSpPr>
          <p:spPr bwMode="auto">
            <a:xfrm>
              <a:off x="5421" y="2738"/>
              <a:ext cx="162" cy="245"/>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0" name="Freeform 88"/>
            <p:cNvSpPr>
              <a:spLocks noChangeAspect="1"/>
            </p:cNvSpPr>
            <p:nvPr/>
          </p:nvSpPr>
          <p:spPr bwMode="auto">
            <a:xfrm>
              <a:off x="5300" y="2987"/>
              <a:ext cx="156" cy="9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1" name="Freeform 89"/>
            <p:cNvSpPr>
              <a:spLocks noChangeAspect="1"/>
            </p:cNvSpPr>
            <p:nvPr/>
          </p:nvSpPr>
          <p:spPr bwMode="auto">
            <a:xfrm>
              <a:off x="5372" y="3047"/>
              <a:ext cx="32" cy="3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2" name="Freeform 90"/>
            <p:cNvSpPr>
              <a:spLocks noChangeAspect="1"/>
            </p:cNvSpPr>
            <p:nvPr/>
          </p:nvSpPr>
          <p:spPr bwMode="auto">
            <a:xfrm>
              <a:off x="5296" y="3046"/>
              <a:ext cx="76" cy="52"/>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3" name="Freeform 91"/>
            <p:cNvSpPr>
              <a:spLocks noChangeAspect="1"/>
            </p:cNvSpPr>
            <p:nvPr/>
          </p:nvSpPr>
          <p:spPr bwMode="auto">
            <a:xfrm>
              <a:off x="5209" y="3097"/>
              <a:ext cx="65" cy="125"/>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4" name="Freeform 92"/>
            <p:cNvSpPr>
              <a:spLocks noChangeAspect="1"/>
            </p:cNvSpPr>
            <p:nvPr/>
          </p:nvSpPr>
          <p:spPr bwMode="auto">
            <a:xfrm>
              <a:off x="5180" y="3162"/>
              <a:ext cx="51" cy="88"/>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5" name="Freeform 93"/>
            <p:cNvSpPr>
              <a:spLocks noChangeAspect="1"/>
            </p:cNvSpPr>
            <p:nvPr/>
          </p:nvSpPr>
          <p:spPr bwMode="auto">
            <a:xfrm>
              <a:off x="5035" y="3174"/>
              <a:ext cx="189" cy="122"/>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6" name="Freeform 94"/>
            <p:cNvSpPr>
              <a:spLocks noChangeAspect="1"/>
            </p:cNvSpPr>
            <p:nvPr/>
          </p:nvSpPr>
          <p:spPr bwMode="auto">
            <a:xfrm>
              <a:off x="4044" y="3164"/>
              <a:ext cx="317" cy="165"/>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7" name="Freeform 95"/>
            <p:cNvSpPr>
              <a:spLocks noChangeAspect="1"/>
            </p:cNvSpPr>
            <p:nvPr/>
          </p:nvSpPr>
          <p:spPr bwMode="auto">
            <a:xfrm>
              <a:off x="3962" y="2813"/>
              <a:ext cx="331" cy="209"/>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8" name="Freeform 96"/>
            <p:cNvSpPr>
              <a:spLocks noChangeAspect="1"/>
            </p:cNvSpPr>
            <p:nvPr/>
          </p:nvSpPr>
          <p:spPr bwMode="auto">
            <a:xfrm>
              <a:off x="4278" y="2962"/>
              <a:ext cx="289" cy="164"/>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accent1">
                <a:lumMod val="40000"/>
                <a:lumOff val="60000"/>
              </a:schemeClr>
            </a:solidFill>
            <a:ln w="12700" cap="rnd" cmpd="sng">
              <a:solidFill>
                <a:srgbClr val="000000"/>
              </a:solidFill>
              <a:prstDash val="solid"/>
              <a:round/>
              <a:headEnd/>
              <a:tailEnd/>
            </a:ln>
            <a:effectLst/>
          </p:spPr>
          <p:txBody>
            <a:bodyPr/>
            <a:lstStyle/>
            <a:p>
              <a:endParaRPr lang="en-US"/>
            </a:p>
          </p:txBody>
        </p:sp>
        <p:sp>
          <p:nvSpPr>
            <p:cNvPr id="627809" name="Freeform 97"/>
            <p:cNvSpPr>
              <a:spLocks noChangeAspect="1"/>
            </p:cNvSpPr>
            <p:nvPr/>
          </p:nvSpPr>
          <p:spPr bwMode="auto">
            <a:xfrm>
              <a:off x="4452" y="2760"/>
              <a:ext cx="258" cy="265"/>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6"/>
            </a:solidFill>
            <a:ln w="12700" cap="rnd" cmpd="sng">
              <a:solidFill>
                <a:srgbClr val="000000"/>
              </a:solidFill>
              <a:prstDash val="solid"/>
              <a:round/>
              <a:headEnd/>
              <a:tailEnd/>
            </a:ln>
            <a:effectLst/>
          </p:spPr>
          <p:txBody>
            <a:bodyPr/>
            <a:lstStyle/>
            <a:p>
              <a:endParaRPr lang="en-US"/>
            </a:p>
          </p:txBody>
        </p:sp>
        <p:sp>
          <p:nvSpPr>
            <p:cNvPr id="627810" name="Freeform 98"/>
            <p:cNvSpPr>
              <a:spLocks noChangeAspect="1"/>
            </p:cNvSpPr>
            <p:nvPr/>
          </p:nvSpPr>
          <p:spPr bwMode="auto">
            <a:xfrm>
              <a:off x="4546" y="2734"/>
              <a:ext cx="297" cy="144"/>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bg2">
                <a:lumMod val="75000"/>
              </a:schemeClr>
            </a:solidFill>
            <a:ln w="12700" cap="rnd" cmpd="sng">
              <a:solidFill>
                <a:srgbClr val="000000"/>
              </a:solidFill>
              <a:prstDash val="solid"/>
              <a:round/>
              <a:headEnd/>
              <a:tailEnd/>
            </a:ln>
            <a:effectLst/>
          </p:spPr>
          <p:txBody>
            <a:bodyPr/>
            <a:lstStyle/>
            <a:p>
              <a:endParaRPr lang="en-US"/>
            </a:p>
          </p:txBody>
        </p:sp>
        <p:sp>
          <p:nvSpPr>
            <p:cNvPr id="627811" name="Freeform 99"/>
            <p:cNvSpPr>
              <a:spLocks noChangeAspect="1"/>
            </p:cNvSpPr>
            <p:nvPr/>
          </p:nvSpPr>
          <p:spPr bwMode="auto">
            <a:xfrm>
              <a:off x="4716" y="2842"/>
              <a:ext cx="194" cy="225"/>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bg2">
                <a:lumMod val="75000"/>
              </a:schemeClr>
            </a:solidFill>
            <a:ln w="12700" cap="rnd" cmpd="sng">
              <a:solidFill>
                <a:srgbClr val="000000"/>
              </a:solidFill>
              <a:prstDash val="solid"/>
              <a:round/>
              <a:headEnd/>
              <a:tailEnd/>
            </a:ln>
            <a:effectLst/>
          </p:spPr>
          <p:txBody>
            <a:bodyPr/>
            <a:lstStyle/>
            <a:p>
              <a:endParaRPr lang="en-US"/>
            </a:p>
          </p:txBody>
        </p:sp>
        <p:sp>
          <p:nvSpPr>
            <p:cNvPr id="627812" name="Freeform 100"/>
            <p:cNvSpPr>
              <a:spLocks noChangeAspect="1"/>
            </p:cNvSpPr>
            <p:nvPr/>
          </p:nvSpPr>
          <p:spPr bwMode="auto">
            <a:xfrm>
              <a:off x="4509" y="3024"/>
              <a:ext cx="176" cy="300"/>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813" name="Freeform 101"/>
            <p:cNvSpPr>
              <a:spLocks noChangeAspect="1"/>
            </p:cNvSpPr>
            <p:nvPr/>
          </p:nvSpPr>
          <p:spPr bwMode="auto">
            <a:xfrm>
              <a:off x="4313" y="3125"/>
              <a:ext cx="302" cy="261"/>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4" name="Freeform 102"/>
            <p:cNvSpPr>
              <a:spLocks noChangeAspect="1"/>
            </p:cNvSpPr>
            <p:nvPr/>
          </p:nvSpPr>
          <p:spPr bwMode="auto">
            <a:xfrm>
              <a:off x="4657" y="3065"/>
              <a:ext cx="142" cy="232"/>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3"/>
            </a:solidFill>
            <a:ln w="12700" cap="rnd" cmpd="sng">
              <a:solidFill>
                <a:srgbClr val="000000"/>
              </a:solidFill>
              <a:prstDash val="solid"/>
              <a:round/>
              <a:headEnd/>
              <a:tailEnd/>
            </a:ln>
            <a:effectLst/>
          </p:spPr>
          <p:txBody>
            <a:bodyPr/>
            <a:lstStyle/>
            <a:p>
              <a:endParaRPr lang="en-US"/>
            </a:p>
          </p:txBody>
        </p:sp>
        <p:sp>
          <p:nvSpPr>
            <p:cNvPr id="627815" name="Freeform 103"/>
            <p:cNvSpPr>
              <a:spLocks noChangeAspect="1"/>
            </p:cNvSpPr>
            <p:nvPr/>
          </p:nvSpPr>
          <p:spPr bwMode="auto">
            <a:xfrm>
              <a:off x="4799" y="3052"/>
              <a:ext cx="197" cy="199"/>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3">
                <a:lumMod val="20000"/>
                <a:lumOff val="80000"/>
              </a:schemeClr>
            </a:solidFill>
            <a:ln w="12700" cap="rnd" cmpd="sng">
              <a:solidFill>
                <a:srgbClr val="000000"/>
              </a:solidFill>
              <a:prstDash val="solid"/>
              <a:round/>
              <a:headEnd/>
              <a:tailEnd/>
            </a:ln>
            <a:effectLst/>
          </p:spPr>
          <p:txBody>
            <a:bodyPr/>
            <a:lstStyle/>
            <a:p>
              <a:endParaRPr lang="en-US"/>
            </a:p>
          </p:txBody>
        </p:sp>
        <p:sp>
          <p:nvSpPr>
            <p:cNvPr id="627816" name="Freeform 104"/>
            <p:cNvSpPr>
              <a:spLocks noChangeAspect="1"/>
            </p:cNvSpPr>
            <p:nvPr/>
          </p:nvSpPr>
          <p:spPr bwMode="auto">
            <a:xfrm>
              <a:off x="3438" y="2640"/>
              <a:ext cx="525" cy="27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7" name="Freeform 105"/>
            <p:cNvSpPr>
              <a:spLocks noChangeAspect="1"/>
            </p:cNvSpPr>
            <p:nvPr/>
          </p:nvSpPr>
          <p:spPr bwMode="auto">
            <a:xfrm>
              <a:off x="3654" y="2876"/>
              <a:ext cx="309" cy="229"/>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8" name="Freeform 106"/>
            <p:cNvSpPr>
              <a:spLocks noChangeAspect="1"/>
            </p:cNvSpPr>
            <p:nvPr/>
          </p:nvSpPr>
          <p:spPr bwMode="auto">
            <a:xfrm>
              <a:off x="3962" y="2991"/>
              <a:ext cx="382" cy="173"/>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9" name="Freeform 107"/>
            <p:cNvSpPr>
              <a:spLocks noChangeAspect="1"/>
            </p:cNvSpPr>
            <p:nvPr/>
          </p:nvSpPr>
          <p:spPr bwMode="auto">
            <a:xfrm>
              <a:off x="3744" y="3104"/>
              <a:ext cx="298" cy="223"/>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0" name="Freeform 108"/>
            <p:cNvSpPr>
              <a:spLocks noChangeAspect="1"/>
            </p:cNvSpPr>
            <p:nvPr/>
          </p:nvSpPr>
          <p:spPr bwMode="auto">
            <a:xfrm>
              <a:off x="4899" y="3141"/>
              <a:ext cx="234" cy="177"/>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7821" name="Freeform 109"/>
            <p:cNvSpPr>
              <a:spLocks noChangeAspect="1"/>
            </p:cNvSpPr>
            <p:nvPr/>
          </p:nvSpPr>
          <p:spPr bwMode="auto">
            <a:xfrm>
              <a:off x="4824" y="3223"/>
              <a:ext cx="374" cy="135"/>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2" name="Freeform 110"/>
            <p:cNvSpPr>
              <a:spLocks noChangeAspect="1"/>
            </p:cNvSpPr>
            <p:nvPr/>
          </p:nvSpPr>
          <p:spPr bwMode="auto">
            <a:xfrm>
              <a:off x="4596" y="3195"/>
              <a:ext cx="323" cy="175"/>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3" name="Freeform 111"/>
            <p:cNvSpPr>
              <a:spLocks noChangeAspect="1"/>
            </p:cNvSpPr>
            <p:nvPr/>
          </p:nvSpPr>
          <p:spPr bwMode="auto">
            <a:xfrm>
              <a:off x="4370" y="3359"/>
              <a:ext cx="222" cy="199"/>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4" name="Freeform 112"/>
            <p:cNvSpPr>
              <a:spLocks noChangeAspect="1"/>
            </p:cNvSpPr>
            <p:nvPr/>
          </p:nvSpPr>
          <p:spPr bwMode="auto">
            <a:xfrm>
              <a:off x="4564" y="3357"/>
              <a:ext cx="378" cy="97"/>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5" name="Freeform 113"/>
            <p:cNvSpPr>
              <a:spLocks noChangeAspect="1"/>
            </p:cNvSpPr>
            <p:nvPr/>
          </p:nvSpPr>
          <p:spPr bwMode="auto">
            <a:xfrm>
              <a:off x="4814" y="3358"/>
              <a:ext cx="394" cy="153"/>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6" name="Freeform 114"/>
            <p:cNvSpPr>
              <a:spLocks noChangeAspect="1"/>
            </p:cNvSpPr>
            <p:nvPr/>
          </p:nvSpPr>
          <p:spPr bwMode="auto">
            <a:xfrm>
              <a:off x="4863" y="3432"/>
              <a:ext cx="215" cy="185"/>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7" name="Freeform 115"/>
            <p:cNvSpPr>
              <a:spLocks noChangeAspect="1"/>
            </p:cNvSpPr>
            <p:nvPr/>
          </p:nvSpPr>
          <p:spPr bwMode="auto">
            <a:xfrm>
              <a:off x="4768" y="3454"/>
              <a:ext cx="207" cy="232"/>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8" name="Freeform 116"/>
            <p:cNvSpPr>
              <a:spLocks noChangeAspect="1"/>
            </p:cNvSpPr>
            <p:nvPr/>
          </p:nvSpPr>
          <p:spPr bwMode="auto">
            <a:xfrm>
              <a:off x="4630" y="3453"/>
              <a:ext cx="168" cy="244"/>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9" name="Freeform 117"/>
            <p:cNvSpPr>
              <a:spLocks noChangeAspect="1"/>
            </p:cNvSpPr>
            <p:nvPr/>
          </p:nvSpPr>
          <p:spPr bwMode="auto">
            <a:xfrm>
              <a:off x="4515" y="3453"/>
              <a:ext cx="149" cy="263"/>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0" name="Freeform 118"/>
            <p:cNvSpPr>
              <a:spLocks noChangeAspect="1"/>
            </p:cNvSpPr>
            <p:nvPr/>
          </p:nvSpPr>
          <p:spPr bwMode="auto">
            <a:xfrm>
              <a:off x="4672" y="3656"/>
              <a:ext cx="358" cy="314"/>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tx2">
                <a:lumMod val="60000"/>
                <a:lumOff val="40000"/>
              </a:schemeClr>
            </a:solidFill>
            <a:ln w="12700" cap="rnd" cmpd="sng">
              <a:solidFill>
                <a:srgbClr val="000000"/>
              </a:solidFill>
              <a:prstDash val="solid"/>
              <a:round/>
              <a:headEnd/>
              <a:tailEnd/>
            </a:ln>
            <a:effectLst/>
          </p:spPr>
          <p:txBody>
            <a:bodyPr/>
            <a:lstStyle/>
            <a:p>
              <a:endParaRPr lang="en-US"/>
            </a:p>
          </p:txBody>
        </p:sp>
        <p:sp>
          <p:nvSpPr>
            <p:cNvPr id="627831" name="Freeform 119"/>
            <p:cNvSpPr>
              <a:spLocks noChangeAspect="1"/>
            </p:cNvSpPr>
            <p:nvPr/>
          </p:nvSpPr>
          <p:spPr bwMode="auto">
            <a:xfrm>
              <a:off x="4397" y="3551"/>
              <a:ext cx="219" cy="212"/>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2" name="Freeform 120"/>
            <p:cNvSpPr>
              <a:spLocks noChangeAspect="1"/>
            </p:cNvSpPr>
            <p:nvPr/>
          </p:nvSpPr>
          <p:spPr bwMode="auto">
            <a:xfrm>
              <a:off x="3999" y="3328"/>
              <a:ext cx="378" cy="195"/>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3" name="Freeform 121"/>
            <p:cNvSpPr>
              <a:spLocks noChangeAspect="1"/>
            </p:cNvSpPr>
            <p:nvPr/>
          </p:nvSpPr>
          <p:spPr bwMode="auto">
            <a:xfrm>
              <a:off x="3833" y="3385"/>
              <a:ext cx="594" cy="525"/>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4" name="Freeform 122"/>
            <p:cNvSpPr>
              <a:spLocks noChangeAspect="1"/>
            </p:cNvSpPr>
            <p:nvPr/>
          </p:nvSpPr>
          <p:spPr bwMode="auto">
            <a:xfrm>
              <a:off x="3526" y="3052"/>
              <a:ext cx="218" cy="27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5" name="Freeform 123"/>
            <p:cNvSpPr>
              <a:spLocks noChangeAspect="1"/>
            </p:cNvSpPr>
            <p:nvPr/>
          </p:nvSpPr>
          <p:spPr bwMode="auto">
            <a:xfrm>
              <a:off x="3080" y="2802"/>
              <a:ext cx="329" cy="24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6" name="Freeform 124"/>
            <p:cNvSpPr>
              <a:spLocks noChangeAspect="1"/>
            </p:cNvSpPr>
            <p:nvPr/>
          </p:nvSpPr>
          <p:spPr bwMode="auto">
            <a:xfrm>
              <a:off x="3385" y="2640"/>
              <a:ext cx="269" cy="411"/>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7" name="Freeform 125"/>
            <p:cNvSpPr>
              <a:spLocks noChangeAspect="1"/>
            </p:cNvSpPr>
            <p:nvPr/>
          </p:nvSpPr>
          <p:spPr bwMode="auto">
            <a:xfrm>
              <a:off x="3272" y="3052"/>
              <a:ext cx="254" cy="408"/>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8" name="Freeform 126"/>
            <p:cNvSpPr>
              <a:spLocks noChangeAspect="1"/>
            </p:cNvSpPr>
            <p:nvPr/>
          </p:nvSpPr>
          <p:spPr bwMode="auto">
            <a:xfrm>
              <a:off x="3498" y="3331"/>
              <a:ext cx="248" cy="316"/>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9" name="Freeform 127"/>
            <p:cNvSpPr>
              <a:spLocks noChangeAspect="1"/>
            </p:cNvSpPr>
            <p:nvPr/>
          </p:nvSpPr>
          <p:spPr bwMode="auto">
            <a:xfrm>
              <a:off x="3078" y="3050"/>
              <a:ext cx="454" cy="506"/>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bg1"/>
            </a:solidFill>
            <a:ln w="12700" cap="rnd" cmpd="sng">
              <a:solidFill>
                <a:srgbClr val="000000"/>
              </a:solidFill>
              <a:prstDash val="solid"/>
              <a:round/>
              <a:headEnd/>
              <a:tailEnd/>
            </a:ln>
            <a:effectLst/>
          </p:spPr>
          <p:txBody>
            <a:bodyPr/>
            <a:lstStyle/>
            <a:p>
              <a:endParaRPr lang="en-US"/>
            </a:p>
          </p:txBody>
        </p:sp>
      </p:grpSp>
      <p:sp>
        <p:nvSpPr>
          <p:cNvPr id="136" name="Rectangle 12"/>
          <p:cNvSpPr>
            <a:spLocks noChangeArrowheads="1"/>
          </p:cNvSpPr>
          <p:nvPr/>
        </p:nvSpPr>
        <p:spPr bwMode="auto">
          <a:xfrm>
            <a:off x="457200" y="1519238"/>
            <a:ext cx="2667000" cy="4576762"/>
          </a:xfrm>
          <a:prstGeom prst="rect">
            <a:avLst/>
          </a:prstGeom>
          <a:noFill/>
          <a:ln w="9525">
            <a:noFill/>
            <a:miter lim="800000"/>
            <a:headEnd/>
            <a:tailEnd/>
          </a:ln>
          <a:effectLst/>
        </p:spPr>
        <p:txBody>
          <a:bodyPr/>
          <a:lstStyle/>
          <a:p>
            <a:pPr marL="342900" indent="-342900" algn="l">
              <a:spcBef>
                <a:spcPct val="20000"/>
              </a:spcBef>
              <a:buClr>
                <a:schemeClr val="tx2"/>
              </a:buClr>
              <a:buFont typeface="Monotype Sorts" pitchFamily="2" charset="2"/>
              <a:buNone/>
            </a:pPr>
            <a:r>
              <a:rPr lang="en-US" sz="1600" dirty="0" smtClean="0">
                <a:solidFill>
                  <a:schemeClr val="bg1"/>
                </a:solidFill>
              </a:rPr>
              <a:t>Florida</a:t>
            </a:r>
            <a:endParaRPr lang="en-US" sz="1600" dirty="0">
              <a:solidFill>
                <a:schemeClr val="bg1"/>
              </a:solidFill>
            </a:endParaRPr>
          </a:p>
          <a:p>
            <a:pPr marL="231775" indent="-231775" algn="l">
              <a:spcBef>
                <a:spcPct val="20000"/>
              </a:spcBef>
              <a:buClr>
                <a:schemeClr val="accent2"/>
              </a:buClr>
              <a:buSzPct val="80000"/>
              <a:buFont typeface="Monotype Sorts" pitchFamily="2" charset="2"/>
              <a:buChar char="l"/>
            </a:pPr>
            <a:r>
              <a:rPr lang="en-US" sz="1600" b="1" dirty="0" smtClean="0"/>
              <a:t>Florida Customs FCU</a:t>
            </a:r>
            <a:br>
              <a:rPr lang="en-US" sz="1600" b="1" dirty="0" smtClean="0"/>
            </a:br>
            <a:r>
              <a:rPr lang="en-US" sz="1600" dirty="0" smtClean="0"/>
              <a:t>Tampa, FL</a:t>
            </a:r>
          </a:p>
          <a:p>
            <a:pPr marL="342900" indent="-342900" algn="l">
              <a:spcBef>
                <a:spcPct val="40000"/>
              </a:spcBef>
              <a:buClr>
                <a:schemeClr val="tx2"/>
              </a:buClr>
              <a:buFont typeface="Monotype Sorts" pitchFamily="2" charset="2"/>
              <a:buNone/>
            </a:pPr>
            <a:r>
              <a:rPr lang="en-US" sz="1600" dirty="0" smtClean="0">
                <a:solidFill>
                  <a:schemeClr val="bg1"/>
                </a:solidFill>
              </a:rPr>
              <a:t>Illinois</a:t>
            </a:r>
          </a:p>
          <a:p>
            <a:pPr marL="231775" indent="-231775">
              <a:spcBef>
                <a:spcPct val="20000"/>
              </a:spcBef>
              <a:buClr>
                <a:schemeClr val="accent2"/>
              </a:buClr>
              <a:buSzPct val="80000"/>
              <a:buFont typeface="Monotype Sorts" pitchFamily="2" charset="2"/>
              <a:buChar char="l"/>
            </a:pPr>
            <a:r>
              <a:rPr lang="en-US" sz="1600" b="1" dirty="0" err="1" smtClean="0"/>
              <a:t>NorthStar</a:t>
            </a:r>
            <a:r>
              <a:rPr lang="en-US" sz="1600" b="1" dirty="0" smtClean="0"/>
              <a:t> CU</a:t>
            </a:r>
            <a:br>
              <a:rPr lang="en-US" sz="1600" b="1" dirty="0" smtClean="0"/>
            </a:br>
            <a:r>
              <a:rPr lang="en-US" sz="1600" dirty="0" smtClean="0"/>
              <a:t>Warrenville, IL</a:t>
            </a:r>
          </a:p>
          <a:p>
            <a:pPr marL="231775" indent="-231775">
              <a:spcBef>
                <a:spcPct val="20000"/>
              </a:spcBef>
              <a:buClr>
                <a:schemeClr val="accent2"/>
              </a:buClr>
              <a:buSzPct val="80000"/>
              <a:buFont typeface="Monotype Sorts" pitchFamily="2" charset="2"/>
              <a:buChar char="l"/>
            </a:pPr>
            <a:r>
              <a:rPr lang="en-US" sz="1600" b="1" dirty="0" smtClean="0"/>
              <a:t>Oak Trust CU</a:t>
            </a:r>
            <a:br>
              <a:rPr lang="en-US" sz="1600" b="1" dirty="0" smtClean="0"/>
            </a:br>
            <a:r>
              <a:rPr lang="en-US" sz="1600" dirty="0" smtClean="0"/>
              <a:t>Naperville, IL</a:t>
            </a:r>
          </a:p>
          <a:p>
            <a:pPr marL="231775" indent="-231775">
              <a:spcBef>
                <a:spcPct val="20000"/>
              </a:spcBef>
              <a:buClr>
                <a:schemeClr val="accent2"/>
              </a:buClr>
              <a:buSzPct val="80000"/>
            </a:pPr>
            <a:r>
              <a:rPr lang="en-US" sz="1600" dirty="0" smtClean="0"/>
              <a:t>Indiana</a:t>
            </a:r>
          </a:p>
          <a:p>
            <a:pPr marL="231775" indent="-231775">
              <a:spcBef>
                <a:spcPct val="20000"/>
              </a:spcBef>
              <a:buClr>
                <a:schemeClr val="accent2"/>
              </a:buClr>
              <a:buSzPct val="80000"/>
              <a:buFont typeface="Monotype Sorts" pitchFamily="2" charset="2"/>
              <a:buChar char="l"/>
            </a:pPr>
            <a:r>
              <a:rPr lang="en-US" sz="1600" b="1" dirty="0" err="1" smtClean="0"/>
              <a:t>NorthPark</a:t>
            </a:r>
            <a:r>
              <a:rPr lang="en-US" sz="1600" b="1" dirty="0" smtClean="0"/>
              <a:t> Community CU</a:t>
            </a:r>
            <a:br>
              <a:rPr lang="en-US" sz="1600" b="1" dirty="0" smtClean="0"/>
            </a:br>
            <a:r>
              <a:rPr lang="en-US" sz="1600" dirty="0" smtClean="0"/>
              <a:t>Indianapolis, IN</a:t>
            </a:r>
          </a:p>
          <a:p>
            <a:pPr marL="231775" indent="-231775">
              <a:spcBef>
                <a:spcPct val="20000"/>
              </a:spcBef>
              <a:buClr>
                <a:schemeClr val="accent2"/>
              </a:buClr>
              <a:buSzPct val="80000"/>
              <a:buFont typeface="Monotype Sorts" pitchFamily="2" charset="2"/>
              <a:buChar char="l"/>
            </a:pPr>
            <a:r>
              <a:rPr lang="en-US" sz="1600" b="1" dirty="0" smtClean="0"/>
              <a:t>Public Service CU</a:t>
            </a:r>
            <a:br>
              <a:rPr lang="en-US" sz="1600" b="1" dirty="0" smtClean="0"/>
            </a:br>
            <a:r>
              <a:rPr lang="en-US" sz="1600" dirty="0" smtClean="0"/>
              <a:t>Fort Wayne, IN</a:t>
            </a:r>
          </a:p>
          <a:p>
            <a:pPr marL="342900" indent="-342900" algn="l">
              <a:spcBef>
                <a:spcPct val="20000"/>
              </a:spcBef>
              <a:buClr>
                <a:schemeClr val="tx2"/>
              </a:buClr>
              <a:buFont typeface="Monotype Sorts" pitchFamily="2" charset="2"/>
              <a:buChar char="n"/>
            </a:pPr>
            <a:endParaRPr lang="en-US" sz="1600" b="0" dirty="0"/>
          </a:p>
        </p:txBody>
      </p:sp>
      <p:sp>
        <p:nvSpPr>
          <p:cNvPr id="137" name="TextBox 136"/>
          <p:cNvSpPr txBox="1"/>
          <p:nvPr/>
        </p:nvSpPr>
        <p:spPr>
          <a:xfrm>
            <a:off x="4419600" y="6096000"/>
            <a:ext cx="3200400" cy="400110"/>
          </a:xfrm>
          <a:prstGeom prst="rect">
            <a:avLst/>
          </a:prstGeom>
          <a:noFill/>
        </p:spPr>
        <p:txBody>
          <a:bodyPr wrap="square" rtlCol="0">
            <a:spAutoFit/>
          </a:bodyPr>
          <a:lstStyle/>
          <a:p>
            <a:pPr algn="r"/>
            <a:r>
              <a:rPr lang="en-US" sz="1000" dirty="0" smtClean="0"/>
              <a:t>Includes all  CU*Answers clients that will be converted by the end of the 2011 business year (Sept 30)</a:t>
            </a:r>
            <a:endParaRPr lang="en-US" sz="1000" dirty="0"/>
          </a:p>
        </p:txBody>
      </p:sp>
      <p:sp>
        <p:nvSpPr>
          <p:cNvPr id="132" name="Rectangle 131"/>
          <p:cNvSpPr/>
          <p:nvPr/>
        </p:nvSpPr>
        <p:spPr>
          <a:xfrm>
            <a:off x="457200" y="1143000"/>
            <a:ext cx="4076565" cy="369332"/>
          </a:xfrm>
          <a:prstGeom prst="rect">
            <a:avLst/>
          </a:prstGeom>
        </p:spPr>
        <p:txBody>
          <a:bodyPr wrap="none">
            <a:spAutoFit/>
          </a:bodyPr>
          <a:lstStyle/>
          <a:p>
            <a:r>
              <a:rPr lang="en-US" dirty="0" smtClean="0"/>
              <a:t>New CU*Answers Clients Since Last Time:</a:t>
            </a:r>
            <a:endParaRPr lang="en-US" dirty="0"/>
          </a:p>
        </p:txBody>
      </p:sp>
      <p:pic>
        <p:nvPicPr>
          <p:cNvPr id="1026" name="Picture 2" descr="X:\Web Services\Public\logos\cuanswers\cuanswers_black.png"/>
          <p:cNvPicPr>
            <a:picLocks noChangeAspect="1" noChangeArrowheads="1"/>
          </p:cNvPicPr>
          <p:nvPr/>
        </p:nvPicPr>
        <p:blipFill>
          <a:blip r:embed="rId3" cstate="print"/>
          <a:srcRect/>
          <a:stretch>
            <a:fillRect/>
          </a:stretch>
        </p:blipFill>
        <p:spPr bwMode="auto">
          <a:xfrm>
            <a:off x="6934200" y="381000"/>
            <a:ext cx="1814760" cy="301702"/>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Remember this?</a:t>
            </a:r>
            <a:br>
              <a:rPr lang="en-US" dirty="0" smtClean="0"/>
            </a:br>
            <a:r>
              <a:rPr lang="en-US" sz="2000" dirty="0" smtClean="0"/>
              <a:t>Online banking stats today, mobile web coming soon</a:t>
            </a:r>
            <a:endParaRPr lang="en-US" dirty="0"/>
          </a:p>
        </p:txBody>
      </p:sp>
      <p:sp>
        <p:nvSpPr>
          <p:cNvPr id="3" name="Content Placeholder 2"/>
          <p:cNvSpPr>
            <a:spLocks noGrp="1"/>
          </p:cNvSpPr>
          <p:nvPr>
            <p:ph idx="1"/>
          </p:nvPr>
        </p:nvSpPr>
        <p:spPr>
          <a:xfrm>
            <a:off x="457200" y="1600200"/>
            <a:ext cx="3352800" cy="4525963"/>
          </a:xfrm>
        </p:spPr>
        <p:txBody>
          <a:bodyPr/>
          <a:lstStyle/>
          <a:p>
            <a:r>
              <a:rPr lang="en-US" dirty="0" smtClean="0"/>
              <a:t>In the 10.3 release last fall, we introduced a new dashboard</a:t>
            </a:r>
          </a:p>
          <a:p>
            <a:r>
              <a:rPr lang="en-US" dirty="0" smtClean="0"/>
              <a:t>Coming soon on this dashboard...mobile web activity stats</a:t>
            </a:r>
          </a:p>
          <a:p>
            <a:pPr lvl="1"/>
            <a:r>
              <a:rPr lang="en-US" dirty="0" smtClean="0"/>
              <a:t>In the meantime, you can monitor mobile web activity yourself by adding a selection parameter to the existing Online Banking Stats canned Query (MNQURY #17)</a:t>
            </a:r>
          </a:p>
        </p:txBody>
      </p:sp>
      <p:sp>
        <p:nvSpPr>
          <p:cNvPr id="4" name="Slide Number Placeholder 3"/>
          <p:cNvSpPr>
            <a:spLocks noGrp="1"/>
          </p:cNvSpPr>
          <p:nvPr>
            <p:ph type="sldNum" sz="quarter" idx="12"/>
          </p:nvPr>
        </p:nvSpPr>
        <p:spPr/>
        <p:txBody>
          <a:bodyPr/>
          <a:lstStyle/>
          <a:p>
            <a:fld id="{250C7897-3FED-49DE-930C-887BCB3D0A78}" type="slidenum">
              <a:rPr lang="en-US" smtClean="0"/>
              <a:pPr/>
              <a:t>70</a:t>
            </a:fld>
            <a:endParaRPr lang="en-US"/>
          </a:p>
        </p:txBody>
      </p:sp>
      <p:sp>
        <p:nvSpPr>
          <p:cNvPr id="5" name="Text Placeholder 4"/>
          <p:cNvSpPr>
            <a:spLocks noGrp="1"/>
          </p:cNvSpPr>
          <p:nvPr>
            <p:ph type="body" sz="quarter" idx="13"/>
          </p:nvPr>
        </p:nvSpPr>
        <p:spPr>
          <a:xfrm>
            <a:off x="4191000" y="5715000"/>
            <a:ext cx="1905000" cy="685800"/>
          </a:xfrm>
        </p:spPr>
        <p:txBody>
          <a:bodyPr>
            <a:noAutofit/>
          </a:bodyPr>
          <a:lstStyle/>
          <a:p>
            <a:r>
              <a:rPr lang="en-US" dirty="0" smtClean="0"/>
              <a:t>Check out our News page to review the instructions you received via email on May 18</a:t>
            </a:r>
            <a:endParaRPr lang="en-US" dirty="0"/>
          </a:p>
        </p:txBody>
      </p:sp>
      <p:pic>
        <p:nvPicPr>
          <p:cNvPr id="11265" name="Picture 1" descr="aru"/>
          <p:cNvPicPr>
            <a:picLocks noChangeAspect="1" noChangeArrowheads="1"/>
          </p:cNvPicPr>
          <p:nvPr/>
        </p:nvPicPr>
        <p:blipFill>
          <a:blip r:embed="rId2" cstate="print"/>
          <a:srcRect b="40965"/>
          <a:stretch>
            <a:fillRect/>
          </a:stretch>
        </p:blipFill>
        <p:spPr bwMode="auto">
          <a:xfrm>
            <a:off x="3877831" y="1600200"/>
            <a:ext cx="5189969" cy="2209800"/>
          </a:xfrm>
          <a:prstGeom prst="rect">
            <a:avLst/>
          </a:prstGeom>
          <a:ln>
            <a:noFill/>
          </a:ln>
          <a:effectLst>
            <a:outerShdw blurRad="292100" dist="139700" dir="2700000" algn="tl" rotWithShape="0">
              <a:srgbClr val="333333">
                <a:alpha val="65000"/>
              </a:srgbClr>
            </a:outerShdw>
          </a:effectLst>
        </p:spPr>
      </p:pic>
      <p:pic>
        <p:nvPicPr>
          <p:cNvPr id="11266" name="Picture 2" descr="X:\Administration\Public\LeadershipConference\2011\Temp place for all graphics\newspage mobile stats.png"/>
          <p:cNvPicPr>
            <a:picLocks noChangeAspect="1" noChangeArrowheads="1"/>
          </p:cNvPicPr>
          <p:nvPr/>
        </p:nvPicPr>
        <p:blipFill>
          <a:blip r:embed="rId3" cstate="print"/>
          <a:srcRect r="38858"/>
          <a:stretch>
            <a:fillRect/>
          </a:stretch>
        </p:blipFill>
        <p:spPr bwMode="auto">
          <a:xfrm>
            <a:off x="6172200" y="4495800"/>
            <a:ext cx="2667000" cy="188878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648200" y="1292423"/>
            <a:ext cx="4495800" cy="307777"/>
          </a:xfrm>
          <a:prstGeom prst="rect">
            <a:avLst/>
          </a:prstGeom>
          <a:noFill/>
        </p:spPr>
        <p:txBody>
          <a:bodyPr wrap="square" rtlCol="0">
            <a:spAutoFit/>
          </a:bodyPr>
          <a:lstStyle/>
          <a:p>
            <a:pPr algn="r"/>
            <a:r>
              <a:rPr lang="en-US" sz="1400" dirty="0" smtClean="0"/>
              <a:t>MNMGMT #10 ARU/Online Banking Summary Stats”</a:t>
            </a:r>
            <a:endParaRPr lang="en-US" sz="14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Generation of Bill Pay</a:t>
            </a:r>
            <a:endParaRPr lang="en-US" dirty="0"/>
          </a:p>
        </p:txBody>
      </p:sp>
      <p:sp>
        <p:nvSpPr>
          <p:cNvPr id="3" name="Content Placeholder 2"/>
          <p:cNvSpPr>
            <a:spLocks noGrp="1"/>
          </p:cNvSpPr>
          <p:nvPr>
            <p:ph idx="1"/>
          </p:nvPr>
        </p:nvSpPr>
        <p:spPr/>
        <p:txBody>
          <a:bodyPr/>
          <a:lstStyle/>
          <a:p>
            <a:r>
              <a:rPr lang="en-US" dirty="0" smtClean="0"/>
              <a:t>Today, CU*Answers uses an SSO connection with Fiserv (formerly CheckFree) and iPay to create a partnership between online banking and bill pay services</a:t>
            </a:r>
          </a:p>
          <a:p>
            <a:r>
              <a:rPr lang="en-US" dirty="0" smtClean="0"/>
              <a:t>We are working with these vendors as well as a new entry to the bill pay marketplace on a new vision for how we hope to delivery bill pay in the future</a:t>
            </a:r>
          </a:p>
          <a:p>
            <a:r>
              <a:rPr lang="en-US" dirty="0" smtClean="0"/>
              <a:t>We cannot do this alone – if we are to be successful in developing a cost-effective and aggressive solution, you will have to be ready to move and convert your bill pay accounts</a:t>
            </a:r>
          </a:p>
          <a:p>
            <a:pPr lvl="1"/>
            <a:r>
              <a:rPr lang="en-US" dirty="0" smtClean="0"/>
              <a:t>What would motivate you?  Better pricing?  More features?  A seamless experience for the member?  A different vision for the future  (</a:t>
            </a:r>
            <a:r>
              <a:rPr lang="en-US" i="1" dirty="0" smtClean="0"/>
              <a:t>a la carte </a:t>
            </a:r>
            <a:r>
              <a:rPr lang="en-US" dirty="0" smtClean="0"/>
              <a:t>purchasing)?  </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71</a:t>
            </a:fld>
            <a:endParaRPr lang="en-US"/>
          </a:p>
        </p:txBody>
      </p:sp>
      <p:sp>
        <p:nvSpPr>
          <p:cNvPr id="5" name="Text Placeholder 4"/>
          <p:cNvSpPr>
            <a:spLocks noGrp="1"/>
          </p:cNvSpPr>
          <p:nvPr>
            <p:ph type="body" sz="quarter" idx="13"/>
          </p:nvPr>
        </p:nvSpPr>
        <p:spPr>
          <a:xfrm>
            <a:off x="4343400" y="5715000"/>
            <a:ext cx="4495800" cy="685800"/>
          </a:xfrm>
        </p:spPr>
        <p:txBody>
          <a:bodyPr>
            <a:noAutofit/>
          </a:bodyPr>
          <a:lstStyle/>
          <a:p>
            <a:r>
              <a:rPr lang="en-US" dirty="0" smtClean="0"/>
              <a:t>In the next 90 days I need to hear from your team about what you think are the most important bill pay concepts going forward</a:t>
            </a:r>
          </a:p>
          <a:p>
            <a:r>
              <a:rPr lang="en-US" dirty="0" smtClean="0"/>
              <a:t>Where do you want to be 3 years from now?</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000" dirty="0" smtClean="0"/>
              <a:t>The Next Generation of Bill Pay</a:t>
            </a:r>
            <a:br>
              <a:rPr lang="en-US" sz="2000" dirty="0" smtClean="0"/>
            </a:br>
            <a:r>
              <a:rPr lang="en-US" dirty="0" smtClean="0"/>
              <a:t>A More Seamless Experience for the Member</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72</a:t>
            </a:fld>
            <a:endParaRPr lang="en-US"/>
          </a:p>
        </p:txBody>
      </p:sp>
      <p:sp>
        <p:nvSpPr>
          <p:cNvPr id="8" name="Text Placeholder 7"/>
          <p:cNvSpPr>
            <a:spLocks noGrp="1"/>
          </p:cNvSpPr>
          <p:nvPr>
            <p:ph type="body" sz="quarter" idx="13"/>
          </p:nvPr>
        </p:nvSpPr>
        <p:spPr/>
        <p:txBody>
          <a:bodyPr/>
          <a:lstStyle/>
          <a:p>
            <a:r>
              <a:rPr lang="en-US" dirty="0" smtClean="0"/>
              <a:t>Single-sign on to bill pay features presented via iPay or Fiserv tools</a:t>
            </a:r>
            <a:endParaRPr lang="en-US" dirty="0"/>
          </a:p>
        </p:txBody>
      </p:sp>
      <p:sp>
        <p:nvSpPr>
          <p:cNvPr id="9" name="Rounded Rectangle 8"/>
          <p:cNvSpPr/>
          <p:nvPr/>
        </p:nvSpPr>
        <p:spPr>
          <a:xfrm>
            <a:off x="685800" y="1524000"/>
            <a:ext cx="2895600" cy="411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ounded Rectangle 9"/>
          <p:cNvSpPr/>
          <p:nvPr/>
        </p:nvSpPr>
        <p:spPr>
          <a:xfrm>
            <a:off x="3733800" y="1524000"/>
            <a:ext cx="2895600" cy="4114800"/>
          </a:xfrm>
          <a:prstGeom prst="roundRect">
            <a:avLst/>
          </a:prstGeom>
          <a:solidFill>
            <a:srgbClr val="00B0F0"/>
          </a:solidFill>
          <a:ln>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2" name="Straight Connector 11"/>
          <p:cNvCxnSpPr/>
          <p:nvPr/>
        </p:nvCxnSpPr>
        <p:spPr>
          <a:xfrm rot="5400000">
            <a:off x="1371600" y="3657600"/>
            <a:ext cx="4572000" cy="0"/>
          </a:xfrm>
          <a:prstGeom prst="line">
            <a:avLst/>
          </a:prstGeom>
          <a:ln w="762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300037" name="Picture 5" descr="X:\Web Services\Public\logos\its_me_247\online_banking\im247_online_banking.png"/>
          <p:cNvPicPr>
            <a:picLocks noChangeAspect="1" noChangeArrowheads="1"/>
          </p:cNvPicPr>
          <p:nvPr/>
        </p:nvPicPr>
        <p:blipFill>
          <a:blip r:embed="rId2" cstate="print"/>
          <a:srcRect/>
          <a:stretch>
            <a:fillRect/>
          </a:stretch>
        </p:blipFill>
        <p:spPr bwMode="auto">
          <a:xfrm>
            <a:off x="4114800" y="4794568"/>
            <a:ext cx="2177075" cy="691832"/>
          </a:xfrm>
          <a:prstGeom prst="rect">
            <a:avLst/>
          </a:prstGeom>
          <a:noFill/>
        </p:spPr>
      </p:pic>
      <p:pic>
        <p:nvPicPr>
          <p:cNvPr id="300038" name="Picture 6"/>
          <p:cNvPicPr>
            <a:picLocks noChangeAspect="1" noChangeArrowheads="1"/>
          </p:cNvPicPr>
          <p:nvPr/>
        </p:nvPicPr>
        <p:blipFill>
          <a:blip r:embed="rId3" cstate="print"/>
          <a:srcRect/>
          <a:stretch>
            <a:fillRect/>
          </a:stretch>
        </p:blipFill>
        <p:spPr bwMode="auto">
          <a:xfrm>
            <a:off x="4800600" y="2792089"/>
            <a:ext cx="847725" cy="838200"/>
          </a:xfrm>
          <a:prstGeom prst="rect">
            <a:avLst/>
          </a:prstGeom>
          <a:noFill/>
          <a:ln w="9525">
            <a:noFill/>
            <a:miter lim="800000"/>
            <a:headEnd/>
            <a:tailEnd/>
          </a:ln>
        </p:spPr>
      </p:pic>
      <p:pic>
        <p:nvPicPr>
          <p:cNvPr id="300039" name="Picture 7" descr="H:\Graphics\mouse pointer - hand.png"/>
          <p:cNvPicPr>
            <a:picLocks noChangeAspect="1" noChangeArrowheads="1"/>
          </p:cNvPicPr>
          <p:nvPr/>
        </p:nvPicPr>
        <p:blipFill>
          <a:blip r:embed="rId4" cstate="print"/>
          <a:srcRect/>
          <a:stretch>
            <a:fillRect/>
          </a:stretch>
        </p:blipFill>
        <p:spPr bwMode="auto">
          <a:xfrm>
            <a:off x="5257800" y="3477889"/>
            <a:ext cx="316877" cy="408311"/>
          </a:xfrm>
          <a:prstGeom prst="rect">
            <a:avLst/>
          </a:prstGeom>
          <a:noFill/>
        </p:spPr>
      </p:pic>
      <p:pic>
        <p:nvPicPr>
          <p:cNvPr id="300042" name="Picture 10" descr="C:\Documents and Settings\dmoore\Local Settings\Temporary Internet Files\Content.IE5\J70ERC7C\MC900434609[1].wmf"/>
          <p:cNvPicPr>
            <a:picLocks noChangeAspect="1" noChangeArrowheads="1"/>
          </p:cNvPicPr>
          <p:nvPr/>
        </p:nvPicPr>
        <p:blipFill>
          <a:blip r:embed="rId5" cstate="print"/>
          <a:srcRect/>
          <a:stretch>
            <a:fillRect/>
          </a:stretch>
        </p:blipFill>
        <p:spPr bwMode="auto">
          <a:xfrm>
            <a:off x="7010400" y="3397250"/>
            <a:ext cx="1311275" cy="1936750"/>
          </a:xfrm>
          <a:prstGeom prst="rect">
            <a:avLst/>
          </a:prstGeom>
          <a:ln>
            <a:noFill/>
          </a:ln>
          <a:effectLst>
            <a:outerShdw blurRad="292100" dist="139700" dir="2700000" algn="tl" rotWithShape="0">
              <a:srgbClr val="333333">
                <a:alpha val="65000"/>
              </a:srgbClr>
            </a:outerShdw>
          </a:effectLst>
        </p:spPr>
      </p:pic>
      <p:pic>
        <p:nvPicPr>
          <p:cNvPr id="300043" name="Picture 11"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flipH="1">
            <a:off x="5867400" y="2743200"/>
            <a:ext cx="1676400" cy="1676400"/>
          </a:xfrm>
          <a:prstGeom prst="rect">
            <a:avLst/>
          </a:prstGeom>
          <a:noFill/>
        </p:spPr>
      </p:pic>
      <p:sp>
        <p:nvSpPr>
          <p:cNvPr id="17" name="Rounded Rectangle 16"/>
          <p:cNvSpPr/>
          <p:nvPr/>
        </p:nvSpPr>
        <p:spPr>
          <a:xfrm>
            <a:off x="838200" y="2921000"/>
            <a:ext cx="1219200" cy="508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smtClean="0">
                <a:solidFill>
                  <a:schemeClr val="bg1"/>
                </a:solidFill>
              </a:rPr>
              <a:t>Messages</a:t>
            </a:r>
            <a:endParaRPr lang="en-US" sz="1600" b="1" dirty="0">
              <a:solidFill>
                <a:schemeClr val="bg1"/>
              </a:solidFill>
            </a:endParaRPr>
          </a:p>
        </p:txBody>
      </p:sp>
      <p:sp>
        <p:nvSpPr>
          <p:cNvPr id="18" name="Rounded Rectangle 17"/>
          <p:cNvSpPr/>
          <p:nvPr/>
        </p:nvSpPr>
        <p:spPr>
          <a:xfrm>
            <a:off x="1905000" y="3251200"/>
            <a:ext cx="1219200" cy="508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smtClean="0">
                <a:solidFill>
                  <a:schemeClr val="bg1"/>
                </a:solidFill>
              </a:rPr>
              <a:t>Widgets</a:t>
            </a:r>
            <a:endParaRPr lang="en-US" sz="1600" b="1" dirty="0">
              <a:solidFill>
                <a:schemeClr val="bg1"/>
              </a:solidFill>
            </a:endParaRPr>
          </a:p>
        </p:txBody>
      </p:sp>
      <p:pic>
        <p:nvPicPr>
          <p:cNvPr id="19" name="Picture 11"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flipH="1">
            <a:off x="2971800" y="1524000"/>
            <a:ext cx="1676400" cy="1676400"/>
          </a:xfrm>
          <a:prstGeom prst="rect">
            <a:avLst/>
          </a:prstGeom>
          <a:noFill/>
        </p:spPr>
      </p:pic>
      <p:pic>
        <p:nvPicPr>
          <p:cNvPr id="21" name="Picture 2" descr="X:\Web Services\Public\logos\easypay\easypay_ipay.png"/>
          <p:cNvPicPr>
            <a:picLocks noChangeAspect="1" noChangeArrowheads="1"/>
          </p:cNvPicPr>
          <p:nvPr/>
        </p:nvPicPr>
        <p:blipFill>
          <a:blip r:embed="rId7" cstate="print"/>
          <a:srcRect/>
          <a:stretch>
            <a:fillRect/>
          </a:stretch>
        </p:blipFill>
        <p:spPr bwMode="auto">
          <a:xfrm>
            <a:off x="914400" y="1676400"/>
            <a:ext cx="2141126" cy="914400"/>
          </a:xfrm>
          <a:prstGeom prst="rect">
            <a:avLst/>
          </a:prstGeom>
          <a:noFill/>
        </p:spPr>
      </p:pic>
      <p:pic>
        <p:nvPicPr>
          <p:cNvPr id="22" name="Picture 3" descr="X:\Web Services\Public\logos\easypay\easypay_fiserv.png"/>
          <p:cNvPicPr>
            <a:picLocks noChangeAspect="1" noChangeArrowheads="1"/>
          </p:cNvPicPr>
          <p:nvPr/>
        </p:nvPicPr>
        <p:blipFill>
          <a:blip r:embed="rId8" cstate="print"/>
          <a:srcRect/>
          <a:stretch>
            <a:fillRect/>
          </a:stretch>
        </p:blipFill>
        <p:spPr bwMode="auto">
          <a:xfrm>
            <a:off x="990600" y="4639164"/>
            <a:ext cx="2159718" cy="923436"/>
          </a:xfrm>
          <a:prstGeom prst="rect">
            <a:avLst/>
          </a:prstGeom>
          <a:noFill/>
        </p:spPr>
      </p:pic>
      <p:pic>
        <p:nvPicPr>
          <p:cNvPr id="23" name="Picture 11"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rot="17675675" flipH="1">
            <a:off x="3079990" y="3613390"/>
            <a:ext cx="1676400" cy="16764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685800" y="1524000"/>
            <a:ext cx="5943600" cy="4114800"/>
          </a:xfrm>
          <a:prstGeom prst="roundRect">
            <a:avLst>
              <a:gd name="adj" fmla="val 63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lstStyle/>
          <a:p>
            <a:r>
              <a:rPr lang="en-US" sz="2000" dirty="0" smtClean="0"/>
              <a:t>The Next Generation of Bill Pay</a:t>
            </a:r>
            <a:br>
              <a:rPr lang="en-US" sz="2000" dirty="0" smtClean="0"/>
            </a:br>
            <a:r>
              <a:rPr lang="en-US" dirty="0" smtClean="0"/>
              <a:t>A More Seamless Experience for the Member</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73</a:t>
            </a:fld>
            <a:endParaRPr lang="en-US"/>
          </a:p>
        </p:txBody>
      </p:sp>
      <p:sp>
        <p:nvSpPr>
          <p:cNvPr id="8" name="Text Placeholder 7"/>
          <p:cNvSpPr>
            <a:spLocks noGrp="1"/>
          </p:cNvSpPr>
          <p:nvPr>
            <p:ph type="body" sz="quarter" idx="13"/>
          </p:nvPr>
        </p:nvSpPr>
        <p:spPr/>
        <p:txBody>
          <a:bodyPr/>
          <a:lstStyle/>
          <a:p>
            <a:r>
              <a:rPr lang="en-US" dirty="0" smtClean="0"/>
              <a:t>Single-sign on to bill pay features presented via iPay or Fiserv tools</a:t>
            </a:r>
            <a:endParaRPr lang="en-US" dirty="0"/>
          </a:p>
        </p:txBody>
      </p:sp>
      <p:cxnSp>
        <p:nvCxnSpPr>
          <p:cNvPr id="12" name="Straight Connector 11"/>
          <p:cNvCxnSpPr/>
          <p:nvPr/>
        </p:nvCxnSpPr>
        <p:spPr>
          <a:xfrm rot="5400000">
            <a:off x="1371600" y="3657600"/>
            <a:ext cx="4572000" cy="0"/>
          </a:xfrm>
          <a:prstGeom prst="line">
            <a:avLst/>
          </a:prstGeom>
          <a:ln w="762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300034" name="Picture 2" descr="X:\Web Services\Public\logos\easypay\easypay_ipay.png"/>
          <p:cNvPicPr>
            <a:picLocks noChangeAspect="1" noChangeArrowheads="1"/>
          </p:cNvPicPr>
          <p:nvPr/>
        </p:nvPicPr>
        <p:blipFill>
          <a:blip r:embed="rId2" cstate="print"/>
          <a:srcRect/>
          <a:stretch>
            <a:fillRect/>
          </a:stretch>
        </p:blipFill>
        <p:spPr bwMode="auto">
          <a:xfrm>
            <a:off x="914400" y="1676400"/>
            <a:ext cx="2141126" cy="914400"/>
          </a:xfrm>
          <a:prstGeom prst="rect">
            <a:avLst/>
          </a:prstGeom>
          <a:noFill/>
        </p:spPr>
      </p:pic>
      <p:pic>
        <p:nvPicPr>
          <p:cNvPr id="300035" name="Picture 3" descr="X:\Web Services\Public\logos\easypay\easypay_fiserv.png"/>
          <p:cNvPicPr>
            <a:picLocks noChangeAspect="1" noChangeArrowheads="1"/>
          </p:cNvPicPr>
          <p:nvPr/>
        </p:nvPicPr>
        <p:blipFill>
          <a:blip r:embed="rId3" cstate="print"/>
          <a:srcRect/>
          <a:stretch>
            <a:fillRect/>
          </a:stretch>
        </p:blipFill>
        <p:spPr bwMode="auto">
          <a:xfrm>
            <a:off x="990600" y="4639164"/>
            <a:ext cx="2159718" cy="923436"/>
          </a:xfrm>
          <a:prstGeom prst="rect">
            <a:avLst/>
          </a:prstGeom>
          <a:noFill/>
        </p:spPr>
      </p:pic>
      <p:pic>
        <p:nvPicPr>
          <p:cNvPr id="300037" name="Picture 5" descr="X:\Web Services\Public\logos\its_me_247\online_banking\im247_online_banking.png"/>
          <p:cNvPicPr>
            <a:picLocks noChangeAspect="1" noChangeArrowheads="1"/>
          </p:cNvPicPr>
          <p:nvPr/>
        </p:nvPicPr>
        <p:blipFill>
          <a:blip r:embed="rId4" cstate="print"/>
          <a:srcRect/>
          <a:stretch>
            <a:fillRect/>
          </a:stretch>
        </p:blipFill>
        <p:spPr bwMode="auto">
          <a:xfrm>
            <a:off x="4114800" y="4794568"/>
            <a:ext cx="2177075" cy="691832"/>
          </a:xfrm>
          <a:prstGeom prst="rect">
            <a:avLst/>
          </a:prstGeom>
          <a:noFill/>
        </p:spPr>
      </p:pic>
      <p:pic>
        <p:nvPicPr>
          <p:cNvPr id="300042" name="Picture 10" descr="C:\Documents and Settings\dmoore\Local Settings\Temporary Internet Files\Content.IE5\J70ERC7C\MC900434609[1].wmf"/>
          <p:cNvPicPr>
            <a:picLocks noChangeAspect="1" noChangeArrowheads="1"/>
          </p:cNvPicPr>
          <p:nvPr/>
        </p:nvPicPr>
        <p:blipFill>
          <a:blip r:embed="rId5" cstate="print"/>
          <a:srcRect/>
          <a:stretch>
            <a:fillRect/>
          </a:stretch>
        </p:blipFill>
        <p:spPr bwMode="auto">
          <a:xfrm>
            <a:off x="7010400" y="3397250"/>
            <a:ext cx="1311275" cy="1936750"/>
          </a:xfrm>
          <a:prstGeom prst="rect">
            <a:avLst/>
          </a:prstGeom>
          <a:ln>
            <a:noFill/>
          </a:ln>
          <a:effectLst>
            <a:outerShdw blurRad="292100" dist="139700" dir="2700000" algn="tl" rotWithShape="0">
              <a:srgbClr val="333333">
                <a:alpha val="65000"/>
              </a:srgbClr>
            </a:outerShdw>
          </a:effectLst>
        </p:spPr>
      </p:pic>
      <p:pic>
        <p:nvPicPr>
          <p:cNvPr id="300043" name="Picture 11"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flipH="1">
            <a:off x="5867400" y="2743200"/>
            <a:ext cx="1676400" cy="1676400"/>
          </a:xfrm>
          <a:prstGeom prst="rect">
            <a:avLst/>
          </a:prstGeom>
          <a:noFill/>
        </p:spPr>
      </p:pic>
      <p:pic>
        <p:nvPicPr>
          <p:cNvPr id="20" name="Picture 11"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flipH="1">
            <a:off x="2971800" y="1524000"/>
            <a:ext cx="1676400" cy="1676400"/>
          </a:xfrm>
          <a:prstGeom prst="rect">
            <a:avLst/>
          </a:prstGeom>
          <a:noFill/>
        </p:spPr>
      </p:pic>
      <p:pic>
        <p:nvPicPr>
          <p:cNvPr id="21" name="Picture 11" descr="C:\Documents and Settings\dmoore\My Documents\My Pictures\Microsoft Clip Organizer\MCj04398000000[1].png"/>
          <p:cNvPicPr>
            <a:picLocks noChangeAspect="1" noChangeArrowheads="1"/>
          </p:cNvPicPr>
          <p:nvPr/>
        </p:nvPicPr>
        <p:blipFill>
          <a:blip r:embed="rId6" cstate="print"/>
          <a:srcRect/>
          <a:stretch>
            <a:fillRect/>
          </a:stretch>
        </p:blipFill>
        <p:spPr bwMode="auto">
          <a:xfrm rot="17675675" flipH="1">
            <a:off x="3079990" y="3613390"/>
            <a:ext cx="1676400" cy="1676400"/>
          </a:xfrm>
          <a:prstGeom prst="rect">
            <a:avLst/>
          </a:prstGeom>
          <a:noFill/>
        </p:spPr>
      </p:pic>
      <p:grpSp>
        <p:nvGrpSpPr>
          <p:cNvPr id="22" name="Group 21"/>
          <p:cNvGrpSpPr/>
          <p:nvPr/>
        </p:nvGrpSpPr>
        <p:grpSpPr>
          <a:xfrm>
            <a:off x="1981200" y="2279099"/>
            <a:ext cx="2507699" cy="1683301"/>
            <a:chOff x="2514600" y="2964899"/>
            <a:chExt cx="2507699" cy="1683301"/>
          </a:xfrm>
        </p:grpSpPr>
        <p:pic>
          <p:nvPicPr>
            <p:cNvPr id="23" name="Picture 11" descr="C:\Documents and Settings\dmoore\My Documents\My Pictures\Microsoft Clip Organizer\MCj0439800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9894891" flipH="1">
              <a:off x="2514600" y="2971800"/>
              <a:ext cx="1676400" cy="1676400"/>
            </a:xfrm>
            <a:prstGeom prst="rect">
              <a:avLst/>
            </a:prstGeom>
            <a:noFill/>
          </p:spPr>
        </p:pic>
        <p:pic>
          <p:nvPicPr>
            <p:cNvPr id="24" name="Picture 11" descr="C:\Documents and Settings\dmoore\My Documents\My Pictures\Microsoft Clip Organizer\MCj0439800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705109">
              <a:off x="3345899" y="2964899"/>
              <a:ext cx="1676400" cy="1676400"/>
            </a:xfrm>
            <a:prstGeom prst="rect">
              <a:avLst/>
            </a:prstGeom>
            <a:noFill/>
          </p:spPr>
        </p:pic>
      </p:grpSp>
      <p:sp>
        <p:nvSpPr>
          <p:cNvPr id="27" name="Rounded Rectangle 26"/>
          <p:cNvSpPr/>
          <p:nvPr/>
        </p:nvSpPr>
        <p:spPr>
          <a:xfrm>
            <a:off x="6477000" y="2057400"/>
            <a:ext cx="1600200" cy="914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smtClean="0">
                <a:solidFill>
                  <a:schemeClr val="bg1"/>
                </a:solidFill>
              </a:rPr>
              <a:t>Member Reach and batch email messages</a:t>
            </a:r>
            <a:endParaRPr lang="en-US" sz="1600" b="1" dirty="0">
              <a:solidFill>
                <a:schemeClr val="bg1"/>
              </a:solidFill>
            </a:endParaRPr>
          </a:p>
        </p:txBody>
      </p:sp>
      <p:sp>
        <p:nvSpPr>
          <p:cNvPr id="17" name="Rounded Rectangle 16"/>
          <p:cNvSpPr/>
          <p:nvPr/>
        </p:nvSpPr>
        <p:spPr>
          <a:xfrm>
            <a:off x="2667000" y="2801256"/>
            <a:ext cx="1219200" cy="508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smtClean="0">
                <a:solidFill>
                  <a:schemeClr val="bg1"/>
                </a:solidFill>
              </a:rPr>
              <a:t>Messages</a:t>
            </a:r>
            <a:endParaRPr lang="en-US" sz="1600" b="1" dirty="0">
              <a:solidFill>
                <a:schemeClr val="bg1"/>
              </a:solidFill>
            </a:endParaRPr>
          </a:p>
        </p:txBody>
      </p:sp>
      <p:grpSp>
        <p:nvGrpSpPr>
          <p:cNvPr id="28" name="Group 27"/>
          <p:cNvGrpSpPr/>
          <p:nvPr/>
        </p:nvGrpSpPr>
        <p:grpSpPr>
          <a:xfrm>
            <a:off x="2133600" y="2812499"/>
            <a:ext cx="2507699" cy="1690202"/>
            <a:chOff x="2279099" y="2957998"/>
            <a:chExt cx="2507699" cy="1690202"/>
          </a:xfrm>
        </p:grpSpPr>
        <p:pic>
          <p:nvPicPr>
            <p:cNvPr id="29" name="Picture 11" descr="C:\Documents and Settings\dmoore\My Documents\My Pictures\Microsoft Clip Organizer\MCj0439800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9894891" flipH="1">
              <a:off x="2279099" y="2971800"/>
              <a:ext cx="1676400" cy="1676400"/>
            </a:xfrm>
            <a:prstGeom prst="rect">
              <a:avLst/>
            </a:prstGeom>
            <a:noFill/>
          </p:spPr>
        </p:pic>
        <p:pic>
          <p:nvPicPr>
            <p:cNvPr id="30" name="Picture 11" descr="C:\Documents and Settings\dmoore\My Documents\My Pictures\Microsoft Clip Organizer\MCj0439800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705109">
              <a:off x="3110398" y="2957998"/>
              <a:ext cx="1676400" cy="1676400"/>
            </a:xfrm>
            <a:prstGeom prst="rect">
              <a:avLst/>
            </a:prstGeom>
            <a:noFill/>
          </p:spPr>
        </p:pic>
      </p:grpSp>
      <p:sp>
        <p:nvSpPr>
          <p:cNvPr id="18" name="Rounded Rectangle 17"/>
          <p:cNvSpPr/>
          <p:nvPr/>
        </p:nvSpPr>
        <p:spPr>
          <a:xfrm>
            <a:off x="2819400" y="3429000"/>
            <a:ext cx="1219200" cy="508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smtClean="0">
                <a:solidFill>
                  <a:schemeClr val="bg1"/>
                </a:solidFill>
              </a:rPr>
              <a:t>Widgets</a:t>
            </a:r>
            <a:endParaRPr lang="en-US" sz="1600" b="1" dirty="0">
              <a:solidFill>
                <a:schemeClr val="bg1"/>
              </a:solidFill>
            </a:endParaRPr>
          </a:p>
        </p:txBody>
      </p:sp>
      <p:sp>
        <p:nvSpPr>
          <p:cNvPr id="31" name="TextBox 30"/>
          <p:cNvSpPr txBox="1"/>
          <p:nvPr/>
        </p:nvSpPr>
        <p:spPr>
          <a:xfrm>
            <a:off x="228600" y="2895600"/>
            <a:ext cx="1524000" cy="1293971"/>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1400" b="1" dirty="0" smtClean="0"/>
              <a:t>Style sheets more consistent with the </a:t>
            </a:r>
            <a:br>
              <a:rPr lang="en-US" sz="1400" b="1" dirty="0" smtClean="0"/>
            </a:br>
            <a:r>
              <a:rPr lang="en-US" sz="1400" b="1" dirty="0" smtClean="0">
                <a:effectLst>
                  <a:outerShdw blurRad="38100" dist="38100" dir="2700000" algn="tl">
                    <a:srgbClr val="000000">
                      <a:alpha val="43137"/>
                    </a:srgbClr>
                  </a:outerShdw>
                </a:effectLst>
              </a:rPr>
              <a:t>It’s Me 247 </a:t>
            </a:r>
            <a:br>
              <a:rPr lang="en-US" sz="1400" b="1" dirty="0" smtClean="0">
                <a:effectLst>
                  <a:outerShdw blurRad="38100" dist="38100" dir="2700000" algn="tl">
                    <a:srgbClr val="000000">
                      <a:alpha val="43137"/>
                    </a:srgbClr>
                  </a:outerShdw>
                </a:effectLst>
              </a:rPr>
            </a:br>
            <a:r>
              <a:rPr lang="en-US" sz="1400" b="1" dirty="0" smtClean="0"/>
              <a:t>look and feel</a:t>
            </a:r>
            <a:endParaRPr lang="en-US" sz="1400" b="1" dirty="0"/>
          </a:p>
        </p:txBody>
      </p:sp>
      <p:sp>
        <p:nvSpPr>
          <p:cNvPr id="32" name="Rectangle 31"/>
          <p:cNvSpPr/>
          <p:nvPr/>
        </p:nvSpPr>
        <p:spPr>
          <a:xfrm>
            <a:off x="4800600" y="2721592"/>
            <a:ext cx="838200" cy="838200"/>
          </a:xfrm>
          <a:prstGeom prst="rect">
            <a:avLst/>
          </a:prstGeom>
          <a:solidFill>
            <a:srgbClr val="292929"/>
          </a:solidFill>
        </p:spPr>
        <p:style>
          <a:lnRef idx="2">
            <a:schemeClr val="accent1">
              <a:shade val="50000"/>
            </a:schemeClr>
          </a:lnRef>
          <a:fillRef idx="1">
            <a:schemeClr val="accent1"/>
          </a:fillRef>
          <a:effectRef idx="0">
            <a:schemeClr val="accent1"/>
          </a:effectRef>
          <a:fontRef idx="minor">
            <a:schemeClr val="lt1"/>
          </a:fontRef>
        </p:style>
        <p:txBody>
          <a:bodyPr tIns="9144" rtlCol="0" anchor="t" anchorCtr="0"/>
          <a:lstStyle/>
          <a:p>
            <a:pPr algn="ctr"/>
            <a:r>
              <a:rPr lang="en-US" sz="1200" b="1" dirty="0" smtClean="0"/>
              <a:t>Quick Pay</a:t>
            </a:r>
            <a:endParaRPr lang="en-US" sz="1200" b="1" dirty="0"/>
          </a:p>
        </p:txBody>
      </p:sp>
      <p:pic>
        <p:nvPicPr>
          <p:cNvPr id="1026" name="Picture 2" descr="X:\Web Services\Public\logos\easypay\easypay_icon.png"/>
          <p:cNvPicPr>
            <a:picLocks noChangeAspect="1" noChangeArrowheads="1"/>
          </p:cNvPicPr>
          <p:nvPr/>
        </p:nvPicPr>
        <p:blipFill>
          <a:blip r:embed="rId7" cstate="print"/>
          <a:stretch>
            <a:fillRect/>
          </a:stretch>
        </p:blipFill>
        <p:spPr bwMode="auto">
          <a:xfrm>
            <a:off x="5029200" y="2977503"/>
            <a:ext cx="315899" cy="486318"/>
          </a:xfrm>
          <a:prstGeom prst="rect">
            <a:avLst/>
          </a:prstGeom>
          <a:noFill/>
        </p:spPr>
      </p:pic>
      <p:sp>
        <p:nvSpPr>
          <p:cNvPr id="33" name="Rectangle 32"/>
          <p:cNvSpPr/>
          <p:nvPr/>
        </p:nvSpPr>
        <p:spPr>
          <a:xfrm>
            <a:off x="4800600" y="3684896"/>
            <a:ext cx="838200" cy="838200"/>
          </a:xfrm>
          <a:prstGeom prst="rect">
            <a:avLst/>
          </a:prstGeom>
          <a:solidFill>
            <a:srgbClr val="292929"/>
          </a:solidFill>
        </p:spPr>
        <p:style>
          <a:lnRef idx="2">
            <a:schemeClr val="accent1">
              <a:shade val="50000"/>
            </a:schemeClr>
          </a:lnRef>
          <a:fillRef idx="1">
            <a:schemeClr val="accent1"/>
          </a:fillRef>
          <a:effectRef idx="0">
            <a:schemeClr val="accent1"/>
          </a:effectRef>
          <a:fontRef idx="minor">
            <a:schemeClr val="lt1"/>
          </a:fontRef>
        </p:style>
        <p:txBody>
          <a:bodyPr tIns="9144" rtlCol="0" anchor="t" anchorCtr="0"/>
          <a:lstStyle/>
          <a:p>
            <a:pPr algn="ctr"/>
            <a:r>
              <a:rPr lang="en-US" sz="1200" b="1" dirty="0" smtClean="0"/>
              <a:t>Person-to-Person Payment</a:t>
            </a:r>
            <a:endParaRPr lang="en-US" sz="1200" b="1" dirty="0"/>
          </a:p>
        </p:txBody>
      </p:sp>
      <p:pic>
        <p:nvPicPr>
          <p:cNvPr id="34" name="Picture 7" descr="H:\Graphics\mouse pointer - hand.png"/>
          <p:cNvPicPr>
            <a:picLocks noChangeAspect="1" noChangeArrowheads="1"/>
          </p:cNvPicPr>
          <p:nvPr/>
        </p:nvPicPr>
        <p:blipFill>
          <a:blip r:embed="rId8" cstate="print"/>
          <a:srcRect/>
          <a:stretch>
            <a:fillRect/>
          </a:stretch>
        </p:blipFill>
        <p:spPr bwMode="auto">
          <a:xfrm>
            <a:off x="5257800" y="3254992"/>
            <a:ext cx="316877" cy="408311"/>
          </a:xfrm>
          <a:prstGeom prst="rect">
            <a:avLst/>
          </a:prstGeom>
          <a:noFill/>
        </p:spPr>
      </p:pic>
      <p:pic>
        <p:nvPicPr>
          <p:cNvPr id="36" name="Picture 2" descr="X:\Web Services\Public\logos\easypay\easypay_icon.png"/>
          <p:cNvPicPr>
            <a:picLocks noChangeAspect="1" noChangeArrowheads="1"/>
          </p:cNvPicPr>
          <p:nvPr/>
        </p:nvPicPr>
        <p:blipFill>
          <a:blip r:embed="rId7" cstate="print"/>
          <a:srcRect/>
          <a:stretch>
            <a:fillRect/>
          </a:stretch>
        </p:blipFill>
        <p:spPr bwMode="auto">
          <a:xfrm>
            <a:off x="5105400" y="4267200"/>
            <a:ext cx="314433" cy="258851"/>
          </a:xfrm>
          <a:prstGeom prst="rect">
            <a:avLst/>
          </a:prstGeom>
          <a:noFill/>
        </p:spPr>
      </p:pic>
      <p:pic>
        <p:nvPicPr>
          <p:cNvPr id="35" name="Picture 7" descr="H:\Graphics\mouse pointer - hand.png"/>
          <p:cNvPicPr>
            <a:picLocks noChangeAspect="1" noChangeArrowheads="1"/>
          </p:cNvPicPr>
          <p:nvPr/>
        </p:nvPicPr>
        <p:blipFill>
          <a:blip r:embed="rId8" cstate="print"/>
          <a:srcRect/>
          <a:stretch>
            <a:fillRect/>
          </a:stretch>
        </p:blipFill>
        <p:spPr bwMode="auto">
          <a:xfrm>
            <a:off x="5257800" y="4294496"/>
            <a:ext cx="316877" cy="408311"/>
          </a:xfrm>
          <a:prstGeom prst="rect">
            <a:avLst/>
          </a:prstGeom>
          <a:noFill/>
        </p:spPr>
      </p:pic>
      <p:pic>
        <p:nvPicPr>
          <p:cNvPr id="39" name="Picture 6"/>
          <p:cNvPicPr>
            <a:picLocks noChangeAspect="1" noChangeArrowheads="1"/>
          </p:cNvPicPr>
          <p:nvPr/>
        </p:nvPicPr>
        <p:blipFill>
          <a:blip r:embed="rId9" cstate="print"/>
          <a:srcRect/>
          <a:stretch>
            <a:fillRect/>
          </a:stretch>
        </p:blipFill>
        <p:spPr bwMode="auto">
          <a:xfrm>
            <a:off x="4800600" y="1752600"/>
            <a:ext cx="847725" cy="838200"/>
          </a:xfrm>
          <a:prstGeom prst="rect">
            <a:avLst/>
          </a:prstGeom>
          <a:noFill/>
          <a:ln w="9525">
            <a:noFill/>
            <a:miter lim="800000"/>
            <a:headEnd/>
            <a:tailEnd/>
          </a:ln>
        </p:spPr>
      </p:pic>
      <p:pic>
        <p:nvPicPr>
          <p:cNvPr id="40" name="Picture 7" descr="H:\Graphics\mouse pointer - hand.png"/>
          <p:cNvPicPr>
            <a:picLocks noChangeAspect="1" noChangeArrowheads="1"/>
          </p:cNvPicPr>
          <p:nvPr/>
        </p:nvPicPr>
        <p:blipFill>
          <a:blip r:embed="rId8" cstate="print"/>
          <a:srcRect/>
          <a:stretch>
            <a:fillRect/>
          </a:stretch>
        </p:blipFill>
        <p:spPr bwMode="auto">
          <a:xfrm>
            <a:off x="5257800" y="2286000"/>
            <a:ext cx="316877" cy="408311"/>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for our Bill Pay Future</a:t>
            </a:r>
            <a:endParaRPr lang="en-US" dirty="0"/>
          </a:p>
        </p:txBody>
      </p:sp>
      <p:sp>
        <p:nvSpPr>
          <p:cNvPr id="3" name="Content Placeholder 2"/>
          <p:cNvSpPr>
            <a:spLocks noGrp="1"/>
          </p:cNvSpPr>
          <p:nvPr>
            <p:ph idx="1"/>
          </p:nvPr>
        </p:nvSpPr>
        <p:spPr/>
        <p:txBody>
          <a:bodyPr/>
          <a:lstStyle/>
          <a:p>
            <a:r>
              <a:rPr lang="en-US" dirty="0" smtClean="0"/>
              <a:t>A more seamless experience for the member </a:t>
            </a:r>
          </a:p>
          <a:p>
            <a:pPr lvl="1"/>
            <a:r>
              <a:rPr lang="en-US" dirty="0" smtClean="0"/>
              <a:t>Create an </a:t>
            </a:r>
            <a:r>
              <a:rPr lang="en-US" dirty="0" smtClean="0">
                <a:effectLst>
                  <a:outerShdw blurRad="38100" dist="38100" dir="2700000" algn="tl">
                    <a:srgbClr val="000000">
                      <a:alpha val="43137"/>
                    </a:srgbClr>
                  </a:outerShdw>
                </a:effectLst>
              </a:rPr>
              <a:t>It’s Me 247 </a:t>
            </a:r>
            <a:r>
              <a:rPr lang="en-US" dirty="0" smtClean="0"/>
              <a:t>online banking look and feel for the bill pay style sheets</a:t>
            </a:r>
          </a:p>
          <a:p>
            <a:pPr lvl="1"/>
            <a:r>
              <a:rPr lang="en-US" dirty="0" smtClean="0"/>
              <a:t>Bill pay </a:t>
            </a:r>
            <a:r>
              <a:rPr lang="en-US" b="1" dirty="0" smtClean="0">
                <a:solidFill>
                  <a:schemeClr val="accent3"/>
                </a:solidFill>
              </a:rPr>
              <a:t>messages</a:t>
            </a:r>
            <a:r>
              <a:rPr lang="en-US" dirty="0" smtClean="0"/>
              <a:t> presented by </a:t>
            </a:r>
            <a:r>
              <a:rPr lang="en-US" dirty="0" smtClean="0">
                <a:effectLst>
                  <a:outerShdw blurRad="38100" dist="38100" dir="2700000" algn="tl">
                    <a:srgbClr val="000000">
                      <a:alpha val="43137"/>
                    </a:srgbClr>
                  </a:outerShdw>
                </a:effectLst>
              </a:rPr>
              <a:t>It’s Me 247 </a:t>
            </a:r>
            <a:r>
              <a:rPr lang="en-US" dirty="0" smtClean="0"/>
              <a:t>before the member clicks on the bill pay icon (SSO launch)</a:t>
            </a:r>
            <a:endParaRPr lang="en-US" dirty="0" smtClean="0">
              <a:solidFill>
                <a:schemeClr val="accent3"/>
              </a:solidFill>
            </a:endParaRPr>
          </a:p>
          <a:p>
            <a:pPr lvl="1"/>
            <a:r>
              <a:rPr lang="en-US" b="1" dirty="0" smtClean="0">
                <a:solidFill>
                  <a:schemeClr val="accent3"/>
                </a:solidFill>
              </a:rPr>
              <a:t>Person-to-person payment </a:t>
            </a:r>
            <a:r>
              <a:rPr lang="en-US" dirty="0" smtClean="0"/>
              <a:t>widgets embedded in </a:t>
            </a:r>
            <a:r>
              <a:rPr lang="en-US" dirty="0" smtClean="0">
                <a:effectLst>
                  <a:outerShdw blurRad="38100" dist="38100" dir="2700000" algn="tl">
                    <a:srgbClr val="000000">
                      <a:alpha val="43137"/>
                    </a:srgbClr>
                  </a:outerShdw>
                </a:effectLst>
              </a:rPr>
              <a:t>It’s Me 247 </a:t>
            </a:r>
            <a:r>
              <a:rPr lang="en-US" dirty="0" smtClean="0"/>
              <a:t>that process person-to-person payment transactions – potentially available for both bill pay and non-bill pay subscribers</a:t>
            </a:r>
          </a:p>
          <a:p>
            <a:pPr lvl="1"/>
            <a:r>
              <a:rPr lang="en-US" dirty="0" smtClean="0"/>
              <a:t>A </a:t>
            </a:r>
            <a:r>
              <a:rPr lang="en-US" b="1" dirty="0" smtClean="0">
                <a:solidFill>
                  <a:schemeClr val="accent3"/>
                </a:solidFill>
              </a:rPr>
              <a:t>Quick Pay </a:t>
            </a:r>
            <a:r>
              <a:rPr lang="en-US" dirty="0" smtClean="0"/>
              <a:t>widget embedded in </a:t>
            </a:r>
            <a:r>
              <a:rPr lang="en-US" dirty="0" smtClean="0">
                <a:effectLst>
                  <a:outerShdw blurRad="38100" dist="38100" dir="2700000" algn="tl">
                    <a:srgbClr val="000000">
                      <a:alpha val="43137"/>
                    </a:srgbClr>
                  </a:outerShdw>
                </a:effectLst>
              </a:rPr>
              <a:t>It’s Me 247 </a:t>
            </a:r>
            <a:r>
              <a:rPr lang="en-US" dirty="0" smtClean="0"/>
              <a:t>to accelerate payments</a:t>
            </a:r>
          </a:p>
          <a:p>
            <a:pPr lvl="1"/>
            <a:r>
              <a:rPr lang="en-US" dirty="0" smtClean="0"/>
              <a:t>A special module: </a:t>
            </a:r>
            <a:r>
              <a:rPr lang="en-US" b="1" dirty="0" smtClean="0">
                <a:solidFill>
                  <a:schemeClr val="accent3"/>
                </a:solidFill>
              </a:rPr>
              <a:t>Bill Pay for Businesses </a:t>
            </a:r>
            <a:r>
              <a:rPr lang="en-US" dirty="0" smtClean="0"/>
              <a:t>(iPay only so far)</a:t>
            </a:r>
          </a:p>
          <a:p>
            <a:r>
              <a:rPr lang="en-US" dirty="0" smtClean="0"/>
              <a:t>Connect </a:t>
            </a:r>
            <a:r>
              <a:rPr lang="en-US" dirty="0" smtClean="0">
                <a:effectLst>
                  <a:outerShdw blurRad="38100" dist="38100" dir="2700000" algn="tl">
                    <a:srgbClr val="000000">
                      <a:alpha val="43137"/>
                    </a:srgbClr>
                  </a:outerShdw>
                </a:effectLst>
              </a:rPr>
              <a:t>It’s Me 247 </a:t>
            </a:r>
            <a:r>
              <a:rPr lang="en-US" b="1" dirty="0" smtClean="0">
                <a:solidFill>
                  <a:schemeClr val="accent3"/>
                </a:solidFill>
              </a:rPr>
              <a:t>Mobile Web </a:t>
            </a:r>
            <a:r>
              <a:rPr lang="en-US" dirty="0" smtClean="0"/>
              <a:t>to iPay and/or Fiserv by end of year</a:t>
            </a:r>
          </a:p>
          <a:p>
            <a:pPr lvl="1"/>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74</a:t>
            </a:fld>
            <a:endParaRPr lang="en-US"/>
          </a:p>
        </p:txBody>
      </p:sp>
      <p:sp>
        <p:nvSpPr>
          <p:cNvPr id="5" name="Text Placeholder 4"/>
          <p:cNvSpPr>
            <a:spLocks noGrp="1"/>
          </p:cNvSpPr>
          <p:nvPr>
            <p:ph type="body" sz="quarter" idx="13"/>
          </p:nvPr>
        </p:nvSpPr>
        <p:spPr>
          <a:xfrm>
            <a:off x="4953000" y="5715000"/>
            <a:ext cx="3886200" cy="685800"/>
          </a:xfrm>
        </p:spPr>
        <p:txBody>
          <a:bodyPr>
            <a:noAutofit/>
          </a:bodyPr>
          <a:lstStyle/>
          <a:p>
            <a:r>
              <a:rPr lang="en-US" dirty="0" smtClean="0"/>
              <a:t>Contracts with our bill pay partners are up in the next 18 months...this is a network effort, so listen for more information and be ready to give your input</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for our Bill Pay Future</a:t>
            </a:r>
            <a:endParaRPr lang="en-US" dirty="0"/>
          </a:p>
        </p:txBody>
      </p:sp>
      <p:sp>
        <p:nvSpPr>
          <p:cNvPr id="3" name="Content Placeholder 2"/>
          <p:cNvSpPr>
            <a:spLocks noGrp="1"/>
          </p:cNvSpPr>
          <p:nvPr>
            <p:ph idx="1"/>
          </p:nvPr>
        </p:nvSpPr>
        <p:spPr/>
        <p:txBody>
          <a:bodyPr/>
          <a:lstStyle/>
          <a:p>
            <a:r>
              <a:rPr lang="en-US" dirty="0" smtClean="0"/>
              <a:t>A more seamless experience for the member </a:t>
            </a:r>
          </a:p>
          <a:p>
            <a:pPr lvl="1"/>
            <a:r>
              <a:rPr lang="en-US" dirty="0" smtClean="0"/>
              <a:t>Create an </a:t>
            </a:r>
            <a:r>
              <a:rPr lang="en-US" dirty="0" smtClean="0">
                <a:effectLst>
                  <a:outerShdw blurRad="38100" dist="38100" dir="2700000" algn="tl">
                    <a:srgbClr val="000000">
                      <a:alpha val="43137"/>
                    </a:srgbClr>
                  </a:outerShdw>
                </a:effectLst>
              </a:rPr>
              <a:t>It’s Me 247 </a:t>
            </a:r>
            <a:r>
              <a:rPr lang="en-US" dirty="0" smtClean="0"/>
              <a:t>online banking look and feel for the bill pay style sheets</a:t>
            </a:r>
          </a:p>
          <a:p>
            <a:pPr lvl="1"/>
            <a:r>
              <a:rPr lang="en-US" dirty="0" smtClean="0"/>
              <a:t>Bill pay </a:t>
            </a:r>
            <a:r>
              <a:rPr lang="en-US" b="1" dirty="0" smtClean="0">
                <a:solidFill>
                  <a:schemeClr val="accent3"/>
                </a:solidFill>
              </a:rPr>
              <a:t>messages</a:t>
            </a:r>
            <a:r>
              <a:rPr lang="en-US" dirty="0" smtClean="0"/>
              <a:t> presented by </a:t>
            </a:r>
            <a:r>
              <a:rPr lang="en-US" dirty="0" smtClean="0">
                <a:effectLst>
                  <a:outerShdw blurRad="38100" dist="38100" dir="2700000" algn="tl">
                    <a:srgbClr val="000000">
                      <a:alpha val="43137"/>
                    </a:srgbClr>
                  </a:outerShdw>
                </a:effectLst>
              </a:rPr>
              <a:t>It’s Me 247 </a:t>
            </a:r>
            <a:r>
              <a:rPr lang="en-US" dirty="0" smtClean="0"/>
              <a:t>before the member clicks on the bill pay icon (SSO launch)</a:t>
            </a:r>
            <a:endParaRPr lang="en-US" dirty="0" smtClean="0">
              <a:solidFill>
                <a:schemeClr val="accent3"/>
              </a:solidFill>
            </a:endParaRPr>
          </a:p>
          <a:p>
            <a:pPr lvl="1"/>
            <a:r>
              <a:rPr lang="en-US" b="1" dirty="0" smtClean="0">
                <a:solidFill>
                  <a:schemeClr val="accent3"/>
                </a:solidFill>
              </a:rPr>
              <a:t>Person-to-person payment </a:t>
            </a:r>
            <a:r>
              <a:rPr lang="en-US" dirty="0" smtClean="0"/>
              <a:t>widgets embedded in </a:t>
            </a:r>
            <a:r>
              <a:rPr lang="en-US" dirty="0" smtClean="0">
                <a:effectLst>
                  <a:outerShdw blurRad="38100" dist="38100" dir="2700000" algn="tl">
                    <a:srgbClr val="000000">
                      <a:alpha val="43137"/>
                    </a:srgbClr>
                  </a:outerShdw>
                </a:effectLst>
              </a:rPr>
              <a:t>It’s Me 247 </a:t>
            </a:r>
            <a:r>
              <a:rPr lang="en-US" dirty="0" smtClean="0"/>
              <a:t>that process person-to-person payment transactions – potentially available for both bill pay and non-bill pay subscribers</a:t>
            </a:r>
          </a:p>
          <a:p>
            <a:pPr lvl="1"/>
            <a:r>
              <a:rPr lang="en-US" dirty="0" smtClean="0"/>
              <a:t>A </a:t>
            </a:r>
            <a:r>
              <a:rPr lang="en-US" b="1" dirty="0" smtClean="0">
                <a:solidFill>
                  <a:schemeClr val="accent3"/>
                </a:solidFill>
              </a:rPr>
              <a:t>Quick Pay </a:t>
            </a:r>
            <a:r>
              <a:rPr lang="en-US" dirty="0" smtClean="0"/>
              <a:t>widget embedded in </a:t>
            </a:r>
            <a:r>
              <a:rPr lang="en-US" dirty="0" smtClean="0">
                <a:effectLst>
                  <a:outerShdw blurRad="38100" dist="38100" dir="2700000" algn="tl">
                    <a:srgbClr val="000000">
                      <a:alpha val="43137"/>
                    </a:srgbClr>
                  </a:outerShdw>
                </a:effectLst>
              </a:rPr>
              <a:t>It’s Me 247 </a:t>
            </a:r>
            <a:r>
              <a:rPr lang="en-US" dirty="0" smtClean="0"/>
              <a:t>to accelerate payments</a:t>
            </a:r>
          </a:p>
          <a:p>
            <a:pPr lvl="1"/>
            <a:r>
              <a:rPr lang="en-US" dirty="0" smtClean="0"/>
              <a:t>A special module: </a:t>
            </a:r>
            <a:r>
              <a:rPr lang="en-US" b="1" dirty="0" smtClean="0">
                <a:solidFill>
                  <a:schemeClr val="accent3"/>
                </a:solidFill>
              </a:rPr>
              <a:t>Bill Pay for Businesses </a:t>
            </a:r>
            <a:r>
              <a:rPr lang="en-US" dirty="0" smtClean="0"/>
              <a:t>(iPay only so far)</a:t>
            </a:r>
          </a:p>
          <a:p>
            <a:r>
              <a:rPr lang="en-US" dirty="0" smtClean="0"/>
              <a:t>Connect </a:t>
            </a:r>
            <a:r>
              <a:rPr lang="en-US" dirty="0" smtClean="0">
                <a:effectLst>
                  <a:outerShdw blurRad="38100" dist="38100" dir="2700000" algn="tl">
                    <a:srgbClr val="000000">
                      <a:alpha val="43137"/>
                    </a:srgbClr>
                  </a:outerShdw>
                </a:effectLst>
              </a:rPr>
              <a:t>It’s Me 247 </a:t>
            </a:r>
            <a:r>
              <a:rPr lang="en-US" b="1" dirty="0" smtClean="0">
                <a:solidFill>
                  <a:schemeClr val="accent3"/>
                </a:solidFill>
              </a:rPr>
              <a:t>Mobile Web </a:t>
            </a:r>
            <a:r>
              <a:rPr lang="en-US" dirty="0" smtClean="0"/>
              <a:t>to iPay and/or Fiserv by end of year</a:t>
            </a:r>
          </a:p>
          <a:p>
            <a:pPr lvl="1"/>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75</a:t>
            </a:fld>
            <a:endParaRPr lang="en-US"/>
          </a:p>
        </p:txBody>
      </p:sp>
      <p:sp>
        <p:nvSpPr>
          <p:cNvPr id="5" name="Text Placeholder 4"/>
          <p:cNvSpPr>
            <a:spLocks noGrp="1"/>
          </p:cNvSpPr>
          <p:nvPr>
            <p:ph type="body" sz="quarter" idx="13"/>
          </p:nvPr>
        </p:nvSpPr>
        <p:spPr>
          <a:xfrm>
            <a:off x="4953000" y="5715000"/>
            <a:ext cx="3886200" cy="685800"/>
          </a:xfrm>
        </p:spPr>
        <p:txBody>
          <a:bodyPr>
            <a:noAutofit/>
          </a:bodyPr>
          <a:lstStyle/>
          <a:p>
            <a:r>
              <a:rPr lang="en-US" dirty="0" smtClean="0"/>
              <a:t>Contracts with our bill pay partners are up in the next 18 months...this is a network effort, so listen for more information and be ready to give your input</a:t>
            </a:r>
            <a:endParaRPr lang="en-US" dirty="0"/>
          </a:p>
        </p:txBody>
      </p:sp>
      <p:sp>
        <p:nvSpPr>
          <p:cNvPr id="6" name="Explosion 1 5"/>
          <p:cNvSpPr/>
          <p:nvPr/>
        </p:nvSpPr>
        <p:spPr>
          <a:xfrm>
            <a:off x="838200" y="-76200"/>
            <a:ext cx="7239000" cy="6705600"/>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What if it was EasyPay powered by us?  Have you thought about what it would mean if we offered a CUSO solution as a third choice?</a:t>
            </a:r>
          </a:p>
          <a:p>
            <a:pPr algn="ctr"/>
            <a:endParaRPr lang="en-US" dirty="0" smtClean="0"/>
          </a:p>
          <a:p>
            <a:pPr algn="ctr"/>
            <a:r>
              <a:rPr lang="en-US" dirty="0" smtClean="0"/>
              <a:t>Could we agree to group buy if it meant guaranteeing a new partner $1 million up front?</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X:\Administration\Public\LeadershipConference\2011\Temp place for all graphics\honor.png"/>
          <p:cNvPicPr>
            <a:picLocks noChangeAspect="1" noChangeArrowheads="1"/>
          </p:cNvPicPr>
          <p:nvPr/>
        </p:nvPicPr>
        <p:blipFill>
          <a:blip r:embed="rId2" cstate="print"/>
          <a:srcRect b="13333"/>
          <a:stretch>
            <a:fillRect/>
          </a:stretch>
        </p:blipFill>
        <p:spPr bwMode="auto">
          <a:xfrm>
            <a:off x="1676400" y="4876800"/>
            <a:ext cx="2922984" cy="19812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OBC Next Generation</a:t>
            </a:r>
            <a:br>
              <a:rPr lang="en-US" dirty="0" smtClean="0"/>
            </a:br>
            <a:r>
              <a:rPr lang="en-US" sz="2000" dirty="0" smtClean="0"/>
              <a:t>Get ready for many, many more evolutions</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76</a:t>
            </a:fld>
            <a:endParaRPr lang="en-US"/>
          </a:p>
        </p:txBody>
      </p:sp>
      <p:sp>
        <p:nvSpPr>
          <p:cNvPr id="6" name="Text Placeholder 5"/>
          <p:cNvSpPr>
            <a:spLocks noGrp="1"/>
          </p:cNvSpPr>
          <p:nvPr>
            <p:ph type="body" sz="quarter" idx="13"/>
          </p:nvPr>
        </p:nvSpPr>
        <p:spPr>
          <a:xfrm>
            <a:off x="5486400" y="5715000"/>
            <a:ext cx="3352800" cy="685800"/>
          </a:xfrm>
        </p:spPr>
        <p:txBody>
          <a:bodyPr>
            <a:noAutofit/>
          </a:bodyPr>
          <a:lstStyle/>
          <a:p>
            <a:r>
              <a:rPr lang="en-US" dirty="0" smtClean="0"/>
              <a:t>We continue to enhance and add new features that coordinate the dance between your Internet persona and your most active Internet members</a:t>
            </a:r>
            <a:endParaRPr lang="en-US" dirty="0"/>
          </a:p>
        </p:txBody>
      </p:sp>
      <p:pic>
        <p:nvPicPr>
          <p:cNvPr id="22530" name="Picture 2" descr="H:\Graphics\Online Banking shots\blue.png"/>
          <p:cNvPicPr>
            <a:picLocks noChangeAspect="1" noChangeArrowheads="1"/>
          </p:cNvPicPr>
          <p:nvPr/>
        </p:nvPicPr>
        <p:blipFill>
          <a:blip r:embed="rId3" cstate="print"/>
          <a:srcRect/>
          <a:stretch>
            <a:fillRect/>
          </a:stretch>
        </p:blipFill>
        <p:spPr bwMode="auto">
          <a:xfrm>
            <a:off x="723976" y="1371600"/>
            <a:ext cx="2844800" cy="2133600"/>
          </a:xfrm>
          <a:prstGeom prst="rect">
            <a:avLst/>
          </a:prstGeom>
          <a:ln>
            <a:noFill/>
          </a:ln>
          <a:effectLst>
            <a:outerShdw blurRad="292100" dist="139700" dir="2700000" algn="tl" rotWithShape="0">
              <a:srgbClr val="333333">
                <a:alpha val="65000"/>
              </a:srgbClr>
            </a:outerShdw>
          </a:effectLst>
        </p:spPr>
      </p:pic>
      <p:pic>
        <p:nvPicPr>
          <p:cNvPr id="23554" name="Picture 2" descr="H:\Graphics\Online Banking shots\2.OBC\2obc_membership.jpg"/>
          <p:cNvPicPr>
            <a:picLocks noChangeAspect="1" noChangeArrowheads="1"/>
          </p:cNvPicPr>
          <p:nvPr/>
        </p:nvPicPr>
        <p:blipFill>
          <a:blip r:embed="rId4" cstate="print"/>
          <a:srcRect/>
          <a:stretch>
            <a:fillRect/>
          </a:stretch>
        </p:blipFill>
        <p:spPr bwMode="auto">
          <a:xfrm>
            <a:off x="5029200" y="1981200"/>
            <a:ext cx="3149600" cy="2362200"/>
          </a:xfrm>
          <a:prstGeom prst="rect">
            <a:avLst/>
          </a:prstGeom>
          <a:ln>
            <a:noFill/>
          </a:ln>
          <a:effectLst>
            <a:outerShdw blurRad="292100" dist="139700" dir="2700000" algn="tl" rotWithShape="0">
              <a:srgbClr val="333333">
                <a:alpha val="65000"/>
              </a:srgbClr>
            </a:outerShdw>
          </a:effectLst>
        </p:spPr>
      </p:pic>
      <p:pic>
        <p:nvPicPr>
          <p:cNvPr id="13" name="Picture 10" descr="C:\Documents and Settings\dmoore\Local Settings\Temporary Internet Files\Content.IE5\J70ERC7C\MC900434609[1].wmf"/>
          <p:cNvPicPr>
            <a:picLocks noChangeAspect="1" noChangeArrowheads="1"/>
          </p:cNvPicPr>
          <p:nvPr/>
        </p:nvPicPr>
        <p:blipFill>
          <a:blip r:embed="rId5" cstate="print"/>
          <a:srcRect/>
          <a:stretch>
            <a:fillRect/>
          </a:stretch>
        </p:blipFill>
        <p:spPr bwMode="auto">
          <a:xfrm>
            <a:off x="3505200" y="3505200"/>
            <a:ext cx="949690" cy="140268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7162800" y="3886200"/>
            <a:ext cx="1676400" cy="1077218"/>
          </a:xfrm>
          <a:prstGeom prst="rect">
            <a:avLst/>
          </a:prstGeom>
          <a:effectLst>
            <a:outerShdw blurRad="76200" dir="13500000" sy="23000" kx="1200000" algn="br"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1600" dirty="0" smtClean="0"/>
              <a:t>OBC saw 2.9 million visitors in just the first month</a:t>
            </a:r>
          </a:p>
        </p:txBody>
      </p:sp>
      <p:pic>
        <p:nvPicPr>
          <p:cNvPr id="23556" name="Picture 4" descr="C:\Documents and Settings\dmoore\Local Settings\Temporary Internet Files\Content.IE5\OBR4F57I\MC900439806[1].png"/>
          <p:cNvPicPr>
            <a:picLocks noChangeAspect="1" noChangeArrowheads="1"/>
          </p:cNvPicPr>
          <p:nvPr/>
        </p:nvPicPr>
        <p:blipFill>
          <a:blip r:embed="rId6" cstate="print"/>
          <a:srcRect/>
          <a:stretch>
            <a:fillRect/>
          </a:stretch>
        </p:blipFill>
        <p:spPr bwMode="auto">
          <a:xfrm flipV="1">
            <a:off x="3352800" y="1066800"/>
            <a:ext cx="1676400" cy="1676400"/>
          </a:xfrm>
          <a:prstGeom prst="rect">
            <a:avLst/>
          </a:prstGeom>
          <a:ln>
            <a:noFill/>
          </a:ln>
          <a:effectLst>
            <a:outerShdw blurRad="292100" dist="139700" dir="2700000" algn="tl" rotWithShape="0">
              <a:srgbClr val="333333">
                <a:alpha val="65000"/>
              </a:srgbClr>
            </a:outerShdw>
          </a:effectLst>
        </p:spPr>
      </p:pic>
      <p:pic>
        <p:nvPicPr>
          <p:cNvPr id="16" name="Picture 4" descr="C:\Documents and Settings\dmoore\Local Settings\Temporary Internet Files\Content.IE5\OBR4F57I\MC900439806[1].png"/>
          <p:cNvPicPr>
            <a:picLocks noChangeAspect="1" noChangeArrowheads="1"/>
          </p:cNvPicPr>
          <p:nvPr/>
        </p:nvPicPr>
        <p:blipFill>
          <a:blip r:embed="rId6" cstate="print"/>
          <a:srcRect/>
          <a:stretch>
            <a:fillRect/>
          </a:stretch>
        </p:blipFill>
        <p:spPr bwMode="auto">
          <a:xfrm rot="6115688" flipV="1">
            <a:off x="4340655" y="4193743"/>
            <a:ext cx="1676400" cy="1676400"/>
          </a:xfrm>
          <a:prstGeom prst="rect">
            <a:avLst/>
          </a:prstGeom>
          <a:ln>
            <a:noFill/>
          </a:ln>
          <a:effectLst>
            <a:outerShdw blurRad="292100" dist="139700" dir="2700000" algn="tl" rotWithShape="0">
              <a:srgbClr val="333333">
                <a:alpha val="65000"/>
              </a:srgbClr>
            </a:outerShdw>
          </a:effectLst>
        </p:spPr>
      </p:pic>
      <p:pic>
        <p:nvPicPr>
          <p:cNvPr id="17" name="Picture 4" descr="C:\Documents and Settings\dmoore\Local Settings\Temporary Internet Files\Content.IE5\OBR4F57I\MC900439806[1].png"/>
          <p:cNvPicPr>
            <a:picLocks noChangeAspect="1" noChangeArrowheads="1"/>
          </p:cNvPicPr>
          <p:nvPr/>
        </p:nvPicPr>
        <p:blipFill>
          <a:blip r:embed="rId6" cstate="print"/>
          <a:srcRect/>
          <a:stretch>
            <a:fillRect/>
          </a:stretch>
        </p:blipFill>
        <p:spPr bwMode="auto">
          <a:xfrm rot="10999664" flipV="1">
            <a:off x="961642" y="3476242"/>
            <a:ext cx="1676400" cy="1676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OBC Next Generation</a:t>
            </a:r>
            <a:br>
              <a:rPr lang="en-US" dirty="0" smtClean="0"/>
            </a:br>
            <a:r>
              <a:rPr lang="en-US" sz="2000" dirty="0" smtClean="0"/>
              <a:t>Get ready for many, many more evolutions</a:t>
            </a:r>
            <a:endParaRPr lang="en-US" dirty="0"/>
          </a:p>
        </p:txBody>
      </p:sp>
      <p:sp>
        <p:nvSpPr>
          <p:cNvPr id="3" name="Slide Number Placeholder 2"/>
          <p:cNvSpPr>
            <a:spLocks noGrp="1"/>
          </p:cNvSpPr>
          <p:nvPr>
            <p:ph type="sldNum" sz="quarter" idx="12"/>
          </p:nvPr>
        </p:nvSpPr>
        <p:spPr/>
        <p:txBody>
          <a:bodyPr/>
          <a:lstStyle/>
          <a:p>
            <a:fld id="{250C7897-3FED-49DE-930C-887BCB3D0A78}" type="slidenum">
              <a:rPr lang="en-US" smtClean="0"/>
              <a:pPr/>
              <a:t>77</a:t>
            </a:fld>
            <a:endParaRPr lang="en-US"/>
          </a:p>
        </p:txBody>
      </p:sp>
      <p:sp>
        <p:nvSpPr>
          <p:cNvPr id="4" name="Text Placeholder 3"/>
          <p:cNvSpPr>
            <a:spLocks noGrp="1"/>
          </p:cNvSpPr>
          <p:nvPr>
            <p:ph type="body" sz="quarter" idx="13"/>
          </p:nvPr>
        </p:nvSpPr>
        <p:spPr>
          <a:xfrm>
            <a:off x="7010400" y="5715000"/>
            <a:ext cx="1828800" cy="685800"/>
          </a:xfrm>
        </p:spPr>
        <p:txBody>
          <a:bodyPr>
            <a:noAutofit/>
          </a:bodyPr>
          <a:lstStyle/>
          <a:p>
            <a:r>
              <a:rPr lang="en-US" dirty="0" smtClean="0"/>
              <a:t>This is no longer a one-size-fits-all feature</a:t>
            </a:r>
          </a:p>
          <a:p>
            <a:r>
              <a:rPr lang="en-US" dirty="0" smtClean="0"/>
              <a:t>You can coordinate and configure the value of your OBC and make a difference for your Internet members</a:t>
            </a:r>
            <a:endParaRPr lang="en-US" dirty="0"/>
          </a:p>
        </p:txBody>
      </p:sp>
      <p:pic>
        <p:nvPicPr>
          <p:cNvPr id="24578" name="Picture 2" descr="X:\Administration\Public\LeadershipConference\2011\Temp place for all graphics\obc.png"/>
          <p:cNvPicPr>
            <a:picLocks noChangeAspect="1" noChangeArrowheads="1"/>
          </p:cNvPicPr>
          <p:nvPr/>
        </p:nvPicPr>
        <p:blipFill>
          <a:blip r:embed="rId2" cstate="print"/>
          <a:srcRect/>
          <a:stretch>
            <a:fillRect/>
          </a:stretch>
        </p:blipFill>
        <p:spPr bwMode="auto">
          <a:xfrm>
            <a:off x="533400" y="1447800"/>
            <a:ext cx="6365677" cy="4978452"/>
          </a:xfrm>
          <a:prstGeom prst="rect">
            <a:avLst/>
          </a:prstGeom>
          <a:ln>
            <a:noFill/>
          </a:ln>
          <a:effectLst>
            <a:outerShdw blurRad="292100" dist="139700" dir="2700000" algn="tl" rotWithShape="0">
              <a:srgbClr val="333333">
                <a:alpha val="65000"/>
              </a:srgbClr>
            </a:outerShdw>
          </a:effectLst>
        </p:spPr>
      </p:pic>
      <p:pic>
        <p:nvPicPr>
          <p:cNvPr id="24579" name="Picture 3" descr="X:\Administration\Public\LeadershipConference\2011\Temp place for all graphics\OBC FLYER.png"/>
          <p:cNvPicPr>
            <a:picLocks noChangeAspect="1" noChangeArrowheads="1"/>
          </p:cNvPicPr>
          <p:nvPr/>
        </p:nvPicPr>
        <p:blipFill>
          <a:blip r:embed="rId3" cstate="print"/>
          <a:srcRect/>
          <a:stretch>
            <a:fillRect/>
          </a:stretch>
        </p:blipFill>
        <p:spPr bwMode="auto">
          <a:xfrm rot="592744">
            <a:off x="6914127" y="750347"/>
            <a:ext cx="1846997" cy="2386946"/>
          </a:xfrm>
          <a:prstGeom prst="rect">
            <a:avLst/>
          </a:prstGeom>
          <a:ln>
            <a:noFill/>
          </a:ln>
          <a:effectLst>
            <a:outerShdw blurRad="292100" dist="139700" dir="2700000" algn="tl" rotWithShape="0">
              <a:srgbClr val="333333">
                <a:alpha val="65000"/>
              </a:srgbClr>
            </a:outerShdw>
          </a:effectLst>
        </p:spPr>
      </p:pic>
      <p:sp>
        <p:nvSpPr>
          <p:cNvPr id="7" name="5-Point Star 6"/>
          <p:cNvSpPr/>
          <p:nvPr/>
        </p:nvSpPr>
        <p:spPr>
          <a:xfrm>
            <a:off x="8382000" y="27432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OBC Next Generation</a:t>
            </a:r>
            <a:br>
              <a:rPr lang="en-US" dirty="0" smtClean="0"/>
            </a:br>
            <a:r>
              <a:rPr lang="en-US" sz="2000" dirty="0" smtClean="0"/>
              <a:t>Coming soon...</a:t>
            </a:r>
            <a:endParaRPr lang="en-US" dirty="0"/>
          </a:p>
        </p:txBody>
      </p:sp>
      <p:sp>
        <p:nvSpPr>
          <p:cNvPr id="3" name="Content Placeholder 2"/>
          <p:cNvSpPr>
            <a:spLocks noGrp="1"/>
          </p:cNvSpPr>
          <p:nvPr>
            <p:ph idx="1"/>
          </p:nvPr>
        </p:nvSpPr>
        <p:spPr>
          <a:xfrm>
            <a:off x="457200" y="1600200"/>
            <a:ext cx="4114800" cy="4525963"/>
          </a:xfrm>
        </p:spPr>
        <p:txBody>
          <a:bodyPr/>
          <a:lstStyle/>
          <a:p>
            <a:r>
              <a:rPr lang="en-US" dirty="0" smtClean="0"/>
              <a:t>Manage your custom OBC stories </a:t>
            </a:r>
          </a:p>
          <a:p>
            <a:r>
              <a:rPr lang="en-US" dirty="0" smtClean="0"/>
              <a:t>Opt in to the stores you like best from our library of standard marketing and security messages</a:t>
            </a:r>
          </a:p>
          <a:p>
            <a:r>
              <a:rPr lang="en-US" dirty="0" smtClean="0"/>
              <a:t>Watch for more news this fall...</a:t>
            </a:r>
          </a:p>
        </p:txBody>
      </p:sp>
      <p:sp>
        <p:nvSpPr>
          <p:cNvPr id="4" name="Slide Number Placeholder 3"/>
          <p:cNvSpPr>
            <a:spLocks noGrp="1"/>
          </p:cNvSpPr>
          <p:nvPr>
            <p:ph type="sldNum" sz="quarter" idx="12"/>
          </p:nvPr>
        </p:nvSpPr>
        <p:spPr/>
        <p:txBody>
          <a:bodyPr/>
          <a:lstStyle/>
          <a:p>
            <a:fld id="{250C7897-3FED-49DE-930C-887BCB3D0A78}" type="slidenum">
              <a:rPr lang="en-US" smtClean="0"/>
              <a:pPr/>
              <a:t>78</a:t>
            </a:fld>
            <a:endParaRPr lang="en-US"/>
          </a:p>
        </p:txBody>
      </p:sp>
      <p:sp>
        <p:nvSpPr>
          <p:cNvPr id="5" name="Text Placeholder 4"/>
          <p:cNvSpPr>
            <a:spLocks noGrp="1"/>
          </p:cNvSpPr>
          <p:nvPr>
            <p:ph type="body" sz="quarter" idx="13"/>
          </p:nvPr>
        </p:nvSpPr>
        <p:spPr>
          <a:xfrm>
            <a:off x="2286000" y="5715000"/>
            <a:ext cx="2286000" cy="685800"/>
          </a:xfrm>
        </p:spPr>
        <p:txBody>
          <a:bodyPr>
            <a:noAutofit/>
          </a:bodyPr>
          <a:lstStyle/>
          <a:p>
            <a:r>
              <a:rPr lang="en-US" dirty="0" smtClean="0"/>
              <a:t>Who is your OBC coordinator? Who is managing your portion of 3 million visits a month?</a:t>
            </a:r>
            <a:endParaRPr lang="en-US" dirty="0"/>
          </a:p>
        </p:txBody>
      </p:sp>
      <p:pic>
        <p:nvPicPr>
          <p:cNvPr id="25602" name="Picture 2" descr="X:\Administration\Public\LeadershipConference\2011\Temp place for all graphics\obc2.png"/>
          <p:cNvPicPr>
            <a:picLocks noChangeAspect="1" noChangeArrowheads="1"/>
          </p:cNvPicPr>
          <p:nvPr/>
        </p:nvPicPr>
        <p:blipFill>
          <a:blip r:embed="rId2" cstate="print"/>
          <a:srcRect/>
          <a:stretch>
            <a:fillRect/>
          </a:stretch>
        </p:blipFill>
        <p:spPr bwMode="auto">
          <a:xfrm>
            <a:off x="4724400" y="428827"/>
            <a:ext cx="4081000" cy="581957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4" descr="X:\Administration\Public\LeadershipConference\2011\ppt bgs\5b.jpg"/>
          <p:cNvPicPr>
            <a:picLocks noChangeAspect="1" noChangeArrowheads="1"/>
          </p:cNvPicPr>
          <p:nvPr/>
        </p:nvPicPr>
        <p:blipFill>
          <a:blip r:embed="rId2" cstate="print"/>
          <a:srcRect/>
          <a:stretch>
            <a:fillRect/>
          </a:stretch>
        </p:blipFill>
        <p:spPr bwMode="auto">
          <a:xfrm flipH="1">
            <a:off x="0" y="0"/>
            <a:ext cx="9144000" cy="6858000"/>
          </a:xfrm>
          <a:prstGeom prst="rect">
            <a:avLst/>
          </a:prstGeom>
          <a:noFill/>
        </p:spPr>
      </p:pic>
      <p:pic>
        <p:nvPicPr>
          <p:cNvPr id="16387" name="Picture 3" descr="H:\Graphics\Online Banking shots\itsme_messagecenter.gif"/>
          <p:cNvPicPr>
            <a:picLocks noChangeAspect="1" noChangeArrowheads="1"/>
          </p:cNvPicPr>
          <p:nvPr/>
        </p:nvPicPr>
        <p:blipFill>
          <a:blip r:embed="rId3" cstate="print"/>
          <a:srcRect l="14921" r="17778"/>
          <a:stretch>
            <a:fillRect/>
          </a:stretch>
        </p:blipFill>
        <p:spPr bwMode="auto">
          <a:xfrm>
            <a:off x="4849707" y="1371600"/>
            <a:ext cx="4218093" cy="35814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It’s Me 247 </a:t>
            </a:r>
            <a:r>
              <a:rPr lang="en-US" dirty="0" smtClean="0"/>
              <a:t>Marketing and Sales With a Click</a:t>
            </a:r>
            <a:br>
              <a:rPr lang="en-US" dirty="0" smtClean="0"/>
            </a:br>
            <a:r>
              <a:rPr lang="en-US" sz="2000" dirty="0" smtClean="0"/>
              <a:t>Smart Messages</a:t>
            </a:r>
            <a:endParaRPr lang="en-US" sz="2000" dirty="0"/>
          </a:p>
        </p:txBody>
      </p:sp>
      <p:sp>
        <p:nvSpPr>
          <p:cNvPr id="3" name="Content Placeholder 2"/>
          <p:cNvSpPr>
            <a:spLocks noGrp="1"/>
          </p:cNvSpPr>
          <p:nvPr>
            <p:ph sz="half" idx="1"/>
          </p:nvPr>
        </p:nvSpPr>
        <p:spPr>
          <a:xfrm>
            <a:off x="457200" y="1600201"/>
            <a:ext cx="4343400" cy="2286000"/>
          </a:xfrm>
        </p:spPr>
        <p:txBody>
          <a:bodyPr>
            <a:noAutofit/>
          </a:bodyPr>
          <a:lstStyle/>
          <a:p>
            <a:r>
              <a:rPr lang="en-US" dirty="0" smtClean="0"/>
              <a:t>Randomly displayed, but with the individual member in mind</a:t>
            </a:r>
          </a:p>
          <a:p>
            <a:r>
              <a:rPr lang="en-US" dirty="0" smtClean="0"/>
              <a:t>Activate as many or as few as you wish (ten promos, each with two different designs)</a:t>
            </a:r>
          </a:p>
          <a:p>
            <a:r>
              <a:rPr lang="en-US" dirty="0" smtClean="0"/>
              <a:t>Show all or manually manage to coordinate with other campaigns</a:t>
            </a:r>
          </a:p>
          <a:p>
            <a:r>
              <a:rPr lang="en-US" dirty="0" smtClean="0"/>
              <a:t>Offers with a right-now </a:t>
            </a:r>
            <a:br>
              <a:rPr lang="en-US" dirty="0" smtClean="0"/>
            </a:br>
            <a:r>
              <a:rPr lang="en-US" dirty="0" smtClean="0"/>
              <a:t>navigation click</a:t>
            </a:r>
          </a:p>
          <a:p>
            <a:pPr lvl="1"/>
            <a:r>
              <a:rPr lang="en-US" dirty="0" smtClean="0"/>
              <a:t>Clicks are designed to highlight what a member can </a:t>
            </a:r>
            <a:r>
              <a:rPr lang="en-US" i="1" dirty="0" smtClean="0"/>
              <a:t>do</a:t>
            </a:r>
            <a:r>
              <a:rPr lang="en-US" dirty="0" smtClean="0"/>
              <a:t> in </a:t>
            </a:r>
            <a:r>
              <a:rPr lang="en-US" dirty="0" smtClean="0">
                <a:effectLst>
                  <a:outerShdw blurRad="38100" dist="38100" dir="2700000" algn="tl">
                    <a:srgbClr val="000000">
                      <a:alpha val="43137"/>
                    </a:srgbClr>
                  </a:outerShdw>
                </a:effectLst>
              </a:rPr>
              <a:t>It’s Me 247</a:t>
            </a:r>
          </a:p>
          <a:p>
            <a:endParaRPr lang="en-US" dirty="0" smtClean="0"/>
          </a:p>
        </p:txBody>
      </p:sp>
      <p:sp>
        <p:nvSpPr>
          <p:cNvPr id="13" name="Content Placeholder 12"/>
          <p:cNvSpPr>
            <a:spLocks noGrp="1"/>
          </p:cNvSpPr>
          <p:nvPr>
            <p:ph sz="half" idx="2"/>
          </p:nvPr>
        </p:nvSpPr>
        <p:spPr>
          <a:xfrm>
            <a:off x="457200" y="5154304"/>
            <a:ext cx="8229600" cy="685800"/>
          </a:xfrm>
        </p:spPr>
        <p:txBody>
          <a:bodyPr>
            <a:noAutofit/>
          </a:bodyPr>
          <a:lstStyle/>
          <a:p>
            <a:r>
              <a:rPr lang="en-US" dirty="0" smtClean="0"/>
              <a:t>Not annoying pop-ups; these are well-placed marketing offers that do not alienate the online banker who has something to do</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79</a:t>
            </a:fld>
            <a:endParaRPr lang="en-US"/>
          </a:p>
        </p:txBody>
      </p:sp>
      <p:sp>
        <p:nvSpPr>
          <p:cNvPr id="5" name="Text Placeholder 4"/>
          <p:cNvSpPr>
            <a:spLocks noGrp="1"/>
          </p:cNvSpPr>
          <p:nvPr>
            <p:ph type="body" sz="quarter" idx="13"/>
          </p:nvPr>
        </p:nvSpPr>
        <p:spPr>
          <a:xfrm>
            <a:off x="4267200" y="5715000"/>
            <a:ext cx="4572000" cy="685800"/>
          </a:xfrm>
        </p:spPr>
        <p:txBody>
          <a:bodyPr/>
          <a:lstStyle/>
          <a:p>
            <a:r>
              <a:rPr lang="en-US" dirty="0" smtClean="0"/>
              <a:t>Have you already seen a navigation click on an </a:t>
            </a:r>
            <a:br>
              <a:rPr lang="en-US" dirty="0" smtClean="0"/>
            </a:br>
            <a:r>
              <a:rPr lang="en-US" dirty="0" smtClean="0"/>
              <a:t>e-Notice?  We’re hearing good things</a:t>
            </a:r>
            <a:endParaRPr lang="en-US" dirty="0"/>
          </a:p>
        </p:txBody>
      </p:sp>
      <p:pic>
        <p:nvPicPr>
          <p:cNvPr id="16390" name="Picture 6" descr="X:\Web Services\Public\2011_smart_promos\banners\ealerts_1.jpg"/>
          <p:cNvPicPr>
            <a:picLocks noChangeAspect="1" noChangeArrowheads="1"/>
          </p:cNvPicPr>
          <p:nvPr/>
        </p:nvPicPr>
        <p:blipFill>
          <a:blip r:embed="rId4" cstate="print"/>
          <a:srcRect/>
          <a:stretch>
            <a:fillRect/>
          </a:stretch>
        </p:blipFill>
        <p:spPr bwMode="auto">
          <a:xfrm>
            <a:off x="7467600" y="1504956"/>
            <a:ext cx="1500185" cy="500062"/>
          </a:xfrm>
          <a:prstGeom prst="rect">
            <a:avLst/>
          </a:prstGeom>
          <a:noFill/>
        </p:spPr>
      </p:pic>
      <p:pic>
        <p:nvPicPr>
          <p:cNvPr id="16391" name="Picture 7" descr="C:\Documents and Settings\dmoore\My Documents\My Pictures\Microsoft Clip Organizer\MCj04398050000[1].png"/>
          <p:cNvPicPr>
            <a:picLocks noChangeAspect="1" noChangeArrowheads="1"/>
          </p:cNvPicPr>
          <p:nvPr/>
        </p:nvPicPr>
        <p:blipFill>
          <a:blip r:embed="rId5" cstate="print"/>
          <a:srcRect/>
          <a:stretch>
            <a:fillRect/>
          </a:stretch>
        </p:blipFill>
        <p:spPr bwMode="auto">
          <a:xfrm rot="8576228" flipH="1">
            <a:off x="4229936" y="3848938"/>
            <a:ext cx="762000" cy="762000"/>
          </a:xfrm>
          <a:prstGeom prst="rect">
            <a:avLst/>
          </a:prstGeom>
          <a:noFill/>
        </p:spPr>
      </p:pic>
      <p:pic>
        <p:nvPicPr>
          <p:cNvPr id="15" name="Picture 7" descr="C:\Documents and Settings\dmoore\My Documents\My Pictures\Microsoft Clip Organizer\MCj04398050000[1].png"/>
          <p:cNvPicPr>
            <a:picLocks noChangeAspect="1" noChangeArrowheads="1"/>
          </p:cNvPicPr>
          <p:nvPr/>
        </p:nvPicPr>
        <p:blipFill>
          <a:blip r:embed="rId5" cstate="print"/>
          <a:srcRect/>
          <a:stretch>
            <a:fillRect/>
          </a:stretch>
        </p:blipFill>
        <p:spPr bwMode="auto">
          <a:xfrm rot="17375388" flipH="1">
            <a:off x="8106690" y="867690"/>
            <a:ext cx="762000" cy="762000"/>
          </a:xfrm>
          <a:prstGeom prst="rect">
            <a:avLst/>
          </a:prstGeom>
          <a:noFill/>
        </p:spPr>
      </p:pic>
      <p:pic>
        <p:nvPicPr>
          <p:cNvPr id="16392" name="Picture 8" descr="X:\Web Services\Public\2011_smart_promos\badges\estatements_2.jpg"/>
          <p:cNvPicPr>
            <a:picLocks noChangeAspect="1" noChangeArrowheads="1"/>
          </p:cNvPicPr>
          <p:nvPr/>
        </p:nvPicPr>
        <p:blipFill>
          <a:blip r:embed="rId6" cstate="print"/>
          <a:srcRect/>
          <a:stretch>
            <a:fillRect/>
          </a:stretch>
        </p:blipFill>
        <p:spPr bwMode="auto">
          <a:xfrm>
            <a:off x="4945040" y="3962400"/>
            <a:ext cx="877579" cy="87757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Agenda</a:t>
            </a:r>
            <a:endParaRPr lang="en-US" dirty="0"/>
          </a:p>
        </p:txBody>
      </p:sp>
      <p:sp>
        <p:nvSpPr>
          <p:cNvPr id="12" name="Content Placeholder 11"/>
          <p:cNvSpPr>
            <a:spLocks noGrp="1"/>
          </p:cNvSpPr>
          <p:nvPr>
            <p:ph sz="half" idx="1"/>
          </p:nvPr>
        </p:nvSpPr>
        <p:spPr>
          <a:solidFill>
            <a:schemeClr val="accent3">
              <a:lumMod val="20000"/>
              <a:lumOff val="80000"/>
            </a:schemeClr>
          </a:solidFill>
        </p:spPr>
        <p:txBody>
          <a:bodyPr/>
          <a:lstStyle/>
          <a:p>
            <a:r>
              <a:rPr lang="en-US" b="1" dirty="0" smtClean="0"/>
              <a:t>Think Community</a:t>
            </a:r>
          </a:p>
          <a:p>
            <a:pPr>
              <a:spcBef>
                <a:spcPts val="1200"/>
              </a:spcBef>
            </a:pPr>
            <a:r>
              <a:rPr lang="en-US" b="1" dirty="0" smtClean="0"/>
              <a:t>Cooperative Business Design </a:t>
            </a:r>
            <a:br>
              <a:rPr lang="en-US" b="1" dirty="0" smtClean="0"/>
            </a:br>
            <a:r>
              <a:rPr lang="en-US" b="1" dirty="0" smtClean="0"/>
              <a:t>1-2-3</a:t>
            </a:r>
          </a:p>
          <a:p>
            <a:pPr>
              <a:spcBef>
                <a:spcPts val="1200"/>
              </a:spcBef>
            </a:pPr>
            <a:r>
              <a:rPr lang="en-US" b="1" dirty="0" smtClean="0"/>
              <a:t>Automating Your Participation in Key Communities</a:t>
            </a:r>
          </a:p>
          <a:p>
            <a:pPr marL="625475" lvl="1"/>
            <a:r>
              <a:rPr lang="en-US" dirty="0" smtClean="0"/>
              <a:t>The Internet Community</a:t>
            </a:r>
          </a:p>
          <a:p>
            <a:pPr marL="625475" lvl="1"/>
            <a:r>
              <a:rPr lang="en-US" dirty="0" smtClean="0"/>
              <a:t>Other Networked Communities</a:t>
            </a:r>
          </a:p>
          <a:p>
            <a:pPr marL="625475" lvl="1"/>
            <a:r>
              <a:rPr lang="en-US" dirty="0" smtClean="0"/>
              <a:t>Your Business Communities</a:t>
            </a:r>
          </a:p>
          <a:p>
            <a:pPr marL="625475" lvl="1"/>
            <a:r>
              <a:rPr lang="en-US" dirty="0" smtClean="0"/>
              <a:t>The CU*BASE Community</a:t>
            </a:r>
          </a:p>
          <a:p>
            <a:pPr marL="625475" lvl="1"/>
            <a:r>
              <a:rPr lang="en-US" dirty="0" smtClean="0"/>
              <a:t>Building a Healthy $$ Community</a:t>
            </a:r>
          </a:p>
        </p:txBody>
      </p:sp>
      <p:sp>
        <p:nvSpPr>
          <p:cNvPr id="13" name="Content Placeholder 12"/>
          <p:cNvSpPr>
            <a:spLocks noGrp="1"/>
          </p:cNvSpPr>
          <p:nvPr>
            <p:ph sz="half" idx="2"/>
          </p:nvPr>
        </p:nvSpPr>
        <p:spPr>
          <a:solidFill>
            <a:schemeClr val="accent4">
              <a:lumMod val="20000"/>
              <a:lumOff val="80000"/>
            </a:schemeClr>
          </a:solidFill>
        </p:spPr>
        <p:txBody>
          <a:bodyPr/>
          <a:lstStyle/>
          <a:p>
            <a:r>
              <a:rPr lang="en-US" b="1" dirty="0" smtClean="0"/>
              <a:t>Big Concepts and Big Projects</a:t>
            </a:r>
          </a:p>
          <a:p>
            <a:pPr lvl="1"/>
            <a:r>
              <a:rPr lang="en-US" dirty="0" smtClean="0"/>
              <a:t>Lender*VP Top 10</a:t>
            </a:r>
          </a:p>
          <a:p>
            <a:pPr lvl="1"/>
            <a:r>
              <a:rPr lang="en-US" dirty="0" smtClean="0"/>
              <a:t>Aggregating Your Membership Relationships Inside CU*BASE</a:t>
            </a:r>
          </a:p>
          <a:p>
            <a:pPr lvl="1"/>
            <a:r>
              <a:rPr lang="en-US" dirty="0" smtClean="0"/>
              <a:t>Favorite New Tools Update</a:t>
            </a:r>
          </a:p>
          <a:p>
            <a:pPr>
              <a:spcBef>
                <a:spcPts val="1200"/>
              </a:spcBef>
            </a:pPr>
            <a:r>
              <a:rPr lang="en-US" b="1" dirty="0" smtClean="0"/>
              <a:t>Wrapping Up the Day</a:t>
            </a:r>
          </a:p>
        </p:txBody>
      </p:sp>
      <p:sp>
        <p:nvSpPr>
          <p:cNvPr id="7" name="Slide Number Placeholder 4"/>
          <p:cNvSpPr>
            <a:spLocks noGrp="1"/>
          </p:cNvSpPr>
          <p:nvPr>
            <p:ph type="sldNum" sz="quarter" idx="12"/>
          </p:nvPr>
        </p:nvSpPr>
        <p:spPr/>
        <p:txBody>
          <a:bodyPr/>
          <a:lstStyle/>
          <a:p>
            <a:fld id="{46AD9FBF-171A-47DB-9CF2-F887D92117EF}"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It’s Me 247 </a:t>
            </a:r>
            <a:r>
              <a:rPr lang="en-US" dirty="0" smtClean="0"/>
              <a:t>Marketing and Sales With a Click</a:t>
            </a:r>
            <a:br>
              <a:rPr lang="en-US" dirty="0" smtClean="0"/>
            </a:br>
            <a:r>
              <a:rPr lang="en-US" sz="2000" dirty="0" smtClean="0"/>
              <a:t>Smart Messages</a:t>
            </a:r>
            <a:endParaRPr lang="en-US" sz="20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80</a:t>
            </a:fld>
            <a:endParaRPr lang="en-US"/>
          </a:p>
        </p:txBody>
      </p:sp>
      <p:sp>
        <p:nvSpPr>
          <p:cNvPr id="5" name="Text Placeholder 4"/>
          <p:cNvSpPr>
            <a:spLocks noGrp="1"/>
          </p:cNvSpPr>
          <p:nvPr>
            <p:ph type="body" sz="quarter" idx="13"/>
          </p:nvPr>
        </p:nvSpPr>
        <p:spPr>
          <a:xfrm>
            <a:off x="3886200" y="5715000"/>
            <a:ext cx="4953000" cy="685800"/>
          </a:xfrm>
        </p:spPr>
        <p:txBody>
          <a:bodyPr>
            <a:noAutofit/>
          </a:bodyPr>
          <a:lstStyle/>
          <a:p>
            <a:r>
              <a:rPr lang="en-US" dirty="0" smtClean="0"/>
              <a:t>Month after month, </a:t>
            </a:r>
            <a:r>
              <a:rPr lang="en-US" dirty="0" smtClean="0">
                <a:effectLst>
                  <a:outerShdw blurRad="38100" dist="38100" dir="2700000" algn="tl">
                    <a:srgbClr val="000000">
                      <a:alpha val="43137"/>
                    </a:srgbClr>
                  </a:outerShdw>
                </a:effectLst>
              </a:rPr>
              <a:t>It’s Me 247 </a:t>
            </a:r>
            <a:r>
              <a:rPr lang="en-US" dirty="0" smtClean="0"/>
              <a:t>becomes more involved with more of your traditional departments</a:t>
            </a:r>
          </a:p>
          <a:p>
            <a:r>
              <a:rPr lang="en-US" dirty="0" smtClean="0"/>
              <a:t>In this case, your sales team needs to get involved</a:t>
            </a:r>
            <a:endParaRPr lang="en-US" dirty="0"/>
          </a:p>
        </p:txBody>
      </p:sp>
      <p:pic>
        <p:nvPicPr>
          <p:cNvPr id="17431" name="Picture 23" descr="X:\Web Services\Public\2011_smart_promos\banners\account_transfers_2.jpg"/>
          <p:cNvPicPr>
            <a:picLocks noChangeAspect="1" noChangeArrowheads="1"/>
          </p:cNvPicPr>
          <p:nvPr/>
        </p:nvPicPr>
        <p:blipFill>
          <a:blip r:embed="rId2" cstate="print"/>
          <a:srcRect/>
          <a:stretch>
            <a:fillRect/>
          </a:stretch>
        </p:blipFill>
        <p:spPr bwMode="auto">
          <a:xfrm>
            <a:off x="3352800" y="4495800"/>
            <a:ext cx="2286000" cy="762000"/>
          </a:xfrm>
          <a:prstGeom prst="rect">
            <a:avLst/>
          </a:prstGeom>
          <a:ln>
            <a:noFill/>
          </a:ln>
          <a:effectLst>
            <a:outerShdw blurRad="292100" dist="139700" dir="2700000" algn="tl" rotWithShape="0">
              <a:srgbClr val="333333">
                <a:alpha val="65000"/>
              </a:srgbClr>
            </a:outerShdw>
          </a:effectLst>
        </p:spPr>
      </p:pic>
      <p:pic>
        <p:nvPicPr>
          <p:cNvPr id="17432" name="Picture 24" descr="X:\Web Services\Public\2011_smart_promos\banners\billpay_1.jpg"/>
          <p:cNvPicPr>
            <a:picLocks noChangeAspect="1" noChangeArrowheads="1"/>
          </p:cNvPicPr>
          <p:nvPr/>
        </p:nvPicPr>
        <p:blipFill>
          <a:blip r:embed="rId3" cstate="print"/>
          <a:srcRect/>
          <a:stretch>
            <a:fillRect/>
          </a:stretch>
        </p:blipFill>
        <p:spPr bwMode="auto">
          <a:xfrm>
            <a:off x="3048000" y="3276600"/>
            <a:ext cx="2286000" cy="762000"/>
          </a:xfrm>
          <a:prstGeom prst="rect">
            <a:avLst/>
          </a:prstGeom>
          <a:ln>
            <a:noFill/>
          </a:ln>
          <a:effectLst>
            <a:outerShdw blurRad="292100" dist="139700" dir="2700000" algn="tl" rotWithShape="0">
              <a:srgbClr val="333333">
                <a:alpha val="65000"/>
              </a:srgbClr>
            </a:outerShdw>
          </a:effectLst>
        </p:spPr>
      </p:pic>
      <p:pic>
        <p:nvPicPr>
          <p:cNvPr id="17435" name="Picture 27" descr="X:\Web Services\Public\2011_smart_promos\banners\ealerts_2.jpg"/>
          <p:cNvPicPr>
            <a:picLocks noChangeAspect="1" noChangeArrowheads="1"/>
          </p:cNvPicPr>
          <p:nvPr/>
        </p:nvPicPr>
        <p:blipFill>
          <a:blip r:embed="rId4" cstate="print"/>
          <a:srcRect/>
          <a:stretch>
            <a:fillRect/>
          </a:stretch>
        </p:blipFill>
        <p:spPr bwMode="auto">
          <a:xfrm>
            <a:off x="5943600" y="3276600"/>
            <a:ext cx="2286000" cy="762000"/>
          </a:xfrm>
          <a:prstGeom prst="rect">
            <a:avLst/>
          </a:prstGeom>
          <a:ln>
            <a:noFill/>
          </a:ln>
          <a:effectLst>
            <a:outerShdw blurRad="292100" dist="139700" dir="2700000" algn="tl" rotWithShape="0">
              <a:srgbClr val="333333">
                <a:alpha val="65000"/>
              </a:srgbClr>
            </a:outerShdw>
          </a:effectLst>
        </p:spPr>
      </p:pic>
      <p:pic>
        <p:nvPicPr>
          <p:cNvPr id="17436" name="Picture 28" descr="X:\Web Services\Public\2011_smart_promos\banners\enotices_1.jpg"/>
          <p:cNvPicPr>
            <a:picLocks noChangeAspect="1" noChangeArrowheads="1"/>
          </p:cNvPicPr>
          <p:nvPr/>
        </p:nvPicPr>
        <p:blipFill>
          <a:blip r:embed="rId5" cstate="print"/>
          <a:srcRect/>
          <a:stretch>
            <a:fillRect/>
          </a:stretch>
        </p:blipFill>
        <p:spPr bwMode="auto">
          <a:xfrm>
            <a:off x="6019800" y="4343400"/>
            <a:ext cx="2286000" cy="762000"/>
          </a:xfrm>
          <a:prstGeom prst="rect">
            <a:avLst/>
          </a:prstGeom>
          <a:ln>
            <a:noFill/>
          </a:ln>
          <a:effectLst>
            <a:outerShdw blurRad="292100" dist="139700" dir="2700000" algn="tl" rotWithShape="0">
              <a:srgbClr val="333333">
                <a:alpha val="65000"/>
              </a:srgbClr>
            </a:outerShdw>
          </a:effectLst>
        </p:spPr>
      </p:pic>
      <p:pic>
        <p:nvPicPr>
          <p:cNvPr id="17437" name="Picture 29" descr="X:\Web Services\Public\2011_smart_promos\banners\enotices_2.jpg"/>
          <p:cNvPicPr>
            <a:picLocks noChangeAspect="1" noChangeArrowheads="1"/>
          </p:cNvPicPr>
          <p:nvPr/>
        </p:nvPicPr>
        <p:blipFill>
          <a:blip r:embed="rId6" cstate="print"/>
          <a:srcRect/>
          <a:stretch>
            <a:fillRect/>
          </a:stretch>
        </p:blipFill>
        <p:spPr bwMode="auto">
          <a:xfrm>
            <a:off x="304800" y="3276600"/>
            <a:ext cx="2286000" cy="762000"/>
          </a:xfrm>
          <a:prstGeom prst="rect">
            <a:avLst/>
          </a:prstGeom>
          <a:ln>
            <a:noFill/>
          </a:ln>
          <a:effectLst>
            <a:outerShdw blurRad="292100" dist="139700" dir="2700000" algn="tl" rotWithShape="0">
              <a:srgbClr val="333333">
                <a:alpha val="65000"/>
              </a:srgbClr>
            </a:outerShdw>
          </a:effectLst>
        </p:spPr>
      </p:pic>
      <p:pic>
        <p:nvPicPr>
          <p:cNvPr id="17438" name="Picture 30" descr="X:\Web Services\Public\2011_smart_promos\banners\estatements_1.jpg"/>
          <p:cNvPicPr>
            <a:picLocks noChangeAspect="1" noChangeArrowheads="1"/>
          </p:cNvPicPr>
          <p:nvPr/>
        </p:nvPicPr>
        <p:blipFill>
          <a:blip r:embed="rId7" cstate="print"/>
          <a:srcRect/>
          <a:stretch>
            <a:fillRect/>
          </a:stretch>
        </p:blipFill>
        <p:spPr bwMode="auto">
          <a:xfrm>
            <a:off x="6324600" y="2362200"/>
            <a:ext cx="2286000" cy="762000"/>
          </a:xfrm>
          <a:prstGeom prst="rect">
            <a:avLst/>
          </a:prstGeom>
          <a:ln>
            <a:noFill/>
          </a:ln>
          <a:effectLst>
            <a:outerShdw blurRad="292100" dist="139700" dir="2700000" algn="tl" rotWithShape="0">
              <a:srgbClr val="333333">
                <a:alpha val="65000"/>
              </a:srgbClr>
            </a:outerShdw>
          </a:effectLst>
        </p:spPr>
      </p:pic>
      <p:pic>
        <p:nvPicPr>
          <p:cNvPr id="17441" name="Picture 33" descr="X:\Web Services\Public\2011_smart_promos\banners\mobile_web_2.jpg"/>
          <p:cNvPicPr>
            <a:picLocks noChangeAspect="1" noChangeArrowheads="1"/>
          </p:cNvPicPr>
          <p:nvPr/>
        </p:nvPicPr>
        <p:blipFill>
          <a:blip r:embed="rId8" cstate="print"/>
          <a:srcRect/>
          <a:stretch>
            <a:fillRect/>
          </a:stretch>
        </p:blipFill>
        <p:spPr bwMode="auto">
          <a:xfrm>
            <a:off x="685800" y="4191000"/>
            <a:ext cx="2286000" cy="762000"/>
          </a:xfrm>
          <a:prstGeom prst="rect">
            <a:avLst/>
          </a:prstGeom>
          <a:ln>
            <a:noFill/>
          </a:ln>
          <a:effectLst>
            <a:outerShdw blurRad="292100" dist="139700" dir="2700000" algn="tl" rotWithShape="0">
              <a:srgbClr val="333333">
                <a:alpha val="65000"/>
              </a:srgbClr>
            </a:outerShdw>
          </a:effectLst>
        </p:spPr>
      </p:pic>
      <p:pic>
        <p:nvPicPr>
          <p:cNvPr id="17443" name="Picture 35" descr="X:\Web Services\Public\2011_smart_promos\banners\nicknames_2.jpg"/>
          <p:cNvPicPr>
            <a:picLocks noChangeAspect="1" noChangeArrowheads="1"/>
          </p:cNvPicPr>
          <p:nvPr/>
        </p:nvPicPr>
        <p:blipFill>
          <a:blip r:embed="rId9" cstate="print"/>
          <a:srcRect/>
          <a:stretch>
            <a:fillRect/>
          </a:stretch>
        </p:blipFill>
        <p:spPr bwMode="auto">
          <a:xfrm>
            <a:off x="5791200" y="1371600"/>
            <a:ext cx="2286000" cy="762000"/>
          </a:xfrm>
          <a:prstGeom prst="rect">
            <a:avLst/>
          </a:prstGeom>
          <a:ln>
            <a:noFill/>
          </a:ln>
          <a:effectLst>
            <a:outerShdw blurRad="292100" dist="139700" dir="2700000" algn="tl" rotWithShape="0">
              <a:srgbClr val="333333">
                <a:alpha val="65000"/>
              </a:srgbClr>
            </a:outerShdw>
          </a:effectLst>
        </p:spPr>
      </p:pic>
      <p:pic>
        <p:nvPicPr>
          <p:cNvPr id="17444" name="Picture 36" descr="X:\Web Services\Public\2011_smart_promos\banners\overdraft_1.jpg"/>
          <p:cNvPicPr>
            <a:picLocks noChangeAspect="1" noChangeArrowheads="1"/>
          </p:cNvPicPr>
          <p:nvPr/>
        </p:nvPicPr>
        <p:blipFill>
          <a:blip r:embed="rId10" cstate="print"/>
          <a:srcRect/>
          <a:stretch>
            <a:fillRect/>
          </a:stretch>
        </p:blipFill>
        <p:spPr bwMode="auto">
          <a:xfrm>
            <a:off x="3276600" y="1143000"/>
            <a:ext cx="2286000" cy="762000"/>
          </a:xfrm>
          <a:prstGeom prst="rect">
            <a:avLst/>
          </a:prstGeom>
          <a:ln>
            <a:noFill/>
          </a:ln>
          <a:effectLst>
            <a:outerShdw blurRad="292100" dist="139700" dir="2700000" algn="tl" rotWithShape="0">
              <a:srgbClr val="333333">
                <a:alpha val="65000"/>
              </a:srgbClr>
            </a:outerShdw>
          </a:effectLst>
        </p:spPr>
      </p:pic>
      <p:pic>
        <p:nvPicPr>
          <p:cNvPr id="17446" name="Picture 38" descr="X:\Web Services\Public\2011_smart_promos\banners\personal_info_1.jpg"/>
          <p:cNvPicPr>
            <a:picLocks noChangeAspect="1" noChangeArrowheads="1"/>
          </p:cNvPicPr>
          <p:nvPr/>
        </p:nvPicPr>
        <p:blipFill>
          <a:blip r:embed="rId11" cstate="print"/>
          <a:srcRect/>
          <a:stretch>
            <a:fillRect/>
          </a:stretch>
        </p:blipFill>
        <p:spPr bwMode="auto">
          <a:xfrm>
            <a:off x="1143000" y="2362200"/>
            <a:ext cx="2286000" cy="762000"/>
          </a:xfrm>
          <a:prstGeom prst="rect">
            <a:avLst/>
          </a:prstGeom>
          <a:ln>
            <a:noFill/>
          </a:ln>
          <a:effectLst>
            <a:outerShdw blurRad="292100" dist="139700" dir="2700000" algn="tl" rotWithShape="0">
              <a:srgbClr val="333333">
                <a:alpha val="65000"/>
              </a:srgbClr>
            </a:outerShdw>
          </a:effectLst>
        </p:spPr>
      </p:pic>
      <p:pic>
        <p:nvPicPr>
          <p:cNvPr id="17447" name="Picture 39" descr="X:\Web Services\Public\2011_smart_promos\banners\personal_info_2.jpg"/>
          <p:cNvPicPr>
            <a:picLocks noChangeAspect="1" noChangeArrowheads="1"/>
          </p:cNvPicPr>
          <p:nvPr/>
        </p:nvPicPr>
        <p:blipFill>
          <a:blip r:embed="rId12" cstate="print"/>
          <a:srcRect/>
          <a:stretch>
            <a:fillRect/>
          </a:stretch>
        </p:blipFill>
        <p:spPr bwMode="auto">
          <a:xfrm>
            <a:off x="3581400" y="2362200"/>
            <a:ext cx="2286000" cy="762000"/>
          </a:xfrm>
          <a:prstGeom prst="rect">
            <a:avLst/>
          </a:prstGeom>
          <a:ln>
            <a:noFill/>
          </a:ln>
          <a:effectLst>
            <a:outerShdw blurRad="292100" dist="139700" dir="2700000" algn="tl" rotWithShape="0">
              <a:srgbClr val="333333">
                <a:alpha val="65000"/>
              </a:srgbClr>
            </a:outerShdw>
          </a:effectLst>
        </p:spPr>
      </p:pic>
      <p:pic>
        <p:nvPicPr>
          <p:cNvPr id="17449" name="Picture 41" descr="X:\Web Services\Public\2011_smart_promos\banners\phone_banking_2.jpg"/>
          <p:cNvPicPr>
            <a:picLocks noChangeAspect="1" noChangeArrowheads="1"/>
          </p:cNvPicPr>
          <p:nvPr/>
        </p:nvPicPr>
        <p:blipFill>
          <a:blip r:embed="rId13" cstate="print"/>
          <a:srcRect/>
          <a:stretch>
            <a:fillRect/>
          </a:stretch>
        </p:blipFill>
        <p:spPr bwMode="auto">
          <a:xfrm>
            <a:off x="533400" y="1447800"/>
            <a:ext cx="2286000" cy="762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Administration\Public\LeadershipConference\2011\Temp place for all graphics\webchat2.png"/>
          <p:cNvPicPr>
            <a:picLocks noChangeAspect="1" noChangeArrowheads="1"/>
          </p:cNvPicPr>
          <p:nvPr/>
        </p:nvPicPr>
        <p:blipFill>
          <a:blip r:embed="rId2" cstate="print"/>
          <a:srcRect/>
          <a:stretch>
            <a:fillRect/>
          </a:stretch>
        </p:blipFill>
        <p:spPr bwMode="auto">
          <a:xfrm>
            <a:off x="6400800" y="609600"/>
            <a:ext cx="1296167" cy="1675087"/>
          </a:xfrm>
          <a:prstGeom prst="rect">
            <a:avLst/>
          </a:prstGeom>
          <a:noFill/>
        </p:spPr>
      </p:pic>
      <p:pic>
        <p:nvPicPr>
          <p:cNvPr id="11" name="Picture 10" descr="webchat.png"/>
          <p:cNvPicPr>
            <a:picLocks noChangeAspect="1"/>
          </p:cNvPicPr>
          <p:nvPr/>
        </p:nvPicPr>
        <p:blipFill>
          <a:blip r:embed="rId3" cstate="print"/>
          <a:stretch>
            <a:fillRect/>
          </a:stretch>
        </p:blipFill>
        <p:spPr>
          <a:xfrm rot="329697">
            <a:off x="7182274" y="277628"/>
            <a:ext cx="1410751" cy="182316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Web Chat</a:t>
            </a:r>
            <a:br>
              <a:rPr lang="en-US" dirty="0" smtClean="0"/>
            </a:br>
            <a:r>
              <a:rPr lang="en-US" sz="2000" dirty="0" smtClean="0">
                <a:effectLst>
                  <a:outerShdw blurRad="38100" dist="38100" dir="2700000" algn="tl">
                    <a:srgbClr val="000000">
                      <a:alpha val="43137"/>
                    </a:srgbClr>
                  </a:outerShdw>
                </a:effectLst>
              </a:rPr>
              <a:t>It’s Me 247 </a:t>
            </a:r>
            <a:r>
              <a:rPr lang="en-US" sz="2000" dirty="0" smtClean="0"/>
              <a:t>partnering with your response teams</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81</a:t>
            </a:fld>
            <a:endParaRPr lang="en-US"/>
          </a:p>
        </p:txBody>
      </p:sp>
      <p:sp>
        <p:nvSpPr>
          <p:cNvPr id="9" name="Text Placeholder 8"/>
          <p:cNvSpPr>
            <a:spLocks noGrp="1"/>
          </p:cNvSpPr>
          <p:nvPr>
            <p:ph type="body" sz="quarter" idx="13"/>
          </p:nvPr>
        </p:nvSpPr>
        <p:spPr>
          <a:xfrm>
            <a:off x="4953000" y="5715000"/>
            <a:ext cx="3886200" cy="685800"/>
          </a:xfrm>
        </p:spPr>
        <p:txBody>
          <a:bodyPr>
            <a:noAutofit/>
          </a:bodyPr>
          <a:lstStyle/>
          <a:p>
            <a:r>
              <a:rPr lang="en-US" dirty="0" smtClean="0"/>
              <a:t>In 2012, will you combine </a:t>
            </a:r>
            <a:r>
              <a:rPr lang="en-US" dirty="0" smtClean="0">
                <a:effectLst>
                  <a:outerShdw blurRad="38100" dist="38100" dir="2700000" algn="tl">
                    <a:srgbClr val="000000">
                      <a:alpha val="43137"/>
                    </a:srgbClr>
                  </a:outerShdw>
                </a:effectLst>
              </a:rPr>
              <a:t>It’s Me 247 </a:t>
            </a:r>
            <a:r>
              <a:rPr lang="en-US" dirty="0" smtClean="0"/>
              <a:t>and Xtend operators as part of responding to your members’ immediate questions?</a:t>
            </a:r>
          </a:p>
          <a:p>
            <a:r>
              <a:rPr lang="en-US" dirty="0" smtClean="0"/>
              <a:t>What if we could hook up your operators?</a:t>
            </a:r>
          </a:p>
        </p:txBody>
      </p:sp>
      <p:pic>
        <p:nvPicPr>
          <p:cNvPr id="310274" name="Picture 2" descr="X:\Administration\Public\LeadershipConference\2011\Temp place for all graphics\chat.png"/>
          <p:cNvPicPr>
            <a:picLocks noChangeAspect="1" noChangeArrowheads="1"/>
          </p:cNvPicPr>
          <p:nvPr/>
        </p:nvPicPr>
        <p:blipFill>
          <a:blip r:embed="rId4" cstate="print"/>
          <a:srcRect/>
          <a:stretch>
            <a:fillRect/>
          </a:stretch>
        </p:blipFill>
        <p:spPr bwMode="auto">
          <a:xfrm>
            <a:off x="685800" y="1371600"/>
            <a:ext cx="3657600" cy="5195056"/>
          </a:xfrm>
          <a:prstGeom prst="rect">
            <a:avLst/>
          </a:prstGeom>
          <a:ln>
            <a:noFill/>
          </a:ln>
          <a:effectLst>
            <a:outerShdw blurRad="292100" dist="139700" dir="2700000" algn="tl" rotWithShape="0">
              <a:srgbClr val="333333">
                <a:alpha val="65000"/>
              </a:srgbClr>
            </a:outerShdw>
          </a:effectLst>
        </p:spPr>
      </p:pic>
      <p:pic>
        <p:nvPicPr>
          <p:cNvPr id="310275" name="Picture 3" descr="X:\Administration\Public\LeadershipConference\2011\Temp place for all graphics\chat2.png"/>
          <p:cNvPicPr>
            <a:picLocks noChangeAspect="1" noChangeArrowheads="1"/>
          </p:cNvPicPr>
          <p:nvPr/>
        </p:nvPicPr>
        <p:blipFill>
          <a:blip r:embed="rId5" cstate="print"/>
          <a:srcRect/>
          <a:stretch>
            <a:fillRect/>
          </a:stretch>
        </p:blipFill>
        <p:spPr bwMode="auto">
          <a:xfrm>
            <a:off x="4876800" y="1962507"/>
            <a:ext cx="3885724" cy="2914293"/>
          </a:xfrm>
          <a:prstGeom prst="rect">
            <a:avLst/>
          </a:prstGeom>
          <a:ln>
            <a:noFill/>
          </a:ln>
          <a:effectLst>
            <a:outerShdw blurRad="292100" dist="139700" dir="2700000" algn="tl" rotWithShape="0">
              <a:srgbClr val="333333">
                <a:alpha val="65000"/>
              </a:srgbClr>
            </a:outerShdw>
          </a:effectLst>
        </p:spPr>
      </p:pic>
      <p:pic>
        <p:nvPicPr>
          <p:cNvPr id="310276" name="Picture 4" descr="C:\Documents and Settings\dmoore\My Documents\My Pictures\Microsoft Clip Organizer\MCj04397990000[1].png"/>
          <p:cNvPicPr>
            <a:picLocks noChangeAspect="1" noChangeArrowheads="1"/>
          </p:cNvPicPr>
          <p:nvPr/>
        </p:nvPicPr>
        <p:blipFill>
          <a:blip r:embed="rId6" cstate="print"/>
          <a:srcRect/>
          <a:stretch>
            <a:fillRect/>
          </a:stretch>
        </p:blipFill>
        <p:spPr bwMode="auto">
          <a:xfrm rot="3084234">
            <a:off x="2130009" y="3159754"/>
            <a:ext cx="3311123" cy="3854447"/>
          </a:xfrm>
          <a:prstGeom prst="rect">
            <a:avLst/>
          </a:prstGeom>
          <a:noFill/>
        </p:spPr>
      </p:pic>
      <p:sp>
        <p:nvSpPr>
          <p:cNvPr id="10" name="5-Point Star 9"/>
          <p:cNvSpPr/>
          <p:nvPr/>
        </p:nvSpPr>
        <p:spPr>
          <a:xfrm>
            <a:off x="8458200" y="12954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6248400" y="14478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of Xtend and the call center...</a:t>
            </a:r>
            <a:endParaRPr lang="en-US" dirty="0"/>
          </a:p>
        </p:txBody>
      </p:sp>
      <p:sp>
        <p:nvSpPr>
          <p:cNvPr id="5" name="Content Placeholder 4"/>
          <p:cNvSpPr>
            <a:spLocks noGrp="1"/>
          </p:cNvSpPr>
          <p:nvPr>
            <p:ph idx="1"/>
          </p:nvPr>
        </p:nvSpPr>
        <p:spPr/>
        <p:txBody>
          <a:bodyPr/>
          <a:lstStyle/>
          <a:p>
            <a:r>
              <a:rPr lang="en-US" b="1" dirty="0" smtClean="0">
                <a:solidFill>
                  <a:schemeClr val="accent3"/>
                </a:solidFill>
              </a:rPr>
              <a:t>69 </a:t>
            </a:r>
            <a:r>
              <a:rPr lang="en-US" dirty="0" smtClean="0"/>
              <a:t>credit unions took us up on our free offer of 500 outbound calls (?!?)</a:t>
            </a:r>
          </a:p>
          <a:p>
            <a:pPr lvl="0"/>
            <a:r>
              <a:rPr lang="en-US" b="1" dirty="0" smtClean="0">
                <a:solidFill>
                  <a:schemeClr val="accent3"/>
                </a:solidFill>
              </a:rPr>
              <a:t>33 </a:t>
            </a:r>
            <a:r>
              <a:rPr lang="en-US" dirty="0" smtClean="0"/>
              <a:t>projects completed year-to-date with 36 to go before year-end</a:t>
            </a:r>
          </a:p>
          <a:p>
            <a:r>
              <a:rPr lang="en-US" dirty="0" smtClean="0"/>
              <a:t>Credit unions chose between 10 different campaigns for their free calls</a:t>
            </a:r>
          </a:p>
          <a:p>
            <a:pPr lvl="1"/>
            <a:r>
              <a:rPr lang="en-US" dirty="0" smtClean="0"/>
              <a:t>Where Members Borrow (14% lead rate)</a:t>
            </a:r>
          </a:p>
          <a:p>
            <a:pPr lvl="1"/>
            <a:r>
              <a:rPr lang="en-US" dirty="0" smtClean="0"/>
              <a:t>Member Appreciation (12% lead rate)</a:t>
            </a:r>
          </a:p>
          <a:p>
            <a:pPr lvl="1"/>
            <a:r>
              <a:rPr lang="en-US" dirty="0" smtClean="0"/>
              <a:t>Contest (19% lead rate)</a:t>
            </a:r>
          </a:p>
          <a:p>
            <a:pPr lvl="0"/>
            <a:r>
              <a:rPr lang="en-US" dirty="0" smtClean="0"/>
              <a:t>Xtension has had a great year – when will the evidence change your mind about using outbound and third-party call center services?</a:t>
            </a:r>
          </a:p>
          <a:p>
            <a:pPr lvl="1"/>
            <a:r>
              <a:rPr lang="en-US" dirty="0" smtClean="0"/>
              <a:t>Averaging over 4,000 member contacts per month</a:t>
            </a:r>
          </a:p>
          <a:p>
            <a:pPr lvl="1"/>
            <a:r>
              <a:rPr lang="en-US" dirty="0" smtClean="0"/>
              <a:t>30% success rate reaching members in person, 15% of those became leads for credit union follow up</a:t>
            </a:r>
          </a:p>
        </p:txBody>
      </p:sp>
      <p:sp>
        <p:nvSpPr>
          <p:cNvPr id="3" name="Slide Number Placeholder 2"/>
          <p:cNvSpPr>
            <a:spLocks noGrp="1"/>
          </p:cNvSpPr>
          <p:nvPr>
            <p:ph type="sldNum" sz="quarter" idx="12"/>
          </p:nvPr>
        </p:nvSpPr>
        <p:spPr/>
        <p:txBody>
          <a:bodyPr/>
          <a:lstStyle/>
          <a:p>
            <a:fld id="{250C7897-3FED-49DE-930C-887BCB3D0A78}" type="slidenum">
              <a:rPr lang="en-US" smtClean="0"/>
              <a:pPr/>
              <a:t>82</a:t>
            </a:fld>
            <a:endParaRPr lang="en-US"/>
          </a:p>
        </p:txBody>
      </p:sp>
      <p:sp>
        <p:nvSpPr>
          <p:cNvPr id="6" name="Text Placeholder 5"/>
          <p:cNvSpPr>
            <a:spLocks noGrp="1"/>
          </p:cNvSpPr>
          <p:nvPr>
            <p:ph type="body" sz="quarter" idx="13"/>
          </p:nvPr>
        </p:nvSpPr>
        <p:spPr>
          <a:xfrm>
            <a:off x="5410200" y="5715000"/>
            <a:ext cx="3429000" cy="685800"/>
          </a:xfrm>
        </p:spPr>
        <p:txBody>
          <a:bodyPr>
            <a:noAutofit/>
          </a:bodyPr>
          <a:lstStyle/>
          <a:p>
            <a:r>
              <a:rPr lang="en-US" dirty="0" smtClean="0"/>
              <a:t>69 is a big improvement from 17...</a:t>
            </a:r>
            <a:br>
              <a:rPr lang="en-US" dirty="0" smtClean="0"/>
            </a:br>
            <a:r>
              <a:rPr lang="en-US" dirty="0" smtClean="0"/>
              <a:t>so let’s try it one more time</a:t>
            </a:r>
          </a:p>
          <a:p>
            <a:r>
              <a:rPr lang="en-US" dirty="0" smtClean="0"/>
              <a:t>Xtend will be reaching out to you and asking what program you want to use for your free calls in 2012</a:t>
            </a:r>
            <a:endParaRPr lang="en-US" dirty="0"/>
          </a:p>
        </p:txBody>
      </p:sp>
      <p:pic>
        <p:nvPicPr>
          <p:cNvPr id="3074" name="Picture 2" descr="X:\Web Services\Public\logos\xtend\Xtension\xtendXtension.png"/>
          <p:cNvPicPr>
            <a:picLocks noChangeAspect="1" noChangeArrowheads="1"/>
          </p:cNvPicPr>
          <p:nvPr/>
        </p:nvPicPr>
        <p:blipFill>
          <a:blip r:embed="rId2" cstate="print"/>
          <a:srcRect/>
          <a:stretch>
            <a:fillRect/>
          </a:stretch>
        </p:blipFill>
        <p:spPr bwMode="auto">
          <a:xfrm>
            <a:off x="7543800" y="133438"/>
            <a:ext cx="1406415" cy="615711"/>
          </a:xfrm>
          <a:prstGeom prst="rect">
            <a:avLst/>
          </a:prstGeom>
          <a:noFill/>
        </p:spPr>
      </p:pic>
      <p:pic>
        <p:nvPicPr>
          <p:cNvPr id="3075" name="Picture 3" descr="X:\Administration\Public\LeadershipConference\2011\Temp place for all graphics\calls.png"/>
          <p:cNvPicPr>
            <a:picLocks noChangeAspect="1" noChangeArrowheads="1"/>
          </p:cNvPicPr>
          <p:nvPr/>
        </p:nvPicPr>
        <p:blipFill>
          <a:blip r:embed="rId3" cstate="print"/>
          <a:srcRect/>
          <a:stretch>
            <a:fillRect/>
          </a:stretch>
        </p:blipFill>
        <p:spPr bwMode="auto">
          <a:xfrm rot="21038379">
            <a:off x="3855686" y="5167759"/>
            <a:ext cx="1238220" cy="1600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See/Jump/Transfer Update</a:t>
            </a:r>
            <a:br>
              <a:rPr lang="en-US" dirty="0" smtClean="0"/>
            </a:br>
            <a:r>
              <a:rPr lang="en-US" sz="2000" dirty="0" smtClean="0"/>
              <a:t>First of three aggregation projects for our network</a:t>
            </a:r>
            <a:endParaRPr lang="en-US" sz="2000"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83</a:t>
            </a:fld>
            <a:endParaRPr lang="en-US"/>
          </a:p>
        </p:txBody>
      </p:sp>
      <p:sp>
        <p:nvSpPr>
          <p:cNvPr id="14" name="Text Placeholder 13"/>
          <p:cNvSpPr>
            <a:spLocks noGrp="1"/>
          </p:cNvSpPr>
          <p:nvPr>
            <p:ph type="body" sz="quarter" idx="13"/>
          </p:nvPr>
        </p:nvSpPr>
        <p:spPr>
          <a:xfrm>
            <a:off x="3352800" y="5715000"/>
            <a:ext cx="5486400" cy="685800"/>
          </a:xfrm>
        </p:spPr>
        <p:txBody>
          <a:bodyPr>
            <a:noAutofit/>
          </a:bodyPr>
          <a:lstStyle/>
          <a:p>
            <a:r>
              <a:rPr lang="en-US" dirty="0" smtClean="0"/>
              <a:t>PIB will still allow Transfer control, but See and Jump  will be coming in phase 2 (PIB revamp)</a:t>
            </a:r>
          </a:p>
          <a:p>
            <a:r>
              <a:rPr lang="en-US" dirty="0" smtClean="0"/>
              <a:t>We’re still not clear on how many of you will turn this on and how aggressive you’ll be in letting members manage it</a:t>
            </a:r>
          </a:p>
        </p:txBody>
      </p:sp>
      <p:pic>
        <p:nvPicPr>
          <p:cNvPr id="31746" name="Picture 2"/>
          <p:cNvPicPr>
            <a:picLocks noChangeAspect="1" noChangeArrowheads="1"/>
          </p:cNvPicPr>
          <p:nvPr/>
        </p:nvPicPr>
        <p:blipFill>
          <a:blip r:embed="rId2" cstate="print"/>
          <a:srcRect/>
          <a:stretch>
            <a:fillRect/>
          </a:stretch>
        </p:blipFill>
        <p:spPr bwMode="auto">
          <a:xfrm>
            <a:off x="6172200" y="685800"/>
            <a:ext cx="2823633" cy="211772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172200" y="457200"/>
            <a:ext cx="1524000" cy="261610"/>
          </a:xfrm>
          <a:prstGeom prst="rect">
            <a:avLst/>
          </a:prstGeom>
          <a:noFill/>
        </p:spPr>
        <p:txBody>
          <a:bodyPr wrap="square" rtlCol="0">
            <a:spAutoFit/>
          </a:bodyPr>
          <a:lstStyle/>
          <a:p>
            <a:r>
              <a:rPr lang="en-US" sz="1100" dirty="0" smtClean="0"/>
              <a:t>From last year...</a:t>
            </a:r>
            <a:endParaRPr lang="en-US" sz="1100" dirty="0"/>
          </a:p>
        </p:txBody>
      </p:sp>
      <p:pic>
        <p:nvPicPr>
          <p:cNvPr id="31747" name="Picture 3" descr="X:\Administration\Public\LeadershipConference\2011\Temp place for all graphics\seejumptransfer1.png"/>
          <p:cNvPicPr>
            <a:picLocks noChangeAspect="1" noChangeArrowheads="1"/>
          </p:cNvPicPr>
          <p:nvPr/>
        </p:nvPicPr>
        <p:blipFill>
          <a:blip r:embed="rId3" cstate="print"/>
          <a:srcRect b="42419"/>
          <a:stretch>
            <a:fillRect/>
          </a:stretch>
        </p:blipFill>
        <p:spPr bwMode="auto">
          <a:xfrm>
            <a:off x="304800" y="1447800"/>
            <a:ext cx="5684582" cy="2362200"/>
          </a:xfrm>
          <a:prstGeom prst="rect">
            <a:avLst/>
          </a:prstGeom>
          <a:ln>
            <a:noFill/>
          </a:ln>
          <a:effectLst>
            <a:outerShdw blurRad="292100" dist="139700" dir="2700000" algn="tl" rotWithShape="0">
              <a:srgbClr val="333333">
                <a:alpha val="65000"/>
              </a:srgbClr>
            </a:outerShdw>
          </a:effectLst>
        </p:spPr>
      </p:pic>
      <p:sp>
        <p:nvSpPr>
          <p:cNvPr id="12" name="Cloud Callout 11"/>
          <p:cNvSpPr/>
          <p:nvPr/>
        </p:nvSpPr>
        <p:spPr>
          <a:xfrm>
            <a:off x="76200" y="3048000"/>
            <a:ext cx="3581400" cy="1600200"/>
          </a:xfrm>
          <a:prstGeom prst="cloudCallout">
            <a:avLst>
              <a:gd name="adj1" fmla="val 49181"/>
              <a:gd name="adj2" fmla="val -8078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The next generation of Transfer Control (to start, members must contact an MSR to set up this relationship list)</a:t>
            </a:r>
            <a:endParaRPr lang="en-US" sz="1400" dirty="0"/>
          </a:p>
        </p:txBody>
      </p:sp>
      <p:pic>
        <p:nvPicPr>
          <p:cNvPr id="31748" name="Picture 4" descr="X:\Administration\Public\LeadershipConference\2011\Temp place for all graphics\seejumptransfer2d.png"/>
          <p:cNvPicPr>
            <a:picLocks noChangeAspect="1" noChangeArrowheads="1"/>
          </p:cNvPicPr>
          <p:nvPr/>
        </p:nvPicPr>
        <p:blipFill>
          <a:blip r:embed="rId4" cstate="print"/>
          <a:srcRect/>
          <a:stretch>
            <a:fillRect/>
          </a:stretch>
        </p:blipFill>
        <p:spPr bwMode="auto">
          <a:xfrm>
            <a:off x="3622344" y="4057752"/>
            <a:ext cx="3495238" cy="276190"/>
          </a:xfrm>
          <a:prstGeom prst="rect">
            <a:avLst/>
          </a:prstGeom>
          <a:noFill/>
        </p:spPr>
      </p:pic>
      <p:pic>
        <p:nvPicPr>
          <p:cNvPr id="31750" name="Picture 6" descr="X:\Administration\Public\LeadershipConference\2011\Temp place for all graphics\seejumptransfer2c.png"/>
          <p:cNvPicPr>
            <a:picLocks noChangeAspect="1" noChangeArrowheads="1"/>
          </p:cNvPicPr>
          <p:nvPr/>
        </p:nvPicPr>
        <p:blipFill>
          <a:blip r:embed="rId5" cstate="print"/>
          <a:srcRect/>
          <a:stretch>
            <a:fillRect/>
          </a:stretch>
        </p:blipFill>
        <p:spPr bwMode="auto">
          <a:xfrm>
            <a:off x="3581400" y="4362552"/>
            <a:ext cx="5171429" cy="819048"/>
          </a:xfrm>
          <a:prstGeom prst="rect">
            <a:avLst/>
          </a:prstGeom>
          <a:noFill/>
        </p:spPr>
      </p:pic>
      <p:sp>
        <p:nvSpPr>
          <p:cNvPr id="16" name="Cloud Callout 15"/>
          <p:cNvSpPr/>
          <p:nvPr/>
        </p:nvSpPr>
        <p:spPr>
          <a:xfrm>
            <a:off x="7086600" y="3124200"/>
            <a:ext cx="1905000" cy="990600"/>
          </a:xfrm>
          <a:prstGeom prst="cloudCallout">
            <a:avLst>
              <a:gd name="adj1" fmla="val -49685"/>
              <a:gd name="adj2" fmla="val 5974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You control which options are available</a:t>
            </a:r>
            <a:endParaRPr lang="en-US" sz="14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X:\Programming\Public\Online Banking\Screenshots\28956 - SeeJumpTransfer\MyOtherAccounts03B.jpg"/>
          <p:cNvPicPr>
            <a:picLocks noChangeAspect="1" noChangeArrowheads="1"/>
          </p:cNvPicPr>
          <p:nvPr/>
        </p:nvPicPr>
        <p:blipFill>
          <a:blip r:embed="rId2" cstate="print"/>
          <a:srcRect l="4236" t="1051" r="9985" b="25128"/>
          <a:stretch>
            <a:fillRect/>
          </a:stretch>
        </p:blipFill>
        <p:spPr bwMode="auto">
          <a:xfrm>
            <a:off x="457200" y="1309511"/>
            <a:ext cx="6400800" cy="554848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See/Jump/Transfer Update</a:t>
            </a:r>
            <a:br>
              <a:rPr lang="en-US" dirty="0" smtClean="0"/>
            </a:br>
            <a:r>
              <a:rPr lang="en-US" sz="2000" dirty="0" smtClean="0"/>
              <a:t>What might Bill Johnson see as My Other Accounts?</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84</a:t>
            </a:fld>
            <a:endParaRPr lang="en-US"/>
          </a:p>
        </p:txBody>
      </p:sp>
      <p:sp>
        <p:nvSpPr>
          <p:cNvPr id="15" name="Text Placeholder 4"/>
          <p:cNvSpPr>
            <a:spLocks noGrp="1"/>
          </p:cNvSpPr>
          <p:nvPr>
            <p:ph type="body" sz="quarter" idx="13"/>
          </p:nvPr>
        </p:nvSpPr>
        <p:spPr>
          <a:xfrm>
            <a:off x="6934200" y="5105400"/>
            <a:ext cx="1905000" cy="1295400"/>
          </a:xfrm>
          <a:noFill/>
        </p:spPr>
        <p:txBody>
          <a:bodyPr>
            <a:noAutofit/>
          </a:bodyPr>
          <a:lstStyle/>
          <a:p>
            <a:r>
              <a:rPr lang="en-US" dirty="0" smtClean="0"/>
              <a:t>Of course, aggregating a person’s membership relationships in </a:t>
            </a:r>
            <a:br>
              <a:rPr lang="en-US" dirty="0" smtClean="0"/>
            </a:br>
            <a:r>
              <a:rPr lang="en-US" dirty="0" smtClean="0">
                <a:effectLst>
                  <a:outerShdw blurRad="38100" dist="38100" dir="2700000" algn="tl">
                    <a:srgbClr val="000000">
                      <a:alpha val="43137"/>
                    </a:srgbClr>
                  </a:outerShdw>
                </a:effectLst>
              </a:rPr>
              <a:t>It’s Me 247 </a:t>
            </a:r>
            <a:r>
              <a:rPr lang="en-US" dirty="0" smtClean="0"/>
              <a:t>means we have work to do in CU*BASE, too </a:t>
            </a:r>
            <a:r>
              <a:rPr lang="en-US" sz="1400" dirty="0" smtClean="0"/>
              <a:t>(more on that later)</a:t>
            </a:r>
            <a:endParaRPr lang="en-US" dirty="0"/>
          </a:p>
        </p:txBody>
      </p:sp>
      <p:sp>
        <p:nvSpPr>
          <p:cNvPr id="12" name="Cloud Callout 11"/>
          <p:cNvSpPr/>
          <p:nvPr/>
        </p:nvSpPr>
        <p:spPr>
          <a:xfrm>
            <a:off x="-76200" y="3276600"/>
            <a:ext cx="1981200" cy="1371600"/>
          </a:xfrm>
          <a:prstGeom prst="cloudCallout">
            <a:avLst>
              <a:gd name="adj1" fmla="val 33419"/>
              <a:gd name="adj2" fmla="val -7940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“Other” accounts will be grouped on a new page</a:t>
            </a:r>
            <a:endParaRPr lang="en-US" sz="1400" dirty="0"/>
          </a:p>
        </p:txBody>
      </p:sp>
      <p:sp>
        <p:nvSpPr>
          <p:cNvPr id="13" name="Cloud Callout 12"/>
          <p:cNvSpPr/>
          <p:nvPr/>
        </p:nvSpPr>
        <p:spPr>
          <a:xfrm>
            <a:off x="6477000" y="2057400"/>
            <a:ext cx="2514600" cy="1676400"/>
          </a:xfrm>
          <a:prstGeom prst="cloudCallout">
            <a:avLst>
              <a:gd name="adj1" fmla="val -59620"/>
              <a:gd name="adj2" fmla="val -4159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View the accounts and/or jump to that account via SSO connection (no login required!)</a:t>
            </a:r>
            <a:endParaRPr lang="en-US" sz="1400" dirty="0"/>
          </a:p>
        </p:txBody>
      </p:sp>
      <p:sp>
        <p:nvSpPr>
          <p:cNvPr id="8" name="Explosion 1 7"/>
          <p:cNvSpPr/>
          <p:nvPr/>
        </p:nvSpPr>
        <p:spPr>
          <a:xfrm>
            <a:off x="7391400" y="0"/>
            <a:ext cx="1752600" cy="1295400"/>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chemeClr val="tx1"/>
                </a:solidFill>
              </a:rPr>
              <a:t>Just missed 11.3...but coming soon!</a:t>
            </a:r>
            <a:endParaRPr lang="en-US" sz="1100" dirty="0">
              <a:solidFill>
                <a:schemeClr val="tx1"/>
              </a:solidFill>
            </a:endParaRPr>
          </a:p>
        </p:txBody>
      </p:sp>
      <p:sp>
        <p:nvSpPr>
          <p:cNvPr id="9" name="Cloud Callout 8"/>
          <p:cNvSpPr/>
          <p:nvPr/>
        </p:nvSpPr>
        <p:spPr>
          <a:xfrm>
            <a:off x="3352800" y="4724400"/>
            <a:ext cx="3276600" cy="1371600"/>
          </a:xfrm>
          <a:prstGeom prst="cloudCallout">
            <a:avLst>
              <a:gd name="adj1" fmla="val -44919"/>
              <a:gd name="adj2" fmla="val -535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May be your kids, your brother, or just some guy who lets you see his account...but it’s his choice</a:t>
            </a:r>
            <a:endParaRPr lang="en-US" sz="1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MoneyDesktop</a:t>
            </a:r>
            <a:r>
              <a:rPr lang="en-US" dirty="0" smtClean="0"/>
              <a:t/>
            </a:r>
            <a:br>
              <a:rPr lang="en-US" dirty="0" smtClean="0"/>
            </a:br>
            <a:r>
              <a:rPr lang="en-US" sz="2000" dirty="0" smtClean="0"/>
              <a:t>Second of three aggregation projects for our network</a:t>
            </a:r>
            <a:endParaRPr lang="en-US" dirty="0"/>
          </a:p>
        </p:txBody>
      </p:sp>
      <p:sp>
        <p:nvSpPr>
          <p:cNvPr id="3" name="Content Placeholder 2"/>
          <p:cNvSpPr>
            <a:spLocks noGrp="1"/>
          </p:cNvSpPr>
          <p:nvPr>
            <p:ph idx="1"/>
          </p:nvPr>
        </p:nvSpPr>
        <p:spPr>
          <a:xfrm>
            <a:off x="457200" y="4038600"/>
            <a:ext cx="7315200" cy="2087563"/>
          </a:xfrm>
        </p:spPr>
        <p:txBody>
          <a:bodyPr/>
          <a:lstStyle/>
          <a:p>
            <a:r>
              <a:rPr lang="en-US" dirty="0" smtClean="0"/>
              <a:t>In this case, credit unions are choosing an Online Financial Management (OFM) tool that includes the ability to aggregate across financial institutions, as well as other features</a:t>
            </a:r>
          </a:p>
          <a:p>
            <a:pPr lvl="1"/>
            <a:r>
              <a:rPr lang="en-US" dirty="0" smtClean="0"/>
              <a:t>Check out the Kitchen for our current project vision </a:t>
            </a:r>
          </a:p>
          <a:p>
            <a:endParaRPr lang="en-US" dirty="0" smtClean="0"/>
          </a:p>
        </p:txBody>
      </p:sp>
      <p:sp>
        <p:nvSpPr>
          <p:cNvPr id="4" name="Slide Number Placeholder 3"/>
          <p:cNvSpPr>
            <a:spLocks noGrp="1"/>
          </p:cNvSpPr>
          <p:nvPr>
            <p:ph type="sldNum" sz="quarter" idx="12"/>
          </p:nvPr>
        </p:nvSpPr>
        <p:spPr/>
        <p:txBody>
          <a:bodyPr/>
          <a:lstStyle/>
          <a:p>
            <a:fld id="{250C7897-3FED-49DE-930C-887BCB3D0A78}" type="slidenum">
              <a:rPr lang="en-US" smtClean="0"/>
              <a:pPr/>
              <a:t>85</a:t>
            </a:fld>
            <a:endParaRPr lang="en-US"/>
          </a:p>
        </p:txBody>
      </p:sp>
      <p:sp>
        <p:nvSpPr>
          <p:cNvPr id="5" name="Text Placeholder 4"/>
          <p:cNvSpPr>
            <a:spLocks noGrp="1"/>
          </p:cNvSpPr>
          <p:nvPr>
            <p:ph type="body" sz="quarter" idx="13"/>
          </p:nvPr>
        </p:nvSpPr>
        <p:spPr>
          <a:xfrm>
            <a:off x="3962400" y="5715000"/>
            <a:ext cx="4876800" cy="685800"/>
          </a:xfrm>
        </p:spPr>
        <p:txBody>
          <a:bodyPr>
            <a:noAutofit/>
          </a:bodyPr>
          <a:lstStyle/>
          <a:p>
            <a:r>
              <a:rPr lang="en-US" dirty="0" smtClean="0"/>
              <a:t>A half dozen of our largest credit unions have already agreed to be betas; they’ll be live by year-end</a:t>
            </a:r>
          </a:p>
          <a:p>
            <a:r>
              <a:rPr lang="en-US" dirty="0" smtClean="0"/>
              <a:t>Are you interested in an OFM for your membership?</a:t>
            </a:r>
          </a:p>
        </p:txBody>
      </p:sp>
      <p:sp>
        <p:nvSpPr>
          <p:cNvPr id="9" name="Up Ribbon 8"/>
          <p:cNvSpPr/>
          <p:nvPr/>
        </p:nvSpPr>
        <p:spPr>
          <a:xfrm>
            <a:off x="6477000" y="76200"/>
            <a:ext cx="2438400" cy="1066800"/>
          </a:xfrm>
          <a:prstGeom prst="ribbon2">
            <a:avLst>
              <a:gd name="adj1" fmla="val 16667"/>
              <a:gd name="adj2" fmla="val 62313"/>
            </a:avLst>
          </a:prstGeom>
          <a:solidFill>
            <a:srgbClr val="FF0000"/>
          </a:solidFill>
          <a:ln w="63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0" rtlCol="0" anchor="ctr"/>
          <a:lstStyle/>
          <a:p>
            <a:pPr algn="ctr"/>
            <a:r>
              <a:rPr lang="en-US" sz="1100" dirty="0" smtClean="0">
                <a:solidFill>
                  <a:schemeClr val="bg1"/>
                </a:solidFill>
              </a:rPr>
              <a:t>Project Champions: </a:t>
            </a:r>
          </a:p>
          <a:p>
            <a:pPr algn="ctr"/>
            <a:r>
              <a:rPr lang="en-US" sz="1200" b="1" dirty="0" smtClean="0">
                <a:solidFill>
                  <a:schemeClr val="bg1"/>
                </a:solidFill>
              </a:rPr>
              <a:t>Frankenmuth CU &amp; </a:t>
            </a:r>
          </a:p>
          <a:p>
            <a:pPr algn="ctr"/>
            <a:r>
              <a:rPr lang="en-US" sz="1200" b="1" dirty="0" smtClean="0">
                <a:solidFill>
                  <a:schemeClr val="bg1"/>
                </a:solidFill>
              </a:rPr>
              <a:t>Heartland CU (Springfield)</a:t>
            </a:r>
            <a:endParaRPr lang="en-US" sz="1200" b="1" dirty="0">
              <a:solidFill>
                <a:schemeClr val="bg1"/>
              </a:solidFill>
            </a:endParaRPr>
          </a:p>
        </p:txBody>
      </p:sp>
      <p:pic>
        <p:nvPicPr>
          <p:cNvPr id="6147" name="Picture 3" descr="X:\Administration\Public\LeadershipConference\2011\Temp place for all graphics\mdt2.png"/>
          <p:cNvPicPr>
            <a:picLocks noChangeAspect="1" noChangeArrowheads="1"/>
          </p:cNvPicPr>
          <p:nvPr/>
        </p:nvPicPr>
        <p:blipFill>
          <a:blip r:embed="rId2" cstate="print"/>
          <a:srcRect/>
          <a:stretch>
            <a:fillRect/>
          </a:stretch>
        </p:blipFill>
        <p:spPr bwMode="auto">
          <a:xfrm>
            <a:off x="609600" y="1539557"/>
            <a:ext cx="7620000" cy="2346643"/>
          </a:xfrm>
          <a:prstGeom prst="rect">
            <a:avLst/>
          </a:prstGeom>
          <a:noFill/>
          <a:ln>
            <a:solidFill>
              <a:schemeClr val="accent1"/>
            </a:solidFill>
          </a:ln>
        </p:spPr>
      </p:pic>
      <p:pic>
        <p:nvPicPr>
          <p:cNvPr id="7170" name="Picture 2" descr="X:\Administration\Public\LeadershipConference\2011\Temp place for all graphics\mdt.png"/>
          <p:cNvPicPr>
            <a:picLocks noChangeAspect="1" noChangeArrowheads="1"/>
          </p:cNvPicPr>
          <p:nvPr/>
        </p:nvPicPr>
        <p:blipFill>
          <a:blip r:embed="rId3" cstate="print"/>
          <a:srcRect/>
          <a:stretch>
            <a:fillRect/>
          </a:stretch>
        </p:blipFill>
        <p:spPr bwMode="auto">
          <a:xfrm rot="516909">
            <a:off x="7676888" y="3883306"/>
            <a:ext cx="1194826" cy="1544119"/>
          </a:xfrm>
          <a:prstGeom prst="rect">
            <a:avLst/>
          </a:prstGeom>
          <a:ln>
            <a:noFill/>
          </a:ln>
          <a:effectLst>
            <a:outerShdw blurRad="292100" dist="139700" dir="2700000" algn="tl" rotWithShape="0">
              <a:srgbClr val="333333">
                <a:alpha val="65000"/>
              </a:srgbClr>
            </a:outerShdw>
          </a:effectLst>
        </p:spPr>
      </p:pic>
      <p:sp>
        <p:nvSpPr>
          <p:cNvPr id="10" name="5-Point Star 9"/>
          <p:cNvSpPr/>
          <p:nvPr/>
        </p:nvSpPr>
        <p:spPr>
          <a:xfrm>
            <a:off x="7467600" y="4953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Freemiums</a:t>
            </a:r>
            <a:r>
              <a:rPr lang="en-US" dirty="0" smtClean="0"/>
              <a:t/>
            </a:r>
            <a:br>
              <a:rPr lang="en-US" dirty="0" smtClean="0"/>
            </a:br>
            <a:r>
              <a:rPr lang="en-US" sz="2000" dirty="0" smtClean="0"/>
              <a:t>Putting the horse back in the barn</a:t>
            </a:r>
            <a:endParaRPr lang="en-US" dirty="0"/>
          </a:p>
        </p:txBody>
      </p:sp>
      <p:sp>
        <p:nvSpPr>
          <p:cNvPr id="3" name="Content Placeholder 2"/>
          <p:cNvSpPr>
            <a:spLocks noGrp="1"/>
          </p:cNvSpPr>
          <p:nvPr>
            <p:ph idx="1"/>
          </p:nvPr>
        </p:nvSpPr>
        <p:spPr/>
        <p:txBody>
          <a:bodyPr/>
          <a:lstStyle/>
          <a:p>
            <a:r>
              <a:rPr lang="en-US" dirty="0" smtClean="0"/>
              <a:t>From Wikipedia:</a:t>
            </a:r>
          </a:p>
          <a:p>
            <a:endParaRPr lang="en-US" dirty="0" smtClean="0"/>
          </a:p>
          <a:p>
            <a:endParaRPr lang="en-US" dirty="0" smtClean="0"/>
          </a:p>
          <a:p>
            <a:r>
              <a:rPr lang="en-US" dirty="0" smtClean="0"/>
              <a:t>Across the board, everything members do with credit unions has become simply MORE...what used to be simple is now more complex with variety and options for every member</a:t>
            </a:r>
          </a:p>
          <a:p>
            <a:r>
              <a:rPr lang="en-US" dirty="0" smtClean="0"/>
              <a:t>Unfortunately, our pricing models, and what we think we have to give away, have not kept up with our joy in making everything a premium service</a:t>
            </a:r>
          </a:p>
          <a:p>
            <a:r>
              <a:rPr lang="en-US" dirty="0" smtClean="0"/>
              <a:t>If you think online banking, there are a half dozen strategies where you may someday need a direct revenue model</a:t>
            </a:r>
          </a:p>
          <a:p>
            <a:pPr lvl="1"/>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86</a:t>
            </a:fld>
            <a:endParaRPr lang="en-US"/>
          </a:p>
        </p:txBody>
      </p:sp>
      <p:sp>
        <p:nvSpPr>
          <p:cNvPr id="5" name="Text Placeholder 4"/>
          <p:cNvSpPr>
            <a:spLocks noGrp="1"/>
          </p:cNvSpPr>
          <p:nvPr>
            <p:ph type="body" sz="quarter" idx="13"/>
          </p:nvPr>
        </p:nvSpPr>
        <p:spPr>
          <a:xfrm>
            <a:off x="4648200" y="5715000"/>
            <a:ext cx="4191000" cy="685800"/>
          </a:xfrm>
        </p:spPr>
        <p:txBody>
          <a:bodyPr>
            <a:noAutofit/>
          </a:bodyPr>
          <a:lstStyle/>
          <a:p>
            <a:r>
              <a:rPr lang="en-US" dirty="0" smtClean="0"/>
              <a:t>In your 2012 business plan, I hope you will introduce your Board members to the </a:t>
            </a:r>
            <a:r>
              <a:rPr lang="en-US" dirty="0" err="1" smtClean="0"/>
              <a:t>Freemium</a:t>
            </a:r>
            <a:r>
              <a:rPr lang="en-US" dirty="0" smtClean="0"/>
              <a:t> idea and how it could change something as basic as statements</a:t>
            </a:r>
            <a:endParaRPr lang="en-US" dirty="0"/>
          </a:p>
        </p:txBody>
      </p:sp>
      <p:sp>
        <p:nvSpPr>
          <p:cNvPr id="6" name="Flowchart: Document 5"/>
          <p:cNvSpPr/>
          <p:nvPr/>
        </p:nvSpPr>
        <p:spPr>
          <a:xfrm>
            <a:off x="2971800" y="1371600"/>
            <a:ext cx="5943600" cy="1337667"/>
          </a:xfrm>
          <a:prstGeom prst="flowChartDocumen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b="1" dirty="0" err="1" smtClean="0"/>
              <a:t>Freemium</a:t>
            </a:r>
            <a:r>
              <a:rPr lang="en-US" sz="1600" dirty="0" smtClean="0"/>
              <a:t> is a business model that works by offering a basic product or service free of charge (such as software, web services or other) while charging a premium for advanced features, functionality, or related products and services</a:t>
            </a:r>
            <a:endParaRPr lang="en-US" sz="16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2" name="Picture 4" descr="X:\Administration\Public\LeadershipConference\2011\Temp place for all graphics\Statement Brochure graphic.gif"/>
          <p:cNvPicPr>
            <a:picLocks noChangeAspect="1" noChangeArrowheads="1"/>
          </p:cNvPicPr>
          <p:nvPr/>
        </p:nvPicPr>
        <p:blipFill>
          <a:blip r:embed="rId2" cstate="print"/>
          <a:srcRect/>
          <a:stretch>
            <a:fillRect/>
          </a:stretch>
        </p:blipFill>
        <p:spPr bwMode="auto">
          <a:xfrm rot="611251">
            <a:off x="7316526" y="341573"/>
            <a:ext cx="1443886" cy="1866993"/>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309251" name="Picture 3" descr="X:\Administration\Public\LeadershipConference\2011\Temp place for all graphics\StatementStylePDFExample.jpg"/>
          <p:cNvPicPr>
            <a:picLocks noChangeAspect="1" noChangeArrowheads="1"/>
          </p:cNvPicPr>
          <p:nvPr/>
        </p:nvPicPr>
        <p:blipFill>
          <a:blip r:embed="rId3" cstate="print"/>
          <a:srcRect l="12340" r="11940"/>
          <a:stretch>
            <a:fillRect/>
          </a:stretch>
        </p:blipFill>
        <p:spPr bwMode="auto">
          <a:xfrm>
            <a:off x="5715000" y="1923843"/>
            <a:ext cx="2743200" cy="3663812"/>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err="1" smtClean="0"/>
              <a:t>Freemiums</a:t>
            </a:r>
            <a:r>
              <a:rPr lang="en-US" sz="2000" dirty="0" smtClean="0"/>
              <a:t> In Action in 2012</a:t>
            </a:r>
            <a:br>
              <a:rPr lang="en-US" sz="2000" dirty="0" smtClean="0"/>
            </a:br>
            <a:r>
              <a:rPr lang="en-US" dirty="0" smtClean="0"/>
              <a:t>Zeroing Out Your Statement Expense</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87</a:t>
            </a:fld>
            <a:endParaRPr lang="en-US"/>
          </a:p>
        </p:txBody>
      </p:sp>
      <p:sp>
        <p:nvSpPr>
          <p:cNvPr id="5" name="Text Placeholder 4"/>
          <p:cNvSpPr>
            <a:spLocks noGrp="1"/>
          </p:cNvSpPr>
          <p:nvPr>
            <p:ph type="body" sz="quarter" idx="13"/>
          </p:nvPr>
        </p:nvSpPr>
        <p:spPr>
          <a:xfrm>
            <a:off x="7162800" y="5715000"/>
            <a:ext cx="1676400" cy="685800"/>
          </a:xfrm>
        </p:spPr>
        <p:txBody>
          <a:bodyPr/>
          <a:lstStyle/>
          <a:p>
            <a:r>
              <a:rPr lang="en-US" dirty="0" smtClean="0"/>
              <a:t>Still pushing for the 11.3 release</a:t>
            </a:r>
            <a:endParaRPr lang="en-US" dirty="0"/>
          </a:p>
        </p:txBody>
      </p:sp>
      <p:pic>
        <p:nvPicPr>
          <p:cNvPr id="309250" name="Picture 2" descr="X:\Administration\Public\LeadershipConference\2011\Temp place for all graphics\StatementStyles.jpg"/>
          <p:cNvPicPr>
            <a:picLocks noChangeAspect="1" noChangeArrowheads="1"/>
          </p:cNvPicPr>
          <p:nvPr/>
        </p:nvPicPr>
        <p:blipFill>
          <a:blip r:embed="rId4" cstate="print"/>
          <a:srcRect l="4273" t="16901" r="8839"/>
          <a:stretch>
            <a:fillRect/>
          </a:stretch>
        </p:blipFill>
        <p:spPr bwMode="auto">
          <a:xfrm>
            <a:off x="304800" y="1676400"/>
            <a:ext cx="5105400" cy="4938010"/>
          </a:xfrm>
          <a:prstGeom prst="rect">
            <a:avLst/>
          </a:prstGeom>
          <a:ln>
            <a:noFill/>
          </a:ln>
          <a:effectLst>
            <a:outerShdw blurRad="292100" dist="139700" dir="2700000" algn="tl" rotWithShape="0">
              <a:srgbClr val="333333">
                <a:alpha val="65000"/>
              </a:srgbClr>
            </a:outerShdw>
          </a:effectLst>
        </p:spPr>
      </p:pic>
      <p:pic>
        <p:nvPicPr>
          <p:cNvPr id="8" name="Picture 10" descr="C:\Documents and Settings\dmoore\Local Settings\Temporary Internet Files\Content.IE5\J70ERC7C\MC900434609[1].wmf"/>
          <p:cNvPicPr>
            <a:picLocks noChangeAspect="1" noChangeArrowheads="1"/>
          </p:cNvPicPr>
          <p:nvPr/>
        </p:nvPicPr>
        <p:blipFill>
          <a:blip r:embed="rId5" cstate="print"/>
          <a:srcRect/>
          <a:stretch>
            <a:fillRect/>
          </a:stretch>
        </p:blipFill>
        <p:spPr bwMode="auto">
          <a:xfrm>
            <a:off x="5791200" y="4572000"/>
            <a:ext cx="1158875" cy="1711656"/>
          </a:xfrm>
          <a:prstGeom prst="rect">
            <a:avLst/>
          </a:prstGeom>
          <a:ln>
            <a:noFill/>
          </a:ln>
          <a:effectLst>
            <a:outerShdw blurRad="292100" dist="139700" dir="2700000" algn="tl" rotWithShape="0">
              <a:srgbClr val="333333">
                <a:alpha val="65000"/>
              </a:srgbClr>
            </a:outerShdw>
          </a:effectLst>
        </p:spPr>
      </p:pic>
      <p:sp>
        <p:nvSpPr>
          <p:cNvPr id="9" name="5-Point Star 8"/>
          <p:cNvSpPr/>
          <p:nvPr/>
        </p:nvSpPr>
        <p:spPr>
          <a:xfrm>
            <a:off x="8534400" y="1524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effectLst>
                  <a:outerShdw blurRad="38100" dist="38100" dir="2700000" algn="tl">
                    <a:srgbClr val="000000">
                      <a:alpha val="43137"/>
                    </a:srgbClr>
                  </a:outerShdw>
                </a:effectLst>
              </a:rPr>
              <a:t>It’s Me 247 </a:t>
            </a:r>
            <a:r>
              <a:rPr lang="en-US" sz="2000" dirty="0" smtClean="0"/>
              <a:t>Communicating More than Dollars and Cents</a:t>
            </a:r>
            <a:r>
              <a:rPr lang="en-US" dirty="0" smtClean="0"/>
              <a:t/>
            </a:r>
            <a:br>
              <a:rPr lang="en-US" dirty="0" smtClean="0"/>
            </a:br>
            <a:r>
              <a:rPr lang="en-US" dirty="0" smtClean="0"/>
              <a:t>Expanding the Use of $0 Memo Transactions</a:t>
            </a:r>
            <a:endParaRPr lang="en-US" dirty="0"/>
          </a:p>
        </p:txBody>
      </p:sp>
      <p:sp>
        <p:nvSpPr>
          <p:cNvPr id="6" name="Content Placeholder 5"/>
          <p:cNvSpPr>
            <a:spLocks noGrp="1"/>
          </p:cNvSpPr>
          <p:nvPr>
            <p:ph sz="half" idx="1"/>
          </p:nvPr>
        </p:nvSpPr>
        <p:spPr>
          <a:xfrm>
            <a:off x="457200" y="1600200"/>
            <a:ext cx="4343400" cy="4525963"/>
          </a:xfrm>
        </p:spPr>
        <p:txBody>
          <a:bodyPr/>
          <a:lstStyle/>
          <a:p>
            <a:r>
              <a:rPr lang="en-US" dirty="0" smtClean="0"/>
              <a:t>Currently, $0 memo transactions produced by CU*BASE for the following types of transactions, in cases where there isn’t a regular member transaction to tell the member what happened or what they did:</a:t>
            </a:r>
          </a:p>
          <a:p>
            <a:pPr lvl="1"/>
            <a:r>
              <a:rPr lang="en-US" dirty="0" smtClean="0"/>
              <a:t>A2A deposits</a:t>
            </a:r>
          </a:p>
          <a:p>
            <a:pPr lvl="1"/>
            <a:r>
              <a:rPr lang="en-US" dirty="0" smtClean="0"/>
              <a:t>Effective dating opening memberships</a:t>
            </a:r>
          </a:p>
          <a:p>
            <a:pPr lvl="1"/>
            <a:r>
              <a:rPr lang="en-US" dirty="0" smtClean="0"/>
              <a:t>Stop pay orders</a:t>
            </a:r>
          </a:p>
          <a:p>
            <a:pPr lvl="1"/>
            <a:r>
              <a:rPr lang="en-US" i="1" dirty="0" smtClean="0"/>
              <a:t>(can also be created manually by CU employees via Account Comments)</a:t>
            </a:r>
          </a:p>
          <a:p>
            <a:pPr lvl="1"/>
            <a:endParaRPr lang="en-US" dirty="0" smtClean="0"/>
          </a:p>
          <a:p>
            <a:pPr lvl="1"/>
            <a:endParaRPr lang="en-US" dirty="0" smtClean="0"/>
          </a:p>
          <a:p>
            <a:pPr lvl="1"/>
            <a:endParaRPr lang="en-US" dirty="0" smtClean="0"/>
          </a:p>
        </p:txBody>
      </p:sp>
      <p:sp>
        <p:nvSpPr>
          <p:cNvPr id="7" name="Content Placeholder 6"/>
          <p:cNvSpPr>
            <a:spLocks noGrp="1"/>
          </p:cNvSpPr>
          <p:nvPr>
            <p:ph sz="half" idx="2"/>
          </p:nvPr>
        </p:nvSpPr>
        <p:spPr/>
        <p:txBody>
          <a:bodyPr/>
          <a:lstStyle/>
          <a:p>
            <a:r>
              <a:rPr lang="en-US" dirty="0" smtClean="0"/>
              <a:t>Coming soon</a:t>
            </a:r>
          </a:p>
          <a:p>
            <a:pPr lvl="1"/>
            <a:r>
              <a:rPr lang="en-US" dirty="0" smtClean="0"/>
              <a:t>OTB payments via Teller Misc. Receipts </a:t>
            </a:r>
            <a:r>
              <a:rPr lang="en-US" sz="1400" i="1" dirty="0" smtClean="0"/>
              <a:t>(more on that in a moment)</a:t>
            </a:r>
            <a:endParaRPr lang="en-US" i="1" dirty="0" smtClean="0"/>
          </a:p>
          <a:p>
            <a:r>
              <a:rPr lang="en-US" dirty="0" smtClean="0"/>
              <a:t>Still under consideration</a:t>
            </a:r>
          </a:p>
          <a:p>
            <a:pPr lvl="1"/>
            <a:r>
              <a:rPr lang="en-US" dirty="0" smtClean="0"/>
              <a:t>Check cashing transactions</a:t>
            </a:r>
          </a:p>
          <a:p>
            <a:pPr lvl="1"/>
            <a:r>
              <a:rPr lang="en-US" dirty="0" smtClean="0"/>
              <a:t>ATM inquiries</a:t>
            </a:r>
          </a:p>
          <a:p>
            <a:pPr lvl="1"/>
            <a:r>
              <a:rPr lang="en-US" dirty="0" smtClean="0"/>
              <a:t>What else??</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88</a:t>
            </a:fld>
            <a:endParaRPr lang="en-US"/>
          </a:p>
        </p:txBody>
      </p:sp>
      <p:sp>
        <p:nvSpPr>
          <p:cNvPr id="13" name="Text Placeholder 12"/>
          <p:cNvSpPr>
            <a:spLocks noGrp="1"/>
          </p:cNvSpPr>
          <p:nvPr>
            <p:ph type="body" sz="quarter" idx="13"/>
          </p:nvPr>
        </p:nvSpPr>
        <p:spPr>
          <a:xfrm>
            <a:off x="5334000" y="5715000"/>
            <a:ext cx="3505200" cy="685800"/>
          </a:xfrm>
        </p:spPr>
        <p:txBody>
          <a:bodyPr>
            <a:noAutofit/>
          </a:bodyPr>
          <a:lstStyle/>
          <a:p>
            <a:r>
              <a:rPr lang="en-US" dirty="0" smtClean="0"/>
              <a:t>Like CUFMNT, this stuff </a:t>
            </a:r>
            <a:br>
              <a:rPr lang="en-US" dirty="0" smtClean="0"/>
            </a:br>
            <a:r>
              <a:rPr lang="en-US" dirty="0" smtClean="0"/>
              <a:t>can get out of hand</a:t>
            </a:r>
          </a:p>
          <a:p>
            <a:r>
              <a:rPr lang="en-US" dirty="0" smtClean="0"/>
              <a:t>Do we really want to record every piece of history and put it into </a:t>
            </a:r>
            <a:br>
              <a:rPr lang="en-US" dirty="0" smtClean="0"/>
            </a:br>
            <a:r>
              <a:rPr lang="en-US" dirty="0" smtClean="0"/>
              <a:t>online banking, statements, etc.?</a:t>
            </a:r>
          </a:p>
          <a:p>
            <a:r>
              <a:rPr lang="en-US" dirty="0" smtClean="0"/>
              <a:t>Or is it valuable to see who </a:t>
            </a:r>
            <a:br>
              <a:rPr lang="en-US" dirty="0" smtClean="0"/>
            </a:br>
            <a:r>
              <a:rPr lang="en-US" dirty="0" smtClean="0"/>
              <a:t>cashed checks this month?</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effectLst>
                  <a:outerShdw blurRad="38100" dist="38100" dir="2700000" algn="tl">
                    <a:srgbClr val="000000">
                      <a:alpha val="43137"/>
                    </a:srgbClr>
                  </a:outerShdw>
                </a:effectLst>
              </a:rPr>
              <a:t>It’s Me 247 </a:t>
            </a:r>
            <a:r>
              <a:rPr lang="en-US" sz="2000" dirty="0" smtClean="0"/>
              <a:t>Communicating More than Dollars and Cents</a:t>
            </a:r>
            <a:r>
              <a:rPr lang="en-US" dirty="0" smtClean="0"/>
              <a:t/>
            </a:r>
            <a:br>
              <a:rPr lang="en-US" dirty="0" smtClean="0"/>
            </a:br>
            <a:r>
              <a:rPr lang="en-US" dirty="0" smtClean="0"/>
              <a:t>The Available Balance Challenge Continues</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89</a:t>
            </a:fld>
            <a:endParaRPr lang="en-US"/>
          </a:p>
        </p:txBody>
      </p:sp>
      <p:pic>
        <p:nvPicPr>
          <p:cNvPr id="6" name="Content Placeholder 6" descr="Randy 3-15.gif"/>
          <p:cNvPicPr>
            <a:picLocks noChangeAspect="1"/>
          </p:cNvPicPr>
          <p:nvPr/>
        </p:nvPicPr>
        <p:blipFill>
          <a:blip r:embed="rId2" cstate="print"/>
          <a:srcRect l="20527" t="31792" r="6600" b="35035"/>
          <a:stretch>
            <a:fillRect/>
          </a:stretch>
        </p:blipFill>
        <p:spPr>
          <a:xfrm>
            <a:off x="152400" y="1981200"/>
            <a:ext cx="8853054" cy="2743200"/>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Cloud Callout 6"/>
          <p:cNvSpPr/>
          <p:nvPr/>
        </p:nvSpPr>
        <p:spPr>
          <a:xfrm>
            <a:off x="3048000" y="4114800"/>
            <a:ext cx="4800600" cy="1752600"/>
          </a:xfrm>
          <a:prstGeom prst="cloudCallout">
            <a:avLst>
              <a:gd name="adj1" fmla="val -25992"/>
              <a:gd name="adj2" fmla="val -8188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This is what the member sees now in e-Statements and </a:t>
            </a:r>
            <a:r>
              <a:rPr lang="en-US" sz="1600" dirty="0" smtClean="0">
                <a:effectLst>
                  <a:outerShdw blurRad="38100" dist="38100" dir="2700000" algn="tl">
                    <a:srgbClr val="000000">
                      <a:alpha val="43137"/>
                    </a:srgbClr>
                  </a:outerShdw>
                </a:effectLst>
              </a:rPr>
              <a:t>It’s Me 247</a:t>
            </a:r>
            <a:r>
              <a:rPr lang="en-US" sz="1600" dirty="0" smtClean="0"/>
              <a:t>, and what your employee sees in CU*BASE</a:t>
            </a:r>
            <a:endParaRPr lang="en-US" sz="1600" dirty="0"/>
          </a:p>
        </p:txBody>
      </p:sp>
      <p:sp>
        <p:nvSpPr>
          <p:cNvPr id="8" name="TextBox 7"/>
          <p:cNvSpPr txBox="1"/>
          <p:nvPr/>
        </p:nvSpPr>
        <p:spPr>
          <a:xfrm>
            <a:off x="609600" y="1597223"/>
            <a:ext cx="2971800" cy="307777"/>
          </a:xfrm>
          <a:prstGeom prst="rect">
            <a:avLst/>
          </a:prstGeom>
          <a:noFill/>
        </p:spPr>
        <p:txBody>
          <a:bodyPr wrap="square" rtlCol="0">
            <a:spAutoFit/>
          </a:bodyPr>
          <a:lstStyle/>
          <a:p>
            <a:r>
              <a:rPr lang="en-US" sz="1400" i="1" dirty="0" smtClean="0">
                <a:solidFill>
                  <a:schemeClr val="accent1"/>
                </a:solidFill>
              </a:rPr>
              <a:t>From the 11.0 release</a:t>
            </a:r>
            <a:endParaRPr lang="en-US" sz="1400" i="1" dirty="0">
              <a:solidFill>
                <a:schemeClr val="accent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Communities are Designed</a:t>
            </a:r>
            <a:br>
              <a:rPr lang="en-US" dirty="0" smtClean="0"/>
            </a:br>
            <a:r>
              <a:rPr lang="en-US" sz="2000" dirty="0" smtClean="0"/>
              <a:t>And fostered by those with passion for collective value</a:t>
            </a:r>
            <a:endParaRPr lang="en-US" sz="2800" dirty="0"/>
          </a:p>
        </p:txBody>
      </p:sp>
      <p:sp>
        <p:nvSpPr>
          <p:cNvPr id="10" name="Content Placeholder 9"/>
          <p:cNvSpPr>
            <a:spLocks noGrp="1"/>
          </p:cNvSpPr>
          <p:nvPr>
            <p:ph sz="half" idx="1"/>
          </p:nvPr>
        </p:nvSpPr>
        <p:spPr>
          <a:xfrm>
            <a:off x="457200" y="1918447"/>
            <a:ext cx="5867400" cy="1967753"/>
          </a:xfrm>
        </p:spPr>
        <p:txBody>
          <a:bodyPr/>
          <a:lstStyle/>
          <a:p>
            <a:r>
              <a:rPr lang="en-US" dirty="0" smtClean="0"/>
              <a:t>Last year I challenged the group by asking </a:t>
            </a:r>
            <a:br>
              <a:rPr lang="en-US" dirty="0" smtClean="0"/>
            </a:br>
            <a:r>
              <a:rPr lang="en-US" dirty="0" smtClean="0"/>
              <a:t>Are you an Artist?</a:t>
            </a:r>
          </a:p>
          <a:p>
            <a:r>
              <a:rPr lang="en-US" dirty="0" smtClean="0"/>
              <a:t>Our day was spent looking for the inspiration and the passion embodied by the word “artistry”</a:t>
            </a:r>
          </a:p>
          <a:p>
            <a:endParaRPr lang="en-US" dirty="0" smtClean="0"/>
          </a:p>
          <a:p>
            <a:endParaRPr lang="en-US" dirty="0" smtClean="0"/>
          </a:p>
          <a:p>
            <a:endParaRPr lang="en-US" dirty="0"/>
          </a:p>
        </p:txBody>
      </p:sp>
      <p:sp>
        <p:nvSpPr>
          <p:cNvPr id="12" name="Content Placeholder 11"/>
          <p:cNvSpPr>
            <a:spLocks noGrp="1"/>
          </p:cNvSpPr>
          <p:nvPr>
            <p:ph sz="half" idx="2"/>
          </p:nvPr>
        </p:nvSpPr>
        <p:spPr>
          <a:xfrm>
            <a:off x="4572000" y="3429000"/>
            <a:ext cx="4114800" cy="2362201"/>
          </a:xfrm>
        </p:spPr>
        <p:txBody>
          <a:bodyPr>
            <a:noAutofit/>
          </a:bodyPr>
          <a:lstStyle/>
          <a:p>
            <a:r>
              <a:rPr lang="en-US" dirty="0" smtClean="0"/>
              <a:t>Today, and throughout the rest of 2011-2012, we are going to focus at the core of our design:</a:t>
            </a:r>
          </a:p>
          <a:p>
            <a:pPr marL="0" indent="0" algn="ctr">
              <a:buNone/>
            </a:pPr>
            <a:r>
              <a:rPr lang="en-US" sz="3200" b="1" dirty="0" smtClean="0">
                <a:solidFill>
                  <a:schemeClr val="accent2"/>
                </a:solidFill>
              </a:rPr>
              <a:t>Building </a:t>
            </a:r>
            <a:br>
              <a:rPr lang="en-US" sz="3200" b="1" dirty="0" smtClean="0">
                <a:solidFill>
                  <a:schemeClr val="accent2"/>
                </a:solidFill>
              </a:rPr>
            </a:br>
            <a:r>
              <a:rPr lang="en-US" sz="3200" b="1" dirty="0" smtClean="0">
                <a:solidFill>
                  <a:schemeClr val="accent2"/>
                </a:solidFill>
              </a:rPr>
              <a:t>Communities as </a:t>
            </a:r>
            <a:br>
              <a:rPr lang="en-US" sz="3200" b="1" dirty="0" smtClean="0">
                <a:solidFill>
                  <a:schemeClr val="accent2"/>
                </a:solidFill>
              </a:rPr>
            </a:br>
            <a:r>
              <a:rPr lang="en-US" sz="3200" b="1" dirty="0" smtClean="0">
                <a:solidFill>
                  <a:schemeClr val="accent2"/>
                </a:solidFill>
              </a:rPr>
              <a:t>a Cooperative</a:t>
            </a:r>
          </a:p>
          <a:p>
            <a:pPr marL="0" indent="0" algn="ctr">
              <a:buNone/>
            </a:pPr>
            <a:r>
              <a:rPr lang="en-US" sz="1600" dirty="0" smtClean="0"/>
              <a:t>(creatively painting by the numbers)</a:t>
            </a:r>
            <a:endParaRPr lang="en-US" sz="1600" dirty="0"/>
          </a:p>
        </p:txBody>
      </p:sp>
      <p:sp>
        <p:nvSpPr>
          <p:cNvPr id="7" name="Slide Number Placeholder 6"/>
          <p:cNvSpPr>
            <a:spLocks noGrp="1"/>
          </p:cNvSpPr>
          <p:nvPr>
            <p:ph type="sldNum" sz="quarter" idx="12"/>
          </p:nvPr>
        </p:nvSpPr>
        <p:spPr/>
        <p:txBody>
          <a:bodyPr/>
          <a:lstStyle/>
          <a:p>
            <a:fld id="{1A7AA609-E11C-4C33-A49A-BA59D0955339}" type="slidenum">
              <a:rPr lang="en-US" smtClean="0"/>
              <a:pPr/>
              <a:t>9</a:t>
            </a:fld>
            <a:endParaRPr lang="en-US"/>
          </a:p>
        </p:txBody>
      </p:sp>
      <p:pic>
        <p:nvPicPr>
          <p:cNvPr id="8" name="Picture 2" descr="X:\Administration\Public\LeadershipConference\2010\Temp place for all graphics\graphics for PPT design\AreYouAnArtistLogo-REV1.gif"/>
          <p:cNvPicPr>
            <a:picLocks noChangeAspect="1" noChangeArrowheads="1"/>
          </p:cNvPicPr>
          <p:nvPr/>
        </p:nvPicPr>
        <p:blipFill>
          <a:blip r:embed="rId2" cstate="print"/>
          <a:srcRect/>
          <a:stretch>
            <a:fillRect/>
          </a:stretch>
        </p:blipFill>
        <p:spPr bwMode="auto">
          <a:xfrm>
            <a:off x="6172200" y="1676400"/>
            <a:ext cx="2662519" cy="2057400"/>
          </a:xfrm>
          <a:prstGeom prst="rect">
            <a:avLst/>
          </a:prstGeom>
          <a:noFill/>
          <a:effectLst>
            <a:innerShdw blurRad="63500" dist="50800" dir="18900000">
              <a:prstClr val="black">
                <a:alpha val="50000"/>
              </a:prstClr>
            </a:innerShdw>
          </a:effectLst>
        </p:spPr>
      </p:pic>
      <p:pic>
        <p:nvPicPr>
          <p:cNvPr id="1028" name="Picture 4"/>
          <p:cNvPicPr>
            <a:picLocks noChangeAspect="1" noChangeArrowheads="1"/>
          </p:cNvPicPr>
          <p:nvPr/>
        </p:nvPicPr>
        <p:blipFill>
          <a:blip r:embed="rId3" cstate="print"/>
          <a:srcRect/>
          <a:stretch>
            <a:fillRect/>
          </a:stretch>
        </p:blipFill>
        <p:spPr bwMode="auto">
          <a:xfrm>
            <a:off x="457200" y="3505200"/>
            <a:ext cx="4038600" cy="30289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5" name="Picture 5"/>
          <p:cNvPicPr>
            <a:picLocks noChangeAspect="1" noChangeArrowheads="1"/>
          </p:cNvPicPr>
          <p:nvPr/>
        </p:nvPicPr>
        <p:blipFill>
          <a:blip r:embed="rId2" cstate="print"/>
          <a:srcRect r="5264"/>
          <a:stretch>
            <a:fillRect/>
          </a:stretch>
        </p:blipFill>
        <p:spPr bwMode="auto">
          <a:xfrm>
            <a:off x="152400" y="1981200"/>
            <a:ext cx="8846325" cy="2706286"/>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smtClean="0">
                <a:effectLst>
                  <a:outerShdw blurRad="38100" dist="38100" dir="2700000" algn="tl">
                    <a:srgbClr val="000000">
                      <a:alpha val="43137"/>
                    </a:srgbClr>
                  </a:outerShdw>
                </a:effectLst>
              </a:rPr>
              <a:t>It’s Me 247 </a:t>
            </a:r>
            <a:r>
              <a:rPr lang="en-US" sz="2000" dirty="0" smtClean="0"/>
              <a:t>Communicating More than Dollars and Cents</a:t>
            </a:r>
            <a:r>
              <a:rPr lang="en-US" dirty="0" smtClean="0"/>
              <a:t/>
            </a:r>
            <a:br>
              <a:rPr lang="en-US" dirty="0" smtClean="0"/>
            </a:br>
            <a:r>
              <a:rPr lang="en-US" dirty="0" smtClean="0"/>
              <a:t>The Available Balance Challenge Continues</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90</a:t>
            </a:fld>
            <a:endParaRPr lang="en-US"/>
          </a:p>
        </p:txBody>
      </p:sp>
      <p:sp>
        <p:nvSpPr>
          <p:cNvPr id="10" name="Rectangle 9"/>
          <p:cNvSpPr/>
          <p:nvPr/>
        </p:nvSpPr>
        <p:spPr>
          <a:xfrm>
            <a:off x="304800" y="2313296"/>
            <a:ext cx="8229600" cy="865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Callout 11"/>
          <p:cNvSpPr/>
          <p:nvPr/>
        </p:nvSpPr>
        <p:spPr>
          <a:xfrm>
            <a:off x="5334000" y="3429000"/>
            <a:ext cx="3505200" cy="1447800"/>
          </a:xfrm>
          <a:prstGeom prst="cloudCallout">
            <a:avLst>
              <a:gd name="adj1" fmla="val 12672"/>
              <a:gd name="adj2" fmla="val -8397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But what if the resulting balance wasn’t a negative number?</a:t>
            </a:r>
          </a:p>
        </p:txBody>
      </p:sp>
      <p:sp>
        <p:nvSpPr>
          <p:cNvPr id="7" name="TextBox 6"/>
          <p:cNvSpPr txBox="1"/>
          <p:nvPr/>
        </p:nvSpPr>
        <p:spPr>
          <a:xfrm>
            <a:off x="609600" y="1597223"/>
            <a:ext cx="2971800" cy="307777"/>
          </a:xfrm>
          <a:prstGeom prst="rect">
            <a:avLst/>
          </a:prstGeom>
          <a:noFill/>
        </p:spPr>
        <p:txBody>
          <a:bodyPr wrap="square" rtlCol="0">
            <a:spAutoFit/>
          </a:bodyPr>
          <a:lstStyle/>
          <a:p>
            <a:r>
              <a:rPr lang="en-US" sz="1400" i="1" dirty="0" smtClean="0">
                <a:solidFill>
                  <a:schemeClr val="accent1"/>
                </a:solidFill>
              </a:rPr>
              <a:t>From the 11.0 release</a:t>
            </a:r>
            <a:endParaRPr lang="en-US" sz="1400" i="1" dirty="0">
              <a:solidFill>
                <a:schemeClr val="accent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effectLst>
                  <a:outerShdw blurRad="38100" dist="38100" dir="2700000" algn="tl">
                    <a:srgbClr val="000000">
                      <a:alpha val="43137"/>
                    </a:srgbClr>
                  </a:outerShdw>
                </a:effectLst>
              </a:rPr>
              <a:t>It’s Me 247 </a:t>
            </a:r>
            <a:r>
              <a:rPr lang="en-US" sz="2000" dirty="0" smtClean="0"/>
              <a:t>Communicating More than Dollars and Cents</a:t>
            </a:r>
            <a:r>
              <a:rPr lang="en-US" dirty="0" smtClean="0"/>
              <a:t/>
            </a:r>
            <a:br>
              <a:rPr lang="en-US" dirty="0" smtClean="0"/>
            </a:br>
            <a:r>
              <a:rPr lang="en-US" dirty="0" smtClean="0"/>
              <a:t>The Available Balance Challenge Continues</a:t>
            </a:r>
            <a:endParaRPr lang="en-US" dirty="0"/>
          </a:p>
        </p:txBody>
      </p:sp>
      <p:sp>
        <p:nvSpPr>
          <p:cNvPr id="3" name="Content Placeholder 2"/>
          <p:cNvSpPr>
            <a:spLocks noGrp="1"/>
          </p:cNvSpPr>
          <p:nvPr>
            <p:ph idx="1"/>
          </p:nvPr>
        </p:nvSpPr>
        <p:spPr/>
        <p:txBody>
          <a:bodyPr/>
          <a:lstStyle/>
          <a:p>
            <a:r>
              <a:rPr lang="en-US" dirty="0" smtClean="0"/>
              <a:t>If you could approve debit card transactions based on an ANR limit, but then when the transaction comes in, use the current balance instead of the available balance to decide whether or not to charge an ANR fee, would you?</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91</a:t>
            </a:fld>
            <a:endParaRPr lang="en-US"/>
          </a:p>
        </p:txBody>
      </p:sp>
      <p:pic>
        <p:nvPicPr>
          <p:cNvPr id="311301" name="Picture 5"/>
          <p:cNvPicPr>
            <a:picLocks noChangeAspect="1" noChangeArrowheads="1"/>
          </p:cNvPicPr>
          <p:nvPr/>
        </p:nvPicPr>
        <p:blipFill>
          <a:blip r:embed="rId2" cstate="print"/>
          <a:srcRect/>
          <a:stretch>
            <a:fillRect/>
          </a:stretch>
        </p:blipFill>
        <p:spPr bwMode="auto">
          <a:xfrm>
            <a:off x="2176019" y="2667000"/>
            <a:ext cx="6282181" cy="3744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effectLst>
                  <a:outerShdw blurRad="38100" dist="38100" dir="2700000" algn="tl">
                    <a:srgbClr val="000000">
                      <a:alpha val="43137"/>
                    </a:srgbClr>
                  </a:outerShdw>
                </a:effectLst>
              </a:rPr>
              <a:t>It’s Me 247 </a:t>
            </a:r>
            <a:r>
              <a:rPr lang="en-US" sz="2000" dirty="0" smtClean="0"/>
              <a:t>Communicating More than Dollars and Cents</a:t>
            </a:r>
            <a:r>
              <a:rPr lang="en-US" dirty="0" smtClean="0"/>
              <a:t/>
            </a:r>
            <a:br>
              <a:rPr lang="en-US" dirty="0" smtClean="0"/>
            </a:br>
            <a:r>
              <a:rPr lang="en-US" dirty="0" smtClean="0"/>
              <a:t>The Available Balance Challenge Continues</a:t>
            </a:r>
            <a:endParaRPr lang="en-US" dirty="0"/>
          </a:p>
        </p:txBody>
      </p:sp>
      <p:sp>
        <p:nvSpPr>
          <p:cNvPr id="3" name="Content Placeholder 2"/>
          <p:cNvSpPr>
            <a:spLocks noGrp="1"/>
          </p:cNvSpPr>
          <p:nvPr>
            <p:ph idx="1"/>
          </p:nvPr>
        </p:nvSpPr>
        <p:spPr/>
        <p:txBody>
          <a:bodyPr/>
          <a:lstStyle/>
          <a:p>
            <a:r>
              <a:rPr lang="en-US" dirty="0" smtClean="0"/>
              <a:t>If you could approve debit card transactions based on an ANR limit, but then when the transaction comes in, use the current balance instead of the available balance to decide whether or not to charge an ANR fee, would you?</a:t>
            </a:r>
          </a:p>
          <a:p>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92</a:t>
            </a:fld>
            <a:endParaRPr lang="en-US"/>
          </a:p>
        </p:txBody>
      </p:sp>
      <p:pic>
        <p:nvPicPr>
          <p:cNvPr id="311301" name="Picture 5"/>
          <p:cNvPicPr>
            <a:picLocks noChangeAspect="1" noChangeArrowheads="1"/>
          </p:cNvPicPr>
          <p:nvPr/>
        </p:nvPicPr>
        <p:blipFill>
          <a:blip r:embed="rId2" cstate="print"/>
          <a:srcRect/>
          <a:stretch>
            <a:fillRect/>
          </a:stretch>
        </p:blipFill>
        <p:spPr bwMode="auto">
          <a:xfrm>
            <a:off x="2176019" y="2667000"/>
            <a:ext cx="6282181" cy="3744912"/>
          </a:xfrm>
          <a:prstGeom prst="rect">
            <a:avLst/>
          </a:prstGeom>
          <a:noFill/>
          <a:ln w="9525">
            <a:noFill/>
            <a:miter lim="800000"/>
            <a:headEnd/>
            <a:tailEnd/>
          </a:ln>
          <a:effectLst/>
        </p:spPr>
      </p:pic>
      <p:sp>
        <p:nvSpPr>
          <p:cNvPr id="6" name="Explosion 1 5"/>
          <p:cNvSpPr/>
          <p:nvPr/>
        </p:nvSpPr>
        <p:spPr>
          <a:xfrm>
            <a:off x="1371600" y="762000"/>
            <a:ext cx="5638800" cy="5638800"/>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Are you still seeing market pressure to limit the number of Courtesy Pay fees in a day?</a:t>
            </a:r>
          </a:p>
          <a:p>
            <a:pPr algn="ctr"/>
            <a:endParaRPr lang="en-US" dirty="0" smtClean="0"/>
          </a:p>
          <a:p>
            <a:pPr algn="ctr"/>
            <a:r>
              <a:rPr lang="en-US" dirty="0" smtClean="0"/>
              <a:t>Should we tackle this early in 2012?</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Size Fits All</a:t>
            </a:r>
            <a:br>
              <a:rPr lang="en-US" dirty="0" smtClean="0"/>
            </a:br>
            <a:r>
              <a:rPr lang="en-US" sz="2000" dirty="0" smtClean="0"/>
              <a:t>The Biggest Myth Around </a:t>
            </a:r>
            <a:r>
              <a:rPr lang="en-US" sz="2000" dirty="0" smtClean="0">
                <a:effectLst>
                  <a:outerShdw blurRad="38100" dist="38100" dir="2700000" algn="tl">
                    <a:srgbClr val="000000">
                      <a:alpha val="43137"/>
                    </a:srgbClr>
                  </a:outerShdw>
                </a:effectLst>
              </a:rPr>
              <a:t>It’s Me 247 </a:t>
            </a:r>
            <a:endParaRPr lang="en-US" sz="2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6096000" cy="4525963"/>
          </a:xfrm>
        </p:spPr>
        <p:txBody>
          <a:bodyPr/>
          <a:lstStyle/>
          <a:p>
            <a:r>
              <a:rPr lang="en-US" dirty="0" smtClean="0"/>
              <a:t>Personalization is baked into </a:t>
            </a:r>
            <a:r>
              <a:rPr lang="en-US" dirty="0" smtClean="0">
                <a:effectLst>
                  <a:outerShdw blurRad="38100" dist="38100" dir="2700000" algn="tl">
                    <a:srgbClr val="000000">
                      <a:alpha val="43137"/>
                    </a:srgbClr>
                  </a:outerShdw>
                </a:effectLst>
              </a:rPr>
              <a:t>It’s Me 247</a:t>
            </a:r>
            <a:r>
              <a:rPr lang="en-US" dirty="0" smtClean="0"/>
              <a:t>, from </a:t>
            </a:r>
            <a:r>
              <a:rPr lang="en-US" dirty="0" smtClean="0">
                <a:effectLst>
                  <a:outerShdw blurRad="38100" dist="38100" dir="2700000" algn="tl">
                    <a:srgbClr val="000000">
                      <a:alpha val="43137"/>
                    </a:srgbClr>
                  </a:outerShdw>
                </a:effectLst>
              </a:rPr>
              <a:t> </a:t>
            </a:r>
            <a:r>
              <a:rPr lang="en-US" dirty="0" smtClean="0"/>
              <a:t>credit union-configurable options to member personal preferences</a:t>
            </a:r>
          </a:p>
          <a:p>
            <a:r>
              <a:rPr lang="en-US" dirty="0" smtClean="0"/>
              <a:t>But people still think it needs more </a:t>
            </a:r>
          </a:p>
          <a:p>
            <a:pPr lvl="1"/>
            <a:r>
              <a:rPr lang="en-US" dirty="0" smtClean="0"/>
              <a:t>“I want it to look my way, and you won’t do it”</a:t>
            </a:r>
          </a:p>
          <a:p>
            <a:r>
              <a:rPr lang="en-US" dirty="0" smtClean="0"/>
              <a:t>We would love to sit down with a champion for this project </a:t>
            </a:r>
          </a:p>
          <a:p>
            <a:pPr lvl="1"/>
            <a:r>
              <a:rPr lang="en-US" dirty="0" smtClean="0"/>
              <a:t>Your budget for an original skin with some leeway in navigational styles should start at about $35,000 and it would increase your monthly e-commerce fee to $3,500 </a:t>
            </a:r>
          </a:p>
          <a:p>
            <a:endParaRPr lang="en-US" dirty="0" smtClean="0"/>
          </a:p>
        </p:txBody>
      </p:sp>
      <p:sp>
        <p:nvSpPr>
          <p:cNvPr id="4" name="Slide Number Placeholder 3"/>
          <p:cNvSpPr>
            <a:spLocks noGrp="1"/>
          </p:cNvSpPr>
          <p:nvPr>
            <p:ph type="sldNum" sz="quarter" idx="12"/>
          </p:nvPr>
        </p:nvSpPr>
        <p:spPr/>
        <p:txBody>
          <a:bodyPr/>
          <a:lstStyle/>
          <a:p>
            <a:fld id="{250C7897-3FED-49DE-930C-887BCB3D0A78}" type="slidenum">
              <a:rPr lang="en-US" smtClean="0"/>
              <a:pPr/>
              <a:t>93</a:t>
            </a:fld>
            <a:endParaRPr lang="en-US"/>
          </a:p>
        </p:txBody>
      </p:sp>
      <p:sp>
        <p:nvSpPr>
          <p:cNvPr id="5" name="Text Placeholder 4"/>
          <p:cNvSpPr>
            <a:spLocks noGrp="1"/>
          </p:cNvSpPr>
          <p:nvPr>
            <p:ph type="body" sz="quarter" idx="13"/>
          </p:nvPr>
        </p:nvSpPr>
        <p:spPr>
          <a:xfrm>
            <a:off x="4724400" y="5715000"/>
            <a:ext cx="4114800" cy="685800"/>
          </a:xfrm>
        </p:spPr>
        <p:txBody>
          <a:bodyPr>
            <a:noAutofit/>
          </a:bodyPr>
          <a:lstStyle/>
          <a:p>
            <a:r>
              <a:rPr lang="en-US" dirty="0" smtClean="0"/>
              <a:t>If it looked just like your website with the same navigation theme, would that be enough to spur you to be an expert in driving what the member can </a:t>
            </a:r>
            <a:r>
              <a:rPr lang="en-US" i="1" dirty="0" smtClean="0"/>
              <a:t>do</a:t>
            </a:r>
            <a:r>
              <a:rPr lang="en-US" dirty="0" smtClean="0"/>
              <a:t> with online banking?</a:t>
            </a:r>
            <a:endParaRPr lang="en-US" dirty="0"/>
          </a:p>
        </p:txBody>
      </p:sp>
      <p:pic>
        <p:nvPicPr>
          <p:cNvPr id="6146" name="Picture 2" descr="H:\Graphics\Online Banking shots\red.png"/>
          <p:cNvPicPr>
            <a:picLocks noChangeAspect="1" noChangeArrowheads="1"/>
          </p:cNvPicPr>
          <p:nvPr/>
        </p:nvPicPr>
        <p:blipFill>
          <a:blip r:embed="rId2" cstate="print"/>
          <a:srcRect/>
          <a:stretch>
            <a:fillRect/>
          </a:stretch>
        </p:blipFill>
        <p:spPr bwMode="auto">
          <a:xfrm>
            <a:off x="6743700" y="3429000"/>
            <a:ext cx="1950476" cy="1462857"/>
          </a:xfrm>
          <a:prstGeom prst="rect">
            <a:avLst/>
          </a:prstGeom>
          <a:ln>
            <a:noFill/>
          </a:ln>
          <a:effectLst>
            <a:outerShdw blurRad="292100" dist="139700" dir="2700000" algn="tl" rotWithShape="0">
              <a:srgbClr val="333333">
                <a:alpha val="65000"/>
              </a:srgbClr>
            </a:outerShdw>
          </a:effectLst>
        </p:spPr>
      </p:pic>
      <p:pic>
        <p:nvPicPr>
          <p:cNvPr id="6147" name="Picture 3" descr="H:\Graphics\Online Banking shots\green.png"/>
          <p:cNvPicPr>
            <a:picLocks noChangeAspect="1" noChangeArrowheads="1"/>
          </p:cNvPicPr>
          <p:nvPr/>
        </p:nvPicPr>
        <p:blipFill>
          <a:blip r:embed="rId3" cstate="print"/>
          <a:srcRect/>
          <a:stretch>
            <a:fillRect/>
          </a:stretch>
        </p:blipFill>
        <p:spPr bwMode="auto">
          <a:xfrm>
            <a:off x="6743700" y="1866900"/>
            <a:ext cx="1950476" cy="1462857"/>
          </a:xfrm>
          <a:prstGeom prst="rect">
            <a:avLst/>
          </a:prstGeom>
          <a:ln>
            <a:noFill/>
          </a:ln>
          <a:effectLst>
            <a:outerShdw blurRad="292100" dist="139700" dir="2700000" algn="tl" rotWithShape="0">
              <a:srgbClr val="333333">
                <a:alpha val="65000"/>
              </a:srgbClr>
            </a:outerShdw>
          </a:effectLst>
        </p:spPr>
      </p:pic>
      <p:pic>
        <p:nvPicPr>
          <p:cNvPr id="6148" name="Picture 4" descr="H:\Graphics\Online Banking shots\blue.png"/>
          <p:cNvPicPr>
            <a:picLocks noChangeAspect="1" noChangeArrowheads="1"/>
          </p:cNvPicPr>
          <p:nvPr/>
        </p:nvPicPr>
        <p:blipFill>
          <a:blip r:embed="rId4" cstate="print"/>
          <a:srcRect/>
          <a:stretch>
            <a:fillRect/>
          </a:stretch>
        </p:blipFill>
        <p:spPr bwMode="auto">
          <a:xfrm>
            <a:off x="6743700" y="304800"/>
            <a:ext cx="1950476" cy="1462857"/>
          </a:xfrm>
          <a:prstGeom prst="rect">
            <a:avLst/>
          </a:prstGeom>
          <a:ln>
            <a:noFill/>
          </a:ln>
          <a:effectLst>
            <a:outerShdw blurRad="292100" dist="139700" dir="2700000" algn="tl" rotWithShape="0">
              <a:srgbClr val="333333">
                <a:alpha val="65000"/>
              </a:srgbClr>
            </a:outerShdw>
          </a:effectLst>
        </p:spPr>
      </p:pic>
      <p:pic>
        <p:nvPicPr>
          <p:cNvPr id="6149" name="Picture 5" descr="X:\Administration\Public\LeadershipConference\2011\Temp place for all graphics\its me ref.png"/>
          <p:cNvPicPr>
            <a:picLocks noChangeAspect="1" noChangeArrowheads="1"/>
          </p:cNvPicPr>
          <p:nvPr/>
        </p:nvPicPr>
        <p:blipFill>
          <a:blip r:embed="rId5" cstate="print"/>
          <a:srcRect b="13793"/>
          <a:stretch>
            <a:fillRect/>
          </a:stretch>
        </p:blipFill>
        <p:spPr bwMode="auto">
          <a:xfrm>
            <a:off x="1524000" y="4953000"/>
            <a:ext cx="2762250"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Before you design your own...</a:t>
            </a:r>
            <a:br>
              <a:rPr lang="en-US" sz="2000" dirty="0" smtClean="0"/>
            </a:br>
            <a:r>
              <a:rPr lang="en-US" dirty="0" smtClean="0"/>
              <a:t>What We’re Thinking About for 2012</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94</a:t>
            </a:fld>
            <a:endParaRPr lang="en-US"/>
          </a:p>
        </p:txBody>
      </p:sp>
      <p:sp>
        <p:nvSpPr>
          <p:cNvPr id="3" name="Content Placeholder 2"/>
          <p:cNvSpPr>
            <a:spLocks noGrp="1"/>
          </p:cNvSpPr>
          <p:nvPr>
            <p:ph type="body" sz="quarter" idx="13"/>
          </p:nvPr>
        </p:nvSpPr>
        <p:spPr>
          <a:xfrm>
            <a:off x="5943600" y="3352800"/>
            <a:ext cx="2895600" cy="685800"/>
          </a:xfrm>
        </p:spPr>
        <p:txBody>
          <a:bodyPr>
            <a:noAutofit/>
          </a:bodyPr>
          <a:lstStyle/>
          <a:p>
            <a:r>
              <a:rPr lang="en-US" dirty="0" smtClean="0"/>
              <a:t>Ideas for new navigation techniques for </a:t>
            </a:r>
            <a:r>
              <a:rPr lang="en-US" dirty="0" smtClean="0">
                <a:effectLst>
                  <a:outerShdw blurRad="38100" dist="38100" dir="2700000" algn="tl">
                    <a:srgbClr val="000000">
                      <a:alpha val="43137"/>
                    </a:srgbClr>
                  </a:outerShdw>
                </a:effectLst>
              </a:rPr>
              <a:t>It’s Me 247</a:t>
            </a:r>
          </a:p>
          <a:p>
            <a:r>
              <a:rPr lang="en-US" dirty="0" smtClean="0"/>
              <a:t>In the next few months, we need some examples of navigation templates from your favorite websites</a:t>
            </a:r>
            <a:endParaRPr lang="en-US" dirty="0"/>
          </a:p>
        </p:txBody>
      </p:sp>
      <p:pic>
        <p:nvPicPr>
          <p:cNvPr id="5123" name="Picture 3" descr="X:\Administration\Public\LeadershipConference\2011\Temp place for all graphics\im247_newnav.png"/>
          <p:cNvPicPr>
            <a:picLocks noChangeAspect="1" noChangeArrowheads="1"/>
          </p:cNvPicPr>
          <p:nvPr/>
        </p:nvPicPr>
        <p:blipFill>
          <a:blip r:embed="rId2" cstate="print"/>
          <a:srcRect/>
          <a:stretch>
            <a:fillRect/>
          </a:stretch>
        </p:blipFill>
        <p:spPr bwMode="auto">
          <a:xfrm>
            <a:off x="407082" y="1371600"/>
            <a:ext cx="5384118" cy="3631765"/>
          </a:xfrm>
          <a:prstGeom prst="rect">
            <a:avLst/>
          </a:prstGeom>
          <a:ln>
            <a:noFill/>
          </a:ln>
          <a:effectLst>
            <a:outerShdw blurRad="292100" dist="139700" dir="2700000" algn="tl" rotWithShape="0">
              <a:srgbClr val="333333">
                <a:alpha val="65000"/>
              </a:srgbClr>
            </a:outerShdw>
          </a:effectLst>
        </p:spPr>
      </p:pic>
      <p:pic>
        <p:nvPicPr>
          <p:cNvPr id="5122" name="Picture 2" descr="X:\Administration\Public\LeadershipConference\2011\Temp place for all graphics\im247_newnav_mega.png"/>
          <p:cNvPicPr>
            <a:picLocks noChangeAspect="1" noChangeArrowheads="1"/>
          </p:cNvPicPr>
          <p:nvPr/>
        </p:nvPicPr>
        <p:blipFill>
          <a:blip r:embed="rId3" cstate="print"/>
          <a:srcRect b="27273"/>
          <a:stretch>
            <a:fillRect/>
          </a:stretch>
        </p:blipFill>
        <p:spPr bwMode="auto">
          <a:xfrm>
            <a:off x="3276600" y="4216716"/>
            <a:ext cx="5384118" cy="2641284"/>
          </a:xfrm>
          <a:prstGeom prst="rect">
            <a:avLst/>
          </a:prstGeom>
          <a:ln>
            <a:noFill/>
          </a:ln>
          <a:effectLst>
            <a:outerShdw blurRad="292100" dist="139700" dir="2700000" algn="tl" rotWithShape="0">
              <a:srgbClr val="333333">
                <a:alpha val="65000"/>
              </a:srgbClr>
            </a:outerShdw>
          </a:effectLst>
        </p:spPr>
      </p:pic>
      <p:pic>
        <p:nvPicPr>
          <p:cNvPr id="5124" name="Picture 4" descr="H:\Graphics\mouse pointer.png"/>
          <p:cNvPicPr>
            <a:picLocks noChangeAspect="1" noChangeArrowheads="1"/>
          </p:cNvPicPr>
          <p:nvPr/>
        </p:nvPicPr>
        <p:blipFill>
          <a:blip r:embed="rId4" cstate="print"/>
          <a:srcRect/>
          <a:stretch>
            <a:fillRect/>
          </a:stretch>
        </p:blipFill>
        <p:spPr bwMode="auto">
          <a:xfrm>
            <a:off x="4267200" y="5029200"/>
            <a:ext cx="194482" cy="33818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Reaching Out for Opportunity Through Other Networked Communities</a:t>
            </a:r>
            <a:endParaRPr lang="en-US" dirty="0"/>
          </a:p>
        </p:txBody>
      </p:sp>
      <p:sp>
        <p:nvSpPr>
          <p:cNvPr id="7" name="Subtitle 6"/>
          <p:cNvSpPr>
            <a:spLocks noGrp="1"/>
          </p:cNvSpPr>
          <p:nvPr>
            <p:ph type="subTitle" idx="1"/>
          </p:nvPr>
        </p:nvSpPr>
        <p:spPr/>
        <p:txBody>
          <a:bodyPr/>
          <a:lstStyle/>
          <a:p>
            <a:r>
              <a:rPr lang="en-US" dirty="0" smtClean="0"/>
              <a:t>What important communities might you tap into for more opportunity?</a:t>
            </a:r>
          </a:p>
          <a:p>
            <a:r>
              <a:rPr lang="en-US" dirty="0" smtClean="0"/>
              <a:t>Are these communities ready for an automated hookup?</a:t>
            </a:r>
            <a:endParaRPr lang="en-US" dirty="0"/>
          </a:p>
        </p:txBody>
      </p:sp>
      <p:sp>
        <p:nvSpPr>
          <p:cNvPr id="4" name="Slide Number Placeholder 3"/>
          <p:cNvSpPr>
            <a:spLocks noGrp="1"/>
          </p:cNvSpPr>
          <p:nvPr>
            <p:ph type="sldNum" sz="quarter" idx="4294967295"/>
          </p:nvPr>
        </p:nvSpPr>
        <p:spPr>
          <a:xfrm>
            <a:off x="8382000" y="6492875"/>
            <a:ext cx="762000" cy="365125"/>
          </a:xfrm>
        </p:spPr>
        <p:txBody>
          <a:bodyPr/>
          <a:lstStyle/>
          <a:p>
            <a:fld id="{250C7897-3FED-49DE-930C-887BCB3D0A78}" type="slidenum">
              <a:rPr lang="en-US" smtClean="0"/>
              <a:pPr/>
              <a:t>95</a:t>
            </a:fld>
            <a:endParaRPr lang="en-US"/>
          </a:p>
        </p:txBody>
      </p:sp>
    </p:spTree>
  </p:cSld>
  <p:clrMapOvr>
    <a:masterClrMapping/>
  </p:clrMapOvr>
  <p:transition>
    <p:pull dir="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often do you think about where you need to “hook it up” next?</a:t>
            </a:r>
            <a:endParaRPr lang="en-US" dirty="0"/>
          </a:p>
        </p:txBody>
      </p:sp>
      <p:sp>
        <p:nvSpPr>
          <p:cNvPr id="3" name="Content Placeholder 2"/>
          <p:cNvSpPr>
            <a:spLocks noGrp="1"/>
          </p:cNvSpPr>
          <p:nvPr>
            <p:ph idx="1"/>
          </p:nvPr>
        </p:nvSpPr>
        <p:spPr/>
        <p:txBody>
          <a:bodyPr/>
          <a:lstStyle/>
          <a:p>
            <a:r>
              <a:rPr lang="en-US" dirty="0" smtClean="0"/>
              <a:t>When do you need CU*BASE to interact with another software product for opportunity?</a:t>
            </a:r>
          </a:p>
          <a:p>
            <a:pPr lvl="1"/>
            <a:r>
              <a:rPr lang="en-US" dirty="0" smtClean="0"/>
              <a:t>How about having the network reach out for loan applications?</a:t>
            </a:r>
          </a:p>
          <a:p>
            <a:pPr lvl="1"/>
            <a:r>
              <a:rPr lang="en-US" dirty="0" smtClean="0"/>
              <a:t>How about having the network reach out to an alternative servicing community?</a:t>
            </a:r>
          </a:p>
          <a:p>
            <a:pPr lvl="1"/>
            <a:r>
              <a:rPr lang="en-US" dirty="0" smtClean="0"/>
              <a:t>How about having the network reach out to work with a Corporate or the Fed?</a:t>
            </a:r>
          </a:p>
          <a:p>
            <a:pPr lvl="1"/>
            <a:r>
              <a:rPr lang="en-US" dirty="0" smtClean="0"/>
              <a:t>How about having the network reach out and take a deposit from a member?</a:t>
            </a:r>
          </a:p>
          <a:p>
            <a:pPr lvl="1"/>
            <a:r>
              <a:rPr lang="en-US" dirty="0" smtClean="0"/>
              <a:t>How about reaching out to another credit union to participate in opportunity?</a:t>
            </a:r>
          </a:p>
          <a:p>
            <a:pPr lvl="1"/>
            <a:r>
              <a:rPr lang="en-US" dirty="0" smtClean="0"/>
              <a:t>How about having the network reach out and...?</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96</a:t>
            </a:fld>
            <a:endParaRPr lang="en-US" dirty="0"/>
          </a:p>
        </p:txBody>
      </p:sp>
      <p:sp>
        <p:nvSpPr>
          <p:cNvPr id="5" name="Text Placeholder 4"/>
          <p:cNvSpPr>
            <a:spLocks noGrp="1"/>
          </p:cNvSpPr>
          <p:nvPr>
            <p:ph type="body" sz="quarter" idx="13"/>
          </p:nvPr>
        </p:nvSpPr>
        <p:spPr>
          <a:xfrm>
            <a:off x="3581400" y="4953000"/>
            <a:ext cx="5257800" cy="1447800"/>
          </a:xfrm>
        </p:spPr>
        <p:txBody>
          <a:bodyPr>
            <a:noAutofit/>
          </a:bodyPr>
          <a:lstStyle/>
          <a:p>
            <a:r>
              <a:rPr lang="en-US" dirty="0" smtClean="0"/>
              <a:t>Together, we need the market to understand how focused we all are, including CU*Answers, on communicating with every community we can possibly find that will add </a:t>
            </a:r>
            <a:br>
              <a:rPr lang="en-US" dirty="0" smtClean="0"/>
            </a:br>
            <a:r>
              <a:rPr lang="en-US" dirty="0" smtClean="0"/>
              <a:t>value to our participants</a:t>
            </a:r>
          </a:p>
          <a:p>
            <a:r>
              <a:rPr lang="en-US" dirty="0" smtClean="0"/>
              <a:t>Maybe not for free, but more often than not, </a:t>
            </a:r>
            <a:br>
              <a:rPr lang="en-US" dirty="0" smtClean="0"/>
            </a:br>
            <a:r>
              <a:rPr lang="en-US" dirty="0" smtClean="0"/>
              <a:t>CU*Answers will invest</a:t>
            </a:r>
            <a:endParaRPr lang="en-US" dirty="0"/>
          </a:p>
        </p:txBody>
      </p:sp>
      <p:sp>
        <p:nvSpPr>
          <p:cNvPr id="6" name="Rectangle 5"/>
          <p:cNvSpPr/>
          <p:nvPr/>
        </p:nvSpPr>
        <p:spPr>
          <a:xfrm>
            <a:off x="4114800" y="987623"/>
            <a:ext cx="3410998" cy="307777"/>
          </a:xfrm>
          <a:prstGeom prst="rect">
            <a:avLst/>
          </a:prstGeom>
        </p:spPr>
        <p:txBody>
          <a:bodyPr wrap="none">
            <a:spAutoFit/>
          </a:bodyPr>
          <a:lstStyle/>
          <a:p>
            <a:r>
              <a:rPr lang="en-US" sz="1400" i="1" dirty="0" smtClean="0"/>
              <a:t>(and I’m not talking like a U.S. congressman)</a:t>
            </a:r>
            <a:endParaRPr lang="en-US" sz="14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Lender*Hub</a:t>
            </a:r>
            <a:br>
              <a:rPr lang="en-US" dirty="0" smtClean="0"/>
            </a:br>
            <a:r>
              <a:rPr lang="en-US" sz="2000" dirty="0" smtClean="0"/>
              <a:t>A 2012 initiative to tap into loan volume</a:t>
            </a:r>
            <a:endParaRPr lang="en-US" sz="2000" dirty="0"/>
          </a:p>
        </p:txBody>
      </p:sp>
      <p:sp>
        <p:nvSpPr>
          <p:cNvPr id="3" name="Content Placeholder 2"/>
          <p:cNvSpPr>
            <a:spLocks noGrp="1"/>
          </p:cNvSpPr>
          <p:nvPr>
            <p:ph idx="1"/>
          </p:nvPr>
        </p:nvSpPr>
        <p:spPr/>
        <p:txBody>
          <a:bodyPr/>
          <a:lstStyle/>
          <a:p>
            <a:r>
              <a:rPr lang="en-US" dirty="0" smtClean="0"/>
              <a:t>Approaching 9 connections for loan opportunity, </a:t>
            </a:r>
            <a:r>
              <a:rPr lang="en-US" i="1" dirty="0" smtClean="0"/>
              <a:t>including </a:t>
            </a:r>
            <a:br>
              <a:rPr lang="en-US" i="1" dirty="0" smtClean="0"/>
            </a:br>
            <a:r>
              <a:rPr lang="en-US" i="1" dirty="0" smtClean="0"/>
              <a:t>MicroLender pay day lending</a:t>
            </a:r>
          </a:p>
          <a:p>
            <a:pPr lvl="1"/>
            <a:r>
              <a:rPr lang="en-US" dirty="0" smtClean="0"/>
              <a:t>4 being added this year alone: Meridian Link completed in 2011, </a:t>
            </a:r>
            <a:br>
              <a:rPr lang="en-US" dirty="0" smtClean="0"/>
            </a:br>
            <a:r>
              <a:rPr lang="en-US" dirty="0" err="1" smtClean="0"/>
              <a:t>RouteOne</a:t>
            </a:r>
            <a:r>
              <a:rPr lang="en-US" dirty="0" smtClean="0"/>
              <a:t> goes live end of August, LSI slated for later this fall, and TCI being quoted as we speak</a:t>
            </a:r>
          </a:p>
          <a:p>
            <a:pPr lvl="1"/>
            <a:r>
              <a:rPr lang="en-US" dirty="0" smtClean="0"/>
              <a:t>Did you know your loan department could team with so many automated sources of loan apps?  </a:t>
            </a:r>
            <a:r>
              <a:rPr lang="en-US" b="1" dirty="0" smtClean="0"/>
              <a:t>Hire a partner, join a new community in 2012</a:t>
            </a:r>
          </a:p>
          <a:p>
            <a:pPr lvl="1"/>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97</a:t>
            </a:fld>
            <a:endParaRPr lang="en-US"/>
          </a:p>
        </p:txBody>
      </p:sp>
      <p:pic>
        <p:nvPicPr>
          <p:cNvPr id="1026" name="Picture 2" descr="X:\Administration\Public\LeadershipConference\2011\Temp place for all graphics\lenderhub.png"/>
          <p:cNvPicPr>
            <a:picLocks noChangeAspect="1" noChangeArrowheads="1"/>
          </p:cNvPicPr>
          <p:nvPr/>
        </p:nvPicPr>
        <p:blipFill>
          <a:blip r:embed="rId2" cstate="print"/>
          <a:srcRect/>
          <a:stretch>
            <a:fillRect/>
          </a:stretch>
        </p:blipFill>
        <p:spPr bwMode="auto">
          <a:xfrm rot="362098">
            <a:off x="7243270" y="298492"/>
            <a:ext cx="1426756" cy="1843852"/>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324600" y="4038600"/>
            <a:ext cx="2362200" cy="2000548"/>
          </a:xfrm>
          <a:prstGeom prst="rect">
            <a:avLst/>
          </a:prstGeom>
          <a:effectLst>
            <a:outerShdw blurRad="76200" dir="13500000" sy="23000" kx="1200000" algn="br"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n-US" sz="1400" b="1" dirty="0" smtClean="0">
                <a:solidFill>
                  <a:schemeClr val="bg1"/>
                </a:solidFill>
                <a:latin typeface="Cambria" pitchFamily="18" charset="0"/>
              </a:rPr>
              <a:t>Lender*Hub in a Month:</a:t>
            </a:r>
          </a:p>
          <a:p>
            <a:pPr algn="ctr"/>
            <a:endParaRPr lang="en-US" sz="1400" b="1" dirty="0" smtClean="0">
              <a:solidFill>
                <a:schemeClr val="bg1"/>
              </a:solidFill>
              <a:latin typeface="Cambria" pitchFamily="18" charset="0"/>
            </a:endParaRPr>
          </a:p>
          <a:p>
            <a:pPr algn="ctr"/>
            <a:r>
              <a:rPr lang="en-US" b="1" dirty="0" smtClean="0">
                <a:solidFill>
                  <a:schemeClr val="bg1"/>
                </a:solidFill>
                <a:latin typeface="Cambria" pitchFamily="18" charset="0"/>
              </a:rPr>
              <a:t>$22.7 million </a:t>
            </a:r>
            <a:br>
              <a:rPr lang="en-US" b="1" dirty="0" smtClean="0">
                <a:solidFill>
                  <a:schemeClr val="bg1"/>
                </a:solidFill>
                <a:latin typeface="Cambria" pitchFamily="18" charset="0"/>
              </a:rPr>
            </a:br>
            <a:r>
              <a:rPr lang="en-US" sz="1400" dirty="0" smtClean="0">
                <a:solidFill>
                  <a:schemeClr val="bg1"/>
                </a:solidFill>
                <a:latin typeface="Cambria" pitchFamily="18" charset="0"/>
              </a:rPr>
              <a:t>in potential loans</a:t>
            </a:r>
          </a:p>
          <a:p>
            <a:pPr algn="ctr"/>
            <a:r>
              <a:rPr lang="en-US" b="1" dirty="0" smtClean="0">
                <a:solidFill>
                  <a:schemeClr val="bg1"/>
                </a:solidFill>
                <a:latin typeface="Cambria" pitchFamily="18" charset="0"/>
              </a:rPr>
              <a:t>$5 million </a:t>
            </a:r>
            <a:br>
              <a:rPr lang="en-US" b="1" dirty="0" smtClean="0">
                <a:solidFill>
                  <a:schemeClr val="bg1"/>
                </a:solidFill>
                <a:latin typeface="Cambria" pitchFamily="18" charset="0"/>
              </a:rPr>
            </a:br>
            <a:r>
              <a:rPr lang="en-US" sz="1400" dirty="0" smtClean="0">
                <a:solidFill>
                  <a:schemeClr val="bg1"/>
                </a:solidFill>
                <a:latin typeface="Cambria" pitchFamily="18" charset="0"/>
              </a:rPr>
              <a:t>in finance charges</a:t>
            </a:r>
          </a:p>
          <a:p>
            <a:pPr algn="ctr"/>
            <a:r>
              <a:rPr lang="en-US" b="1" dirty="0" smtClean="0">
                <a:solidFill>
                  <a:schemeClr val="bg1"/>
                </a:solidFill>
                <a:latin typeface="Cambria" pitchFamily="18" charset="0"/>
              </a:rPr>
              <a:t>1,650 </a:t>
            </a:r>
            <a:br>
              <a:rPr lang="en-US" b="1" dirty="0" smtClean="0">
                <a:solidFill>
                  <a:schemeClr val="bg1"/>
                </a:solidFill>
                <a:latin typeface="Cambria" pitchFamily="18" charset="0"/>
              </a:rPr>
            </a:br>
            <a:r>
              <a:rPr lang="en-US" sz="1400" dirty="0" smtClean="0">
                <a:solidFill>
                  <a:schemeClr val="bg1"/>
                </a:solidFill>
                <a:latin typeface="Cambria" pitchFamily="18" charset="0"/>
              </a:rPr>
              <a:t>applications</a:t>
            </a:r>
            <a:endParaRPr lang="en-US" sz="1400" dirty="0">
              <a:solidFill>
                <a:schemeClr val="bg1"/>
              </a:solidFill>
              <a:latin typeface="Cambria" pitchFamily="18" charset="0"/>
            </a:endParaRPr>
          </a:p>
        </p:txBody>
      </p:sp>
      <p:pic>
        <p:nvPicPr>
          <p:cNvPr id="90113" name="Picture 1"/>
          <p:cNvPicPr>
            <a:picLocks noChangeAspect="1" noChangeArrowheads="1"/>
          </p:cNvPicPr>
          <p:nvPr/>
        </p:nvPicPr>
        <p:blipFill>
          <a:blip r:embed="rId3" cstate="print"/>
          <a:srcRect/>
          <a:stretch>
            <a:fillRect/>
          </a:stretch>
        </p:blipFill>
        <p:spPr bwMode="auto">
          <a:xfrm>
            <a:off x="609600" y="3886200"/>
            <a:ext cx="5086350" cy="2646626"/>
          </a:xfrm>
          <a:prstGeom prst="rect">
            <a:avLst/>
          </a:prstGeom>
          <a:ln>
            <a:noFill/>
          </a:ln>
          <a:effectLst>
            <a:outerShdw blurRad="292100" dist="139700" dir="2700000" algn="tl" rotWithShape="0">
              <a:srgbClr val="333333">
                <a:alpha val="65000"/>
              </a:srgbClr>
            </a:outerShdw>
          </a:effectLst>
        </p:spPr>
      </p:pic>
      <p:pic>
        <p:nvPicPr>
          <p:cNvPr id="17410" name="Picture 2" descr="X:\Administration\Public\LeadershipConference\2011\Temp place for all graphics\lenderhub_1.png"/>
          <p:cNvPicPr>
            <a:picLocks noChangeArrowheads="1"/>
          </p:cNvPicPr>
          <p:nvPr/>
        </p:nvPicPr>
        <p:blipFill>
          <a:blip r:embed="rId4" cstate="print"/>
          <a:srcRect/>
          <a:stretch>
            <a:fillRect/>
          </a:stretch>
        </p:blipFill>
        <p:spPr bwMode="auto">
          <a:xfrm>
            <a:off x="610743" y="3888205"/>
            <a:ext cx="5084064" cy="2642616"/>
          </a:xfrm>
          <a:prstGeom prst="rect">
            <a:avLst/>
          </a:prstGeom>
          <a:solidFill>
            <a:schemeClr val="bg1"/>
          </a:solidFill>
        </p:spPr>
      </p:pic>
      <p:sp>
        <p:nvSpPr>
          <p:cNvPr id="11" name="5-Point Star 10"/>
          <p:cNvSpPr/>
          <p:nvPr/>
        </p:nvSpPr>
        <p:spPr>
          <a:xfrm>
            <a:off x="8534400" y="1905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Lender*Hub</a:t>
            </a:r>
            <a:br>
              <a:rPr lang="en-US" dirty="0" smtClean="0"/>
            </a:br>
            <a:r>
              <a:rPr lang="en-US" sz="2000" dirty="0" smtClean="0"/>
              <a:t>A 2012 initiative to tap into loan volume</a:t>
            </a:r>
            <a:endParaRPr lang="en-US" sz="2000" dirty="0"/>
          </a:p>
        </p:txBody>
      </p:sp>
      <p:sp>
        <p:nvSpPr>
          <p:cNvPr id="3" name="Content Placeholder 2"/>
          <p:cNvSpPr>
            <a:spLocks noGrp="1"/>
          </p:cNvSpPr>
          <p:nvPr>
            <p:ph idx="1"/>
          </p:nvPr>
        </p:nvSpPr>
        <p:spPr>
          <a:xfrm>
            <a:off x="457200" y="1600201"/>
            <a:ext cx="5715000" cy="3886200"/>
          </a:xfrm>
        </p:spPr>
        <p:txBody>
          <a:bodyPr/>
          <a:lstStyle/>
          <a:p>
            <a:r>
              <a:rPr lang="en-US" dirty="0" smtClean="0"/>
              <a:t>To date, CU*Answers generally talks about only two copyrights:  CU*BASE and </a:t>
            </a:r>
            <a:r>
              <a:rPr lang="en-US" dirty="0" smtClean="0">
                <a:effectLst>
                  <a:outerShdw blurRad="38100" dist="38100" dir="2700000" algn="tl">
                    <a:srgbClr val="000000">
                      <a:alpha val="43137"/>
                    </a:srgbClr>
                  </a:outerShdw>
                </a:effectLst>
              </a:rPr>
              <a:t>It’s Me 247</a:t>
            </a:r>
          </a:p>
          <a:p>
            <a:r>
              <a:rPr lang="en-US" dirty="0" smtClean="0"/>
              <a:t>Lender*Hub is now a large enough body of work for us to think about this middleware as the third major copyright in our suite</a:t>
            </a:r>
          </a:p>
          <a:p>
            <a:r>
              <a:rPr lang="en-US" dirty="0" smtClean="0"/>
              <a:t>Dedicated resources will now be focused on expanding these capabilities on a daily basis, and redundancy for these critical contact points is the next big system to be added to our DR/BR plans since </a:t>
            </a:r>
            <a:r>
              <a:rPr lang="en-US" dirty="0" smtClean="0">
                <a:effectLst>
                  <a:outerShdw blurRad="38100" dist="38100" dir="2700000" algn="tl">
                    <a:srgbClr val="000000">
                      <a:alpha val="43137"/>
                    </a:srgbClr>
                  </a:outerShdw>
                </a:effectLst>
              </a:rPr>
              <a:t>It’s Me 247</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50C7897-3FED-49DE-930C-887BCB3D0A78}" type="slidenum">
              <a:rPr lang="en-US" smtClean="0"/>
              <a:pPr/>
              <a:t>98</a:t>
            </a:fld>
            <a:endParaRPr lang="en-US"/>
          </a:p>
        </p:txBody>
      </p:sp>
      <p:sp>
        <p:nvSpPr>
          <p:cNvPr id="5" name="Text Placeholder 4"/>
          <p:cNvSpPr>
            <a:spLocks noGrp="1"/>
          </p:cNvSpPr>
          <p:nvPr>
            <p:ph type="body" sz="quarter" idx="13"/>
          </p:nvPr>
        </p:nvSpPr>
        <p:spPr>
          <a:xfrm>
            <a:off x="6019800" y="5562600"/>
            <a:ext cx="2819400" cy="838200"/>
          </a:xfrm>
        </p:spPr>
        <p:txBody>
          <a:bodyPr>
            <a:noAutofit/>
          </a:bodyPr>
          <a:lstStyle/>
          <a:p>
            <a:r>
              <a:rPr lang="en-US" dirty="0" smtClean="0"/>
              <a:t>When applications aren’t just walking into your lobby, you have capacity...is that capacity investigating where applications might be available?</a:t>
            </a:r>
            <a:endParaRPr lang="en-US" dirty="0"/>
          </a:p>
        </p:txBody>
      </p:sp>
      <p:pic>
        <p:nvPicPr>
          <p:cNvPr id="90114" name="Picture 2"/>
          <p:cNvPicPr>
            <a:picLocks noChangeAspect="1" noChangeArrowheads="1"/>
          </p:cNvPicPr>
          <p:nvPr/>
        </p:nvPicPr>
        <p:blipFill>
          <a:blip r:embed="rId2" cstate="print"/>
          <a:srcRect/>
          <a:stretch>
            <a:fillRect/>
          </a:stretch>
        </p:blipFill>
        <p:spPr bwMode="auto">
          <a:xfrm>
            <a:off x="6257925" y="533400"/>
            <a:ext cx="2581275" cy="3771900"/>
          </a:xfrm>
          <a:prstGeom prst="rect">
            <a:avLst/>
          </a:prstGeom>
          <a:ln>
            <a:noFill/>
          </a:ln>
          <a:effectLst>
            <a:outerShdw blurRad="292100" dist="139700" dir="2700000" algn="tl" rotWithShape="0">
              <a:srgbClr val="333333">
                <a:alpha val="65000"/>
              </a:srgbClr>
            </a:outerShdw>
          </a:effectLst>
        </p:spPr>
      </p:pic>
      <p:pic>
        <p:nvPicPr>
          <p:cNvPr id="34818" name="Picture 2" descr="X:\Administration\Public\LeadershipConference\2011\Temp place for all graphics\lenderhub2.png"/>
          <p:cNvPicPr>
            <a:picLocks noChangeAspect="1" noChangeArrowheads="1"/>
          </p:cNvPicPr>
          <p:nvPr/>
        </p:nvPicPr>
        <p:blipFill>
          <a:blip r:embed="rId3" cstate="print"/>
          <a:srcRect/>
          <a:stretch>
            <a:fillRect/>
          </a:stretch>
        </p:blipFill>
        <p:spPr bwMode="auto">
          <a:xfrm rot="21094123">
            <a:off x="4465912" y="4766255"/>
            <a:ext cx="1371304" cy="1772189"/>
          </a:xfrm>
          <a:prstGeom prst="rect">
            <a:avLst/>
          </a:prstGeom>
          <a:ln>
            <a:noFill/>
          </a:ln>
          <a:effectLst>
            <a:outerShdw blurRad="292100" dist="139700" dir="2700000" algn="tl" rotWithShape="0">
              <a:srgbClr val="333333">
                <a:alpha val="65000"/>
              </a:srgbClr>
            </a:outerShdw>
          </a:effectLst>
        </p:spPr>
      </p:pic>
      <p:sp>
        <p:nvSpPr>
          <p:cNvPr id="8" name="5-Point Star 7"/>
          <p:cNvSpPr/>
          <p:nvPr/>
        </p:nvSpPr>
        <p:spPr>
          <a:xfrm>
            <a:off x="4343400" y="6096000"/>
            <a:ext cx="304800" cy="304800"/>
          </a:xfrm>
          <a:prstGeom prst="star5">
            <a:avLst/>
          </a:prstGeom>
          <a:solidFill>
            <a:srgbClr val="FF0000"/>
          </a:solidFill>
          <a:ln>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Lender*Hub</a:t>
            </a:r>
            <a:br>
              <a:rPr lang="en-US" dirty="0" smtClean="0"/>
            </a:br>
            <a:r>
              <a:rPr lang="en-US" sz="2000" dirty="0" smtClean="0"/>
              <a:t>A 2012 initiative to tap into loan volume</a:t>
            </a:r>
            <a:endParaRPr lang="en-US" dirty="0"/>
          </a:p>
        </p:txBody>
      </p:sp>
      <p:sp>
        <p:nvSpPr>
          <p:cNvPr id="3" name="Content Placeholder 2"/>
          <p:cNvSpPr>
            <a:spLocks noGrp="1"/>
          </p:cNvSpPr>
          <p:nvPr>
            <p:ph idx="1"/>
          </p:nvPr>
        </p:nvSpPr>
        <p:spPr/>
        <p:txBody>
          <a:bodyPr/>
          <a:lstStyle/>
          <a:p>
            <a:r>
              <a:rPr lang="en-US" dirty="0" smtClean="0"/>
              <a:t>The point of Lender*Hub is that it is a middleware to push the application into the CU*BASE loan queue and underwriting toolkit</a:t>
            </a:r>
          </a:p>
          <a:p>
            <a:r>
              <a:rPr lang="en-US" dirty="0" smtClean="0"/>
              <a:t>Be careful...this is not about replicating loan origination systems – this is about buying opportunity and automating the flow into an aggregated toolkit for servicing, reporting, data mining, and the big picture</a:t>
            </a:r>
            <a:endParaRPr lang="en-US" dirty="0"/>
          </a:p>
        </p:txBody>
      </p:sp>
      <p:sp>
        <p:nvSpPr>
          <p:cNvPr id="4" name="Slide Number Placeholder 3"/>
          <p:cNvSpPr>
            <a:spLocks noGrp="1"/>
          </p:cNvSpPr>
          <p:nvPr>
            <p:ph type="sldNum" sz="quarter" idx="12"/>
          </p:nvPr>
        </p:nvSpPr>
        <p:spPr/>
        <p:txBody>
          <a:bodyPr/>
          <a:lstStyle/>
          <a:p>
            <a:fld id="{250C7897-3FED-49DE-930C-887BCB3D0A78}" type="slidenum">
              <a:rPr lang="en-US" smtClean="0"/>
              <a:pPr/>
              <a:t>99</a:t>
            </a:fld>
            <a:endParaRPr lang="en-US"/>
          </a:p>
        </p:txBody>
      </p:sp>
      <p:pic>
        <p:nvPicPr>
          <p:cNvPr id="316418" name="Picture 2"/>
          <p:cNvPicPr>
            <a:picLocks noChangeAspect="1" noChangeArrowheads="1"/>
          </p:cNvPicPr>
          <p:nvPr/>
        </p:nvPicPr>
        <p:blipFill>
          <a:blip r:embed="rId2" cstate="print"/>
          <a:srcRect/>
          <a:stretch>
            <a:fillRect/>
          </a:stretch>
        </p:blipFill>
        <p:spPr bwMode="auto">
          <a:xfrm>
            <a:off x="1752600" y="3556672"/>
            <a:ext cx="7185025" cy="278361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9FB9FD"/>
      </a:dk2>
      <a:lt2>
        <a:srgbClr val="FFFFFF"/>
      </a:lt2>
      <a:accent1>
        <a:srgbClr val="BE1E2D"/>
      </a:accent1>
      <a:accent2>
        <a:srgbClr val="949599"/>
      </a:accent2>
      <a:accent3>
        <a:srgbClr val="8CC63E"/>
      </a:accent3>
      <a:accent4>
        <a:srgbClr val="ED207B"/>
      </a:accent4>
      <a:accent5>
        <a:srgbClr val="3AB54A"/>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Custom 10">
      <a:dk1>
        <a:sysClr val="windowText" lastClr="000000"/>
      </a:dk1>
      <a:lt1>
        <a:sysClr val="window" lastClr="FFFFFF"/>
      </a:lt1>
      <a:dk2>
        <a:srgbClr val="B13F9A"/>
      </a:dk2>
      <a:lt2>
        <a:srgbClr val="F4E7ED"/>
      </a:lt2>
      <a:accent1>
        <a:srgbClr val="39B54A"/>
      </a:accent1>
      <a:accent2>
        <a:srgbClr val="E6DF9B"/>
      </a:accent2>
      <a:accent3>
        <a:srgbClr val="3AB54A"/>
      </a:accent3>
      <a:accent4>
        <a:srgbClr val="8CC63E"/>
      </a:accent4>
      <a:accent5>
        <a:srgbClr val="9C8679"/>
      </a:accent5>
      <a:accent6>
        <a:srgbClr val="0000CC"/>
      </a:accent6>
      <a:hlink>
        <a:srgbClr val="0000FF"/>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Custom 11">
      <a:dk1>
        <a:srgbClr val="000000"/>
      </a:dk1>
      <a:lt1>
        <a:sysClr val="window" lastClr="FFFFFF"/>
      </a:lt1>
      <a:dk2>
        <a:srgbClr val="4F271C"/>
      </a:dk2>
      <a:lt2>
        <a:srgbClr val="E7DEC9"/>
      </a:lt2>
      <a:accent1>
        <a:srgbClr val="9E1F63"/>
      </a:accent1>
      <a:accent2>
        <a:srgbClr val="B5D5E4"/>
      </a:accent2>
      <a:accent3>
        <a:srgbClr val="8CC63E"/>
      </a:accent3>
      <a:accent4>
        <a:srgbClr val="ED207B"/>
      </a:accent4>
      <a:accent5>
        <a:srgbClr val="5B4A42"/>
      </a:accent5>
      <a:accent6>
        <a:srgbClr val="475A8D"/>
      </a:accent6>
      <a:hlink>
        <a:srgbClr val="0000FF"/>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Custom 12">
      <a:dk1>
        <a:sysClr val="windowText" lastClr="000000"/>
      </a:dk1>
      <a:lt1>
        <a:sysClr val="window" lastClr="FFFFFF"/>
      </a:lt1>
      <a:dk2>
        <a:srgbClr val="69676D"/>
      </a:dk2>
      <a:lt2>
        <a:srgbClr val="C9C2D1"/>
      </a:lt2>
      <a:accent1>
        <a:srgbClr val="00A79D"/>
      </a:accent1>
      <a:accent2>
        <a:srgbClr val="BF1E2D"/>
      </a:accent2>
      <a:accent3>
        <a:srgbClr val="3AB54A"/>
      </a:accent3>
      <a:accent4>
        <a:srgbClr val="2BB673"/>
      </a:accent4>
      <a:accent5>
        <a:srgbClr val="3A3A3E"/>
      </a:accent5>
      <a:accent6>
        <a:srgbClr val="A379BB"/>
      </a:accent6>
      <a:hlink>
        <a:srgbClr val="0000FF"/>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Custom 13">
      <a:dk1>
        <a:sysClr val="windowText" lastClr="000000"/>
      </a:dk1>
      <a:lt1>
        <a:sysClr val="window" lastClr="FFFFFF"/>
      </a:lt1>
      <a:dk2>
        <a:srgbClr val="444D26"/>
      </a:dk2>
      <a:lt2>
        <a:srgbClr val="FEFAC9"/>
      </a:lt2>
      <a:accent1>
        <a:srgbClr val="0099DC"/>
      </a:accent1>
      <a:accent2>
        <a:srgbClr val="F15A29"/>
      </a:accent2>
      <a:accent3>
        <a:srgbClr val="3AB54A"/>
      </a:accent3>
      <a:accent4>
        <a:srgbClr val="00ADEF"/>
      </a:accent4>
      <a:accent5>
        <a:srgbClr val="9C85C0"/>
      </a:accent5>
      <a:accent6>
        <a:srgbClr val="809EC2"/>
      </a:accent6>
      <a:hlink>
        <a:srgbClr val="0000FF"/>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Custom 13">
      <a:dk1>
        <a:sysClr val="windowText" lastClr="000000"/>
      </a:dk1>
      <a:lt1>
        <a:sysClr val="window" lastClr="FFFFFF"/>
      </a:lt1>
      <a:dk2>
        <a:srgbClr val="444D26"/>
      </a:dk2>
      <a:lt2>
        <a:srgbClr val="FEFAC9"/>
      </a:lt2>
      <a:accent1>
        <a:srgbClr val="0099DC"/>
      </a:accent1>
      <a:accent2>
        <a:srgbClr val="F15A29"/>
      </a:accent2>
      <a:accent3>
        <a:srgbClr val="3AB54A"/>
      </a:accent3>
      <a:accent4>
        <a:srgbClr val="00ADEF"/>
      </a:accent4>
      <a:accent5>
        <a:srgbClr val="9C85C0"/>
      </a:accent5>
      <a:accent6>
        <a:srgbClr val="809EC2"/>
      </a:accent6>
      <a:hlink>
        <a:srgbClr val="0000FF"/>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Custom 13">
      <a:dk1>
        <a:sysClr val="windowText" lastClr="000000"/>
      </a:dk1>
      <a:lt1>
        <a:sysClr val="window" lastClr="FFFFFF"/>
      </a:lt1>
      <a:dk2>
        <a:srgbClr val="444D26"/>
      </a:dk2>
      <a:lt2>
        <a:srgbClr val="FEFAC9"/>
      </a:lt2>
      <a:accent1>
        <a:srgbClr val="0099DC"/>
      </a:accent1>
      <a:accent2>
        <a:srgbClr val="F15A29"/>
      </a:accent2>
      <a:accent3>
        <a:srgbClr val="3AB54A"/>
      </a:accent3>
      <a:accent4>
        <a:srgbClr val="00ADEF"/>
      </a:accent4>
      <a:accent5>
        <a:srgbClr val="9C85C0"/>
      </a:accent5>
      <a:accent6>
        <a:srgbClr val="809EC2"/>
      </a:accent6>
      <a:hlink>
        <a:srgbClr val="0000FF"/>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Custom 13">
      <a:dk1>
        <a:sysClr val="windowText" lastClr="000000"/>
      </a:dk1>
      <a:lt1>
        <a:sysClr val="window" lastClr="FFFFFF"/>
      </a:lt1>
      <a:dk2>
        <a:srgbClr val="444D26"/>
      </a:dk2>
      <a:lt2>
        <a:srgbClr val="FEFAC9"/>
      </a:lt2>
      <a:accent1>
        <a:srgbClr val="0099DC"/>
      </a:accent1>
      <a:accent2>
        <a:srgbClr val="F15A29"/>
      </a:accent2>
      <a:accent3>
        <a:srgbClr val="3AB54A"/>
      </a:accent3>
      <a:accent4>
        <a:srgbClr val="00ADEF"/>
      </a:accent4>
      <a:accent5>
        <a:srgbClr val="9C85C0"/>
      </a:accent5>
      <a:accent6>
        <a:srgbClr val="809EC2"/>
      </a:accent6>
      <a:hlink>
        <a:srgbClr val="0000FF"/>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660000"/>
      </a:dk2>
      <a:lt2>
        <a:srgbClr val="999966"/>
      </a:lt2>
      <a:accent1>
        <a:srgbClr val="006838"/>
      </a:accent1>
      <a:accent2>
        <a:srgbClr val="EB9EC2"/>
      </a:accent2>
      <a:accent3>
        <a:srgbClr val="8CC63E"/>
      </a:accent3>
      <a:accent4>
        <a:srgbClr val="3AB54A"/>
      </a:accent4>
      <a:accent5>
        <a:srgbClr val="5B4A43"/>
      </a:accent5>
      <a:accent6>
        <a:srgbClr val="968C8C"/>
      </a:accent6>
      <a:hlink>
        <a:srgbClr val="0000FF"/>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3">
      <a:dk1>
        <a:sysClr val="windowText" lastClr="000000"/>
      </a:dk1>
      <a:lt1>
        <a:sysClr val="window" lastClr="FFFFFF"/>
      </a:lt1>
      <a:dk2>
        <a:srgbClr val="444D26"/>
      </a:dk2>
      <a:lt2>
        <a:srgbClr val="FEFAC9"/>
      </a:lt2>
      <a:accent1>
        <a:srgbClr val="1C75BC"/>
      </a:accent1>
      <a:accent2>
        <a:srgbClr val="851724"/>
      </a:accent2>
      <a:accent3>
        <a:srgbClr val="3AB54A"/>
      </a:accent3>
      <a:accent4>
        <a:srgbClr val="00ADEF"/>
      </a:accent4>
      <a:accent5>
        <a:srgbClr val="9C85C0"/>
      </a:accent5>
      <a:accent6>
        <a:srgbClr val="809EC2"/>
      </a:accent6>
      <a:hlink>
        <a:srgbClr val="0000FF"/>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4">
      <a:dk1>
        <a:srgbClr val="000000"/>
      </a:dk1>
      <a:lt1>
        <a:srgbClr val="FFFFFF"/>
      </a:lt1>
      <a:dk2>
        <a:srgbClr val="050595"/>
      </a:dk2>
      <a:lt2>
        <a:srgbClr val="FFFF99"/>
      </a:lt2>
      <a:accent1>
        <a:srgbClr val="662D91"/>
      </a:accent1>
      <a:accent2>
        <a:srgbClr val="8B5F3C"/>
      </a:accent2>
      <a:accent3>
        <a:srgbClr val="8CC63E"/>
      </a:accent3>
      <a:accent4>
        <a:srgbClr val="A01F62"/>
      </a:accent4>
      <a:accent5>
        <a:srgbClr val="9C8679"/>
      </a:accent5>
      <a:accent6>
        <a:srgbClr val="7D3DA1"/>
      </a:accent6>
      <a:hlink>
        <a:srgbClr val="0000F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Custom 5">
      <a:dk1>
        <a:srgbClr val="164D60"/>
      </a:dk1>
      <a:lt1>
        <a:srgbClr val="FFFFFF"/>
      </a:lt1>
      <a:dk2>
        <a:srgbClr val="2A8486"/>
      </a:dk2>
      <a:lt2>
        <a:srgbClr val="C0C0C0"/>
      </a:lt2>
      <a:accent1>
        <a:srgbClr val="603913"/>
      </a:accent1>
      <a:accent2>
        <a:srgbClr val="332012"/>
      </a:accent2>
      <a:accent3>
        <a:srgbClr val="3AB54A"/>
      </a:accent3>
      <a:accent4>
        <a:srgbClr val="AA7B51"/>
      </a:accent4>
      <a:accent5>
        <a:srgbClr val="8CC63E"/>
      </a:accent5>
      <a:accent6>
        <a:srgbClr val="D6B744"/>
      </a:accent6>
      <a:hlink>
        <a:srgbClr val="0000FF"/>
      </a:hlink>
      <a:folHlink>
        <a:srgbClr val="3191E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Custom 6">
      <a:dk1>
        <a:srgbClr val="000000"/>
      </a:dk1>
      <a:lt1>
        <a:srgbClr val="FFFFFF"/>
      </a:lt1>
      <a:dk2>
        <a:srgbClr val="000000"/>
      </a:dk2>
      <a:lt2>
        <a:srgbClr val="969696"/>
      </a:lt2>
      <a:accent1>
        <a:srgbClr val="58595B"/>
      </a:accent1>
      <a:accent2>
        <a:srgbClr val="1B455E"/>
      </a:accent2>
      <a:accent3>
        <a:srgbClr val="3AB54A"/>
      </a:accent3>
      <a:accent4>
        <a:srgbClr val="A8A9AD"/>
      </a:accent4>
      <a:accent5>
        <a:srgbClr val="81C9E2"/>
      </a:accent5>
      <a:accent6>
        <a:srgbClr val="0070C0"/>
      </a:accent6>
      <a:hlink>
        <a:srgbClr val="0000FF"/>
      </a:hlink>
      <a:folHlink>
        <a:srgbClr val="996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Custom 13">
      <a:dk1>
        <a:sysClr val="windowText" lastClr="000000"/>
      </a:dk1>
      <a:lt1>
        <a:sysClr val="window" lastClr="FFFFFF"/>
      </a:lt1>
      <a:dk2>
        <a:srgbClr val="444D26"/>
      </a:dk2>
      <a:lt2>
        <a:srgbClr val="FEFAC9"/>
      </a:lt2>
      <a:accent1>
        <a:srgbClr val="0099DC"/>
      </a:accent1>
      <a:accent2>
        <a:srgbClr val="F15A29"/>
      </a:accent2>
      <a:accent3>
        <a:srgbClr val="3AB54A"/>
      </a:accent3>
      <a:accent4>
        <a:srgbClr val="00ADEF"/>
      </a:accent4>
      <a:accent5>
        <a:srgbClr val="9C85C0"/>
      </a:accent5>
      <a:accent6>
        <a:srgbClr val="809EC2"/>
      </a:accent6>
      <a:hlink>
        <a:srgbClr val="0000FF"/>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Custom 8">
      <a:dk1>
        <a:sysClr val="windowText" lastClr="000000"/>
      </a:dk1>
      <a:lt1>
        <a:sysClr val="window" lastClr="FFFFFF"/>
      </a:lt1>
      <a:dk2>
        <a:srgbClr val="575F6D"/>
      </a:dk2>
      <a:lt2>
        <a:srgbClr val="FFDE17"/>
      </a:lt2>
      <a:accent1>
        <a:srgbClr val="ED1C24"/>
      </a:accent1>
      <a:accent2>
        <a:srgbClr val="61292A"/>
      </a:accent2>
      <a:accent3>
        <a:srgbClr val="8CC63E"/>
      </a:accent3>
      <a:accent4>
        <a:srgbClr val="F7941D"/>
      </a:accent4>
      <a:accent5>
        <a:srgbClr val="3AB54A"/>
      </a:accent5>
      <a:accent6>
        <a:srgbClr val="777C84"/>
      </a:accent6>
      <a:hlink>
        <a:srgbClr val="0000FF"/>
      </a:hlink>
      <a:folHlink>
        <a:srgbClr val="CC00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Custom 9">
      <a:dk1>
        <a:srgbClr val="333300"/>
      </a:dk1>
      <a:lt1>
        <a:srgbClr val="FFFFFF"/>
      </a:lt1>
      <a:dk2>
        <a:srgbClr val="666633"/>
      </a:dk2>
      <a:lt2>
        <a:srgbClr val="ADCAAD"/>
      </a:lt2>
      <a:accent1>
        <a:srgbClr val="262262"/>
      </a:accent1>
      <a:accent2>
        <a:srgbClr val="3A3A3C"/>
      </a:accent2>
      <a:accent3>
        <a:srgbClr val="8CC63E"/>
      </a:accent3>
      <a:accent4>
        <a:srgbClr val="0F75BD"/>
      </a:accent4>
      <a:accent5>
        <a:srgbClr val="D1D2D4"/>
      </a:accent5>
      <a:accent6>
        <a:srgbClr val="0F75BD"/>
      </a:accent6>
      <a:hlink>
        <a:srgbClr val="0000FF"/>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DawnLayouts</Template>
  <TotalTime>4336</TotalTime>
  <Words>11828</Words>
  <Application>Microsoft Office PowerPoint</Application>
  <PresentationFormat>On-screen Show (4:3)</PresentationFormat>
  <Paragraphs>1527</Paragraphs>
  <Slides>177</Slides>
  <Notes>7</Notes>
  <HiddenSlides>0</HiddenSlides>
  <MMClips>0</MMClips>
  <ScaleCrop>false</ScaleCrop>
  <HeadingPairs>
    <vt:vector size="4" baseType="variant">
      <vt:variant>
        <vt:lpstr>Theme</vt:lpstr>
      </vt:variant>
      <vt:variant>
        <vt:i4>16</vt:i4>
      </vt:variant>
      <vt:variant>
        <vt:lpstr>Slide Titles</vt:lpstr>
      </vt:variant>
      <vt:variant>
        <vt:i4>177</vt:i4>
      </vt:variant>
    </vt:vector>
  </HeadingPairs>
  <TitlesOfParts>
    <vt:vector size="193"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Slide 1</vt:lpstr>
      <vt:lpstr>Why this theme for 2011?</vt:lpstr>
      <vt:lpstr>What is a Community?   Who should we be talking about?</vt:lpstr>
      <vt:lpstr>Our Mission  What we want for and from our communities</vt:lpstr>
      <vt:lpstr>From the desk of Randy Karnes...</vt:lpstr>
      <vt:lpstr>A Nation of Communities A Network of Opportunity</vt:lpstr>
      <vt:lpstr>A Nation of Communities New Partners, New Leaders, New Opportunities</vt:lpstr>
      <vt:lpstr>Agenda</vt:lpstr>
      <vt:lpstr>Communities are Designed And fostered by those with passion for collective value</vt:lpstr>
      <vt:lpstr>Local is In Where communities are at their most intense</vt:lpstr>
      <vt:lpstr>Building Communities as a Cooperative Inspiring Painters to Paint</vt:lpstr>
      <vt:lpstr>How passionate are you about the cooperative design?</vt:lpstr>
      <vt:lpstr>How passionate are you about the cooperative design?</vt:lpstr>
      <vt:lpstr>How passionate are you about the cooperative design?</vt:lpstr>
      <vt:lpstr>How can we ignite this passion?</vt:lpstr>
      <vt:lpstr>Step 1: Cooperative Business Design 101 What does it mean to be a cooperative?</vt:lpstr>
      <vt:lpstr>Step 1: Cooperative Business Design 101 What are the guiding principles of a cooperative?</vt:lpstr>
      <vt:lpstr>Step 1: Cooperative Business Design 101 What is the business structure of a cooperative?</vt:lpstr>
      <vt:lpstr>Step 1: Cooperative Business Design 101 Analyze Your Message (a quick exercise)</vt:lpstr>
      <vt:lpstr>Step 1: Cooperative Business Design 101 Cooperative business according to the SBA</vt:lpstr>
      <vt:lpstr>Step 1: Cooperative Business Design 101 Who consistently scores high in the cooperative business arena?</vt:lpstr>
      <vt:lpstr>Step 2: If you were starting over today, would you choose to be a cooperative?</vt:lpstr>
      <vt:lpstr>Tonight’s Annual Stockholders Meeting Celebrating Our Customer Owner Model</vt:lpstr>
      <vt:lpstr>Step 3: Working Together Highlighting a network of highly functioning cooperatives</vt:lpstr>
      <vt:lpstr>The Past Year Put into Perspective Timing is everything, and boy, is it time</vt:lpstr>
      <vt:lpstr>The Past Year Put into Perspective It’s still all about the member, and how we express our faith in them</vt:lpstr>
      <vt:lpstr>It’s still all about the member, and  how we express our faith in them</vt:lpstr>
      <vt:lpstr>My Favorite Cooperative Principle: Autonomy and Independence</vt:lpstr>
      <vt:lpstr>My Favorite Cooperative Principle: Autonomy and Independence</vt:lpstr>
      <vt:lpstr>Step 3: Introducing SCORE Highlighting a network of highly functioning cooperatives</vt:lpstr>
      <vt:lpstr>Step 3: Introducing SCORE Highlighting a network of highly functioning cooperatives</vt:lpstr>
      <vt:lpstr>New Cooperative Rewards Program:  Can a $100,000 budget change your behavior?</vt:lpstr>
      <vt:lpstr>Board Election Services Do your voter turnout trends point to a strength?</vt:lpstr>
      <vt:lpstr>Board Election Services Do your voter turnout trends point to a strength?</vt:lpstr>
      <vt:lpstr>Promoting Volunteerism We want you to talk to communities of volunteers</vt:lpstr>
      <vt:lpstr>ExamShare Learn From A Peer</vt:lpstr>
      <vt:lpstr>ExamShare Learn From A Peer</vt:lpstr>
      <vt:lpstr>PolicySwap Learn From A Peer</vt:lpstr>
      <vt:lpstr>PolicySwap Learn From A Peer</vt:lpstr>
      <vt:lpstr>A Collective Site That’s Been a Real Success Risk Management Report Generator</vt:lpstr>
      <vt:lpstr>A Continued Focus on Board Interactions</vt:lpstr>
      <vt:lpstr>A Continued Focus on Board Interactions</vt:lpstr>
      <vt:lpstr>A Continued Focus on Board Interactions Board Financial Literacy</vt:lpstr>
      <vt:lpstr>Cooperatives Working With Cooperatives Are you working with these teams?</vt:lpstr>
      <vt:lpstr>Cooperatives Working With Cooperatives Are you working with these teams?</vt:lpstr>
      <vt:lpstr>Cooperatives Working With Cooperatives Gaining an Edge in Bidding on New Communities</vt:lpstr>
      <vt:lpstr>Congratulations to these Scholarship Winners!</vt:lpstr>
      <vt:lpstr>Cooperatives Working with Cooperatives ofcourse.cuanswers.com</vt:lpstr>
      <vt:lpstr>Cooperatives Working with Cooperatives Education</vt:lpstr>
      <vt:lpstr>Cooperatives Working with Cooperatives Education</vt:lpstr>
      <vt:lpstr>Cooperatives Working with Cooperatives Show Me The Steps (SMTS) Help</vt:lpstr>
      <vt:lpstr>Cooperatives Working with Cooperatives Show Me The Steps (SMTS) Help</vt:lpstr>
      <vt:lpstr>Cooperatives Working with Cooperatives NCT (Network Compliance Teacher)</vt:lpstr>
      <vt:lpstr>Cooperatives Working with Cooperatives Idea Forms</vt:lpstr>
      <vt:lpstr>Cooperatives Working with Cooperatives Idea Forms</vt:lpstr>
      <vt:lpstr>Cooperatives Working with Cooperatives Staying in the Loop</vt:lpstr>
      <vt:lpstr>Cooperatives Working with Cooperatives Staying in the Loop</vt:lpstr>
      <vt:lpstr>Step 3: Highlighting a network of highly functioning cooperatives  Software, software, software </vt:lpstr>
      <vt:lpstr>Speaking of a vested community...</vt:lpstr>
      <vt:lpstr>Automating Your Participation in Key Communities</vt:lpstr>
      <vt:lpstr>What are we doing  on the Internet?</vt:lpstr>
      <vt:lpstr>The World is Crazy About Mobile SMS will be a star, and Firethorn bit the dust</vt:lpstr>
      <vt:lpstr>The World is Crazy About Mobile SMS will be a star, and Firethorn bit the dust</vt:lpstr>
      <vt:lpstr>The World is Crazy About Mobile SMS will be a star, and Firethorn bit the dust</vt:lpstr>
      <vt:lpstr>Remember this? e-Alerts Enhancements in the 11.0 Release</vt:lpstr>
      <vt:lpstr>Firethorn Bites the Dust The Future of Mobile Apps</vt:lpstr>
      <vt:lpstr>The Future of Mobile Apps There are new solutions being  invented every day</vt:lpstr>
      <vt:lpstr>Drilling Down on Mobile Headlines</vt:lpstr>
      <vt:lpstr>Are you thinking interactive ACH? A2A:  I think I feel a dashboard coming on</vt:lpstr>
      <vt:lpstr>Remember this? Online banking stats today, mobile web coming soon</vt:lpstr>
      <vt:lpstr>The Next Generation of Bill Pay</vt:lpstr>
      <vt:lpstr>The Next Generation of Bill Pay A More Seamless Experience for the Member</vt:lpstr>
      <vt:lpstr>The Next Generation of Bill Pay A More Seamless Experience for the Member</vt:lpstr>
      <vt:lpstr>Concepts for our Bill Pay Future</vt:lpstr>
      <vt:lpstr>Concepts for our Bill Pay Future</vt:lpstr>
      <vt:lpstr>OBC Next Generation Get ready for many, many more evolutions</vt:lpstr>
      <vt:lpstr>OBC Next Generation Get ready for many, many more evolutions</vt:lpstr>
      <vt:lpstr>OBC Next Generation Coming soon...</vt:lpstr>
      <vt:lpstr>It’s Me 247 Marketing and Sales With a Click Smart Messages</vt:lpstr>
      <vt:lpstr>It’s Me 247 Marketing and Sales With a Click Smart Messages</vt:lpstr>
      <vt:lpstr>Web Chat It’s Me 247 partnering with your response teams</vt:lpstr>
      <vt:lpstr>Speaking of Xtend and the call center...</vt:lpstr>
      <vt:lpstr>See/Jump/Transfer Update First of three aggregation projects for our network</vt:lpstr>
      <vt:lpstr>See/Jump/Transfer Update What might Bill Johnson see as My Other Accounts?</vt:lpstr>
      <vt:lpstr>MoneyDesktop Second of three aggregation projects for our network</vt:lpstr>
      <vt:lpstr>Freemiums Putting the horse back in the barn</vt:lpstr>
      <vt:lpstr>Freemiums In Action in 2012 Zeroing Out Your Statement Expense</vt:lpstr>
      <vt:lpstr>It’s Me 247 Communicating More than Dollars and Cents Expanding the Use of $0 Memo Transactions</vt:lpstr>
      <vt:lpstr>It’s Me 247 Communicating More than Dollars and Cents The Available Balance Challenge Continues</vt:lpstr>
      <vt:lpstr>It’s Me 247 Communicating More than Dollars and Cents The Available Balance Challenge Continues</vt:lpstr>
      <vt:lpstr>It’s Me 247 Communicating More than Dollars and Cents The Available Balance Challenge Continues</vt:lpstr>
      <vt:lpstr>It’s Me 247 Communicating More than Dollars and Cents The Available Balance Challenge Continues</vt:lpstr>
      <vt:lpstr>One Size Fits All The Biggest Myth Around It’s Me 247 </vt:lpstr>
      <vt:lpstr>Before you design your own... What We’re Thinking About for 2012</vt:lpstr>
      <vt:lpstr>Reaching Out for Opportunity Through Other Networked Communities</vt:lpstr>
      <vt:lpstr>How often do you think about where you need to “hook it up” next?</vt:lpstr>
      <vt:lpstr>Introducing Lender*Hub A 2012 initiative to tap into loan volume</vt:lpstr>
      <vt:lpstr>Introducing Lender*Hub A 2012 initiative to tap into loan volume</vt:lpstr>
      <vt:lpstr>Introducing Lender*Hub A 2012 initiative to tap into loan volume</vt:lpstr>
      <vt:lpstr>Special Note from Lender*VP Development Teams Helping You Take the Lead on Adding New Communities</vt:lpstr>
      <vt:lpstr>It’s Me 247 and CU*BASE GOLD  Connecting to the World</vt:lpstr>
      <vt:lpstr>Passing Data Between CU*BASE and the World File Downloads (CU*BASE to your PC) </vt:lpstr>
      <vt:lpstr>Passing Data Between CU*BASE and the World File Uploads (your PC to CU*BASE) </vt:lpstr>
      <vt:lpstr>It’s Me 247 and CU*BASE GOLD  Connecting to the World</vt:lpstr>
      <vt:lpstr>OTB Accounts &amp; Online Banking Connecting CU*BASE and It’s Me 247 to the World</vt:lpstr>
      <vt:lpstr>OTB Accounts &amp; Online Banking Connecting CU*BASE and It’s Me 247 to the World</vt:lpstr>
      <vt:lpstr>OTB Accounts &amp; Online Banking  Connecting CU*BASE and It’s Me 247 to the World</vt:lpstr>
      <vt:lpstr>OTB Accounts &amp; CU*BASE Connecting CU*BASE and It’s Me 247 to the World</vt:lpstr>
      <vt:lpstr>OTB Accounts &amp; CU*BASE Connecting CU*BASE and It’s Me 247 to the World</vt:lpstr>
      <vt:lpstr>Packaging Loans for Sale Buying and brokering opportunities to each other</vt:lpstr>
      <vt:lpstr>Packaging Loans for Sale Buying and brokering opportunities to each other</vt:lpstr>
      <vt:lpstr>Connecting With Your Business Communities</vt:lpstr>
      <vt:lpstr>Connecting with Business Communities When do pieces and parts equal a major focus?</vt:lpstr>
      <vt:lpstr>Project #1: Business Servicing Fee Packages Replacing Marketing Clubs as the Business Aggregator</vt:lpstr>
      <vt:lpstr>Project #2: Multiple Logons for It’s Me 247  Tailored authority for teams to use online banking</vt:lpstr>
      <vt:lpstr>Project #3: eDOC Mobility Remote Capture of Deposits</vt:lpstr>
      <vt:lpstr>Project #3: eDOC Mobility Remote Capture of Signatures and Managing Packages of Forms</vt:lpstr>
      <vt:lpstr>Continuing to Learn in the CU*BASE Community</vt:lpstr>
      <vt:lpstr>A New Programming Team Analytics at a click: a dedicated effort</vt:lpstr>
      <vt:lpstr>Learn from a Peer Another focus for the Analytics team</vt:lpstr>
      <vt:lpstr>New/Closed Membership Dashboard One of our recent favorites from the team</vt:lpstr>
      <vt:lpstr>Analytics Ready for Publishing Show it on a screen, email it, impress everyone</vt:lpstr>
      <vt:lpstr>Concentration Risk Understanding the components of your loan portfolio</vt:lpstr>
      <vt:lpstr>Concentration Risk Understanding the components of your loan portfolio</vt:lpstr>
      <vt:lpstr>Learn From A Peer Consumers do it, why shouldn’t we?</vt:lpstr>
      <vt:lpstr>Savings Rate Services Learn From A Peer teaming with Xtend for a new product</vt:lpstr>
      <vt:lpstr>Savings Rate Services Learn From A Peer teaming with Xtend for a new product</vt:lpstr>
      <vt:lpstr>Building a Healthy $$ Community</vt:lpstr>
      <vt:lpstr>Christmas in June:  $466K/year Do smaller CU*Answers invoices lead to healthy communities?</vt:lpstr>
      <vt:lpstr>Who doesn’t love a sale?</vt:lpstr>
      <vt:lpstr>Innovation or Filling a Hole? How will CU*BASE service income programs change in 2012?</vt:lpstr>
      <vt:lpstr>Building a Healthy $$ Community  One of my favorite GCUP initiatives...</vt:lpstr>
      <vt:lpstr>Building a Healthy $$ Community  Working Example: NMS</vt:lpstr>
      <vt:lpstr>Building a Healthy $$ Community  Working Example: Mi-CPR</vt:lpstr>
      <vt:lpstr>Building a Healthy $$ Community  Working Example: Social Media Consulting</vt:lpstr>
      <vt:lpstr>The 2011 “Spirit of CU*Answers” Award</vt:lpstr>
      <vt:lpstr>Big Concepts and Big Projects</vt:lpstr>
      <vt:lpstr>Lender*VP Top 10 </vt:lpstr>
      <vt:lpstr>Lender*VP Top 10 Development Priorities for 2011</vt:lpstr>
      <vt:lpstr>A new vision for how credit report  data interacts with applications and CU*BASE</vt:lpstr>
      <vt:lpstr>A new vision for how credit report  data interacts with applications and CU*BASE</vt:lpstr>
      <vt:lpstr>Slicing and Dicing Your Loan Portfolio Improvements to the Loan Queue</vt:lpstr>
      <vt:lpstr>Slicing and Dicing Your Loan Portfolio Organizing loans by Business Unit</vt:lpstr>
      <vt:lpstr>Slicing and Dicing Your Loan Portfolio Changing the way you use some of your favorite loan reports</vt:lpstr>
      <vt:lpstr>Skip-a-Pay Tools for Consumer Loans </vt:lpstr>
      <vt:lpstr>Lender*VP Top 10...you didn’t think  we meant only 10 projects, did you?</vt:lpstr>
      <vt:lpstr>Making Collateral Data More  than Just a Memo</vt:lpstr>
      <vt:lpstr>It Looks a Lot Like Re-pricing Investments Today it’s Medallions, what will it be tomorrow?</vt:lpstr>
      <vt:lpstr>Credit Score History Credit score trending will lead to new opportunities</vt:lpstr>
      <vt:lpstr>Credit Score History Credit score trending will lead to new opportunities</vt:lpstr>
      <vt:lpstr>Aggregating Your Member Relationships Inside CU*BASE</vt:lpstr>
      <vt:lpstr>Improving Global Search See, move, and serve from a single picture</vt:lpstr>
      <vt:lpstr>See My Other Accounts Third of three aggregation projects for our network</vt:lpstr>
      <vt:lpstr>Teller “Currently Serving” A member is a member is a member</vt:lpstr>
      <vt:lpstr>Teller “Currently Serving” A member is a member is a member</vt:lpstr>
      <vt:lpstr>Teller “Currently Serving” A member is a member is a member</vt:lpstr>
      <vt:lpstr>Teller “Currently Serving” A member is a member is a member</vt:lpstr>
      <vt:lpstr>Outstanding Loan Recap Aggregated analysis at a click</vt:lpstr>
      <vt:lpstr>Favorite New Tools Update Past and Present</vt:lpstr>
      <vt:lpstr>Favorite New Tools Update Past and Present</vt:lpstr>
      <vt:lpstr>Top 3 Favorites Released in the Past Year #1: Automating Effective Date Processes </vt:lpstr>
      <vt:lpstr>Top 3 Favorites Released in the Past Year #2: Reg. E Opt In via It’s Me 247</vt:lpstr>
      <vt:lpstr>Top 3 Favorites Released in the Past Year #3: 5300 Call Report Ratios</vt:lpstr>
      <vt:lpstr>Favorites Released in the Past Year Honorable Mentions</vt:lpstr>
      <vt:lpstr>Top 3 Coming Next Year (that we haven’t already mentioned) #1: Next Suggested Product</vt:lpstr>
      <vt:lpstr>Top 3 Coming Next Year (that we haven’t already mentioned) #2: Menu Search</vt:lpstr>
      <vt:lpstr>Top 3 Coming Next Year (that we haven’t already mentioned) #3: Roving Tellers</vt:lpstr>
      <vt:lpstr>Favorites Coming Next Year (that we haven’t already mentioned) Honorable Mentions</vt:lpstr>
      <vt:lpstr>Wrapping Up the Day</vt:lpstr>
      <vt:lpstr>Have you forgotten who’s watching? Your next set of volunteers, the next new member, your whole community</vt:lpstr>
      <vt:lpstr>What else is in your packet? </vt:lpstr>
      <vt:lpstr>Pass It On...</vt:lpstr>
      <vt:lpstr>Tonight</vt:lpstr>
      <vt:lpstr>A big thank you my backstage community...</vt:lpstr>
      <vt:lpstr>Celebrating a Career</vt:lpstr>
      <vt:lpstr>Slide 176</vt:lpstr>
      <vt:lpstr>Slide 177</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Moore</dc:creator>
  <cp:lastModifiedBy>Dawn Moore</cp:lastModifiedBy>
  <cp:revision>511</cp:revision>
  <cp:lastPrinted>2011-06-16T20:51:33Z</cp:lastPrinted>
  <dcterms:created xsi:type="dcterms:W3CDTF">2011-06-03T18:46:42Z</dcterms:created>
  <dcterms:modified xsi:type="dcterms:W3CDTF">2011-06-21T13:01:20Z</dcterms:modified>
</cp:coreProperties>
</file>